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4"/>
  </p:handoutMasterIdLst>
  <p:sldIdLst>
    <p:sldId id="457" r:id="rId3"/>
    <p:sldId id="260" r:id="rId5"/>
    <p:sldId id="523" r:id="rId6"/>
    <p:sldId id="326" r:id="rId7"/>
    <p:sldId id="327" r:id="rId8"/>
    <p:sldId id="462" r:id="rId9"/>
    <p:sldId id="328" r:id="rId10"/>
    <p:sldId id="329" r:id="rId11"/>
    <p:sldId id="330" r:id="rId12"/>
    <p:sldId id="331" r:id="rId13"/>
    <p:sldId id="332" r:id="rId14"/>
    <p:sldId id="333" r:id="rId15"/>
    <p:sldId id="334" r:id="rId16"/>
    <p:sldId id="463" r:id="rId17"/>
    <p:sldId id="335" r:id="rId18"/>
    <p:sldId id="449" r:id="rId19"/>
    <p:sldId id="580" r:id="rId20"/>
    <p:sldId id="423" r:id="rId21"/>
    <p:sldId id="424" r:id="rId22"/>
    <p:sldId id="450" r:id="rId23"/>
    <p:sldId id="451" r:id="rId24"/>
    <p:sldId id="452" r:id="rId25"/>
    <p:sldId id="453" r:id="rId26"/>
    <p:sldId id="454" r:id="rId27"/>
    <p:sldId id="455" r:id="rId28"/>
    <p:sldId id="456" r:id="rId29"/>
    <p:sldId id="425" r:id="rId30"/>
    <p:sldId id="426" r:id="rId31"/>
    <p:sldId id="427" r:id="rId32"/>
    <p:sldId id="428" r:id="rId33"/>
    <p:sldId id="430" r:id="rId34"/>
    <p:sldId id="431" r:id="rId35"/>
    <p:sldId id="432" r:id="rId36"/>
    <p:sldId id="433" r:id="rId37"/>
    <p:sldId id="434" r:id="rId38"/>
    <p:sldId id="435" r:id="rId39"/>
    <p:sldId id="436" r:id="rId40"/>
    <p:sldId id="437" r:id="rId41"/>
    <p:sldId id="438" r:id="rId42"/>
    <p:sldId id="458" r:id="rId43"/>
    <p:sldId id="459" r:id="rId44"/>
    <p:sldId id="337" r:id="rId45"/>
    <p:sldId id="338" r:id="rId46"/>
    <p:sldId id="339" r:id="rId47"/>
    <p:sldId id="340" r:id="rId48"/>
    <p:sldId id="341" r:id="rId49"/>
    <p:sldId id="342" r:id="rId50"/>
    <p:sldId id="343" r:id="rId51"/>
    <p:sldId id="344" r:id="rId52"/>
    <p:sldId id="345" r:id="rId53"/>
    <p:sldId id="346" r:id="rId54"/>
    <p:sldId id="514" r:id="rId55"/>
    <p:sldId id="515" r:id="rId56"/>
    <p:sldId id="516" r:id="rId57"/>
    <p:sldId id="517" r:id="rId58"/>
    <p:sldId id="518" r:id="rId59"/>
    <p:sldId id="519" r:id="rId60"/>
    <p:sldId id="520" r:id="rId61"/>
    <p:sldId id="521" r:id="rId62"/>
    <p:sldId id="522" r:id="rId63"/>
  </p:sldIdLst>
  <p:sldSz cx="12192000" cy="6858000"/>
  <p:notesSz cx="6858000" cy="9144000"/>
  <p:custDataLst>
    <p:tags r:id="rId69"/>
  </p:custDataLst>
  <p:defaultTextStyle>
    <a:defPPr>
      <a:defRPr lang="zh-CN"/>
    </a:defPPr>
    <a:lvl1pPr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0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pao19"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p:cViewPr varScale="1">
        <p:scale>
          <a:sx n="93" d="100"/>
          <a:sy n="93" d="100"/>
        </p:scale>
        <p:origin x="402" y="84"/>
      </p:cViewPr>
      <p:guideLst>
        <p:guide orient="horz" pos="2160"/>
        <p:guide pos="3809"/>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4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48.xml"/><Relationship Id="rId68" Type="http://schemas.openxmlformats.org/officeDocument/2006/relationships/commentAuthors" Target="commentAuthors.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7T13:29:12.908" idx="1">
    <p:pos x="10" y="10"/>
    <p:text>2021-4-7 周三</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335A8F7C-DD5B-48E3-AAA2-3F36467D71A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26AC9295-AD7A-4408-BD5B-C1A9FF52627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2021-03-31 </a:t>
            </a:r>
            <a:r>
              <a:rPr lang="zh-CN" altLang="en-US"/>
              <a:t>周三课程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4703AA3E-0EB1-4953-884D-18A811910B74}"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108547" name="Rectangle 2"/>
          <p:cNvSpPr>
            <a:spLocks noGrp="1" noRot="1" noChangeAspect="1" noChangeArrowheads="1" noTextEdit="1"/>
          </p:cNvSpPr>
          <p:nvPr>
            <p:ph type="sldImg"/>
          </p:nvPr>
        </p:nvSpPr>
        <p:spPr>
          <a:xfrm>
            <a:off x="381000" y="685800"/>
            <a:ext cx="6096000" cy="3429000"/>
          </a:xfrm>
        </p:spPr>
      </p:sp>
      <p:sp>
        <p:nvSpPr>
          <p:cNvPr id="10854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这种方法的缺点是自然语言的不精确性，不同的名词短语可能代表同一个概念类或属性，其中可能会有歧义。所以，推荐上述两种方法一起使用。</a:t>
            </a:r>
            <a:endParaRPr lang="zh-CN" altLang="en-US" smtClean="0">
              <a:latin typeface="Arial" panose="020B0604020202020204" pitchFamily="34" charset="0"/>
            </a:endParaRPr>
          </a:p>
          <a:p>
            <a:pPr eaLnBrk="1" hangingPunct="1"/>
            <a:endParaRPr lang="en-US"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EA46E71C-6AC3-4342-83D0-D517A1EF59B6}"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109571" name="Rectangle 2"/>
          <p:cNvSpPr>
            <a:spLocks noGrp="1" noRot="1" noChangeAspect="1" noChangeArrowheads="1" noTextEdit="1"/>
          </p:cNvSpPr>
          <p:nvPr>
            <p:ph type="sldImg"/>
          </p:nvPr>
        </p:nvSpPr>
        <p:spPr>
          <a:xfrm>
            <a:off x="381000" y="685800"/>
            <a:ext cx="6096000" cy="3429000"/>
          </a:xfrm>
        </p:spPr>
      </p:sp>
      <p:sp>
        <p:nvSpPr>
          <p:cNvPr id="1095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这种方法的缺点是自然语言的不精确性，不同的名词短语可能代表同一个概念类或属性，其中可能会有歧义。所以，推荐上述两种方法一起使用。</a:t>
            </a:r>
            <a:endParaRPr lang="zh-CN" altLang="en-US" smtClean="0">
              <a:latin typeface="Arial" panose="020B0604020202020204" pitchFamily="34" charset="0"/>
            </a:endParaRPr>
          </a:p>
          <a:p>
            <a:pPr eaLnBrk="1" hangingPunct="1"/>
            <a:endParaRPr lang="en-US"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C4E4F5D3-70FE-4A1F-8D26-90F097CCB5FC}"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110595" name="Rectangle 2"/>
          <p:cNvSpPr>
            <a:spLocks noGrp="1" noRot="1" noChangeAspect="1" noChangeArrowheads="1" noTextEdit="1"/>
          </p:cNvSpPr>
          <p:nvPr>
            <p:ph type="sldImg"/>
          </p:nvPr>
        </p:nvSpPr>
        <p:spPr>
          <a:xfrm>
            <a:off x="381000" y="685800"/>
            <a:ext cx="6096000" cy="3429000"/>
          </a:xfrm>
        </p:spPr>
      </p:sp>
      <p:sp>
        <p:nvSpPr>
          <p:cNvPr id="11059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根据“需要知道型”原则获取最小集合的关联，然后利用“只需理解型”关联增强对领域中关键概念的理解。</a:t>
            </a:r>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871BC9BF-E676-4B2C-9E45-2861618E56B9}"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107523" name="Rectangle 2"/>
          <p:cNvSpPr>
            <a:spLocks noGrp="1" noRot="1" noChangeAspect="1" noChangeArrowheads="1" noTextEdit="1"/>
          </p:cNvSpPr>
          <p:nvPr>
            <p:ph type="sldImg"/>
          </p:nvPr>
        </p:nvSpPr>
        <p:spPr>
          <a:xfrm>
            <a:off x="381000" y="685800"/>
            <a:ext cx="6096000" cy="3429000"/>
          </a:xfrm>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属性名和类型名必须要有，其它部分可根据需要可有可无。 </a:t>
            </a:r>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AC9295-AD7A-4408-BD5B-C1A9FF526276}"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2021-4-7 </a:t>
            </a:r>
            <a:r>
              <a:rPr lang="zh-CN" altLang="en-US"/>
              <a:t>周三</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7D0DD016-A2FD-4897-84DB-14D1F2195E11}" type="datetime1">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GB" altLang="en-US" dirty="0" smtClean="0"/>
              <a:t>©2015-2020 Data Science &amp; Service </a:t>
            </a:r>
            <a:r>
              <a:rPr lang="en-GB" altLang="en-US" dirty="0" err="1" smtClean="0"/>
              <a:t>Center</a:t>
            </a:r>
            <a:endParaRPr lang="en-US" altLang="zh-CN"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bg2">
                <a:lumMod val="75000"/>
              </a:schemeClr>
            </a:gs>
            <a:gs pos="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83501" y="142153"/>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000" y="1188000"/>
            <a:ext cx="11160000" cy="4980840"/>
          </a:xfrm>
        </p:spPr>
        <p:txBody>
          <a:bodyPr/>
          <a:lstStyle>
            <a:lvl1pPr marL="230505" indent="-230505">
              <a:lnSpc>
                <a:spcPct val="100000"/>
              </a:lnSpc>
              <a:spcBef>
                <a:spcPts val="1000"/>
              </a:spcBef>
              <a:spcAft>
                <a:spcPts val="600"/>
              </a:spcAft>
              <a:defRPr sz="2800" baseline="0">
                <a:solidFill>
                  <a:schemeClr val="tx1"/>
                </a:solidFill>
                <a:latin typeface="微软雅黑" panose="020B0503020204020204" pitchFamily="34" charset="-122"/>
                <a:ea typeface="微软雅黑" panose="020B0503020204020204" pitchFamily="34" charset="-122"/>
              </a:defRPr>
            </a:lvl1pPr>
            <a:lvl2pPr marL="687705" indent="-230505">
              <a:lnSpc>
                <a:spcPct val="100000"/>
              </a:lnSpc>
              <a:spcBef>
                <a:spcPts val="500"/>
              </a:spcBef>
              <a:spcAft>
                <a:spcPts val="600"/>
              </a:spcAft>
              <a:defRPr sz="2400" baseline="0">
                <a:solidFill>
                  <a:schemeClr val="tx1"/>
                </a:solidFill>
                <a:latin typeface="微软雅黑" panose="020B0503020204020204" pitchFamily="34" charset="-122"/>
                <a:ea typeface="微软雅黑" panose="020B0503020204020204" pitchFamily="34" charset="-122"/>
              </a:defRPr>
            </a:lvl2pPr>
            <a:lvl3pPr marL="1144905" indent="-230505">
              <a:lnSpc>
                <a:spcPct val="100000"/>
              </a:lnSpc>
              <a:spcBef>
                <a:spcPts val="500"/>
              </a:spcBef>
              <a:spcAft>
                <a:spcPts val="60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3"/>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a:xfrm>
            <a:off x="4129087" y="6356353"/>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529" y="31955"/>
            <a:ext cx="1536779" cy="716317"/>
          </a:xfrm>
          <a:prstGeom prst="rect">
            <a:avLst/>
          </a:prstGeom>
        </p:spPr>
      </p:pic>
    </p:spTree>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F001E572-FABF-468E-90CB-9DE2B2402BFC}" type="datetime1">
              <a:rPr lang="zh-CN" altLang="en-US" smtClean="0"/>
            </a:fld>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image" Target="../media/image30.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4.xml.rels><?xml version="1.0" encoding="UTF-8" standalone="yes"?>
<Relationships xmlns="http://schemas.openxmlformats.org/package/2006/relationships"><Relationship Id="rId9" Type="http://schemas.openxmlformats.org/officeDocument/2006/relationships/comments" Target="../comments/comment1.xml"/><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59.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5" Type="http://schemas.openxmlformats.org/officeDocument/2006/relationships/notesSlide" Target="../notesSlides/notesSlide9.xml"/><Relationship Id="rId24" Type="http://schemas.openxmlformats.org/officeDocument/2006/relationships/slideLayout" Target="../slideLayouts/slideLayout2.xml"/><Relationship Id="rId23" Type="http://schemas.openxmlformats.org/officeDocument/2006/relationships/tags" Target="../tags/tag47.xml"/><Relationship Id="rId22" Type="http://schemas.openxmlformats.org/officeDocument/2006/relationships/tags" Target="../tags/tag46.xml"/><Relationship Id="rId21" Type="http://schemas.openxmlformats.org/officeDocument/2006/relationships/tags" Target="../tags/tag45.xml"/><Relationship Id="rId20" Type="http://schemas.openxmlformats.org/officeDocument/2006/relationships/tags" Target="../tags/tag44.xml"/><Relationship Id="rId2" Type="http://schemas.openxmlformats.org/officeDocument/2006/relationships/tags" Target="../tags/tag26.xml"/><Relationship Id="rId19" Type="http://schemas.openxmlformats.org/officeDocument/2006/relationships/tags" Target="../tags/tag43.xml"/><Relationship Id="rId18" Type="http://schemas.openxmlformats.org/officeDocument/2006/relationships/tags" Target="../tags/tag42.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95313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32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32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2400" b="1" dirty="0" smtClean="0">
                <a:solidFill>
                  <a:prstClr val="white"/>
                </a:solidFill>
                <a:latin typeface="微软雅黑" panose="020B0503020204020204" pitchFamily="34" charset="-122"/>
                <a:ea typeface="微软雅黑" panose="020B0503020204020204" pitchFamily="34" charset="-122"/>
              </a:rPr>
              <a:t>Models &amp; Methods of SE</a:t>
            </a:r>
            <a:endParaRPr lang="en-US" altLang="zh-CN" sz="2400" b="1" dirty="0" smtClean="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290" y="3222625"/>
            <a:ext cx="7049135" cy="5835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3200" b="1" dirty="0" smtClean="0">
                <a:solidFill>
                  <a:srgbClr val="FFFF00"/>
                </a:solidFill>
                <a:latin typeface="微软雅黑" panose="020B0503020204020204" pitchFamily="34" charset="-122"/>
                <a:ea typeface="微软雅黑" panose="020B0503020204020204" pitchFamily="34" charset="-122"/>
              </a:rPr>
              <a:t>面向对象需求分析方法</a:t>
            </a:r>
            <a:endParaRPr lang="zh-CN" altLang="en-US" sz="3200" b="1"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315878" cy="400110"/>
          </a:xfrm>
          <a:prstGeom prst="rect">
            <a:avLst/>
          </a:prstGeom>
          <a:noFill/>
        </p:spPr>
        <p:txBody>
          <a:bodyPr wrap="square" rtlCol="0">
            <a:spAutoFit/>
          </a:bodyPr>
          <a:lstStyle/>
          <a:p>
            <a:pPr algn="l">
              <a:lnSpc>
                <a:spcPct val="100000"/>
              </a:lnSpc>
            </a:pPr>
            <a:r>
              <a:rPr lang="zh-CN" altLang="en-US" b="1" dirty="0">
                <a:solidFill>
                  <a:schemeClr val="bg1"/>
                </a:solidFill>
                <a:latin typeface="微软雅黑" panose="020B0503020204020204" pitchFamily="34" charset="-122"/>
                <a:ea typeface="微软雅黑" panose="020B0503020204020204" pitchFamily="34" charset="-122"/>
              </a:rPr>
              <a:t>老师邮箱</a:t>
            </a:r>
            <a:r>
              <a:rPr lang="en-US" altLang="zh-CN" b="1" dirty="0">
                <a:solidFill>
                  <a:schemeClr val="bg1"/>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dxiao@bupt.edu.cn</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4160C3AE-183B-4E86-82F2-1F9CDC9D5E68}" type="datetime1">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r>
              <a:rPr lang="en-US" altLang="zh-CN" sz="1400" dirty="0"/>
              <a:t>©2015-2020 Data Science &amp; Service Center</a:t>
            </a:r>
            <a:endParaRPr lang="zh-CN" altLang="en-US" sz="1400" dirty="0"/>
          </a:p>
        </p:txBody>
      </p:sp>
      <p:sp>
        <p:nvSpPr>
          <p:cNvPr id="8" name="灯片编号占位符 7"/>
          <p:cNvSpPr>
            <a:spLocks noGrp="1"/>
          </p:cNvSpPr>
          <p:nvPr>
            <p:ph type="sldNum" sz="quarter" idx="12"/>
          </p:nvPr>
        </p:nvSpPr>
        <p:spPr/>
        <p:txBody>
          <a:bodyPr/>
          <a:lstStyle/>
          <a:p>
            <a:fld id="{65C61107-C9B8-45B5-BD23-C8A00455B7E2}" type="slidenum">
              <a:rPr lang="zh-CN" altLang="en-US" smtClean="0">
                <a:solidFill>
                  <a:prstClr val="white"/>
                </a:solidFill>
              </a:rPr>
            </a:fld>
            <a:endParaRPr lang="zh-CN" altLang="en-US">
              <a:solidFill>
                <a:prstClr val="white"/>
              </a:solidFill>
            </a:endParaRPr>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529" y="31955"/>
            <a:ext cx="1536779" cy="716317"/>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UML </a:t>
            </a:r>
            <a:r>
              <a:rPr lang="zh-CN" altLang="en-US" dirty="0" smtClean="0"/>
              <a:t>的基本结构</a:t>
            </a:r>
            <a:endParaRPr lang="zh-CN" altLang="en-US" dirty="0" smtClean="0"/>
          </a:p>
        </p:txBody>
      </p:sp>
      <p:sp>
        <p:nvSpPr>
          <p:cNvPr id="7" name="内容占位符 6"/>
          <p:cNvSpPr>
            <a:spLocks noGrp="1"/>
          </p:cNvSpPr>
          <p:nvPr>
            <p:ph idx="1"/>
          </p:nvPr>
        </p:nvSpPr>
        <p:spPr/>
        <p:txBody>
          <a:bodyPr/>
          <a:lstStyle/>
          <a:p>
            <a:r>
              <a:rPr lang="zh-CN" altLang="en-US" sz="2800" dirty="0"/>
              <a:t>事物 </a:t>
            </a:r>
            <a:r>
              <a:rPr lang="en-US" altLang="zh-CN" sz="2800" dirty="0"/>
              <a:t>Thing </a:t>
            </a:r>
            <a:r>
              <a:rPr lang="zh-CN" altLang="en-US" sz="2800" dirty="0"/>
              <a:t>及关系 </a:t>
            </a:r>
            <a:r>
              <a:rPr lang="en-US" altLang="zh-CN" sz="2800" dirty="0"/>
              <a:t>Relationship</a:t>
            </a:r>
            <a:endParaRPr lang="en-US" altLang="zh-CN" sz="2800" dirty="0"/>
          </a:p>
          <a:p>
            <a:pPr lvl="1"/>
            <a:r>
              <a:rPr lang="en-US" altLang="zh-CN" sz="2400" dirty="0"/>
              <a:t>Structural thing</a:t>
            </a:r>
            <a:endParaRPr lang="en-US" altLang="zh-CN" sz="2400" dirty="0"/>
          </a:p>
          <a:p>
            <a:pPr lvl="2"/>
            <a:r>
              <a:rPr lang="en-US" altLang="zh-CN" sz="1800" dirty="0"/>
              <a:t>Class, interface, collaboration, use case, component, node</a:t>
            </a:r>
            <a:endParaRPr lang="en-US" altLang="zh-CN" sz="1800" dirty="0"/>
          </a:p>
          <a:p>
            <a:pPr lvl="1"/>
            <a:r>
              <a:rPr lang="en-US" altLang="zh-CN" sz="2400" dirty="0"/>
              <a:t>Behavior thing</a:t>
            </a:r>
            <a:endParaRPr lang="en-US" altLang="zh-CN" sz="2400" dirty="0"/>
          </a:p>
          <a:p>
            <a:pPr lvl="2"/>
            <a:r>
              <a:rPr lang="en-US" altLang="zh-CN" sz="1800" dirty="0"/>
              <a:t>Interaction, state machine </a:t>
            </a:r>
            <a:endParaRPr lang="en-US" altLang="zh-CN" sz="1800" dirty="0"/>
          </a:p>
          <a:p>
            <a:pPr lvl="1"/>
            <a:r>
              <a:rPr lang="en-US" altLang="zh-CN" sz="2400" dirty="0"/>
              <a:t>Group thing</a:t>
            </a:r>
            <a:endParaRPr lang="en-US" altLang="zh-CN" sz="2400" dirty="0"/>
          </a:p>
          <a:p>
            <a:pPr lvl="2"/>
            <a:r>
              <a:rPr lang="en-US" altLang="zh-CN" sz="1800" dirty="0"/>
              <a:t>package</a:t>
            </a:r>
            <a:endParaRPr lang="en-US" altLang="zh-CN" sz="1800" dirty="0"/>
          </a:p>
          <a:p>
            <a:pPr lvl="1"/>
            <a:r>
              <a:rPr lang="en-US" altLang="zh-CN" sz="2400" dirty="0"/>
              <a:t>Annotation thing</a:t>
            </a:r>
            <a:endParaRPr lang="en-US" altLang="zh-CN" sz="2400" dirty="0"/>
          </a:p>
          <a:p>
            <a:pPr lvl="2"/>
            <a:r>
              <a:rPr lang="en-US" altLang="zh-CN" sz="1800" dirty="0"/>
              <a:t>note</a:t>
            </a:r>
            <a:endParaRPr lang="en-US" altLang="zh-CN" sz="1800" dirty="0"/>
          </a:p>
          <a:p>
            <a:endParaRPr lang="zh-CN" altLang="en-US" dirty="0"/>
          </a:p>
        </p:txBody>
      </p:sp>
      <p:sp>
        <p:nvSpPr>
          <p:cNvPr id="4" name="日期占位符 3"/>
          <p:cNvSpPr>
            <a:spLocks noGrp="1"/>
          </p:cNvSpPr>
          <p:nvPr>
            <p:ph type="dt" sz="half" idx="10"/>
          </p:nvPr>
        </p:nvSpPr>
        <p:spPr/>
        <p:txBody>
          <a:bodyPr/>
          <a:lstStyle/>
          <a:p>
            <a:fld id="{3B149907-BDFB-4C3D-AB07-FAD557BD0569}"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11269" name="Rectangle 4"/>
          <p:cNvSpPr>
            <a:spLocks noChangeArrowheads="1"/>
          </p:cNvSpPr>
          <p:nvPr/>
        </p:nvSpPr>
        <p:spPr bwMode="auto">
          <a:xfrm>
            <a:off x="5879976" y="3356993"/>
            <a:ext cx="4186362" cy="2304256"/>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57505" indent="-357505">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依赖 </a:t>
            </a:r>
            <a:r>
              <a:rPr lang="en-US" altLang="zh-CN" sz="2800" dirty="0">
                <a:latin typeface="微软雅黑" panose="020B0503020204020204" pitchFamily="34" charset="-122"/>
                <a:ea typeface="微软雅黑" panose="020B0503020204020204" pitchFamily="34" charset="-122"/>
              </a:rPr>
              <a:t>Dependency</a:t>
            </a:r>
            <a:endParaRPr lang="en-US" altLang="zh-CN" sz="2800" dirty="0">
              <a:latin typeface="微软雅黑" panose="020B0503020204020204" pitchFamily="34" charset="-122"/>
              <a:ea typeface="微软雅黑" panose="020B0503020204020204" pitchFamily="34" charset="-122"/>
            </a:endParaRPr>
          </a:p>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关联 </a:t>
            </a:r>
            <a:r>
              <a:rPr lang="en-US" altLang="zh-CN" sz="2800" dirty="0">
                <a:latin typeface="微软雅黑" panose="020B0503020204020204" pitchFamily="34" charset="-122"/>
                <a:ea typeface="微软雅黑" panose="020B0503020204020204" pitchFamily="34" charset="-122"/>
              </a:rPr>
              <a:t>Association</a:t>
            </a:r>
            <a:endParaRPr lang="en-US" altLang="zh-CN" sz="2800" dirty="0">
              <a:latin typeface="微软雅黑" panose="020B0503020204020204" pitchFamily="34" charset="-122"/>
              <a:ea typeface="微软雅黑" panose="020B0503020204020204" pitchFamily="34" charset="-122"/>
            </a:endParaRPr>
          </a:p>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泛化 </a:t>
            </a:r>
            <a:r>
              <a:rPr lang="en-US" altLang="zh-CN" sz="2800" dirty="0">
                <a:latin typeface="微软雅黑" panose="020B0503020204020204" pitchFamily="34" charset="-122"/>
                <a:ea typeface="微软雅黑" panose="020B0503020204020204" pitchFamily="34" charset="-122"/>
              </a:rPr>
              <a:t>Generalization</a:t>
            </a:r>
            <a:endParaRPr lang="en-US" altLang="zh-CN" sz="2800" dirty="0">
              <a:latin typeface="微软雅黑" panose="020B0503020204020204" pitchFamily="34" charset="-122"/>
              <a:ea typeface="微软雅黑" panose="020B0503020204020204" pitchFamily="34" charset="-122"/>
            </a:endParaRPr>
          </a:p>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实现 </a:t>
            </a:r>
            <a:r>
              <a:rPr lang="en-US" altLang="zh-CN" sz="2800" dirty="0">
                <a:latin typeface="微软雅黑" panose="020B0503020204020204" pitchFamily="34" charset="-122"/>
                <a:ea typeface="微软雅黑" panose="020B0503020204020204" pitchFamily="34" charset="-122"/>
              </a:rPr>
              <a:t>Realization</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UML</a:t>
            </a:r>
            <a:r>
              <a:rPr lang="zh-CN" altLang="en-US" smtClean="0"/>
              <a:t>的</a:t>
            </a:r>
            <a:r>
              <a:rPr lang="en-US" altLang="zh-CN" smtClean="0"/>
              <a:t>4+1</a:t>
            </a:r>
            <a:r>
              <a:rPr lang="zh-CN" altLang="en-US" smtClean="0"/>
              <a:t>视图</a:t>
            </a:r>
            <a:endParaRPr lang="zh-CN" altLang="en-US" smtClean="0"/>
          </a:p>
        </p:txBody>
      </p:sp>
      <p:sp>
        <p:nvSpPr>
          <p:cNvPr id="12291" name="内容占位符 2"/>
          <p:cNvSpPr>
            <a:spLocks noGrp="1"/>
          </p:cNvSpPr>
          <p:nvPr>
            <p:ph idx="1"/>
          </p:nvPr>
        </p:nvSpPr>
        <p:spPr/>
        <p:txBody>
          <a:bodyPr/>
          <a:lstStyle/>
          <a:p>
            <a:r>
              <a:rPr lang="en-US" altLang="zh-CN" sz="2800"/>
              <a:t>UML </a:t>
            </a:r>
            <a:r>
              <a:rPr lang="zh-CN" altLang="en-US" sz="2800"/>
              <a:t>用模型来描述系统的结构</a:t>
            </a:r>
            <a:r>
              <a:rPr lang="zh-CN" altLang="en-US" sz="2000"/>
              <a:t>（静态特征）</a:t>
            </a:r>
            <a:r>
              <a:rPr lang="zh-CN" altLang="en-US" sz="2800"/>
              <a:t>以及行为</a:t>
            </a:r>
            <a:r>
              <a:rPr lang="zh-CN" altLang="en-US" sz="2000"/>
              <a:t>（动态特征）</a:t>
            </a:r>
            <a:r>
              <a:rPr lang="zh-CN" altLang="en-US" sz="2800"/>
              <a:t>。从不同的视角为系统的架构建模，形成系统的不同视图</a:t>
            </a:r>
            <a:r>
              <a:rPr lang="zh-CN" altLang="en-US" sz="2000"/>
              <a:t>（</a:t>
            </a:r>
            <a:r>
              <a:rPr lang="en-US" altLang="zh-CN" sz="2000"/>
              <a:t>view</a:t>
            </a:r>
            <a:r>
              <a:rPr lang="zh-CN" altLang="en-US" sz="2000"/>
              <a:t>）</a:t>
            </a:r>
            <a:r>
              <a:rPr lang="zh-CN" altLang="en-US" sz="2800"/>
              <a:t>， 称为</a:t>
            </a:r>
            <a:r>
              <a:rPr lang="en-US" altLang="zh-CN" sz="2800"/>
              <a:t>4+1</a:t>
            </a:r>
            <a:r>
              <a:rPr lang="zh-CN" altLang="en-US" sz="2800"/>
              <a:t>视图</a:t>
            </a:r>
            <a:endParaRPr lang="zh-CN" altLang="en-US" sz="2800"/>
          </a:p>
          <a:p>
            <a:endParaRPr lang="zh-CN" altLang="en-US" smtClean="0"/>
          </a:p>
        </p:txBody>
      </p:sp>
      <p:sp>
        <p:nvSpPr>
          <p:cNvPr id="4" name="日期占位符 3"/>
          <p:cNvSpPr>
            <a:spLocks noGrp="1"/>
          </p:cNvSpPr>
          <p:nvPr>
            <p:ph type="dt" sz="half" idx="10"/>
          </p:nvPr>
        </p:nvSpPr>
        <p:spPr/>
        <p:txBody>
          <a:bodyPr/>
          <a:lstStyle/>
          <a:p>
            <a:fld id="{BCEDC558-2D68-4D43-BCEA-C21DE3AB588C}"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pSp>
        <p:nvGrpSpPr>
          <p:cNvPr id="12293" name="Group 4"/>
          <p:cNvGrpSpPr/>
          <p:nvPr/>
        </p:nvGrpSpPr>
        <p:grpSpPr bwMode="auto">
          <a:xfrm>
            <a:off x="2351584" y="2492896"/>
            <a:ext cx="6862266" cy="3204642"/>
            <a:chOff x="703" y="1661"/>
            <a:chExt cx="3855" cy="1701"/>
          </a:xfrm>
        </p:grpSpPr>
        <p:sp>
          <p:nvSpPr>
            <p:cNvPr id="12294" name="Rectangle 5"/>
            <p:cNvSpPr>
              <a:spLocks noChangeArrowheads="1"/>
            </p:cNvSpPr>
            <p:nvPr/>
          </p:nvSpPr>
          <p:spPr bwMode="auto">
            <a:xfrm>
              <a:off x="703" y="1661"/>
              <a:ext cx="1678" cy="63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逻辑视图</a:t>
              </a:r>
              <a:endParaRPr lang="zh-CN" altLang="en-US">
                <a:ea typeface="黑体" panose="02010609060101010101" pitchFamily="49" charset="-122"/>
              </a:endParaRPr>
            </a:p>
            <a:p>
              <a:pPr algn="ctr" eaLnBrk="1" hangingPunct="1">
                <a:lnSpc>
                  <a:spcPct val="100000"/>
                </a:lnSpc>
              </a:pPr>
              <a:r>
                <a:rPr lang="en-US" altLang="zh-CN" sz="1800" b="1">
                  <a:ea typeface="宋体" panose="02010600030101010101" pitchFamily="2" charset="-122"/>
                </a:rPr>
                <a:t>Logic view</a:t>
              </a:r>
              <a:endParaRPr lang="en-US" altLang="zh-CN" sz="1800" b="1">
                <a:ea typeface="宋体" panose="02010600030101010101" pitchFamily="2" charset="-122"/>
              </a:endParaRPr>
            </a:p>
          </p:txBody>
        </p:sp>
        <p:sp>
          <p:nvSpPr>
            <p:cNvPr id="12295" name="Rectangle 6"/>
            <p:cNvSpPr>
              <a:spLocks noChangeArrowheads="1"/>
            </p:cNvSpPr>
            <p:nvPr/>
          </p:nvSpPr>
          <p:spPr bwMode="auto">
            <a:xfrm>
              <a:off x="2835" y="1661"/>
              <a:ext cx="1723" cy="63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实现视图</a:t>
              </a:r>
              <a:endParaRPr lang="zh-CN" altLang="en-US">
                <a:ea typeface="黑体" panose="02010609060101010101" pitchFamily="49" charset="-122"/>
              </a:endParaRPr>
            </a:p>
            <a:p>
              <a:pPr algn="ctr" eaLnBrk="1" hangingPunct="1">
                <a:lnSpc>
                  <a:spcPct val="100000"/>
                </a:lnSpc>
              </a:pPr>
              <a:r>
                <a:rPr lang="en-US" altLang="zh-CN" sz="1800" b="1">
                  <a:ea typeface="宋体" panose="02010600030101010101" pitchFamily="2" charset="-122"/>
                </a:rPr>
                <a:t>Component view</a:t>
              </a:r>
              <a:endParaRPr lang="en-US" altLang="zh-CN" sz="1800" b="1">
                <a:ea typeface="宋体" panose="02010600030101010101" pitchFamily="2" charset="-122"/>
              </a:endParaRPr>
            </a:p>
          </p:txBody>
        </p:sp>
        <p:sp>
          <p:nvSpPr>
            <p:cNvPr id="12296" name="Rectangle 7"/>
            <p:cNvSpPr>
              <a:spLocks noChangeArrowheads="1"/>
            </p:cNvSpPr>
            <p:nvPr/>
          </p:nvSpPr>
          <p:spPr bwMode="auto">
            <a:xfrm>
              <a:off x="703" y="2727"/>
              <a:ext cx="1678" cy="63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进程视图</a:t>
              </a:r>
              <a:endParaRPr lang="zh-CN" altLang="en-US">
                <a:ea typeface="黑体" panose="02010609060101010101" pitchFamily="49" charset="-122"/>
              </a:endParaRPr>
            </a:p>
            <a:p>
              <a:pPr algn="ctr" eaLnBrk="1" hangingPunct="1">
                <a:lnSpc>
                  <a:spcPct val="100000"/>
                </a:lnSpc>
              </a:pPr>
              <a:r>
                <a:rPr lang="en-US" altLang="zh-CN" sz="1800" b="1">
                  <a:ea typeface="宋体" panose="02010600030101010101" pitchFamily="2" charset="-122"/>
                </a:rPr>
                <a:t>Process view</a:t>
              </a:r>
              <a:endParaRPr lang="en-US" altLang="zh-CN" sz="1800" b="1">
                <a:ea typeface="宋体" panose="02010600030101010101" pitchFamily="2" charset="-122"/>
              </a:endParaRPr>
            </a:p>
          </p:txBody>
        </p:sp>
        <p:sp>
          <p:nvSpPr>
            <p:cNvPr id="12297" name="Rectangle 8"/>
            <p:cNvSpPr>
              <a:spLocks noChangeArrowheads="1"/>
            </p:cNvSpPr>
            <p:nvPr/>
          </p:nvSpPr>
          <p:spPr bwMode="auto">
            <a:xfrm>
              <a:off x="2857" y="2727"/>
              <a:ext cx="1678" cy="63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部署视图</a:t>
              </a:r>
              <a:endParaRPr lang="zh-CN" altLang="en-US">
                <a:ea typeface="黑体" panose="02010609060101010101" pitchFamily="49" charset="-122"/>
              </a:endParaRPr>
            </a:p>
            <a:p>
              <a:pPr algn="ctr" eaLnBrk="1" hangingPunct="1">
                <a:lnSpc>
                  <a:spcPct val="100000"/>
                </a:lnSpc>
              </a:pPr>
              <a:r>
                <a:rPr lang="en-US" altLang="zh-CN" sz="1800" b="1">
                  <a:ea typeface="宋体" panose="02010600030101010101" pitchFamily="2" charset="-122"/>
                </a:rPr>
                <a:t>Deployment view</a:t>
              </a:r>
              <a:endParaRPr lang="en-US" altLang="zh-CN" sz="1800" b="1">
                <a:ea typeface="宋体" panose="02010600030101010101" pitchFamily="2" charset="-122"/>
              </a:endParaRPr>
            </a:p>
          </p:txBody>
        </p:sp>
        <p:sp>
          <p:nvSpPr>
            <p:cNvPr id="12298" name="Oval 9"/>
            <p:cNvSpPr>
              <a:spLocks noChangeArrowheads="1"/>
            </p:cNvSpPr>
            <p:nvPr/>
          </p:nvSpPr>
          <p:spPr bwMode="auto">
            <a:xfrm>
              <a:off x="1927" y="2160"/>
              <a:ext cx="1316" cy="771"/>
            </a:xfrm>
            <a:prstGeom prst="ellipse">
              <a:avLst/>
            </a:prstGeom>
            <a:solidFill>
              <a:srgbClr val="FFCC00"/>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b="1">
                  <a:ea typeface="黑体" panose="02010609060101010101" pitchFamily="49" charset="-122"/>
                </a:rPr>
                <a:t>用例视图</a:t>
              </a:r>
              <a:endParaRPr lang="zh-CN" altLang="en-US" b="1">
                <a:ea typeface="黑体" panose="02010609060101010101" pitchFamily="49" charset="-122"/>
              </a:endParaRPr>
            </a:p>
            <a:p>
              <a:pPr algn="ctr" eaLnBrk="1" hangingPunct="1">
                <a:lnSpc>
                  <a:spcPct val="100000"/>
                </a:lnSpc>
              </a:pPr>
              <a:r>
                <a:rPr lang="en-US" altLang="zh-CN" sz="1800" b="1">
                  <a:ea typeface="宋体" panose="02010600030101010101" pitchFamily="2" charset="-122"/>
                </a:rPr>
                <a:t>Use case view</a:t>
              </a:r>
              <a:endParaRPr lang="en-US" altLang="zh-CN" sz="1800" b="1">
                <a:ea typeface="宋体" panose="02010600030101010101" pitchFamily="2" charset="-122"/>
              </a:endParaRPr>
            </a:p>
          </p:txBody>
        </p:sp>
      </p:gr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UML 4+1</a:t>
            </a:r>
            <a:r>
              <a:rPr lang="zh-CN" altLang="en-US" smtClean="0"/>
              <a:t>视图的作用</a:t>
            </a:r>
            <a:endParaRPr lang="zh-CN" altLang="en-US" smtClean="0"/>
          </a:p>
        </p:txBody>
      </p:sp>
      <p:sp>
        <p:nvSpPr>
          <p:cNvPr id="13315" name="内容占位符 2"/>
          <p:cNvSpPr>
            <a:spLocks noGrp="1"/>
          </p:cNvSpPr>
          <p:nvPr>
            <p:ph idx="1"/>
          </p:nvPr>
        </p:nvSpPr>
        <p:spPr/>
        <p:txBody>
          <a:bodyPr>
            <a:normAutofit/>
          </a:bodyPr>
          <a:lstStyle/>
          <a:p>
            <a:pPr>
              <a:lnSpc>
                <a:spcPct val="100000"/>
              </a:lnSpc>
              <a:spcBef>
                <a:spcPct val="30000"/>
              </a:spcBef>
            </a:pPr>
            <a:r>
              <a:rPr lang="zh-CN" altLang="en-US" sz="2400" dirty="0">
                <a:solidFill>
                  <a:srgbClr val="FF0000"/>
                </a:solidFill>
              </a:rPr>
              <a:t>用例视图</a:t>
            </a:r>
            <a:r>
              <a:rPr lang="zh-CN" altLang="en-US" sz="2400" dirty="0"/>
              <a:t>：强调从用户的角度看到的或需要的系统功能，这种视图也叫做用户模型视图（</a:t>
            </a:r>
            <a:r>
              <a:rPr lang="en-US" altLang="zh-CN" sz="2400" dirty="0"/>
              <a:t>user model view</a:t>
            </a:r>
            <a:r>
              <a:rPr lang="zh-CN" altLang="en-US" sz="2400" dirty="0"/>
              <a:t>） 或场景视图（</a:t>
            </a:r>
            <a:r>
              <a:rPr lang="en-US" altLang="zh-CN" sz="2400" dirty="0"/>
              <a:t>scenario view</a:t>
            </a:r>
            <a:r>
              <a:rPr lang="zh-CN" altLang="en-US" sz="2400" dirty="0"/>
              <a:t>）；</a:t>
            </a:r>
            <a:endParaRPr lang="zh-CN" altLang="en-US" sz="2400" dirty="0"/>
          </a:p>
          <a:p>
            <a:pPr>
              <a:lnSpc>
                <a:spcPct val="100000"/>
              </a:lnSpc>
              <a:spcBef>
                <a:spcPct val="30000"/>
              </a:spcBef>
            </a:pPr>
            <a:r>
              <a:rPr lang="zh-CN" altLang="en-US" sz="2400" dirty="0"/>
              <a:t>逻辑视图： 展现系统的静态或结构组成及特征，也称为结构模型视图（</a:t>
            </a:r>
            <a:r>
              <a:rPr lang="en-US" altLang="zh-CN" sz="2400" dirty="0"/>
              <a:t>structural model view</a:t>
            </a:r>
            <a:r>
              <a:rPr lang="zh-CN" altLang="en-US" sz="2400" dirty="0"/>
              <a:t>） 或静态视图（</a:t>
            </a:r>
            <a:r>
              <a:rPr lang="en-US" altLang="zh-CN" sz="2400" dirty="0"/>
              <a:t>static view</a:t>
            </a:r>
            <a:r>
              <a:rPr lang="zh-CN" altLang="en-US" sz="2400" dirty="0"/>
              <a:t>）；</a:t>
            </a:r>
            <a:endParaRPr lang="zh-CN" altLang="en-US" sz="2400" dirty="0"/>
          </a:p>
          <a:p>
            <a:pPr>
              <a:lnSpc>
                <a:spcPct val="100000"/>
              </a:lnSpc>
              <a:spcBef>
                <a:spcPct val="30000"/>
              </a:spcBef>
            </a:pPr>
            <a:r>
              <a:rPr lang="zh-CN" altLang="en-US" sz="2400" dirty="0"/>
              <a:t>进程</a:t>
            </a:r>
            <a:r>
              <a:rPr lang="zh-CN" altLang="en-US" sz="2400" dirty="0" smtClean="0"/>
              <a:t>视图</a:t>
            </a:r>
            <a:r>
              <a:rPr lang="zh-CN" altLang="en-US" sz="2400" dirty="0"/>
              <a:t>：描述设计的并发和同步等特性，关注系统非功能性需求，也称为行为模型视图（</a:t>
            </a:r>
            <a:r>
              <a:rPr lang="en-US" altLang="zh-CN" sz="2400" dirty="0"/>
              <a:t>behavioral model view</a:t>
            </a:r>
            <a:r>
              <a:rPr lang="zh-CN" altLang="en-US" sz="2400" dirty="0"/>
              <a:t>）、过程视图（</a:t>
            </a:r>
            <a:r>
              <a:rPr lang="en-US" altLang="zh-CN" sz="2400" dirty="0"/>
              <a:t>process view</a:t>
            </a:r>
            <a:r>
              <a:rPr lang="zh-CN" altLang="en-US" sz="2400" dirty="0"/>
              <a:t>）、 协作视图（</a:t>
            </a:r>
            <a:r>
              <a:rPr lang="en-US" altLang="zh-CN" sz="2400" dirty="0"/>
              <a:t>collaborative view</a:t>
            </a:r>
            <a:r>
              <a:rPr lang="zh-CN" altLang="en-US" sz="2400" dirty="0"/>
              <a:t>）和动态视图（</a:t>
            </a:r>
            <a:r>
              <a:rPr lang="en-US" altLang="zh-CN" sz="2400" dirty="0"/>
              <a:t>dynamic view</a:t>
            </a:r>
            <a:r>
              <a:rPr lang="zh-CN" altLang="en-US" sz="2400" dirty="0"/>
              <a:t>）；</a:t>
            </a:r>
            <a:endParaRPr lang="zh-CN" altLang="en-US" sz="2400" dirty="0"/>
          </a:p>
          <a:p>
            <a:pPr>
              <a:lnSpc>
                <a:spcPct val="100000"/>
              </a:lnSpc>
              <a:spcBef>
                <a:spcPct val="30000"/>
              </a:spcBef>
            </a:pPr>
            <a:r>
              <a:rPr lang="zh-CN" altLang="en-US" sz="2400" dirty="0"/>
              <a:t>构件视图：关注软件代码的静态组织与管理，也称为实现模型视图（</a:t>
            </a:r>
            <a:r>
              <a:rPr lang="en-US" altLang="zh-CN" sz="2400" dirty="0"/>
              <a:t>implementation model view </a:t>
            </a:r>
            <a:r>
              <a:rPr lang="zh-CN" altLang="en-US" sz="2400" dirty="0"/>
              <a:t>）和开发视图（</a:t>
            </a:r>
            <a:r>
              <a:rPr lang="en-US" altLang="zh-CN" sz="2400" dirty="0"/>
              <a:t>development view</a:t>
            </a:r>
            <a:r>
              <a:rPr lang="zh-CN" altLang="en-US" sz="2400" dirty="0"/>
              <a:t>）；</a:t>
            </a:r>
            <a:endParaRPr lang="zh-CN" altLang="en-US" sz="2400" dirty="0"/>
          </a:p>
          <a:p>
            <a:pPr>
              <a:lnSpc>
                <a:spcPct val="100000"/>
              </a:lnSpc>
              <a:spcBef>
                <a:spcPct val="30000"/>
              </a:spcBef>
            </a:pPr>
            <a:r>
              <a:rPr lang="zh-CN" altLang="en-US" sz="2400" dirty="0"/>
              <a:t>部署视图：描述硬件的拓扑结构以及软件和硬件的映射问题，关注系统非功能性需求（性能、可靠性等），也称为环境模型视图或物理视图（</a:t>
            </a:r>
            <a:r>
              <a:rPr lang="en-US" altLang="zh-CN" sz="2400" dirty="0"/>
              <a:t>physical view</a:t>
            </a:r>
            <a:r>
              <a:rPr lang="zh-CN" altLang="en-US" sz="2400" dirty="0"/>
              <a:t>）；</a:t>
            </a:r>
            <a:endParaRPr lang="zh-CN" altLang="en-US" sz="2400" dirty="0"/>
          </a:p>
        </p:txBody>
      </p:sp>
      <p:sp>
        <p:nvSpPr>
          <p:cNvPr id="4" name="日期占位符 3"/>
          <p:cNvSpPr>
            <a:spLocks noGrp="1"/>
          </p:cNvSpPr>
          <p:nvPr>
            <p:ph type="dt" sz="half" idx="10"/>
          </p:nvPr>
        </p:nvSpPr>
        <p:spPr/>
        <p:txBody>
          <a:bodyPr/>
          <a:lstStyle/>
          <a:p>
            <a:fld id="{E8493190-7126-49CA-97D2-7127527C4F3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UML</a:t>
            </a:r>
            <a:r>
              <a:rPr lang="zh-CN" altLang="en-US" smtClean="0"/>
              <a:t>的</a:t>
            </a:r>
            <a:r>
              <a:rPr lang="en-US" altLang="zh-CN" smtClean="0"/>
              <a:t>9</a:t>
            </a:r>
            <a:r>
              <a:rPr lang="zh-CN" altLang="en-US" smtClean="0"/>
              <a:t>个基本图</a:t>
            </a:r>
            <a:endParaRPr lang="zh-CN" altLang="en-US" smtClean="0"/>
          </a:p>
        </p:txBody>
      </p:sp>
      <p:sp>
        <p:nvSpPr>
          <p:cNvPr id="14339" name="内容占位符 2"/>
          <p:cNvSpPr>
            <a:spLocks noGrp="1"/>
          </p:cNvSpPr>
          <p:nvPr>
            <p:ph idx="1"/>
          </p:nvPr>
        </p:nvSpPr>
        <p:spPr/>
        <p:txBody>
          <a:bodyPr>
            <a:normAutofit/>
          </a:bodyPr>
          <a:lstStyle/>
          <a:p>
            <a:pPr>
              <a:lnSpc>
                <a:spcPct val="100000"/>
              </a:lnSpc>
              <a:spcBef>
                <a:spcPct val="30000"/>
              </a:spcBef>
            </a:pPr>
            <a:r>
              <a:rPr lang="zh-CN" altLang="en-US" sz="2000" dirty="0">
                <a:solidFill>
                  <a:srgbClr val="FF0000"/>
                </a:solidFill>
              </a:rPr>
              <a:t>用例图（</a:t>
            </a:r>
            <a:r>
              <a:rPr lang="en-US" altLang="zh-CN" sz="2000" dirty="0">
                <a:solidFill>
                  <a:srgbClr val="FF0000"/>
                </a:solidFill>
              </a:rPr>
              <a:t>Use case diagram</a:t>
            </a:r>
            <a:r>
              <a:rPr lang="zh-CN" altLang="en-US" sz="2000" dirty="0" smtClean="0">
                <a:solidFill>
                  <a:srgbClr val="FF0000"/>
                </a:solidFill>
              </a:rPr>
              <a:t>）</a:t>
            </a:r>
            <a:r>
              <a:rPr lang="zh-CN" altLang="en-US" sz="2000" dirty="0" smtClean="0"/>
              <a:t>：（从用户的角度）描述</a:t>
            </a:r>
            <a:r>
              <a:rPr lang="zh-CN" altLang="en-US" sz="2000" dirty="0"/>
              <a:t>系统的功能；</a:t>
            </a:r>
            <a:endParaRPr lang="zh-CN" altLang="en-US" sz="2000" dirty="0"/>
          </a:p>
          <a:p>
            <a:pPr>
              <a:lnSpc>
                <a:spcPct val="100000"/>
              </a:lnSpc>
              <a:spcBef>
                <a:spcPct val="30000"/>
              </a:spcBef>
            </a:pPr>
            <a:r>
              <a:rPr lang="zh-CN" altLang="en-US" sz="2000" dirty="0">
                <a:solidFill>
                  <a:srgbClr val="FFFF00"/>
                </a:solidFill>
              </a:rPr>
              <a:t>类图（</a:t>
            </a:r>
            <a:r>
              <a:rPr lang="en-US" altLang="zh-CN" sz="2000" dirty="0">
                <a:solidFill>
                  <a:srgbClr val="FFFF00"/>
                </a:solidFill>
              </a:rPr>
              <a:t>Class diagram</a:t>
            </a:r>
            <a:r>
              <a:rPr lang="zh-CN" altLang="en-US" sz="2000" dirty="0">
                <a:solidFill>
                  <a:srgbClr val="FFFF00"/>
                </a:solidFill>
              </a:rPr>
              <a:t>）</a:t>
            </a:r>
            <a:r>
              <a:rPr lang="zh-CN" altLang="en-US" sz="2000" dirty="0"/>
              <a:t>：描述系统的静态结构（类及其相互关系）；</a:t>
            </a:r>
            <a:endParaRPr lang="zh-CN" altLang="en-US" sz="2000" dirty="0"/>
          </a:p>
          <a:p>
            <a:pPr>
              <a:lnSpc>
                <a:spcPct val="100000"/>
              </a:lnSpc>
              <a:spcBef>
                <a:spcPct val="30000"/>
              </a:spcBef>
            </a:pPr>
            <a:r>
              <a:rPr lang="zh-CN" altLang="en-US" sz="2000" dirty="0"/>
              <a:t>对象图（</a:t>
            </a:r>
            <a:r>
              <a:rPr lang="en-US" altLang="zh-CN" sz="2000" dirty="0"/>
              <a:t>Object diagram</a:t>
            </a:r>
            <a:r>
              <a:rPr lang="zh-CN" altLang="en-US" sz="2000" dirty="0"/>
              <a:t>）： 描述系统在某个时刻的静态结构（对象及其相互关系）；</a:t>
            </a:r>
            <a:endParaRPr lang="en-US" altLang="zh-CN" sz="2000" dirty="0"/>
          </a:p>
          <a:p>
            <a:pPr>
              <a:lnSpc>
                <a:spcPct val="100000"/>
              </a:lnSpc>
              <a:spcBef>
                <a:spcPct val="30000"/>
              </a:spcBef>
            </a:pPr>
            <a:r>
              <a:rPr lang="zh-CN" altLang="en-US" sz="2000" dirty="0">
                <a:solidFill>
                  <a:srgbClr val="FF0000"/>
                </a:solidFill>
              </a:rPr>
              <a:t>顺序图（</a:t>
            </a:r>
            <a:r>
              <a:rPr lang="en-US" altLang="zh-CN" sz="2000" dirty="0">
                <a:solidFill>
                  <a:srgbClr val="FF0000"/>
                </a:solidFill>
              </a:rPr>
              <a:t>Sequence diagram</a:t>
            </a:r>
            <a:r>
              <a:rPr lang="zh-CN" altLang="en-US" sz="2000" dirty="0">
                <a:solidFill>
                  <a:srgbClr val="FF0000"/>
                </a:solidFill>
              </a:rPr>
              <a:t>）</a:t>
            </a:r>
            <a:r>
              <a:rPr lang="zh-CN" altLang="en-US" sz="2000" dirty="0"/>
              <a:t>：按时间顺序描述系统元素间的交互；</a:t>
            </a:r>
            <a:endParaRPr lang="zh-CN" altLang="en-US" sz="2000" dirty="0"/>
          </a:p>
          <a:p>
            <a:pPr>
              <a:lnSpc>
                <a:spcPct val="100000"/>
              </a:lnSpc>
              <a:spcBef>
                <a:spcPct val="30000"/>
              </a:spcBef>
            </a:pPr>
            <a:r>
              <a:rPr lang="zh-CN" altLang="en-US" sz="2000" dirty="0">
                <a:solidFill>
                  <a:srgbClr val="FF0000"/>
                </a:solidFill>
              </a:rPr>
              <a:t>协作图（</a:t>
            </a:r>
            <a:r>
              <a:rPr lang="en-US" altLang="zh-CN" sz="2000" dirty="0">
                <a:solidFill>
                  <a:srgbClr val="FF0000"/>
                </a:solidFill>
              </a:rPr>
              <a:t>Collaboration diagram</a:t>
            </a:r>
            <a:r>
              <a:rPr lang="zh-CN" altLang="en-US" sz="2000" dirty="0">
                <a:solidFill>
                  <a:srgbClr val="FF0000"/>
                </a:solidFill>
              </a:rPr>
              <a:t>）</a:t>
            </a:r>
            <a:r>
              <a:rPr lang="zh-CN" altLang="en-US" sz="2000" dirty="0"/>
              <a:t>：按照时间和空间的顺序描述系统元素间的交互和它们之间的关系；</a:t>
            </a:r>
            <a:endParaRPr lang="zh-CN" altLang="en-US" sz="2000" dirty="0"/>
          </a:p>
          <a:p>
            <a:pPr>
              <a:lnSpc>
                <a:spcPct val="100000"/>
              </a:lnSpc>
              <a:spcBef>
                <a:spcPct val="30000"/>
              </a:spcBef>
            </a:pPr>
            <a:r>
              <a:rPr lang="zh-CN" altLang="en-US" sz="2000" dirty="0"/>
              <a:t>状态图（</a:t>
            </a:r>
            <a:r>
              <a:rPr lang="en-US" altLang="zh-CN" sz="2000" dirty="0"/>
              <a:t>State diagram</a:t>
            </a:r>
            <a:r>
              <a:rPr lang="zh-CN" altLang="en-US" sz="2000" dirty="0"/>
              <a:t>）：描述了系统</a:t>
            </a:r>
            <a:r>
              <a:rPr lang="zh-CN" altLang="en-US" sz="2000" dirty="0" smtClean="0"/>
              <a:t>元素（对象）的</a:t>
            </a:r>
            <a:r>
              <a:rPr lang="zh-CN" altLang="en-US" sz="2000" dirty="0"/>
              <a:t>状态条件和响应；</a:t>
            </a:r>
            <a:endParaRPr lang="zh-CN" altLang="en-US" sz="2000" dirty="0"/>
          </a:p>
          <a:p>
            <a:pPr>
              <a:lnSpc>
                <a:spcPct val="100000"/>
              </a:lnSpc>
              <a:spcBef>
                <a:spcPct val="30000"/>
              </a:spcBef>
            </a:pPr>
            <a:r>
              <a:rPr lang="zh-CN" altLang="en-US" sz="2000" dirty="0">
                <a:solidFill>
                  <a:srgbClr val="FFFF00"/>
                </a:solidFill>
              </a:rPr>
              <a:t>活动图（</a:t>
            </a:r>
            <a:r>
              <a:rPr lang="en-US" altLang="zh-CN" sz="2000" dirty="0">
                <a:solidFill>
                  <a:srgbClr val="FFFF00"/>
                </a:solidFill>
              </a:rPr>
              <a:t>Activity diagram</a:t>
            </a:r>
            <a:r>
              <a:rPr lang="zh-CN" altLang="en-US" sz="2000" dirty="0">
                <a:solidFill>
                  <a:srgbClr val="FFFF00"/>
                </a:solidFill>
              </a:rPr>
              <a:t>）</a:t>
            </a:r>
            <a:r>
              <a:rPr lang="zh-CN" altLang="en-US" sz="2000" dirty="0"/>
              <a:t>：描述了系统元素之间的活动；</a:t>
            </a:r>
            <a:endParaRPr lang="zh-CN" altLang="en-US" sz="2000" dirty="0"/>
          </a:p>
          <a:p>
            <a:pPr>
              <a:lnSpc>
                <a:spcPct val="100000"/>
              </a:lnSpc>
              <a:spcBef>
                <a:spcPct val="30000"/>
              </a:spcBef>
            </a:pPr>
            <a:r>
              <a:rPr lang="zh-CN" altLang="en-US" sz="2000" dirty="0"/>
              <a:t>构件图（</a:t>
            </a:r>
            <a:r>
              <a:rPr lang="en-US" altLang="zh-CN" sz="2000" dirty="0"/>
              <a:t>Component diagram</a:t>
            </a:r>
            <a:r>
              <a:rPr lang="zh-CN" altLang="en-US" sz="2000" dirty="0"/>
              <a:t>）：描述了实现系统的</a:t>
            </a:r>
            <a:r>
              <a:rPr lang="zh-CN" altLang="en-US" sz="2000" dirty="0" smtClean="0"/>
              <a:t>元素（类或包）组织</a:t>
            </a:r>
            <a:r>
              <a:rPr lang="zh-CN" altLang="en-US" sz="2000" dirty="0"/>
              <a:t>；</a:t>
            </a:r>
            <a:endParaRPr lang="zh-CN" altLang="en-US" sz="2000" dirty="0"/>
          </a:p>
          <a:p>
            <a:pPr>
              <a:lnSpc>
                <a:spcPct val="100000"/>
              </a:lnSpc>
              <a:spcBef>
                <a:spcPct val="30000"/>
              </a:spcBef>
            </a:pPr>
            <a:r>
              <a:rPr lang="zh-CN" altLang="en-US" sz="2000" dirty="0"/>
              <a:t>部署图（</a:t>
            </a:r>
            <a:r>
              <a:rPr lang="en-US" altLang="zh-CN" sz="2000" dirty="0"/>
              <a:t>Deployment diagram</a:t>
            </a:r>
            <a:r>
              <a:rPr lang="zh-CN" altLang="en-US" sz="2000" dirty="0"/>
              <a:t>）：描述了环境元素的配置并把实现系统的元素映射到配置上。 </a:t>
            </a:r>
            <a:endParaRPr lang="zh-CN" altLang="en-US" sz="2000" dirty="0"/>
          </a:p>
        </p:txBody>
      </p:sp>
      <p:sp>
        <p:nvSpPr>
          <p:cNvPr id="4" name="日期占位符 3"/>
          <p:cNvSpPr>
            <a:spLocks noGrp="1"/>
          </p:cNvSpPr>
          <p:nvPr>
            <p:ph type="dt" sz="half" idx="10"/>
          </p:nvPr>
        </p:nvSpPr>
        <p:spPr/>
        <p:txBody>
          <a:bodyPr/>
          <a:lstStyle/>
          <a:p>
            <a:fld id="{8C1E3325-CB1D-4230-A464-3FE39CD3FC0E}"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 </a:t>
            </a:r>
            <a:r>
              <a:rPr lang="zh-CN" altLang="en-US" dirty="0" smtClean="0"/>
              <a:t>图的关系</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019175" y="1000486"/>
            <a:ext cx="8907827" cy="4980839"/>
          </a:xfrm>
          <a:prstGeom prst="rect">
            <a:avLst/>
          </a:prstGeom>
        </p:spPr>
      </p:pic>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UML</a:t>
            </a:r>
            <a:r>
              <a:rPr lang="zh-CN" altLang="en-US" smtClean="0"/>
              <a:t>视图与图的关系</a:t>
            </a:r>
            <a:endParaRPr lang="zh-CN" altLang="en-US" smtClean="0"/>
          </a:p>
        </p:txBody>
      </p:sp>
      <p:sp>
        <p:nvSpPr>
          <p:cNvPr id="15363" name="内容占位符 2"/>
          <p:cNvSpPr>
            <a:spLocks noGrp="1"/>
          </p:cNvSpPr>
          <p:nvPr>
            <p:ph idx="1"/>
          </p:nvPr>
        </p:nvSpPr>
        <p:spPr/>
        <p:txBody>
          <a:bodyPr/>
          <a:lstStyle/>
          <a:p>
            <a:r>
              <a:rPr lang="zh-CN" altLang="en-US" sz="2800" dirty="0">
                <a:solidFill>
                  <a:srgbClr val="FF0000"/>
                </a:solidFill>
              </a:rPr>
              <a:t>用例视图：使用用</a:t>
            </a:r>
            <a:r>
              <a:rPr lang="zh-CN" altLang="en-US" sz="2800" dirty="0" smtClean="0">
                <a:solidFill>
                  <a:srgbClr val="FF0000"/>
                </a:solidFill>
              </a:rPr>
              <a:t>例图；</a:t>
            </a:r>
            <a:endParaRPr lang="zh-CN" altLang="en-US" sz="2800" dirty="0">
              <a:solidFill>
                <a:srgbClr val="FF0000"/>
              </a:solidFill>
            </a:endParaRPr>
          </a:p>
          <a:p>
            <a:r>
              <a:rPr lang="zh-CN" altLang="en-US" sz="2800" dirty="0">
                <a:solidFill>
                  <a:srgbClr val="FF0000"/>
                </a:solidFill>
              </a:rPr>
              <a:t>逻辑视图：使用类图、对象图，顺序图</a:t>
            </a:r>
            <a:r>
              <a:rPr lang="en-US" altLang="zh-CN" sz="2800" dirty="0">
                <a:solidFill>
                  <a:srgbClr val="FF0000"/>
                </a:solidFill>
              </a:rPr>
              <a:t>/</a:t>
            </a:r>
            <a:r>
              <a:rPr lang="zh-CN" altLang="en-US" sz="2800" dirty="0">
                <a:solidFill>
                  <a:srgbClr val="FF0000"/>
                </a:solidFill>
              </a:rPr>
              <a:t>协作图；</a:t>
            </a:r>
            <a:endParaRPr lang="en-US" altLang="zh-CN" sz="2800" dirty="0">
              <a:solidFill>
                <a:srgbClr val="FF0000"/>
              </a:solidFill>
            </a:endParaRPr>
          </a:p>
          <a:p>
            <a:r>
              <a:rPr lang="zh-CN" altLang="en-US" sz="2800" dirty="0"/>
              <a:t>进程</a:t>
            </a:r>
            <a:r>
              <a:rPr lang="zh-CN" altLang="en-US" sz="2800" dirty="0" smtClean="0"/>
              <a:t>视图</a:t>
            </a:r>
            <a:r>
              <a:rPr lang="zh-CN" altLang="en-US" sz="2800" dirty="0"/>
              <a:t>：使用状态图和活动图；</a:t>
            </a:r>
            <a:endParaRPr lang="zh-CN" altLang="en-US" sz="2800" dirty="0"/>
          </a:p>
          <a:p>
            <a:r>
              <a:rPr lang="zh-CN" altLang="en-US" sz="2800" dirty="0"/>
              <a:t>构件视图：使用构件图；</a:t>
            </a:r>
            <a:endParaRPr lang="zh-CN" altLang="en-US" sz="2800" dirty="0"/>
          </a:p>
          <a:p>
            <a:r>
              <a:rPr lang="zh-CN" altLang="en-US" sz="2800" dirty="0"/>
              <a:t>部署视图：使用部署图。</a:t>
            </a:r>
            <a:endParaRPr lang="zh-CN" altLang="en-US" sz="2800" dirty="0"/>
          </a:p>
        </p:txBody>
      </p:sp>
      <p:sp>
        <p:nvSpPr>
          <p:cNvPr id="4" name="日期占位符 3"/>
          <p:cNvSpPr>
            <a:spLocks noGrp="1"/>
          </p:cNvSpPr>
          <p:nvPr>
            <p:ph type="dt" sz="half" idx="10"/>
          </p:nvPr>
        </p:nvSpPr>
        <p:spPr/>
        <p:txBody>
          <a:bodyPr/>
          <a:lstStyle/>
          <a:p>
            <a:fld id="{A4AEF309-4BA4-4667-8336-B76EEAF7D3F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a:t>面向对象的需求分析建模</a:t>
            </a:r>
            <a:endParaRPr lang="zh-CN" altLang="en-US" dirty="0" smtClean="0"/>
          </a:p>
        </p:txBody>
      </p:sp>
      <p:sp>
        <p:nvSpPr>
          <p:cNvPr id="16387" name="内容占位符 2"/>
          <p:cNvSpPr>
            <a:spLocks noGrp="1"/>
          </p:cNvSpPr>
          <p:nvPr>
            <p:ph idx="1"/>
          </p:nvPr>
        </p:nvSpPr>
        <p:spPr/>
        <p:txBody>
          <a:bodyPr/>
          <a:lstStyle/>
          <a:p>
            <a:r>
              <a:rPr lang="zh-CN" altLang="en-US" sz="2800" dirty="0"/>
              <a:t>面向对象分析方法中的需求分析包含两个</a:t>
            </a:r>
            <a:r>
              <a:rPr lang="zh-CN" altLang="en-US" sz="2800" dirty="0" smtClean="0"/>
              <a:t>模型：领域</a:t>
            </a:r>
            <a:r>
              <a:rPr lang="zh-CN" altLang="en-US" sz="2800" dirty="0"/>
              <a:t>模型和用例模型。</a:t>
            </a:r>
            <a:endParaRPr lang="en-US" altLang="zh-CN" sz="2800" dirty="0"/>
          </a:p>
          <a:p>
            <a:pPr lvl="1"/>
            <a:r>
              <a:rPr lang="zh-CN" altLang="en-US" sz="2400" dirty="0"/>
              <a:t>领域模型表示了需求分析阶段“当前系统”逻辑模型的静态结构及业务</a:t>
            </a:r>
            <a:r>
              <a:rPr lang="zh-CN" altLang="en-US" sz="2400" dirty="0" smtClean="0"/>
              <a:t>流程；</a:t>
            </a:r>
            <a:endParaRPr lang="en-US" altLang="zh-CN" sz="2400" dirty="0" smtClean="0"/>
          </a:p>
          <a:p>
            <a:pPr lvl="1"/>
            <a:r>
              <a:rPr lang="zh-CN" altLang="en-US" sz="2400" dirty="0" smtClean="0"/>
              <a:t>用例</a:t>
            </a:r>
            <a:r>
              <a:rPr lang="zh-CN" altLang="en-US" sz="2400" dirty="0"/>
              <a:t>模型是“目标系统”的逻辑模型，定义了“目标系统”做什么的需求</a:t>
            </a:r>
            <a:r>
              <a:rPr lang="zh-CN" altLang="en-US" sz="2400" dirty="0" smtClean="0"/>
              <a:t>。由以下四个部分组成：</a:t>
            </a:r>
            <a:endParaRPr lang="en-US" altLang="zh-CN" sz="2400" dirty="0" smtClean="0"/>
          </a:p>
          <a:p>
            <a:pPr lvl="2"/>
            <a:r>
              <a:rPr lang="zh-CN" altLang="en-US" sz="1800" dirty="0" smtClean="0"/>
              <a:t>用</a:t>
            </a:r>
            <a:r>
              <a:rPr lang="zh-CN" altLang="en-US" sz="1800" dirty="0"/>
              <a:t>例图</a:t>
            </a:r>
            <a:endParaRPr lang="en-US" altLang="zh-CN" sz="1800" dirty="0"/>
          </a:p>
          <a:p>
            <a:pPr lvl="2"/>
            <a:r>
              <a:rPr lang="zh-CN" altLang="en-US" sz="1800" dirty="0"/>
              <a:t>用例说明</a:t>
            </a:r>
            <a:endParaRPr lang="en-US" altLang="zh-CN" sz="1800" dirty="0"/>
          </a:p>
          <a:p>
            <a:pPr lvl="2"/>
            <a:r>
              <a:rPr lang="zh-CN" altLang="en-US" sz="1800" dirty="0"/>
              <a:t>系统顺序图（</a:t>
            </a:r>
            <a:r>
              <a:rPr lang="en-US" altLang="zh-CN" sz="1800" dirty="0"/>
              <a:t>system sequence diagram</a:t>
            </a:r>
            <a:r>
              <a:rPr lang="zh-CN" altLang="en-US" sz="1800" dirty="0"/>
              <a:t>）</a:t>
            </a:r>
            <a:endParaRPr lang="en-US" altLang="zh-CN" sz="1800" dirty="0"/>
          </a:p>
          <a:p>
            <a:pPr lvl="2"/>
            <a:r>
              <a:rPr lang="zh-CN" altLang="en-US" sz="1800" dirty="0"/>
              <a:t>操作契约（</a:t>
            </a:r>
            <a:r>
              <a:rPr lang="en-US" altLang="zh-CN" sz="1800" dirty="0"/>
              <a:t>operation contract</a:t>
            </a:r>
            <a:r>
              <a:rPr lang="zh-CN" altLang="en-US" sz="1800" dirty="0"/>
              <a:t>）</a:t>
            </a:r>
            <a:endParaRPr lang="zh-CN" altLang="en-US" sz="1800" dirty="0"/>
          </a:p>
        </p:txBody>
      </p:sp>
      <p:sp>
        <p:nvSpPr>
          <p:cNvPr id="4" name="日期占位符 3"/>
          <p:cNvSpPr>
            <a:spLocks noGrp="1"/>
          </p:cNvSpPr>
          <p:nvPr>
            <p:ph type="dt" sz="half" idx="10"/>
          </p:nvPr>
        </p:nvSpPr>
        <p:spPr/>
        <p:txBody>
          <a:bodyPr/>
          <a:lstStyle/>
          <a:p>
            <a:fld id="{E94D5839-F99C-4D00-A16E-F18833247D7A}"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16389" name="对象 4"/>
          <p:cNvGraphicFramePr>
            <a:graphicFrameLocks noChangeAspect="1"/>
          </p:cNvGraphicFramePr>
          <p:nvPr/>
        </p:nvGraphicFramePr>
        <p:xfrm>
          <a:off x="2508354" y="2996952"/>
          <a:ext cx="8484917" cy="2753188"/>
        </p:xfrm>
        <a:graphic>
          <a:graphicData uri="http://schemas.openxmlformats.org/presentationml/2006/ole">
            <mc:AlternateContent xmlns:mc="http://schemas.openxmlformats.org/markup-compatibility/2006">
              <mc:Choice xmlns:v="urn:schemas-microsoft-com:vml" Requires="v">
                <p:oleObj spid="_x0000_s91178" name="Visio" r:id="rId1" imgW="4813935" imgH="1569085" progId="Visio.Drawing.11">
                  <p:embed/>
                </p:oleObj>
              </mc:Choice>
              <mc:Fallback>
                <p:oleObj name="Visio" r:id="rId1" imgW="4813935" imgH="1569085" progId="Visio.Drawing.11">
                  <p:embed/>
                  <p:pic>
                    <p:nvPicPr>
                      <p:cNvPr id="0" name="图片 91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354" y="2996952"/>
                        <a:ext cx="8484917" cy="2753188"/>
                      </a:xfrm>
                      <a:prstGeom prst="rect">
                        <a:avLst/>
                      </a:prstGeom>
                      <a:noFill/>
                      <a:ln>
                        <a:noFill/>
                      </a:ln>
                    </p:spPr>
                  </p:pic>
                </p:oleObj>
              </mc:Fallback>
            </mc:AlternateContent>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0" indent="0">
              <a:buNone/>
            </a:pPr>
            <a:r>
              <a:rPr lang="zh-CN" altLang="en-US" sz="2000"/>
              <a:t>“当前系统”是指需求分析阶段要解决的问题范围，也就是领域范围。它是对现实世界中的概念类或对象的可视化表示，专注于分析问题领域本身，发掘重要的业务领域概念，并建立业务领域概念之间的关系。</a:t>
            </a:r>
            <a:endParaRPr lang="zh-CN" altLang="en-US" sz="2000"/>
          </a:p>
          <a:p>
            <a:pPr marL="0" indent="0">
              <a:buNone/>
            </a:pPr>
            <a:r>
              <a:rPr lang="zh-CN" altLang="en-US" sz="2000"/>
              <a:t>“目标系统”是指需求分析阶段要设计和开发的软件系统，也就是系统范围。它是对用户需求的逻辑模型，定义了软件系统做什么的需求，包括功能需求和非功能需求。</a:t>
            </a:r>
            <a:endParaRPr lang="zh-CN" altLang="en-US" sz="2000"/>
          </a:p>
          <a:p>
            <a:pPr marL="0" indent="0">
              <a:buNone/>
            </a:pPr>
            <a:r>
              <a:rPr lang="zh-CN" altLang="en-US" sz="2000"/>
              <a:t>简单来说，“当前系统”是对问题的描述，“目标系统”是对解决方案的描述。</a:t>
            </a:r>
            <a:endParaRPr lang="zh-CN" altLang="en-US" sz="2000"/>
          </a:p>
        </p:txBody>
      </p:sp>
      <p:sp>
        <p:nvSpPr>
          <p:cNvPr id="4" name="日期占位符 3"/>
          <p:cNvSpPr>
            <a:spLocks noGrp="1"/>
          </p:cNvSpPr>
          <p:nvPr>
            <p:ph type="dt" sz="half" idx="10"/>
          </p:nvPr>
        </p:nvSpPr>
        <p:spPr/>
        <p:txBody>
          <a:bodyPr/>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p>
            <a:fld id="{65C61107-C9B8-45B5-BD23-C8A00455B7E2}" type="slidenum">
              <a:rPr lang="zh-CN" altLang="en-US" smtClean="0"/>
            </a:fld>
            <a:endParaRPr lang="zh-CN" altLang="en-US" dirty="0"/>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领域模型</a:t>
            </a:r>
            <a:endParaRPr lang="zh-CN" altLang="en-US" smtClean="0"/>
          </a:p>
        </p:txBody>
      </p:sp>
      <p:sp>
        <p:nvSpPr>
          <p:cNvPr id="57348" name="内容占位符 2"/>
          <p:cNvSpPr>
            <a:spLocks noGrp="1"/>
          </p:cNvSpPr>
          <p:nvPr>
            <p:ph idx="1"/>
          </p:nvPr>
        </p:nvSpPr>
        <p:spPr/>
        <p:txBody>
          <a:bodyPr/>
          <a:lstStyle/>
          <a:p>
            <a:r>
              <a:rPr lang="zh-CN" altLang="en-US" sz="2800" dirty="0" smtClean="0"/>
              <a:t>领域模型：针对某一特定领域内概念类或者对象的抽象可视化表示。</a:t>
            </a:r>
            <a:endParaRPr lang="en-US" altLang="zh-CN" sz="2800" dirty="0" smtClean="0"/>
          </a:p>
          <a:p>
            <a:r>
              <a:rPr lang="zh-CN" altLang="en-US" sz="2800" dirty="0" smtClean="0"/>
              <a:t>主要</a:t>
            </a:r>
            <a:r>
              <a:rPr lang="zh-CN" altLang="en-US" sz="2800" dirty="0"/>
              <a:t>用于概括地描述业务</a:t>
            </a:r>
            <a:r>
              <a:rPr lang="zh-CN" altLang="en-US" sz="2800" dirty="0" smtClean="0"/>
              <a:t>背景及</a:t>
            </a:r>
            <a:r>
              <a:rPr lang="zh-CN" altLang="en-US" sz="2800" dirty="0"/>
              <a:t>重要的业务流程，并通过</a:t>
            </a:r>
            <a:r>
              <a:rPr lang="en-US" altLang="zh-CN" sz="2800" dirty="0"/>
              <a:t>UML</a:t>
            </a:r>
            <a:r>
              <a:rPr lang="zh-CN" altLang="en-US" sz="2800" dirty="0"/>
              <a:t>的类图和活动图进行展示，帮助软件开发人员在短时间内了解业务。</a:t>
            </a:r>
            <a:endParaRPr lang="en-US" altLang="zh-CN" sz="2800" dirty="0"/>
          </a:p>
          <a:p>
            <a:pPr lvl="1"/>
            <a:r>
              <a:rPr lang="zh-CN" altLang="en-US" sz="2400" dirty="0">
                <a:solidFill>
                  <a:srgbClr val="FF0000"/>
                </a:solidFill>
              </a:rPr>
              <a:t>业务</a:t>
            </a:r>
            <a:r>
              <a:rPr lang="zh-CN" altLang="en-US" sz="2400" dirty="0" smtClean="0">
                <a:solidFill>
                  <a:srgbClr val="FF0000"/>
                </a:solidFill>
              </a:rPr>
              <a:t>背景：</a:t>
            </a:r>
            <a:r>
              <a:rPr lang="zh-CN" altLang="en-US" sz="2400" dirty="0" smtClean="0"/>
              <a:t>可</a:t>
            </a:r>
            <a:r>
              <a:rPr lang="zh-CN" altLang="en-US" sz="2400" dirty="0" smtClean="0"/>
              <a:t>由</a:t>
            </a:r>
            <a:r>
              <a:rPr lang="zh-CN" altLang="en-US" dirty="0"/>
              <a:t>用户需求</a:t>
            </a:r>
            <a:r>
              <a:rPr lang="zh-CN" altLang="en-US" dirty="0" smtClean="0"/>
              <a:t>说明书</a:t>
            </a:r>
            <a:r>
              <a:rPr lang="zh-CN" altLang="en-US" sz="2400" dirty="0" smtClean="0"/>
              <a:t>或者</a:t>
            </a:r>
            <a:r>
              <a:rPr lang="zh-CN" altLang="en-US" sz="2400" dirty="0"/>
              <a:t>用例说明中具有代表业务概念或者业务对象的词汇获得，这些词汇可统称为“概念类”；并通过能够代表关系的词汇建立概念类之间的关系，表示成能够代表业务知识结构的</a:t>
            </a:r>
            <a:r>
              <a:rPr lang="zh-CN" altLang="en-US" sz="2400" dirty="0">
                <a:solidFill>
                  <a:srgbClr val="FF0000"/>
                </a:solidFill>
              </a:rPr>
              <a:t>类图</a:t>
            </a:r>
            <a:r>
              <a:rPr lang="zh-CN" altLang="en-US" sz="2400" dirty="0"/>
              <a:t>；</a:t>
            </a:r>
            <a:endParaRPr lang="en-US" altLang="zh-CN" sz="2400" dirty="0"/>
          </a:p>
          <a:p>
            <a:pPr lvl="1"/>
            <a:r>
              <a:rPr lang="zh-CN" altLang="en-US" sz="2400" dirty="0">
                <a:solidFill>
                  <a:srgbClr val="FF0000"/>
                </a:solidFill>
              </a:rPr>
              <a:t>业务</a:t>
            </a:r>
            <a:r>
              <a:rPr lang="zh-CN" altLang="en-US" sz="2400" dirty="0" smtClean="0">
                <a:solidFill>
                  <a:srgbClr val="FF0000"/>
                </a:solidFill>
              </a:rPr>
              <a:t>流程：</a:t>
            </a:r>
            <a:r>
              <a:rPr lang="zh-CN" altLang="en-US" sz="2400" dirty="0" smtClean="0"/>
              <a:t>一般</a:t>
            </a:r>
            <a:r>
              <a:rPr lang="zh-CN" altLang="en-US" sz="2400" dirty="0"/>
              <a:t>由角色及其执行的活动（活动及任务节点）构成，活动的输出一般有数据对象和传给另一个活动的消息组成，建议使用</a:t>
            </a:r>
            <a:r>
              <a:rPr lang="en-US" altLang="zh-CN" sz="2400" dirty="0"/>
              <a:t>UML</a:t>
            </a:r>
            <a:r>
              <a:rPr lang="zh-CN" altLang="en-US" sz="2400" dirty="0"/>
              <a:t>的</a:t>
            </a:r>
            <a:r>
              <a:rPr lang="zh-CN" altLang="en-US" sz="2400" dirty="0">
                <a:solidFill>
                  <a:srgbClr val="FF0000"/>
                </a:solidFill>
              </a:rPr>
              <a:t>活动图</a:t>
            </a:r>
            <a:r>
              <a:rPr lang="zh-CN" altLang="en-US" sz="2400" dirty="0"/>
              <a:t>进行描述。</a:t>
            </a:r>
            <a:endParaRPr lang="en-US" altLang="zh-CN" sz="2400" dirty="0"/>
          </a:p>
          <a:p>
            <a:endParaRPr lang="zh-CN" altLang="en-US" sz="2400" dirty="0"/>
          </a:p>
        </p:txBody>
      </p:sp>
      <p:sp>
        <p:nvSpPr>
          <p:cNvPr id="4" name="日期占位符 3"/>
          <p:cNvSpPr>
            <a:spLocks noGrp="1"/>
          </p:cNvSpPr>
          <p:nvPr>
            <p:ph type="dt" sz="half" idx="10"/>
          </p:nvPr>
        </p:nvSpPr>
        <p:spPr/>
        <p:txBody>
          <a:bodyPr/>
          <a:lstStyle/>
          <a:p>
            <a:fld id="{3F8D03B2-D490-4D96-B00D-ED3D75DC801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领域模型与软件模型的区别</a:t>
            </a:r>
            <a:endParaRPr lang="zh-CN" altLang="en-US" dirty="0" smtClean="0"/>
          </a:p>
        </p:txBody>
      </p:sp>
      <p:sp>
        <p:nvSpPr>
          <p:cNvPr id="58371" name="内容占位符 2"/>
          <p:cNvSpPr>
            <a:spLocks noGrp="1"/>
          </p:cNvSpPr>
          <p:nvPr>
            <p:ph idx="1"/>
          </p:nvPr>
        </p:nvSpPr>
        <p:spPr/>
        <p:txBody>
          <a:bodyPr/>
          <a:lstStyle/>
          <a:p>
            <a:r>
              <a:rPr lang="zh-CN" altLang="en-US" sz="2800" dirty="0"/>
              <a:t>领域模型所关注的仅仅是客观世界中的事物并将其可视化，而非诸如</a:t>
            </a:r>
            <a:r>
              <a:rPr lang="en-US" altLang="zh-CN" sz="2800" dirty="0"/>
              <a:t>Java</a:t>
            </a:r>
            <a:r>
              <a:rPr lang="zh-CN" altLang="en-US" sz="2800" dirty="0"/>
              <a:t>或</a:t>
            </a:r>
            <a:r>
              <a:rPr lang="en-US" altLang="zh-CN" sz="2800" dirty="0"/>
              <a:t>C#</a:t>
            </a:r>
            <a:r>
              <a:rPr lang="zh-CN" altLang="en-US" sz="2800" dirty="0"/>
              <a:t>类的软件对象。</a:t>
            </a:r>
            <a:endParaRPr lang="zh-CN" altLang="en-US" sz="2800" dirty="0"/>
          </a:p>
          <a:p>
            <a:r>
              <a:rPr lang="zh-CN" altLang="en-US" sz="2800" dirty="0"/>
              <a:t>以下元素不适用于领域模型</a:t>
            </a:r>
            <a:endParaRPr lang="zh-CN" altLang="en-US" sz="2800" dirty="0"/>
          </a:p>
          <a:p>
            <a:pPr lvl="1">
              <a:buClr>
                <a:schemeClr val="bg1"/>
              </a:buClr>
            </a:pPr>
            <a:r>
              <a:rPr lang="zh-CN" altLang="en-US" sz="2400" dirty="0">
                <a:solidFill>
                  <a:srgbClr val="FF0000"/>
                </a:solidFill>
                <a:latin typeface="华文中宋" panose="02010600040101010101" pitchFamily="2" charset="-122"/>
              </a:rPr>
              <a:t>软件制品，例如窗口、界面、数据库</a:t>
            </a:r>
            <a:endParaRPr lang="zh-CN" altLang="en-US" sz="2400" dirty="0">
              <a:solidFill>
                <a:srgbClr val="FF0000"/>
              </a:solidFill>
              <a:latin typeface="华文中宋" panose="02010600040101010101" pitchFamily="2" charset="-122"/>
            </a:endParaRPr>
          </a:p>
          <a:p>
            <a:pPr lvl="1">
              <a:buClr>
                <a:schemeClr val="bg1"/>
              </a:buClr>
            </a:pPr>
            <a:r>
              <a:rPr lang="zh-CN" altLang="en-US" sz="2400" dirty="0">
                <a:latin typeface="华文中宋" panose="02010600040101010101" pitchFamily="2" charset="-122"/>
              </a:rPr>
              <a:t>软件模型中具有职责或方法的</a:t>
            </a:r>
            <a:r>
              <a:rPr lang="zh-CN" altLang="en-US" sz="2400" dirty="0" smtClean="0">
                <a:latin typeface="华文中宋" panose="02010600040101010101" pitchFamily="2" charset="-122"/>
              </a:rPr>
              <a:t>对象</a:t>
            </a:r>
            <a:endParaRPr lang="en-US" altLang="zh-CN" sz="2400" dirty="0" smtClean="0">
              <a:latin typeface="华文中宋" panose="02010600040101010101" pitchFamily="2" charset="-122"/>
            </a:endParaRPr>
          </a:p>
          <a:p>
            <a:pPr>
              <a:buClr>
                <a:schemeClr val="bg1"/>
              </a:buClr>
            </a:pPr>
            <a:r>
              <a:rPr lang="en-US" altLang="zh-CN" sz="2800" dirty="0"/>
              <a:t>OO</a:t>
            </a:r>
            <a:r>
              <a:rPr lang="zh-CN" altLang="en-US" sz="2800" dirty="0"/>
              <a:t>的关键思想：逻辑</a:t>
            </a:r>
            <a:r>
              <a:rPr lang="zh-CN" altLang="en-US" sz="2800" dirty="0" smtClean="0"/>
              <a:t>层（</a:t>
            </a:r>
            <a:r>
              <a:rPr lang="en-US" altLang="zh-CN" sz="2800" dirty="0" smtClean="0"/>
              <a:t>Logic Layer</a:t>
            </a:r>
            <a:r>
              <a:rPr lang="zh-CN" altLang="en-US" sz="2800" dirty="0" smtClean="0"/>
              <a:t>）中软件</a:t>
            </a:r>
            <a:r>
              <a:rPr lang="zh-CN" altLang="en-US" sz="2800" dirty="0"/>
              <a:t>类的名称要源于领域模型的概念类和职责，减小人们的思维与软件模型之间的表示差异</a:t>
            </a:r>
            <a:r>
              <a:rPr lang="zh-CN" altLang="en-US" sz="2800" dirty="0" smtClean="0"/>
              <a:t>。</a:t>
            </a:r>
            <a:endParaRPr lang="en-US" altLang="zh-CN" sz="2800" dirty="0" smtClean="0"/>
          </a:p>
          <a:p>
            <a:pPr lvl="1">
              <a:buClr>
                <a:schemeClr val="bg1"/>
              </a:buClr>
            </a:pPr>
            <a:r>
              <a:rPr lang="zh-CN" altLang="en-US" sz="2500" dirty="0"/>
              <a:t>逻辑</a:t>
            </a:r>
            <a:r>
              <a:rPr lang="zh-CN" altLang="en-US" sz="2500" dirty="0" smtClean="0"/>
              <a:t>层的命名也取自于实际的业务逻辑，表明这些软件类替换了某些业务职责</a:t>
            </a:r>
            <a:endParaRPr lang="en-US" altLang="zh-CN" sz="2500" dirty="0" smtClean="0"/>
          </a:p>
          <a:p>
            <a:pPr>
              <a:buClr>
                <a:schemeClr val="bg1"/>
              </a:buClr>
            </a:pPr>
            <a:endParaRPr lang="zh-CN" altLang="en-US" sz="2800" dirty="0"/>
          </a:p>
          <a:p>
            <a:pPr>
              <a:buClr>
                <a:schemeClr val="tx1"/>
              </a:buClr>
            </a:pPr>
            <a:endParaRPr lang="zh-CN" altLang="en-US" sz="2700" dirty="0">
              <a:latin typeface="华文中宋" panose="02010600040101010101" pitchFamily="2" charset="-122"/>
            </a:endParaRPr>
          </a:p>
          <a:p>
            <a:endParaRPr lang="zh-CN" altLang="en-US" dirty="0" smtClean="0"/>
          </a:p>
        </p:txBody>
      </p:sp>
      <p:sp>
        <p:nvSpPr>
          <p:cNvPr id="4" name="日期占位符 3"/>
          <p:cNvSpPr>
            <a:spLocks noGrp="1"/>
          </p:cNvSpPr>
          <p:nvPr>
            <p:ph type="dt" sz="half" idx="10"/>
          </p:nvPr>
        </p:nvSpPr>
        <p:spPr/>
        <p:txBody>
          <a:bodyPr/>
          <a:lstStyle/>
          <a:p>
            <a:fld id="{F211D90C-3D1A-4C7C-B2DC-4C066FF5780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本章内容</a:t>
            </a:r>
            <a:endParaRPr lang="zh-CN" altLang="en-US" dirty="0" smtClean="0"/>
          </a:p>
        </p:txBody>
      </p:sp>
      <p:sp>
        <p:nvSpPr>
          <p:cNvPr id="5124" name="Rectangle 3"/>
          <p:cNvSpPr>
            <a:spLocks noGrp="1" noChangeArrowheads="1"/>
          </p:cNvSpPr>
          <p:nvPr>
            <p:ph idx="1"/>
          </p:nvPr>
        </p:nvSpPr>
        <p:spPr/>
        <p:txBody>
          <a:bodyPr>
            <a:normAutofit fontScale="92500" lnSpcReduction="10000"/>
          </a:bodyPr>
          <a:lstStyle/>
          <a:p>
            <a:r>
              <a:rPr lang="en-US" altLang="zh-CN" sz="2800" dirty="0" smtClean="0"/>
              <a:t>UML</a:t>
            </a:r>
            <a:r>
              <a:rPr lang="zh-CN" altLang="en-US" sz="2800" dirty="0" smtClean="0"/>
              <a:t>：统一建模语言简介</a:t>
            </a:r>
            <a:endParaRPr lang="zh-CN" altLang="en-US" sz="2800" dirty="0"/>
          </a:p>
          <a:p>
            <a:r>
              <a:rPr lang="zh-CN" altLang="en-US" sz="2800" dirty="0" smtClean="0"/>
              <a:t>面向对象的需求分析建模</a:t>
            </a:r>
            <a:endParaRPr lang="en-US" altLang="zh-CN" sz="2800" dirty="0" smtClean="0"/>
          </a:p>
          <a:p>
            <a:pPr lvl="1"/>
            <a:r>
              <a:rPr lang="zh-CN" altLang="en-US" sz="2500" dirty="0"/>
              <a:t>领域建模</a:t>
            </a:r>
            <a:endParaRPr lang="en-US" altLang="zh-CN" sz="2500" dirty="0"/>
          </a:p>
          <a:p>
            <a:pPr lvl="2"/>
            <a:r>
              <a:rPr lang="zh-CN" altLang="en-US" sz="2100" dirty="0" smtClean="0"/>
              <a:t>领域模型的定义和表示</a:t>
            </a:r>
            <a:endParaRPr lang="en-US" altLang="zh-CN" sz="2100" dirty="0" smtClean="0"/>
          </a:p>
          <a:p>
            <a:pPr lvl="2"/>
            <a:r>
              <a:rPr lang="zh-CN" altLang="en-US" sz="2100" dirty="0" smtClean="0"/>
              <a:t>业务</a:t>
            </a:r>
            <a:r>
              <a:rPr lang="zh-CN" altLang="en-US" sz="2100" dirty="0"/>
              <a:t>背景：概念类及关系，类图</a:t>
            </a:r>
            <a:endParaRPr lang="en-US" altLang="zh-CN" sz="2100" dirty="0"/>
          </a:p>
          <a:p>
            <a:pPr lvl="2"/>
            <a:r>
              <a:rPr lang="zh-CN" altLang="en-US" sz="2100" dirty="0"/>
              <a:t>业务流程：活动图</a:t>
            </a:r>
            <a:endParaRPr lang="zh-CN" altLang="en-US" sz="2100" dirty="0"/>
          </a:p>
          <a:p>
            <a:pPr lvl="1"/>
            <a:r>
              <a:rPr lang="zh-CN" altLang="en-US" sz="2500" dirty="0" smtClean="0"/>
              <a:t>用例建模</a:t>
            </a:r>
            <a:endParaRPr lang="en-US" altLang="zh-CN" sz="2500" dirty="0"/>
          </a:p>
          <a:p>
            <a:pPr lvl="2"/>
            <a:r>
              <a:rPr lang="zh-CN" altLang="en-US" sz="2100" dirty="0"/>
              <a:t>用例图</a:t>
            </a:r>
            <a:endParaRPr lang="en-US" altLang="zh-CN" sz="2100" dirty="0"/>
          </a:p>
          <a:p>
            <a:pPr lvl="2"/>
            <a:r>
              <a:rPr lang="zh-CN" altLang="en-US" sz="2100" dirty="0"/>
              <a:t>用例说明</a:t>
            </a:r>
            <a:endParaRPr lang="en-US" altLang="zh-CN" sz="2100" dirty="0"/>
          </a:p>
          <a:p>
            <a:pPr lvl="2"/>
            <a:r>
              <a:rPr lang="zh-CN" altLang="en-US" sz="2100" dirty="0"/>
              <a:t>系统顺序图</a:t>
            </a:r>
            <a:endParaRPr lang="en-US" altLang="zh-CN" sz="2100" dirty="0"/>
          </a:p>
          <a:p>
            <a:pPr lvl="2"/>
            <a:r>
              <a:rPr lang="zh-CN" altLang="en-US" sz="2100" dirty="0"/>
              <a:t>操作</a:t>
            </a:r>
            <a:r>
              <a:rPr lang="zh-CN" altLang="en-US" sz="2100" dirty="0" smtClean="0"/>
              <a:t>契约</a:t>
            </a:r>
            <a:endParaRPr lang="zh-CN" altLang="en-US" sz="2100" dirty="0"/>
          </a:p>
        </p:txBody>
      </p:sp>
      <p:sp>
        <p:nvSpPr>
          <p:cNvPr id="4" name="日期占位符 3"/>
          <p:cNvSpPr>
            <a:spLocks noGrp="1"/>
          </p:cNvSpPr>
          <p:nvPr>
            <p:ph type="dt" sz="half" idx="10"/>
          </p:nvPr>
        </p:nvSpPr>
        <p:spPr/>
        <p:txBody>
          <a:bodyPr/>
          <a:lstStyle/>
          <a:p>
            <a:fld id="{685DA243-B3AD-4D19-853B-E840480A2367}"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识别概念类</a:t>
            </a:r>
            <a:endParaRPr lang="zh-CN" altLang="en-US" smtClean="0"/>
          </a:p>
        </p:txBody>
      </p:sp>
      <p:sp>
        <p:nvSpPr>
          <p:cNvPr id="73731" name="内容占位符 2"/>
          <p:cNvSpPr>
            <a:spLocks noGrp="1"/>
          </p:cNvSpPr>
          <p:nvPr>
            <p:ph idx="1"/>
          </p:nvPr>
        </p:nvSpPr>
        <p:spPr/>
        <p:txBody>
          <a:bodyPr/>
          <a:lstStyle/>
          <a:p>
            <a:r>
              <a:rPr lang="zh-CN" altLang="en-US" sz="2400" dirty="0"/>
              <a:t>通过对用例描述中的名词或名词短语寻找和识别概念类；</a:t>
            </a:r>
            <a:endParaRPr lang="en-US" altLang="zh-CN" sz="2400" dirty="0"/>
          </a:p>
          <a:p>
            <a:r>
              <a:rPr lang="zh-CN" altLang="en-US" sz="2400" dirty="0"/>
              <a:t>需要注意的是名词可以是概念类，也可能是概念类中表示特征的属性；</a:t>
            </a:r>
            <a:endParaRPr lang="en-US" altLang="zh-CN" sz="2400" dirty="0"/>
          </a:p>
          <a:p>
            <a:pPr lvl="1">
              <a:buClr>
                <a:schemeClr val="bg1"/>
              </a:buClr>
            </a:pPr>
            <a:r>
              <a:rPr lang="zh-CN" altLang="en-US" sz="2000" dirty="0"/>
              <a:t>属性一般是可以赋值的，比如数字或者文本。</a:t>
            </a:r>
            <a:endParaRPr lang="zh-CN" altLang="en-US" sz="2000" dirty="0"/>
          </a:p>
          <a:p>
            <a:pPr lvl="1">
              <a:buClr>
                <a:schemeClr val="bg1"/>
              </a:buClr>
            </a:pPr>
            <a:r>
              <a:rPr lang="zh-CN" altLang="en-US" sz="2000" dirty="0"/>
              <a:t>如果该名词不能被赋值，那么就“</a:t>
            </a:r>
            <a:r>
              <a:rPr lang="zh-CN" altLang="en-US" sz="2000" dirty="0">
                <a:solidFill>
                  <a:srgbClr val="FF0000"/>
                </a:solidFill>
              </a:rPr>
              <a:t>有可能</a:t>
            </a:r>
            <a:r>
              <a:rPr lang="zh-CN" altLang="en-US" sz="2000" dirty="0"/>
              <a:t>”是一个概念类。</a:t>
            </a:r>
            <a:endParaRPr lang="zh-CN" altLang="en-US" sz="2000" dirty="0"/>
          </a:p>
          <a:p>
            <a:pPr lvl="1">
              <a:buClr>
                <a:schemeClr val="bg1"/>
              </a:buClr>
            </a:pPr>
            <a:r>
              <a:rPr lang="zh-CN" altLang="en-US" sz="2000" dirty="0"/>
              <a:t>如果对一个名词是</a:t>
            </a:r>
            <a:r>
              <a:rPr lang="zh-CN" altLang="en-US" sz="2000" dirty="0">
                <a:solidFill>
                  <a:srgbClr val="FF0000"/>
                </a:solidFill>
              </a:rPr>
              <a:t>概念类</a:t>
            </a:r>
            <a:r>
              <a:rPr lang="zh-CN" altLang="en-US" sz="2000" dirty="0"/>
              <a:t>还是</a:t>
            </a:r>
            <a:r>
              <a:rPr lang="zh-CN" altLang="en-US" sz="2000" dirty="0">
                <a:solidFill>
                  <a:srgbClr val="FF0000"/>
                </a:solidFill>
              </a:rPr>
              <a:t>属性</a:t>
            </a:r>
            <a:r>
              <a:rPr lang="zh-CN" altLang="en-US" sz="2000" dirty="0"/>
              <a:t>举棋不定的时候，最好将其作为概念类处理。</a:t>
            </a:r>
            <a:endParaRPr lang="zh-CN" altLang="en-US" sz="2000" dirty="0"/>
          </a:p>
          <a:p>
            <a:pPr lvl="1">
              <a:buClr>
                <a:schemeClr val="bg1"/>
              </a:buClr>
            </a:pPr>
            <a:r>
              <a:rPr lang="zh-CN" altLang="en-US" sz="2000" dirty="0"/>
              <a:t>需要注意的是：</a:t>
            </a:r>
            <a:r>
              <a:rPr lang="zh-CN" altLang="en-US" sz="2000" dirty="0">
                <a:solidFill>
                  <a:srgbClr val="FF0000"/>
                </a:solidFill>
              </a:rPr>
              <a:t>不存在名词到类的映射机制，因为自然语言具有二义性</a:t>
            </a:r>
            <a:endParaRPr lang="en-US" altLang="zh-CN" sz="2000" dirty="0">
              <a:solidFill>
                <a:srgbClr val="FF0000"/>
              </a:solidFill>
            </a:endParaRPr>
          </a:p>
          <a:p>
            <a:pPr>
              <a:buClr>
                <a:schemeClr val="bg1"/>
              </a:buClr>
            </a:pPr>
            <a:r>
              <a:rPr lang="zh-CN" altLang="en-US" sz="2400" dirty="0"/>
              <a:t>这种方法的弱点是自然语言的不精确性，建议初学者使用</a:t>
            </a:r>
            <a:endParaRPr lang="zh-CN" altLang="en-US" sz="2400" dirty="0"/>
          </a:p>
        </p:txBody>
      </p:sp>
      <p:sp>
        <p:nvSpPr>
          <p:cNvPr id="4" name="日期占位符 3"/>
          <p:cNvSpPr>
            <a:spLocks noGrp="1"/>
          </p:cNvSpPr>
          <p:nvPr>
            <p:ph type="dt" sz="half" idx="10"/>
          </p:nvPr>
        </p:nvSpPr>
        <p:spPr/>
        <p:txBody>
          <a:bodyPr/>
          <a:lstStyle/>
          <a:p>
            <a:fld id="{B58DEA3E-BB7D-49B2-BFE4-968AB5EDF3B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a:t>创建领域模型的步骤</a:t>
            </a:r>
            <a:endParaRPr lang="zh-CN" altLang="en-US"/>
          </a:p>
        </p:txBody>
      </p:sp>
      <p:sp>
        <p:nvSpPr>
          <p:cNvPr id="74756" name="Rectangle 3"/>
          <p:cNvSpPr>
            <a:spLocks noGrp="1" noChangeArrowheads="1"/>
          </p:cNvSpPr>
          <p:nvPr>
            <p:ph idx="1"/>
          </p:nvPr>
        </p:nvSpPr>
        <p:spPr/>
        <p:txBody>
          <a:bodyPr/>
          <a:lstStyle/>
          <a:p>
            <a:pPr>
              <a:lnSpc>
                <a:spcPct val="100000"/>
              </a:lnSpc>
              <a:spcBef>
                <a:spcPct val="30000"/>
              </a:spcBef>
            </a:pPr>
            <a:r>
              <a:rPr lang="zh-CN" altLang="en-US" sz="2800" dirty="0"/>
              <a:t>理解领域模型对理解系统需求至关重要，领域模型的创建步骤如下：</a:t>
            </a:r>
            <a:endParaRPr lang="zh-CN" altLang="en-US" sz="2800" dirty="0"/>
          </a:p>
          <a:p>
            <a:pPr lvl="1">
              <a:lnSpc>
                <a:spcPct val="100000"/>
              </a:lnSpc>
              <a:spcBef>
                <a:spcPct val="30000"/>
              </a:spcBef>
            </a:pPr>
            <a:r>
              <a:rPr lang="zh-CN" altLang="en-US" sz="2400" dirty="0"/>
              <a:t>第</a:t>
            </a:r>
            <a:r>
              <a:rPr lang="en-US" altLang="zh-CN" sz="2400" dirty="0"/>
              <a:t>1</a:t>
            </a:r>
            <a:r>
              <a:rPr lang="zh-CN" altLang="en-US" sz="2400" dirty="0"/>
              <a:t>步，找出当前需求中的</a:t>
            </a:r>
            <a:r>
              <a:rPr lang="zh-CN" altLang="en-US" sz="2400" dirty="0">
                <a:solidFill>
                  <a:srgbClr val="FF0000"/>
                </a:solidFill>
              </a:rPr>
              <a:t>候选概念类</a:t>
            </a:r>
            <a:r>
              <a:rPr lang="zh-CN" altLang="en-US" sz="2400" dirty="0"/>
              <a:t>；</a:t>
            </a:r>
            <a:endParaRPr lang="zh-CN" altLang="en-US" sz="2400" dirty="0"/>
          </a:p>
          <a:p>
            <a:pPr lvl="1">
              <a:lnSpc>
                <a:spcPct val="100000"/>
              </a:lnSpc>
              <a:spcBef>
                <a:spcPct val="30000"/>
              </a:spcBef>
            </a:pPr>
            <a:r>
              <a:rPr lang="zh-CN" altLang="en-US" sz="2400" dirty="0"/>
              <a:t>第</a:t>
            </a:r>
            <a:r>
              <a:rPr lang="en-US" altLang="zh-CN" sz="2400" dirty="0"/>
              <a:t>2</a:t>
            </a:r>
            <a:r>
              <a:rPr lang="zh-CN" altLang="en-US" sz="2400" dirty="0"/>
              <a:t>步，在领域模型中描述这些</a:t>
            </a:r>
            <a:r>
              <a:rPr lang="zh-CN" altLang="en-US" sz="2400" dirty="0">
                <a:solidFill>
                  <a:srgbClr val="FF0000"/>
                </a:solidFill>
              </a:rPr>
              <a:t>概念类</a:t>
            </a:r>
            <a:r>
              <a:rPr lang="zh-CN" altLang="en-US" sz="2400" dirty="0"/>
              <a:t>。用问题域中的词汇对概念类进行命名，将与当前需求无关的概念类排除在外。</a:t>
            </a:r>
            <a:endParaRPr lang="zh-CN" altLang="en-US" sz="2400" dirty="0"/>
          </a:p>
          <a:p>
            <a:pPr lvl="1">
              <a:lnSpc>
                <a:spcPct val="100000"/>
              </a:lnSpc>
              <a:spcBef>
                <a:spcPct val="30000"/>
              </a:spcBef>
            </a:pPr>
            <a:r>
              <a:rPr lang="zh-CN" altLang="en-US" sz="2400" dirty="0"/>
              <a:t>第</a:t>
            </a:r>
            <a:r>
              <a:rPr lang="en-US" altLang="zh-CN" sz="2400" dirty="0"/>
              <a:t>3</a:t>
            </a:r>
            <a:r>
              <a:rPr lang="zh-CN" altLang="en-US" sz="2400" dirty="0"/>
              <a:t>步，在概念类之间</a:t>
            </a:r>
            <a:r>
              <a:rPr lang="zh-CN" altLang="en-US" sz="2400" dirty="0">
                <a:solidFill>
                  <a:srgbClr val="FF0000"/>
                </a:solidFill>
              </a:rPr>
              <a:t>添加必要的关联</a:t>
            </a:r>
            <a:r>
              <a:rPr lang="zh-CN" altLang="en-US" sz="2400" dirty="0"/>
              <a:t>来记录那些需要保存记忆的关系，概念之间的关系用关联、继承、组合</a:t>
            </a:r>
            <a:r>
              <a:rPr lang="en-US" altLang="zh-CN" sz="2400" dirty="0"/>
              <a:t>/</a:t>
            </a:r>
            <a:r>
              <a:rPr lang="zh-CN" altLang="en-US" sz="2400" dirty="0"/>
              <a:t>聚合来表示。</a:t>
            </a:r>
            <a:endParaRPr lang="zh-CN" altLang="en-US" sz="2400" dirty="0"/>
          </a:p>
          <a:p>
            <a:pPr lvl="1">
              <a:lnSpc>
                <a:spcPct val="100000"/>
              </a:lnSpc>
              <a:spcBef>
                <a:spcPct val="30000"/>
              </a:spcBef>
            </a:pPr>
            <a:r>
              <a:rPr lang="zh-CN" altLang="en-US" sz="2400" dirty="0"/>
              <a:t>第</a:t>
            </a:r>
            <a:r>
              <a:rPr lang="en-US" altLang="zh-CN" sz="2400" dirty="0"/>
              <a:t>4</a:t>
            </a:r>
            <a:r>
              <a:rPr lang="zh-CN" altLang="en-US" sz="2400" dirty="0"/>
              <a:t>步，在概念类中</a:t>
            </a:r>
            <a:r>
              <a:rPr lang="zh-CN" altLang="en-US" sz="2400" dirty="0">
                <a:solidFill>
                  <a:srgbClr val="FF0000"/>
                </a:solidFill>
              </a:rPr>
              <a:t>添加</a:t>
            </a:r>
            <a:r>
              <a:rPr lang="zh-CN" altLang="en-US" sz="2400" dirty="0"/>
              <a:t>用来实现需求的必要</a:t>
            </a:r>
            <a:r>
              <a:rPr lang="zh-CN" altLang="en-US" sz="2400" dirty="0">
                <a:solidFill>
                  <a:srgbClr val="FF0000"/>
                </a:solidFill>
              </a:rPr>
              <a:t>属性</a:t>
            </a:r>
            <a:r>
              <a:rPr lang="zh-CN" altLang="en-US" sz="2400" dirty="0"/>
              <a:t>。 </a:t>
            </a:r>
            <a:endParaRPr lang="zh-CN" altLang="en-US" sz="2400" dirty="0"/>
          </a:p>
        </p:txBody>
      </p:sp>
      <p:sp>
        <p:nvSpPr>
          <p:cNvPr id="4" name="日期占位符 3"/>
          <p:cNvSpPr>
            <a:spLocks noGrp="1"/>
          </p:cNvSpPr>
          <p:nvPr>
            <p:ph type="dt" sz="half" idx="10"/>
          </p:nvPr>
        </p:nvSpPr>
        <p:spPr/>
        <p:txBody>
          <a:bodyPr/>
          <a:lstStyle/>
          <a:p>
            <a:fld id="{E7CDD26D-2D66-475A-B97F-3858FE28F519}"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smtClean="0"/>
              <a:t>识别名词短语</a:t>
            </a:r>
            <a:endParaRPr lang="zh-CN" altLang="en-US" smtClean="0"/>
          </a:p>
        </p:txBody>
      </p:sp>
      <p:graphicFrame>
        <p:nvGraphicFramePr>
          <p:cNvPr id="84169" name="Group 201"/>
          <p:cNvGraphicFramePr>
            <a:graphicFrameLocks noGrp="1"/>
          </p:cNvGraphicFramePr>
          <p:nvPr>
            <p:ph idx="1"/>
          </p:nvPr>
        </p:nvGraphicFramePr>
        <p:xfrm>
          <a:off x="479376" y="747715"/>
          <a:ext cx="11160125" cy="5608638"/>
        </p:xfrm>
        <a:graphic>
          <a:graphicData uri="http://schemas.openxmlformats.org/drawingml/2006/table">
            <a:tbl>
              <a:tblPr/>
              <a:tblGrid>
                <a:gridCol w="1061656"/>
                <a:gridCol w="10098469"/>
              </a:tblGrid>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学生</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在</a:t>
                      </a:r>
                      <a:r>
                        <a:rPr kumimoji="0" lang="zh-CN" altLang="en-US" sz="1600" b="0" i="0" u="none" strike="noStrike" cap="none" normalizeH="0" baseline="0" dirty="0" smtClean="0">
                          <a:ln>
                            <a:noFill/>
                          </a:ln>
                          <a:solidFill>
                            <a:srgbClr val="FFC000"/>
                          </a:solidFill>
                          <a:effectLst/>
                          <a:latin typeface="华文细黑" panose="02010600040101010101" pitchFamily="2" charset="-122"/>
                          <a:ea typeface="华文细黑" panose="02010600040101010101" pitchFamily="2" charset="-122"/>
                          <a:cs typeface="Times New Roman" panose="02020603050405020304" pitchFamily="18" charset="0"/>
                        </a:rPr>
                        <a:t>系统主窗口</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中选择参加</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考试</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系统列出该学生该时段能参加的所有</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考试课程名称</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学生选择其中的一门</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课程</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，要求考试。</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系统弹出登陆框，要求学生输入</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考试密码</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学生输入从</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监考老师</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处获取的</a:t>
                      </a:r>
                      <a:r>
                        <a:rPr kumimoji="0" lang="zh-CN" altLang="en-US" sz="1600" b="1"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考试密码</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，登录。</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系统显示欢迎界面，展示考试</a:t>
                      </a:r>
                      <a:r>
                        <a:rPr kumimoji="0" lang="zh-CN" altLang="en-US" sz="1600" b="0"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课程名称</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和</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考试时长</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，询问学生是否开始考试。</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学生选择开始考试。</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系统按照预先设计好的</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考卷生成规则</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自动生成一套</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考卷</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9</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系统显示</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考题</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学生答题，并提交该题</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答案</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11</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系统记录答案，并使上一题或下一题按钮生效。</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579153">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12</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学生选择上一题或者下一题。</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p>
                      <a:pPr marL="450850" marR="0" lvl="0" indent="-45085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系统重复步骤</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9</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12</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，直到学生选择结束考试或者考试时间到。</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系统显示学生的</a:t>
                      </a:r>
                      <a:r>
                        <a:rPr kumimoji="0" lang="zh-CN" altLang="en-US" sz="1600" b="1" i="0" u="none" strike="noStrike" cap="none" normalizeH="0" baseline="0" dirty="0" smtClean="0">
                          <a:ln>
                            <a:noFill/>
                          </a:ln>
                          <a:solidFill>
                            <a:srgbClr val="FF0000"/>
                          </a:solidFill>
                          <a:effectLst/>
                          <a:latin typeface="华文细黑" panose="02010600040101010101" pitchFamily="2" charset="-122"/>
                          <a:ea typeface="华文细黑" panose="02010600040101010101" pitchFamily="2" charset="-122"/>
                          <a:cs typeface="Times New Roman" panose="02020603050405020304" pitchFamily="18" charset="0"/>
                        </a:rPr>
                        <a:t>选择题得分</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14</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系统询问学生是否退出考试。</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15</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学生选择退出。</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16</a:t>
                      </a: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系统回到系统主窗口。</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 name="页脚占位符 1"/>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smtClean="0"/>
              <a:t>在线考试系统中的概念类</a:t>
            </a:r>
            <a:endParaRPr lang="zh-CN" altLang="en-US" smtClean="0"/>
          </a:p>
        </p:txBody>
      </p:sp>
      <p:sp>
        <p:nvSpPr>
          <p:cNvPr id="7" name="内容占位符 6"/>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F0FC514F-A263-4902-BAA2-43FE57E388A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6804" name="Rectangle 5"/>
          <p:cNvSpPr>
            <a:spLocks noChangeArrowheads="1"/>
          </p:cNvSpPr>
          <p:nvPr/>
        </p:nvSpPr>
        <p:spPr bwMode="auto">
          <a:xfrm>
            <a:off x="10483272" y="2510184"/>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76805" name="Object 4"/>
          <p:cNvGraphicFramePr>
            <a:graphicFrameLocks noChangeAspect="1"/>
          </p:cNvGraphicFramePr>
          <p:nvPr/>
        </p:nvGraphicFramePr>
        <p:xfrm>
          <a:off x="1599786" y="1484784"/>
          <a:ext cx="8532812" cy="3843338"/>
        </p:xfrm>
        <a:graphic>
          <a:graphicData uri="http://schemas.openxmlformats.org/presentationml/2006/ole">
            <mc:AlternateContent xmlns:mc="http://schemas.openxmlformats.org/markup-compatibility/2006">
              <mc:Choice xmlns:v="urn:schemas-microsoft-com:vml" Requires="v">
                <p:oleObj spid="_x0000_s94244" name="Visio" r:id="rId1" imgW="2554605" imgH="1146810" progId="Visio.Drawing.11">
                  <p:embed/>
                </p:oleObj>
              </mc:Choice>
              <mc:Fallback>
                <p:oleObj name="Visio" r:id="rId1" imgW="2554605" imgH="1146810" progId="Visio.Drawing.11">
                  <p:embed/>
                  <p:pic>
                    <p:nvPicPr>
                      <p:cNvPr id="0" name="图片 94243"/>
                      <p:cNvPicPr>
                        <a:picLocks noChangeAspect="1" noChangeArrowheads="1"/>
                      </p:cNvPicPr>
                      <p:nvPr/>
                    </p:nvPicPr>
                    <p:blipFill>
                      <a:blip r:embed="rId2"/>
                      <a:srcRect/>
                      <a:stretch>
                        <a:fillRect/>
                      </a:stretch>
                    </p:blipFill>
                    <p:spPr bwMode="auto">
                      <a:xfrm>
                        <a:off x="1599786" y="1484784"/>
                        <a:ext cx="8532812"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smtClean="0"/>
              <a:t>添加关联</a:t>
            </a:r>
            <a:endParaRPr lang="zh-CN" altLang="en-US" smtClean="0"/>
          </a:p>
        </p:txBody>
      </p:sp>
      <p:sp>
        <p:nvSpPr>
          <p:cNvPr id="77828" name="Rectangle 3"/>
          <p:cNvSpPr>
            <a:spLocks noGrp="1" noChangeArrowheads="1"/>
          </p:cNvSpPr>
          <p:nvPr>
            <p:ph idx="1"/>
          </p:nvPr>
        </p:nvSpPr>
        <p:spPr/>
        <p:txBody>
          <a:bodyPr>
            <a:normAutofit/>
          </a:bodyPr>
          <a:lstStyle/>
          <a:p>
            <a:pPr>
              <a:lnSpc>
                <a:spcPct val="85000"/>
              </a:lnSpc>
              <a:spcBef>
                <a:spcPct val="30000"/>
              </a:spcBef>
            </a:pPr>
            <a:r>
              <a:rPr lang="zh-CN" altLang="en-US" sz="2800" dirty="0"/>
              <a:t>领域模型中的关联可分为两种：</a:t>
            </a:r>
            <a:endParaRPr lang="zh-CN" altLang="en-US" sz="2800" dirty="0">
              <a:solidFill>
                <a:srgbClr val="FF3300"/>
              </a:solidFill>
            </a:endParaRPr>
          </a:p>
          <a:p>
            <a:pPr lvl="1">
              <a:spcBef>
                <a:spcPct val="30000"/>
              </a:spcBef>
            </a:pPr>
            <a:r>
              <a:rPr lang="zh-CN" altLang="en-US" sz="2400" dirty="0">
                <a:solidFill>
                  <a:srgbClr val="FF0000"/>
                </a:solidFill>
              </a:rPr>
              <a:t>“需要知道”型关联：</a:t>
            </a:r>
            <a:r>
              <a:rPr lang="zh-CN" altLang="en-US" sz="2400" dirty="0"/>
              <a:t>需要将概念之间的关系信息保持一段时间的关联。领域模型中需要着重考虑。</a:t>
            </a:r>
            <a:endParaRPr lang="zh-CN" altLang="en-US" sz="2400" dirty="0"/>
          </a:p>
          <a:p>
            <a:pPr lvl="1">
              <a:lnSpc>
                <a:spcPct val="85000"/>
              </a:lnSpc>
              <a:spcBef>
                <a:spcPct val="30000"/>
              </a:spcBef>
            </a:pPr>
            <a:r>
              <a:rPr lang="zh-CN" altLang="en-US" sz="2400" dirty="0"/>
              <a:t>“只需理解”型关联：有助于增强对领域中关键概念的理解的关联。</a:t>
            </a:r>
            <a:endParaRPr lang="zh-CN" altLang="en-US" sz="2400" dirty="0"/>
          </a:p>
          <a:p>
            <a:pPr>
              <a:lnSpc>
                <a:spcPct val="85000"/>
              </a:lnSpc>
              <a:spcBef>
                <a:spcPct val="30000"/>
              </a:spcBef>
            </a:pPr>
            <a:r>
              <a:rPr lang="zh-CN" altLang="en-US" sz="2800" dirty="0"/>
              <a:t>寻找关联时要遵循下述指导原则：</a:t>
            </a:r>
            <a:endParaRPr lang="zh-CN" altLang="en-US" sz="2800" dirty="0"/>
          </a:p>
          <a:p>
            <a:pPr lvl="1">
              <a:lnSpc>
                <a:spcPct val="85000"/>
              </a:lnSpc>
              <a:spcBef>
                <a:spcPct val="30000"/>
              </a:spcBef>
            </a:pPr>
            <a:r>
              <a:rPr lang="zh-CN" altLang="en-US" sz="2400" dirty="0"/>
              <a:t>将注意力集中在</a:t>
            </a:r>
            <a:r>
              <a:rPr lang="zh-CN" altLang="en-US" sz="2400" dirty="0">
                <a:solidFill>
                  <a:srgbClr val="FF0000"/>
                </a:solidFill>
              </a:rPr>
              <a:t>需要知道型关联</a:t>
            </a:r>
            <a:r>
              <a:rPr lang="zh-CN" altLang="en-US" sz="2400" dirty="0"/>
              <a:t>。</a:t>
            </a:r>
            <a:endParaRPr lang="zh-CN" altLang="en-US" sz="2400" dirty="0"/>
          </a:p>
          <a:p>
            <a:pPr lvl="1">
              <a:spcBef>
                <a:spcPct val="30000"/>
              </a:spcBef>
            </a:pPr>
            <a:r>
              <a:rPr lang="zh-CN" altLang="en-US" sz="2400" dirty="0"/>
              <a:t>识别概念类比识别关联更重要，因此领域模型创建过程中应该更加注重概念类的识别。</a:t>
            </a:r>
            <a:endParaRPr lang="zh-CN" altLang="en-US" sz="2400" dirty="0"/>
          </a:p>
          <a:p>
            <a:pPr lvl="1">
              <a:lnSpc>
                <a:spcPct val="85000"/>
              </a:lnSpc>
              <a:spcBef>
                <a:spcPct val="30000"/>
              </a:spcBef>
            </a:pPr>
            <a:r>
              <a:rPr lang="zh-CN" altLang="en-US" sz="2400" dirty="0"/>
              <a:t>太多的关联不仅不能有效地表示领域模型，反而容易使领域模型变得混乱。</a:t>
            </a:r>
            <a:endParaRPr lang="zh-CN" altLang="en-US" sz="2400" dirty="0"/>
          </a:p>
          <a:p>
            <a:pPr lvl="1">
              <a:lnSpc>
                <a:spcPct val="85000"/>
              </a:lnSpc>
              <a:spcBef>
                <a:spcPct val="30000"/>
              </a:spcBef>
            </a:pPr>
            <a:r>
              <a:rPr lang="zh-CN" altLang="en-US" sz="2400" dirty="0"/>
              <a:t>避免显示冗余或导出关联。 </a:t>
            </a:r>
            <a:endParaRPr lang="zh-CN" altLang="en-US" sz="2400" dirty="0"/>
          </a:p>
        </p:txBody>
      </p:sp>
      <p:sp>
        <p:nvSpPr>
          <p:cNvPr id="4" name="日期占位符 3"/>
          <p:cNvSpPr>
            <a:spLocks noGrp="1"/>
          </p:cNvSpPr>
          <p:nvPr>
            <p:ph type="dt" sz="half" idx="10"/>
          </p:nvPr>
        </p:nvSpPr>
        <p:spPr/>
        <p:txBody>
          <a:bodyPr/>
          <a:lstStyle/>
          <a:p>
            <a:fld id="{BBCD8751-303E-4BD9-B775-291599630AA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102"/>
          <p:cNvSpPr>
            <a:spLocks noGrp="1" noChangeArrowheads="1"/>
          </p:cNvSpPr>
          <p:nvPr>
            <p:ph type="title"/>
          </p:nvPr>
        </p:nvSpPr>
        <p:spPr/>
        <p:txBody>
          <a:bodyPr/>
          <a:lstStyle/>
          <a:p>
            <a:r>
              <a:rPr lang="zh-CN" altLang="en-US" sz="3200" dirty="0"/>
              <a:t>考试系统中“需要知道型”关联</a:t>
            </a:r>
            <a:endParaRPr lang="zh-CN" altLang="en-US" sz="3200" dirty="0"/>
          </a:p>
        </p:txBody>
      </p:sp>
      <p:graphicFrame>
        <p:nvGraphicFramePr>
          <p:cNvPr id="93299" name="Group 115"/>
          <p:cNvGraphicFramePr>
            <a:graphicFrameLocks noGrp="1"/>
          </p:cNvGraphicFramePr>
          <p:nvPr>
            <p:ph idx="1"/>
          </p:nvPr>
        </p:nvGraphicFramePr>
        <p:xfrm>
          <a:off x="479376" y="1700808"/>
          <a:ext cx="11160125" cy="3674292"/>
        </p:xfrm>
        <a:graphic>
          <a:graphicData uri="http://schemas.openxmlformats.org/drawingml/2006/table">
            <a:tbl>
              <a:tblPr/>
              <a:tblGrid>
                <a:gridCol w="4622448"/>
                <a:gridCol w="6537677"/>
              </a:tblGrid>
              <a:tr h="389924">
                <a:tc>
                  <a:txBody>
                    <a:bodyPr/>
                    <a:lstStyle/>
                    <a:p>
                      <a:pPr marL="450850" marR="0" lvl="0" indent="-45085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关联</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含义</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66657">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学生“参加”考试</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为了知道学生是否需要参加该项考试</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615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老师“监考”考试</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为了知道由哪（几）位老师监考</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63263">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考卷“记录着”考题</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为了知道一份考卷由哪些考题组成</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615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考卷生成规则“对应于”课程</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为了知道是哪门课程的考卷生成规则</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615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考卷生成规则“应用于”考试</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为了知道某次考试使用哪套考卷生成规则</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53582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考卷生成规则“记录着”考卷生成规则项</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为了知道一套考卷生成规则由哪些细项组成</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27626">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考题规格说明“详细描述”考题</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为了知道一道考题的详细描述</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 name="页脚占位符 1"/>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r>
              <a:rPr lang="zh-CN" altLang="en-US" smtClean="0"/>
              <a:t>在线考试系统部分领域模型</a:t>
            </a:r>
            <a:endParaRPr lang="zh-CN" altLang="en-US" smtClean="0"/>
          </a:p>
        </p:txBody>
      </p:sp>
      <p:sp>
        <p:nvSpPr>
          <p:cNvPr id="7" name="内容占位符 6"/>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3E2730B3-D13E-4EDE-A910-70711B81D7E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81924" name="Rectangle 5"/>
          <p:cNvSpPr>
            <a:spLocks noChangeArrowheads="1"/>
          </p:cNvSpPr>
          <p:nvPr/>
        </p:nvSpPr>
        <p:spPr bwMode="auto">
          <a:xfrm>
            <a:off x="10483272" y="1400521"/>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endParaRPr lang="zh-CN" altLang="en-US"/>
          </a:p>
        </p:txBody>
      </p:sp>
      <p:pic>
        <p:nvPicPr>
          <p:cNvPr id="9523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560" y="829609"/>
            <a:ext cx="7590218" cy="53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UML </a:t>
            </a:r>
            <a:r>
              <a:rPr lang="zh-CN" altLang="en-US" smtClean="0">
                <a:latin typeface="微软雅黑" panose="020B0503020204020204" pitchFamily="34" charset="-122"/>
                <a:ea typeface="微软雅黑" panose="020B0503020204020204" pitchFamily="34" charset="-122"/>
              </a:rPr>
              <a:t>类图的组成</a:t>
            </a:r>
            <a:endParaRPr lang="zh-CN" altLang="en-US" smtClean="0">
              <a:latin typeface="微软雅黑" panose="020B0503020204020204" pitchFamily="34" charset="-122"/>
              <a:ea typeface="微软雅黑" panose="020B0503020204020204" pitchFamily="34" charset="-122"/>
            </a:endParaRPr>
          </a:p>
        </p:txBody>
      </p:sp>
      <p:sp>
        <p:nvSpPr>
          <p:cNvPr id="59396" name="Rectangle 3"/>
          <p:cNvSpPr>
            <a:spLocks noGrp="1" noChangeArrowheads="1"/>
          </p:cNvSpPr>
          <p:nvPr>
            <p:ph idx="1"/>
          </p:nvPr>
        </p:nvSpPr>
        <p:spPr/>
        <p:txBody>
          <a:bodyPr/>
          <a:lstStyle/>
          <a:p>
            <a:r>
              <a:rPr lang="en-US" altLang="zh-CN" sz="2800"/>
              <a:t>UML</a:t>
            </a:r>
            <a:r>
              <a:rPr lang="zh-CN" altLang="en-US" sz="2800"/>
              <a:t>类图用于描述类以及类之间的关系。</a:t>
            </a:r>
            <a:endParaRPr lang="zh-CN" altLang="en-US" sz="2800"/>
          </a:p>
          <a:p>
            <a:r>
              <a:rPr lang="zh-CN" altLang="en-US" sz="2800"/>
              <a:t>类包含三个部分：</a:t>
            </a:r>
            <a:endParaRPr lang="zh-CN" altLang="en-US" sz="2800"/>
          </a:p>
          <a:p>
            <a:pPr lvl="1"/>
            <a:r>
              <a:rPr lang="zh-CN" altLang="en-US" sz="2000"/>
              <a:t>类名：表示问题域中的概念，含义清晰准确</a:t>
            </a:r>
            <a:endParaRPr lang="zh-CN" altLang="en-US" sz="2000"/>
          </a:p>
          <a:p>
            <a:pPr lvl="1"/>
            <a:r>
              <a:rPr lang="zh-CN" altLang="en-US" sz="2000"/>
              <a:t>属性：</a:t>
            </a:r>
            <a:r>
              <a:rPr lang="zh-CN" altLang="en-US" b="1"/>
              <a:t>可见性 属性名：类型名</a:t>
            </a:r>
            <a:r>
              <a:rPr lang="en-US" altLang="zh-CN" b="1"/>
              <a:t>= </a:t>
            </a:r>
            <a:r>
              <a:rPr lang="zh-CN" altLang="en-US" b="1"/>
              <a:t>初始值 </a:t>
            </a:r>
            <a:r>
              <a:rPr lang="en-US" altLang="zh-CN" b="1"/>
              <a:t>{</a:t>
            </a:r>
            <a:r>
              <a:rPr lang="zh-CN" altLang="en-US" b="1"/>
              <a:t>性质串</a:t>
            </a:r>
            <a:r>
              <a:rPr lang="en-US" altLang="zh-CN" b="1"/>
              <a:t>}</a:t>
            </a:r>
            <a:endParaRPr lang="en-US" altLang="zh-CN"/>
          </a:p>
          <a:p>
            <a:pPr lvl="1"/>
            <a:r>
              <a:rPr lang="zh-CN" altLang="en-US" sz="2000"/>
              <a:t>操作：</a:t>
            </a:r>
            <a:r>
              <a:rPr lang="zh-CN" altLang="en-US" b="1"/>
              <a:t>可见性 操作名（参数表）：返回值类型 </a:t>
            </a:r>
            <a:r>
              <a:rPr lang="en-US" altLang="zh-CN" b="1"/>
              <a:t>{</a:t>
            </a:r>
            <a:r>
              <a:rPr lang="zh-CN" altLang="en-US" b="1"/>
              <a:t>性质串</a:t>
            </a:r>
            <a:r>
              <a:rPr lang="en-US" altLang="zh-CN" b="1"/>
              <a:t>}</a:t>
            </a:r>
            <a:r>
              <a:rPr lang="en-US" altLang="zh-CN" sz="2000"/>
              <a:t> </a:t>
            </a:r>
            <a:endParaRPr lang="en-US" altLang="zh-CN" sz="2000"/>
          </a:p>
          <a:p>
            <a:r>
              <a:rPr lang="zh-CN" altLang="en-US" sz="2800"/>
              <a:t>类的关系有：</a:t>
            </a:r>
            <a:endParaRPr lang="en-US" altLang="zh-CN" sz="2800"/>
          </a:p>
          <a:p>
            <a:pPr lvl="1"/>
            <a:r>
              <a:rPr lang="zh-CN" altLang="en-US" sz="2400"/>
              <a:t>关联：普通关联、导航关联、递归关联</a:t>
            </a:r>
            <a:endParaRPr lang="en-US" altLang="zh-CN" sz="2400"/>
          </a:p>
          <a:p>
            <a:pPr lvl="1"/>
            <a:r>
              <a:rPr lang="zh-CN" altLang="en-US" sz="2400"/>
              <a:t>组合与聚合</a:t>
            </a:r>
            <a:endParaRPr lang="en-US" altLang="zh-CN" sz="2400"/>
          </a:p>
          <a:p>
            <a:pPr lvl="1"/>
            <a:r>
              <a:rPr lang="zh-CN" altLang="en-US" sz="2400"/>
              <a:t>依赖和继承</a:t>
            </a:r>
            <a:endParaRPr lang="en-US" altLang="zh-CN" sz="2400"/>
          </a:p>
        </p:txBody>
      </p:sp>
      <p:sp>
        <p:nvSpPr>
          <p:cNvPr id="4" name="日期占位符 3"/>
          <p:cNvSpPr>
            <a:spLocks noGrp="1"/>
          </p:cNvSpPr>
          <p:nvPr>
            <p:ph type="dt" sz="half" idx="10"/>
          </p:nvPr>
        </p:nvSpPr>
        <p:spPr/>
        <p:txBody>
          <a:bodyPr/>
          <a:lstStyle/>
          <a:p>
            <a:fld id="{771B7FC7-C087-41F3-AFAC-1BBF9C3BF8D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59397" name="Rectangle 5"/>
          <p:cNvSpPr>
            <a:spLocks noChangeArrowheads="1"/>
          </p:cNvSpPr>
          <p:nvPr/>
        </p:nvSpPr>
        <p:spPr bwMode="auto">
          <a:xfrm>
            <a:off x="10483272" y="2891184"/>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endParaRPr lang="zh-CN" altLang="en-US"/>
          </a:p>
        </p:txBody>
      </p:sp>
      <p:pic>
        <p:nvPicPr>
          <p:cNvPr id="59398"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1298945"/>
            <a:ext cx="2198682" cy="177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zh-CN" altLang="en-US" dirty="0" smtClean="0"/>
              <a:t>类的关系</a:t>
            </a:r>
            <a:endParaRPr lang="zh-CN" altLang="en-US" dirty="0" smtClean="0"/>
          </a:p>
        </p:txBody>
      </p:sp>
      <p:sp>
        <p:nvSpPr>
          <p:cNvPr id="60420" name="Rectangle 3"/>
          <p:cNvSpPr>
            <a:spLocks noGrp="1" noChangeArrowheads="1"/>
          </p:cNvSpPr>
          <p:nvPr>
            <p:ph idx="1"/>
          </p:nvPr>
        </p:nvSpPr>
        <p:spPr>
          <a:xfrm>
            <a:off x="479376" y="676882"/>
            <a:ext cx="11160000" cy="889343"/>
          </a:xfrm>
        </p:spPr>
        <p:txBody>
          <a:bodyPr/>
          <a:lstStyle/>
          <a:p>
            <a:r>
              <a:rPr lang="zh-CN" altLang="en-US" sz="2800" dirty="0" smtClean="0"/>
              <a:t>以下按照由松散到紧密地的关系进行说明</a:t>
            </a:r>
            <a:endParaRPr lang="zh-CN" altLang="en-US" sz="2800" dirty="0" smtClean="0"/>
          </a:p>
          <a:p>
            <a:pPr lvl="1"/>
            <a:endParaRPr lang="en-US" altLang="zh-CN" dirty="0" smtClean="0"/>
          </a:p>
        </p:txBody>
      </p:sp>
      <p:sp>
        <p:nvSpPr>
          <p:cNvPr id="4" name="日期占位符 3"/>
          <p:cNvSpPr>
            <a:spLocks noGrp="1"/>
          </p:cNvSpPr>
          <p:nvPr>
            <p:ph type="dt" sz="half" idx="10"/>
          </p:nvPr>
        </p:nvSpPr>
        <p:spPr/>
        <p:txBody>
          <a:bodyPr/>
          <a:lstStyle/>
          <a:p>
            <a:fld id="{E6EC6059-14EF-4B35-8576-9B454E2C190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pSp>
        <p:nvGrpSpPr>
          <p:cNvPr id="2" name="组合 1"/>
          <p:cNvGrpSpPr/>
          <p:nvPr/>
        </p:nvGrpSpPr>
        <p:grpSpPr>
          <a:xfrm>
            <a:off x="1199456" y="1268760"/>
            <a:ext cx="8903378" cy="5017381"/>
            <a:chOff x="2424113" y="2133600"/>
            <a:chExt cx="7415215" cy="4230688"/>
          </a:xfrm>
        </p:grpSpPr>
        <p:pic>
          <p:nvPicPr>
            <p:cNvPr id="6042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4113" y="2133600"/>
              <a:ext cx="3465512" cy="1169988"/>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38" y="2133600"/>
              <a:ext cx="3402012" cy="1187450"/>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41" y="3717925"/>
              <a:ext cx="3455987" cy="1079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6" y="3717925"/>
              <a:ext cx="3438525" cy="1079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6" y="5157788"/>
              <a:ext cx="2700337" cy="1206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6" name="Line 11"/>
            <p:cNvSpPr>
              <a:spLocks noChangeShapeType="1"/>
            </p:cNvSpPr>
            <p:nvPr/>
          </p:nvSpPr>
          <p:spPr bwMode="auto">
            <a:xfrm>
              <a:off x="5951541" y="2781300"/>
              <a:ext cx="358775" cy="0"/>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7" name="Line 12"/>
            <p:cNvSpPr>
              <a:spLocks noChangeShapeType="1"/>
            </p:cNvSpPr>
            <p:nvPr/>
          </p:nvSpPr>
          <p:spPr bwMode="auto">
            <a:xfrm>
              <a:off x="8112125" y="3429000"/>
              <a:ext cx="0" cy="215900"/>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8" name="Line 13"/>
            <p:cNvSpPr>
              <a:spLocks noChangeShapeType="1"/>
            </p:cNvSpPr>
            <p:nvPr/>
          </p:nvSpPr>
          <p:spPr bwMode="auto">
            <a:xfrm flipH="1">
              <a:off x="5951538" y="4221163"/>
              <a:ext cx="360362" cy="0"/>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9" name="Line 16"/>
            <p:cNvSpPr>
              <a:spLocks noChangeShapeType="1"/>
            </p:cNvSpPr>
            <p:nvPr/>
          </p:nvSpPr>
          <p:spPr bwMode="auto">
            <a:xfrm>
              <a:off x="4079875" y="4868863"/>
              <a:ext cx="0" cy="215900"/>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类的依赖关系</a:t>
            </a:r>
            <a:endParaRPr lang="zh-CN" altLang="en-US" smtClean="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26AF7756-60C7-47DC-8DAE-23810B8746C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61444"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86665" y="1412776"/>
            <a:ext cx="34718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449" y="3076433"/>
            <a:ext cx="33369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2"/>
          <p:cNvSpPr txBox="1"/>
          <p:nvPr/>
        </p:nvSpPr>
        <p:spPr>
          <a:xfrm>
            <a:off x="767408" y="1412776"/>
            <a:ext cx="5628000" cy="2529032"/>
          </a:xfrm>
          <a:prstGeom prst="rect">
            <a:avLst/>
          </a:prstGeom>
        </p:spPr>
        <p:txBody>
          <a:bodyPr vert="horz" lIns="91440" tIns="45720" rIns="91440" bIns="45720" rtlCol="0">
            <a:normAutofit fontScale="92500" lnSpcReduction="10000"/>
          </a:bodyPr>
          <a:lstStyle>
            <a:lvl1pPr marL="230505" indent="-230505" algn="l" defTabSz="685800" rtl="0" eaLnBrk="1" latinLnBrk="0" hangingPunct="1">
              <a:lnSpc>
                <a:spcPct val="100000"/>
              </a:lnSpc>
              <a:spcBef>
                <a:spcPts val="1000"/>
              </a:spcBef>
              <a:spcAft>
                <a:spcPts val="600"/>
              </a:spcAft>
              <a:buFont typeface="Arial" panose="020B0604020202020204" pitchFamily="34" charset="0"/>
              <a:buChar char="•"/>
              <a:defRPr sz="2100" kern="1200" baseline="0">
                <a:solidFill>
                  <a:schemeClr val="bg1"/>
                </a:solidFill>
                <a:latin typeface="微软雅黑" panose="020B0503020204020204" pitchFamily="34" charset="-122"/>
                <a:ea typeface="微软雅黑" panose="020B0503020204020204" pitchFamily="34" charset="-122"/>
                <a:cs typeface="+mn-cs"/>
              </a:defRPr>
            </a:lvl1pPr>
            <a:lvl2pPr marL="687705" indent="-230505" algn="l" defTabSz="685800" rtl="0" eaLnBrk="1" latinLnBrk="0" hangingPunct="1">
              <a:lnSpc>
                <a:spcPct val="100000"/>
              </a:lnSpc>
              <a:spcBef>
                <a:spcPts val="500"/>
              </a:spcBef>
              <a:spcAft>
                <a:spcPts val="600"/>
              </a:spcAft>
              <a:buFont typeface="Arial" panose="020B0604020202020204" pitchFamily="34" charset="0"/>
              <a:buChar char="•"/>
              <a:defRPr sz="1800" kern="1200" baseline="0">
                <a:solidFill>
                  <a:schemeClr val="bg1"/>
                </a:solidFill>
                <a:latin typeface="微软雅黑" panose="020B0503020204020204" pitchFamily="34" charset="-122"/>
                <a:ea typeface="微软雅黑" panose="020B0503020204020204" pitchFamily="34" charset="-122"/>
                <a:cs typeface="+mn-cs"/>
              </a:defRPr>
            </a:lvl2pPr>
            <a:lvl3pPr marL="1144905" indent="-230505" algn="l" defTabSz="685800" rtl="0" eaLnBrk="1" latinLnBrk="0" hangingPunct="1">
              <a:lnSpc>
                <a:spcPct val="100000"/>
              </a:lnSpc>
              <a:spcBef>
                <a:spcPts val="500"/>
              </a:spcBef>
              <a:spcAft>
                <a:spcPts val="600"/>
              </a:spcAft>
              <a:buFont typeface="Arial" panose="020B0604020202020204" pitchFamily="34" charset="0"/>
              <a:buChar char="•"/>
              <a:defRPr sz="1500" kern="1200" baseline="0">
                <a:solidFill>
                  <a:schemeClr val="bg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Bef>
                <a:spcPts val="600"/>
              </a:spcBef>
            </a:pPr>
            <a:r>
              <a:rPr lang="zh-CN" altLang="en-US" sz="2400" dirty="0" smtClean="0">
                <a:solidFill>
                  <a:schemeClr val="tx1"/>
                </a:solidFill>
              </a:rPr>
              <a:t>类</a:t>
            </a:r>
            <a:r>
              <a:rPr lang="en-US" altLang="zh-CN" sz="2400" dirty="0" smtClean="0">
                <a:solidFill>
                  <a:schemeClr val="tx1"/>
                </a:solidFill>
              </a:rPr>
              <a:t>A </a:t>
            </a:r>
            <a:r>
              <a:rPr lang="zh-CN" altLang="en-US" sz="2400" dirty="0" smtClean="0">
                <a:solidFill>
                  <a:schemeClr val="tx1"/>
                </a:solidFill>
              </a:rPr>
              <a:t>把 类</a:t>
            </a:r>
            <a:r>
              <a:rPr lang="en-US" altLang="zh-CN" sz="2400" dirty="0" smtClean="0">
                <a:solidFill>
                  <a:schemeClr val="tx1"/>
                </a:solidFill>
              </a:rPr>
              <a:t>B </a:t>
            </a:r>
            <a:r>
              <a:rPr lang="zh-CN" altLang="en-US" sz="2400" dirty="0" smtClean="0">
                <a:solidFill>
                  <a:schemeClr val="tx1"/>
                </a:solidFill>
              </a:rPr>
              <a:t>的实例作为方法里的参数使用；</a:t>
            </a:r>
            <a:endParaRPr lang="zh-CN" altLang="en-US" sz="2400" dirty="0" smtClean="0">
              <a:solidFill>
                <a:schemeClr val="tx1"/>
              </a:solidFill>
            </a:endParaRPr>
          </a:p>
          <a:p>
            <a:pPr fontAlgn="auto">
              <a:spcBef>
                <a:spcPts val="600"/>
              </a:spcBef>
            </a:pPr>
            <a:r>
              <a:rPr lang="zh-CN" altLang="en-US" sz="2400" dirty="0" smtClean="0">
                <a:solidFill>
                  <a:schemeClr val="tx1"/>
                </a:solidFill>
              </a:rPr>
              <a:t>类</a:t>
            </a:r>
            <a:r>
              <a:rPr lang="en-US" altLang="zh-CN" sz="2400" dirty="0" smtClean="0">
                <a:solidFill>
                  <a:schemeClr val="tx1"/>
                </a:solidFill>
              </a:rPr>
              <a:t>A </a:t>
            </a:r>
            <a:r>
              <a:rPr lang="zh-CN" altLang="en-US" sz="2400" dirty="0" smtClean="0">
                <a:solidFill>
                  <a:schemeClr val="tx1"/>
                </a:solidFill>
              </a:rPr>
              <a:t>的某个方法里使用了类</a:t>
            </a:r>
            <a:r>
              <a:rPr lang="en-US" altLang="zh-CN" sz="2400" dirty="0" smtClean="0">
                <a:solidFill>
                  <a:schemeClr val="tx1"/>
                </a:solidFill>
              </a:rPr>
              <a:t>B </a:t>
            </a:r>
            <a:r>
              <a:rPr lang="zh-CN" altLang="en-US" sz="2400" dirty="0" smtClean="0">
                <a:solidFill>
                  <a:schemeClr val="tx1"/>
                </a:solidFill>
              </a:rPr>
              <a:t>的实例作为局部变量；</a:t>
            </a:r>
            <a:endParaRPr lang="zh-CN" altLang="en-US" sz="2400" dirty="0" smtClean="0">
              <a:solidFill>
                <a:schemeClr val="tx1"/>
              </a:solidFill>
            </a:endParaRPr>
          </a:p>
          <a:p>
            <a:pPr fontAlgn="auto">
              <a:spcBef>
                <a:spcPts val="600"/>
              </a:spcBef>
            </a:pPr>
            <a:r>
              <a:rPr lang="zh-CN" altLang="en-US" sz="2400" dirty="0" smtClean="0">
                <a:solidFill>
                  <a:schemeClr val="tx1"/>
                </a:solidFill>
              </a:rPr>
              <a:t>类</a:t>
            </a:r>
            <a:r>
              <a:rPr lang="en-US" altLang="zh-CN" sz="2400" dirty="0" smtClean="0">
                <a:solidFill>
                  <a:schemeClr val="tx1"/>
                </a:solidFill>
              </a:rPr>
              <a:t>A </a:t>
            </a:r>
            <a:r>
              <a:rPr lang="zh-CN" altLang="en-US" sz="2400" dirty="0" smtClean="0">
                <a:solidFill>
                  <a:schemeClr val="tx1"/>
                </a:solidFill>
              </a:rPr>
              <a:t>调用了 类</a:t>
            </a:r>
            <a:r>
              <a:rPr lang="en-US" altLang="zh-CN" sz="2400" dirty="0" smtClean="0">
                <a:solidFill>
                  <a:schemeClr val="tx1"/>
                </a:solidFill>
              </a:rPr>
              <a:t>B</a:t>
            </a:r>
            <a:r>
              <a:rPr lang="zh-CN" altLang="en-US" sz="2400" dirty="0" smtClean="0">
                <a:solidFill>
                  <a:schemeClr val="tx1"/>
                </a:solidFill>
              </a:rPr>
              <a:t>的静态方法</a:t>
            </a:r>
            <a:endParaRPr lang="en-US" altLang="zh-CN" sz="2400" dirty="0" smtClean="0">
              <a:solidFill>
                <a:schemeClr val="tx1"/>
              </a:solidFill>
            </a:endParaRPr>
          </a:p>
          <a:p>
            <a:pPr fontAlgn="auto">
              <a:spcBef>
                <a:spcPts val="600"/>
              </a:spcBef>
            </a:pPr>
            <a:endParaRPr lang="en-US" altLang="zh-CN" sz="2400" dirty="0">
              <a:solidFill>
                <a:schemeClr val="tx1"/>
              </a:solidFill>
            </a:endParaRPr>
          </a:p>
          <a:p>
            <a:pPr fontAlgn="auto">
              <a:spcBef>
                <a:spcPts val="600"/>
              </a:spcBef>
            </a:pPr>
            <a:r>
              <a:rPr lang="zh-CN" altLang="en-US" sz="2400" dirty="0" smtClean="0">
                <a:solidFill>
                  <a:schemeClr val="tx1"/>
                </a:solidFill>
              </a:rPr>
              <a:t>那么 类</a:t>
            </a:r>
            <a:r>
              <a:rPr lang="en-US" altLang="zh-CN" sz="2400" dirty="0" smtClean="0">
                <a:solidFill>
                  <a:schemeClr val="tx1"/>
                </a:solidFill>
              </a:rPr>
              <a:t>A</a:t>
            </a:r>
            <a:r>
              <a:rPr lang="zh-CN" altLang="en-US" sz="2400" dirty="0" smtClean="0">
                <a:solidFill>
                  <a:schemeClr val="tx1"/>
                </a:solidFill>
              </a:rPr>
              <a:t>依赖于类</a:t>
            </a:r>
            <a:r>
              <a:rPr lang="en-US" altLang="zh-CN" sz="2400" dirty="0" smtClean="0">
                <a:solidFill>
                  <a:schemeClr val="tx1"/>
                </a:solidFill>
              </a:rPr>
              <a:t>B</a:t>
            </a:r>
            <a:endParaRPr lang="zh-CN" altLang="en-US" sz="2400" dirty="0">
              <a:solidFill>
                <a:schemeClr val="tx1"/>
              </a:solidFill>
            </a:endParaRPr>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OO</a:t>
            </a:r>
            <a:r>
              <a:rPr lang="zh-CN" altLang="en-US"/>
              <a:t>建模方法的发展历程</a:t>
            </a:r>
            <a:endParaRPr lang="zh-CN" altLang="en-US"/>
          </a:p>
        </p:txBody>
      </p:sp>
      <p:sp>
        <p:nvSpPr>
          <p:cNvPr id="3" name="内容占位符 2"/>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p>
            <a:fld id="{65C61107-C9B8-45B5-BD23-C8A00455B7E2}" type="slidenum">
              <a:rPr lang="zh-CN" altLang="en-US" smtClean="0"/>
            </a:fld>
            <a:endParaRPr lang="zh-CN" altLang="en-US" dirty="0"/>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依赖关系与</a:t>
            </a:r>
            <a:r>
              <a:rPr lang="en-US" altLang="zh-CN" smtClean="0"/>
              <a:t>Java</a:t>
            </a:r>
            <a:endParaRPr lang="zh-CN" altLang="en-US" smtClean="0"/>
          </a:p>
        </p:txBody>
      </p:sp>
      <p:sp>
        <p:nvSpPr>
          <p:cNvPr id="4" name="日期占位符 3"/>
          <p:cNvSpPr>
            <a:spLocks noGrp="1"/>
          </p:cNvSpPr>
          <p:nvPr>
            <p:ph type="dt" sz="half" idx="10"/>
          </p:nvPr>
        </p:nvSpPr>
        <p:spPr/>
        <p:txBody>
          <a:bodyPr/>
          <a:lstStyle/>
          <a:p>
            <a:fld id="{42454485-78E2-4B16-9570-463CFDAC494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2469" name="矩形 5"/>
          <p:cNvSpPr>
            <a:spLocks noChangeArrowheads="1"/>
          </p:cNvSpPr>
          <p:nvPr/>
        </p:nvSpPr>
        <p:spPr bwMode="auto">
          <a:xfrm>
            <a:off x="310219" y="787411"/>
            <a:ext cx="5715000" cy="4524315"/>
          </a:xfrm>
          <a:prstGeom prst="rect">
            <a:avLst/>
          </a:prstGeom>
          <a:solidFill>
            <a:schemeClr val="accent1"/>
          </a:solidFill>
          <a:ln>
            <a:noFill/>
          </a:ln>
        </p:spPr>
        <p:txBody>
          <a:bodyP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public class Man</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public void drive(Car car)</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r>
              <a:rPr lang="en-US" altLang="zh-CN" sz="1600" dirty="0" err="1">
                <a:latin typeface="Arial Unicode MS" panose="020B0604020202020204" charset="-122"/>
                <a:ea typeface="Arial Unicode MS" panose="020B0604020202020204" charset="-122"/>
                <a:cs typeface="Arial Unicode MS" panose="020B0604020202020204" charset="-122"/>
              </a:rPr>
              <a:t>car.start</a:t>
            </a:r>
            <a:r>
              <a:rPr lang="en-US" altLang="zh-CN" sz="1600" dirty="0">
                <a:latin typeface="Arial Unicode MS" panose="020B0604020202020204" charset="-122"/>
                <a:ea typeface="Arial Unicode MS" panose="020B0604020202020204" charset="-122"/>
                <a:cs typeface="Arial Unicode MS" panose="020B0604020202020204" charset="-122"/>
              </a:rPr>
              <a:t>();</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public void sleep()</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Light </a:t>
            </a:r>
            <a:r>
              <a:rPr lang="en-US" altLang="zh-CN" sz="1600" dirty="0" err="1">
                <a:latin typeface="Arial Unicode MS" panose="020B0604020202020204" charset="-122"/>
                <a:ea typeface="Arial Unicode MS" panose="020B0604020202020204" charset="-122"/>
                <a:cs typeface="Arial Unicode MS" panose="020B0604020202020204" charset="-122"/>
              </a:rPr>
              <a:t>light</a:t>
            </a:r>
            <a:r>
              <a:rPr lang="en-US" altLang="zh-CN" sz="1600" dirty="0">
                <a:latin typeface="Arial Unicode MS" panose="020B0604020202020204" charset="-122"/>
                <a:ea typeface="Arial Unicode MS" panose="020B0604020202020204" charset="-122"/>
                <a:cs typeface="Arial Unicode MS" panose="020B0604020202020204" charset="-122"/>
              </a:rPr>
              <a:t> = new Light();</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r>
              <a:rPr lang="en-US" altLang="zh-CN" sz="1600" dirty="0" err="1">
                <a:latin typeface="Arial Unicode MS" panose="020B0604020202020204" charset="-122"/>
                <a:ea typeface="Arial Unicode MS" panose="020B0604020202020204" charset="-122"/>
                <a:cs typeface="Arial Unicode MS" panose="020B0604020202020204" charset="-122"/>
              </a:rPr>
              <a:t>light.off</a:t>
            </a:r>
            <a:r>
              <a:rPr lang="en-US" altLang="zh-CN" sz="1600" dirty="0">
                <a:latin typeface="Arial Unicode MS" panose="020B0604020202020204" charset="-122"/>
                <a:ea typeface="Arial Unicode MS" panose="020B0604020202020204" charset="-122"/>
                <a:cs typeface="Arial Unicode MS" panose="020B0604020202020204" charset="-122"/>
              </a:rPr>
              <a:t>();</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public </a:t>
            </a:r>
            <a:r>
              <a:rPr lang="en-US" altLang="zh-CN" sz="1600" dirty="0" err="1">
                <a:latin typeface="Arial Unicode MS" panose="020B0604020202020204" charset="-122"/>
                <a:ea typeface="Arial Unicode MS" panose="020B0604020202020204" charset="-122"/>
                <a:cs typeface="Arial Unicode MS" panose="020B0604020202020204" charset="-122"/>
              </a:rPr>
              <a:t>int</a:t>
            </a:r>
            <a:r>
              <a:rPr lang="en-US" altLang="zh-CN" sz="1600" dirty="0">
                <a:latin typeface="Arial Unicode MS" panose="020B0604020202020204" charset="-122"/>
                <a:ea typeface="Arial Unicode MS" panose="020B0604020202020204" charset="-122"/>
                <a:cs typeface="Arial Unicode MS" panose="020B0604020202020204" charset="-122"/>
              </a:rPr>
              <a:t> </a:t>
            </a:r>
            <a:r>
              <a:rPr lang="en-US" altLang="zh-CN" sz="1600" dirty="0" err="1">
                <a:latin typeface="Arial Unicode MS" panose="020B0604020202020204" charset="-122"/>
                <a:ea typeface="Arial Unicode MS" panose="020B0604020202020204" charset="-122"/>
                <a:cs typeface="Arial Unicode MS" panose="020B0604020202020204" charset="-122"/>
              </a:rPr>
              <a:t>getMoney</a:t>
            </a:r>
            <a:r>
              <a:rPr lang="en-US" altLang="zh-CN" sz="1600" dirty="0">
                <a:latin typeface="Arial Unicode MS" panose="020B0604020202020204" charset="-122"/>
                <a:ea typeface="Arial Unicode MS" panose="020B0604020202020204" charset="-122"/>
                <a:cs typeface="Arial Unicode MS" panose="020B0604020202020204" charset="-122"/>
              </a:rPr>
              <a:t>(</a:t>
            </a:r>
            <a:r>
              <a:rPr lang="en-US" altLang="zh-CN" sz="1600" dirty="0" err="1">
                <a:latin typeface="Arial Unicode MS" panose="020B0604020202020204" charset="-122"/>
                <a:ea typeface="Arial Unicode MS" panose="020B0604020202020204" charset="-122"/>
                <a:cs typeface="Arial Unicode MS" panose="020B0604020202020204" charset="-122"/>
              </a:rPr>
              <a:t>int</a:t>
            </a:r>
            <a:r>
              <a:rPr lang="en-US" altLang="zh-CN" sz="1600" dirty="0">
                <a:latin typeface="Arial Unicode MS" panose="020B0604020202020204" charset="-122"/>
                <a:ea typeface="Arial Unicode MS" panose="020B0604020202020204" charset="-122"/>
                <a:cs typeface="Arial Unicode MS" panose="020B0604020202020204" charset="-122"/>
              </a:rPr>
              <a:t> </a:t>
            </a:r>
            <a:r>
              <a:rPr lang="en-US" altLang="zh-CN" sz="1600" dirty="0" err="1">
                <a:latin typeface="Arial Unicode MS" panose="020B0604020202020204" charset="-122"/>
                <a:ea typeface="Arial Unicode MS" panose="020B0604020202020204" charset="-122"/>
                <a:cs typeface="Arial Unicode MS" panose="020B0604020202020204" charset="-122"/>
              </a:rPr>
              <a:t>amountOfNeed</a:t>
            </a:r>
            <a:r>
              <a:rPr lang="en-US" altLang="zh-CN" sz="1600" dirty="0">
                <a:latin typeface="Arial Unicode MS" panose="020B0604020202020204" charset="-122"/>
                <a:ea typeface="Arial Unicode MS" panose="020B0604020202020204" charset="-122"/>
                <a:cs typeface="Arial Unicode MS" panose="020B0604020202020204" charset="-122"/>
              </a:rPr>
              <a:t>)</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return </a:t>
            </a:r>
            <a:r>
              <a:rPr lang="en-US" altLang="zh-CN" sz="1600" dirty="0" err="1">
                <a:latin typeface="Arial Unicode MS" panose="020B0604020202020204" charset="-122"/>
                <a:ea typeface="Arial Unicode MS" panose="020B0604020202020204" charset="-122"/>
                <a:cs typeface="Arial Unicode MS" panose="020B0604020202020204" charset="-122"/>
              </a:rPr>
              <a:t>ATM.fetch</a:t>
            </a:r>
            <a:r>
              <a:rPr lang="en-US" altLang="zh-CN" sz="1600" dirty="0">
                <a:latin typeface="Arial Unicode MS" panose="020B0604020202020204" charset="-122"/>
                <a:ea typeface="Arial Unicode MS" panose="020B0604020202020204" charset="-122"/>
                <a:cs typeface="Arial Unicode MS" panose="020B0604020202020204" charset="-122"/>
              </a:rPr>
              <a:t>(amount </a:t>
            </a:r>
            <a:r>
              <a:rPr lang="en-US" altLang="zh-CN" sz="1600" dirty="0" err="1">
                <a:latin typeface="Arial Unicode MS" panose="020B0604020202020204" charset="-122"/>
                <a:ea typeface="Arial Unicode MS" panose="020B0604020202020204" charset="-122"/>
                <a:cs typeface="Arial Unicode MS" panose="020B0604020202020204" charset="-122"/>
              </a:rPr>
              <a:t>OfNeed</a:t>
            </a:r>
            <a:r>
              <a:rPr lang="en-US" altLang="zh-CN" sz="1600" dirty="0">
                <a:latin typeface="Arial Unicode MS" panose="020B0604020202020204" charset="-122"/>
                <a:ea typeface="Arial Unicode MS" panose="020B0604020202020204" charset="-122"/>
                <a:cs typeface="Arial Unicode MS" panose="020B0604020202020204" charset="-122"/>
              </a:rPr>
              <a:t>);</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	}</a:t>
            </a:r>
            <a:endParaRPr lang="en-US" altLang="zh-CN" sz="1600" dirty="0">
              <a:latin typeface="Arial Unicode MS" panose="020B0604020202020204" charset="-122"/>
              <a:ea typeface="Arial Unicode MS" panose="020B0604020202020204" charset="-122"/>
              <a:cs typeface="Arial Unicode MS" panose="020B0604020202020204" charset="-122"/>
            </a:endParaRPr>
          </a:p>
          <a:p>
            <a:pPr algn="l">
              <a:lnSpc>
                <a:spcPct val="100000"/>
              </a:lnSpc>
            </a:pPr>
            <a:r>
              <a:rPr lang="en-US" altLang="zh-CN" sz="1600" dirty="0">
                <a:latin typeface="Arial Unicode MS" panose="020B0604020202020204" charset="-122"/>
                <a:ea typeface="Arial Unicode MS" panose="020B0604020202020204" charset="-122"/>
                <a:cs typeface="Arial Unicode MS" panose="020B0604020202020204" charset="-122"/>
              </a:rPr>
              <a:t>}</a:t>
            </a:r>
            <a:endParaRPr lang="zh-CN" altLang="en-US" sz="1600" dirty="0">
              <a:latin typeface="Arial Unicode MS" panose="020B0604020202020204" charset="-122"/>
              <a:ea typeface="Arial Unicode MS" panose="020B0604020202020204" charset="-122"/>
              <a:cs typeface="Arial Unicode MS" panose="020B0604020202020204" charset="-122"/>
            </a:endParaRPr>
          </a:p>
        </p:txBody>
      </p:sp>
      <p:sp>
        <p:nvSpPr>
          <p:cNvPr id="9" name="矩形 4"/>
          <p:cNvSpPr>
            <a:spLocks noChangeArrowheads="1"/>
          </p:cNvSpPr>
          <p:nvPr/>
        </p:nvSpPr>
        <p:spPr bwMode="auto">
          <a:xfrm>
            <a:off x="6714309" y="787411"/>
            <a:ext cx="5035626" cy="4246563"/>
          </a:xfrm>
          <a:prstGeom prst="rect">
            <a:avLst/>
          </a:prstGeom>
          <a:solidFill>
            <a:schemeClr val="accent1"/>
          </a:solidFill>
          <a:ln>
            <a:noFill/>
          </a:ln>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r>
              <a:rPr lang="en-US" altLang="zh-CN" sz="1800" dirty="0"/>
              <a:t>public class Car</a:t>
            </a:r>
            <a:endParaRPr lang="en-US" altLang="zh-CN" sz="1800" dirty="0"/>
          </a:p>
          <a:p>
            <a:pPr algn="l"/>
            <a:r>
              <a:rPr lang="en-US" altLang="zh-CN" sz="1800" dirty="0"/>
              <a:t>{</a:t>
            </a:r>
            <a:endParaRPr lang="en-US" altLang="zh-CN" sz="1800" dirty="0"/>
          </a:p>
          <a:p>
            <a:pPr algn="l"/>
            <a:r>
              <a:rPr lang="en-US" altLang="zh-CN" sz="1800" dirty="0"/>
              <a:t> </a:t>
            </a:r>
            <a:r>
              <a:rPr lang="en-US" altLang="zh-CN" sz="1800" dirty="0" smtClean="0"/>
              <a:t>     public </a:t>
            </a:r>
            <a:r>
              <a:rPr lang="en-US" altLang="zh-CN" sz="1800" dirty="0"/>
              <a:t>void start()</a:t>
            </a:r>
            <a:endParaRPr lang="en-US" altLang="zh-CN" sz="1800" dirty="0"/>
          </a:p>
          <a:p>
            <a:pPr algn="l"/>
            <a:r>
              <a:rPr lang="en-US" altLang="zh-CN" sz="1800" dirty="0" smtClean="0"/>
              <a:t>      {</a:t>
            </a:r>
            <a:endParaRPr lang="en-US" altLang="zh-CN" sz="1800" dirty="0"/>
          </a:p>
          <a:p>
            <a:pPr algn="l"/>
            <a:r>
              <a:rPr lang="en-US" altLang="zh-CN" sz="1800" dirty="0"/>
              <a:t>	</a:t>
            </a:r>
            <a:r>
              <a:rPr lang="en-US" altLang="zh-CN" sz="1800" dirty="0" err="1"/>
              <a:t>system.out.println</a:t>
            </a:r>
            <a:r>
              <a:rPr lang="en-US" altLang="zh-CN" sz="1800" dirty="0"/>
              <a:t>("car is start");</a:t>
            </a:r>
            <a:endParaRPr lang="en-US" altLang="zh-CN" sz="1800" dirty="0"/>
          </a:p>
          <a:p>
            <a:pPr algn="l"/>
            <a:r>
              <a:rPr lang="en-US" altLang="zh-CN" sz="1800" dirty="0" smtClean="0"/>
              <a:t>      }</a:t>
            </a:r>
            <a:endParaRPr lang="en-US" altLang="zh-CN" sz="1800" dirty="0"/>
          </a:p>
          <a:p>
            <a:pPr algn="l"/>
            <a:r>
              <a:rPr lang="en-US" altLang="zh-CN" sz="1800" dirty="0" smtClean="0"/>
              <a:t>      public </a:t>
            </a:r>
            <a:r>
              <a:rPr lang="en-US" altLang="zh-CN" sz="1800" dirty="0"/>
              <a:t>void stop()</a:t>
            </a:r>
            <a:endParaRPr lang="en-US" altLang="zh-CN" sz="1800" dirty="0"/>
          </a:p>
          <a:p>
            <a:pPr algn="l"/>
            <a:r>
              <a:rPr lang="en-US" altLang="zh-CN" sz="1800" dirty="0" smtClean="0"/>
              <a:t>      {</a:t>
            </a:r>
            <a:endParaRPr lang="en-US" altLang="zh-CN" sz="1800" dirty="0"/>
          </a:p>
          <a:p>
            <a:pPr algn="l"/>
            <a:r>
              <a:rPr lang="en-US" altLang="zh-CN" sz="1800" dirty="0" smtClean="0"/>
              <a:t>      .......</a:t>
            </a:r>
            <a:endParaRPr lang="en-US" altLang="zh-CN" sz="1800" dirty="0"/>
          </a:p>
          <a:p>
            <a:pPr algn="l"/>
            <a:r>
              <a:rPr lang="en-US" altLang="zh-CN" sz="1800" dirty="0" smtClean="0"/>
              <a:t>      }</a:t>
            </a:r>
            <a:endParaRPr lang="en-US" altLang="zh-CN" sz="1800" dirty="0"/>
          </a:p>
          <a:p>
            <a:pPr algn="l"/>
            <a:r>
              <a:rPr lang="en-US" altLang="zh-CN" sz="1800" dirty="0"/>
              <a:t>}</a:t>
            </a:r>
            <a:endParaRPr lang="en-US" altLang="zh-CN" sz="1800" dirty="0"/>
          </a:p>
          <a:p>
            <a:pPr algn="l"/>
            <a:endParaRPr lang="en-US" altLang="zh-CN" sz="1800" dirty="0"/>
          </a:p>
          <a:p>
            <a:pPr algn="l"/>
            <a:r>
              <a:rPr lang="en-US" altLang="zh-CN" sz="1800" dirty="0"/>
              <a:t>public class Light</a:t>
            </a:r>
            <a:endParaRPr lang="en-US" altLang="zh-CN" sz="1800" dirty="0"/>
          </a:p>
          <a:p>
            <a:pPr algn="l"/>
            <a:r>
              <a:rPr lang="en-US" altLang="zh-CN" sz="1800" dirty="0"/>
              <a:t>{</a:t>
            </a:r>
            <a:endParaRPr lang="en-US" altLang="zh-CN" sz="1800" dirty="0"/>
          </a:p>
          <a:p>
            <a:pPr algn="l"/>
            <a:r>
              <a:rPr lang="en-US" altLang="zh-CN" sz="1800" dirty="0"/>
              <a:t> </a:t>
            </a:r>
            <a:r>
              <a:rPr lang="en-US" altLang="zh-CN" sz="1800" dirty="0" smtClean="0"/>
              <a:t>     public </a:t>
            </a:r>
            <a:r>
              <a:rPr lang="en-US" altLang="zh-CN" sz="1800" dirty="0"/>
              <a:t>void off()</a:t>
            </a:r>
            <a:endParaRPr lang="en-US" altLang="zh-CN" sz="1800" dirty="0"/>
          </a:p>
          <a:p>
            <a:pPr algn="l"/>
            <a:r>
              <a:rPr lang="en-US" altLang="zh-CN" sz="1800" dirty="0" smtClean="0"/>
              <a:t>      {</a:t>
            </a:r>
            <a:endParaRPr lang="en-US" altLang="zh-CN" sz="1800" dirty="0"/>
          </a:p>
          <a:p>
            <a:pPr algn="l"/>
            <a:r>
              <a:rPr lang="en-US" altLang="zh-CN" sz="1800" dirty="0"/>
              <a:t>	.......</a:t>
            </a:r>
            <a:endParaRPr lang="en-US" altLang="zh-CN" sz="1800" dirty="0"/>
          </a:p>
          <a:p>
            <a:pPr algn="l"/>
            <a:r>
              <a:rPr lang="en-US" altLang="zh-CN" sz="1800" dirty="0" smtClean="0"/>
              <a:t>       }</a:t>
            </a:r>
            <a:endParaRPr lang="en-US" altLang="zh-CN" sz="1800" dirty="0"/>
          </a:p>
          <a:p>
            <a:pPr algn="l"/>
            <a:r>
              <a:rPr lang="en-US" altLang="zh-CN" sz="1800" dirty="0"/>
              <a:t>}</a:t>
            </a:r>
            <a:endParaRPr lang="en-US" altLang="zh-CN" sz="1800" dirty="0"/>
          </a:p>
          <a:p>
            <a:pPr algn="l"/>
            <a:endParaRPr lang="en-US" altLang="zh-CN" sz="1800" dirty="0"/>
          </a:p>
        </p:txBody>
      </p:sp>
      <p:sp>
        <p:nvSpPr>
          <p:cNvPr id="10" name="矩形 5"/>
          <p:cNvSpPr>
            <a:spLocks noChangeArrowheads="1"/>
          </p:cNvSpPr>
          <p:nvPr/>
        </p:nvSpPr>
        <p:spPr bwMode="auto">
          <a:xfrm>
            <a:off x="6691482" y="4906119"/>
            <a:ext cx="5058453" cy="1546225"/>
          </a:xfrm>
          <a:prstGeom prst="rect">
            <a:avLst/>
          </a:prstGeom>
          <a:solidFill>
            <a:schemeClr val="accent1"/>
          </a:solidFill>
          <a:ln>
            <a:noFill/>
          </a:ln>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r>
              <a:rPr lang="en-US" altLang="zh-CN" sz="1800" dirty="0"/>
              <a:t>public class ATM</a:t>
            </a:r>
            <a:endParaRPr lang="en-US" altLang="zh-CN" sz="1800" dirty="0"/>
          </a:p>
          <a:p>
            <a:pPr algn="l"/>
            <a:r>
              <a:rPr lang="en-US" altLang="zh-CN" sz="1800" dirty="0"/>
              <a:t>{</a:t>
            </a:r>
            <a:endParaRPr lang="en-US" altLang="zh-CN" sz="1800" dirty="0"/>
          </a:p>
          <a:p>
            <a:pPr algn="l"/>
            <a:r>
              <a:rPr lang="en-US" altLang="zh-CN" sz="1800" dirty="0"/>
              <a:t> </a:t>
            </a:r>
            <a:r>
              <a:rPr lang="en-US" altLang="zh-CN" sz="1800" dirty="0" smtClean="0"/>
              <a:t>     public </a:t>
            </a:r>
            <a:r>
              <a:rPr lang="en-US" altLang="zh-CN" sz="1800" dirty="0"/>
              <a:t>static </a:t>
            </a:r>
            <a:r>
              <a:rPr lang="en-US" altLang="zh-CN" sz="1800" dirty="0" err="1"/>
              <a:t>int</a:t>
            </a:r>
            <a:r>
              <a:rPr lang="en-US" altLang="zh-CN" sz="1800" dirty="0"/>
              <a:t> fetch(</a:t>
            </a:r>
            <a:r>
              <a:rPr lang="en-US" altLang="zh-CN" sz="1800" dirty="0" err="1"/>
              <a:t>int</a:t>
            </a:r>
            <a:r>
              <a:rPr lang="en-US" altLang="zh-CN" sz="1800" dirty="0"/>
              <a:t> </a:t>
            </a:r>
            <a:r>
              <a:rPr lang="en-US" altLang="zh-CN" sz="1800" dirty="0" err="1"/>
              <a:t>amountOfMoney</a:t>
            </a:r>
            <a:r>
              <a:rPr lang="en-US" altLang="zh-CN" sz="1800" dirty="0"/>
              <a:t>)</a:t>
            </a:r>
            <a:endParaRPr lang="en-US" altLang="zh-CN" sz="1800" dirty="0"/>
          </a:p>
          <a:p>
            <a:pPr algn="l"/>
            <a:r>
              <a:rPr lang="en-US" altLang="zh-CN" sz="1800" dirty="0" smtClean="0"/>
              <a:t>      {</a:t>
            </a:r>
            <a:endParaRPr lang="en-US" altLang="zh-CN" sz="1800" dirty="0"/>
          </a:p>
          <a:p>
            <a:pPr algn="l"/>
            <a:r>
              <a:rPr lang="en-US" altLang="zh-CN" sz="1800" dirty="0"/>
              <a:t>	return </a:t>
            </a:r>
            <a:r>
              <a:rPr lang="en-US" altLang="zh-CN" sz="1800" dirty="0" err="1"/>
              <a:t>amountOfMoney</a:t>
            </a:r>
            <a:r>
              <a:rPr lang="en-US" altLang="zh-CN" sz="1800" dirty="0"/>
              <a:t>;</a:t>
            </a:r>
            <a:endParaRPr lang="en-US" altLang="zh-CN" sz="1800" dirty="0"/>
          </a:p>
          <a:p>
            <a:pPr algn="l"/>
            <a:r>
              <a:rPr lang="en-US" altLang="zh-CN" sz="1800" dirty="0" smtClean="0"/>
              <a:t>      }</a:t>
            </a:r>
            <a:endParaRPr lang="en-US" altLang="zh-CN" sz="1800" dirty="0"/>
          </a:p>
          <a:p>
            <a:pPr algn="l"/>
            <a:r>
              <a:rPr lang="en-US" altLang="zh-CN" sz="1800" dirty="0"/>
              <a:t>}</a:t>
            </a:r>
            <a:endParaRPr lang="zh-CN" altLang="en-US" sz="1800"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类的关联关系</a:t>
            </a:r>
            <a:endParaRPr lang="zh-CN" altLang="en-US" smtClean="0">
              <a:latin typeface="微软雅黑" panose="020B0503020204020204" pitchFamily="34" charset="-122"/>
              <a:ea typeface="微软雅黑" panose="020B0503020204020204" pitchFamily="34" charset="-122"/>
            </a:endParaRPr>
          </a:p>
        </p:txBody>
      </p:sp>
      <p:sp>
        <p:nvSpPr>
          <p:cNvPr id="7" name="内容占位符 6"/>
          <p:cNvSpPr>
            <a:spLocks noGrp="1"/>
          </p:cNvSpPr>
          <p:nvPr>
            <p:ph idx="1"/>
          </p:nvPr>
        </p:nvSpPr>
        <p:spPr>
          <a:xfrm>
            <a:off x="407368" y="765153"/>
            <a:ext cx="11160000" cy="4980840"/>
          </a:xfrm>
        </p:spPr>
        <p:txBody>
          <a:bodyPr/>
          <a:lstStyle/>
          <a:p>
            <a:endParaRPr lang="zh-CN" altLang="en-US" dirty="0"/>
          </a:p>
        </p:txBody>
      </p:sp>
      <p:sp>
        <p:nvSpPr>
          <p:cNvPr id="4" name="日期占位符 3"/>
          <p:cNvSpPr>
            <a:spLocks noGrp="1"/>
          </p:cNvSpPr>
          <p:nvPr>
            <p:ph type="dt" sz="half" idx="10"/>
          </p:nvPr>
        </p:nvSpPr>
        <p:spPr/>
        <p:txBody>
          <a:bodyPr/>
          <a:lstStyle/>
          <a:p>
            <a:fld id="{C412CA39-655E-4D05-858A-66D470D18ED6}"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64516" name="图片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9166" y="1212942"/>
            <a:ext cx="4462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487" y="1212942"/>
            <a:ext cx="4741863"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087" y="2978942"/>
            <a:ext cx="3649635" cy="258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dirty="0" smtClean="0"/>
              <a:t>关联关系</a:t>
            </a:r>
            <a:r>
              <a:rPr lang="zh-CN" altLang="en-US" dirty="0"/>
              <a:t>与</a:t>
            </a:r>
            <a:r>
              <a:rPr lang="en-US" altLang="zh-CN" dirty="0" smtClean="0"/>
              <a:t>Java</a:t>
            </a:r>
            <a:endParaRPr lang="zh-CN" altLang="en-US" dirty="0" smtClean="0"/>
          </a:p>
        </p:txBody>
      </p:sp>
      <p:sp>
        <p:nvSpPr>
          <p:cNvPr id="4" name="日期占位符 3"/>
          <p:cNvSpPr>
            <a:spLocks noGrp="1"/>
          </p:cNvSpPr>
          <p:nvPr>
            <p:ph type="dt" sz="half" idx="10"/>
          </p:nvPr>
        </p:nvSpPr>
        <p:spPr/>
        <p:txBody>
          <a:bodyPr/>
          <a:lstStyle/>
          <a:p>
            <a:fld id="{2560BA37-EE74-485F-BFB5-173011D7AA68}"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655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9199" y="1188000"/>
            <a:ext cx="4556568" cy="116944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1" name="Text Box 5"/>
          <p:cNvSpPr txBox="1">
            <a:spLocks noChangeArrowheads="1"/>
          </p:cNvSpPr>
          <p:nvPr/>
        </p:nvSpPr>
        <p:spPr bwMode="auto">
          <a:xfrm>
            <a:off x="918383" y="2636838"/>
            <a:ext cx="3384550" cy="331244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dirty="0"/>
              <a:t>Public class student {</a:t>
            </a:r>
            <a:endParaRPr lang="en-US" altLang="zh-CN" sz="1800" dirty="0"/>
          </a:p>
          <a:p>
            <a:pPr algn="l">
              <a:lnSpc>
                <a:spcPct val="90000"/>
              </a:lnSpc>
              <a:spcBef>
                <a:spcPct val="20000"/>
              </a:spcBef>
            </a:pPr>
            <a:r>
              <a:rPr lang="en-US" altLang="zh-CN" sz="1800" dirty="0"/>
              <a:t>  private Book [ ] book;</a:t>
            </a:r>
            <a:endParaRPr lang="en-US" altLang="zh-CN" sz="1800" dirty="0"/>
          </a:p>
          <a:p>
            <a:pPr algn="l">
              <a:lnSpc>
                <a:spcPct val="90000"/>
              </a:lnSpc>
              <a:spcBef>
                <a:spcPct val="20000"/>
              </a:spcBef>
            </a:pPr>
            <a:r>
              <a:rPr lang="en-US" altLang="zh-CN" sz="1800" dirty="0"/>
              <a:t>  … // other attributes &amp; methods</a:t>
            </a:r>
            <a:endParaRPr lang="en-US" altLang="zh-CN" sz="1800" dirty="0"/>
          </a:p>
          <a:p>
            <a:pPr algn="l">
              <a:lnSpc>
                <a:spcPct val="90000"/>
              </a:lnSpc>
              <a:spcBef>
                <a:spcPct val="20000"/>
              </a:spcBef>
            </a:pPr>
            <a:r>
              <a:rPr lang="en-US" altLang="zh-CN" sz="1800" dirty="0"/>
              <a:t>} </a:t>
            </a:r>
            <a:endParaRPr lang="en-US" altLang="zh-CN" sz="1800" dirty="0"/>
          </a:p>
          <a:p>
            <a:pPr algn="l">
              <a:lnSpc>
                <a:spcPct val="90000"/>
              </a:lnSpc>
              <a:spcBef>
                <a:spcPct val="20000"/>
              </a:spcBef>
            </a:pPr>
            <a:endParaRPr lang="en-US" altLang="zh-CN" sz="1800" dirty="0"/>
          </a:p>
          <a:p>
            <a:pPr algn="l">
              <a:lnSpc>
                <a:spcPct val="90000"/>
              </a:lnSpc>
              <a:spcBef>
                <a:spcPct val="20000"/>
              </a:spcBef>
            </a:pPr>
            <a:r>
              <a:rPr lang="en-US" altLang="zh-CN" sz="1800" dirty="0"/>
              <a:t>Public class Book {</a:t>
            </a:r>
            <a:endParaRPr lang="en-US" altLang="zh-CN" sz="1800" dirty="0"/>
          </a:p>
          <a:p>
            <a:pPr algn="l">
              <a:lnSpc>
                <a:spcPct val="90000"/>
              </a:lnSpc>
              <a:spcBef>
                <a:spcPct val="20000"/>
              </a:spcBef>
            </a:pPr>
            <a:r>
              <a:rPr lang="en-US" altLang="zh-CN" sz="1800" dirty="0"/>
              <a:t>  private Student </a:t>
            </a:r>
            <a:r>
              <a:rPr lang="en-US" altLang="zh-CN" sz="1800" dirty="0" err="1"/>
              <a:t>student</a:t>
            </a:r>
            <a:r>
              <a:rPr lang="en-US" altLang="zh-CN" sz="1800" dirty="0"/>
              <a:t>;</a:t>
            </a:r>
            <a:endParaRPr lang="en-US" altLang="zh-CN" sz="1800" dirty="0"/>
          </a:p>
          <a:p>
            <a:pPr algn="l">
              <a:lnSpc>
                <a:spcPct val="90000"/>
              </a:lnSpc>
              <a:spcBef>
                <a:spcPct val="20000"/>
              </a:spcBef>
            </a:pPr>
            <a:r>
              <a:rPr lang="en-US" altLang="zh-CN" sz="1800" dirty="0"/>
              <a:t>  … // other attributes &amp; methods</a:t>
            </a:r>
            <a:endParaRPr lang="en-US" altLang="zh-CN" sz="1800" dirty="0"/>
          </a:p>
          <a:p>
            <a:pPr algn="l">
              <a:lnSpc>
                <a:spcPct val="90000"/>
              </a:lnSpc>
              <a:spcBef>
                <a:spcPct val="20000"/>
              </a:spcBef>
            </a:pPr>
            <a:r>
              <a:rPr lang="en-US" altLang="zh-CN" sz="1800" dirty="0"/>
              <a:t>}</a:t>
            </a:r>
            <a:r>
              <a:rPr lang="en-US" altLang="zh-CN" sz="1800" dirty="0">
                <a:solidFill>
                  <a:srgbClr val="FF0000"/>
                </a:solidFill>
              </a:rPr>
              <a:t>//</a:t>
            </a:r>
            <a:r>
              <a:rPr lang="zh-CN" altLang="en-US" sz="1800" dirty="0">
                <a:solidFill>
                  <a:srgbClr val="FF0000"/>
                </a:solidFill>
              </a:rPr>
              <a:t>双向关联</a:t>
            </a:r>
            <a:endParaRPr lang="zh-CN" altLang="en-US" sz="1800" dirty="0">
              <a:solidFill>
                <a:srgbClr val="FF0000"/>
              </a:solidFill>
            </a:endParaRPr>
          </a:p>
        </p:txBody>
      </p:sp>
      <p:pic>
        <p:nvPicPr>
          <p:cNvPr id="655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358" y="1188000"/>
            <a:ext cx="4446814" cy="114127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3" name="Text Box 7"/>
          <p:cNvSpPr txBox="1">
            <a:spLocks noChangeArrowheads="1"/>
          </p:cNvSpPr>
          <p:nvPr/>
        </p:nvSpPr>
        <p:spPr bwMode="auto">
          <a:xfrm>
            <a:off x="6491358" y="2636838"/>
            <a:ext cx="3384550" cy="331244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dirty="0"/>
              <a:t>Public class student {</a:t>
            </a:r>
            <a:endParaRPr lang="en-US" altLang="zh-CN" sz="1800" dirty="0"/>
          </a:p>
          <a:p>
            <a:pPr algn="l">
              <a:lnSpc>
                <a:spcPct val="90000"/>
              </a:lnSpc>
              <a:spcBef>
                <a:spcPct val="20000"/>
              </a:spcBef>
            </a:pPr>
            <a:r>
              <a:rPr lang="en-US" altLang="zh-CN" sz="1800" dirty="0"/>
              <a:t>  private Book [ ] book;</a:t>
            </a:r>
            <a:endParaRPr lang="en-US" altLang="zh-CN" sz="1800" dirty="0"/>
          </a:p>
          <a:p>
            <a:pPr algn="l">
              <a:lnSpc>
                <a:spcPct val="90000"/>
              </a:lnSpc>
              <a:spcBef>
                <a:spcPct val="20000"/>
              </a:spcBef>
            </a:pPr>
            <a:r>
              <a:rPr lang="en-US" altLang="zh-CN" sz="1800" dirty="0"/>
              <a:t>  … // other attributes &amp; methods</a:t>
            </a:r>
            <a:endParaRPr lang="en-US" altLang="zh-CN" sz="1800" dirty="0"/>
          </a:p>
          <a:p>
            <a:pPr algn="l">
              <a:lnSpc>
                <a:spcPct val="90000"/>
              </a:lnSpc>
              <a:spcBef>
                <a:spcPct val="20000"/>
              </a:spcBef>
            </a:pPr>
            <a:r>
              <a:rPr lang="en-US" altLang="zh-CN" sz="1800" dirty="0"/>
              <a:t>} </a:t>
            </a:r>
            <a:endParaRPr lang="en-US" altLang="zh-CN" sz="1800" dirty="0"/>
          </a:p>
          <a:p>
            <a:pPr algn="l">
              <a:lnSpc>
                <a:spcPct val="90000"/>
              </a:lnSpc>
              <a:spcBef>
                <a:spcPct val="20000"/>
              </a:spcBef>
            </a:pPr>
            <a:endParaRPr lang="en-US" altLang="zh-CN" sz="1800" dirty="0"/>
          </a:p>
          <a:p>
            <a:pPr algn="l">
              <a:lnSpc>
                <a:spcPct val="90000"/>
              </a:lnSpc>
              <a:spcBef>
                <a:spcPct val="20000"/>
              </a:spcBef>
            </a:pPr>
            <a:r>
              <a:rPr lang="en-US" altLang="zh-CN" sz="1800" dirty="0"/>
              <a:t>Public class Book {</a:t>
            </a:r>
            <a:endParaRPr lang="en-US" altLang="zh-CN" sz="1800" dirty="0"/>
          </a:p>
          <a:p>
            <a:pPr algn="l">
              <a:lnSpc>
                <a:spcPct val="90000"/>
              </a:lnSpc>
              <a:spcBef>
                <a:spcPct val="20000"/>
              </a:spcBef>
            </a:pPr>
            <a:r>
              <a:rPr lang="en-US" altLang="zh-CN" sz="1800" dirty="0"/>
              <a:t>  //  private Student </a:t>
            </a:r>
            <a:r>
              <a:rPr lang="en-US" altLang="zh-CN" sz="1800" dirty="0" err="1"/>
              <a:t>student</a:t>
            </a:r>
            <a:r>
              <a:rPr lang="en-US" altLang="zh-CN" sz="1800" dirty="0"/>
              <a:t>;</a:t>
            </a:r>
            <a:endParaRPr lang="en-US" altLang="zh-CN" sz="1800" dirty="0"/>
          </a:p>
          <a:p>
            <a:pPr algn="l">
              <a:lnSpc>
                <a:spcPct val="90000"/>
              </a:lnSpc>
              <a:spcBef>
                <a:spcPct val="20000"/>
              </a:spcBef>
            </a:pPr>
            <a:r>
              <a:rPr lang="en-US" altLang="zh-CN" sz="1800" dirty="0"/>
              <a:t>  … // other attributes &amp; methods</a:t>
            </a:r>
            <a:endParaRPr lang="en-US" altLang="zh-CN" sz="1800" dirty="0"/>
          </a:p>
          <a:p>
            <a:pPr algn="l">
              <a:lnSpc>
                <a:spcPct val="90000"/>
              </a:lnSpc>
              <a:spcBef>
                <a:spcPct val="20000"/>
              </a:spcBef>
            </a:pPr>
            <a:r>
              <a:rPr lang="en-US" altLang="zh-CN" sz="1800" dirty="0"/>
              <a:t>}</a:t>
            </a:r>
            <a:r>
              <a:rPr lang="en-US" altLang="zh-CN" sz="1800" dirty="0">
                <a:solidFill>
                  <a:srgbClr val="FF0000"/>
                </a:solidFill>
              </a:rPr>
              <a:t>//</a:t>
            </a:r>
            <a:r>
              <a:rPr lang="zh-CN" altLang="en-US" sz="1800" dirty="0">
                <a:solidFill>
                  <a:srgbClr val="FF0000"/>
                </a:solidFill>
              </a:rPr>
              <a:t>单向关联</a:t>
            </a:r>
            <a:endParaRPr lang="zh-CN" altLang="en-US" sz="1800" dirty="0">
              <a:solidFill>
                <a:srgbClr val="FF0000"/>
              </a:solidFill>
            </a:endParaRPr>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类的聚合与组合</a:t>
            </a:r>
            <a:endParaRPr lang="zh-CN" altLang="en-US" smtClean="0">
              <a:latin typeface="微软雅黑" panose="020B0503020204020204" pitchFamily="34" charset="-122"/>
              <a:ea typeface="微软雅黑" panose="020B0503020204020204" pitchFamily="34" charset="-122"/>
            </a:endParaRPr>
          </a:p>
        </p:txBody>
      </p:sp>
      <p:sp>
        <p:nvSpPr>
          <p:cNvPr id="7" name="内容占位符 6"/>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2A319230-295D-4B2F-9FB7-FBC736FCAFF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66564" name="图片 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9816" y="1571625"/>
            <a:ext cx="4929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38" y="3929063"/>
            <a:ext cx="52181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聚合关系与</a:t>
            </a:r>
            <a:r>
              <a:rPr lang="en-US" altLang="zh-CN" smtClean="0"/>
              <a:t>Java</a:t>
            </a:r>
            <a:endParaRPr lang="zh-CN" altLang="en-US" smtClean="0"/>
          </a:p>
        </p:txBody>
      </p:sp>
      <p:sp>
        <p:nvSpPr>
          <p:cNvPr id="4" name="日期占位符 3"/>
          <p:cNvSpPr>
            <a:spLocks noGrp="1"/>
          </p:cNvSpPr>
          <p:nvPr>
            <p:ph type="dt" sz="half" idx="10"/>
          </p:nvPr>
        </p:nvSpPr>
        <p:spPr/>
        <p:txBody>
          <a:bodyPr/>
          <a:lstStyle/>
          <a:p>
            <a:fld id="{DFB5B037-1594-4F2E-92D8-57571736A34B}"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675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9414" y="2276872"/>
            <a:ext cx="5334610" cy="298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矩形 5"/>
          <p:cNvSpPr>
            <a:spLocks noChangeArrowheads="1"/>
          </p:cNvSpPr>
          <p:nvPr/>
        </p:nvSpPr>
        <p:spPr bwMode="auto">
          <a:xfrm>
            <a:off x="1154906" y="909644"/>
            <a:ext cx="5214938"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en-US" altLang="zh-CN" dirty="0"/>
              <a:t>public class Shipment</a:t>
            </a:r>
            <a:endParaRPr lang="en-US" altLang="zh-CN" dirty="0"/>
          </a:p>
          <a:p>
            <a:pPr algn="l">
              <a:lnSpc>
                <a:spcPct val="100000"/>
              </a:lnSpc>
            </a:pPr>
            <a:r>
              <a:rPr lang="en-US" altLang="zh-CN" dirty="0"/>
              <a:t>{</a:t>
            </a:r>
            <a:endParaRPr lang="en-US" altLang="zh-CN" dirty="0"/>
          </a:p>
          <a:p>
            <a:pPr algn="l">
              <a:lnSpc>
                <a:spcPct val="100000"/>
              </a:lnSpc>
            </a:pPr>
            <a:r>
              <a:rPr lang="en-US" altLang="zh-CN" dirty="0"/>
              <a:t>	private Ship </a:t>
            </a:r>
            <a:r>
              <a:rPr lang="en-US" altLang="zh-CN" dirty="0" err="1"/>
              <a:t>ship</a:t>
            </a:r>
            <a:r>
              <a:rPr lang="en-US" altLang="zh-CN" dirty="0"/>
              <a:t>;</a:t>
            </a:r>
            <a:endParaRPr lang="en-US" altLang="zh-CN" dirty="0"/>
          </a:p>
          <a:p>
            <a:pPr algn="l">
              <a:lnSpc>
                <a:spcPct val="100000"/>
              </a:lnSpc>
            </a:pPr>
            <a:r>
              <a:rPr lang="en-US" altLang="zh-CN" dirty="0"/>
              <a:t>	private Customer[] customer;</a:t>
            </a:r>
            <a:endParaRPr lang="en-US" altLang="zh-CN" dirty="0"/>
          </a:p>
          <a:p>
            <a:pPr algn="l">
              <a:lnSpc>
                <a:spcPct val="100000"/>
              </a:lnSpc>
            </a:pPr>
            <a:r>
              <a:rPr lang="en-US" altLang="zh-CN" dirty="0"/>
              <a:t>}</a:t>
            </a:r>
            <a:endParaRPr lang="en-US" altLang="zh-CN" dirty="0"/>
          </a:p>
          <a:p>
            <a:pPr algn="l">
              <a:lnSpc>
                <a:spcPct val="100000"/>
              </a:lnSpc>
            </a:pPr>
            <a:endParaRPr lang="en-US" altLang="zh-CN" dirty="0"/>
          </a:p>
          <a:p>
            <a:pPr algn="l">
              <a:lnSpc>
                <a:spcPct val="100000"/>
              </a:lnSpc>
            </a:pPr>
            <a:r>
              <a:rPr lang="en-US" altLang="zh-CN" dirty="0"/>
              <a:t>public class Ship</a:t>
            </a:r>
            <a:endParaRPr lang="en-US" altLang="zh-CN" dirty="0"/>
          </a:p>
          <a:p>
            <a:pPr algn="l">
              <a:lnSpc>
                <a:spcPct val="100000"/>
              </a:lnSpc>
            </a:pPr>
            <a:r>
              <a:rPr lang="en-US" altLang="zh-CN" dirty="0"/>
              <a:t>{</a:t>
            </a:r>
            <a:endParaRPr lang="en-US" altLang="zh-CN" dirty="0"/>
          </a:p>
          <a:p>
            <a:pPr algn="l">
              <a:lnSpc>
                <a:spcPct val="100000"/>
              </a:lnSpc>
            </a:pPr>
            <a:r>
              <a:rPr lang="en-US" altLang="zh-CN" dirty="0"/>
              <a:t>	private String id;</a:t>
            </a:r>
            <a:endParaRPr lang="en-US" altLang="zh-CN" dirty="0"/>
          </a:p>
          <a:p>
            <a:pPr algn="l">
              <a:lnSpc>
                <a:spcPct val="100000"/>
              </a:lnSpc>
            </a:pPr>
            <a:r>
              <a:rPr lang="en-US" altLang="zh-CN" dirty="0"/>
              <a:t>	private String owner;</a:t>
            </a:r>
            <a:endParaRPr lang="en-US" altLang="zh-CN" dirty="0"/>
          </a:p>
          <a:p>
            <a:pPr algn="l">
              <a:lnSpc>
                <a:spcPct val="100000"/>
              </a:lnSpc>
            </a:pPr>
            <a:r>
              <a:rPr lang="en-US" altLang="zh-CN" dirty="0"/>
              <a:t>}</a:t>
            </a:r>
            <a:endParaRPr lang="en-US" altLang="zh-CN" dirty="0"/>
          </a:p>
          <a:p>
            <a:pPr algn="l">
              <a:lnSpc>
                <a:spcPct val="100000"/>
              </a:lnSpc>
            </a:pPr>
            <a:endParaRPr lang="en-US" altLang="zh-CN" dirty="0"/>
          </a:p>
          <a:p>
            <a:pPr algn="l">
              <a:lnSpc>
                <a:spcPct val="100000"/>
              </a:lnSpc>
            </a:pPr>
            <a:r>
              <a:rPr lang="en-US" altLang="zh-CN" dirty="0"/>
              <a:t>public class Customer</a:t>
            </a:r>
            <a:endParaRPr lang="en-US" altLang="zh-CN" dirty="0"/>
          </a:p>
          <a:p>
            <a:pPr algn="l">
              <a:lnSpc>
                <a:spcPct val="100000"/>
              </a:lnSpc>
            </a:pPr>
            <a:r>
              <a:rPr lang="en-US" altLang="zh-CN" dirty="0"/>
              <a:t>{</a:t>
            </a:r>
            <a:endParaRPr lang="en-US" altLang="zh-CN" dirty="0"/>
          </a:p>
          <a:p>
            <a:pPr algn="l">
              <a:lnSpc>
                <a:spcPct val="100000"/>
              </a:lnSpc>
            </a:pPr>
            <a:r>
              <a:rPr lang="en-US" altLang="zh-CN" dirty="0"/>
              <a:t>	private String Name;</a:t>
            </a:r>
            <a:endParaRPr lang="en-US" altLang="zh-CN" dirty="0"/>
          </a:p>
          <a:p>
            <a:pPr algn="l">
              <a:lnSpc>
                <a:spcPct val="100000"/>
              </a:lnSpc>
            </a:pPr>
            <a:r>
              <a:rPr lang="en-US" altLang="zh-CN" dirty="0"/>
              <a:t>	private String </a:t>
            </a:r>
            <a:r>
              <a:rPr lang="en-US" altLang="zh-CN" dirty="0" err="1"/>
              <a:t>creditCardNumber</a:t>
            </a:r>
            <a:r>
              <a:rPr lang="en-US" altLang="zh-CN" dirty="0"/>
              <a:t>;</a:t>
            </a:r>
            <a:endParaRPr lang="en-US" altLang="zh-CN" dirty="0"/>
          </a:p>
          <a:p>
            <a:pPr algn="l">
              <a:lnSpc>
                <a:spcPct val="100000"/>
              </a:lnSpc>
            </a:pPr>
            <a:r>
              <a:rPr lang="en-US" altLang="zh-CN" dirty="0"/>
              <a:t>}</a:t>
            </a:r>
            <a:endParaRPr lang="zh-CN" altLang="en-US"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smtClean="0"/>
              <a:t>组合关系与</a:t>
            </a:r>
            <a:r>
              <a:rPr lang="en-US" altLang="zh-CN" dirty="0" smtClean="0"/>
              <a:t>Java</a:t>
            </a:r>
            <a:endParaRPr lang="zh-CN" altLang="en-US" dirty="0" smtClean="0"/>
          </a:p>
        </p:txBody>
      </p:sp>
      <p:sp>
        <p:nvSpPr>
          <p:cNvPr id="4" name="日期占位符 3"/>
          <p:cNvSpPr>
            <a:spLocks noGrp="1"/>
          </p:cNvSpPr>
          <p:nvPr>
            <p:ph type="dt" sz="half" idx="10"/>
          </p:nvPr>
        </p:nvSpPr>
        <p:spPr/>
        <p:txBody>
          <a:bodyPr/>
          <a:lstStyle/>
          <a:p>
            <a:fld id="{30F11E7E-04E2-41DF-85E1-43B47E67903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8612" name="矩形 5"/>
          <p:cNvSpPr>
            <a:spLocks noChangeArrowheads="1"/>
          </p:cNvSpPr>
          <p:nvPr/>
        </p:nvSpPr>
        <p:spPr bwMode="auto">
          <a:xfrm>
            <a:off x="471464" y="1135714"/>
            <a:ext cx="5786438"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spcAft>
                <a:spcPts val="600"/>
              </a:spcAft>
            </a:pPr>
            <a:r>
              <a:rPr lang="en-US" altLang="zh-CN" dirty="0"/>
              <a:t>public class Window extends </a:t>
            </a:r>
            <a:r>
              <a:rPr lang="en-US" altLang="zh-CN" dirty="0" smtClean="0"/>
              <a:t>Frame</a:t>
            </a:r>
            <a:endParaRPr lang="en-US" altLang="zh-CN" dirty="0" smtClean="0"/>
          </a:p>
          <a:p>
            <a:pPr algn="l">
              <a:spcAft>
                <a:spcPts val="600"/>
              </a:spcAft>
            </a:pPr>
            <a:r>
              <a:rPr lang="en-US" altLang="zh-CN" dirty="0" smtClean="0"/>
              <a:t>{</a:t>
            </a:r>
            <a:endParaRPr lang="en-US" altLang="zh-CN" dirty="0" smtClean="0"/>
          </a:p>
          <a:p>
            <a:pPr algn="l">
              <a:spcAft>
                <a:spcPts val="600"/>
              </a:spcAft>
            </a:pPr>
            <a:r>
              <a:rPr lang="en-US" altLang="zh-CN" dirty="0"/>
              <a:t>	</a:t>
            </a:r>
            <a:r>
              <a:rPr lang="en-US" altLang="zh-CN" dirty="0" err="1"/>
              <a:t>TextField</a:t>
            </a:r>
            <a:r>
              <a:rPr lang="en-US" altLang="zh-CN" dirty="0"/>
              <a:t> txt = new </a:t>
            </a:r>
            <a:r>
              <a:rPr lang="en-US" altLang="zh-CN" dirty="0" err="1"/>
              <a:t>TextField</a:t>
            </a:r>
            <a:r>
              <a:rPr lang="en-US" altLang="zh-CN" dirty="0" smtClean="0"/>
              <a:t>();</a:t>
            </a:r>
            <a:endParaRPr lang="en-US" altLang="zh-CN" dirty="0"/>
          </a:p>
          <a:p>
            <a:pPr algn="l">
              <a:spcAft>
                <a:spcPts val="600"/>
              </a:spcAft>
            </a:pPr>
            <a:r>
              <a:rPr lang="en-US" altLang="zh-CN" dirty="0"/>
              <a:t>	Button </a:t>
            </a:r>
            <a:r>
              <a:rPr lang="en-US" altLang="zh-CN" dirty="0" err="1"/>
              <a:t>btn</a:t>
            </a:r>
            <a:r>
              <a:rPr lang="en-US" altLang="zh-CN" dirty="0"/>
              <a:t> = new Button</a:t>
            </a:r>
            <a:r>
              <a:rPr lang="en-US" altLang="zh-CN" dirty="0" smtClean="0"/>
              <a:t>();</a:t>
            </a:r>
            <a:endParaRPr lang="en-US" altLang="zh-CN" dirty="0"/>
          </a:p>
          <a:p>
            <a:pPr algn="l">
              <a:spcAft>
                <a:spcPts val="600"/>
              </a:spcAft>
            </a:pPr>
            <a:r>
              <a:rPr lang="en-US" altLang="zh-CN" dirty="0"/>
              <a:t>	</a:t>
            </a:r>
            <a:r>
              <a:rPr lang="en-US" altLang="zh-CN" dirty="0" err="1"/>
              <a:t>MenuBar</a:t>
            </a:r>
            <a:r>
              <a:rPr lang="en-US" altLang="zh-CN" dirty="0"/>
              <a:t> </a:t>
            </a:r>
            <a:r>
              <a:rPr lang="en-US" altLang="zh-CN" dirty="0" err="1"/>
              <a:t>mbr</a:t>
            </a:r>
            <a:r>
              <a:rPr lang="en-US" altLang="zh-CN" dirty="0"/>
              <a:t> = new </a:t>
            </a:r>
            <a:r>
              <a:rPr lang="en-US" altLang="zh-CN" dirty="0" err="1"/>
              <a:t>MenuBar</a:t>
            </a:r>
            <a:r>
              <a:rPr lang="en-US" altLang="zh-CN" dirty="0"/>
              <a:t>();</a:t>
            </a:r>
            <a:endParaRPr lang="en-US" altLang="zh-CN" dirty="0"/>
          </a:p>
          <a:p>
            <a:pPr algn="l">
              <a:spcAft>
                <a:spcPts val="600"/>
              </a:spcAft>
            </a:pPr>
            <a:r>
              <a:rPr lang="en-US" altLang="zh-CN" dirty="0"/>
              <a:t>	</a:t>
            </a:r>
            <a:r>
              <a:rPr lang="en-US" altLang="zh-CN" dirty="0" err="1"/>
              <a:t>MenuItem</a:t>
            </a:r>
            <a:r>
              <a:rPr lang="en-US" altLang="zh-CN" dirty="0"/>
              <a:t> item = new </a:t>
            </a:r>
            <a:r>
              <a:rPr lang="en-US" altLang="zh-CN" dirty="0" err="1"/>
              <a:t>MenuItem</a:t>
            </a:r>
            <a:r>
              <a:rPr lang="en-US" altLang="zh-CN" dirty="0" smtClean="0"/>
              <a:t>();</a:t>
            </a:r>
            <a:endParaRPr lang="en-US" altLang="zh-CN" dirty="0"/>
          </a:p>
          <a:p>
            <a:pPr algn="l">
              <a:spcAft>
                <a:spcPts val="600"/>
              </a:spcAft>
            </a:pPr>
            <a:r>
              <a:rPr lang="en-US" altLang="zh-CN" dirty="0"/>
              <a:t>	Menu m = new Menu</a:t>
            </a:r>
            <a:r>
              <a:rPr lang="en-US" altLang="zh-CN" dirty="0" smtClean="0"/>
              <a:t>();</a:t>
            </a:r>
            <a:endParaRPr lang="en-US" altLang="zh-CN" dirty="0"/>
          </a:p>
          <a:p>
            <a:pPr algn="l">
              <a:spcAft>
                <a:spcPts val="600"/>
              </a:spcAft>
            </a:pPr>
            <a:r>
              <a:rPr lang="en-US" altLang="zh-CN" dirty="0"/>
              <a:t>......</a:t>
            </a:r>
            <a:endParaRPr lang="en-US" altLang="zh-CN" dirty="0"/>
          </a:p>
          <a:p>
            <a:pPr algn="l">
              <a:spcAft>
                <a:spcPts val="600"/>
              </a:spcAft>
            </a:pPr>
            <a:r>
              <a:rPr lang="en-US" altLang="zh-CN" dirty="0"/>
              <a:t>}</a:t>
            </a:r>
            <a:endParaRPr lang="zh-CN" altLang="en-US" dirty="0"/>
          </a:p>
        </p:txBody>
      </p:sp>
      <p:pic>
        <p:nvPicPr>
          <p:cNvPr id="6861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72064" y="1130412"/>
            <a:ext cx="5051266" cy="373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类的继承</a:t>
            </a:r>
            <a:endParaRPr lang="zh-CN" altLang="en-US" smtClean="0">
              <a:latin typeface="微软雅黑" panose="020B0503020204020204" pitchFamily="34" charset="-122"/>
              <a:ea typeface="微软雅黑" panose="020B0503020204020204" pitchFamily="34" charset="-122"/>
            </a:endParaRPr>
          </a:p>
        </p:txBody>
      </p:sp>
      <p:sp>
        <p:nvSpPr>
          <p:cNvPr id="7" name="内容占位符 6"/>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93C27974-ED85-4958-9823-4E799220938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69636"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000" y="1188000"/>
            <a:ext cx="4675674" cy="209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937" y="3687447"/>
            <a:ext cx="7454863" cy="21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关联类</a:t>
            </a:r>
            <a:endParaRPr lang="zh-CN" altLang="en-US" smtClean="0"/>
          </a:p>
        </p:txBody>
      </p:sp>
      <p:sp>
        <p:nvSpPr>
          <p:cNvPr id="70659" name="内容占位符 2"/>
          <p:cNvSpPr>
            <a:spLocks noGrp="1"/>
          </p:cNvSpPr>
          <p:nvPr>
            <p:ph idx="1"/>
          </p:nvPr>
        </p:nvSpPr>
        <p:spPr/>
        <p:txBody>
          <a:bodyPr/>
          <a:lstStyle/>
          <a:p>
            <a:r>
              <a:rPr lang="zh-CN" altLang="zh-CN" sz="2800"/>
              <a:t>在关联建模中，存在一些情况下，需要包括其它类，因为它包含了关于关联的有价值的信息。</a:t>
            </a:r>
            <a:endParaRPr lang="en-US" altLang="zh-CN" sz="2800"/>
          </a:p>
          <a:p>
            <a:r>
              <a:rPr lang="zh-CN" altLang="zh-CN" sz="2800"/>
              <a:t>对于这种情况，使用关联类来绑定这些基本关联。关联类和一般类一样表示。不同的是，主类和关联类之间用一条相交的点线连接</a:t>
            </a:r>
            <a:r>
              <a:rPr lang="zh-CN" altLang="en-US" sz="2800"/>
              <a:t>。</a:t>
            </a:r>
            <a:endParaRPr lang="zh-CN" altLang="en-US" sz="2800"/>
          </a:p>
        </p:txBody>
      </p:sp>
      <p:sp>
        <p:nvSpPr>
          <p:cNvPr id="4" name="日期占位符 3"/>
          <p:cNvSpPr>
            <a:spLocks noGrp="1"/>
          </p:cNvSpPr>
          <p:nvPr>
            <p:ph type="dt" sz="half" idx="10"/>
          </p:nvPr>
        </p:nvSpPr>
        <p:spPr/>
        <p:txBody>
          <a:bodyPr/>
          <a:lstStyle/>
          <a:p>
            <a:fld id="{4DE088CE-EFBE-4F97-A5AD-529DD143B18E}"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0661"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7950" y="3678420"/>
            <a:ext cx="6017074" cy="19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smtClean="0"/>
              <a:t>保险业务 案例</a:t>
            </a:r>
            <a:endParaRPr lang="zh-CN" altLang="en-US" smtClean="0"/>
          </a:p>
        </p:txBody>
      </p:sp>
      <p:sp>
        <p:nvSpPr>
          <p:cNvPr id="71684" name="Rectangle 3"/>
          <p:cNvSpPr>
            <a:spLocks noGrp="1" noChangeArrowheads="1"/>
          </p:cNvSpPr>
          <p:nvPr>
            <p:ph idx="1"/>
          </p:nvPr>
        </p:nvSpPr>
        <p:spPr>
          <a:xfrm>
            <a:off x="468000" y="974924"/>
            <a:ext cx="11160000" cy="5193916"/>
          </a:xfrm>
        </p:spPr>
        <p:txBody>
          <a:bodyPr/>
          <a:lstStyle/>
          <a:p>
            <a:r>
              <a:rPr lang="zh-CN" altLang="en-US" sz="2400" dirty="0"/>
              <a:t>保险公司使用保险合同来代表保险业务，这些合同与客户有关。客户可没有或者具有多个保险合同，这些合同至少与一个保险公司有关。</a:t>
            </a:r>
            <a:endParaRPr lang="zh-CN" altLang="en-US" sz="2400" dirty="0"/>
          </a:p>
          <a:p>
            <a:pPr lvl="1"/>
            <a:r>
              <a:rPr lang="zh-CN" altLang="en-US" sz="2000" dirty="0"/>
              <a:t>保险合同位于一家保险公司和一个或多个客户之间</a:t>
            </a:r>
            <a:r>
              <a:rPr lang="zh-CN" altLang="en-US" sz="2000" dirty="0" smtClean="0"/>
              <a:t>，它</a:t>
            </a:r>
            <a:r>
              <a:rPr lang="zh-CN" altLang="en-US" sz="2000" dirty="0"/>
              <a:t>建立保险公司和客户之间的保险关系</a:t>
            </a:r>
            <a:endParaRPr lang="zh-CN" altLang="en-US" sz="2000" dirty="0"/>
          </a:p>
          <a:p>
            <a:pPr lvl="1"/>
            <a:r>
              <a:rPr lang="zh-CN" altLang="en-US" sz="2000" dirty="0"/>
              <a:t>保险合同使用保险单表示，也就是合同的书面表示</a:t>
            </a:r>
            <a:r>
              <a:rPr lang="en-US" altLang="zh-CN" sz="2000" dirty="0"/>
              <a:t>,</a:t>
            </a:r>
            <a:r>
              <a:rPr lang="zh-CN" altLang="en-US" sz="2000" dirty="0"/>
              <a:t>一个保险单表示一份保险合同。</a:t>
            </a:r>
            <a:endParaRPr lang="zh-CN" altLang="en-US" sz="2000" dirty="0"/>
          </a:p>
          <a:p>
            <a:endParaRPr lang="en-US" altLang="zh-CN" sz="2400" dirty="0"/>
          </a:p>
        </p:txBody>
      </p:sp>
      <p:sp>
        <p:nvSpPr>
          <p:cNvPr id="4" name="日期占位符 3"/>
          <p:cNvSpPr>
            <a:spLocks noGrp="1"/>
          </p:cNvSpPr>
          <p:nvPr>
            <p:ph type="dt" sz="half" idx="10"/>
          </p:nvPr>
        </p:nvSpPr>
        <p:spPr/>
        <p:txBody>
          <a:bodyPr/>
          <a:lstStyle/>
          <a:p>
            <a:fld id="{A9645812-258A-45DB-BCD4-62C932AF533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168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04674" y="3258949"/>
            <a:ext cx="5805926" cy="290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smtClean="0"/>
              <a:t>例子：油画</a:t>
            </a:r>
            <a:endParaRPr lang="zh-CN" altLang="en-US" smtClean="0"/>
          </a:p>
        </p:txBody>
      </p:sp>
      <p:sp>
        <p:nvSpPr>
          <p:cNvPr id="72708" name="Rectangle 3"/>
          <p:cNvSpPr>
            <a:spLocks noGrp="1" noChangeArrowheads="1"/>
          </p:cNvSpPr>
          <p:nvPr>
            <p:ph idx="1"/>
          </p:nvPr>
        </p:nvSpPr>
        <p:spPr/>
        <p:txBody>
          <a:bodyPr>
            <a:normAutofit/>
          </a:bodyPr>
          <a:lstStyle/>
          <a:p>
            <a:r>
              <a:rPr lang="zh-CN" altLang="en-US" sz="2400" dirty="0" smtClean="0"/>
              <a:t>一幅油画由许多图形组成，图形可以由直线、圆、多边形和各种线型混合而成的组合图等。</a:t>
            </a:r>
            <a:endParaRPr lang="zh-CN" altLang="en-US" sz="2400" dirty="0" smtClean="0"/>
          </a:p>
        </p:txBody>
      </p:sp>
      <p:sp>
        <p:nvSpPr>
          <p:cNvPr id="4" name="日期占位符 3"/>
          <p:cNvSpPr>
            <a:spLocks noGrp="1"/>
          </p:cNvSpPr>
          <p:nvPr>
            <p:ph type="dt" sz="half" idx="10"/>
          </p:nvPr>
        </p:nvSpPr>
        <p:spPr/>
        <p:txBody>
          <a:bodyPr/>
          <a:lstStyle/>
          <a:p>
            <a:fld id="{C47AE72A-E409-45EB-8903-9CB62A0655D9}"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270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285" y="2348880"/>
            <a:ext cx="9685205" cy="2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UML </a:t>
            </a:r>
            <a:r>
              <a:rPr lang="zh-CN" altLang="en-US" dirty="0"/>
              <a:t>简介</a:t>
            </a:r>
            <a:endParaRPr lang="zh-CN" altLang="en-US" dirty="0" smtClean="0"/>
          </a:p>
        </p:txBody>
      </p:sp>
      <p:sp>
        <p:nvSpPr>
          <p:cNvPr id="6147" name="内容占位符 2"/>
          <p:cNvSpPr>
            <a:spLocks noGrp="1"/>
          </p:cNvSpPr>
          <p:nvPr>
            <p:ph idx="1"/>
          </p:nvPr>
        </p:nvSpPr>
        <p:spPr/>
        <p:txBody>
          <a:bodyPr/>
          <a:lstStyle/>
          <a:p>
            <a:r>
              <a:rPr lang="en-US" altLang="zh-CN" sz="2800" dirty="0" smtClean="0"/>
              <a:t>UML</a:t>
            </a:r>
            <a:r>
              <a:rPr lang="zh-CN" altLang="en-US" sz="2800" dirty="0" smtClean="0"/>
              <a:t>的发展历程</a:t>
            </a:r>
            <a:endParaRPr lang="zh-CN" altLang="en-US" sz="2800" dirty="0" smtClean="0"/>
          </a:p>
          <a:p>
            <a:r>
              <a:rPr lang="en-US" altLang="zh-CN" sz="2800" dirty="0" smtClean="0"/>
              <a:t>UML</a:t>
            </a:r>
            <a:r>
              <a:rPr lang="zh-CN" altLang="en-US" sz="2800" dirty="0" smtClean="0"/>
              <a:t>概述</a:t>
            </a:r>
            <a:endParaRPr lang="zh-CN" altLang="en-US" sz="2800" dirty="0" smtClean="0"/>
          </a:p>
          <a:p>
            <a:r>
              <a:rPr lang="en-US" altLang="zh-CN" sz="2800" dirty="0" smtClean="0"/>
              <a:t>UML</a:t>
            </a:r>
            <a:r>
              <a:rPr lang="zh-CN" altLang="en-US" sz="2800" dirty="0" smtClean="0"/>
              <a:t>中的</a:t>
            </a:r>
            <a:r>
              <a:rPr lang="zh-CN" altLang="en-US" sz="2800" dirty="0"/>
              <a:t>组成</a:t>
            </a:r>
            <a:endParaRPr lang="zh-CN" altLang="en-US" sz="2800" dirty="0" smtClean="0"/>
          </a:p>
          <a:p>
            <a:r>
              <a:rPr lang="en-US" altLang="zh-CN" sz="2800" dirty="0" smtClean="0"/>
              <a:t>UML</a:t>
            </a:r>
            <a:r>
              <a:rPr lang="zh-CN" altLang="en-US" sz="2800" dirty="0" smtClean="0"/>
              <a:t>中的图</a:t>
            </a:r>
            <a:endParaRPr lang="zh-CN" altLang="en-US" sz="2800" dirty="0" smtClean="0"/>
          </a:p>
          <a:p>
            <a:pPr marL="0" indent="0">
              <a:buNone/>
            </a:pPr>
            <a:endParaRPr lang="zh-CN" altLang="en-US" dirty="0" smtClean="0"/>
          </a:p>
        </p:txBody>
      </p:sp>
      <p:sp>
        <p:nvSpPr>
          <p:cNvPr id="4" name="日期占位符 3"/>
          <p:cNvSpPr>
            <a:spLocks noGrp="1"/>
          </p:cNvSpPr>
          <p:nvPr>
            <p:ph type="dt" sz="half" idx="10"/>
          </p:nvPr>
        </p:nvSpPr>
        <p:spPr/>
        <p:txBody>
          <a:bodyPr/>
          <a:lstStyle/>
          <a:p>
            <a:fld id="{0A40B9F1-0657-4FB8-B475-3CA9962B0C89}"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用例模型</a:t>
            </a:r>
            <a:endParaRPr lang="zh-CN" altLang="en-US" dirty="0"/>
          </a:p>
        </p:txBody>
      </p:sp>
      <p:sp>
        <p:nvSpPr>
          <p:cNvPr id="3" name="内容占位符 2"/>
          <p:cNvSpPr>
            <a:spLocks noGrp="1"/>
          </p:cNvSpPr>
          <p:nvPr>
            <p:ph idx="1"/>
          </p:nvPr>
        </p:nvSpPr>
        <p:spPr/>
        <p:txBody>
          <a:bodyPr/>
          <a:lstStyle/>
          <a:p>
            <a:r>
              <a:rPr lang="zh-CN" altLang="en-US" sz="2400" dirty="0" smtClean="0"/>
              <a:t>用例模型由以下四个部分组成：</a:t>
            </a:r>
            <a:endParaRPr lang="en-US" altLang="zh-CN" sz="2400" dirty="0" smtClean="0"/>
          </a:p>
          <a:p>
            <a:pPr lvl="1"/>
            <a:r>
              <a:rPr lang="zh-CN" altLang="en-US" sz="2000" dirty="0" smtClean="0"/>
              <a:t>用例图；</a:t>
            </a:r>
            <a:endParaRPr lang="en-US" altLang="zh-CN" sz="2000" dirty="0" smtClean="0"/>
          </a:p>
          <a:p>
            <a:pPr lvl="1"/>
            <a:r>
              <a:rPr lang="zh-CN" altLang="en-US" sz="2000" dirty="0" smtClean="0"/>
              <a:t>用例说明；</a:t>
            </a:r>
            <a:endParaRPr lang="en-US" altLang="zh-CN" sz="2000" dirty="0" smtClean="0"/>
          </a:p>
          <a:p>
            <a:pPr lvl="1"/>
            <a:r>
              <a:rPr lang="zh-CN" altLang="en-US" sz="2000" dirty="0"/>
              <a:t>系统顺序</a:t>
            </a:r>
            <a:r>
              <a:rPr lang="zh-CN" altLang="en-US" sz="2000" dirty="0" smtClean="0"/>
              <a:t>图（</a:t>
            </a:r>
            <a:r>
              <a:rPr lang="en-US" altLang="zh-CN" sz="2000" dirty="0" smtClean="0"/>
              <a:t>system sequence diagram</a:t>
            </a:r>
            <a:r>
              <a:rPr lang="zh-CN" altLang="en-US" sz="2000" dirty="0" smtClean="0"/>
              <a:t>，</a:t>
            </a:r>
            <a:r>
              <a:rPr lang="en-US" altLang="zh-CN" sz="2000" dirty="0" smtClean="0"/>
              <a:t>option</a:t>
            </a:r>
            <a:r>
              <a:rPr lang="zh-CN" altLang="en-US" sz="2000" dirty="0" smtClean="0"/>
              <a:t>）；</a:t>
            </a:r>
            <a:endParaRPr lang="en-US" altLang="zh-CN" sz="2000" dirty="0" smtClean="0"/>
          </a:p>
          <a:p>
            <a:pPr lvl="1"/>
            <a:r>
              <a:rPr lang="zh-CN" altLang="en-US" sz="2000" dirty="0"/>
              <a:t>操作</a:t>
            </a:r>
            <a:r>
              <a:rPr lang="zh-CN" altLang="en-US" sz="2000" dirty="0" smtClean="0"/>
              <a:t>契约（</a:t>
            </a:r>
            <a:r>
              <a:rPr lang="en-US" altLang="zh-CN" sz="2000" dirty="0" smtClean="0"/>
              <a:t>operation contract</a:t>
            </a:r>
            <a:r>
              <a:rPr lang="zh-CN" altLang="en-US" sz="2000" dirty="0" smtClean="0"/>
              <a:t>，</a:t>
            </a:r>
            <a:r>
              <a:rPr lang="en-US" altLang="zh-CN" sz="2000" dirty="0" smtClean="0"/>
              <a:t>option</a:t>
            </a:r>
            <a:r>
              <a:rPr lang="zh-CN" altLang="en-US" sz="2000" dirty="0" smtClean="0"/>
              <a:t>）</a:t>
            </a:r>
            <a:r>
              <a:rPr lang="en-US" altLang="zh-CN" sz="2000" dirty="0" smtClean="0"/>
              <a:t>;</a:t>
            </a:r>
            <a:endParaRPr lang="en-US" altLang="zh-CN" sz="2000" dirty="0" smtClean="0"/>
          </a:p>
          <a:p>
            <a:r>
              <a:rPr lang="zh-CN" altLang="en-US" sz="2400" dirty="0"/>
              <a:t>以</a:t>
            </a:r>
            <a:r>
              <a:rPr lang="zh-CN" altLang="en-US" sz="2400" dirty="0" smtClean="0"/>
              <a:t>用例为核心从使用者的角度描述和解释待构建系统的功能需求</a:t>
            </a:r>
            <a:endParaRPr lang="en-US" altLang="zh-CN" sz="2400" dirty="0" smtClean="0"/>
          </a:p>
          <a:p>
            <a:endParaRPr lang="zh-CN" altLang="en-US" dirty="0"/>
          </a:p>
        </p:txBody>
      </p:sp>
      <p:sp>
        <p:nvSpPr>
          <p:cNvPr id="4" name="日期占位符 3"/>
          <p:cNvSpPr>
            <a:spLocks noGrp="1"/>
          </p:cNvSpPr>
          <p:nvPr>
            <p:ph type="dt" sz="half" idx="10"/>
          </p:nvPr>
        </p:nvSpPr>
        <p:spPr/>
        <p:txBody>
          <a:body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用例模型的基本结构</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9523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512" y="792142"/>
            <a:ext cx="8578552" cy="537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用例图</a:t>
            </a:r>
            <a:endParaRPr lang="zh-CN" altLang="en-US" smtClean="0"/>
          </a:p>
        </p:txBody>
      </p:sp>
      <p:sp>
        <p:nvSpPr>
          <p:cNvPr id="17411" name="内容占位符 2"/>
          <p:cNvSpPr>
            <a:spLocks noGrp="1"/>
          </p:cNvSpPr>
          <p:nvPr>
            <p:ph idx="1"/>
          </p:nvPr>
        </p:nvSpPr>
        <p:spPr/>
        <p:txBody>
          <a:bodyPr/>
          <a:lstStyle/>
          <a:p>
            <a:r>
              <a:rPr lang="zh-CN" altLang="en-US" sz="2800" dirty="0"/>
              <a:t>用例图由三个基本元素组成</a:t>
            </a:r>
            <a:endParaRPr lang="en-US" altLang="zh-CN" sz="2800" dirty="0"/>
          </a:p>
          <a:p>
            <a:pPr lvl="1"/>
            <a:r>
              <a:rPr lang="en-US" altLang="zh-CN" sz="2400" dirty="0"/>
              <a:t>Actor</a:t>
            </a:r>
            <a:r>
              <a:rPr lang="zh-CN" altLang="en-US" sz="2400" dirty="0"/>
              <a:t>：称为角色或者参与者，表示使用系统的对象，代表角色的不一定是人，也可以是组织、系统或设备；</a:t>
            </a:r>
            <a:endParaRPr lang="en-US" altLang="zh-CN" sz="2400" dirty="0"/>
          </a:p>
          <a:p>
            <a:pPr lvl="1"/>
            <a:r>
              <a:rPr lang="en-US" altLang="zh-CN" sz="2400" dirty="0" err="1"/>
              <a:t>Use_case</a:t>
            </a:r>
            <a:r>
              <a:rPr lang="zh-CN" altLang="en-US" sz="2400" dirty="0"/>
              <a:t>：称为用例，描述角色如何使用</a:t>
            </a:r>
            <a:r>
              <a:rPr lang="zh-CN" altLang="en-US" sz="2400" dirty="0">
                <a:solidFill>
                  <a:srgbClr val="FF0000"/>
                </a:solidFill>
              </a:rPr>
              <a:t>系统功能实现需求目标</a:t>
            </a:r>
            <a:r>
              <a:rPr lang="zh-CN" altLang="en-US" sz="2400" dirty="0"/>
              <a:t>的一组成功场景和一系列失败场景的集合；</a:t>
            </a:r>
            <a:endParaRPr lang="en-US" altLang="zh-CN" sz="2400" dirty="0"/>
          </a:p>
          <a:p>
            <a:pPr lvl="1"/>
            <a:r>
              <a:rPr lang="en-US" altLang="zh-CN" sz="2400" dirty="0"/>
              <a:t>Association</a:t>
            </a:r>
            <a:r>
              <a:rPr lang="zh-CN" altLang="en-US" sz="2400" dirty="0"/>
              <a:t>：表示角色与用例之间的关系，以及用例和子用例之间的关系；</a:t>
            </a:r>
            <a:endParaRPr lang="zh-CN" altLang="en-US" sz="2400" dirty="0"/>
          </a:p>
        </p:txBody>
      </p:sp>
      <p:sp>
        <p:nvSpPr>
          <p:cNvPr id="4" name="日期占位符 3"/>
          <p:cNvSpPr>
            <a:spLocks noGrp="1"/>
          </p:cNvSpPr>
          <p:nvPr>
            <p:ph type="dt" sz="half" idx="10"/>
          </p:nvPr>
        </p:nvSpPr>
        <p:spPr/>
        <p:txBody>
          <a:bodyPr/>
          <a:lstStyle/>
          <a:p>
            <a:fld id="{526077DC-FD2A-453A-8DEE-160A879836D8}"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174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9087" y="4043260"/>
            <a:ext cx="3743998" cy="212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案例</a:t>
            </a:r>
            <a:r>
              <a:rPr lang="en-US" altLang="zh-CN" smtClean="0"/>
              <a:t>-1</a:t>
            </a:r>
            <a:r>
              <a:rPr lang="zh-CN" altLang="en-US" smtClean="0"/>
              <a:t>：银行柜台取款场景</a:t>
            </a:r>
            <a:endParaRPr lang="zh-CN" altLang="en-US" smtClean="0"/>
          </a:p>
        </p:txBody>
      </p:sp>
      <p:sp>
        <p:nvSpPr>
          <p:cNvPr id="18435" name="内容占位符 2"/>
          <p:cNvSpPr>
            <a:spLocks noGrp="1"/>
          </p:cNvSpPr>
          <p:nvPr>
            <p:ph idx="1"/>
          </p:nvPr>
        </p:nvSpPr>
        <p:spPr/>
        <p:txBody>
          <a:bodyPr>
            <a:normAutofit fontScale="92500" lnSpcReduction="10000"/>
          </a:bodyPr>
          <a:lstStyle/>
          <a:p>
            <a:r>
              <a:rPr lang="zh-CN" altLang="en-US" sz="2400" dirty="0"/>
              <a:t>银行柜台取款的场景：</a:t>
            </a:r>
            <a:endParaRPr lang="en-US" altLang="zh-CN" sz="2400" dirty="0"/>
          </a:p>
          <a:p>
            <a:pPr marL="914400" lvl="1" indent="-457200">
              <a:buFont typeface="+mj-lt"/>
              <a:buAutoNum type="arabicPeriod"/>
            </a:pPr>
            <a:r>
              <a:rPr lang="zh-CN" altLang="en-US" sz="2000" dirty="0"/>
              <a:t>某储户到银行柜台取钱，人多排队；</a:t>
            </a:r>
            <a:endParaRPr lang="en-US" altLang="zh-CN" sz="2000" dirty="0"/>
          </a:p>
          <a:p>
            <a:pPr marL="914400" lvl="1" indent="-457200">
              <a:buFont typeface="+mj-lt"/>
              <a:buAutoNum type="arabicPeriod"/>
            </a:pPr>
            <a:r>
              <a:rPr lang="zh-CN" altLang="en-US" sz="2000" dirty="0"/>
              <a:t>等到柜台窗口时，将存折或银行卡交给窗口的营业员；</a:t>
            </a:r>
            <a:endParaRPr lang="en-US" altLang="zh-CN" sz="2000" dirty="0"/>
          </a:p>
          <a:p>
            <a:pPr marL="914400" lvl="1" indent="-457200">
              <a:buFont typeface="+mj-lt"/>
              <a:buAutoNum type="arabicPeriod"/>
            </a:pPr>
            <a:r>
              <a:rPr lang="zh-CN" altLang="en-US" sz="2000" dirty="0"/>
              <a:t>营业员通过刷卡器读入账号信息，并提示储户输入密码；</a:t>
            </a:r>
            <a:endParaRPr lang="en-US" altLang="zh-CN" sz="2000" dirty="0"/>
          </a:p>
          <a:p>
            <a:pPr marL="914400" lvl="1" indent="-457200">
              <a:buFont typeface="+mj-lt"/>
              <a:buAutoNum type="arabicPeriod"/>
            </a:pPr>
            <a:r>
              <a:rPr lang="zh-CN" altLang="en-US" sz="2000" dirty="0"/>
              <a:t>密码验证通过后营业员询问储户需提取多少钱？</a:t>
            </a:r>
            <a:endParaRPr lang="en-US" altLang="zh-CN" sz="2000" dirty="0"/>
          </a:p>
          <a:p>
            <a:pPr marL="914400" lvl="1" indent="-457200">
              <a:buFont typeface="+mj-lt"/>
              <a:buAutoNum type="arabicPeriod"/>
            </a:pPr>
            <a:r>
              <a:rPr lang="zh-CN" altLang="en-US" sz="2000" dirty="0"/>
              <a:t>储户告知具体的提款金额；</a:t>
            </a:r>
            <a:endParaRPr lang="en-US" altLang="zh-CN" sz="2000" dirty="0"/>
          </a:p>
          <a:p>
            <a:pPr marL="914400" lvl="1" indent="-457200">
              <a:buFont typeface="+mj-lt"/>
              <a:buAutoNum type="arabicPeriod"/>
            </a:pPr>
            <a:r>
              <a:rPr lang="zh-CN" altLang="en-US" sz="2000" dirty="0"/>
              <a:t>营业员通过系统输入取款金额，并打印本次取款的操作记录，交给储户签字认可；</a:t>
            </a:r>
            <a:endParaRPr lang="en-US" altLang="zh-CN" sz="2000" dirty="0"/>
          </a:p>
          <a:p>
            <a:pPr marL="914400" lvl="1" indent="-457200">
              <a:buFont typeface="+mj-lt"/>
              <a:buAutoNum type="arabicPeriod"/>
            </a:pPr>
            <a:r>
              <a:rPr lang="zh-CN" altLang="en-US" sz="2000" dirty="0"/>
              <a:t>营业员核对无误后将取款的现金和银行卡交给储户；</a:t>
            </a:r>
            <a:endParaRPr lang="en-US" altLang="zh-CN" sz="2000" dirty="0"/>
          </a:p>
          <a:p>
            <a:pPr marL="914400" lvl="1" indent="-457200">
              <a:buFont typeface="+mj-lt"/>
              <a:buAutoNum type="arabicPeriod"/>
            </a:pPr>
            <a:r>
              <a:rPr lang="zh-CN" altLang="en-US" sz="2000" dirty="0"/>
              <a:t>储户接收现金和银行卡，起身离开；</a:t>
            </a:r>
            <a:endParaRPr lang="en-US" altLang="zh-CN" sz="2000" dirty="0"/>
          </a:p>
          <a:p>
            <a:pPr marL="914400" lvl="1" indent="-457200">
              <a:buFont typeface="+mj-lt"/>
              <a:buAutoNum type="arabicPeriod"/>
            </a:pPr>
            <a:r>
              <a:rPr lang="zh-CN" altLang="en-US" sz="2000" dirty="0"/>
              <a:t>完成一次银行柜台取钱的交易。</a:t>
            </a:r>
            <a:endParaRPr lang="en-US" altLang="zh-CN" sz="2000" dirty="0"/>
          </a:p>
          <a:p>
            <a:pPr marL="457200" indent="-457200"/>
            <a:r>
              <a:rPr lang="zh-CN" altLang="en-US" sz="2400" dirty="0"/>
              <a:t>由于柜台人数限制，该银行希望开发</a:t>
            </a:r>
            <a:r>
              <a:rPr lang="en-US" altLang="zh-CN" sz="2400" dirty="0"/>
              <a:t>ATM</a:t>
            </a:r>
            <a:r>
              <a:rPr lang="zh-CN" altLang="en-US" sz="2400" dirty="0"/>
              <a:t>系统，并要求具有余额查询、取款、更改登录密码的功能</a:t>
            </a:r>
            <a:endParaRPr lang="zh-CN" altLang="en-US" sz="2400" dirty="0"/>
          </a:p>
        </p:txBody>
      </p:sp>
      <p:sp>
        <p:nvSpPr>
          <p:cNvPr id="4" name="日期占位符 3"/>
          <p:cNvSpPr>
            <a:spLocks noGrp="1"/>
          </p:cNvSpPr>
          <p:nvPr>
            <p:ph type="dt" sz="half" idx="10"/>
          </p:nvPr>
        </p:nvSpPr>
        <p:spPr/>
        <p:txBody>
          <a:bodyPr/>
          <a:lstStyle/>
          <a:p>
            <a:fld id="{38B3021A-E608-443E-ABAE-931C035AF72E}"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案例</a:t>
            </a:r>
            <a:r>
              <a:rPr lang="en-US" altLang="zh-CN" smtClean="0"/>
              <a:t>-1</a:t>
            </a:r>
            <a:r>
              <a:rPr lang="zh-CN" altLang="en-US" smtClean="0"/>
              <a:t>：</a:t>
            </a:r>
            <a:r>
              <a:rPr lang="en-US" altLang="zh-CN" smtClean="0"/>
              <a:t>ATM</a:t>
            </a:r>
            <a:r>
              <a:rPr lang="zh-CN" altLang="en-US" smtClean="0"/>
              <a:t>系统取款场景分析</a:t>
            </a:r>
            <a:endParaRPr lang="zh-CN" altLang="en-US" smtClean="0"/>
          </a:p>
        </p:txBody>
      </p:sp>
      <p:sp>
        <p:nvSpPr>
          <p:cNvPr id="19459" name="内容占位符 2"/>
          <p:cNvSpPr>
            <a:spLocks noGrp="1"/>
          </p:cNvSpPr>
          <p:nvPr>
            <p:ph idx="1"/>
          </p:nvPr>
        </p:nvSpPr>
        <p:spPr/>
        <p:txBody>
          <a:bodyPr>
            <a:normAutofit/>
          </a:bodyPr>
          <a:lstStyle/>
          <a:p>
            <a:r>
              <a:rPr lang="zh-CN" altLang="en-US" sz="2400" dirty="0"/>
              <a:t>根据银行柜台的</a:t>
            </a:r>
            <a:r>
              <a:rPr lang="zh-CN" altLang="en-US" sz="2400" dirty="0">
                <a:solidFill>
                  <a:srgbClr val="FF0000"/>
                </a:solidFill>
              </a:rPr>
              <a:t>取款场景</a:t>
            </a:r>
            <a:r>
              <a:rPr lang="zh-CN" altLang="en-US" sz="2400" dirty="0"/>
              <a:t>，可以设计如下使用</a:t>
            </a:r>
            <a:r>
              <a:rPr lang="en-US" altLang="zh-CN" sz="2400" dirty="0"/>
              <a:t>ATM</a:t>
            </a:r>
            <a:r>
              <a:rPr lang="zh-CN" altLang="en-US" sz="2400" dirty="0"/>
              <a:t>取款的场景：</a:t>
            </a:r>
            <a:endParaRPr lang="en-US" altLang="zh-CN" sz="2400" dirty="0"/>
          </a:p>
          <a:p>
            <a:pPr marL="914400" lvl="1" indent="-457200">
              <a:buFont typeface="+mj-lt"/>
              <a:buAutoNum type="arabicPeriod"/>
            </a:pPr>
            <a:r>
              <a:rPr lang="zh-CN" altLang="en-US" sz="2000" dirty="0"/>
              <a:t>储户将银行卡</a:t>
            </a:r>
            <a:r>
              <a:rPr lang="zh-CN" altLang="en-US" sz="2000" dirty="0">
                <a:solidFill>
                  <a:srgbClr val="FF0000"/>
                </a:solidFill>
              </a:rPr>
              <a:t>插入</a:t>
            </a:r>
            <a:r>
              <a:rPr lang="en-US" altLang="zh-CN" sz="2000" dirty="0"/>
              <a:t>ATM</a:t>
            </a:r>
            <a:r>
              <a:rPr lang="zh-CN" altLang="en-US" sz="2000" dirty="0"/>
              <a:t>；</a:t>
            </a:r>
            <a:endParaRPr lang="en-US" altLang="zh-CN" sz="2000" dirty="0"/>
          </a:p>
          <a:p>
            <a:pPr marL="914400" lvl="1" indent="-457200">
              <a:buFont typeface="+mj-lt"/>
              <a:buAutoNum type="arabicPeriod"/>
            </a:pPr>
            <a:r>
              <a:rPr lang="zh-CN" altLang="en-US" sz="2000" dirty="0"/>
              <a:t>储户根据提示</a:t>
            </a:r>
            <a:r>
              <a:rPr lang="zh-CN" altLang="en-US" sz="2000" dirty="0">
                <a:solidFill>
                  <a:srgbClr val="FF0000"/>
                </a:solidFill>
              </a:rPr>
              <a:t>输入</a:t>
            </a:r>
            <a:r>
              <a:rPr lang="zh-CN" altLang="en-US" sz="2000" dirty="0"/>
              <a:t>密码；</a:t>
            </a:r>
            <a:endParaRPr lang="en-US" altLang="zh-CN" sz="2000" dirty="0"/>
          </a:p>
          <a:p>
            <a:pPr marL="914400" lvl="1" indent="-457200">
              <a:buFont typeface="+mj-lt"/>
              <a:buAutoNum type="arabicPeriod"/>
            </a:pPr>
            <a:r>
              <a:rPr lang="zh-CN" altLang="en-US" sz="2000" dirty="0"/>
              <a:t>储户根据系统的操作提示</a:t>
            </a:r>
            <a:r>
              <a:rPr lang="zh-CN" altLang="en-US" sz="2000" dirty="0">
                <a:solidFill>
                  <a:srgbClr val="FF0000"/>
                </a:solidFill>
              </a:rPr>
              <a:t>选择</a:t>
            </a:r>
            <a:r>
              <a:rPr lang="zh-CN" altLang="en-US" sz="2000" dirty="0"/>
              <a:t>取款；</a:t>
            </a:r>
            <a:endParaRPr lang="en-US" altLang="zh-CN" sz="2000" dirty="0"/>
          </a:p>
          <a:p>
            <a:pPr marL="914400" lvl="1" indent="-457200">
              <a:buFont typeface="+mj-lt"/>
              <a:buAutoNum type="arabicPeriod"/>
            </a:pPr>
            <a:r>
              <a:rPr lang="zh-CN" altLang="en-US" sz="2000" dirty="0"/>
              <a:t>储户根据提示</a:t>
            </a:r>
            <a:r>
              <a:rPr lang="zh-CN" altLang="en-US" sz="2000" dirty="0">
                <a:solidFill>
                  <a:srgbClr val="FF0000"/>
                </a:solidFill>
              </a:rPr>
              <a:t>确定</a:t>
            </a:r>
            <a:r>
              <a:rPr lang="zh-CN" altLang="en-US" sz="2000" dirty="0"/>
              <a:t>取款金额；</a:t>
            </a:r>
            <a:endParaRPr lang="en-US" altLang="zh-CN" sz="2000" dirty="0"/>
          </a:p>
          <a:p>
            <a:pPr marL="914400" lvl="1" indent="-457200">
              <a:buFont typeface="+mj-lt"/>
              <a:buAutoNum type="arabicPeriod"/>
            </a:pPr>
            <a:r>
              <a:rPr lang="zh-CN" altLang="en-US" sz="2000" dirty="0"/>
              <a:t>储户从取款箱中</a:t>
            </a:r>
            <a:r>
              <a:rPr lang="zh-CN" altLang="en-US" sz="2000" dirty="0">
                <a:solidFill>
                  <a:srgbClr val="FF0000"/>
                </a:solidFill>
              </a:rPr>
              <a:t>取出</a:t>
            </a:r>
            <a:r>
              <a:rPr lang="zh-CN" altLang="en-US" sz="2000" dirty="0"/>
              <a:t>现金；</a:t>
            </a:r>
            <a:endParaRPr lang="en-US" altLang="zh-CN" sz="2000" dirty="0"/>
          </a:p>
          <a:p>
            <a:pPr marL="914400" lvl="1" indent="-457200">
              <a:buFont typeface="+mj-lt"/>
              <a:buAutoNum type="arabicPeriod"/>
            </a:pPr>
            <a:r>
              <a:rPr lang="zh-CN" altLang="en-US" sz="2000" dirty="0"/>
              <a:t>储户选择是否</a:t>
            </a:r>
            <a:r>
              <a:rPr lang="zh-CN" altLang="en-US" sz="2000" dirty="0">
                <a:solidFill>
                  <a:srgbClr val="FF0000"/>
                </a:solidFill>
              </a:rPr>
              <a:t>打印</a:t>
            </a:r>
            <a:r>
              <a:rPr lang="zh-CN" altLang="en-US" sz="2000" dirty="0"/>
              <a:t>操作凭据；</a:t>
            </a:r>
            <a:endParaRPr lang="en-US" altLang="zh-CN" sz="2000" dirty="0"/>
          </a:p>
          <a:p>
            <a:pPr marL="914400" lvl="1" indent="-457200">
              <a:buFont typeface="+mj-lt"/>
              <a:buAutoNum type="arabicPeriod"/>
            </a:pPr>
            <a:r>
              <a:rPr lang="zh-CN" altLang="en-US" sz="2000" dirty="0"/>
              <a:t>储户根据系统提示</a:t>
            </a:r>
            <a:r>
              <a:rPr lang="zh-CN" altLang="en-US" sz="2000" dirty="0">
                <a:solidFill>
                  <a:srgbClr val="FF0000"/>
                </a:solidFill>
              </a:rPr>
              <a:t>选择</a:t>
            </a:r>
            <a:r>
              <a:rPr lang="zh-CN" altLang="en-US" sz="2000" dirty="0"/>
              <a:t>退出；</a:t>
            </a:r>
            <a:endParaRPr lang="en-US" altLang="zh-CN" sz="2000" dirty="0"/>
          </a:p>
          <a:p>
            <a:pPr marL="914400" lvl="1" indent="-457200">
              <a:buFont typeface="+mj-lt"/>
              <a:buAutoNum type="arabicPeriod"/>
            </a:pPr>
            <a:r>
              <a:rPr lang="en-US" altLang="zh-CN" sz="2000" dirty="0"/>
              <a:t>ATM</a:t>
            </a:r>
            <a:r>
              <a:rPr lang="zh-CN" altLang="en-US" sz="2000" dirty="0">
                <a:solidFill>
                  <a:srgbClr val="FF0000"/>
                </a:solidFill>
              </a:rPr>
              <a:t>退出</a:t>
            </a:r>
            <a:r>
              <a:rPr lang="zh-CN" altLang="en-US" sz="2000" dirty="0"/>
              <a:t>银行卡；</a:t>
            </a:r>
            <a:endParaRPr lang="en-US" altLang="zh-CN" sz="2000" dirty="0"/>
          </a:p>
          <a:p>
            <a:pPr marL="914400" lvl="1" indent="-457200">
              <a:buFont typeface="+mj-lt"/>
              <a:buAutoNum type="arabicPeriod"/>
            </a:pPr>
            <a:r>
              <a:rPr lang="zh-CN" altLang="en-US" sz="2000" dirty="0"/>
              <a:t>储户</a:t>
            </a:r>
            <a:r>
              <a:rPr lang="zh-CN" altLang="en-US" sz="2000" dirty="0">
                <a:solidFill>
                  <a:srgbClr val="FF0000"/>
                </a:solidFill>
              </a:rPr>
              <a:t>取卡</a:t>
            </a:r>
            <a:r>
              <a:rPr lang="zh-CN" altLang="en-US" sz="2000" dirty="0"/>
              <a:t>离开；</a:t>
            </a:r>
            <a:endParaRPr lang="en-US" altLang="zh-CN" sz="2000" dirty="0"/>
          </a:p>
          <a:p>
            <a:pPr marL="914400" lvl="1" indent="-457200">
              <a:buFont typeface="+mj-lt"/>
              <a:buAutoNum type="arabicPeriod"/>
            </a:pPr>
            <a:r>
              <a:rPr lang="en-US" altLang="zh-CN" sz="2000" dirty="0"/>
              <a:t>ATM</a:t>
            </a:r>
            <a:r>
              <a:rPr lang="zh-CN" altLang="en-US" sz="2000" dirty="0">
                <a:solidFill>
                  <a:srgbClr val="FF0000"/>
                </a:solidFill>
              </a:rPr>
              <a:t>完成</a:t>
            </a:r>
            <a:r>
              <a:rPr lang="zh-CN" altLang="en-US" sz="2000" dirty="0"/>
              <a:t>一次取款</a:t>
            </a:r>
            <a:r>
              <a:rPr lang="zh-CN" altLang="en-US" sz="2000" dirty="0" smtClean="0"/>
              <a:t>交易</a:t>
            </a:r>
            <a:r>
              <a:rPr lang="zh-CN" altLang="en-US" sz="2000" dirty="0"/>
              <a:t>。</a:t>
            </a:r>
            <a:endParaRPr lang="zh-CN" altLang="en-US" sz="2000" dirty="0"/>
          </a:p>
        </p:txBody>
      </p:sp>
      <p:sp>
        <p:nvSpPr>
          <p:cNvPr id="4" name="日期占位符 3"/>
          <p:cNvSpPr>
            <a:spLocks noGrp="1"/>
          </p:cNvSpPr>
          <p:nvPr>
            <p:ph type="dt" sz="half" idx="10"/>
          </p:nvPr>
        </p:nvSpPr>
        <p:spPr/>
        <p:txBody>
          <a:bodyPr/>
          <a:lstStyle/>
          <a:p>
            <a:fld id="{40DC384C-3EB1-4C82-89AE-EF5CEBBEB08A}"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用例获取</a:t>
            </a:r>
            <a:endParaRPr lang="zh-CN" altLang="en-US" smtClean="0"/>
          </a:p>
        </p:txBody>
      </p:sp>
      <p:sp>
        <p:nvSpPr>
          <p:cNvPr id="20483" name="内容占位符 2"/>
          <p:cNvSpPr>
            <a:spLocks noGrp="1"/>
          </p:cNvSpPr>
          <p:nvPr>
            <p:ph idx="1"/>
          </p:nvPr>
        </p:nvSpPr>
        <p:spPr/>
        <p:txBody>
          <a:bodyPr>
            <a:normAutofit lnSpcReduction="10000"/>
          </a:bodyPr>
          <a:lstStyle/>
          <a:p>
            <a:r>
              <a:rPr lang="zh-CN" altLang="en-US" sz="2400" dirty="0"/>
              <a:t>根据</a:t>
            </a:r>
            <a:r>
              <a:rPr lang="en-US" altLang="zh-CN" sz="2400" dirty="0"/>
              <a:t>ATM</a:t>
            </a:r>
            <a:r>
              <a:rPr lang="zh-CN" altLang="en-US" sz="2400" dirty="0"/>
              <a:t>取款的场景描述，有以下可以表示功能的动词：</a:t>
            </a:r>
            <a:endParaRPr lang="en-US" altLang="zh-CN" sz="2400" dirty="0"/>
          </a:p>
          <a:p>
            <a:pPr lvl="1"/>
            <a:r>
              <a:rPr lang="zh-CN" altLang="en-US" sz="2000" dirty="0"/>
              <a:t>取款，插入，输入，选择，确定，取出，</a:t>
            </a:r>
            <a:r>
              <a:rPr lang="zh-CN" altLang="en-US" sz="2000" dirty="0" smtClean="0"/>
              <a:t>退出、取卡和完成；</a:t>
            </a:r>
            <a:endParaRPr lang="en-US" altLang="zh-CN" sz="2000" dirty="0"/>
          </a:p>
          <a:p>
            <a:pPr lvl="1"/>
            <a:r>
              <a:rPr lang="zh-CN" altLang="en-US" sz="2000" dirty="0"/>
              <a:t>插入银行卡：表示验证银行卡的有效性；</a:t>
            </a:r>
            <a:endParaRPr lang="en-US" altLang="zh-CN" sz="2000" dirty="0"/>
          </a:p>
          <a:p>
            <a:pPr lvl="1"/>
            <a:r>
              <a:rPr lang="zh-CN" altLang="en-US" sz="2000" dirty="0"/>
              <a:t>输入密码：表示进行身份验证；</a:t>
            </a:r>
            <a:endParaRPr lang="en-US" altLang="zh-CN" sz="2000" dirty="0"/>
          </a:p>
          <a:p>
            <a:pPr lvl="1"/>
            <a:r>
              <a:rPr lang="zh-CN" altLang="en-US" sz="2000" dirty="0"/>
              <a:t>选择操作：表示储户本次操作的目的性，取款；</a:t>
            </a:r>
            <a:endParaRPr lang="en-US" altLang="zh-CN" sz="2000" dirty="0"/>
          </a:p>
          <a:p>
            <a:pPr lvl="1"/>
            <a:r>
              <a:rPr lang="zh-CN" altLang="en-US" sz="2000" dirty="0"/>
              <a:t>确定金额：表示目的性的具体数值；</a:t>
            </a:r>
            <a:endParaRPr lang="en-US" altLang="zh-CN" sz="2000" dirty="0"/>
          </a:p>
          <a:p>
            <a:pPr lvl="1"/>
            <a:r>
              <a:rPr lang="zh-CN" altLang="en-US" sz="2000" dirty="0"/>
              <a:t>取出现金：表示本次操作是否正确；</a:t>
            </a:r>
            <a:endParaRPr lang="en-US" altLang="zh-CN" sz="2000" dirty="0"/>
          </a:p>
          <a:p>
            <a:pPr lvl="1"/>
            <a:r>
              <a:rPr lang="zh-CN" altLang="en-US" sz="2000" dirty="0"/>
              <a:t>退出银行卡：表示系统已经确认本次操作的结束；</a:t>
            </a:r>
            <a:endParaRPr lang="en-US" altLang="zh-CN" sz="2000" dirty="0"/>
          </a:p>
          <a:p>
            <a:pPr lvl="1"/>
            <a:r>
              <a:rPr lang="zh-CN" altLang="en-US" sz="2000" dirty="0"/>
              <a:t>储户取卡：表示本次交易结束；</a:t>
            </a:r>
            <a:endParaRPr lang="en-US" altLang="zh-CN" sz="2000" dirty="0"/>
          </a:p>
          <a:p>
            <a:r>
              <a:rPr lang="zh-CN" altLang="en-US" sz="2400" dirty="0" smtClean="0"/>
              <a:t>代表</a:t>
            </a:r>
            <a:r>
              <a:rPr lang="zh-CN" altLang="en-US" sz="2400" dirty="0"/>
              <a:t>该</a:t>
            </a:r>
            <a:r>
              <a:rPr lang="zh-CN" altLang="en-US" sz="2400" dirty="0" smtClean="0"/>
              <a:t>角色  目的性  功能的用例：</a:t>
            </a:r>
            <a:r>
              <a:rPr lang="zh-CN" altLang="en-US" sz="2400" dirty="0">
                <a:solidFill>
                  <a:srgbClr val="FF0000"/>
                </a:solidFill>
              </a:rPr>
              <a:t>取款</a:t>
            </a:r>
            <a:endParaRPr lang="en-US" altLang="zh-CN" sz="2400" dirty="0">
              <a:solidFill>
                <a:srgbClr val="FF0000"/>
              </a:solidFill>
            </a:endParaRPr>
          </a:p>
          <a:p>
            <a:r>
              <a:rPr lang="zh-CN" altLang="en-US" sz="2400" dirty="0">
                <a:solidFill>
                  <a:srgbClr val="FF0000"/>
                </a:solidFill>
              </a:rPr>
              <a:t>请大家练习描述查询余额以及更改密码的场景！</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3D49CC27-5359-4BCD-96E3-9F8DFB4441E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9" end="9"/>
                                            </p:txEl>
                                          </p:spTgt>
                                        </p:tgtEl>
                                        <p:attrNameLst>
                                          <p:attrName>style.visibility</p:attrName>
                                        </p:attrNameLst>
                                      </p:cBhvr>
                                      <p:to>
                                        <p:strVal val="visible"/>
                                      </p:to>
                                    </p:set>
                                    <p:animEffect transition="in" filter="fade">
                                      <p:cBhvr>
                                        <p:cTn id="7" dur="500"/>
                                        <p:tgtEl>
                                          <p:spTgt spid="2048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10" end="10"/>
                                            </p:txEl>
                                          </p:spTgt>
                                        </p:tgtEl>
                                        <p:attrNameLst>
                                          <p:attrName>style.visibility</p:attrName>
                                        </p:attrNameLst>
                                      </p:cBhvr>
                                      <p:to>
                                        <p:strVal val="visible"/>
                                      </p:to>
                                    </p:set>
                                    <p:animEffect transition="in" filter="fade">
                                      <p:cBhvr>
                                        <p:cTn id="12" dur="500"/>
                                        <p:tgtEl>
                                          <p:spTgt spid="20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基本用例与子用例</a:t>
            </a:r>
            <a:endParaRPr lang="zh-CN" altLang="en-US" smtClean="0"/>
          </a:p>
        </p:txBody>
      </p:sp>
      <p:sp>
        <p:nvSpPr>
          <p:cNvPr id="21507" name="内容占位符 2"/>
          <p:cNvSpPr>
            <a:spLocks noGrp="1"/>
          </p:cNvSpPr>
          <p:nvPr>
            <p:ph idx="1"/>
          </p:nvPr>
        </p:nvSpPr>
        <p:spPr>
          <a:xfrm>
            <a:off x="468000" y="908720"/>
            <a:ext cx="11160000" cy="5260120"/>
          </a:xfrm>
        </p:spPr>
        <p:txBody>
          <a:bodyPr/>
          <a:lstStyle/>
          <a:p>
            <a:r>
              <a:rPr lang="zh-CN" altLang="en-US" sz="2400" dirty="0"/>
              <a:t>基本用例：与角色直接相关的用例，表示系统的功能需求；</a:t>
            </a:r>
            <a:endParaRPr lang="en-US" altLang="zh-CN" sz="2400" dirty="0"/>
          </a:p>
          <a:p>
            <a:r>
              <a:rPr lang="zh-CN" altLang="en-US" sz="2400" dirty="0"/>
              <a:t>子用例：通过场景描述分析归纳出的用例，也表示了系统的功能，但这些用例与角色无直接关系，而与基本用例存在关联关系；</a:t>
            </a:r>
            <a:endParaRPr lang="en-US" altLang="zh-CN" sz="2400" dirty="0"/>
          </a:p>
          <a:p>
            <a:pPr lvl="1"/>
            <a:r>
              <a:rPr lang="zh-CN" altLang="en-US" sz="2000" dirty="0"/>
              <a:t>包含子用例：多个基本用例中的某个与角色交互的场景具有相同的操作，且这些场景都是基本用例中必须执行的步骤，可以将其抽取出来作为基本用例的子用例；</a:t>
            </a:r>
            <a:endParaRPr lang="en-US" altLang="zh-CN" sz="2000" dirty="0"/>
          </a:p>
          <a:p>
            <a:pPr lvl="1"/>
            <a:endParaRPr lang="en-US" altLang="zh-CN" sz="2000" dirty="0"/>
          </a:p>
          <a:p>
            <a:pPr lvl="1"/>
            <a:endParaRPr lang="en-US" altLang="zh-CN" sz="2000" dirty="0" smtClean="0"/>
          </a:p>
          <a:p>
            <a:pPr lvl="1"/>
            <a:endParaRPr lang="en-US" altLang="zh-CN" sz="2000" dirty="0"/>
          </a:p>
          <a:p>
            <a:pPr lvl="1"/>
            <a:r>
              <a:rPr lang="zh-CN" altLang="en-US" sz="2000" dirty="0"/>
              <a:t>扩展子用例：（多个）基本用例中的某些场景存在相同的条件判断的情况，可以将其抽取出来作为基本用例的子用例；</a:t>
            </a:r>
            <a:endParaRPr lang="zh-CN" altLang="en-US" sz="2000" dirty="0"/>
          </a:p>
        </p:txBody>
      </p:sp>
      <p:sp>
        <p:nvSpPr>
          <p:cNvPr id="4" name="日期占位符 3"/>
          <p:cNvSpPr>
            <a:spLocks noGrp="1"/>
          </p:cNvSpPr>
          <p:nvPr>
            <p:ph type="dt" sz="half" idx="10"/>
          </p:nvPr>
        </p:nvSpPr>
        <p:spPr/>
        <p:txBody>
          <a:bodyPr/>
          <a:lstStyle/>
          <a:p>
            <a:fld id="{BE1885E0-56D7-4F55-AA6E-E9AACCB6BD5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150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14032" y="3068960"/>
            <a:ext cx="3653217" cy="137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032" y="4849572"/>
            <a:ext cx="3859709" cy="141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案例</a:t>
            </a:r>
            <a:r>
              <a:rPr lang="en-US" altLang="zh-CN" smtClean="0"/>
              <a:t>-1</a:t>
            </a:r>
            <a:r>
              <a:rPr lang="zh-CN" altLang="en-US" smtClean="0"/>
              <a:t>：包含子用例</a:t>
            </a:r>
            <a:endParaRPr lang="zh-CN" altLang="en-US" smtClean="0"/>
          </a:p>
        </p:txBody>
      </p:sp>
      <p:sp>
        <p:nvSpPr>
          <p:cNvPr id="22531" name="内容占位符 2"/>
          <p:cNvSpPr>
            <a:spLocks noGrp="1"/>
          </p:cNvSpPr>
          <p:nvPr>
            <p:ph idx="1"/>
          </p:nvPr>
        </p:nvSpPr>
        <p:spPr/>
        <p:txBody>
          <a:bodyPr/>
          <a:lstStyle/>
          <a:p>
            <a:r>
              <a:rPr lang="zh-CN" altLang="en-US" sz="2400"/>
              <a:t>在</a:t>
            </a:r>
            <a:r>
              <a:rPr lang="en-US" altLang="zh-CN" sz="2400"/>
              <a:t>ATM</a:t>
            </a:r>
            <a:r>
              <a:rPr lang="zh-CN" altLang="en-US" sz="2400"/>
              <a:t>的取款、查询余额、更改密码的操作场景中，经分析都存在一段验证银行卡有效性及身份验证的场景，而且都是基本用例必须执行的操作，为此可以将其抽取出来作为基本用例的包含子用例。</a:t>
            </a:r>
            <a:endParaRPr lang="zh-CN" altLang="en-US" sz="2400"/>
          </a:p>
        </p:txBody>
      </p:sp>
      <p:sp>
        <p:nvSpPr>
          <p:cNvPr id="4" name="日期占位符 3"/>
          <p:cNvSpPr>
            <a:spLocks noGrp="1"/>
          </p:cNvSpPr>
          <p:nvPr>
            <p:ph type="dt" sz="half" idx="10"/>
          </p:nvPr>
        </p:nvSpPr>
        <p:spPr/>
        <p:txBody>
          <a:bodyPr/>
          <a:lstStyle/>
          <a:p>
            <a:fld id="{6AD12C9A-0857-4DC8-94BE-198F0117511C}"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253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0306" y="2708920"/>
            <a:ext cx="5706875"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案例</a:t>
            </a:r>
            <a:r>
              <a:rPr lang="en-US" altLang="zh-CN" smtClean="0"/>
              <a:t>-1</a:t>
            </a:r>
            <a:r>
              <a:rPr lang="zh-CN" altLang="en-US" smtClean="0"/>
              <a:t>：扩展子用例</a:t>
            </a:r>
            <a:endParaRPr lang="zh-CN" altLang="en-US" smtClean="0"/>
          </a:p>
        </p:txBody>
      </p:sp>
      <p:sp>
        <p:nvSpPr>
          <p:cNvPr id="23555" name="内容占位符 2"/>
          <p:cNvSpPr>
            <a:spLocks noGrp="1"/>
          </p:cNvSpPr>
          <p:nvPr>
            <p:ph idx="1"/>
          </p:nvPr>
        </p:nvSpPr>
        <p:spPr/>
        <p:txBody>
          <a:bodyPr/>
          <a:lstStyle/>
          <a:p>
            <a:r>
              <a:rPr lang="zh-CN" altLang="en-US" sz="2400" dirty="0"/>
              <a:t>在取款和查询余额的操作场景中，存在一段是否打印操作凭据的情景，经分析该功能可以成为一个子用例，且符合在某种条件下可以执行的用例，为此该子用例应为基本用例的扩展子用例。</a:t>
            </a:r>
            <a:endParaRPr lang="en-US" altLang="zh-CN" sz="2400" dirty="0"/>
          </a:p>
          <a:p>
            <a:endParaRPr lang="en-US" altLang="zh-CN" sz="2400" dirty="0"/>
          </a:p>
          <a:p>
            <a:endParaRPr lang="en-US" altLang="zh-CN" sz="2400" dirty="0"/>
          </a:p>
          <a:p>
            <a:endParaRPr lang="en-US" altLang="zh-CN" sz="2400" dirty="0"/>
          </a:p>
          <a:p>
            <a:endParaRPr lang="en-US" altLang="zh-CN" sz="2400" dirty="0" smtClean="0">
              <a:solidFill>
                <a:srgbClr val="FFFF00"/>
              </a:solidFill>
            </a:endParaRPr>
          </a:p>
          <a:p>
            <a:endParaRPr lang="en-US" altLang="zh-CN" sz="2400" dirty="0">
              <a:solidFill>
                <a:srgbClr val="FFFF00"/>
              </a:solidFill>
            </a:endParaRPr>
          </a:p>
          <a:p>
            <a:r>
              <a:rPr lang="zh-CN" altLang="en-US" sz="2400" dirty="0" smtClean="0">
                <a:solidFill>
                  <a:srgbClr val="FF0000"/>
                </a:solidFill>
              </a:rPr>
              <a:t>请</a:t>
            </a:r>
            <a:r>
              <a:rPr lang="zh-CN" altLang="en-US" sz="2400" dirty="0">
                <a:solidFill>
                  <a:srgbClr val="FF0000"/>
                </a:solidFill>
              </a:rPr>
              <a:t>同学们考虑更改密码与取款用例的关系</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8ED58B38-0AF4-4E92-863C-2373B5D023BE}"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355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1904" y="2636912"/>
            <a:ext cx="5621807" cy="2102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用例说明模板</a:t>
            </a:r>
            <a:endParaRPr lang="zh-CN" altLang="en-US" smtClean="0"/>
          </a:p>
        </p:txBody>
      </p:sp>
      <p:sp>
        <p:nvSpPr>
          <p:cNvPr id="24579" name="内容占位符 2"/>
          <p:cNvSpPr>
            <a:spLocks noGrp="1"/>
          </p:cNvSpPr>
          <p:nvPr>
            <p:ph idx="1"/>
          </p:nvPr>
        </p:nvSpPr>
        <p:spPr/>
        <p:txBody>
          <a:bodyPr/>
          <a:lstStyle/>
          <a:p>
            <a:r>
              <a:rPr lang="zh-CN" altLang="en-US" sz="2400"/>
              <a:t>基于已经找到的用例和子用例，并参考之前的需求定义以及场景描述的内容，将用例交互的成功场景和失败场景以标准的格式归纳描述。</a:t>
            </a:r>
            <a:endParaRPr lang="zh-CN" altLang="en-US" sz="2400"/>
          </a:p>
        </p:txBody>
      </p:sp>
      <p:sp>
        <p:nvSpPr>
          <p:cNvPr id="4" name="日期占位符 3"/>
          <p:cNvSpPr>
            <a:spLocks noGrp="1"/>
          </p:cNvSpPr>
          <p:nvPr>
            <p:ph type="dt" sz="half" idx="10"/>
          </p:nvPr>
        </p:nvSpPr>
        <p:spPr/>
        <p:txBody>
          <a:bodyPr/>
          <a:lstStyle/>
          <a:p>
            <a:fld id="{75866400-70BD-4A46-A31C-C9A9D46FDC86}" type="datetime1">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7" name="灯片编号占位符 6"/>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5" name="表格 4"/>
          <p:cNvGraphicFramePr>
            <a:graphicFrameLocks noGrp="1"/>
          </p:cNvGraphicFramePr>
          <p:nvPr>
            <p:custDataLst>
              <p:tags r:id="rId1"/>
            </p:custDataLst>
          </p:nvPr>
        </p:nvGraphicFramePr>
        <p:xfrm>
          <a:off x="1578204" y="2420888"/>
          <a:ext cx="9126307" cy="2926080"/>
        </p:xfrm>
        <a:graphic>
          <a:graphicData uri="http://schemas.openxmlformats.org/drawingml/2006/table">
            <a:tbl>
              <a:tblPr/>
              <a:tblGrid>
                <a:gridCol w="3015827"/>
                <a:gridCol w="6110480"/>
              </a:tblGrid>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用例编号</a:t>
                      </a:r>
                      <a:r>
                        <a:rPr kumimoji="0" lang="en-US"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每一个用例一个唯一的编号，方便在文档中索引。 </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Arial" panose="020B0604020202020204" pitchFamily="34" charset="0"/>
                        </a:rPr>
                        <a:t>用例名称</a:t>
                      </a:r>
                      <a:r>
                        <a:rPr kumimoji="0" lang="en-US"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en-US" altLang="zh-CN"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（状语＋）动词＋（定语＋）宾语，体现参与者的目标。</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范围：</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应用的软件系统范围</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级别：</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用例</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子用例</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参与者</a:t>
                      </a:r>
                      <a:r>
                        <a:rPr kumimoji="0" lang="en-US"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参与者的名称</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项目相关人员及其兴趣</a:t>
                      </a: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用户应包含满足所有相关人员兴趣的内容</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Arial" panose="020B0604020202020204" pitchFamily="34" charset="0"/>
                        </a:rPr>
                        <a:t>前置条件</a:t>
                      </a:r>
                      <a:r>
                        <a:rPr kumimoji="0" lang="en-US"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en-US" altLang="zh-CN"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规定了在用例中的一个场景开始之前必须为“真”的条件。</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4985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后置条件：</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规定了用例成功结束后必须为“真”的条件。</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UML</a:t>
            </a:r>
            <a:r>
              <a:rPr lang="zh-CN" altLang="en-US" smtClean="0"/>
              <a:t>的发展历程</a:t>
            </a:r>
            <a:endParaRPr lang="zh-CN" altLang="en-US" smtClean="0"/>
          </a:p>
        </p:txBody>
      </p:sp>
      <p:sp>
        <p:nvSpPr>
          <p:cNvPr id="7171" name="内容占位符 2"/>
          <p:cNvSpPr>
            <a:spLocks noGrp="1"/>
          </p:cNvSpPr>
          <p:nvPr>
            <p:ph idx="1"/>
          </p:nvPr>
        </p:nvSpPr>
        <p:spPr/>
        <p:txBody>
          <a:bodyPr>
            <a:normAutofit/>
          </a:bodyPr>
          <a:lstStyle/>
          <a:p>
            <a:r>
              <a:rPr lang="zh-CN" altLang="en-US" sz="2400" dirty="0"/>
              <a:t>统一建模语言</a:t>
            </a:r>
            <a:r>
              <a:rPr lang="en-US" altLang="zh-CN" sz="2400" dirty="0"/>
              <a:t>UML</a:t>
            </a:r>
            <a:r>
              <a:rPr lang="zh-CN" altLang="en-US" sz="2400" dirty="0"/>
              <a:t>是由</a:t>
            </a:r>
            <a:r>
              <a:rPr lang="en-US" altLang="zh-CN" sz="2400" dirty="0"/>
              <a:t>Grady </a:t>
            </a:r>
            <a:r>
              <a:rPr lang="en-US" altLang="zh-CN" sz="2400" dirty="0" err="1"/>
              <a:t>Booch</a:t>
            </a:r>
            <a:r>
              <a:rPr lang="zh-CN" altLang="en-US" sz="2400" dirty="0"/>
              <a:t>、</a:t>
            </a:r>
            <a:r>
              <a:rPr lang="en-US" altLang="zh-CN" sz="2400" dirty="0"/>
              <a:t>Ivar Jacobson</a:t>
            </a:r>
            <a:r>
              <a:rPr lang="zh-CN" altLang="en-US" sz="2400" dirty="0"/>
              <a:t>和</a:t>
            </a:r>
            <a:r>
              <a:rPr lang="en-US" altLang="zh-CN" sz="2400" dirty="0"/>
              <a:t>James </a:t>
            </a:r>
            <a:r>
              <a:rPr lang="en-US" altLang="zh-CN" sz="2400" dirty="0" err="1"/>
              <a:t>Rumbaugh</a:t>
            </a:r>
            <a:r>
              <a:rPr lang="zh-CN" altLang="en-US" sz="2400" dirty="0"/>
              <a:t>发起，在</a:t>
            </a:r>
            <a:r>
              <a:rPr lang="en-US" altLang="zh-CN" sz="2400" dirty="0" err="1"/>
              <a:t>Booch</a:t>
            </a:r>
            <a:r>
              <a:rPr lang="zh-CN" altLang="en-US" sz="2400" dirty="0"/>
              <a:t>方法、</a:t>
            </a:r>
            <a:r>
              <a:rPr lang="en-US" altLang="zh-CN" sz="2400" dirty="0"/>
              <a:t>OOSE</a:t>
            </a:r>
            <a:r>
              <a:rPr lang="zh-CN" altLang="en-US" sz="2400" dirty="0"/>
              <a:t>方法和</a:t>
            </a:r>
            <a:r>
              <a:rPr lang="en-US" altLang="zh-CN" sz="2400" dirty="0"/>
              <a:t>OMT</a:t>
            </a:r>
            <a:r>
              <a:rPr lang="zh-CN" altLang="en-US" sz="2400" dirty="0"/>
              <a:t>方法基础上，广泛征求意见，集众家之长，几经修改而成的一个面向对象的建模语言。</a:t>
            </a:r>
            <a:endParaRPr lang="zh-CN" altLang="en-US" sz="2400" dirty="0"/>
          </a:p>
          <a:p>
            <a:r>
              <a:rPr lang="zh-CN" altLang="en-US" sz="2400" dirty="0"/>
              <a:t>该建模语言得到了“</a:t>
            </a:r>
            <a:r>
              <a:rPr lang="en-US" altLang="zh-CN" sz="2400" dirty="0"/>
              <a:t>UML </a:t>
            </a:r>
            <a:r>
              <a:rPr lang="zh-CN" altLang="en-US" sz="2400" dirty="0"/>
              <a:t>伙伴联盟”的应用，并得到工业界的广泛支持，由</a:t>
            </a:r>
            <a:r>
              <a:rPr lang="en-US" altLang="zh-CN" sz="2400" dirty="0"/>
              <a:t>OMG </a:t>
            </a:r>
            <a:r>
              <a:rPr lang="zh-CN" altLang="en-US" sz="2400" dirty="0"/>
              <a:t>组织采纳作为业界标准，是软件界第一个统一的建模语言。 </a:t>
            </a:r>
            <a:endParaRPr lang="zh-CN" altLang="en-US" sz="2400" dirty="0"/>
          </a:p>
        </p:txBody>
      </p:sp>
      <p:sp>
        <p:nvSpPr>
          <p:cNvPr id="4" name="日期占位符 3"/>
          <p:cNvSpPr>
            <a:spLocks noGrp="1"/>
          </p:cNvSpPr>
          <p:nvPr>
            <p:ph type="dt" sz="half" idx="10"/>
          </p:nvPr>
        </p:nvSpPr>
        <p:spPr/>
        <p:txBody>
          <a:bodyPr/>
          <a:lstStyle/>
          <a:p>
            <a:fld id="{E0DF6A41-F9B2-426D-B2CF-27827F832E0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17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5897" y="4005064"/>
            <a:ext cx="14001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022" y="4005064"/>
            <a:ext cx="13684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734" y="4020939"/>
            <a:ext cx="1439863"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用例说明模板</a:t>
            </a:r>
            <a:endParaRPr lang="zh-CN" altLang="en-US" smtClean="0"/>
          </a:p>
        </p:txBody>
      </p:sp>
      <p:sp>
        <p:nvSpPr>
          <p:cNvPr id="4" name="日期占位符 3"/>
          <p:cNvSpPr>
            <a:spLocks noGrp="1"/>
          </p:cNvSpPr>
          <p:nvPr>
            <p:ph type="dt" sz="half" idx="10"/>
          </p:nvPr>
        </p:nvSpPr>
        <p:spPr/>
        <p:txBody>
          <a:bodyPr/>
          <a:lstStyle/>
          <a:p>
            <a:fld id="{31B1CDE8-397F-44B7-BF7C-FF1F11E1121F}" type="datetime1">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7" name="灯片编号占位符 6"/>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5" name="表格 4"/>
          <p:cNvGraphicFramePr>
            <a:graphicFrameLocks noGrp="1"/>
          </p:cNvGraphicFramePr>
          <p:nvPr/>
        </p:nvGraphicFramePr>
        <p:xfrm>
          <a:off x="1127448" y="908720"/>
          <a:ext cx="9916591" cy="4913607"/>
        </p:xfrm>
        <a:graphic>
          <a:graphicData uri="http://schemas.openxmlformats.org/drawingml/2006/table">
            <a:tbl>
              <a:tblPr/>
              <a:tblGrid>
                <a:gridCol w="949580"/>
                <a:gridCol w="1752068"/>
                <a:gridCol w="7214943"/>
              </a:tblGrid>
              <a:tr h="504056">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主要成功场景</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描述能够满足项目相关人员兴趣的一个典型的成功路径。不包括条件和分支</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c hMerge="1">
                  <a:tcPr/>
                </a:tc>
              </a:tr>
              <a:tr h="414051">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包含子用例的名称 或者 扩展子用例的名称</a:t>
                      </a:r>
                      <a:endParaRPr kumimoji="0" lang="zh-CN"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n</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r>
              <a:tr h="39955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扩展（或替代流程）</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（备选路径）说明了基本路径以外的所有其他场景或分支</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c hMerge="1">
                  <a:tcPr/>
                </a:tc>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描述任何一个步骤都有可能发生的条件，前边加*</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5a.</a:t>
                      </a:r>
                      <a:endPar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对基本路径中某个步骤的扩展描述，前边加基本路径编号</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特殊需求：</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与用例相关的非功能性需求</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技术与数据的变化列表：</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输入输出方式上的变化以及数据格式的变化。 </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发生频率：</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用例执行的频率。 </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待解决的问题：</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不清楚的、尚待解决的问题可集中在此进行罗列 </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系统顺序图</a:t>
            </a:r>
            <a:endParaRPr lang="zh-CN" altLang="en-US" smtClean="0"/>
          </a:p>
        </p:txBody>
      </p:sp>
      <p:sp>
        <p:nvSpPr>
          <p:cNvPr id="26627" name="内容占位符 2"/>
          <p:cNvSpPr>
            <a:spLocks noGrp="1"/>
          </p:cNvSpPr>
          <p:nvPr>
            <p:ph idx="1"/>
          </p:nvPr>
        </p:nvSpPr>
        <p:spPr>
          <a:xfrm>
            <a:off x="335360" y="861668"/>
            <a:ext cx="6120680" cy="4980840"/>
          </a:xfrm>
        </p:spPr>
        <p:txBody>
          <a:bodyPr>
            <a:normAutofit/>
          </a:bodyPr>
          <a:lstStyle/>
          <a:p>
            <a:r>
              <a:rPr lang="zh-CN" altLang="en-US" sz="2000" dirty="0">
                <a:sym typeface="+mn-ea"/>
              </a:rPr>
              <a:t>使用</a:t>
            </a:r>
            <a:r>
              <a:rPr lang="en-US" altLang="zh-CN" sz="2000" dirty="0">
                <a:sym typeface="+mn-ea"/>
              </a:rPr>
              <a:t>UML</a:t>
            </a:r>
            <a:r>
              <a:rPr lang="zh-CN" altLang="en-US" sz="2000" dirty="0">
                <a:sym typeface="+mn-ea"/>
              </a:rPr>
              <a:t>的</a:t>
            </a:r>
            <a:r>
              <a:rPr lang="en-US" altLang="zh-CN" sz="2000" dirty="0">
                <a:sym typeface="+mn-ea"/>
              </a:rPr>
              <a:t>sequence diagram</a:t>
            </a:r>
            <a:r>
              <a:rPr lang="zh-CN" altLang="en-US" sz="2000" dirty="0">
                <a:sym typeface="+mn-ea"/>
              </a:rPr>
              <a:t>描述角色与系统之间的交互</a:t>
            </a:r>
            <a:endParaRPr lang="zh-CN" altLang="en-US" sz="2000" dirty="0"/>
          </a:p>
          <a:p>
            <a:r>
              <a:rPr lang="zh-CN" altLang="en-US" sz="2000" dirty="0"/>
              <a:t>在用例描述的基础上需进一步确定角色与系统之间的交互信息，并以可编程的方式将其命名；</a:t>
            </a:r>
            <a:endParaRPr lang="en-US" altLang="zh-CN" sz="2000" dirty="0"/>
          </a:p>
          <a:p>
            <a:r>
              <a:rPr lang="zh-CN" altLang="en-US" sz="2000" dirty="0"/>
              <a:t>系统顺序图中“一般”只需要三个</a:t>
            </a:r>
            <a:r>
              <a:rPr lang="en-US" altLang="zh-CN" sz="2000" dirty="0"/>
              <a:t>UML</a:t>
            </a:r>
            <a:r>
              <a:rPr lang="zh-CN" altLang="en-US" sz="2000" dirty="0"/>
              <a:t>的符号元素</a:t>
            </a:r>
            <a:endParaRPr lang="en-US" altLang="zh-CN" sz="2000" dirty="0"/>
          </a:p>
          <a:p>
            <a:pPr lvl="1"/>
            <a:r>
              <a:rPr lang="zh-CN" altLang="en-US" sz="1800" dirty="0"/>
              <a:t>角色；</a:t>
            </a:r>
            <a:endParaRPr lang="en-US" altLang="zh-CN" sz="1800" dirty="0"/>
          </a:p>
          <a:p>
            <a:pPr lvl="1"/>
            <a:r>
              <a:rPr lang="zh-CN" altLang="en-US" sz="1800" dirty="0"/>
              <a:t>代表软件系统的对象，一般使用</a:t>
            </a:r>
            <a:r>
              <a:rPr lang="en-US" altLang="zh-CN" sz="1800" dirty="0"/>
              <a:t>system</a:t>
            </a:r>
            <a:r>
              <a:rPr lang="zh-CN" altLang="en-US" sz="1800" dirty="0"/>
              <a:t>或者系统命名；</a:t>
            </a:r>
            <a:endParaRPr lang="en-US" altLang="zh-CN" sz="1800" dirty="0"/>
          </a:p>
          <a:p>
            <a:pPr lvl="1"/>
            <a:r>
              <a:rPr lang="zh-CN" altLang="en-US" sz="1800" dirty="0"/>
              <a:t>角色与</a:t>
            </a:r>
            <a:r>
              <a:rPr lang="en-US" altLang="zh-CN" sz="1800" dirty="0"/>
              <a:t>system</a:t>
            </a:r>
            <a:r>
              <a:rPr lang="zh-CN" altLang="en-US" sz="1800" dirty="0"/>
              <a:t>之间的交互信息，简称消息或操作；</a:t>
            </a:r>
            <a:endParaRPr lang="zh-CN" altLang="en-US" sz="1800" dirty="0"/>
          </a:p>
        </p:txBody>
      </p:sp>
      <p:sp>
        <p:nvSpPr>
          <p:cNvPr id="4" name="日期占位符 3"/>
          <p:cNvSpPr>
            <a:spLocks noGrp="1"/>
          </p:cNvSpPr>
          <p:nvPr>
            <p:ph type="dt" sz="half" idx="10"/>
          </p:nvPr>
        </p:nvSpPr>
        <p:spPr/>
        <p:txBody>
          <a:bodyPr/>
          <a:lstStyle/>
          <a:p>
            <a:fld id="{D4A3F5DF-F7B8-4476-94C0-C2564B9FF40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6383655" y="2564765"/>
            <a:ext cx="5719445" cy="3160395"/>
          </a:xfrm>
          <a:prstGeom prst="rect">
            <a:avLst/>
          </a:prstGeom>
        </p:spPr>
      </p:pic>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案例</a:t>
            </a:r>
            <a:r>
              <a:rPr lang="en-US" altLang="zh-CN"/>
              <a:t>-2</a:t>
            </a:r>
            <a:r>
              <a:rPr lang="zh-CN" altLang="en-US"/>
              <a:t>：餐馆点餐场景</a:t>
            </a:r>
            <a:endParaRPr lang="zh-CN" altLang="en-US"/>
          </a:p>
        </p:txBody>
      </p:sp>
      <p:sp>
        <p:nvSpPr>
          <p:cNvPr id="3" name="内容占位符 2"/>
          <p:cNvSpPr>
            <a:spLocks noGrp="1"/>
          </p:cNvSpPr>
          <p:nvPr>
            <p:ph idx="1"/>
          </p:nvPr>
        </p:nvSpPr>
        <p:spPr>
          <a:xfrm>
            <a:off x="467995" y="974090"/>
            <a:ext cx="11160125" cy="5194935"/>
          </a:xfrm>
        </p:spPr>
        <p:txBody>
          <a:bodyPr/>
          <a:lstStyle/>
          <a:p>
            <a:r>
              <a:rPr lang="zh-CN" altLang="en-US"/>
              <a:t>角色：台面服务员，负责台面客人的点菜，生成订单；</a:t>
            </a:r>
            <a:endParaRPr lang="zh-CN" altLang="en-US"/>
          </a:p>
          <a:p>
            <a:pPr marL="971550" lvl="1" indent="-514350">
              <a:buFont typeface="+mj-lt"/>
              <a:buAutoNum type="arabicPeriod"/>
            </a:pPr>
            <a:r>
              <a:rPr lang="zh-CN" altLang="en-US"/>
              <a:t>客人进入餐馆，安排就坐；</a:t>
            </a:r>
            <a:endParaRPr lang="zh-CN" altLang="en-US"/>
          </a:p>
          <a:p>
            <a:pPr marL="971550" lvl="1" indent="-514350">
              <a:buFont typeface="+mj-lt"/>
              <a:buAutoNum type="arabicPeriod"/>
            </a:pPr>
            <a:r>
              <a:rPr lang="zh-CN" altLang="en-US"/>
              <a:t>服务员将菜单递给客人阅览；</a:t>
            </a:r>
            <a:endParaRPr lang="zh-CN" altLang="en-US"/>
          </a:p>
          <a:p>
            <a:pPr marL="971550" lvl="1" indent="-514350">
              <a:buFont typeface="+mj-lt"/>
              <a:buAutoNum type="arabicPeriod"/>
            </a:pPr>
            <a:r>
              <a:rPr lang="zh-CN" altLang="en-US">
                <a:solidFill>
                  <a:srgbClr val="FF0000"/>
                </a:solidFill>
              </a:rPr>
              <a:t>客人呼叫台面服务员点菜</a:t>
            </a:r>
            <a:r>
              <a:rPr lang="zh-CN" altLang="en-US"/>
              <a:t>；</a:t>
            </a:r>
            <a:endParaRPr lang="zh-CN" altLang="en-US"/>
          </a:p>
          <a:p>
            <a:pPr marL="971550" lvl="1" indent="-514350">
              <a:buFont typeface="+mj-lt"/>
              <a:buAutoNum type="arabicPeriod"/>
            </a:pPr>
            <a:r>
              <a:rPr lang="zh-CN" altLang="en-US"/>
              <a:t>服务员手持点菜</a:t>
            </a:r>
            <a:r>
              <a:rPr lang="en-US" altLang="zh-CN"/>
              <a:t>POS</a:t>
            </a:r>
            <a:r>
              <a:rPr lang="zh-CN" altLang="en-US"/>
              <a:t>机（或者点菜小本）</a:t>
            </a:r>
            <a:r>
              <a:rPr lang="zh-CN" altLang="en-US">
                <a:solidFill>
                  <a:srgbClr val="FF0000"/>
                </a:solidFill>
              </a:rPr>
              <a:t>开始记录菜品信息</a:t>
            </a:r>
            <a:r>
              <a:rPr lang="zh-CN" altLang="en-US"/>
              <a:t>；</a:t>
            </a:r>
            <a:endParaRPr lang="zh-CN" altLang="en-US"/>
          </a:p>
          <a:p>
            <a:pPr marL="971550" lvl="1" indent="-514350">
              <a:buFont typeface="+mj-lt"/>
              <a:buAutoNum type="arabicPeriod"/>
            </a:pPr>
            <a:r>
              <a:rPr lang="zh-CN" altLang="en-US"/>
              <a:t>同时</a:t>
            </a:r>
            <a:r>
              <a:rPr lang="zh-CN" altLang="en-US">
                <a:solidFill>
                  <a:srgbClr val="FF0000"/>
                </a:solidFill>
              </a:rPr>
              <a:t>记录菜品的忌口信息</a:t>
            </a:r>
            <a:r>
              <a:rPr lang="zh-CN" altLang="en-US"/>
              <a:t>；</a:t>
            </a:r>
            <a:endParaRPr lang="zh-CN" altLang="en-US"/>
          </a:p>
          <a:p>
            <a:pPr marL="971550" lvl="1" indent="-514350">
              <a:buFont typeface="+mj-lt"/>
              <a:buAutoNum type="arabicPeriod"/>
            </a:pPr>
            <a:r>
              <a:rPr lang="zh-CN" altLang="en-US"/>
              <a:t>直到客人表示完成点菜，</a:t>
            </a:r>
            <a:r>
              <a:rPr lang="zh-CN" altLang="en-US">
                <a:solidFill>
                  <a:srgbClr val="FF0000"/>
                </a:solidFill>
                <a:sym typeface="+mn-ea"/>
              </a:rPr>
              <a:t>生成一张订单并打印</a:t>
            </a:r>
            <a:r>
              <a:rPr lang="zh-CN" altLang="en-US"/>
              <a:t>；</a:t>
            </a:r>
            <a:endParaRPr lang="zh-CN" altLang="en-US"/>
          </a:p>
          <a:p>
            <a:pPr marL="971550" lvl="1" indent="-514350">
              <a:buFont typeface="+mj-lt"/>
              <a:buAutoNum type="arabicPeriod"/>
            </a:pPr>
            <a:r>
              <a:rPr lang="zh-CN" altLang="en-US"/>
              <a:t>完成一次点菜。</a:t>
            </a:r>
            <a:endParaRPr lang="zh-CN" altLang="en-US"/>
          </a:p>
          <a:p>
            <a:pPr lvl="0">
              <a:buFont typeface="Arial" panose="020B0604020202020204" pitchFamily="34" charset="0"/>
              <a:buChar char="•"/>
            </a:pPr>
            <a:r>
              <a:rPr lang="zh-CN" altLang="en-US"/>
              <a:t>考虑该场景中的领域模型中的概念类</a:t>
            </a:r>
            <a:endParaRPr lang="zh-CN" altLang="en-US"/>
          </a:p>
        </p:txBody>
      </p:sp>
      <p:sp>
        <p:nvSpPr>
          <p:cNvPr id="4" name="日期占位符 3"/>
          <p:cNvSpPr>
            <a:spLocks noGrp="1"/>
          </p:cNvSpPr>
          <p:nvPr>
            <p:ph type="dt" sz="half" idx="10"/>
          </p:nvPr>
        </p:nvSpPr>
        <p:spPr/>
        <p:txBody>
          <a:body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8087360" y="4030345"/>
            <a:ext cx="3789045" cy="1931035"/>
          </a:xfrm>
          <a:prstGeom prst="rect">
            <a:avLst/>
          </a:prstGeom>
        </p:spPr>
      </p:pic>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系统顺序图（</a:t>
            </a:r>
            <a:r>
              <a:rPr lang="en-US" altLang="zh-CN"/>
              <a:t>SSD)</a:t>
            </a:r>
            <a:endParaRPr lang="en-US" altLang="zh-CN"/>
          </a:p>
        </p:txBody>
      </p:sp>
      <p:sp>
        <p:nvSpPr>
          <p:cNvPr id="4" name="日期占位符 3"/>
          <p:cNvSpPr>
            <a:spLocks noGrp="1"/>
          </p:cNvSpPr>
          <p:nvPr>
            <p:ph type="dt" sz="half" idx="10"/>
            <p:custDataLst>
              <p:tags r:id="rId1"/>
            </p:custDataLst>
          </p:nvPr>
        </p:nvSpPr>
        <p:spPr/>
        <p:txBody>
          <a:body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custDataLst>
              <p:tags r:id="rId2"/>
            </p:custDataLst>
          </p:nvPr>
        </p:nvSpPr>
        <p:spPr/>
        <p:txBody>
          <a:bodyPr/>
          <a:lstStyle/>
          <a:p>
            <a:r>
              <a:rPr lang="en-US" altLang="zh-CN" dirty="0" smtClean="0"/>
              <a:t>©2015-2020 Data Science &amp; Service Center</a:t>
            </a:r>
            <a:endParaRPr lang="zh-CN" altLang="en-US" dirty="0"/>
          </a:p>
        </p:txBody>
      </p:sp>
      <p:sp>
        <p:nvSpPr>
          <p:cNvPr id="6" name="灯片编号占位符 5"/>
          <p:cNvSpPr>
            <a:spLocks noGrp="1"/>
          </p:cNvSpPr>
          <p:nvPr>
            <p:ph type="sldNum" sz="quarter" idx="12"/>
            <p:custDataLst>
              <p:tags r:id="rId3"/>
            </p:custDataLst>
          </p:nvPr>
        </p:nvSpPr>
        <p:spPr/>
        <p:txBody>
          <a:bodyPr/>
          <a:lstStyle/>
          <a:p>
            <a:fld id="{65C61107-C9B8-45B5-BD23-C8A00455B7E2}" type="slidenum">
              <a:rPr lang="zh-CN" altLang="en-US" smtClean="0"/>
            </a:fld>
            <a:endParaRPr lang="zh-CN" altLang="en-US" dirty="0"/>
          </a:p>
        </p:txBody>
      </p:sp>
      <p:sp>
        <p:nvSpPr>
          <p:cNvPr id="8" name="文本框 7"/>
          <p:cNvSpPr txBox="1"/>
          <p:nvPr/>
        </p:nvSpPr>
        <p:spPr>
          <a:xfrm>
            <a:off x="6909749" y="1155381"/>
            <a:ext cx="4845050" cy="4399915"/>
          </a:xfrm>
          <a:prstGeom prst="rect">
            <a:avLst/>
          </a:prstGeom>
          <a:gradFill>
            <a:gsLst>
              <a:gs pos="60000">
                <a:srgbClr val="FBFB11"/>
              </a:gs>
              <a:gs pos="100000">
                <a:srgbClr val="FFC000"/>
              </a:gs>
            </a:gsLst>
            <a:lin ang="5400000" scaled="0"/>
          </a:gradFill>
        </p:spPr>
        <p:txBody>
          <a:bodyPr wrap="square" rtlCol="0">
            <a:spAutoFit/>
          </a:bodyPr>
          <a:lstStyle/>
          <a:p>
            <a:pPr indent="0" algn="l" latinLnBrk="0">
              <a:lnSpc>
                <a:spcPct val="100000"/>
              </a:lnSpc>
            </a:pPr>
            <a:r>
              <a:rPr lang="zh-CN" altLang="en-US"/>
              <a:t>注意：</a:t>
            </a:r>
            <a:endParaRPr lang="zh-CN" altLang="en-US"/>
          </a:p>
          <a:p>
            <a:pPr marL="457200" indent="0" algn="l" latinLnBrk="0">
              <a:lnSpc>
                <a:spcPct val="100000"/>
              </a:lnSpc>
              <a:buFont typeface="+mj-lt"/>
              <a:buAutoNum type="arabicPeriod"/>
            </a:pPr>
            <a:r>
              <a:rPr lang="en-US" altLang="zh-CN">
                <a:sym typeface="+mn-ea"/>
              </a:rPr>
              <a:t>SSD</a:t>
            </a:r>
            <a:r>
              <a:rPr lang="zh-CN" altLang="en-US">
                <a:sym typeface="+mn-ea"/>
              </a:rPr>
              <a:t>是用于替代用例说明文本的一种方式；</a:t>
            </a:r>
            <a:endParaRPr lang="zh-CN" altLang="en-US"/>
          </a:p>
          <a:p>
            <a:pPr marL="457200" indent="0" algn="l" latinLnBrk="0">
              <a:lnSpc>
                <a:spcPct val="100000"/>
              </a:lnSpc>
              <a:buFont typeface="+mj-lt"/>
              <a:buAutoNum type="arabicPeriod"/>
            </a:pPr>
            <a:r>
              <a:rPr lang="zh-CN" altLang="en-US"/>
              <a:t>图中只有两个对象，表示角色对象与系统对象；</a:t>
            </a:r>
            <a:endParaRPr lang="zh-CN" altLang="en-US"/>
          </a:p>
          <a:p>
            <a:pPr marL="457200" indent="0" algn="l" latinLnBrk="0">
              <a:lnSpc>
                <a:spcPct val="100000"/>
              </a:lnSpc>
              <a:buFont typeface="+mj-lt"/>
              <a:buAutoNum type="arabicPeriod"/>
            </a:pPr>
            <a:r>
              <a:rPr lang="zh-CN" altLang="en-US"/>
              <a:t>图中的消息名称及参数要求以可编程的方式命名；</a:t>
            </a:r>
            <a:endParaRPr lang="zh-CN" altLang="en-US"/>
          </a:p>
          <a:p>
            <a:pPr marL="457200" indent="0" algn="l" latinLnBrk="0">
              <a:lnSpc>
                <a:spcPct val="100000"/>
              </a:lnSpc>
              <a:buFont typeface="+mj-lt"/>
              <a:buAutoNum type="arabicPeriod"/>
            </a:pPr>
            <a:r>
              <a:rPr lang="zh-CN" altLang="en-US"/>
              <a:t>消息名称和参数可以通过一个列表使用中文说明具体含义；</a:t>
            </a:r>
            <a:endParaRPr lang="zh-CN" altLang="en-US"/>
          </a:p>
          <a:p>
            <a:pPr marL="457200" indent="0" algn="l" latinLnBrk="0">
              <a:lnSpc>
                <a:spcPct val="100000"/>
              </a:lnSpc>
              <a:buFont typeface="+mj-lt"/>
              <a:buAutoNum type="arabicPeriod"/>
            </a:pPr>
            <a:r>
              <a:rPr lang="zh-CN" altLang="en-US"/>
              <a:t>用例图中的每个用例都应该对应一张</a:t>
            </a:r>
            <a:r>
              <a:rPr lang="en-US" altLang="zh-CN"/>
              <a:t>SSD</a:t>
            </a:r>
            <a:r>
              <a:rPr lang="zh-CN" altLang="en-US"/>
              <a:t>；</a:t>
            </a:r>
            <a:endParaRPr lang="zh-CN" altLang="en-US"/>
          </a:p>
          <a:p>
            <a:pPr marL="457200" indent="0" algn="l" latinLnBrk="0">
              <a:lnSpc>
                <a:spcPct val="100000"/>
              </a:lnSpc>
              <a:buFont typeface="+mj-lt"/>
              <a:buAutoNum type="arabicPeriod"/>
            </a:pPr>
            <a:r>
              <a:rPr lang="zh-CN" altLang="en-US"/>
              <a:t>角色发给系统的指令（系统事件）是操作契约关注的元素</a:t>
            </a:r>
            <a:endParaRPr lang="zh-CN" altLang="en-US"/>
          </a:p>
          <a:p>
            <a:pPr marL="457200" indent="0" algn="l" latinLnBrk="0">
              <a:lnSpc>
                <a:spcPct val="100000"/>
              </a:lnSpc>
              <a:buFont typeface="+mj-lt"/>
              <a:buAutoNum type="arabicPeriod"/>
            </a:pPr>
            <a:endParaRPr lang="zh-CN" altLang="en-US"/>
          </a:p>
        </p:txBody>
      </p:sp>
      <p:pic>
        <p:nvPicPr>
          <p:cNvPr id="3" name="图片 2"/>
          <p:cNvPicPr>
            <a:picLocks noChangeAspect="1"/>
          </p:cNvPicPr>
          <p:nvPr/>
        </p:nvPicPr>
        <p:blipFill>
          <a:blip r:embed="rId4"/>
          <a:stretch>
            <a:fillRect/>
          </a:stretch>
        </p:blipFill>
        <p:spPr>
          <a:xfrm>
            <a:off x="1728821" y="0"/>
            <a:ext cx="4800531" cy="6754097"/>
          </a:xfrm>
          <a:prstGeom prst="rect">
            <a:avLst/>
          </a:prstGeom>
        </p:spPr>
      </p:pic>
    </p:spTree>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custDataLst>
              <p:tags r:id="rId1"/>
            </p:custDataLst>
          </p:nvPr>
        </p:nvSpPr>
        <p:spPr/>
        <p:txBody>
          <a:bodyPr/>
          <a:lstStyle/>
          <a:p>
            <a:r>
              <a:rPr lang="zh-CN" altLang="en-US" dirty="0" smtClean="0"/>
              <a:t>操作契约</a:t>
            </a:r>
            <a:endParaRPr lang="zh-CN" altLang="en-US" dirty="0" smtClean="0"/>
          </a:p>
        </p:txBody>
      </p:sp>
      <p:graphicFrame>
        <p:nvGraphicFramePr>
          <p:cNvPr id="17469" name="Group 61"/>
          <p:cNvGraphicFramePr>
            <a:graphicFrameLocks noGrp="1"/>
          </p:cNvGraphicFramePr>
          <p:nvPr>
            <p:ph idx="1"/>
            <p:custDataLst>
              <p:tags r:id="rId2"/>
            </p:custDataLst>
          </p:nvPr>
        </p:nvGraphicFramePr>
        <p:xfrm>
          <a:off x="1018986" y="3078227"/>
          <a:ext cx="8712968" cy="2789578"/>
        </p:xfrm>
        <a:graphic>
          <a:graphicData uri="http://schemas.openxmlformats.org/drawingml/2006/table">
            <a:tbl>
              <a:tblPr/>
              <a:tblGrid>
                <a:gridCol w="1544933"/>
                <a:gridCol w="7168035"/>
              </a:tblGrid>
              <a:tr h="39624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FFFF"/>
                          </a:solidFill>
                          <a:effectLst/>
                          <a:latin typeface="Times New Roman" panose="02020603050405020304" pitchFamily="18" charset="0"/>
                          <a:ea typeface="华文细黑" panose="02010600040101010101" pitchFamily="2" charset="-122"/>
                          <a:cs typeface="Times New Roman" panose="02020603050405020304" pitchFamily="18" charset="0"/>
                        </a:rPr>
                        <a:t>操作：</a:t>
                      </a:r>
                      <a:endParaRPr kumimoji="0" lang="zh-CN" altLang="en-US" sz="2000" b="1" i="0" u="none" strike="noStrike" cap="none" normalizeH="0" baseline="0" dirty="0" smtClean="0">
                        <a:ln>
                          <a:noFill/>
                        </a:ln>
                        <a:solidFill>
                          <a:srgbClr val="FFFFFF"/>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119729" marR="119729" marT="45727" marB="45727"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华文细黑" panose="02010600040101010101" pitchFamily="2" charset="-122"/>
                          <a:cs typeface="Times New Roman" panose="02020603050405020304" pitchFamily="18" charset="0"/>
                        </a:rPr>
                        <a:t>操作以及参数的名称</a:t>
                      </a:r>
                      <a:endParaRPr kumimoji="0" lang="zh-CN" altLang="en-US" sz="2000" b="1" i="0" u="none" strike="noStrike" cap="none" normalizeH="0" baseline="0" smtClean="0">
                        <a:ln>
                          <a:noFill/>
                        </a:ln>
                        <a:solidFill>
                          <a:srgbClr val="FFFFFF"/>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119729" marR="119729" marT="45727" marB="45727" horzOverflow="overflow">
                    <a:lnL w="19050">
                      <a:solidFill>
                        <a:srgbClr val="FFFFFF"/>
                      </a:solidFill>
                      <a:prstDash val="solid"/>
                    </a:lnL>
                    <a:lnR>
                      <a:noFill/>
                    </a:lnR>
                    <a:lnT>
                      <a:noFill/>
                    </a:lnT>
                    <a:lnB>
                      <a:noFill/>
                    </a:lnB>
                    <a:lnTlToBr>
                      <a:noFill/>
                    </a:lnTlToBr>
                    <a:lnBlToTr>
                      <a:noFill/>
                    </a:lnBlToTr>
                    <a:solidFill>
                      <a:srgbClr val="E34D4D"/>
                    </a:solidFill>
                  </a:tcPr>
                </a:tc>
              </a:tr>
              <a:tr h="39687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rPr>
                        <a:t>交叉引用：</a:t>
                      </a:r>
                      <a:endParaRPr kumimoji="0" lang="zh-CN" altLang="en-US" sz="2000" b="1" i="0" u="none" strike="noStrike" cap="none" normalizeH="0" baseline="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119729" marR="119729" marT="45727" marB="45727"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rPr>
                        <a:t>（可选择）可能发生此操作的用例</a:t>
                      </a:r>
                      <a:endParaRPr kumimoji="0" lang="zh-CN" altLang="en-US" sz="2000" b="1" i="0" u="none" strike="noStrike" cap="none" normalizeH="0" baseline="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119729" marR="119729" marT="45727" marB="45727" horzOverflow="overflow">
                    <a:lnL w="19050">
                      <a:solidFill>
                        <a:srgbClr val="FFFFFF"/>
                      </a:solidFill>
                      <a:prstDash val="solid"/>
                    </a:lnL>
                    <a:lnR>
                      <a:noFill/>
                    </a:lnR>
                    <a:lnT>
                      <a:noFill/>
                    </a:lnT>
                    <a:lnB>
                      <a:noFill/>
                    </a:lnB>
                    <a:lnTlToBr>
                      <a:noFill/>
                    </a:lnTlToBr>
                    <a:lnBlToTr>
                      <a:noFill/>
                    </a:lnBlToTr>
                    <a:solidFill>
                      <a:srgbClr val="FFFFFF"/>
                    </a:solidFill>
                  </a:tcPr>
                </a:tc>
              </a:tr>
              <a:tr h="50291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rPr>
                        <a:t>前置条件：</a:t>
                      </a:r>
                      <a:endParaRPr kumimoji="0" lang="zh-CN" altLang="en-US" sz="2000" b="1" i="0" u="none" strike="noStrike" cap="none" normalizeH="0" baseline="0" dirty="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119729" marR="119729" marT="45727" marB="45727" horzOverflow="overflow">
                    <a:lnL>
                      <a:noFill/>
                    </a:lnL>
                    <a:lnR w="19050">
                      <a:solidFill>
                        <a:srgbClr val="FFFFFF"/>
                      </a:solidFill>
                      <a:prstDash val="solid"/>
                    </a:lnR>
                    <a:lnT>
                      <a:noFill/>
                    </a:lnT>
                    <a:lnB>
                      <a:noFill/>
                    </a:lnB>
                    <a:lnTlToBr>
                      <a:noFill/>
                    </a:lnTlToBr>
                    <a:lnBlToTr>
                      <a:noFill/>
                    </a:lnBlToTr>
                    <a:solidFill>
                      <a:srgbClr val="F2F2F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404040"/>
                          </a:solidFill>
                          <a:effectLst/>
                          <a:latin typeface="Arial" panose="020B0604020202020204" pitchFamily="34" charset="0"/>
                          <a:ea typeface="华文细黑" panose="02010600040101010101" pitchFamily="2" charset="-122"/>
                          <a:cs typeface="Times New Roman" panose="02020603050405020304" pitchFamily="18" charset="0"/>
                        </a:rPr>
                        <a:t>执行该操作之前系统或领域模型对象的状态</a:t>
                      </a:r>
                      <a:endParaRPr kumimoji="0" lang="zh-CN" altLang="en-US" sz="2000" b="1" i="0" u="none" strike="noStrike" cap="none" normalizeH="0" baseline="0" dirty="0" smtClean="0">
                        <a:ln>
                          <a:noFill/>
                        </a:ln>
                        <a:solidFill>
                          <a:srgbClr val="404040"/>
                        </a:solidFill>
                        <a:effectLst/>
                        <a:latin typeface="Arial" panose="020B0604020202020204" pitchFamily="34" charset="0"/>
                        <a:ea typeface="华文细黑" panose="02010600040101010101" pitchFamily="2" charset="-122"/>
                        <a:cs typeface="Times New Roman" panose="02020603050405020304" pitchFamily="18" charset="0"/>
                      </a:endParaRPr>
                    </a:p>
                  </a:txBody>
                  <a:tcPr marL="119729" marR="119729" marT="45727" marB="45727" horzOverflow="overflow">
                    <a:lnL w="19050">
                      <a:solidFill>
                        <a:srgbClr val="FFFFFF"/>
                      </a:solidFill>
                      <a:prstDash val="solid"/>
                    </a:lnL>
                    <a:lnR>
                      <a:noFill/>
                    </a:lnR>
                    <a:lnT>
                      <a:noFill/>
                    </a:lnT>
                    <a:lnB>
                      <a:noFill/>
                    </a:lnB>
                    <a:lnTlToBr>
                      <a:noFill/>
                    </a:lnTlToBr>
                    <a:lnBlToTr>
                      <a:noFill/>
                    </a:lnBlToTr>
                    <a:solidFill>
                      <a:srgbClr val="F2F2F2"/>
                    </a:solidFill>
                  </a:tcPr>
                </a:tc>
              </a:tr>
              <a:tr h="396297">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rPr>
                        <a:t>后置条件：</a:t>
                      </a:r>
                      <a:endParaRPr kumimoji="0" lang="zh-CN" altLang="en-US" sz="2000" b="1" i="0" u="none" strike="noStrike" cap="none" normalizeH="0" baseline="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119729" marR="119729" marT="45727" marB="45727" horzOverflow="overflow">
                    <a:lnL>
                      <a:noFill/>
                    </a:lnL>
                    <a:lnR w="19050">
                      <a:solidFill>
                        <a:srgbClr val="FFFFFF"/>
                      </a:solidFill>
                      <a:prstDash val="solid"/>
                    </a:lnR>
                    <a:lnT>
                      <a:noFill/>
                    </a:lnT>
                    <a:lnB w="19050">
                      <a:solidFill>
                        <a:srgbClr val="E34D4D"/>
                      </a:solidFill>
                      <a:prstDash val="solid"/>
                    </a:lnB>
                    <a:lnTlToBr>
                      <a:noFill/>
                    </a:lnTlToBr>
                    <a:lnBlToTr>
                      <a:noFill/>
                    </a:lnBlToTr>
                    <a:solidFill>
                      <a:srgbClr val="FFFFFF"/>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rPr>
                        <a:t>操作完成后领域模型中对象的状态：</a:t>
                      </a:r>
                      <a:endParaRPr kumimoji="0" lang="en-US" altLang="zh-CN" sz="2000" b="1" i="0" u="none" strike="noStrike" cap="none" normalizeH="0" baseline="0" dirty="0" smtClean="0">
                        <a:ln>
                          <a:noFill/>
                        </a:ln>
                        <a:solidFill>
                          <a:srgbClr val="404040"/>
                        </a:solidFill>
                        <a:effectLst/>
                        <a:latin typeface="Times New Roman" panose="02020603050405020304" pitchFamily="18" charset="0"/>
                        <a:ea typeface="华文细黑" panose="02010600040101010101" pitchFamily="2" charset="-122"/>
                        <a:cs typeface="Times New Roman" panose="02020603050405020304"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rPr>
                        <a:t>  1</a:t>
                      </a:r>
                      <a:r>
                        <a:rPr kumimoji="0" lang="zh-CN" altLang="en-US"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rPr>
                        <a:t>、对象的创建和删除；</a:t>
                      </a:r>
                      <a:endParaRPr kumimoji="0" lang="en-US" altLang="zh-CN"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rPr>
                        <a:t>  2</a:t>
                      </a:r>
                      <a:r>
                        <a:rPr kumimoji="0" lang="zh-CN" altLang="en-US"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rPr>
                        <a:t>、对象之间“关联”的建立或消除；</a:t>
                      </a:r>
                      <a:endParaRPr kumimoji="0" lang="en-US" altLang="zh-CN"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450850" marR="0" lvl="0" indent="-45085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rPr>
                        <a:t>  3</a:t>
                      </a:r>
                      <a:r>
                        <a:rPr kumimoji="0" lang="zh-CN" altLang="en-US"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rPr>
                        <a:t>、对象属性值的修改；</a:t>
                      </a:r>
                      <a:endParaRPr kumimoji="0" lang="zh-CN" altLang="en-US" sz="2400" b="1" i="0" u="none" strike="noStrike" cap="none" normalizeH="0" baseline="0" dirty="0" smtClean="0">
                        <a:ln>
                          <a:noFill/>
                        </a:ln>
                        <a:solidFill>
                          <a:srgbClr val="40404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119729" marR="119729" marT="45727" marB="45727" horzOverflow="overflow">
                    <a:lnL w="19050">
                      <a:solidFill>
                        <a:srgbClr val="FFFFFF"/>
                      </a:solidFill>
                      <a:prstDash val="solid"/>
                    </a:lnL>
                    <a:lnR>
                      <a:noFill/>
                    </a:lnR>
                    <a:lnT>
                      <a:noFill/>
                    </a:lnT>
                    <a:lnB w="19050">
                      <a:solidFill>
                        <a:srgbClr val="E34D4D"/>
                      </a:solidFill>
                      <a:prstDash val="solid"/>
                    </a:lnB>
                    <a:lnTlToBr>
                      <a:noFill/>
                    </a:lnTlToBr>
                    <a:lnBlToTr>
                      <a:noFill/>
                    </a:lnBlToTr>
                    <a:solidFill>
                      <a:srgbClr val="FFFFFF"/>
                    </a:solidFill>
                  </a:tcPr>
                </a:tc>
              </a:tr>
            </a:tbl>
          </a:graphicData>
        </a:graphic>
      </p:graphicFrame>
      <p:sp>
        <p:nvSpPr>
          <p:cNvPr id="2" name="页脚占位符 1"/>
          <p:cNvSpPr>
            <a:spLocks noGrp="1"/>
          </p:cNvSpPr>
          <p:nvPr>
            <p:ph type="ftr" sz="quarter" idx="11"/>
            <p:custDataLst>
              <p:tags r:id="rId3"/>
            </p:custDataLst>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1140" name="Rectangle 3"/>
          <p:cNvSpPr>
            <a:spLocks noGrp="1" noChangeArrowheads="1"/>
          </p:cNvSpPr>
          <p:nvPr>
            <p:ph type="body" sz="half" idx="4294967295"/>
            <p:custDataLst>
              <p:tags r:id="rId4"/>
            </p:custDataLst>
          </p:nvPr>
        </p:nvSpPr>
        <p:spPr>
          <a:xfrm>
            <a:off x="551384" y="1052736"/>
            <a:ext cx="11089232" cy="1874838"/>
          </a:xfrm>
        </p:spPr>
        <p:txBody>
          <a:bodyPr>
            <a:normAutofit fontScale="90000"/>
          </a:bodyPr>
          <a:lstStyle/>
          <a:p>
            <a:pPr marL="365125" indent="-365125"/>
            <a:r>
              <a:rPr lang="zh-CN" altLang="en-US" sz="2800" dirty="0">
                <a:latin typeface="微软雅黑" panose="020B0503020204020204" pitchFamily="34" charset="-122"/>
                <a:ea typeface="微软雅黑" panose="020B0503020204020204" pitchFamily="34" charset="-122"/>
              </a:rPr>
              <a:t>系统操作：处理系统事件的</a:t>
            </a:r>
            <a:r>
              <a:rPr lang="zh-CN" altLang="en-US" sz="2800" dirty="0" smtClean="0">
                <a:latin typeface="微软雅黑" panose="020B0503020204020204" pitchFamily="34" charset="-122"/>
                <a:ea typeface="微软雅黑" panose="020B0503020204020204" pitchFamily="34" charset="-122"/>
              </a:rPr>
              <a:t>操作，也称为系统事件；</a:t>
            </a:r>
            <a:endParaRPr lang="zh-CN" altLang="en-US" sz="2800" dirty="0">
              <a:latin typeface="微软雅黑" panose="020B0503020204020204" pitchFamily="34" charset="-122"/>
              <a:ea typeface="微软雅黑" panose="020B0503020204020204" pitchFamily="34" charset="-122"/>
            </a:endParaRPr>
          </a:p>
          <a:p>
            <a:pPr marL="365125" indent="-365125">
              <a:lnSpc>
                <a:spcPct val="100000"/>
              </a:lnSpc>
            </a:pPr>
            <a:r>
              <a:rPr lang="zh-CN" altLang="en-US" sz="2800" dirty="0">
                <a:latin typeface="微软雅黑" panose="020B0503020204020204" pitchFamily="34" charset="-122"/>
                <a:ea typeface="微软雅黑" panose="020B0503020204020204" pitchFamily="34" charset="-122"/>
              </a:rPr>
              <a:t>操作契约是为系统操作（指令）而定义的</a:t>
            </a:r>
            <a:r>
              <a:rPr lang="zh-CN" altLang="en-US" sz="2800" dirty="0" smtClean="0">
                <a:latin typeface="微软雅黑" panose="020B0503020204020204" pitchFamily="34" charset="-122"/>
                <a:ea typeface="微软雅黑" panose="020B0503020204020204" pitchFamily="34" charset="-122"/>
              </a:rPr>
              <a:t>，参考领域模型中</a:t>
            </a:r>
            <a:r>
              <a:rPr lang="zh-CN" altLang="en-US" sz="2800" dirty="0" smtClean="0">
                <a:solidFill>
                  <a:schemeClr val="tx1"/>
                </a:solidFill>
                <a:latin typeface="微软雅黑" panose="020B0503020204020204" pitchFamily="34" charset="-122"/>
                <a:ea typeface="微软雅黑" panose="020B0503020204020204" pitchFamily="34" charset="-122"/>
              </a:rPr>
              <a:t>业务对象</a:t>
            </a:r>
            <a:r>
              <a:rPr lang="zh-CN" altLang="en-US" sz="2800" dirty="0" smtClean="0">
                <a:latin typeface="微软雅黑" panose="020B0503020204020204" pitchFamily="34" charset="-122"/>
                <a:ea typeface="微软雅黑" panose="020B0503020204020204" pitchFamily="34" charset="-122"/>
              </a:rPr>
              <a:t>（</a:t>
            </a:r>
            <a:r>
              <a:rPr lang="zh-CN" altLang="en-US" sz="2800" b="1" dirty="0" smtClean="0">
                <a:solidFill>
                  <a:srgbClr val="FF0000"/>
                </a:solidFill>
                <a:latin typeface="微软雅黑" panose="020B0503020204020204" pitchFamily="34" charset="-122"/>
                <a:ea typeface="微软雅黑" panose="020B0503020204020204" pitchFamily="34" charset="-122"/>
              </a:rPr>
              <a:t>概念类</a:t>
            </a:r>
            <a:r>
              <a:rPr lang="zh-CN" altLang="en-US" sz="2800" dirty="0" smtClean="0">
                <a:latin typeface="微软雅黑" panose="020B0503020204020204" pitchFamily="34" charset="-122"/>
                <a:ea typeface="微软雅黑" panose="020B0503020204020204" pitchFamily="34" charset="-122"/>
              </a:rPr>
              <a:t>）接收到相同的系统事件后，执行必须的业务处理时各</a:t>
            </a:r>
            <a:r>
              <a:rPr lang="zh-CN" altLang="en-US" sz="2800" dirty="0" smtClean="0">
                <a:solidFill>
                  <a:schemeClr val="tx1"/>
                </a:solidFill>
                <a:latin typeface="微软雅黑" panose="020B0503020204020204" pitchFamily="34" charset="-122"/>
                <a:ea typeface="微软雅黑" panose="020B0503020204020204" pitchFamily="34" charset="-122"/>
              </a:rPr>
              <a:t>业务对象</a:t>
            </a:r>
            <a:r>
              <a:rPr lang="zh-CN" altLang="en-US" sz="2800" dirty="0" smtClean="0">
                <a:latin typeface="微软雅黑" panose="020B0503020204020204" pitchFamily="34" charset="-122"/>
                <a:ea typeface="微软雅黑" panose="020B0503020204020204" pitchFamily="34" charset="-122"/>
              </a:rPr>
              <a:t>的状态以及系统</a:t>
            </a:r>
            <a:r>
              <a:rPr lang="zh-CN" altLang="en-US" sz="2800" dirty="0">
                <a:latin typeface="微软雅黑" panose="020B0503020204020204" pitchFamily="34" charset="-122"/>
                <a:ea typeface="微软雅黑" panose="020B0503020204020204" pitchFamily="34" charset="-122"/>
              </a:rPr>
              <a:t>操作执行的结果</a:t>
            </a:r>
            <a:r>
              <a:rPr lang="zh-CN" altLang="en-US" sz="2800" dirty="0" smtClean="0">
                <a:latin typeface="微软雅黑" panose="020B0503020204020204" pitchFamily="34" charset="-122"/>
                <a:ea typeface="微软雅黑" panose="020B0503020204020204" pitchFamily="34" charset="-122"/>
              </a:rPr>
              <a:t>，以便软件设计时进行参考。模板</a:t>
            </a:r>
            <a:r>
              <a:rPr lang="zh-CN" altLang="en-US" sz="2800" dirty="0">
                <a:latin typeface="微软雅黑" panose="020B0503020204020204" pitchFamily="34" charset="-122"/>
                <a:ea typeface="微软雅黑" panose="020B0503020204020204" pitchFamily="34" charset="-122"/>
              </a:rPr>
              <a:t>如下表所示：</a:t>
            </a:r>
            <a:endParaRPr lang="zh-CN" altLang="en-US" sz="2800"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half" idx="10"/>
            <p:custDataLst>
              <p:tags r:id="rId5"/>
            </p:custDataLst>
          </p:nvPr>
        </p:nvSpPr>
        <p:spPr/>
        <p:txBody>
          <a:bodyPr/>
          <a:lstStyle/>
          <a:p>
            <a:fld id="{50FE9B53-AA8A-48F8-9026-D0DE5743F165}" type="datetime1">
              <a:rPr lang="zh-CN" altLang="en-US" smtClean="0"/>
            </a:fld>
            <a:endParaRPr lang="zh-CN" altLang="en-US" dirty="0"/>
          </a:p>
        </p:txBody>
      </p:sp>
      <p:sp>
        <p:nvSpPr>
          <p:cNvPr id="4" name="灯片编号占位符 3"/>
          <p:cNvSpPr>
            <a:spLocks noGrp="1"/>
          </p:cNvSpPr>
          <p:nvPr>
            <p:ph type="sldNum" sz="quarter" idx="12"/>
            <p:custDataLst>
              <p:tags r:id="rId6"/>
            </p:custDataLst>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zh-CN" altLang="en-US" dirty="0" smtClean="0"/>
              <a:t>创建操作契约</a:t>
            </a:r>
            <a:endParaRPr lang="zh-CN" altLang="en-US" dirty="0" smtClean="0"/>
          </a:p>
        </p:txBody>
      </p:sp>
      <p:sp>
        <p:nvSpPr>
          <p:cNvPr id="92164" name="Rectangle 3"/>
          <p:cNvSpPr>
            <a:spLocks noGrp="1" noChangeArrowheads="1"/>
          </p:cNvSpPr>
          <p:nvPr>
            <p:ph idx="1"/>
          </p:nvPr>
        </p:nvSpPr>
        <p:spPr>
          <a:xfrm>
            <a:off x="468000" y="1052736"/>
            <a:ext cx="11160000" cy="5116104"/>
          </a:xfrm>
        </p:spPr>
        <p:txBody>
          <a:bodyPr>
            <a:normAutofit/>
          </a:bodyPr>
          <a:lstStyle/>
          <a:p>
            <a:pPr>
              <a:lnSpc>
                <a:spcPct val="70000"/>
              </a:lnSpc>
              <a:spcBef>
                <a:spcPct val="30000"/>
              </a:spcBef>
            </a:pPr>
            <a:r>
              <a:rPr lang="zh-CN" altLang="en-US" sz="2600" dirty="0" smtClean="0"/>
              <a:t>创建</a:t>
            </a:r>
            <a:r>
              <a:rPr lang="zh-CN" altLang="en-US" sz="2600" dirty="0"/>
              <a:t>操作契约的指导原则如下：</a:t>
            </a:r>
            <a:r>
              <a:rPr lang="zh-CN" altLang="en-US" sz="3000" dirty="0"/>
              <a:t> </a:t>
            </a:r>
            <a:endParaRPr lang="zh-CN" altLang="en-US" sz="3000" dirty="0"/>
          </a:p>
          <a:p>
            <a:pPr lvl="1"/>
            <a:r>
              <a:rPr lang="zh-CN" altLang="zh-CN" dirty="0"/>
              <a:t>根据系统顺序图</a:t>
            </a:r>
            <a:r>
              <a:rPr lang="zh-CN" altLang="zh-CN" dirty="0">
                <a:solidFill>
                  <a:srgbClr val="FF0000"/>
                </a:solidFill>
              </a:rPr>
              <a:t>识别</a:t>
            </a:r>
            <a:r>
              <a:rPr lang="zh-CN" altLang="zh-CN" dirty="0"/>
              <a:t>进入到系统内的所有系统事件，即操作；</a:t>
            </a:r>
            <a:endParaRPr lang="zh-CN" altLang="zh-CN" dirty="0"/>
          </a:p>
          <a:p>
            <a:pPr lvl="1"/>
            <a:r>
              <a:rPr lang="zh-CN" altLang="zh-CN" dirty="0"/>
              <a:t>针对每一个系统操作结合对应的领域模型，找到与此操作相关的概念类；</a:t>
            </a:r>
            <a:endParaRPr lang="zh-CN" altLang="zh-CN" dirty="0"/>
          </a:p>
          <a:p>
            <a:pPr lvl="1"/>
            <a:r>
              <a:rPr lang="zh-CN" altLang="zh-CN" dirty="0"/>
              <a:t>定义概念类响应该操作的以下三项内容；</a:t>
            </a:r>
            <a:endParaRPr lang="zh-CN" altLang="zh-CN" dirty="0"/>
          </a:p>
          <a:p>
            <a:pPr lvl="2">
              <a:spcBef>
                <a:spcPct val="30000"/>
              </a:spcBef>
            </a:pPr>
            <a:r>
              <a:rPr lang="zh-CN" altLang="en-US" sz="2000" dirty="0" smtClean="0">
                <a:solidFill>
                  <a:srgbClr val="FF0000"/>
                </a:solidFill>
              </a:rPr>
              <a:t>对象实例</a:t>
            </a:r>
            <a:r>
              <a:rPr lang="zh-CN" altLang="en-US" sz="2000" dirty="0">
                <a:solidFill>
                  <a:srgbClr val="FF0000"/>
                </a:solidFill>
              </a:rPr>
              <a:t>创建和删除；</a:t>
            </a:r>
            <a:endParaRPr lang="zh-CN" altLang="en-US" sz="2000" dirty="0">
              <a:solidFill>
                <a:srgbClr val="FF0000"/>
              </a:solidFill>
            </a:endParaRPr>
          </a:p>
          <a:p>
            <a:pPr lvl="2">
              <a:spcBef>
                <a:spcPct val="30000"/>
              </a:spcBef>
            </a:pPr>
            <a:r>
              <a:rPr lang="zh-CN" altLang="en-US" dirty="0" smtClean="0">
                <a:solidFill>
                  <a:srgbClr val="FF0000"/>
                </a:solidFill>
                <a:sym typeface="+mn-ea"/>
              </a:rPr>
              <a:t>对象关联</a:t>
            </a:r>
            <a:r>
              <a:rPr lang="zh-CN" altLang="en-US" dirty="0">
                <a:solidFill>
                  <a:srgbClr val="FF0000"/>
                </a:solidFill>
                <a:sym typeface="+mn-ea"/>
              </a:rPr>
              <a:t>形成和断开；</a:t>
            </a:r>
            <a:endParaRPr lang="zh-CN" altLang="en-US" dirty="0">
              <a:solidFill>
                <a:srgbClr val="FF0000"/>
              </a:solidFill>
              <a:sym typeface="+mn-ea"/>
            </a:endParaRPr>
          </a:p>
          <a:p>
            <a:pPr lvl="2">
              <a:spcBef>
                <a:spcPct val="30000"/>
              </a:spcBef>
            </a:pPr>
            <a:r>
              <a:rPr lang="zh-CN" altLang="en-US" sz="2000" dirty="0" smtClean="0">
                <a:solidFill>
                  <a:srgbClr val="FF0000"/>
                </a:solidFill>
              </a:rPr>
              <a:t>对象属性</a:t>
            </a:r>
            <a:r>
              <a:rPr lang="zh-CN" altLang="en-US" sz="2000" dirty="0">
                <a:solidFill>
                  <a:srgbClr val="FF0000"/>
                </a:solidFill>
              </a:rPr>
              <a:t>修改。</a:t>
            </a:r>
            <a:endParaRPr lang="zh-CN" altLang="en-US" sz="2000" dirty="0">
              <a:solidFill>
                <a:srgbClr val="FF0000"/>
              </a:solidFill>
            </a:endParaRPr>
          </a:p>
          <a:p>
            <a:pPr>
              <a:lnSpc>
                <a:spcPct val="110000"/>
              </a:lnSpc>
              <a:spcBef>
                <a:spcPct val="30000"/>
              </a:spcBef>
            </a:pPr>
            <a:r>
              <a:rPr lang="zh-CN" altLang="en-US" sz="2400" dirty="0"/>
              <a:t>后置条件中至少有一项存在，该操作才有存在的必要性！</a:t>
            </a:r>
            <a:endParaRPr lang="zh-CN" altLang="en-US" sz="2400" dirty="0"/>
          </a:p>
          <a:p>
            <a:pPr>
              <a:lnSpc>
                <a:spcPct val="110000"/>
              </a:lnSpc>
              <a:spcBef>
                <a:spcPct val="30000"/>
              </a:spcBef>
            </a:pPr>
            <a:r>
              <a:rPr lang="zh-CN" altLang="en-US" sz="2400" dirty="0"/>
              <a:t>后置条件的陈述应该是声明性的，以强调系统状态所发生的变化，无需考虑如何设计和实现的。 </a:t>
            </a:r>
            <a:endParaRPr lang="zh-CN" altLang="en-US" sz="2400" dirty="0"/>
          </a:p>
        </p:txBody>
      </p:sp>
      <p:sp>
        <p:nvSpPr>
          <p:cNvPr id="4" name="日期占位符 3"/>
          <p:cNvSpPr>
            <a:spLocks noGrp="1"/>
          </p:cNvSpPr>
          <p:nvPr>
            <p:ph type="dt" sz="half" idx="10"/>
          </p:nvPr>
        </p:nvSpPr>
        <p:spPr/>
        <p:txBody>
          <a:bodyPr/>
          <a:lstStyle/>
          <a:p>
            <a:fld id="{918A499C-7A15-49B9-A4FC-AEBC9D8C459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点菜用例的系统事件</a:t>
            </a:r>
            <a:endParaRPr lang="zh-CN" altLang="en-US"/>
          </a:p>
        </p:txBody>
      </p:sp>
      <p:sp>
        <p:nvSpPr>
          <p:cNvPr id="3" name="内容占位符 2"/>
          <p:cNvSpPr>
            <a:spLocks noGrp="1"/>
          </p:cNvSpPr>
          <p:nvPr>
            <p:ph idx="1"/>
          </p:nvPr>
        </p:nvSpPr>
        <p:spPr/>
        <p:txBody>
          <a:bodyPr/>
          <a:lstStyle/>
          <a:p>
            <a:pPr>
              <a:defRPr/>
            </a:pPr>
            <a:r>
              <a:rPr lang="en-US" altLang="zh-CN" sz="2400" dirty="0" err="1"/>
              <a:t>MakeNewOrder</a:t>
            </a:r>
            <a:r>
              <a:rPr lang="zh-CN" altLang="zh-CN" sz="2400" dirty="0"/>
              <a:t>（</a:t>
            </a:r>
            <a:r>
              <a:rPr lang="en-US" altLang="zh-CN" sz="2400" dirty="0" err="1"/>
              <a:t>Table_id</a:t>
            </a:r>
            <a:r>
              <a:rPr lang="zh-CN" altLang="zh-CN" sz="2400" dirty="0"/>
              <a:t>）：开始一个点菜服务请求；</a:t>
            </a:r>
            <a:endParaRPr lang="zh-CN" altLang="zh-CN" sz="2400" dirty="0"/>
          </a:p>
          <a:p>
            <a:pPr>
              <a:defRPr/>
            </a:pPr>
            <a:r>
              <a:rPr lang="en-US" altLang="zh-CN" sz="2400" dirty="0" err="1"/>
              <a:t>AddFood</a:t>
            </a:r>
            <a:r>
              <a:rPr lang="zh-CN" altLang="zh-CN" sz="2400" dirty="0"/>
              <a:t>（</a:t>
            </a:r>
            <a:r>
              <a:rPr lang="en-US" altLang="zh-CN" sz="2400" dirty="0" err="1"/>
              <a:t>Item_id</a:t>
            </a:r>
            <a:r>
              <a:rPr lang="en-US" altLang="zh-CN" sz="2400" dirty="0"/>
              <a:t>, quantity</a:t>
            </a:r>
            <a:r>
              <a:rPr lang="zh-CN" altLang="zh-CN" sz="2400" dirty="0"/>
              <a:t>）：添加菜品；</a:t>
            </a:r>
            <a:endParaRPr lang="zh-CN" altLang="zh-CN" sz="2400" dirty="0"/>
          </a:p>
          <a:p>
            <a:pPr>
              <a:defRPr/>
            </a:pPr>
            <a:r>
              <a:rPr lang="en-US" altLang="zh-CN" sz="2400" dirty="0" err="1"/>
              <a:t>AddSpecialTaste</a:t>
            </a:r>
            <a:r>
              <a:rPr lang="zh-CN" altLang="zh-CN" sz="2400" dirty="0"/>
              <a:t>（</a:t>
            </a:r>
            <a:r>
              <a:rPr lang="en-US" altLang="zh-CN" sz="2400" dirty="0"/>
              <a:t>text</a:t>
            </a:r>
            <a:r>
              <a:rPr lang="zh-CN" altLang="zh-CN" sz="2400" dirty="0"/>
              <a:t>）：添加特殊忌口信息；</a:t>
            </a:r>
            <a:endParaRPr lang="zh-CN" altLang="zh-CN" sz="2400" dirty="0"/>
          </a:p>
          <a:p>
            <a:pPr>
              <a:defRPr/>
            </a:pPr>
            <a:r>
              <a:rPr lang="en-US" altLang="zh-CN" sz="2400" dirty="0" err="1"/>
              <a:t>ListOrder</a:t>
            </a:r>
            <a:r>
              <a:rPr lang="zh-CN" altLang="zh-CN" sz="2400" dirty="0"/>
              <a:t>（</a:t>
            </a:r>
            <a:r>
              <a:rPr lang="en-US" altLang="zh-CN" sz="2400" dirty="0" err="1"/>
              <a:t>OrderNo</a:t>
            </a:r>
            <a:r>
              <a:rPr lang="zh-CN" altLang="zh-CN" sz="2400" dirty="0"/>
              <a:t>）：列出所选菜品清单；</a:t>
            </a:r>
            <a:endParaRPr lang="en-US" altLang="zh-CN" sz="2400" dirty="0"/>
          </a:p>
          <a:p>
            <a:pPr>
              <a:defRPr/>
            </a:pPr>
            <a:r>
              <a:rPr lang="en-US" altLang="zh-CN" sz="2400" dirty="0"/>
              <a:t>Print</a:t>
            </a:r>
            <a:r>
              <a:rPr lang="zh-CN" altLang="zh-CN" sz="2400" dirty="0"/>
              <a:t>（</a:t>
            </a:r>
            <a:r>
              <a:rPr lang="en-US" altLang="zh-CN" sz="2400" dirty="0" err="1"/>
              <a:t>OrderNo</a:t>
            </a:r>
            <a:r>
              <a:rPr lang="zh-CN" altLang="zh-CN" sz="2400" dirty="0"/>
              <a:t>）：打印所选菜品订单；</a:t>
            </a:r>
            <a:endParaRPr lang="zh-CN" altLang="zh-CN" sz="2400" dirty="0"/>
          </a:p>
          <a:p>
            <a:pPr>
              <a:defRPr/>
            </a:pPr>
            <a:r>
              <a:rPr lang="en-US" altLang="zh-CN" sz="2400" dirty="0" err="1"/>
              <a:t>EndOrder</a:t>
            </a:r>
            <a:r>
              <a:rPr lang="zh-CN" altLang="zh-CN" sz="2400" dirty="0"/>
              <a:t>（）：结束一次点菜服务；</a:t>
            </a:r>
            <a:endParaRPr lang="zh-CN" altLang="zh-CN" sz="2400" dirty="0"/>
          </a:p>
          <a:p>
            <a:pPr marL="0" indent="0">
              <a:buNone/>
              <a:defRPr/>
            </a:pPr>
            <a:endParaRPr lang="zh-CN" altLang="zh-CN" sz="2400" dirty="0"/>
          </a:p>
        </p:txBody>
      </p:sp>
      <p:sp>
        <p:nvSpPr>
          <p:cNvPr id="5" name="日期占位符 4"/>
          <p:cNvSpPr>
            <a:spLocks noGrp="1"/>
          </p:cNvSpPr>
          <p:nvPr>
            <p:ph type="dt" sz="half" idx="10"/>
          </p:nvPr>
        </p:nvSpPr>
        <p:spPr/>
        <p:txBody>
          <a:bodyPr/>
          <a:lstStyle/>
          <a:p>
            <a:fld id="{352129D2-D168-47C4-8D97-AC587D837F64}" type="datetime1">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7" name="灯片编号占位符 6"/>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custDataLst>
              <p:tags r:id="rId1"/>
            </p:custDataLst>
          </p:nvPr>
        </p:nvSpPr>
        <p:spPr/>
        <p:txBody>
          <a:bodyPr/>
          <a:lstStyle/>
          <a:p>
            <a:r>
              <a:rPr lang="en-US" altLang="zh-CN"/>
              <a:t>MakeNewOrder</a:t>
            </a:r>
            <a:r>
              <a:rPr lang="zh-CN" altLang="zh-CN"/>
              <a:t>（</a:t>
            </a:r>
            <a:r>
              <a:rPr lang="en-US" altLang="zh-CN"/>
              <a:t>Table_id</a:t>
            </a:r>
            <a:r>
              <a:rPr lang="zh-CN" altLang="zh-CN"/>
              <a:t>）</a:t>
            </a:r>
            <a:endParaRPr lang="zh-CN" altLang="en-US"/>
          </a:p>
        </p:txBody>
      </p:sp>
      <p:sp>
        <p:nvSpPr>
          <p:cNvPr id="96259" name="内容占位符 2"/>
          <p:cNvSpPr>
            <a:spLocks noGrp="1"/>
          </p:cNvSpPr>
          <p:nvPr>
            <p:ph idx="1"/>
            <p:custDataLst>
              <p:tags r:id="rId2"/>
            </p:custDataLst>
          </p:nvPr>
        </p:nvSpPr>
        <p:spPr/>
        <p:txBody>
          <a:bodyPr/>
          <a:lstStyle/>
          <a:p>
            <a:r>
              <a:rPr lang="zh-CN" altLang="zh-CN" sz="2400" dirty="0"/>
              <a:t>参考领域模型分析并说明：开始一次点菜服务，说明要创建一个新的订单。</a:t>
            </a:r>
            <a:endParaRPr lang="zh-CN" altLang="zh-CN" sz="2400" dirty="0"/>
          </a:p>
          <a:p>
            <a:pPr lvl="1"/>
            <a:r>
              <a:rPr lang="zh-CN" altLang="zh-CN" sz="2000" dirty="0"/>
              <a:t>根据领域模型，该订单必须与台面相关联；</a:t>
            </a:r>
            <a:endParaRPr lang="zh-CN" altLang="zh-CN" sz="2000" dirty="0"/>
          </a:p>
          <a:p>
            <a:pPr lvl="1"/>
            <a:r>
              <a:rPr lang="zh-CN" altLang="zh-CN" sz="2000" dirty="0"/>
              <a:t>还必须与管理该台面的服务员相关联；</a:t>
            </a:r>
            <a:endParaRPr lang="zh-CN" altLang="zh-CN" sz="2000" dirty="0"/>
          </a:p>
          <a:p>
            <a:pPr lvl="1"/>
            <a:r>
              <a:rPr lang="zh-CN" altLang="zh-CN" sz="2000" dirty="0"/>
              <a:t>除此之外，该订单流水号、订单创建时间必须被动态创建；</a:t>
            </a:r>
            <a:endParaRPr lang="zh-CN" altLang="zh-CN" sz="2000" dirty="0"/>
          </a:p>
          <a:p>
            <a:pPr lvl="1"/>
            <a:r>
              <a:rPr lang="zh-CN" altLang="zh-CN" sz="2000" dirty="0"/>
              <a:t>为了能够记录多项菜品信息，还必须初始化一个“集合”项来添加多个菜品；</a:t>
            </a:r>
            <a:endParaRPr lang="zh-CN" altLang="zh-CN" sz="2000" dirty="0"/>
          </a:p>
          <a:p>
            <a:endParaRPr lang="zh-CN" altLang="en-US" dirty="0" smtClean="0"/>
          </a:p>
        </p:txBody>
      </p:sp>
      <p:sp>
        <p:nvSpPr>
          <p:cNvPr id="4" name="日期占位符 3"/>
          <p:cNvSpPr>
            <a:spLocks noGrp="1"/>
          </p:cNvSpPr>
          <p:nvPr>
            <p:ph type="dt" sz="half" idx="10"/>
            <p:custDataLst>
              <p:tags r:id="rId3"/>
            </p:custDataLst>
          </p:nvPr>
        </p:nvSpPr>
        <p:spPr/>
        <p:txBody>
          <a:bodyPr/>
          <a:lstStyle/>
          <a:p>
            <a:fld id="{B8EF744C-C35E-4415-A919-FF36159664FF}" type="datetime1">
              <a:rPr lang="zh-CN" altLang="en-US" smtClean="0"/>
            </a:fld>
            <a:endParaRPr lang="zh-CN" altLang="en-US" dirty="0"/>
          </a:p>
        </p:txBody>
      </p:sp>
      <p:sp>
        <p:nvSpPr>
          <p:cNvPr id="6" name="页脚占位符 5"/>
          <p:cNvSpPr>
            <a:spLocks noGrp="1"/>
          </p:cNvSpPr>
          <p:nvPr>
            <p:ph type="ftr" sz="quarter" idx="11"/>
            <p:custDataLst>
              <p:tags r:id="rId4"/>
            </p:custDataLst>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7" name="灯片编号占位符 6"/>
          <p:cNvSpPr>
            <a:spLocks noGrp="1"/>
          </p:cNvSpPr>
          <p:nvPr>
            <p:ph type="sldNum" sz="quarter" idx="12"/>
            <p:custDataLst>
              <p:tags r:id="rId5"/>
            </p:custDataLst>
          </p:nvPr>
        </p:nvSpPr>
        <p:spPr/>
        <p:txBody>
          <a:bodyPr/>
          <a:lstStyle/>
          <a:p>
            <a:fld id="{65C61107-C9B8-45B5-BD23-C8A00455B7E2}" type="slidenum">
              <a:rPr lang="zh-CN" altLang="en-US" smtClean="0"/>
            </a:fld>
            <a:endParaRPr lang="zh-CN" altLang="en-US" dirty="0"/>
          </a:p>
        </p:txBody>
      </p:sp>
      <p:graphicFrame>
        <p:nvGraphicFramePr>
          <p:cNvPr id="5" name="表格 4"/>
          <p:cNvGraphicFramePr>
            <a:graphicFrameLocks noGrp="1"/>
          </p:cNvGraphicFramePr>
          <p:nvPr>
            <p:custDataLst>
              <p:tags r:id="rId6"/>
            </p:custDataLst>
          </p:nvPr>
        </p:nvGraphicFramePr>
        <p:xfrm>
          <a:off x="1271464" y="3573016"/>
          <a:ext cx="8496944" cy="2448271"/>
        </p:xfrm>
        <a:graphic>
          <a:graphicData uri="http://schemas.openxmlformats.org/drawingml/2006/table">
            <a:tbl>
              <a:tblPr firstRow="1" firstCol="1" lastRow="1" lastCol="1" bandRow="1" bandCol="1">
                <a:tableStyleId>{5C22544A-7EE6-4342-B048-85BDC9FD1C3A}</a:tableStyleId>
              </a:tblPr>
              <a:tblGrid>
                <a:gridCol w="2081863"/>
                <a:gridCol w="6415081"/>
              </a:tblGrid>
              <a:tr h="379984">
                <a:tc>
                  <a:txBody>
                    <a:bodyPr/>
                    <a:lstStyle/>
                    <a:p>
                      <a:pPr algn="just">
                        <a:spcAft>
                          <a:spcPts val="0"/>
                        </a:spcAft>
                      </a:pPr>
                      <a:r>
                        <a:rPr lang="zh-CN" sz="1600" kern="100" dirty="0">
                          <a:solidFill>
                            <a:srgbClr val="FFFFFF"/>
                          </a:solidFill>
                          <a:effectLst/>
                          <a:latin typeface="微软雅黑" panose="020B0503020204020204" pitchFamily="34" charset="-122"/>
                          <a:ea typeface="微软雅黑" panose="020B0503020204020204" pitchFamily="34" charset="-122"/>
                        </a:rPr>
                        <a:t>系统事件</a:t>
                      </a:r>
                      <a:endParaRPr lang="zh-CN" sz="1600" kern="100" dirty="0">
                        <a:solidFill>
                          <a:srgbClr val="FFFFFF"/>
                        </a:solidFill>
                        <a:effectLst/>
                        <a:latin typeface="微软雅黑" panose="020B0503020204020204" pitchFamily="34" charset="-122"/>
                        <a:ea typeface="微软雅黑" panose="020B0503020204020204" pitchFamily="34" charset="-122"/>
                      </a:endParaRPr>
                    </a:p>
                  </a:txBody>
                  <a:tcPr marL="68585" marR="68585" marT="0" marB="0" anchor="ctr">
                    <a:lnL>
                      <a:noFill/>
                    </a:lnL>
                    <a:lnR w="19050">
                      <a:solidFill>
                        <a:srgbClr val="FFFFFF"/>
                      </a:solidFill>
                      <a:prstDash val="solid"/>
                    </a:lnR>
                    <a:lnT>
                      <a:noFill/>
                    </a:lnT>
                    <a:lnB>
                      <a:noFill/>
                    </a:lnB>
                    <a:solidFill>
                      <a:srgbClr val="404040"/>
                    </a:solidFill>
                  </a:tcPr>
                </a:tc>
                <a:tc>
                  <a:txBody>
                    <a:bodyPr/>
                    <a:lstStyle/>
                    <a:p>
                      <a:pPr algn="just">
                        <a:spcAft>
                          <a:spcPts val="0"/>
                        </a:spcAft>
                      </a:pPr>
                      <a:r>
                        <a:rPr lang="en-US" sz="1600" kern="100">
                          <a:solidFill>
                            <a:srgbClr val="FFFFFF"/>
                          </a:solidFill>
                          <a:effectLst/>
                          <a:latin typeface="微软雅黑" panose="020B0503020204020204" pitchFamily="34" charset="-122"/>
                          <a:ea typeface="微软雅黑" panose="020B0503020204020204" pitchFamily="34" charset="-122"/>
                        </a:rPr>
                        <a:t>MakeNewOrder</a:t>
                      </a:r>
                      <a:r>
                        <a:rPr lang="zh-CN" sz="1600" kern="100">
                          <a:solidFill>
                            <a:srgbClr val="FFFFFF"/>
                          </a:solidFill>
                          <a:effectLst/>
                          <a:latin typeface="微软雅黑" panose="020B0503020204020204" pitchFamily="34" charset="-122"/>
                          <a:ea typeface="微软雅黑" panose="020B0503020204020204" pitchFamily="34" charset="-122"/>
                        </a:rPr>
                        <a:t>（</a:t>
                      </a:r>
                      <a:r>
                        <a:rPr lang="en-US" sz="1600" kern="100">
                          <a:solidFill>
                            <a:srgbClr val="FFFFFF"/>
                          </a:solidFill>
                          <a:effectLst/>
                          <a:latin typeface="微软雅黑" panose="020B0503020204020204" pitchFamily="34" charset="-122"/>
                          <a:ea typeface="微软雅黑" panose="020B0503020204020204" pitchFamily="34" charset="-122"/>
                        </a:rPr>
                        <a:t>TableId</a:t>
                      </a:r>
                      <a:r>
                        <a:rPr lang="zh-CN" sz="1600" kern="100">
                          <a:solidFill>
                            <a:srgbClr val="FFFFFF"/>
                          </a:solidFill>
                          <a:effectLst/>
                          <a:latin typeface="微软雅黑" panose="020B0503020204020204" pitchFamily="34" charset="-122"/>
                          <a:ea typeface="微软雅黑" panose="020B0503020204020204" pitchFamily="34" charset="-122"/>
                        </a:rPr>
                        <a:t>）</a:t>
                      </a:r>
                      <a:endParaRPr lang="zh-CN" sz="1600" kern="100">
                        <a:solidFill>
                          <a:srgbClr val="FFFFFF"/>
                        </a:solidFill>
                        <a:effectLst/>
                        <a:latin typeface="微软雅黑" panose="020B0503020204020204" pitchFamily="34" charset="-122"/>
                        <a:ea typeface="微软雅黑" panose="020B0503020204020204" pitchFamily="34" charset="-122"/>
                      </a:endParaRPr>
                    </a:p>
                  </a:txBody>
                  <a:tcPr marL="68585" marR="68585" marT="0" marB="0" anchor="ctr">
                    <a:lnL w="19050">
                      <a:solidFill>
                        <a:srgbClr val="FFFFFF"/>
                      </a:solidFill>
                      <a:prstDash val="solid"/>
                    </a:lnL>
                    <a:lnR>
                      <a:noFill/>
                    </a:lnR>
                    <a:lnT>
                      <a:noFill/>
                    </a:lnT>
                    <a:lnB>
                      <a:noFill/>
                    </a:lnB>
                    <a:solidFill>
                      <a:srgbClr val="E34D4D"/>
                    </a:solidFill>
                  </a:tcPr>
                </a:tc>
              </a:tr>
              <a:tr h="379984">
                <a:tc>
                  <a:txBody>
                    <a:bodyPr/>
                    <a:lstStyle/>
                    <a:p>
                      <a:pPr algn="just">
                        <a:spcAft>
                          <a:spcPts val="0"/>
                        </a:spcAft>
                      </a:pPr>
                      <a:r>
                        <a:rPr lang="zh-CN" sz="1600" kern="100">
                          <a:solidFill>
                            <a:srgbClr val="404040"/>
                          </a:solidFill>
                          <a:effectLst/>
                          <a:latin typeface="微软雅黑" panose="020B0503020204020204" pitchFamily="34" charset="-122"/>
                          <a:ea typeface="微软雅黑" panose="020B0503020204020204" pitchFamily="34" charset="-122"/>
                        </a:rPr>
                        <a:t>交叉引用</a:t>
                      </a:r>
                      <a:endParaRPr lang="zh-CN" sz="1600" kern="100">
                        <a:solidFill>
                          <a:srgbClr val="404040"/>
                        </a:solidFill>
                        <a:effectLst/>
                        <a:latin typeface="微软雅黑" panose="020B0503020204020204" pitchFamily="34" charset="-122"/>
                        <a:ea typeface="微软雅黑" panose="020B0503020204020204" pitchFamily="34" charset="-122"/>
                      </a:endParaRPr>
                    </a:p>
                  </a:txBody>
                  <a:tcPr marL="68585" marR="68585" marT="0" marB="0" anchor="ctr">
                    <a:lnL>
                      <a:noFill/>
                    </a:lnL>
                    <a:lnR w="19050">
                      <a:solidFill>
                        <a:srgbClr val="FFFFFF"/>
                      </a:solidFill>
                      <a:prstDash val="solid"/>
                    </a:lnR>
                    <a:lnT>
                      <a:noFill/>
                    </a:lnT>
                    <a:lnB>
                      <a:noFill/>
                    </a:lnB>
                    <a:solidFill>
                      <a:srgbClr val="FFFFFF"/>
                    </a:solidFill>
                  </a:tcPr>
                </a:tc>
                <a:tc>
                  <a:txBody>
                    <a:bodyPr/>
                    <a:lstStyle/>
                    <a:p>
                      <a:pPr algn="just">
                        <a:spcAft>
                          <a:spcPts val="0"/>
                        </a:spcAft>
                      </a:pPr>
                      <a:r>
                        <a:rPr lang="zh-CN" sz="1600" kern="100">
                          <a:solidFill>
                            <a:srgbClr val="404040"/>
                          </a:solidFill>
                          <a:effectLst/>
                          <a:latin typeface="微软雅黑" panose="020B0503020204020204" pitchFamily="34" charset="-122"/>
                          <a:ea typeface="微软雅黑" panose="020B0503020204020204" pitchFamily="34" charset="-122"/>
                        </a:rPr>
                        <a:t>订单处理</a:t>
                      </a:r>
                      <a:endParaRPr lang="zh-CN" sz="1600" kern="100">
                        <a:solidFill>
                          <a:srgbClr val="404040"/>
                        </a:solidFill>
                        <a:effectLst/>
                        <a:latin typeface="微软雅黑" panose="020B0503020204020204" pitchFamily="34" charset="-122"/>
                        <a:ea typeface="微软雅黑" panose="020B0503020204020204" pitchFamily="34" charset="-122"/>
                      </a:endParaRPr>
                    </a:p>
                  </a:txBody>
                  <a:tcPr marL="68585" marR="68585" marT="0" marB="0" anchor="ctr">
                    <a:lnL w="19050">
                      <a:solidFill>
                        <a:srgbClr val="FFFFFF"/>
                      </a:solidFill>
                      <a:prstDash val="solid"/>
                    </a:lnL>
                    <a:lnR>
                      <a:noFill/>
                    </a:lnR>
                    <a:lnT>
                      <a:noFill/>
                    </a:lnT>
                    <a:lnB>
                      <a:noFill/>
                    </a:lnB>
                    <a:solidFill>
                      <a:srgbClr val="FFFFFF"/>
                    </a:solidFill>
                  </a:tcPr>
                </a:tc>
              </a:tr>
              <a:tr h="379984">
                <a:tc>
                  <a:txBody>
                    <a:bodyPr/>
                    <a:lstStyle/>
                    <a:p>
                      <a:pPr algn="just">
                        <a:spcAft>
                          <a:spcPts val="0"/>
                        </a:spcAft>
                      </a:pPr>
                      <a:r>
                        <a:rPr lang="zh-CN" sz="1600" kern="100" dirty="0">
                          <a:solidFill>
                            <a:srgbClr val="404040"/>
                          </a:solidFill>
                          <a:effectLst/>
                          <a:latin typeface="微软雅黑" panose="020B0503020204020204" pitchFamily="34" charset="-122"/>
                          <a:ea typeface="微软雅黑" panose="020B0503020204020204" pitchFamily="34" charset="-122"/>
                        </a:rPr>
                        <a:t>前置条件</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5" marR="68585" marT="0" marB="0" anchor="ctr">
                    <a:lnL>
                      <a:noFill/>
                    </a:lnL>
                    <a:lnR w="19050">
                      <a:solidFill>
                        <a:srgbClr val="FFFFFF"/>
                      </a:solidFill>
                      <a:prstDash val="solid"/>
                    </a:lnR>
                    <a:lnT>
                      <a:noFill/>
                    </a:lnT>
                    <a:lnB>
                      <a:noFill/>
                    </a:lnB>
                    <a:solidFill>
                      <a:srgbClr val="F2F2F2"/>
                    </a:solidFill>
                  </a:tcPr>
                </a:tc>
                <a:tc>
                  <a:txBody>
                    <a:bodyPr/>
                    <a:lstStyle/>
                    <a:p>
                      <a:pPr algn="just">
                        <a:spcAft>
                          <a:spcPts val="0"/>
                        </a:spcAft>
                      </a:pPr>
                      <a:r>
                        <a:rPr lang="zh-CN" sz="1600" kern="100" dirty="0">
                          <a:solidFill>
                            <a:srgbClr val="404040"/>
                          </a:solidFill>
                          <a:effectLst/>
                          <a:latin typeface="微软雅黑" panose="020B0503020204020204" pitchFamily="34" charset="-122"/>
                          <a:ea typeface="微软雅黑" panose="020B0503020204020204" pitchFamily="34" charset="-122"/>
                        </a:rPr>
                        <a:t>服务员身份验证通过，开始订单处理</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5" marR="68585" marT="0" marB="0" anchor="ctr">
                    <a:lnL w="19050">
                      <a:solidFill>
                        <a:srgbClr val="FFFFFF"/>
                      </a:solidFill>
                      <a:prstDash val="solid"/>
                    </a:lnL>
                    <a:lnR>
                      <a:noFill/>
                    </a:lnR>
                    <a:lnT>
                      <a:noFill/>
                    </a:lnT>
                    <a:lnB>
                      <a:noFill/>
                    </a:lnB>
                    <a:solidFill>
                      <a:srgbClr val="F2F2F2"/>
                    </a:solidFill>
                  </a:tcPr>
                </a:tc>
              </a:tr>
              <a:tr h="1308319">
                <a:tc>
                  <a:txBody>
                    <a:bodyPr/>
                    <a:lstStyle/>
                    <a:p>
                      <a:pPr algn="just">
                        <a:spcAft>
                          <a:spcPts val="0"/>
                        </a:spcAft>
                      </a:pPr>
                      <a:r>
                        <a:rPr lang="zh-CN" sz="1600" kern="100" dirty="0">
                          <a:solidFill>
                            <a:srgbClr val="404040"/>
                          </a:solidFill>
                          <a:effectLst/>
                          <a:latin typeface="微软雅黑" panose="020B0503020204020204" pitchFamily="34" charset="-122"/>
                          <a:ea typeface="微软雅黑" panose="020B0503020204020204" pitchFamily="34" charset="-122"/>
                        </a:rPr>
                        <a:t>后置条件</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5" marR="68585" marT="0" marB="0" anchor="ctr">
                    <a:lnL>
                      <a:noFill/>
                    </a:lnL>
                    <a:lnR w="19050">
                      <a:solidFill>
                        <a:srgbClr val="FFFFFF"/>
                      </a:solidFill>
                      <a:prstDash val="solid"/>
                    </a:lnR>
                    <a:lnT>
                      <a:noFill/>
                    </a:lnT>
                    <a:lnB w="19050">
                      <a:solidFill>
                        <a:srgbClr val="E34D4D"/>
                      </a:solidFill>
                      <a:prstDash val="solid"/>
                    </a:lnB>
                    <a:solidFill>
                      <a:srgbClr val="FFFFFF"/>
                    </a:solidFill>
                  </a:tcPr>
                </a:tc>
                <a:tc>
                  <a:txBody>
                    <a:bodyPr/>
                    <a:lstStyle/>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一个新的（概念类）订单被创建；</a:t>
                      </a:r>
                      <a:endParaRPr lang="zh-CN" sz="1600" kern="100" dirty="0">
                        <a:solidFill>
                          <a:srgbClr val="404040"/>
                        </a:solidFill>
                        <a:effectLst/>
                        <a:latin typeface="微软雅黑" panose="020B0503020204020204" pitchFamily="34" charset="-122"/>
                        <a:ea typeface="微软雅黑" panose="020B0503020204020204" pitchFamily="34" charset="-122"/>
                      </a:endParaRPr>
                    </a:p>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订单与（概念类）台面建立关联；</a:t>
                      </a:r>
                      <a:endParaRPr lang="zh-CN" sz="1600" kern="100" dirty="0">
                        <a:solidFill>
                          <a:srgbClr val="404040"/>
                        </a:solidFill>
                        <a:effectLst/>
                        <a:latin typeface="微软雅黑" panose="020B0503020204020204" pitchFamily="34" charset="-122"/>
                        <a:ea typeface="微软雅黑" panose="020B0503020204020204" pitchFamily="34" charset="-122"/>
                      </a:endParaRPr>
                    </a:p>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订单与（概念类）台面服务员建立关联；</a:t>
                      </a:r>
                      <a:endParaRPr lang="zh-CN" sz="1600" kern="100" dirty="0">
                        <a:solidFill>
                          <a:srgbClr val="404040"/>
                        </a:solidFill>
                        <a:effectLst/>
                        <a:latin typeface="微软雅黑" panose="020B0503020204020204" pitchFamily="34" charset="-122"/>
                        <a:ea typeface="微软雅黑" panose="020B0503020204020204" pitchFamily="34" charset="-122"/>
                      </a:endParaRPr>
                    </a:p>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订单的属性初始化：订单流水号、订单时间、存储菜品的数组</a:t>
                      </a:r>
                      <a:r>
                        <a:rPr lang="zh-CN" sz="1600" kern="100" dirty="0" smtClean="0">
                          <a:solidFill>
                            <a:srgbClr val="404040"/>
                          </a:solidFill>
                          <a:effectLst/>
                          <a:latin typeface="微软雅黑" panose="020B0503020204020204" pitchFamily="34" charset="-122"/>
                          <a:ea typeface="微软雅黑" panose="020B0503020204020204" pitchFamily="34" charset="-122"/>
                        </a:rPr>
                        <a:t>等</a:t>
                      </a:r>
                      <a:endParaRPr lang="zh-CN" sz="1600" kern="100" dirty="0" smtClean="0">
                        <a:solidFill>
                          <a:srgbClr val="404040"/>
                        </a:solidFill>
                        <a:effectLst/>
                        <a:latin typeface="微软雅黑" panose="020B0503020204020204" pitchFamily="34" charset="-122"/>
                        <a:ea typeface="微软雅黑" panose="020B0503020204020204" pitchFamily="34" charset="-122"/>
                      </a:endParaRPr>
                    </a:p>
                  </a:txBody>
                  <a:tcPr marL="68585" marR="68585" marT="0" marB="0" anchor="ctr">
                    <a:lnL w="19050">
                      <a:solidFill>
                        <a:srgbClr val="FFFFFF"/>
                      </a:solidFill>
                      <a:prstDash val="solid"/>
                    </a:lnL>
                    <a:lnR>
                      <a:noFill/>
                    </a:lnR>
                    <a:lnT>
                      <a:noFill/>
                    </a:lnT>
                    <a:lnB w="19050">
                      <a:solidFill>
                        <a:srgbClr val="E34D4D"/>
                      </a:solidFill>
                      <a:prstDash val="solid"/>
                    </a:lnB>
                    <a:solidFill>
                      <a:srgbClr val="FFFFFF"/>
                    </a:solidFill>
                  </a:tcPr>
                </a:tc>
              </a:tr>
            </a:tbl>
          </a:graphicData>
        </a:graphic>
      </p:graphicFrame>
    </p:spTree>
  </p:cSld>
  <p:clrMapOvr>
    <a:masterClrMapping/>
  </p:clrMapOvr>
  <p:transition>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custDataLst>
              <p:tags r:id="rId1"/>
            </p:custDataLst>
          </p:nvPr>
        </p:nvSpPr>
        <p:spPr/>
        <p:txBody>
          <a:bodyPr/>
          <a:lstStyle/>
          <a:p>
            <a:r>
              <a:rPr lang="en-US" altLang="zh-CN" sz="2800"/>
              <a:t>AddFood</a:t>
            </a:r>
            <a:r>
              <a:rPr lang="zh-CN" altLang="zh-CN" sz="2800"/>
              <a:t>（</a:t>
            </a:r>
            <a:r>
              <a:rPr lang="en-US" altLang="zh-CN" sz="2800"/>
              <a:t>Item_id, quantity</a:t>
            </a:r>
            <a:r>
              <a:rPr lang="zh-CN" altLang="zh-CN" sz="2800"/>
              <a:t>）</a:t>
            </a:r>
            <a:endParaRPr lang="zh-CN" altLang="en-US" sz="2800"/>
          </a:p>
        </p:txBody>
      </p:sp>
      <p:sp>
        <p:nvSpPr>
          <p:cNvPr id="97283" name="内容占位符 2"/>
          <p:cNvSpPr>
            <a:spLocks noGrp="1"/>
          </p:cNvSpPr>
          <p:nvPr>
            <p:ph idx="1"/>
            <p:custDataLst>
              <p:tags r:id="rId2"/>
            </p:custDataLst>
          </p:nvPr>
        </p:nvSpPr>
        <p:spPr/>
        <p:txBody>
          <a:bodyPr/>
          <a:lstStyle/>
          <a:p>
            <a:r>
              <a:rPr lang="zh-CN" altLang="zh-CN" sz="2400"/>
              <a:t>参考领域模型分析并说明：在记录顾客所点菜品的同时，说明菜品的对象被创建；</a:t>
            </a:r>
            <a:endParaRPr lang="zh-CN" altLang="zh-CN" sz="2400"/>
          </a:p>
          <a:p>
            <a:pPr lvl="1"/>
            <a:r>
              <a:rPr lang="zh-CN" altLang="zh-CN" sz="2000"/>
              <a:t>同时隐含说明订单与菜品之间的关联被创建；</a:t>
            </a:r>
            <a:endParaRPr lang="zh-CN" altLang="zh-CN" sz="2000"/>
          </a:p>
          <a:p>
            <a:pPr lvl="1"/>
            <a:r>
              <a:rPr lang="zh-CN" altLang="zh-CN" sz="2000"/>
              <a:t>除此之外，为了能显示该菜品的详细信息和价格，订单还必须通过菜品</a:t>
            </a:r>
            <a:r>
              <a:rPr lang="en-US" altLang="zh-CN" sz="2000"/>
              <a:t>Id</a:t>
            </a:r>
            <a:r>
              <a:rPr lang="zh-CN" altLang="zh-CN" sz="2000"/>
              <a:t>与菜品描述概念类建立关联；</a:t>
            </a:r>
            <a:endParaRPr lang="zh-CN" altLang="zh-CN" sz="2000"/>
          </a:p>
          <a:p>
            <a:pPr lvl="1"/>
            <a:r>
              <a:rPr lang="zh-CN" altLang="zh-CN" sz="2000"/>
              <a:t>顾客所点菜品的数量，比如</a:t>
            </a:r>
            <a:r>
              <a:rPr lang="en-US" altLang="zh-CN" sz="2000"/>
              <a:t>5</a:t>
            </a:r>
            <a:r>
              <a:rPr lang="zh-CN" altLang="zh-CN" sz="2000"/>
              <a:t>碗米饭等，将被赋值；</a:t>
            </a:r>
            <a:endParaRPr lang="zh-CN" altLang="zh-CN" sz="2000"/>
          </a:p>
          <a:p>
            <a:endParaRPr lang="zh-CN" altLang="en-US" smtClean="0"/>
          </a:p>
        </p:txBody>
      </p:sp>
      <p:sp>
        <p:nvSpPr>
          <p:cNvPr id="4" name="日期占位符 3"/>
          <p:cNvSpPr>
            <a:spLocks noGrp="1"/>
          </p:cNvSpPr>
          <p:nvPr>
            <p:ph type="dt" sz="half" idx="10"/>
            <p:custDataLst>
              <p:tags r:id="rId3"/>
            </p:custDataLst>
          </p:nvPr>
        </p:nvSpPr>
        <p:spPr/>
        <p:txBody>
          <a:bodyPr/>
          <a:lstStyle/>
          <a:p>
            <a:fld id="{7DCEF0DA-E888-4BCA-9B3B-DF38433437C7}" type="datetime1">
              <a:rPr lang="zh-CN" altLang="en-US" smtClean="0"/>
            </a:fld>
            <a:endParaRPr lang="zh-CN" altLang="en-US" dirty="0"/>
          </a:p>
        </p:txBody>
      </p:sp>
      <p:sp>
        <p:nvSpPr>
          <p:cNvPr id="6" name="页脚占位符 5"/>
          <p:cNvSpPr>
            <a:spLocks noGrp="1"/>
          </p:cNvSpPr>
          <p:nvPr>
            <p:ph type="ftr" sz="quarter" idx="11"/>
            <p:custDataLst>
              <p:tags r:id="rId4"/>
            </p:custDataLst>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7" name="灯片编号占位符 6"/>
          <p:cNvSpPr>
            <a:spLocks noGrp="1"/>
          </p:cNvSpPr>
          <p:nvPr>
            <p:ph type="sldNum" sz="quarter" idx="12"/>
            <p:custDataLst>
              <p:tags r:id="rId5"/>
            </p:custDataLst>
          </p:nvPr>
        </p:nvSpPr>
        <p:spPr/>
        <p:txBody>
          <a:bodyPr/>
          <a:lstStyle/>
          <a:p>
            <a:fld id="{65C61107-C9B8-45B5-BD23-C8A00455B7E2}" type="slidenum">
              <a:rPr lang="zh-CN" altLang="en-US" smtClean="0"/>
            </a:fld>
            <a:endParaRPr lang="zh-CN" altLang="en-US" dirty="0"/>
          </a:p>
        </p:txBody>
      </p:sp>
      <p:graphicFrame>
        <p:nvGraphicFramePr>
          <p:cNvPr id="5" name="表格 4"/>
          <p:cNvGraphicFramePr>
            <a:graphicFrameLocks noGrp="1"/>
          </p:cNvGraphicFramePr>
          <p:nvPr>
            <p:custDataLst>
              <p:tags r:id="rId6"/>
            </p:custDataLst>
          </p:nvPr>
        </p:nvGraphicFramePr>
        <p:xfrm>
          <a:off x="1199456" y="3501008"/>
          <a:ext cx="7825615" cy="2447927"/>
        </p:xfrm>
        <a:graphic>
          <a:graphicData uri="http://schemas.openxmlformats.org/drawingml/2006/table">
            <a:tbl>
              <a:tblPr firstRow="1" firstCol="1" lastRow="1" lastCol="1" bandRow="1" bandCol="1">
                <a:tableStyleId>{5C22544A-7EE6-4342-B048-85BDC9FD1C3A}</a:tableStyleId>
              </a:tblPr>
              <a:tblGrid>
                <a:gridCol w="1917376"/>
                <a:gridCol w="5908239"/>
              </a:tblGrid>
              <a:tr h="349704">
                <a:tc>
                  <a:txBody>
                    <a:bodyPr/>
                    <a:lstStyle/>
                    <a:p>
                      <a:pPr algn="just">
                        <a:spcAft>
                          <a:spcPts val="0"/>
                        </a:spcAft>
                      </a:pPr>
                      <a:r>
                        <a:rPr lang="zh-CN" sz="1600" kern="100" dirty="0">
                          <a:solidFill>
                            <a:srgbClr val="FFFFFF"/>
                          </a:solidFill>
                          <a:effectLst/>
                          <a:latin typeface="微软雅黑" panose="020B0503020204020204" pitchFamily="34" charset="-122"/>
                          <a:ea typeface="微软雅黑" panose="020B0503020204020204" pitchFamily="34" charset="-122"/>
                        </a:rPr>
                        <a:t>系统事件</a:t>
                      </a:r>
                      <a:endParaRPr lang="zh-CN" sz="1600" kern="100" dirty="0">
                        <a:solidFill>
                          <a:srgbClr val="FFFFFF"/>
                        </a:solidFill>
                        <a:effectLst/>
                        <a:latin typeface="微软雅黑" panose="020B0503020204020204" pitchFamily="34" charset="-122"/>
                        <a:ea typeface="微软雅黑" panose="020B0503020204020204" pitchFamily="34" charset="-122"/>
                      </a:endParaRPr>
                    </a:p>
                  </a:txBody>
                  <a:tcPr marL="68588" marR="68588" marT="0" marB="0" anchor="ctr">
                    <a:lnL>
                      <a:noFill/>
                    </a:lnL>
                    <a:lnR w="19050">
                      <a:solidFill>
                        <a:srgbClr val="FFFFFF"/>
                      </a:solidFill>
                      <a:prstDash val="solid"/>
                    </a:lnR>
                    <a:lnT>
                      <a:noFill/>
                    </a:lnT>
                    <a:lnB>
                      <a:noFill/>
                    </a:lnB>
                    <a:solidFill>
                      <a:srgbClr val="404040"/>
                    </a:solidFill>
                  </a:tcPr>
                </a:tc>
                <a:tc>
                  <a:txBody>
                    <a:bodyPr/>
                    <a:lstStyle/>
                    <a:p>
                      <a:pPr algn="just">
                        <a:spcAft>
                          <a:spcPts val="0"/>
                        </a:spcAft>
                      </a:pPr>
                      <a:r>
                        <a:rPr lang="en-US" sz="1600" kern="100">
                          <a:solidFill>
                            <a:srgbClr val="FFFFFF"/>
                          </a:solidFill>
                          <a:effectLst/>
                          <a:latin typeface="微软雅黑" panose="020B0503020204020204" pitchFamily="34" charset="-122"/>
                          <a:ea typeface="微软雅黑" panose="020B0503020204020204" pitchFamily="34" charset="-122"/>
                        </a:rPr>
                        <a:t>AddFoodItem</a:t>
                      </a:r>
                      <a:r>
                        <a:rPr lang="zh-CN" sz="1600" kern="100">
                          <a:solidFill>
                            <a:srgbClr val="FFFFFF"/>
                          </a:solidFill>
                          <a:effectLst/>
                          <a:latin typeface="微软雅黑" panose="020B0503020204020204" pitchFamily="34" charset="-122"/>
                          <a:ea typeface="微软雅黑" panose="020B0503020204020204" pitchFamily="34" charset="-122"/>
                        </a:rPr>
                        <a:t>（</a:t>
                      </a:r>
                      <a:r>
                        <a:rPr lang="en-US" sz="1600" kern="100">
                          <a:solidFill>
                            <a:srgbClr val="FFFFFF"/>
                          </a:solidFill>
                          <a:effectLst/>
                          <a:latin typeface="微软雅黑" panose="020B0503020204020204" pitchFamily="34" charset="-122"/>
                          <a:ea typeface="微软雅黑" panose="020B0503020204020204" pitchFamily="34" charset="-122"/>
                        </a:rPr>
                        <a:t>ItemId, quantity</a:t>
                      </a:r>
                      <a:r>
                        <a:rPr lang="zh-CN" sz="1600" kern="100">
                          <a:solidFill>
                            <a:srgbClr val="FFFFFF"/>
                          </a:solidFill>
                          <a:effectLst/>
                          <a:latin typeface="微软雅黑" panose="020B0503020204020204" pitchFamily="34" charset="-122"/>
                          <a:ea typeface="微软雅黑" panose="020B0503020204020204" pitchFamily="34" charset="-122"/>
                        </a:rPr>
                        <a:t>）</a:t>
                      </a:r>
                      <a:endParaRPr lang="zh-CN" sz="1600" kern="100">
                        <a:solidFill>
                          <a:srgbClr val="FFFFFF"/>
                        </a:solidFill>
                        <a:effectLst/>
                        <a:latin typeface="微软雅黑" panose="020B0503020204020204" pitchFamily="34" charset="-122"/>
                        <a:ea typeface="微软雅黑" panose="020B0503020204020204" pitchFamily="34" charset="-122"/>
                      </a:endParaRPr>
                    </a:p>
                  </a:txBody>
                  <a:tcPr marL="68588" marR="68588" marT="0" marB="0" anchor="ctr">
                    <a:lnL w="19050">
                      <a:solidFill>
                        <a:srgbClr val="FFFFFF"/>
                      </a:solidFill>
                      <a:prstDash val="solid"/>
                    </a:lnL>
                    <a:lnR>
                      <a:noFill/>
                    </a:lnR>
                    <a:lnT>
                      <a:noFill/>
                    </a:lnT>
                    <a:lnB>
                      <a:noFill/>
                    </a:lnB>
                    <a:solidFill>
                      <a:srgbClr val="E34D4D"/>
                    </a:solidFill>
                  </a:tcPr>
                </a:tc>
              </a:tr>
              <a:tr h="349704">
                <a:tc>
                  <a:txBody>
                    <a:bodyPr/>
                    <a:lstStyle/>
                    <a:p>
                      <a:pPr algn="just">
                        <a:spcAft>
                          <a:spcPts val="0"/>
                        </a:spcAft>
                      </a:pPr>
                      <a:r>
                        <a:rPr lang="zh-CN" sz="1600" kern="100" dirty="0">
                          <a:solidFill>
                            <a:srgbClr val="404040"/>
                          </a:solidFill>
                          <a:effectLst/>
                          <a:latin typeface="微软雅黑" panose="020B0503020204020204" pitchFamily="34" charset="-122"/>
                          <a:ea typeface="微软雅黑" panose="020B0503020204020204" pitchFamily="34" charset="-122"/>
                        </a:rPr>
                        <a:t>交叉引用</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8" marR="68588" marT="0" marB="0" anchor="ctr">
                    <a:lnL>
                      <a:noFill/>
                    </a:lnL>
                    <a:lnR w="19050">
                      <a:solidFill>
                        <a:srgbClr val="FFFFFF"/>
                      </a:solidFill>
                      <a:prstDash val="solid"/>
                    </a:lnR>
                    <a:lnT>
                      <a:noFill/>
                    </a:lnT>
                    <a:lnB>
                      <a:noFill/>
                    </a:lnB>
                    <a:solidFill>
                      <a:srgbClr val="FFFFFF"/>
                    </a:solidFill>
                  </a:tcPr>
                </a:tc>
                <a:tc>
                  <a:txBody>
                    <a:bodyPr/>
                    <a:lstStyle/>
                    <a:p>
                      <a:pPr algn="just">
                        <a:spcAft>
                          <a:spcPts val="0"/>
                        </a:spcAft>
                      </a:pPr>
                      <a:r>
                        <a:rPr lang="zh-CN" sz="1600" kern="100">
                          <a:solidFill>
                            <a:srgbClr val="404040"/>
                          </a:solidFill>
                          <a:effectLst/>
                          <a:latin typeface="微软雅黑" panose="020B0503020204020204" pitchFamily="34" charset="-122"/>
                          <a:ea typeface="微软雅黑" panose="020B0503020204020204" pitchFamily="34" charset="-122"/>
                        </a:rPr>
                        <a:t>订单处理</a:t>
                      </a:r>
                      <a:endParaRPr lang="zh-CN" sz="1600" kern="100">
                        <a:solidFill>
                          <a:srgbClr val="404040"/>
                        </a:solidFill>
                        <a:effectLst/>
                        <a:latin typeface="微软雅黑" panose="020B0503020204020204" pitchFamily="34" charset="-122"/>
                        <a:ea typeface="微软雅黑" panose="020B0503020204020204" pitchFamily="34" charset="-122"/>
                      </a:endParaRPr>
                    </a:p>
                  </a:txBody>
                  <a:tcPr marL="68588" marR="68588" marT="0" marB="0" anchor="ctr">
                    <a:lnL w="19050">
                      <a:solidFill>
                        <a:srgbClr val="FFFFFF"/>
                      </a:solidFill>
                      <a:prstDash val="solid"/>
                    </a:lnL>
                    <a:lnR>
                      <a:noFill/>
                    </a:lnR>
                    <a:lnT>
                      <a:noFill/>
                    </a:lnT>
                    <a:lnB>
                      <a:noFill/>
                    </a:lnB>
                    <a:solidFill>
                      <a:srgbClr val="FFFFFF"/>
                    </a:solidFill>
                  </a:tcPr>
                </a:tc>
              </a:tr>
              <a:tr h="349704">
                <a:tc>
                  <a:txBody>
                    <a:bodyPr/>
                    <a:lstStyle/>
                    <a:p>
                      <a:pPr algn="just">
                        <a:spcAft>
                          <a:spcPts val="0"/>
                        </a:spcAft>
                      </a:pPr>
                      <a:r>
                        <a:rPr lang="zh-CN" sz="1600" kern="100" dirty="0">
                          <a:solidFill>
                            <a:srgbClr val="404040"/>
                          </a:solidFill>
                          <a:effectLst/>
                          <a:latin typeface="微软雅黑" panose="020B0503020204020204" pitchFamily="34" charset="-122"/>
                          <a:ea typeface="微软雅黑" panose="020B0503020204020204" pitchFamily="34" charset="-122"/>
                        </a:rPr>
                        <a:t>前置条件</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8" marR="68588" marT="0" marB="0" anchor="ctr">
                    <a:lnL>
                      <a:noFill/>
                    </a:lnL>
                    <a:lnR w="19050">
                      <a:solidFill>
                        <a:srgbClr val="FFFFFF"/>
                      </a:solidFill>
                      <a:prstDash val="solid"/>
                    </a:lnR>
                    <a:lnT>
                      <a:noFill/>
                    </a:lnT>
                    <a:lnB>
                      <a:noFill/>
                    </a:lnB>
                    <a:solidFill>
                      <a:srgbClr val="F2F2F2"/>
                    </a:solidFill>
                  </a:tcPr>
                </a:tc>
                <a:tc>
                  <a:txBody>
                    <a:bodyPr/>
                    <a:lstStyle/>
                    <a:p>
                      <a:pPr algn="just">
                        <a:spcAft>
                          <a:spcPts val="0"/>
                        </a:spcAft>
                      </a:pPr>
                      <a:r>
                        <a:rPr lang="zh-CN" sz="1600" kern="100" dirty="0">
                          <a:solidFill>
                            <a:srgbClr val="404040"/>
                          </a:solidFill>
                          <a:effectLst/>
                          <a:latin typeface="微软雅黑" panose="020B0503020204020204" pitchFamily="34" charset="-122"/>
                          <a:ea typeface="微软雅黑" panose="020B0503020204020204" pitchFamily="34" charset="-122"/>
                        </a:rPr>
                        <a:t>服务员正在处理订单</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8" marR="68588" marT="0" marB="0" anchor="ctr">
                    <a:lnL w="19050">
                      <a:solidFill>
                        <a:srgbClr val="FFFFFF"/>
                      </a:solidFill>
                      <a:prstDash val="solid"/>
                    </a:lnL>
                    <a:lnR>
                      <a:noFill/>
                    </a:lnR>
                    <a:lnT>
                      <a:noFill/>
                    </a:lnT>
                    <a:lnB>
                      <a:noFill/>
                    </a:lnB>
                    <a:solidFill>
                      <a:srgbClr val="F2F2F2"/>
                    </a:solidFill>
                  </a:tcPr>
                </a:tc>
              </a:tr>
              <a:tr h="1398815">
                <a:tc>
                  <a:txBody>
                    <a:bodyPr/>
                    <a:lstStyle/>
                    <a:p>
                      <a:pPr algn="just">
                        <a:spcAft>
                          <a:spcPts val="0"/>
                        </a:spcAft>
                      </a:pPr>
                      <a:r>
                        <a:rPr lang="zh-CN" sz="1600" kern="100" dirty="0">
                          <a:solidFill>
                            <a:srgbClr val="404040"/>
                          </a:solidFill>
                          <a:effectLst/>
                          <a:latin typeface="微软雅黑" panose="020B0503020204020204" pitchFamily="34" charset="-122"/>
                          <a:ea typeface="微软雅黑" panose="020B0503020204020204" pitchFamily="34" charset="-122"/>
                        </a:rPr>
                        <a:t>后置条件</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8" marR="68588" marT="0" marB="0" anchor="ctr">
                    <a:lnL>
                      <a:noFill/>
                    </a:lnL>
                    <a:lnR w="19050">
                      <a:solidFill>
                        <a:srgbClr val="FFFFFF"/>
                      </a:solidFill>
                      <a:prstDash val="solid"/>
                    </a:lnR>
                    <a:lnT>
                      <a:noFill/>
                    </a:lnT>
                    <a:lnB w="19050">
                      <a:solidFill>
                        <a:srgbClr val="E34D4D"/>
                      </a:solidFill>
                      <a:prstDash val="solid"/>
                    </a:lnB>
                    <a:solidFill>
                      <a:srgbClr val="FFFFFF"/>
                    </a:solidFill>
                  </a:tcPr>
                </a:tc>
                <a:tc>
                  <a:txBody>
                    <a:bodyPr/>
                    <a:lstStyle/>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一个新的（概念类）菜品被创建；</a:t>
                      </a:r>
                      <a:endParaRPr lang="zh-CN" sz="1600" kern="100" dirty="0">
                        <a:solidFill>
                          <a:srgbClr val="404040"/>
                        </a:solidFill>
                        <a:effectLst/>
                        <a:latin typeface="微软雅黑" panose="020B0503020204020204" pitchFamily="34" charset="-122"/>
                        <a:ea typeface="微软雅黑" panose="020B0503020204020204" pitchFamily="34" charset="-122"/>
                      </a:endParaRPr>
                    </a:p>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菜品与订单建立关联；</a:t>
                      </a:r>
                      <a:endParaRPr lang="zh-CN" sz="1600" kern="100" dirty="0">
                        <a:solidFill>
                          <a:srgbClr val="404040"/>
                        </a:solidFill>
                        <a:effectLst/>
                        <a:latin typeface="微软雅黑" panose="020B0503020204020204" pitchFamily="34" charset="-122"/>
                        <a:ea typeface="微软雅黑" panose="020B0503020204020204" pitchFamily="34" charset="-122"/>
                      </a:endParaRPr>
                    </a:p>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订单与菜品描述建立关联；</a:t>
                      </a:r>
                      <a:endParaRPr lang="zh-CN" sz="1600" kern="100" dirty="0">
                        <a:solidFill>
                          <a:srgbClr val="404040"/>
                        </a:solidFill>
                        <a:effectLst/>
                        <a:latin typeface="微软雅黑" panose="020B0503020204020204" pitchFamily="34" charset="-122"/>
                        <a:ea typeface="微软雅黑" panose="020B0503020204020204" pitchFamily="34" charset="-122"/>
                      </a:endParaRPr>
                    </a:p>
                    <a:p>
                      <a:pPr marL="342900" lvl="0" indent="-342900" algn="just">
                        <a:spcAft>
                          <a:spcPts val="0"/>
                        </a:spcAft>
                        <a:buFont typeface="+mj-lt"/>
                        <a:buAutoNum type="arabicPeriod"/>
                        <a:tabLst>
                          <a:tab pos="266700" algn="l"/>
                        </a:tabLst>
                      </a:pPr>
                      <a:r>
                        <a:rPr lang="zh-CN" sz="1600" kern="100" dirty="0">
                          <a:solidFill>
                            <a:srgbClr val="404040"/>
                          </a:solidFill>
                          <a:effectLst/>
                          <a:latin typeface="微软雅黑" panose="020B0503020204020204" pitchFamily="34" charset="-122"/>
                          <a:ea typeface="微软雅黑" panose="020B0503020204020204" pitchFamily="34" charset="-122"/>
                        </a:rPr>
                        <a:t>菜品属性被修改：</a:t>
                      </a:r>
                      <a:r>
                        <a:rPr lang="en-US" sz="1600" kern="100" dirty="0">
                          <a:solidFill>
                            <a:srgbClr val="404040"/>
                          </a:solidFill>
                          <a:effectLst/>
                          <a:latin typeface="微软雅黑" panose="020B0503020204020204" pitchFamily="34" charset="-122"/>
                          <a:ea typeface="微软雅黑" panose="020B0503020204020204" pitchFamily="34" charset="-122"/>
                        </a:rPr>
                        <a:t>quantity</a:t>
                      </a:r>
                      <a:r>
                        <a:rPr lang="zh-CN" sz="1600" kern="100" dirty="0">
                          <a:solidFill>
                            <a:srgbClr val="404040"/>
                          </a:solidFill>
                          <a:effectLst/>
                          <a:latin typeface="微软雅黑" panose="020B0503020204020204" pitchFamily="34" charset="-122"/>
                          <a:ea typeface="微软雅黑" panose="020B0503020204020204" pitchFamily="34" charset="-122"/>
                        </a:rPr>
                        <a:t>；</a:t>
                      </a:r>
                      <a:endParaRPr lang="zh-CN" sz="1600" kern="100" dirty="0">
                        <a:solidFill>
                          <a:srgbClr val="404040"/>
                        </a:solidFill>
                        <a:effectLst/>
                        <a:latin typeface="微软雅黑" panose="020B0503020204020204" pitchFamily="34" charset="-122"/>
                        <a:ea typeface="微软雅黑" panose="020B0503020204020204" pitchFamily="34" charset="-122"/>
                      </a:endParaRPr>
                    </a:p>
                  </a:txBody>
                  <a:tcPr marL="68588" marR="68588" marT="0" marB="0" anchor="ctr">
                    <a:lnL w="19050">
                      <a:solidFill>
                        <a:srgbClr val="FFFFFF"/>
                      </a:solidFill>
                      <a:prstDash val="solid"/>
                    </a:lnL>
                    <a:lnR>
                      <a:noFill/>
                    </a:lnR>
                    <a:lnT>
                      <a:noFill/>
                    </a:lnT>
                    <a:lnB w="19050">
                      <a:solidFill>
                        <a:srgbClr val="E34D4D"/>
                      </a:solidFill>
                      <a:prstDash val="solid"/>
                    </a:lnB>
                    <a:solidFill>
                      <a:srgbClr val="FFFFFF"/>
                    </a:solidFill>
                  </a:tcPr>
                </a:tc>
              </a:tr>
            </a:tbl>
          </a:graphicData>
        </a:graphic>
      </p:graphicFrame>
    </p:spTree>
  </p:cSld>
  <p:clrMapOvr>
    <a:masterClrMapping/>
  </p:clrMapOvr>
  <p:transition>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Line 6"/>
          <p:cNvSpPr>
            <a:spLocks noChangeShapeType="1"/>
          </p:cNvSpPr>
          <p:nvPr>
            <p:custDataLst>
              <p:tags r:id="rId1"/>
            </p:custDataLst>
          </p:nvPr>
        </p:nvSpPr>
        <p:spPr bwMode="auto">
          <a:xfrm>
            <a:off x="5753546" y="2070072"/>
            <a:ext cx="0" cy="4235478"/>
          </a:xfrm>
          <a:prstGeom prst="line">
            <a:avLst/>
          </a:prstGeom>
          <a:noFill/>
          <a:ln w="63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sz="1800"/>
          </a:p>
        </p:txBody>
      </p:sp>
      <p:grpSp>
        <p:nvGrpSpPr>
          <p:cNvPr id="3" name="组合 2"/>
          <p:cNvGrpSpPr/>
          <p:nvPr>
            <p:custDataLst>
              <p:tags r:id="rId2"/>
            </p:custDataLst>
          </p:nvPr>
        </p:nvGrpSpPr>
        <p:grpSpPr>
          <a:xfrm>
            <a:off x="820222" y="1852613"/>
            <a:ext cx="4458104" cy="5005387"/>
            <a:chOff x="820222" y="1852613"/>
            <a:chExt cx="4458104" cy="5005387"/>
          </a:xfrm>
        </p:grpSpPr>
        <p:sp>
          <p:nvSpPr>
            <p:cNvPr id="32" name="Freeform 7"/>
            <p:cNvSpPr/>
            <p:nvPr>
              <p:custDataLst>
                <p:tags r:id="rId3"/>
              </p:custDataLst>
            </p:nvPr>
          </p:nvSpPr>
          <p:spPr bwMode="auto">
            <a:xfrm>
              <a:off x="820222" y="1852613"/>
              <a:ext cx="3719957" cy="5005387"/>
            </a:xfrm>
            <a:custGeom>
              <a:avLst/>
              <a:gdLst>
                <a:gd name="T0" fmla="*/ 369 w 1083"/>
                <a:gd name="T1" fmla="*/ 1454 h 1454"/>
                <a:gd name="T2" fmla="*/ 619 w 1083"/>
                <a:gd name="T3" fmla="*/ 1454 h 1454"/>
                <a:gd name="T4" fmla="*/ 593 w 1083"/>
                <a:gd name="T5" fmla="*/ 950 h 1454"/>
                <a:gd name="T6" fmla="*/ 861 w 1083"/>
                <a:gd name="T7" fmla="*/ 604 h 1454"/>
                <a:gd name="T8" fmla="*/ 1069 w 1083"/>
                <a:gd name="T9" fmla="*/ 625 h 1454"/>
                <a:gd name="T10" fmla="*/ 711 w 1083"/>
                <a:gd name="T11" fmla="*/ 604 h 1454"/>
                <a:gd name="T12" fmla="*/ 843 w 1083"/>
                <a:gd name="T13" fmla="*/ 449 h 1454"/>
                <a:gd name="T14" fmla="*/ 1083 w 1083"/>
                <a:gd name="T15" fmla="*/ 381 h 1454"/>
                <a:gd name="T16" fmla="*/ 881 w 1083"/>
                <a:gd name="T17" fmla="*/ 398 h 1454"/>
                <a:gd name="T18" fmla="*/ 907 w 1083"/>
                <a:gd name="T19" fmla="*/ 185 h 1454"/>
                <a:gd name="T20" fmla="*/ 867 w 1083"/>
                <a:gd name="T21" fmla="*/ 380 h 1454"/>
                <a:gd name="T22" fmla="*/ 590 w 1083"/>
                <a:gd name="T23" fmla="*/ 621 h 1454"/>
                <a:gd name="T24" fmla="*/ 586 w 1083"/>
                <a:gd name="T25" fmla="*/ 340 h 1454"/>
                <a:gd name="T26" fmla="*/ 717 w 1083"/>
                <a:gd name="T27" fmla="*/ 172 h 1454"/>
                <a:gd name="T28" fmla="*/ 562 w 1083"/>
                <a:gd name="T29" fmla="*/ 309 h 1454"/>
                <a:gd name="T30" fmla="*/ 495 w 1083"/>
                <a:gd name="T31" fmla="*/ 111 h 1454"/>
                <a:gd name="T32" fmla="*/ 325 w 1083"/>
                <a:gd name="T33" fmla="*/ 0 h 1454"/>
                <a:gd name="T34" fmla="*/ 498 w 1083"/>
                <a:gd name="T35" fmla="*/ 245 h 1454"/>
                <a:gd name="T36" fmla="*/ 377 w 1083"/>
                <a:gd name="T37" fmla="*/ 175 h 1454"/>
                <a:gd name="T38" fmla="*/ 197 w 1083"/>
                <a:gd name="T39" fmla="*/ 165 h 1454"/>
                <a:gd name="T40" fmla="*/ 108 w 1083"/>
                <a:gd name="T41" fmla="*/ 109 h 1454"/>
                <a:gd name="T42" fmla="*/ 209 w 1083"/>
                <a:gd name="T43" fmla="*/ 185 h 1454"/>
                <a:gd name="T44" fmla="*/ 413 w 1083"/>
                <a:gd name="T45" fmla="*/ 225 h 1454"/>
                <a:gd name="T46" fmla="*/ 514 w 1083"/>
                <a:gd name="T47" fmla="*/ 369 h 1454"/>
                <a:gd name="T48" fmla="*/ 500 w 1083"/>
                <a:gd name="T49" fmla="*/ 770 h 1454"/>
                <a:gd name="T50" fmla="*/ 396 w 1083"/>
                <a:gd name="T51" fmla="*/ 676 h 1454"/>
                <a:gd name="T52" fmla="*/ 248 w 1083"/>
                <a:gd name="T53" fmla="*/ 544 h 1454"/>
                <a:gd name="T54" fmla="*/ 225 w 1083"/>
                <a:gd name="T55" fmla="*/ 380 h 1454"/>
                <a:gd name="T56" fmla="*/ 237 w 1083"/>
                <a:gd name="T57" fmla="*/ 567 h 1454"/>
                <a:gd name="T58" fmla="*/ 0 w 1083"/>
                <a:gd name="T59" fmla="*/ 578 h 1454"/>
                <a:gd name="T60" fmla="*/ 238 w 1083"/>
                <a:gd name="T61" fmla="*/ 599 h 1454"/>
                <a:gd name="T62" fmla="*/ 419 w 1083"/>
                <a:gd name="T63" fmla="*/ 782 h 1454"/>
                <a:gd name="T64" fmla="*/ 469 w 1083"/>
                <a:gd name="T65" fmla="*/ 881 h 1454"/>
                <a:gd name="T66" fmla="*/ 168 w 1083"/>
                <a:gd name="T67" fmla="*/ 913 h 1454"/>
                <a:gd name="T68" fmla="*/ 346 w 1083"/>
                <a:gd name="T69" fmla="*/ 876 h 1454"/>
                <a:gd name="T70" fmla="*/ 501 w 1083"/>
                <a:gd name="T71" fmla="*/ 1099 h 1454"/>
                <a:gd name="T72" fmla="*/ 369 w 1083"/>
                <a:gd name="T73" fmla="*/ 1454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3" h="1454">
                  <a:moveTo>
                    <a:pt x="369" y="1454"/>
                  </a:moveTo>
                  <a:cubicBezTo>
                    <a:pt x="619" y="1454"/>
                    <a:pt x="619" y="1454"/>
                    <a:pt x="619" y="1454"/>
                  </a:cubicBezTo>
                  <a:cubicBezTo>
                    <a:pt x="619" y="1454"/>
                    <a:pt x="575" y="1120"/>
                    <a:pt x="593" y="950"/>
                  </a:cubicBezTo>
                  <a:cubicBezTo>
                    <a:pt x="611" y="780"/>
                    <a:pt x="728" y="614"/>
                    <a:pt x="861" y="604"/>
                  </a:cubicBezTo>
                  <a:cubicBezTo>
                    <a:pt x="992" y="595"/>
                    <a:pt x="1069" y="625"/>
                    <a:pt x="1069" y="625"/>
                  </a:cubicBezTo>
                  <a:cubicBezTo>
                    <a:pt x="1069" y="625"/>
                    <a:pt x="911" y="507"/>
                    <a:pt x="711" y="604"/>
                  </a:cubicBezTo>
                  <a:cubicBezTo>
                    <a:pt x="711" y="604"/>
                    <a:pt x="757" y="513"/>
                    <a:pt x="843" y="449"/>
                  </a:cubicBezTo>
                  <a:cubicBezTo>
                    <a:pt x="929" y="386"/>
                    <a:pt x="1053" y="379"/>
                    <a:pt x="1083" y="381"/>
                  </a:cubicBezTo>
                  <a:cubicBezTo>
                    <a:pt x="1083" y="381"/>
                    <a:pt x="987" y="348"/>
                    <a:pt x="881" y="398"/>
                  </a:cubicBezTo>
                  <a:cubicBezTo>
                    <a:pt x="881" y="398"/>
                    <a:pt x="961" y="341"/>
                    <a:pt x="907" y="185"/>
                  </a:cubicBezTo>
                  <a:cubicBezTo>
                    <a:pt x="907" y="185"/>
                    <a:pt x="923" y="323"/>
                    <a:pt x="867" y="380"/>
                  </a:cubicBezTo>
                  <a:cubicBezTo>
                    <a:pt x="811" y="438"/>
                    <a:pt x="636" y="539"/>
                    <a:pt x="590" y="621"/>
                  </a:cubicBezTo>
                  <a:cubicBezTo>
                    <a:pt x="590" y="621"/>
                    <a:pt x="553" y="465"/>
                    <a:pt x="586" y="340"/>
                  </a:cubicBezTo>
                  <a:cubicBezTo>
                    <a:pt x="616" y="230"/>
                    <a:pt x="698" y="178"/>
                    <a:pt x="717" y="172"/>
                  </a:cubicBezTo>
                  <a:cubicBezTo>
                    <a:pt x="717" y="172"/>
                    <a:pt x="613" y="187"/>
                    <a:pt x="562" y="309"/>
                  </a:cubicBezTo>
                  <a:cubicBezTo>
                    <a:pt x="562" y="309"/>
                    <a:pt x="563" y="203"/>
                    <a:pt x="495" y="111"/>
                  </a:cubicBezTo>
                  <a:cubicBezTo>
                    <a:pt x="427" y="19"/>
                    <a:pt x="349" y="6"/>
                    <a:pt x="325" y="0"/>
                  </a:cubicBezTo>
                  <a:cubicBezTo>
                    <a:pt x="325" y="0"/>
                    <a:pt x="492" y="59"/>
                    <a:pt x="498" y="245"/>
                  </a:cubicBezTo>
                  <a:cubicBezTo>
                    <a:pt x="498" y="245"/>
                    <a:pt x="452" y="191"/>
                    <a:pt x="377" y="175"/>
                  </a:cubicBezTo>
                  <a:cubicBezTo>
                    <a:pt x="302" y="159"/>
                    <a:pt x="234" y="173"/>
                    <a:pt x="197" y="165"/>
                  </a:cubicBezTo>
                  <a:cubicBezTo>
                    <a:pt x="158" y="157"/>
                    <a:pt x="115" y="125"/>
                    <a:pt x="108" y="109"/>
                  </a:cubicBezTo>
                  <a:cubicBezTo>
                    <a:pt x="108" y="109"/>
                    <a:pt x="130" y="160"/>
                    <a:pt x="209" y="185"/>
                  </a:cubicBezTo>
                  <a:cubicBezTo>
                    <a:pt x="281" y="207"/>
                    <a:pt x="358" y="189"/>
                    <a:pt x="413" y="225"/>
                  </a:cubicBezTo>
                  <a:cubicBezTo>
                    <a:pt x="468" y="261"/>
                    <a:pt x="505" y="312"/>
                    <a:pt x="514" y="369"/>
                  </a:cubicBezTo>
                  <a:cubicBezTo>
                    <a:pt x="523" y="420"/>
                    <a:pt x="537" y="608"/>
                    <a:pt x="500" y="770"/>
                  </a:cubicBezTo>
                  <a:cubicBezTo>
                    <a:pt x="500" y="770"/>
                    <a:pt x="456" y="715"/>
                    <a:pt x="396" y="676"/>
                  </a:cubicBezTo>
                  <a:cubicBezTo>
                    <a:pt x="333" y="635"/>
                    <a:pt x="270" y="577"/>
                    <a:pt x="248" y="544"/>
                  </a:cubicBezTo>
                  <a:cubicBezTo>
                    <a:pt x="226" y="511"/>
                    <a:pt x="220" y="425"/>
                    <a:pt x="225" y="380"/>
                  </a:cubicBezTo>
                  <a:cubicBezTo>
                    <a:pt x="225" y="380"/>
                    <a:pt x="191" y="492"/>
                    <a:pt x="237" y="567"/>
                  </a:cubicBezTo>
                  <a:cubicBezTo>
                    <a:pt x="237" y="567"/>
                    <a:pt x="127" y="512"/>
                    <a:pt x="0" y="578"/>
                  </a:cubicBezTo>
                  <a:cubicBezTo>
                    <a:pt x="0" y="578"/>
                    <a:pt x="152" y="542"/>
                    <a:pt x="238" y="599"/>
                  </a:cubicBezTo>
                  <a:cubicBezTo>
                    <a:pt x="333" y="662"/>
                    <a:pt x="393" y="741"/>
                    <a:pt x="419" y="782"/>
                  </a:cubicBezTo>
                  <a:cubicBezTo>
                    <a:pt x="445" y="823"/>
                    <a:pt x="469" y="881"/>
                    <a:pt x="469" y="881"/>
                  </a:cubicBezTo>
                  <a:cubicBezTo>
                    <a:pt x="469" y="881"/>
                    <a:pt x="331" y="795"/>
                    <a:pt x="168" y="913"/>
                  </a:cubicBezTo>
                  <a:cubicBezTo>
                    <a:pt x="168" y="913"/>
                    <a:pt x="264" y="863"/>
                    <a:pt x="346" y="876"/>
                  </a:cubicBezTo>
                  <a:cubicBezTo>
                    <a:pt x="428" y="889"/>
                    <a:pt x="501" y="960"/>
                    <a:pt x="501" y="1099"/>
                  </a:cubicBezTo>
                  <a:cubicBezTo>
                    <a:pt x="501" y="1238"/>
                    <a:pt x="469" y="1369"/>
                    <a:pt x="369" y="1454"/>
                  </a:cubicBezTo>
                  <a:close/>
                </a:path>
              </a:pathLst>
            </a:custGeom>
            <a:solidFill>
              <a:schemeClr val="tx1"/>
            </a:solidFill>
            <a:ln>
              <a:noFill/>
            </a:ln>
          </p:spPr>
          <p:txBody>
            <a:bodyPr wrap="square">
              <a:normAutofit/>
            </a:bodyPr>
            <a:lstStyle/>
            <a:p>
              <a:endParaRPr lang="zh-CN" altLang="en-US" sz="1800"/>
            </a:p>
          </p:txBody>
        </p:sp>
        <p:sp>
          <p:nvSpPr>
            <p:cNvPr id="34" name="Freeform 9"/>
            <p:cNvSpPr/>
            <p:nvPr>
              <p:custDataLst>
                <p:tags r:id="rId4"/>
              </p:custDataLst>
            </p:nvPr>
          </p:nvSpPr>
          <p:spPr bwMode="auto">
            <a:xfrm>
              <a:off x="1260384" y="2616081"/>
              <a:ext cx="642715" cy="712829"/>
            </a:xfrm>
            <a:custGeom>
              <a:avLst/>
              <a:gdLst>
                <a:gd name="T0" fmla="*/ 0 w 187"/>
                <a:gd name="T1" fmla="*/ 68 h 207"/>
                <a:gd name="T2" fmla="*/ 16 w 187"/>
                <a:gd name="T3" fmla="*/ 40 h 207"/>
                <a:gd name="T4" fmla="*/ 78 w 187"/>
                <a:gd name="T5" fmla="*/ 5 h 207"/>
                <a:gd name="T6" fmla="*/ 109 w 187"/>
                <a:gd name="T7" fmla="*/ 5 h 207"/>
                <a:gd name="T8" fmla="*/ 171 w 187"/>
                <a:gd name="T9" fmla="*/ 40 h 207"/>
                <a:gd name="T10" fmla="*/ 187 w 187"/>
                <a:gd name="T11" fmla="*/ 68 h 207"/>
                <a:gd name="T12" fmla="*/ 187 w 187"/>
                <a:gd name="T13" fmla="*/ 139 h 207"/>
                <a:gd name="T14" fmla="*/ 171 w 187"/>
                <a:gd name="T15" fmla="*/ 166 h 207"/>
                <a:gd name="T16" fmla="*/ 109 w 187"/>
                <a:gd name="T17" fmla="*/ 202 h 207"/>
                <a:gd name="T18" fmla="*/ 78 w 187"/>
                <a:gd name="T19" fmla="*/ 202 h 207"/>
                <a:gd name="T20" fmla="*/ 16 w 187"/>
                <a:gd name="T21" fmla="*/ 166 h 207"/>
                <a:gd name="T22" fmla="*/ 0 w 187"/>
                <a:gd name="T23" fmla="*/ 139 h 207"/>
                <a:gd name="T24" fmla="*/ 0 w 187"/>
                <a:gd name="T25" fmla="*/ 6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207">
                  <a:moveTo>
                    <a:pt x="0" y="68"/>
                  </a:moveTo>
                  <a:cubicBezTo>
                    <a:pt x="0" y="58"/>
                    <a:pt x="7" y="45"/>
                    <a:pt x="16" y="40"/>
                  </a:cubicBezTo>
                  <a:cubicBezTo>
                    <a:pt x="78" y="5"/>
                    <a:pt x="78" y="5"/>
                    <a:pt x="78" y="5"/>
                  </a:cubicBezTo>
                  <a:cubicBezTo>
                    <a:pt x="86" y="0"/>
                    <a:pt x="101" y="0"/>
                    <a:pt x="109" y="5"/>
                  </a:cubicBezTo>
                  <a:cubicBezTo>
                    <a:pt x="171" y="40"/>
                    <a:pt x="171" y="40"/>
                    <a:pt x="171" y="40"/>
                  </a:cubicBezTo>
                  <a:cubicBezTo>
                    <a:pt x="180" y="45"/>
                    <a:pt x="187" y="58"/>
                    <a:pt x="187" y="68"/>
                  </a:cubicBezTo>
                  <a:cubicBezTo>
                    <a:pt x="187" y="139"/>
                    <a:pt x="187" y="139"/>
                    <a:pt x="187" y="139"/>
                  </a:cubicBezTo>
                  <a:cubicBezTo>
                    <a:pt x="187" y="149"/>
                    <a:pt x="180" y="161"/>
                    <a:pt x="171" y="166"/>
                  </a:cubicBezTo>
                  <a:cubicBezTo>
                    <a:pt x="109" y="202"/>
                    <a:pt x="109" y="202"/>
                    <a:pt x="109" y="202"/>
                  </a:cubicBezTo>
                  <a:cubicBezTo>
                    <a:pt x="101" y="207"/>
                    <a:pt x="86" y="207"/>
                    <a:pt x="78" y="202"/>
                  </a:cubicBezTo>
                  <a:cubicBezTo>
                    <a:pt x="16" y="166"/>
                    <a:pt x="16" y="166"/>
                    <a:pt x="16" y="166"/>
                  </a:cubicBezTo>
                  <a:cubicBezTo>
                    <a:pt x="7" y="161"/>
                    <a:pt x="0" y="149"/>
                    <a:pt x="0" y="139"/>
                  </a:cubicBezTo>
                  <a:lnTo>
                    <a:pt x="0" y="68"/>
                  </a:lnTo>
                  <a:close/>
                </a:path>
              </a:pathLst>
            </a:custGeom>
            <a:solidFill>
              <a:schemeClr val="accent3"/>
            </a:solidFill>
            <a:ln>
              <a:noFill/>
            </a:ln>
          </p:spPr>
          <p:txBody>
            <a:bodyPr wrap="square">
              <a:normAutofit/>
            </a:bodyPr>
            <a:lstStyle/>
            <a:p>
              <a:endParaRPr lang="zh-CN" altLang="en-US" sz="1800"/>
            </a:p>
          </p:txBody>
        </p:sp>
        <p:sp>
          <p:nvSpPr>
            <p:cNvPr id="35" name="Freeform 10"/>
            <p:cNvSpPr>
              <a:spLocks noEditPoints="1"/>
            </p:cNvSpPr>
            <p:nvPr>
              <p:custDataLst>
                <p:tags r:id="rId5"/>
              </p:custDataLst>
            </p:nvPr>
          </p:nvSpPr>
          <p:spPr bwMode="auto">
            <a:xfrm>
              <a:off x="1445408" y="2843953"/>
              <a:ext cx="270719" cy="255138"/>
            </a:xfrm>
            <a:custGeom>
              <a:avLst/>
              <a:gdLst>
                <a:gd name="T0" fmla="*/ 39 w 79"/>
                <a:gd name="T1" fmla="*/ 40 h 74"/>
                <a:gd name="T2" fmla="*/ 36 w 79"/>
                <a:gd name="T3" fmla="*/ 39 h 74"/>
                <a:gd name="T4" fmla="*/ 36 w 79"/>
                <a:gd name="T5" fmla="*/ 32 h 74"/>
                <a:gd name="T6" fmla="*/ 60 w 79"/>
                <a:gd name="T7" fmla="*/ 2 h 74"/>
                <a:gd name="T8" fmla="*/ 67 w 79"/>
                <a:gd name="T9" fmla="*/ 2 h 74"/>
                <a:gd name="T10" fmla="*/ 68 w 79"/>
                <a:gd name="T11" fmla="*/ 9 h 74"/>
                <a:gd name="T12" fmla="*/ 43 w 79"/>
                <a:gd name="T13" fmla="*/ 38 h 74"/>
                <a:gd name="T14" fmla="*/ 39 w 79"/>
                <a:gd name="T15" fmla="*/ 40 h 74"/>
                <a:gd name="T16" fmla="*/ 79 w 79"/>
                <a:gd name="T17" fmla="*/ 35 h 74"/>
                <a:gd name="T18" fmla="*/ 79 w 79"/>
                <a:gd name="T19" fmla="*/ 40 h 74"/>
                <a:gd name="T20" fmla="*/ 74 w 79"/>
                <a:gd name="T21" fmla="*/ 45 h 74"/>
                <a:gd name="T22" fmla="*/ 69 w 79"/>
                <a:gd name="T23" fmla="*/ 74 h 74"/>
                <a:gd name="T24" fmla="*/ 10 w 79"/>
                <a:gd name="T25" fmla="*/ 74 h 74"/>
                <a:gd name="T26" fmla="*/ 5 w 79"/>
                <a:gd name="T27" fmla="*/ 45 h 74"/>
                <a:gd name="T28" fmla="*/ 0 w 79"/>
                <a:gd name="T29" fmla="*/ 40 h 74"/>
                <a:gd name="T30" fmla="*/ 0 w 79"/>
                <a:gd name="T31" fmla="*/ 35 h 74"/>
                <a:gd name="T32" fmla="*/ 5 w 79"/>
                <a:gd name="T33" fmla="*/ 30 h 74"/>
                <a:gd name="T34" fmla="*/ 34 w 79"/>
                <a:gd name="T35" fmla="*/ 30 h 74"/>
                <a:gd name="T36" fmla="*/ 34 w 79"/>
                <a:gd name="T37" fmla="*/ 30 h 74"/>
                <a:gd name="T38" fmla="*/ 35 w 79"/>
                <a:gd name="T39" fmla="*/ 41 h 74"/>
                <a:gd name="T40" fmla="*/ 39 w 79"/>
                <a:gd name="T41" fmla="*/ 42 h 74"/>
                <a:gd name="T42" fmla="*/ 45 w 79"/>
                <a:gd name="T43" fmla="*/ 40 h 74"/>
                <a:gd name="T44" fmla="*/ 53 w 79"/>
                <a:gd name="T45" fmla="*/ 30 h 74"/>
                <a:gd name="T46" fmla="*/ 74 w 79"/>
                <a:gd name="T47" fmla="*/ 30 h 74"/>
                <a:gd name="T48" fmla="*/ 79 w 79"/>
                <a:gd name="T49" fmla="*/ 35 h 74"/>
                <a:gd name="T50" fmla="*/ 22 w 79"/>
                <a:gd name="T51" fmla="*/ 52 h 74"/>
                <a:gd name="T52" fmla="*/ 20 w 79"/>
                <a:gd name="T53" fmla="*/ 50 h 74"/>
                <a:gd name="T54" fmla="*/ 17 w 79"/>
                <a:gd name="T55" fmla="*/ 52 h 74"/>
                <a:gd name="T56" fmla="*/ 17 w 79"/>
                <a:gd name="T57" fmla="*/ 67 h 74"/>
                <a:gd name="T58" fmla="*/ 20 w 79"/>
                <a:gd name="T59" fmla="*/ 69 h 74"/>
                <a:gd name="T60" fmla="*/ 22 w 79"/>
                <a:gd name="T61" fmla="*/ 67 h 74"/>
                <a:gd name="T62" fmla="*/ 22 w 79"/>
                <a:gd name="T63" fmla="*/ 52 h 74"/>
                <a:gd name="T64" fmla="*/ 32 w 79"/>
                <a:gd name="T65" fmla="*/ 52 h 74"/>
                <a:gd name="T66" fmla="*/ 30 w 79"/>
                <a:gd name="T67" fmla="*/ 50 h 74"/>
                <a:gd name="T68" fmla="*/ 27 w 79"/>
                <a:gd name="T69" fmla="*/ 52 h 74"/>
                <a:gd name="T70" fmla="*/ 27 w 79"/>
                <a:gd name="T71" fmla="*/ 67 h 74"/>
                <a:gd name="T72" fmla="*/ 30 w 79"/>
                <a:gd name="T73" fmla="*/ 69 h 74"/>
                <a:gd name="T74" fmla="*/ 32 w 79"/>
                <a:gd name="T75" fmla="*/ 67 h 74"/>
                <a:gd name="T76" fmla="*/ 32 w 79"/>
                <a:gd name="T77" fmla="*/ 52 h 74"/>
                <a:gd name="T78" fmla="*/ 42 w 79"/>
                <a:gd name="T79" fmla="*/ 52 h 74"/>
                <a:gd name="T80" fmla="*/ 39 w 79"/>
                <a:gd name="T81" fmla="*/ 50 h 74"/>
                <a:gd name="T82" fmla="*/ 37 w 79"/>
                <a:gd name="T83" fmla="*/ 52 h 74"/>
                <a:gd name="T84" fmla="*/ 37 w 79"/>
                <a:gd name="T85" fmla="*/ 67 h 74"/>
                <a:gd name="T86" fmla="*/ 39 w 79"/>
                <a:gd name="T87" fmla="*/ 69 h 74"/>
                <a:gd name="T88" fmla="*/ 42 w 79"/>
                <a:gd name="T89" fmla="*/ 67 h 74"/>
                <a:gd name="T90" fmla="*/ 42 w 79"/>
                <a:gd name="T91" fmla="*/ 52 h 74"/>
                <a:gd name="T92" fmla="*/ 52 w 79"/>
                <a:gd name="T93" fmla="*/ 52 h 74"/>
                <a:gd name="T94" fmla="*/ 49 w 79"/>
                <a:gd name="T95" fmla="*/ 50 h 74"/>
                <a:gd name="T96" fmla="*/ 47 w 79"/>
                <a:gd name="T97" fmla="*/ 52 h 74"/>
                <a:gd name="T98" fmla="*/ 47 w 79"/>
                <a:gd name="T99" fmla="*/ 67 h 74"/>
                <a:gd name="T100" fmla="*/ 49 w 79"/>
                <a:gd name="T101" fmla="*/ 69 h 74"/>
                <a:gd name="T102" fmla="*/ 52 w 79"/>
                <a:gd name="T103" fmla="*/ 67 h 74"/>
                <a:gd name="T104" fmla="*/ 52 w 79"/>
                <a:gd name="T105" fmla="*/ 52 h 74"/>
                <a:gd name="T106" fmla="*/ 62 w 79"/>
                <a:gd name="T107" fmla="*/ 52 h 74"/>
                <a:gd name="T108" fmla="*/ 59 w 79"/>
                <a:gd name="T109" fmla="*/ 50 h 74"/>
                <a:gd name="T110" fmla="*/ 57 w 79"/>
                <a:gd name="T111" fmla="*/ 52 h 74"/>
                <a:gd name="T112" fmla="*/ 57 w 79"/>
                <a:gd name="T113" fmla="*/ 67 h 74"/>
                <a:gd name="T114" fmla="*/ 59 w 79"/>
                <a:gd name="T115" fmla="*/ 69 h 74"/>
                <a:gd name="T116" fmla="*/ 62 w 79"/>
                <a:gd name="T117" fmla="*/ 67 h 74"/>
                <a:gd name="T118" fmla="*/ 62 w 79"/>
                <a:gd name="T11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74">
                  <a:moveTo>
                    <a:pt x="39" y="40"/>
                  </a:moveTo>
                  <a:cubicBezTo>
                    <a:pt x="38" y="40"/>
                    <a:pt x="37" y="40"/>
                    <a:pt x="36" y="39"/>
                  </a:cubicBezTo>
                  <a:cubicBezTo>
                    <a:pt x="34" y="37"/>
                    <a:pt x="34" y="34"/>
                    <a:pt x="36" y="32"/>
                  </a:cubicBezTo>
                  <a:cubicBezTo>
                    <a:pt x="60" y="2"/>
                    <a:pt x="60" y="2"/>
                    <a:pt x="60" y="2"/>
                  </a:cubicBezTo>
                  <a:cubicBezTo>
                    <a:pt x="62" y="0"/>
                    <a:pt x="65" y="0"/>
                    <a:pt x="67" y="2"/>
                  </a:cubicBezTo>
                  <a:cubicBezTo>
                    <a:pt x="69" y="3"/>
                    <a:pt x="70" y="7"/>
                    <a:pt x="68" y="9"/>
                  </a:cubicBezTo>
                  <a:cubicBezTo>
                    <a:pt x="43" y="38"/>
                    <a:pt x="43" y="38"/>
                    <a:pt x="43" y="38"/>
                  </a:cubicBezTo>
                  <a:cubicBezTo>
                    <a:pt x="42" y="39"/>
                    <a:pt x="41" y="40"/>
                    <a:pt x="39" y="40"/>
                  </a:cubicBezTo>
                  <a:close/>
                  <a:moveTo>
                    <a:pt x="79" y="35"/>
                  </a:moveTo>
                  <a:cubicBezTo>
                    <a:pt x="79" y="40"/>
                    <a:pt x="79" y="40"/>
                    <a:pt x="79" y="40"/>
                  </a:cubicBezTo>
                  <a:cubicBezTo>
                    <a:pt x="79" y="43"/>
                    <a:pt x="77" y="45"/>
                    <a:pt x="74" y="45"/>
                  </a:cubicBezTo>
                  <a:cubicBezTo>
                    <a:pt x="69" y="74"/>
                    <a:pt x="69" y="74"/>
                    <a:pt x="69" y="74"/>
                  </a:cubicBezTo>
                  <a:cubicBezTo>
                    <a:pt x="10" y="74"/>
                    <a:pt x="10" y="74"/>
                    <a:pt x="10" y="74"/>
                  </a:cubicBezTo>
                  <a:cubicBezTo>
                    <a:pt x="5" y="45"/>
                    <a:pt x="5" y="45"/>
                    <a:pt x="5" y="45"/>
                  </a:cubicBezTo>
                  <a:cubicBezTo>
                    <a:pt x="2" y="45"/>
                    <a:pt x="0" y="43"/>
                    <a:pt x="0" y="40"/>
                  </a:cubicBezTo>
                  <a:cubicBezTo>
                    <a:pt x="0" y="35"/>
                    <a:pt x="0" y="35"/>
                    <a:pt x="0" y="35"/>
                  </a:cubicBezTo>
                  <a:cubicBezTo>
                    <a:pt x="0" y="32"/>
                    <a:pt x="2" y="30"/>
                    <a:pt x="5" y="30"/>
                  </a:cubicBezTo>
                  <a:cubicBezTo>
                    <a:pt x="34" y="30"/>
                    <a:pt x="34" y="30"/>
                    <a:pt x="34" y="30"/>
                  </a:cubicBezTo>
                  <a:cubicBezTo>
                    <a:pt x="34" y="30"/>
                    <a:pt x="34" y="30"/>
                    <a:pt x="34" y="30"/>
                  </a:cubicBezTo>
                  <a:cubicBezTo>
                    <a:pt x="31" y="33"/>
                    <a:pt x="32" y="38"/>
                    <a:pt x="35" y="41"/>
                  </a:cubicBezTo>
                  <a:cubicBezTo>
                    <a:pt x="36" y="42"/>
                    <a:pt x="38" y="42"/>
                    <a:pt x="39" y="42"/>
                  </a:cubicBezTo>
                  <a:cubicBezTo>
                    <a:pt x="42" y="42"/>
                    <a:pt x="44" y="41"/>
                    <a:pt x="45" y="40"/>
                  </a:cubicBezTo>
                  <a:cubicBezTo>
                    <a:pt x="53" y="30"/>
                    <a:pt x="53" y="30"/>
                    <a:pt x="53" y="30"/>
                  </a:cubicBezTo>
                  <a:cubicBezTo>
                    <a:pt x="74" y="30"/>
                    <a:pt x="74" y="30"/>
                    <a:pt x="74" y="30"/>
                  </a:cubicBezTo>
                  <a:cubicBezTo>
                    <a:pt x="77" y="30"/>
                    <a:pt x="79" y="32"/>
                    <a:pt x="79" y="35"/>
                  </a:cubicBezTo>
                  <a:close/>
                  <a:moveTo>
                    <a:pt x="22" y="52"/>
                  </a:moveTo>
                  <a:cubicBezTo>
                    <a:pt x="22" y="51"/>
                    <a:pt x="21" y="50"/>
                    <a:pt x="20" y="50"/>
                  </a:cubicBezTo>
                  <a:cubicBezTo>
                    <a:pt x="18" y="50"/>
                    <a:pt x="17" y="51"/>
                    <a:pt x="17" y="52"/>
                  </a:cubicBezTo>
                  <a:cubicBezTo>
                    <a:pt x="17" y="67"/>
                    <a:pt x="17" y="67"/>
                    <a:pt x="17" y="67"/>
                  </a:cubicBezTo>
                  <a:cubicBezTo>
                    <a:pt x="17" y="68"/>
                    <a:pt x="18" y="69"/>
                    <a:pt x="20" y="69"/>
                  </a:cubicBezTo>
                  <a:cubicBezTo>
                    <a:pt x="21" y="69"/>
                    <a:pt x="22" y="68"/>
                    <a:pt x="22" y="67"/>
                  </a:cubicBezTo>
                  <a:lnTo>
                    <a:pt x="22" y="52"/>
                  </a:lnTo>
                  <a:close/>
                  <a:moveTo>
                    <a:pt x="32" y="52"/>
                  </a:moveTo>
                  <a:cubicBezTo>
                    <a:pt x="32" y="51"/>
                    <a:pt x="31" y="50"/>
                    <a:pt x="30" y="50"/>
                  </a:cubicBezTo>
                  <a:cubicBezTo>
                    <a:pt x="28" y="50"/>
                    <a:pt x="27" y="51"/>
                    <a:pt x="27" y="52"/>
                  </a:cubicBezTo>
                  <a:cubicBezTo>
                    <a:pt x="27" y="67"/>
                    <a:pt x="27" y="67"/>
                    <a:pt x="27" y="67"/>
                  </a:cubicBezTo>
                  <a:cubicBezTo>
                    <a:pt x="27" y="68"/>
                    <a:pt x="28" y="69"/>
                    <a:pt x="30" y="69"/>
                  </a:cubicBezTo>
                  <a:cubicBezTo>
                    <a:pt x="31" y="69"/>
                    <a:pt x="32" y="68"/>
                    <a:pt x="32" y="67"/>
                  </a:cubicBezTo>
                  <a:lnTo>
                    <a:pt x="32" y="52"/>
                  </a:lnTo>
                  <a:close/>
                  <a:moveTo>
                    <a:pt x="42" y="52"/>
                  </a:moveTo>
                  <a:cubicBezTo>
                    <a:pt x="42" y="51"/>
                    <a:pt x="41" y="50"/>
                    <a:pt x="39" y="50"/>
                  </a:cubicBezTo>
                  <a:cubicBezTo>
                    <a:pt x="38" y="50"/>
                    <a:pt x="37" y="51"/>
                    <a:pt x="37" y="52"/>
                  </a:cubicBezTo>
                  <a:cubicBezTo>
                    <a:pt x="37" y="67"/>
                    <a:pt x="37" y="67"/>
                    <a:pt x="37" y="67"/>
                  </a:cubicBezTo>
                  <a:cubicBezTo>
                    <a:pt x="37" y="68"/>
                    <a:pt x="38" y="69"/>
                    <a:pt x="39" y="69"/>
                  </a:cubicBezTo>
                  <a:cubicBezTo>
                    <a:pt x="41" y="69"/>
                    <a:pt x="42" y="68"/>
                    <a:pt x="42" y="67"/>
                  </a:cubicBezTo>
                  <a:lnTo>
                    <a:pt x="42" y="52"/>
                  </a:lnTo>
                  <a:close/>
                  <a:moveTo>
                    <a:pt x="52" y="52"/>
                  </a:moveTo>
                  <a:cubicBezTo>
                    <a:pt x="52" y="51"/>
                    <a:pt x="51" y="50"/>
                    <a:pt x="49" y="50"/>
                  </a:cubicBezTo>
                  <a:cubicBezTo>
                    <a:pt x="48" y="50"/>
                    <a:pt x="47" y="51"/>
                    <a:pt x="47" y="52"/>
                  </a:cubicBezTo>
                  <a:cubicBezTo>
                    <a:pt x="47" y="67"/>
                    <a:pt x="47" y="67"/>
                    <a:pt x="47" y="67"/>
                  </a:cubicBezTo>
                  <a:cubicBezTo>
                    <a:pt x="47" y="68"/>
                    <a:pt x="48" y="69"/>
                    <a:pt x="49" y="69"/>
                  </a:cubicBezTo>
                  <a:cubicBezTo>
                    <a:pt x="51" y="69"/>
                    <a:pt x="52" y="68"/>
                    <a:pt x="52" y="67"/>
                  </a:cubicBezTo>
                  <a:lnTo>
                    <a:pt x="52" y="52"/>
                  </a:lnTo>
                  <a:close/>
                  <a:moveTo>
                    <a:pt x="62" y="52"/>
                  </a:moveTo>
                  <a:cubicBezTo>
                    <a:pt x="62" y="51"/>
                    <a:pt x="60" y="50"/>
                    <a:pt x="59" y="50"/>
                  </a:cubicBezTo>
                  <a:cubicBezTo>
                    <a:pt x="58" y="50"/>
                    <a:pt x="57" y="51"/>
                    <a:pt x="57" y="52"/>
                  </a:cubicBezTo>
                  <a:cubicBezTo>
                    <a:pt x="57" y="67"/>
                    <a:pt x="57" y="67"/>
                    <a:pt x="57" y="67"/>
                  </a:cubicBezTo>
                  <a:cubicBezTo>
                    <a:pt x="57" y="68"/>
                    <a:pt x="58" y="69"/>
                    <a:pt x="59" y="69"/>
                  </a:cubicBezTo>
                  <a:cubicBezTo>
                    <a:pt x="60" y="69"/>
                    <a:pt x="62" y="68"/>
                    <a:pt x="62" y="67"/>
                  </a:cubicBezTo>
                  <a:lnTo>
                    <a:pt x="62" y="52"/>
                  </a:lnTo>
                  <a:close/>
                </a:path>
              </a:pathLst>
            </a:custGeom>
            <a:solidFill>
              <a:schemeClr val="bg1"/>
            </a:solidFill>
            <a:ln>
              <a:noFill/>
            </a:ln>
          </p:spPr>
          <p:txBody>
            <a:bodyPr wrap="square">
              <a:normAutofit fontScale="92500" lnSpcReduction="20000"/>
            </a:bodyPr>
            <a:lstStyle/>
            <a:p>
              <a:endParaRPr lang="zh-CN" altLang="en-US" sz="1800"/>
            </a:p>
          </p:txBody>
        </p:sp>
        <p:sp>
          <p:nvSpPr>
            <p:cNvPr id="37" name="Freeform 12"/>
            <p:cNvSpPr/>
            <p:nvPr>
              <p:custDataLst>
                <p:tags r:id="rId6"/>
              </p:custDataLst>
            </p:nvPr>
          </p:nvSpPr>
          <p:spPr bwMode="auto">
            <a:xfrm>
              <a:off x="3186581" y="2096065"/>
              <a:ext cx="471324" cy="527806"/>
            </a:xfrm>
            <a:custGeom>
              <a:avLst/>
              <a:gdLst>
                <a:gd name="T0" fmla="*/ 0 w 137"/>
                <a:gd name="T1" fmla="*/ 50 h 153"/>
                <a:gd name="T2" fmla="*/ 12 w 137"/>
                <a:gd name="T3" fmla="*/ 30 h 153"/>
                <a:gd name="T4" fmla="*/ 57 w 137"/>
                <a:gd name="T5" fmla="*/ 4 h 153"/>
                <a:gd name="T6" fmla="*/ 80 w 137"/>
                <a:gd name="T7" fmla="*/ 4 h 153"/>
                <a:gd name="T8" fmla="*/ 126 w 137"/>
                <a:gd name="T9" fmla="*/ 30 h 153"/>
                <a:gd name="T10" fmla="*/ 137 w 137"/>
                <a:gd name="T11" fmla="*/ 50 h 153"/>
                <a:gd name="T12" fmla="*/ 137 w 137"/>
                <a:gd name="T13" fmla="*/ 103 h 153"/>
                <a:gd name="T14" fmla="*/ 126 w 137"/>
                <a:gd name="T15" fmla="*/ 123 h 153"/>
                <a:gd name="T16" fmla="*/ 80 w 137"/>
                <a:gd name="T17" fmla="*/ 149 h 153"/>
                <a:gd name="T18" fmla="*/ 57 w 137"/>
                <a:gd name="T19" fmla="*/ 149 h 153"/>
                <a:gd name="T20" fmla="*/ 12 w 137"/>
                <a:gd name="T21" fmla="*/ 123 h 153"/>
                <a:gd name="T22" fmla="*/ 0 w 137"/>
                <a:gd name="T23" fmla="*/ 103 h 153"/>
                <a:gd name="T24" fmla="*/ 0 w 137"/>
                <a:gd name="T25" fmla="*/ 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53">
                  <a:moveTo>
                    <a:pt x="0" y="50"/>
                  </a:moveTo>
                  <a:cubicBezTo>
                    <a:pt x="0" y="43"/>
                    <a:pt x="5" y="34"/>
                    <a:pt x="12" y="30"/>
                  </a:cubicBezTo>
                  <a:cubicBezTo>
                    <a:pt x="57" y="4"/>
                    <a:pt x="57" y="4"/>
                    <a:pt x="57" y="4"/>
                  </a:cubicBezTo>
                  <a:cubicBezTo>
                    <a:pt x="63" y="0"/>
                    <a:pt x="74" y="0"/>
                    <a:pt x="80" y="4"/>
                  </a:cubicBezTo>
                  <a:cubicBezTo>
                    <a:pt x="126" y="30"/>
                    <a:pt x="126" y="30"/>
                    <a:pt x="126" y="30"/>
                  </a:cubicBezTo>
                  <a:cubicBezTo>
                    <a:pt x="132" y="34"/>
                    <a:pt x="137" y="43"/>
                    <a:pt x="137" y="50"/>
                  </a:cubicBezTo>
                  <a:cubicBezTo>
                    <a:pt x="137" y="103"/>
                    <a:pt x="137" y="103"/>
                    <a:pt x="137" y="103"/>
                  </a:cubicBezTo>
                  <a:cubicBezTo>
                    <a:pt x="137" y="110"/>
                    <a:pt x="132" y="119"/>
                    <a:pt x="126" y="123"/>
                  </a:cubicBezTo>
                  <a:cubicBezTo>
                    <a:pt x="80" y="149"/>
                    <a:pt x="80" y="149"/>
                    <a:pt x="80" y="149"/>
                  </a:cubicBezTo>
                  <a:cubicBezTo>
                    <a:pt x="74" y="153"/>
                    <a:pt x="63" y="153"/>
                    <a:pt x="57" y="149"/>
                  </a:cubicBezTo>
                  <a:cubicBezTo>
                    <a:pt x="12" y="123"/>
                    <a:pt x="12" y="123"/>
                    <a:pt x="12" y="123"/>
                  </a:cubicBezTo>
                  <a:cubicBezTo>
                    <a:pt x="5" y="119"/>
                    <a:pt x="0" y="110"/>
                    <a:pt x="0" y="103"/>
                  </a:cubicBezTo>
                  <a:lnTo>
                    <a:pt x="0" y="50"/>
                  </a:lnTo>
                  <a:close/>
                </a:path>
              </a:pathLst>
            </a:custGeom>
            <a:solidFill>
              <a:srgbClr val="6BC5DF"/>
            </a:solidFill>
            <a:ln>
              <a:noFill/>
            </a:ln>
            <a:extLst>
              <a:ext uri="{91240B29-F687-4F45-9708-019B960494DF}">
                <a14:hiddenLine xmlns:a14="http://schemas.microsoft.com/office/drawing/2010/main" w="9525">
                  <a:solidFill>
                    <a:srgbClr val="000000"/>
                  </a:solidFill>
                  <a:round/>
                </a14:hiddenLine>
              </a:ext>
            </a:extLst>
          </p:spPr>
          <p:txBody>
            <a:bodyPr wrap="square">
              <a:normAutofit/>
            </a:bodyPr>
            <a:lstStyle/>
            <a:p>
              <a:endParaRPr lang="zh-CN" altLang="en-US" sz="1800"/>
            </a:p>
          </p:txBody>
        </p:sp>
        <p:grpSp>
          <p:nvGrpSpPr>
            <p:cNvPr id="38" name="Group 13"/>
            <p:cNvGrpSpPr/>
            <p:nvPr/>
          </p:nvGrpSpPr>
          <p:grpSpPr bwMode="auto">
            <a:xfrm>
              <a:off x="3293700" y="2230451"/>
              <a:ext cx="257086" cy="259034"/>
              <a:chOff x="0" y="0"/>
              <a:chExt cx="132" cy="133"/>
            </a:xfrm>
            <a:solidFill>
              <a:srgbClr val="FFFFFF"/>
            </a:solidFill>
          </p:grpSpPr>
          <p:sp>
            <p:nvSpPr>
              <p:cNvPr id="39" name="Freeform 14"/>
              <p:cNvSpPr>
                <a:spLocks noEditPoints="1"/>
              </p:cNvSpPr>
              <p:nvPr>
                <p:custDataLst>
                  <p:tags r:id="rId7"/>
                </p:custDataLst>
              </p:nvPr>
            </p:nvSpPr>
            <p:spPr bwMode="auto">
              <a:xfrm>
                <a:off x="0" y="0"/>
                <a:ext cx="132" cy="108"/>
              </a:xfrm>
              <a:custGeom>
                <a:avLst/>
                <a:gdLst>
                  <a:gd name="T0" fmla="*/ 70 w 75"/>
                  <a:gd name="T1" fmla="*/ 0 h 61"/>
                  <a:gd name="T2" fmla="*/ 61 w 75"/>
                  <a:gd name="T3" fmla="*/ 0 h 61"/>
                  <a:gd name="T4" fmla="*/ 56 w 75"/>
                  <a:gd name="T5" fmla="*/ 4 h 61"/>
                  <a:gd name="T6" fmla="*/ 55 w 75"/>
                  <a:gd name="T7" fmla="*/ 10 h 61"/>
                  <a:gd name="T8" fmla="*/ 5 w 75"/>
                  <a:gd name="T9" fmla="*/ 10 h 61"/>
                  <a:gd name="T10" fmla="*/ 1 w 75"/>
                  <a:gd name="T11" fmla="*/ 12 h 61"/>
                  <a:gd name="T12" fmla="*/ 1 w 75"/>
                  <a:gd name="T13" fmla="*/ 16 h 61"/>
                  <a:gd name="T14" fmla="*/ 15 w 75"/>
                  <a:gd name="T15" fmla="*/ 44 h 61"/>
                  <a:gd name="T16" fmla="*/ 19 w 75"/>
                  <a:gd name="T17" fmla="*/ 47 h 61"/>
                  <a:gd name="T18" fmla="*/ 48 w 75"/>
                  <a:gd name="T19" fmla="*/ 47 h 61"/>
                  <a:gd name="T20" fmla="*/ 48 w 75"/>
                  <a:gd name="T21" fmla="*/ 52 h 61"/>
                  <a:gd name="T22" fmla="*/ 24 w 75"/>
                  <a:gd name="T23" fmla="*/ 52 h 61"/>
                  <a:gd name="T24" fmla="*/ 19 w 75"/>
                  <a:gd name="T25" fmla="*/ 56 h 61"/>
                  <a:gd name="T26" fmla="*/ 24 w 75"/>
                  <a:gd name="T27" fmla="*/ 61 h 61"/>
                  <a:gd name="T28" fmla="*/ 52 w 75"/>
                  <a:gd name="T29" fmla="*/ 61 h 61"/>
                  <a:gd name="T30" fmla="*/ 56 w 75"/>
                  <a:gd name="T31" fmla="*/ 57 h 61"/>
                  <a:gd name="T32" fmla="*/ 65 w 75"/>
                  <a:gd name="T33" fmla="*/ 10 h 61"/>
                  <a:gd name="T34" fmla="*/ 70 w 75"/>
                  <a:gd name="T35" fmla="*/ 10 h 61"/>
                  <a:gd name="T36" fmla="*/ 75 w 75"/>
                  <a:gd name="T37" fmla="*/ 5 h 61"/>
                  <a:gd name="T38" fmla="*/ 70 w 75"/>
                  <a:gd name="T39" fmla="*/ 0 h 61"/>
                  <a:gd name="T40" fmla="*/ 22 w 75"/>
                  <a:gd name="T41" fmla="*/ 38 h 61"/>
                  <a:gd name="T42" fmla="*/ 12 w 75"/>
                  <a:gd name="T43" fmla="*/ 19 h 61"/>
                  <a:gd name="T44" fmla="*/ 54 w 75"/>
                  <a:gd name="T45" fmla="*/ 19 h 61"/>
                  <a:gd name="T46" fmla="*/ 50 w 75"/>
                  <a:gd name="T47" fmla="*/ 38 h 61"/>
                  <a:gd name="T48" fmla="*/ 22 w 75"/>
                  <a:gd name="T49"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61">
                    <a:moveTo>
                      <a:pt x="70" y="0"/>
                    </a:moveTo>
                    <a:cubicBezTo>
                      <a:pt x="61" y="0"/>
                      <a:pt x="61" y="0"/>
                      <a:pt x="61" y="0"/>
                    </a:cubicBezTo>
                    <a:cubicBezTo>
                      <a:pt x="59" y="0"/>
                      <a:pt x="57" y="2"/>
                      <a:pt x="56" y="4"/>
                    </a:cubicBezTo>
                    <a:cubicBezTo>
                      <a:pt x="55" y="10"/>
                      <a:pt x="55" y="10"/>
                      <a:pt x="55" y="10"/>
                    </a:cubicBezTo>
                    <a:cubicBezTo>
                      <a:pt x="5" y="10"/>
                      <a:pt x="5" y="10"/>
                      <a:pt x="5" y="10"/>
                    </a:cubicBezTo>
                    <a:cubicBezTo>
                      <a:pt x="3" y="10"/>
                      <a:pt x="2" y="10"/>
                      <a:pt x="1" y="12"/>
                    </a:cubicBezTo>
                    <a:cubicBezTo>
                      <a:pt x="0" y="13"/>
                      <a:pt x="0" y="15"/>
                      <a:pt x="1" y="16"/>
                    </a:cubicBezTo>
                    <a:cubicBezTo>
                      <a:pt x="15" y="44"/>
                      <a:pt x="15" y="44"/>
                      <a:pt x="15" y="44"/>
                    </a:cubicBezTo>
                    <a:cubicBezTo>
                      <a:pt x="15" y="46"/>
                      <a:pt x="17" y="47"/>
                      <a:pt x="19" y="47"/>
                    </a:cubicBezTo>
                    <a:cubicBezTo>
                      <a:pt x="48" y="47"/>
                      <a:pt x="48" y="47"/>
                      <a:pt x="48" y="47"/>
                    </a:cubicBezTo>
                    <a:cubicBezTo>
                      <a:pt x="48" y="52"/>
                      <a:pt x="48" y="52"/>
                      <a:pt x="48" y="52"/>
                    </a:cubicBezTo>
                    <a:cubicBezTo>
                      <a:pt x="24" y="52"/>
                      <a:pt x="24" y="52"/>
                      <a:pt x="24" y="52"/>
                    </a:cubicBezTo>
                    <a:cubicBezTo>
                      <a:pt x="21" y="52"/>
                      <a:pt x="19" y="54"/>
                      <a:pt x="19" y="56"/>
                    </a:cubicBezTo>
                    <a:cubicBezTo>
                      <a:pt x="19" y="59"/>
                      <a:pt x="21" y="61"/>
                      <a:pt x="24" y="61"/>
                    </a:cubicBezTo>
                    <a:cubicBezTo>
                      <a:pt x="52" y="61"/>
                      <a:pt x="52" y="61"/>
                      <a:pt x="52" y="61"/>
                    </a:cubicBezTo>
                    <a:cubicBezTo>
                      <a:pt x="54" y="61"/>
                      <a:pt x="56" y="59"/>
                      <a:pt x="56" y="57"/>
                    </a:cubicBezTo>
                    <a:cubicBezTo>
                      <a:pt x="65" y="10"/>
                      <a:pt x="65" y="10"/>
                      <a:pt x="65" y="10"/>
                    </a:cubicBezTo>
                    <a:cubicBezTo>
                      <a:pt x="70" y="10"/>
                      <a:pt x="70" y="10"/>
                      <a:pt x="70" y="10"/>
                    </a:cubicBezTo>
                    <a:cubicBezTo>
                      <a:pt x="73" y="10"/>
                      <a:pt x="75" y="8"/>
                      <a:pt x="75" y="5"/>
                    </a:cubicBezTo>
                    <a:cubicBezTo>
                      <a:pt x="75" y="2"/>
                      <a:pt x="73" y="0"/>
                      <a:pt x="70" y="0"/>
                    </a:cubicBezTo>
                    <a:close/>
                    <a:moveTo>
                      <a:pt x="22" y="38"/>
                    </a:moveTo>
                    <a:cubicBezTo>
                      <a:pt x="12" y="19"/>
                      <a:pt x="12" y="19"/>
                      <a:pt x="12" y="19"/>
                    </a:cubicBezTo>
                    <a:cubicBezTo>
                      <a:pt x="54" y="19"/>
                      <a:pt x="54" y="19"/>
                      <a:pt x="54" y="19"/>
                    </a:cubicBezTo>
                    <a:cubicBezTo>
                      <a:pt x="50" y="38"/>
                      <a:pt x="50" y="38"/>
                      <a:pt x="50" y="38"/>
                    </a:cubicBezTo>
                    <a:lnTo>
                      <a:pt x="22"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77500" lnSpcReduction="20000"/>
              </a:bodyPr>
              <a:lstStyle/>
              <a:p>
                <a:endParaRPr lang="zh-CN" altLang="en-US" sz="1800"/>
              </a:p>
            </p:txBody>
          </p:sp>
          <p:sp>
            <p:nvSpPr>
              <p:cNvPr id="40" name="Oval 15"/>
              <p:cNvSpPr>
                <a:spLocks noChangeArrowheads="1"/>
              </p:cNvSpPr>
              <p:nvPr>
                <p:custDataLst>
                  <p:tags r:id="rId8"/>
                </p:custDataLst>
              </p:nvPr>
            </p:nvSpPr>
            <p:spPr bwMode="auto">
              <a:xfrm>
                <a:off x="42" y="117"/>
                <a:ext cx="16" cy="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sp>
            <p:nvSpPr>
              <p:cNvPr id="41" name="Oval 16"/>
              <p:cNvSpPr>
                <a:spLocks noChangeArrowheads="1"/>
              </p:cNvSpPr>
              <p:nvPr>
                <p:custDataLst>
                  <p:tags r:id="rId9"/>
                </p:custDataLst>
              </p:nvPr>
            </p:nvSpPr>
            <p:spPr bwMode="auto">
              <a:xfrm>
                <a:off x="74" y="117"/>
                <a:ext cx="17" cy="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grpSp>
        <p:sp>
          <p:nvSpPr>
            <p:cNvPr id="43" name="Freeform 18"/>
            <p:cNvSpPr/>
            <p:nvPr>
              <p:custDataLst>
                <p:tags r:id="rId10"/>
              </p:custDataLst>
            </p:nvPr>
          </p:nvSpPr>
          <p:spPr bwMode="auto">
            <a:xfrm>
              <a:off x="4454483" y="3893720"/>
              <a:ext cx="333043" cy="368100"/>
            </a:xfrm>
            <a:custGeom>
              <a:avLst/>
              <a:gdLst>
                <a:gd name="T0" fmla="*/ 0 w 97"/>
                <a:gd name="T1" fmla="*/ 35 h 107"/>
                <a:gd name="T2" fmla="*/ 8 w 97"/>
                <a:gd name="T3" fmla="*/ 21 h 107"/>
                <a:gd name="T4" fmla="*/ 40 w 97"/>
                <a:gd name="T5" fmla="*/ 3 h 107"/>
                <a:gd name="T6" fmla="*/ 56 w 97"/>
                <a:gd name="T7" fmla="*/ 3 h 107"/>
                <a:gd name="T8" fmla="*/ 88 w 97"/>
                <a:gd name="T9" fmla="*/ 21 h 107"/>
                <a:gd name="T10" fmla="*/ 97 w 97"/>
                <a:gd name="T11" fmla="*/ 35 h 107"/>
                <a:gd name="T12" fmla="*/ 97 w 97"/>
                <a:gd name="T13" fmla="*/ 72 h 107"/>
                <a:gd name="T14" fmla="*/ 88 w 97"/>
                <a:gd name="T15" fmla="*/ 86 h 107"/>
                <a:gd name="T16" fmla="*/ 56 w 97"/>
                <a:gd name="T17" fmla="*/ 105 h 107"/>
                <a:gd name="T18" fmla="*/ 40 w 97"/>
                <a:gd name="T19" fmla="*/ 105 h 107"/>
                <a:gd name="T20" fmla="*/ 8 w 97"/>
                <a:gd name="T21" fmla="*/ 86 h 107"/>
                <a:gd name="T22" fmla="*/ 0 w 97"/>
                <a:gd name="T23" fmla="*/ 72 h 107"/>
                <a:gd name="T24" fmla="*/ 0 w 97"/>
                <a:gd name="T25" fmla="*/ 3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07">
                  <a:moveTo>
                    <a:pt x="0" y="35"/>
                  </a:moveTo>
                  <a:cubicBezTo>
                    <a:pt x="0" y="30"/>
                    <a:pt x="4" y="24"/>
                    <a:pt x="8" y="21"/>
                  </a:cubicBezTo>
                  <a:cubicBezTo>
                    <a:pt x="40" y="3"/>
                    <a:pt x="40" y="3"/>
                    <a:pt x="40" y="3"/>
                  </a:cubicBezTo>
                  <a:cubicBezTo>
                    <a:pt x="44" y="0"/>
                    <a:pt x="52" y="0"/>
                    <a:pt x="56" y="3"/>
                  </a:cubicBezTo>
                  <a:cubicBezTo>
                    <a:pt x="88" y="21"/>
                    <a:pt x="88" y="21"/>
                    <a:pt x="88" y="21"/>
                  </a:cubicBezTo>
                  <a:cubicBezTo>
                    <a:pt x="93" y="24"/>
                    <a:pt x="97" y="30"/>
                    <a:pt x="97" y="35"/>
                  </a:cubicBezTo>
                  <a:cubicBezTo>
                    <a:pt x="97" y="72"/>
                    <a:pt x="97" y="72"/>
                    <a:pt x="97" y="72"/>
                  </a:cubicBezTo>
                  <a:cubicBezTo>
                    <a:pt x="97" y="77"/>
                    <a:pt x="93" y="84"/>
                    <a:pt x="88" y="86"/>
                  </a:cubicBezTo>
                  <a:cubicBezTo>
                    <a:pt x="56" y="105"/>
                    <a:pt x="56" y="105"/>
                    <a:pt x="56" y="105"/>
                  </a:cubicBezTo>
                  <a:cubicBezTo>
                    <a:pt x="52" y="107"/>
                    <a:pt x="44" y="107"/>
                    <a:pt x="40" y="105"/>
                  </a:cubicBezTo>
                  <a:cubicBezTo>
                    <a:pt x="8" y="86"/>
                    <a:pt x="8" y="86"/>
                    <a:pt x="8" y="86"/>
                  </a:cubicBezTo>
                  <a:cubicBezTo>
                    <a:pt x="4" y="84"/>
                    <a:pt x="0" y="77"/>
                    <a:pt x="0" y="72"/>
                  </a:cubicBezTo>
                  <a:lnTo>
                    <a:pt x="0" y="35"/>
                  </a:lnTo>
                  <a:close/>
                </a:path>
              </a:pathLst>
            </a:custGeom>
            <a:solidFill>
              <a:schemeClr val="accent3"/>
            </a:solidFill>
            <a:ln>
              <a:noFill/>
            </a:ln>
          </p:spPr>
          <p:txBody>
            <a:bodyPr wrap="square">
              <a:normAutofit/>
            </a:bodyPr>
            <a:lstStyle/>
            <a:p>
              <a:endParaRPr lang="zh-CN" altLang="en-US" sz="1800"/>
            </a:p>
          </p:txBody>
        </p:sp>
        <p:grpSp>
          <p:nvGrpSpPr>
            <p:cNvPr id="44" name="Group 19"/>
            <p:cNvGrpSpPr/>
            <p:nvPr/>
          </p:nvGrpSpPr>
          <p:grpSpPr bwMode="auto">
            <a:xfrm>
              <a:off x="4549916" y="4006682"/>
              <a:ext cx="144124" cy="148019"/>
              <a:chOff x="0" y="0"/>
              <a:chExt cx="74" cy="76"/>
            </a:xfrm>
            <a:solidFill>
              <a:srgbClr val="FFFFFF"/>
            </a:solidFill>
          </p:grpSpPr>
          <p:sp>
            <p:nvSpPr>
              <p:cNvPr id="45" name="Freeform 20"/>
              <p:cNvSpPr/>
              <p:nvPr>
                <p:custDataLst>
                  <p:tags r:id="rId11"/>
                </p:custDataLst>
              </p:nvPr>
            </p:nvSpPr>
            <p:spPr bwMode="auto">
              <a:xfrm>
                <a:off x="0" y="4"/>
                <a:ext cx="72" cy="72"/>
              </a:xfrm>
              <a:custGeom>
                <a:avLst/>
                <a:gdLst>
                  <a:gd name="T0" fmla="*/ 40 w 41"/>
                  <a:gd name="T1" fmla="*/ 8 h 41"/>
                  <a:gd name="T2" fmla="*/ 38 w 41"/>
                  <a:gd name="T3" fmla="*/ 6 h 41"/>
                  <a:gd name="T4" fmla="*/ 36 w 41"/>
                  <a:gd name="T5" fmla="*/ 8 h 41"/>
                  <a:gd name="T6" fmla="*/ 35 w 41"/>
                  <a:gd name="T7" fmla="*/ 12 h 41"/>
                  <a:gd name="T8" fmla="*/ 29 w 41"/>
                  <a:gd name="T9" fmla="*/ 12 h 41"/>
                  <a:gd name="T10" fmla="*/ 29 w 41"/>
                  <a:gd name="T11" fmla="*/ 6 h 41"/>
                  <a:gd name="T12" fmla="*/ 33 w 41"/>
                  <a:gd name="T13" fmla="*/ 5 h 41"/>
                  <a:gd name="T14" fmla="*/ 35 w 41"/>
                  <a:gd name="T15" fmla="*/ 3 h 41"/>
                  <a:gd name="T16" fmla="*/ 33 w 41"/>
                  <a:gd name="T17" fmla="*/ 1 h 41"/>
                  <a:gd name="T18" fmla="*/ 19 w 41"/>
                  <a:gd name="T19" fmla="*/ 1 h 41"/>
                  <a:gd name="T20" fmla="*/ 1 w 41"/>
                  <a:gd name="T21" fmla="*/ 19 h 41"/>
                  <a:gd name="T22" fmla="*/ 1 w 41"/>
                  <a:gd name="T23" fmla="*/ 23 h 41"/>
                  <a:gd name="T24" fmla="*/ 18 w 41"/>
                  <a:gd name="T25" fmla="*/ 40 h 41"/>
                  <a:gd name="T26" fmla="*/ 22 w 41"/>
                  <a:gd name="T27" fmla="*/ 40 h 41"/>
                  <a:gd name="T28" fmla="*/ 40 w 41"/>
                  <a:gd name="T29" fmla="*/ 22 h 41"/>
                  <a:gd name="T30" fmla="*/ 40 w 41"/>
                  <a:gd name="T3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40" y="8"/>
                    </a:moveTo>
                    <a:cubicBezTo>
                      <a:pt x="38" y="6"/>
                      <a:pt x="38" y="6"/>
                      <a:pt x="38" y="6"/>
                    </a:cubicBezTo>
                    <a:cubicBezTo>
                      <a:pt x="36" y="8"/>
                      <a:pt x="36" y="8"/>
                      <a:pt x="36" y="8"/>
                    </a:cubicBezTo>
                    <a:cubicBezTo>
                      <a:pt x="36" y="9"/>
                      <a:pt x="36" y="11"/>
                      <a:pt x="35" y="12"/>
                    </a:cubicBezTo>
                    <a:cubicBezTo>
                      <a:pt x="33" y="14"/>
                      <a:pt x="31" y="14"/>
                      <a:pt x="29" y="12"/>
                    </a:cubicBezTo>
                    <a:cubicBezTo>
                      <a:pt x="27" y="10"/>
                      <a:pt x="27" y="8"/>
                      <a:pt x="29" y="6"/>
                    </a:cubicBezTo>
                    <a:cubicBezTo>
                      <a:pt x="30" y="5"/>
                      <a:pt x="31" y="4"/>
                      <a:pt x="33" y="5"/>
                    </a:cubicBezTo>
                    <a:cubicBezTo>
                      <a:pt x="35" y="3"/>
                      <a:pt x="35" y="3"/>
                      <a:pt x="35" y="3"/>
                    </a:cubicBezTo>
                    <a:cubicBezTo>
                      <a:pt x="33" y="1"/>
                      <a:pt x="33" y="1"/>
                      <a:pt x="33" y="1"/>
                    </a:cubicBezTo>
                    <a:cubicBezTo>
                      <a:pt x="32" y="0"/>
                      <a:pt x="20" y="0"/>
                      <a:pt x="19" y="1"/>
                    </a:cubicBezTo>
                    <a:cubicBezTo>
                      <a:pt x="1" y="19"/>
                      <a:pt x="1" y="19"/>
                      <a:pt x="1" y="19"/>
                    </a:cubicBezTo>
                    <a:cubicBezTo>
                      <a:pt x="0" y="20"/>
                      <a:pt x="0" y="22"/>
                      <a:pt x="1" y="23"/>
                    </a:cubicBezTo>
                    <a:cubicBezTo>
                      <a:pt x="18" y="40"/>
                      <a:pt x="18" y="40"/>
                      <a:pt x="18" y="40"/>
                    </a:cubicBezTo>
                    <a:cubicBezTo>
                      <a:pt x="19" y="41"/>
                      <a:pt x="21" y="41"/>
                      <a:pt x="22" y="40"/>
                    </a:cubicBezTo>
                    <a:cubicBezTo>
                      <a:pt x="40" y="22"/>
                      <a:pt x="40" y="22"/>
                      <a:pt x="40" y="22"/>
                    </a:cubicBezTo>
                    <a:cubicBezTo>
                      <a:pt x="41" y="20"/>
                      <a:pt x="41" y="9"/>
                      <a:pt x="4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sp>
            <p:nvSpPr>
              <p:cNvPr id="46" name="Freeform 21"/>
              <p:cNvSpPr/>
              <p:nvPr>
                <p:custDataLst>
                  <p:tags r:id="rId12"/>
                </p:custDataLst>
              </p:nvPr>
            </p:nvSpPr>
            <p:spPr bwMode="auto">
              <a:xfrm>
                <a:off x="55" y="0"/>
                <a:ext cx="19" cy="22"/>
              </a:xfrm>
              <a:custGeom>
                <a:avLst/>
                <a:gdLst>
                  <a:gd name="T0" fmla="*/ 1 w 11"/>
                  <a:gd name="T1" fmla="*/ 11 h 12"/>
                  <a:gd name="T2" fmla="*/ 2 w 11"/>
                  <a:gd name="T3" fmla="*/ 11 h 12"/>
                  <a:gd name="T4" fmla="*/ 11 w 11"/>
                  <a:gd name="T5" fmla="*/ 3 h 12"/>
                  <a:gd name="T6" fmla="*/ 11 w 11"/>
                  <a:gd name="T7" fmla="*/ 1 h 12"/>
                  <a:gd name="T8" fmla="*/ 9 w 11"/>
                  <a:gd name="T9" fmla="*/ 1 h 12"/>
                  <a:gd name="T10" fmla="*/ 1 w 11"/>
                  <a:gd name="T11" fmla="*/ 10 h 12"/>
                  <a:gd name="T12" fmla="*/ 1 w 11"/>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1" y="11"/>
                    </a:moveTo>
                    <a:cubicBezTo>
                      <a:pt x="1" y="12"/>
                      <a:pt x="2" y="12"/>
                      <a:pt x="2" y="11"/>
                    </a:cubicBezTo>
                    <a:cubicBezTo>
                      <a:pt x="11" y="3"/>
                      <a:pt x="11" y="3"/>
                      <a:pt x="11" y="3"/>
                    </a:cubicBezTo>
                    <a:cubicBezTo>
                      <a:pt x="11" y="2"/>
                      <a:pt x="11" y="1"/>
                      <a:pt x="11" y="1"/>
                    </a:cubicBezTo>
                    <a:cubicBezTo>
                      <a:pt x="10" y="0"/>
                      <a:pt x="10" y="0"/>
                      <a:pt x="9" y="1"/>
                    </a:cubicBezTo>
                    <a:cubicBezTo>
                      <a:pt x="1" y="10"/>
                      <a:pt x="1" y="10"/>
                      <a:pt x="1" y="10"/>
                    </a:cubicBezTo>
                    <a:cubicBezTo>
                      <a:pt x="0" y="10"/>
                      <a:pt x="0" y="11"/>
                      <a:pt x="1"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grpSp>
        <p:sp>
          <p:nvSpPr>
            <p:cNvPr id="48" name="Freeform 23"/>
            <p:cNvSpPr/>
            <p:nvPr>
              <p:custDataLst>
                <p:tags r:id="rId13"/>
              </p:custDataLst>
            </p:nvPr>
          </p:nvSpPr>
          <p:spPr bwMode="auto">
            <a:xfrm>
              <a:off x="4472011" y="2695932"/>
              <a:ext cx="806315" cy="901749"/>
            </a:xfrm>
            <a:custGeom>
              <a:avLst/>
              <a:gdLst>
                <a:gd name="T0" fmla="*/ 0 w 235"/>
                <a:gd name="T1" fmla="*/ 86 h 262"/>
                <a:gd name="T2" fmla="*/ 20 w 235"/>
                <a:gd name="T3" fmla="*/ 52 h 262"/>
                <a:gd name="T4" fmla="*/ 97 w 235"/>
                <a:gd name="T5" fmla="*/ 7 h 262"/>
                <a:gd name="T6" fmla="*/ 137 w 235"/>
                <a:gd name="T7" fmla="*/ 7 h 262"/>
                <a:gd name="T8" fmla="*/ 215 w 235"/>
                <a:gd name="T9" fmla="*/ 52 h 262"/>
                <a:gd name="T10" fmla="*/ 235 w 235"/>
                <a:gd name="T11" fmla="*/ 86 h 262"/>
                <a:gd name="T12" fmla="*/ 235 w 235"/>
                <a:gd name="T13" fmla="*/ 176 h 262"/>
                <a:gd name="T14" fmla="*/ 215 w 235"/>
                <a:gd name="T15" fmla="*/ 211 h 262"/>
                <a:gd name="T16" fmla="*/ 137 w 235"/>
                <a:gd name="T17" fmla="*/ 255 h 262"/>
                <a:gd name="T18" fmla="*/ 97 w 235"/>
                <a:gd name="T19" fmla="*/ 255 h 262"/>
                <a:gd name="T20" fmla="*/ 20 w 235"/>
                <a:gd name="T21" fmla="*/ 211 h 262"/>
                <a:gd name="T22" fmla="*/ 0 w 235"/>
                <a:gd name="T23" fmla="*/ 176 h 262"/>
                <a:gd name="T24" fmla="*/ 0 w 235"/>
                <a:gd name="T25"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62">
                  <a:moveTo>
                    <a:pt x="0" y="86"/>
                  </a:moveTo>
                  <a:cubicBezTo>
                    <a:pt x="0" y="74"/>
                    <a:pt x="9" y="58"/>
                    <a:pt x="20" y="52"/>
                  </a:cubicBezTo>
                  <a:cubicBezTo>
                    <a:pt x="97" y="7"/>
                    <a:pt x="97" y="7"/>
                    <a:pt x="97" y="7"/>
                  </a:cubicBezTo>
                  <a:cubicBezTo>
                    <a:pt x="108" y="0"/>
                    <a:pt x="126" y="0"/>
                    <a:pt x="137" y="7"/>
                  </a:cubicBezTo>
                  <a:cubicBezTo>
                    <a:pt x="215" y="52"/>
                    <a:pt x="215" y="52"/>
                    <a:pt x="215" y="52"/>
                  </a:cubicBezTo>
                  <a:cubicBezTo>
                    <a:pt x="226" y="58"/>
                    <a:pt x="235" y="74"/>
                    <a:pt x="235" y="86"/>
                  </a:cubicBezTo>
                  <a:cubicBezTo>
                    <a:pt x="235" y="176"/>
                    <a:pt x="235" y="176"/>
                    <a:pt x="235" y="176"/>
                  </a:cubicBezTo>
                  <a:cubicBezTo>
                    <a:pt x="235" y="189"/>
                    <a:pt x="226" y="204"/>
                    <a:pt x="215" y="211"/>
                  </a:cubicBezTo>
                  <a:cubicBezTo>
                    <a:pt x="137" y="255"/>
                    <a:pt x="137" y="255"/>
                    <a:pt x="137" y="255"/>
                  </a:cubicBezTo>
                  <a:cubicBezTo>
                    <a:pt x="126" y="262"/>
                    <a:pt x="108" y="262"/>
                    <a:pt x="97" y="255"/>
                  </a:cubicBezTo>
                  <a:cubicBezTo>
                    <a:pt x="20" y="211"/>
                    <a:pt x="20" y="211"/>
                    <a:pt x="20" y="211"/>
                  </a:cubicBezTo>
                  <a:cubicBezTo>
                    <a:pt x="9" y="204"/>
                    <a:pt x="0" y="189"/>
                    <a:pt x="0" y="176"/>
                  </a:cubicBezTo>
                  <a:lnTo>
                    <a:pt x="0" y="86"/>
                  </a:lnTo>
                  <a:close/>
                </a:path>
              </a:pathLst>
            </a:custGeom>
            <a:solidFill>
              <a:schemeClr val="accent4"/>
            </a:solidFill>
            <a:ln>
              <a:noFill/>
            </a:ln>
          </p:spPr>
          <p:txBody>
            <a:bodyPr wrap="square">
              <a:normAutofit/>
            </a:bodyPr>
            <a:lstStyle/>
            <a:p>
              <a:endParaRPr lang="zh-CN" altLang="en-US" sz="1800"/>
            </a:p>
          </p:txBody>
        </p:sp>
        <p:grpSp>
          <p:nvGrpSpPr>
            <p:cNvPr id="49" name="Group 24"/>
            <p:cNvGrpSpPr/>
            <p:nvPr/>
          </p:nvGrpSpPr>
          <p:grpSpPr bwMode="auto">
            <a:xfrm>
              <a:off x="4666773" y="2991971"/>
              <a:ext cx="416791" cy="309672"/>
              <a:chOff x="0" y="0"/>
              <a:chExt cx="214" cy="159"/>
            </a:xfrm>
            <a:solidFill>
              <a:srgbClr val="FFFFFF"/>
            </a:solidFill>
          </p:grpSpPr>
          <p:sp>
            <p:nvSpPr>
              <p:cNvPr id="50" name="Oval 25"/>
              <p:cNvSpPr>
                <a:spLocks noChangeArrowheads="1"/>
              </p:cNvSpPr>
              <p:nvPr>
                <p:custDataLst>
                  <p:tags r:id="rId14"/>
                </p:custDataLst>
              </p:nvPr>
            </p:nvSpPr>
            <p:spPr bwMode="auto">
              <a:xfrm>
                <a:off x="74" y="58"/>
                <a:ext cx="65" cy="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sp>
            <p:nvSpPr>
              <p:cNvPr id="51" name="Freeform 26"/>
              <p:cNvSpPr>
                <a:spLocks noEditPoints="1"/>
              </p:cNvSpPr>
              <p:nvPr>
                <p:custDataLst>
                  <p:tags r:id="rId15"/>
                </p:custDataLst>
              </p:nvPr>
            </p:nvSpPr>
            <p:spPr bwMode="auto">
              <a:xfrm>
                <a:off x="0" y="0"/>
                <a:ext cx="214" cy="159"/>
              </a:xfrm>
              <a:custGeom>
                <a:avLst/>
                <a:gdLst>
                  <a:gd name="T0" fmla="*/ 116 w 121"/>
                  <a:gd name="T1" fmla="*/ 15 h 90"/>
                  <a:gd name="T2" fmla="*/ 85 w 121"/>
                  <a:gd name="T3" fmla="*/ 15 h 90"/>
                  <a:gd name="T4" fmla="*/ 84 w 121"/>
                  <a:gd name="T5" fmla="*/ 8 h 90"/>
                  <a:gd name="T6" fmla="*/ 76 w 121"/>
                  <a:gd name="T7" fmla="*/ 0 h 90"/>
                  <a:gd name="T8" fmla="*/ 44 w 121"/>
                  <a:gd name="T9" fmla="*/ 0 h 90"/>
                  <a:gd name="T10" fmla="*/ 37 w 121"/>
                  <a:gd name="T11" fmla="*/ 8 h 90"/>
                  <a:gd name="T12" fmla="*/ 36 w 121"/>
                  <a:gd name="T13" fmla="*/ 15 h 90"/>
                  <a:gd name="T14" fmla="*/ 5 w 121"/>
                  <a:gd name="T15" fmla="*/ 15 h 90"/>
                  <a:gd name="T16" fmla="*/ 0 w 121"/>
                  <a:gd name="T17" fmla="*/ 20 h 90"/>
                  <a:gd name="T18" fmla="*/ 0 w 121"/>
                  <a:gd name="T19" fmla="*/ 85 h 90"/>
                  <a:gd name="T20" fmla="*/ 5 w 121"/>
                  <a:gd name="T21" fmla="*/ 90 h 90"/>
                  <a:gd name="T22" fmla="*/ 116 w 121"/>
                  <a:gd name="T23" fmla="*/ 90 h 90"/>
                  <a:gd name="T24" fmla="*/ 121 w 121"/>
                  <a:gd name="T25" fmla="*/ 85 h 90"/>
                  <a:gd name="T26" fmla="*/ 121 w 121"/>
                  <a:gd name="T27" fmla="*/ 20 h 90"/>
                  <a:gd name="T28" fmla="*/ 116 w 121"/>
                  <a:gd name="T29" fmla="*/ 15 h 90"/>
                  <a:gd name="T30" fmla="*/ 60 w 121"/>
                  <a:gd name="T31" fmla="*/ 83 h 90"/>
                  <a:gd name="T32" fmla="*/ 30 w 121"/>
                  <a:gd name="T33" fmla="*/ 52 h 90"/>
                  <a:gd name="T34" fmla="*/ 60 w 121"/>
                  <a:gd name="T35" fmla="*/ 22 h 90"/>
                  <a:gd name="T36" fmla="*/ 91 w 121"/>
                  <a:gd name="T37" fmla="*/ 52 h 90"/>
                  <a:gd name="T38" fmla="*/ 60 w 121"/>
                  <a:gd name="T39" fmla="*/ 83 h 90"/>
                  <a:gd name="T40" fmla="*/ 115 w 121"/>
                  <a:gd name="T41" fmla="*/ 28 h 90"/>
                  <a:gd name="T42" fmla="*/ 89 w 121"/>
                  <a:gd name="T43" fmla="*/ 28 h 90"/>
                  <a:gd name="T44" fmla="*/ 89 w 121"/>
                  <a:gd name="T45" fmla="*/ 21 h 90"/>
                  <a:gd name="T46" fmla="*/ 115 w 121"/>
                  <a:gd name="T47" fmla="*/ 21 h 90"/>
                  <a:gd name="T48" fmla="*/ 115 w 121"/>
                  <a:gd name="T4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90">
                    <a:moveTo>
                      <a:pt x="116" y="15"/>
                    </a:moveTo>
                    <a:cubicBezTo>
                      <a:pt x="85" y="15"/>
                      <a:pt x="85" y="15"/>
                      <a:pt x="85" y="15"/>
                    </a:cubicBezTo>
                    <a:cubicBezTo>
                      <a:pt x="84" y="8"/>
                      <a:pt x="84" y="8"/>
                      <a:pt x="84" y="8"/>
                    </a:cubicBezTo>
                    <a:cubicBezTo>
                      <a:pt x="84" y="4"/>
                      <a:pt x="80" y="0"/>
                      <a:pt x="76" y="0"/>
                    </a:cubicBezTo>
                    <a:cubicBezTo>
                      <a:pt x="44" y="0"/>
                      <a:pt x="44" y="0"/>
                      <a:pt x="44" y="0"/>
                    </a:cubicBezTo>
                    <a:cubicBezTo>
                      <a:pt x="40" y="0"/>
                      <a:pt x="37" y="4"/>
                      <a:pt x="37" y="8"/>
                    </a:cubicBezTo>
                    <a:cubicBezTo>
                      <a:pt x="36" y="15"/>
                      <a:pt x="36" y="15"/>
                      <a:pt x="36" y="15"/>
                    </a:cubicBezTo>
                    <a:cubicBezTo>
                      <a:pt x="5" y="15"/>
                      <a:pt x="5" y="15"/>
                      <a:pt x="5" y="15"/>
                    </a:cubicBezTo>
                    <a:cubicBezTo>
                      <a:pt x="2" y="15"/>
                      <a:pt x="0" y="17"/>
                      <a:pt x="0" y="20"/>
                    </a:cubicBezTo>
                    <a:cubicBezTo>
                      <a:pt x="0" y="85"/>
                      <a:pt x="0" y="85"/>
                      <a:pt x="0" y="85"/>
                    </a:cubicBezTo>
                    <a:cubicBezTo>
                      <a:pt x="0" y="87"/>
                      <a:pt x="2" y="90"/>
                      <a:pt x="5" y="90"/>
                    </a:cubicBezTo>
                    <a:cubicBezTo>
                      <a:pt x="116" y="90"/>
                      <a:pt x="116" y="90"/>
                      <a:pt x="116" y="90"/>
                    </a:cubicBezTo>
                    <a:cubicBezTo>
                      <a:pt x="118" y="90"/>
                      <a:pt x="121" y="87"/>
                      <a:pt x="121" y="85"/>
                    </a:cubicBezTo>
                    <a:cubicBezTo>
                      <a:pt x="121" y="20"/>
                      <a:pt x="121" y="20"/>
                      <a:pt x="121" y="20"/>
                    </a:cubicBezTo>
                    <a:cubicBezTo>
                      <a:pt x="121" y="17"/>
                      <a:pt x="118" y="15"/>
                      <a:pt x="116" y="15"/>
                    </a:cubicBezTo>
                    <a:close/>
                    <a:moveTo>
                      <a:pt x="60" y="83"/>
                    </a:moveTo>
                    <a:cubicBezTo>
                      <a:pt x="43" y="83"/>
                      <a:pt x="30" y="69"/>
                      <a:pt x="30" y="52"/>
                    </a:cubicBezTo>
                    <a:cubicBezTo>
                      <a:pt x="30" y="35"/>
                      <a:pt x="43" y="22"/>
                      <a:pt x="60" y="22"/>
                    </a:cubicBezTo>
                    <a:cubicBezTo>
                      <a:pt x="77" y="22"/>
                      <a:pt x="91" y="35"/>
                      <a:pt x="91" y="52"/>
                    </a:cubicBezTo>
                    <a:cubicBezTo>
                      <a:pt x="91" y="69"/>
                      <a:pt x="77" y="83"/>
                      <a:pt x="60" y="83"/>
                    </a:cubicBezTo>
                    <a:close/>
                    <a:moveTo>
                      <a:pt x="115" y="28"/>
                    </a:moveTo>
                    <a:cubicBezTo>
                      <a:pt x="89" y="28"/>
                      <a:pt x="89" y="28"/>
                      <a:pt x="89" y="28"/>
                    </a:cubicBezTo>
                    <a:cubicBezTo>
                      <a:pt x="89" y="21"/>
                      <a:pt x="89" y="21"/>
                      <a:pt x="89" y="21"/>
                    </a:cubicBezTo>
                    <a:cubicBezTo>
                      <a:pt x="115" y="21"/>
                      <a:pt x="115" y="21"/>
                      <a:pt x="115" y="21"/>
                    </a:cubicBezTo>
                    <a:lnTo>
                      <a:pt x="115"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a:bodyPr>
              <a:lstStyle/>
              <a:p>
                <a:endParaRPr lang="zh-CN" altLang="en-US" sz="1800"/>
              </a:p>
            </p:txBody>
          </p:sp>
        </p:grpSp>
        <p:sp>
          <p:nvSpPr>
            <p:cNvPr id="53" name="Freeform 28"/>
            <p:cNvSpPr/>
            <p:nvPr>
              <p:custDataLst>
                <p:tags r:id="rId16"/>
              </p:custDataLst>
            </p:nvPr>
          </p:nvSpPr>
          <p:spPr bwMode="auto">
            <a:xfrm>
              <a:off x="919550" y="4754569"/>
              <a:ext cx="597920" cy="668034"/>
            </a:xfrm>
            <a:custGeom>
              <a:avLst/>
              <a:gdLst>
                <a:gd name="T0" fmla="*/ 0 w 174"/>
                <a:gd name="T1" fmla="*/ 64 h 194"/>
                <a:gd name="T2" fmla="*/ 15 w 174"/>
                <a:gd name="T3" fmla="*/ 38 h 194"/>
                <a:gd name="T4" fmla="*/ 72 w 174"/>
                <a:gd name="T5" fmla="*/ 5 h 194"/>
                <a:gd name="T6" fmla="*/ 102 w 174"/>
                <a:gd name="T7" fmla="*/ 5 h 194"/>
                <a:gd name="T8" fmla="*/ 160 w 174"/>
                <a:gd name="T9" fmla="*/ 38 h 194"/>
                <a:gd name="T10" fmla="*/ 174 w 174"/>
                <a:gd name="T11" fmla="*/ 64 h 194"/>
                <a:gd name="T12" fmla="*/ 174 w 174"/>
                <a:gd name="T13" fmla="*/ 131 h 194"/>
                <a:gd name="T14" fmla="*/ 160 w 174"/>
                <a:gd name="T15" fmla="*/ 156 h 194"/>
                <a:gd name="T16" fmla="*/ 102 w 174"/>
                <a:gd name="T17" fmla="*/ 190 h 194"/>
                <a:gd name="T18" fmla="*/ 72 w 174"/>
                <a:gd name="T19" fmla="*/ 190 h 194"/>
                <a:gd name="T20" fmla="*/ 15 w 174"/>
                <a:gd name="T21" fmla="*/ 156 h 194"/>
                <a:gd name="T22" fmla="*/ 0 w 174"/>
                <a:gd name="T23" fmla="*/ 131 h 194"/>
                <a:gd name="T24" fmla="*/ 0 w 174"/>
                <a:gd name="T25" fmla="*/ 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94">
                  <a:moveTo>
                    <a:pt x="0" y="64"/>
                  </a:moveTo>
                  <a:cubicBezTo>
                    <a:pt x="0" y="55"/>
                    <a:pt x="6" y="43"/>
                    <a:pt x="15" y="38"/>
                  </a:cubicBezTo>
                  <a:cubicBezTo>
                    <a:pt x="72" y="5"/>
                    <a:pt x="72" y="5"/>
                    <a:pt x="72" y="5"/>
                  </a:cubicBezTo>
                  <a:cubicBezTo>
                    <a:pt x="80" y="0"/>
                    <a:pt x="94" y="0"/>
                    <a:pt x="102" y="5"/>
                  </a:cubicBezTo>
                  <a:cubicBezTo>
                    <a:pt x="160" y="38"/>
                    <a:pt x="160" y="38"/>
                    <a:pt x="160" y="38"/>
                  </a:cubicBezTo>
                  <a:cubicBezTo>
                    <a:pt x="168" y="43"/>
                    <a:pt x="174" y="55"/>
                    <a:pt x="174" y="64"/>
                  </a:cubicBezTo>
                  <a:cubicBezTo>
                    <a:pt x="174" y="131"/>
                    <a:pt x="174" y="131"/>
                    <a:pt x="174" y="131"/>
                  </a:cubicBezTo>
                  <a:cubicBezTo>
                    <a:pt x="174" y="140"/>
                    <a:pt x="168" y="152"/>
                    <a:pt x="160" y="156"/>
                  </a:cubicBezTo>
                  <a:cubicBezTo>
                    <a:pt x="102" y="190"/>
                    <a:pt x="102" y="190"/>
                    <a:pt x="102" y="190"/>
                  </a:cubicBezTo>
                  <a:cubicBezTo>
                    <a:pt x="94" y="194"/>
                    <a:pt x="80" y="194"/>
                    <a:pt x="72" y="190"/>
                  </a:cubicBezTo>
                  <a:cubicBezTo>
                    <a:pt x="15" y="156"/>
                    <a:pt x="15" y="156"/>
                    <a:pt x="15" y="156"/>
                  </a:cubicBezTo>
                  <a:cubicBezTo>
                    <a:pt x="6" y="152"/>
                    <a:pt x="0" y="140"/>
                    <a:pt x="0" y="131"/>
                  </a:cubicBezTo>
                  <a:lnTo>
                    <a:pt x="0" y="64"/>
                  </a:lnTo>
                  <a:close/>
                </a:path>
              </a:pathLst>
            </a:custGeom>
            <a:solidFill>
              <a:schemeClr val="accent4"/>
            </a:solidFill>
            <a:ln>
              <a:noFill/>
            </a:ln>
          </p:spPr>
          <p:txBody>
            <a:bodyPr wrap="square">
              <a:normAutofit/>
            </a:bodyPr>
            <a:lstStyle/>
            <a:p>
              <a:endParaRPr lang="zh-CN" altLang="en-US" sz="1800"/>
            </a:p>
          </p:txBody>
        </p:sp>
        <p:sp>
          <p:nvSpPr>
            <p:cNvPr id="54" name="Freeform 29"/>
            <p:cNvSpPr>
              <a:spLocks noEditPoints="1"/>
            </p:cNvSpPr>
            <p:nvPr>
              <p:custDataLst>
                <p:tags r:id="rId17"/>
              </p:custDataLst>
            </p:nvPr>
          </p:nvSpPr>
          <p:spPr bwMode="auto">
            <a:xfrm>
              <a:off x="1100679" y="4955174"/>
              <a:ext cx="233715" cy="270719"/>
            </a:xfrm>
            <a:custGeom>
              <a:avLst/>
              <a:gdLst>
                <a:gd name="T0" fmla="*/ 59 w 68"/>
                <a:gd name="T1" fmla="*/ 0 h 79"/>
                <a:gd name="T2" fmla="*/ 9 w 68"/>
                <a:gd name="T3" fmla="*/ 0 h 79"/>
                <a:gd name="T4" fmla="*/ 0 w 68"/>
                <a:gd name="T5" fmla="*/ 10 h 79"/>
                <a:gd name="T6" fmla="*/ 0 w 68"/>
                <a:gd name="T7" fmla="*/ 69 h 79"/>
                <a:gd name="T8" fmla="*/ 9 w 68"/>
                <a:gd name="T9" fmla="*/ 79 h 79"/>
                <a:gd name="T10" fmla="*/ 59 w 68"/>
                <a:gd name="T11" fmla="*/ 79 h 79"/>
                <a:gd name="T12" fmla="*/ 68 w 68"/>
                <a:gd name="T13" fmla="*/ 69 h 79"/>
                <a:gd name="T14" fmla="*/ 68 w 68"/>
                <a:gd name="T15" fmla="*/ 10 h 79"/>
                <a:gd name="T16" fmla="*/ 59 w 68"/>
                <a:gd name="T17" fmla="*/ 0 h 79"/>
                <a:gd name="T18" fmla="*/ 34 w 68"/>
                <a:gd name="T19" fmla="*/ 76 h 79"/>
                <a:gd name="T20" fmla="*/ 29 w 68"/>
                <a:gd name="T21" fmla="*/ 71 h 79"/>
                <a:gd name="T22" fmla="*/ 34 w 68"/>
                <a:gd name="T23" fmla="*/ 66 h 79"/>
                <a:gd name="T24" fmla="*/ 39 w 68"/>
                <a:gd name="T25" fmla="*/ 71 h 79"/>
                <a:gd name="T26" fmla="*/ 34 w 68"/>
                <a:gd name="T27" fmla="*/ 76 h 79"/>
                <a:gd name="T28" fmla="*/ 59 w 68"/>
                <a:gd name="T29" fmla="*/ 64 h 79"/>
                <a:gd name="T30" fmla="*/ 9 w 68"/>
                <a:gd name="T31" fmla="*/ 64 h 79"/>
                <a:gd name="T32" fmla="*/ 9 w 68"/>
                <a:gd name="T33" fmla="*/ 10 h 79"/>
                <a:gd name="T34" fmla="*/ 59 w 68"/>
                <a:gd name="T35" fmla="*/ 10 h 79"/>
                <a:gd name="T36" fmla="*/ 59 w 68"/>
                <a:gd name="T37" fmla="*/ 6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79">
                  <a:moveTo>
                    <a:pt x="59" y="0"/>
                  </a:moveTo>
                  <a:cubicBezTo>
                    <a:pt x="9" y="0"/>
                    <a:pt x="9" y="0"/>
                    <a:pt x="9" y="0"/>
                  </a:cubicBezTo>
                  <a:cubicBezTo>
                    <a:pt x="4" y="0"/>
                    <a:pt x="0" y="5"/>
                    <a:pt x="0" y="10"/>
                  </a:cubicBezTo>
                  <a:cubicBezTo>
                    <a:pt x="0" y="69"/>
                    <a:pt x="0" y="69"/>
                    <a:pt x="0" y="69"/>
                  </a:cubicBezTo>
                  <a:cubicBezTo>
                    <a:pt x="0" y="74"/>
                    <a:pt x="4" y="79"/>
                    <a:pt x="9" y="79"/>
                  </a:cubicBezTo>
                  <a:cubicBezTo>
                    <a:pt x="59" y="79"/>
                    <a:pt x="59" y="79"/>
                    <a:pt x="59" y="79"/>
                  </a:cubicBezTo>
                  <a:cubicBezTo>
                    <a:pt x="64" y="79"/>
                    <a:pt x="68" y="74"/>
                    <a:pt x="68" y="69"/>
                  </a:cubicBezTo>
                  <a:cubicBezTo>
                    <a:pt x="68" y="10"/>
                    <a:pt x="68" y="10"/>
                    <a:pt x="68" y="10"/>
                  </a:cubicBezTo>
                  <a:cubicBezTo>
                    <a:pt x="68" y="5"/>
                    <a:pt x="64" y="0"/>
                    <a:pt x="59" y="0"/>
                  </a:cubicBezTo>
                  <a:close/>
                  <a:moveTo>
                    <a:pt x="34" y="76"/>
                  </a:moveTo>
                  <a:cubicBezTo>
                    <a:pt x="31" y="76"/>
                    <a:pt x="29" y="74"/>
                    <a:pt x="29" y="71"/>
                  </a:cubicBezTo>
                  <a:cubicBezTo>
                    <a:pt x="29" y="69"/>
                    <a:pt x="31" y="66"/>
                    <a:pt x="34" y="66"/>
                  </a:cubicBezTo>
                  <a:cubicBezTo>
                    <a:pt x="37" y="66"/>
                    <a:pt x="39" y="69"/>
                    <a:pt x="39" y="71"/>
                  </a:cubicBezTo>
                  <a:cubicBezTo>
                    <a:pt x="39" y="74"/>
                    <a:pt x="37" y="76"/>
                    <a:pt x="34" y="76"/>
                  </a:cubicBezTo>
                  <a:close/>
                  <a:moveTo>
                    <a:pt x="59" y="64"/>
                  </a:moveTo>
                  <a:cubicBezTo>
                    <a:pt x="9" y="64"/>
                    <a:pt x="9" y="64"/>
                    <a:pt x="9" y="64"/>
                  </a:cubicBezTo>
                  <a:cubicBezTo>
                    <a:pt x="9" y="10"/>
                    <a:pt x="9" y="10"/>
                    <a:pt x="9" y="10"/>
                  </a:cubicBezTo>
                  <a:cubicBezTo>
                    <a:pt x="59" y="10"/>
                    <a:pt x="59" y="10"/>
                    <a:pt x="59" y="10"/>
                  </a:cubicBezTo>
                  <a:lnTo>
                    <a:pt x="59" y="64"/>
                  </a:lnTo>
                  <a:close/>
                </a:path>
              </a:pathLst>
            </a:custGeom>
            <a:solidFill>
              <a:schemeClr val="bg1"/>
            </a:solidFill>
            <a:ln>
              <a:noFill/>
            </a:ln>
          </p:spPr>
          <p:txBody>
            <a:bodyPr wrap="square">
              <a:normAutofit fontScale="92500" lnSpcReduction="10000"/>
            </a:bodyPr>
            <a:lstStyle/>
            <a:p>
              <a:endParaRPr lang="zh-CN" altLang="en-US" sz="1800"/>
            </a:p>
          </p:txBody>
        </p:sp>
        <p:sp>
          <p:nvSpPr>
            <p:cNvPr id="56" name="Freeform 31"/>
            <p:cNvSpPr/>
            <p:nvPr>
              <p:custDataLst>
                <p:tags r:id="rId18"/>
              </p:custDataLst>
            </p:nvPr>
          </p:nvSpPr>
          <p:spPr bwMode="auto">
            <a:xfrm>
              <a:off x="2393900" y="3428238"/>
              <a:ext cx="1431501" cy="1591207"/>
            </a:xfrm>
            <a:custGeom>
              <a:avLst/>
              <a:gdLst>
                <a:gd name="T0" fmla="*/ 0 w 417"/>
                <a:gd name="T1" fmla="*/ 152 h 462"/>
                <a:gd name="T2" fmla="*/ 35 w 417"/>
                <a:gd name="T3" fmla="*/ 90 h 462"/>
                <a:gd name="T4" fmla="*/ 173 w 417"/>
                <a:gd name="T5" fmla="*/ 11 h 462"/>
                <a:gd name="T6" fmla="*/ 244 w 417"/>
                <a:gd name="T7" fmla="*/ 11 h 462"/>
                <a:gd name="T8" fmla="*/ 381 w 417"/>
                <a:gd name="T9" fmla="*/ 90 h 462"/>
                <a:gd name="T10" fmla="*/ 417 w 417"/>
                <a:gd name="T11" fmla="*/ 152 h 462"/>
                <a:gd name="T12" fmla="*/ 417 w 417"/>
                <a:gd name="T13" fmla="*/ 310 h 462"/>
                <a:gd name="T14" fmla="*/ 381 w 417"/>
                <a:gd name="T15" fmla="*/ 372 h 462"/>
                <a:gd name="T16" fmla="*/ 244 w 417"/>
                <a:gd name="T17" fmla="*/ 451 h 462"/>
                <a:gd name="T18" fmla="*/ 173 w 417"/>
                <a:gd name="T19" fmla="*/ 451 h 462"/>
                <a:gd name="T20" fmla="*/ 35 w 417"/>
                <a:gd name="T21" fmla="*/ 372 h 462"/>
                <a:gd name="T22" fmla="*/ 0 w 417"/>
                <a:gd name="T23" fmla="*/ 310 h 462"/>
                <a:gd name="T24" fmla="*/ 0 w 417"/>
                <a:gd name="T25" fmla="*/ 15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462">
                  <a:moveTo>
                    <a:pt x="0" y="152"/>
                  </a:moveTo>
                  <a:cubicBezTo>
                    <a:pt x="0" y="129"/>
                    <a:pt x="16" y="101"/>
                    <a:pt x="35" y="90"/>
                  </a:cubicBezTo>
                  <a:cubicBezTo>
                    <a:pt x="173" y="11"/>
                    <a:pt x="173" y="11"/>
                    <a:pt x="173" y="11"/>
                  </a:cubicBezTo>
                  <a:cubicBezTo>
                    <a:pt x="192" y="0"/>
                    <a:pt x="224" y="0"/>
                    <a:pt x="244" y="11"/>
                  </a:cubicBezTo>
                  <a:cubicBezTo>
                    <a:pt x="381" y="90"/>
                    <a:pt x="381" y="90"/>
                    <a:pt x="381" y="90"/>
                  </a:cubicBezTo>
                  <a:cubicBezTo>
                    <a:pt x="401" y="101"/>
                    <a:pt x="417" y="129"/>
                    <a:pt x="417" y="152"/>
                  </a:cubicBezTo>
                  <a:cubicBezTo>
                    <a:pt x="417" y="310"/>
                    <a:pt x="417" y="310"/>
                    <a:pt x="417" y="310"/>
                  </a:cubicBezTo>
                  <a:cubicBezTo>
                    <a:pt x="417" y="333"/>
                    <a:pt x="401" y="360"/>
                    <a:pt x="381" y="372"/>
                  </a:cubicBezTo>
                  <a:cubicBezTo>
                    <a:pt x="244" y="451"/>
                    <a:pt x="244" y="451"/>
                    <a:pt x="244" y="451"/>
                  </a:cubicBezTo>
                  <a:cubicBezTo>
                    <a:pt x="224" y="462"/>
                    <a:pt x="192" y="462"/>
                    <a:pt x="173" y="451"/>
                  </a:cubicBezTo>
                  <a:cubicBezTo>
                    <a:pt x="35" y="372"/>
                    <a:pt x="35" y="372"/>
                    <a:pt x="35" y="372"/>
                  </a:cubicBezTo>
                  <a:cubicBezTo>
                    <a:pt x="16" y="360"/>
                    <a:pt x="0" y="333"/>
                    <a:pt x="0" y="310"/>
                  </a:cubicBezTo>
                  <a:lnTo>
                    <a:pt x="0" y="152"/>
                  </a:lnTo>
                  <a:close/>
                </a:path>
              </a:pathLst>
            </a:custGeom>
            <a:solidFill>
              <a:schemeClr val="accent1"/>
            </a:solidFill>
            <a:ln>
              <a:noFill/>
            </a:ln>
          </p:spPr>
          <p:txBody>
            <a:bodyPr wrap="square">
              <a:normAutofit/>
            </a:bodyPr>
            <a:lstStyle/>
            <a:p>
              <a:endParaRPr lang="zh-CN" altLang="en-US" sz="1800"/>
            </a:p>
          </p:txBody>
        </p:sp>
        <p:sp>
          <p:nvSpPr>
            <p:cNvPr id="57" name="Freeform 32"/>
            <p:cNvSpPr>
              <a:spLocks noEditPoints="1"/>
            </p:cNvSpPr>
            <p:nvPr>
              <p:custDataLst>
                <p:tags r:id="rId19"/>
              </p:custDataLst>
            </p:nvPr>
          </p:nvSpPr>
          <p:spPr bwMode="auto">
            <a:xfrm>
              <a:off x="2816534" y="3965782"/>
              <a:ext cx="586234" cy="590129"/>
            </a:xfrm>
            <a:custGeom>
              <a:avLst/>
              <a:gdLst>
                <a:gd name="T0" fmla="*/ 160 w 171"/>
                <a:gd name="T1" fmla="*/ 0 h 171"/>
                <a:gd name="T2" fmla="*/ 11 w 171"/>
                <a:gd name="T3" fmla="*/ 0 h 171"/>
                <a:gd name="T4" fmla="*/ 0 w 171"/>
                <a:gd name="T5" fmla="*/ 11 h 171"/>
                <a:gd name="T6" fmla="*/ 0 w 171"/>
                <a:gd name="T7" fmla="*/ 123 h 171"/>
                <a:gd name="T8" fmla="*/ 11 w 171"/>
                <a:gd name="T9" fmla="*/ 134 h 171"/>
                <a:gd name="T10" fmla="*/ 160 w 171"/>
                <a:gd name="T11" fmla="*/ 134 h 171"/>
                <a:gd name="T12" fmla="*/ 171 w 171"/>
                <a:gd name="T13" fmla="*/ 123 h 171"/>
                <a:gd name="T14" fmla="*/ 171 w 171"/>
                <a:gd name="T15" fmla="*/ 11 h 171"/>
                <a:gd name="T16" fmla="*/ 160 w 171"/>
                <a:gd name="T17" fmla="*/ 0 h 171"/>
                <a:gd name="T18" fmla="*/ 160 w 171"/>
                <a:gd name="T19" fmla="*/ 97 h 171"/>
                <a:gd name="T20" fmla="*/ 149 w 171"/>
                <a:gd name="T21" fmla="*/ 107 h 171"/>
                <a:gd name="T22" fmla="*/ 21 w 171"/>
                <a:gd name="T23" fmla="*/ 107 h 171"/>
                <a:gd name="T24" fmla="*/ 11 w 171"/>
                <a:gd name="T25" fmla="*/ 97 h 171"/>
                <a:gd name="T26" fmla="*/ 11 w 171"/>
                <a:gd name="T27" fmla="*/ 22 h 171"/>
                <a:gd name="T28" fmla="*/ 21 w 171"/>
                <a:gd name="T29" fmla="*/ 11 h 171"/>
                <a:gd name="T30" fmla="*/ 149 w 171"/>
                <a:gd name="T31" fmla="*/ 11 h 171"/>
                <a:gd name="T32" fmla="*/ 160 w 171"/>
                <a:gd name="T33" fmla="*/ 22 h 171"/>
                <a:gd name="T34" fmla="*/ 160 w 171"/>
                <a:gd name="T35" fmla="*/ 97 h 171"/>
                <a:gd name="T36" fmla="*/ 96 w 171"/>
                <a:gd name="T37" fmla="*/ 139 h 171"/>
                <a:gd name="T38" fmla="*/ 101 w 171"/>
                <a:gd name="T39" fmla="*/ 145 h 171"/>
                <a:gd name="T40" fmla="*/ 101 w 171"/>
                <a:gd name="T41" fmla="*/ 150 h 171"/>
                <a:gd name="T42" fmla="*/ 106 w 171"/>
                <a:gd name="T43" fmla="*/ 159 h 171"/>
                <a:gd name="T44" fmla="*/ 118 w 171"/>
                <a:gd name="T45" fmla="*/ 168 h 171"/>
                <a:gd name="T46" fmla="*/ 117 w 171"/>
                <a:gd name="T47" fmla="*/ 171 h 171"/>
                <a:gd name="T48" fmla="*/ 53 w 171"/>
                <a:gd name="T49" fmla="*/ 171 h 171"/>
                <a:gd name="T50" fmla="*/ 52 w 171"/>
                <a:gd name="T51" fmla="*/ 168 h 171"/>
                <a:gd name="T52" fmla="*/ 65 w 171"/>
                <a:gd name="T53" fmla="*/ 159 h 171"/>
                <a:gd name="T54" fmla="*/ 69 w 171"/>
                <a:gd name="T55" fmla="*/ 150 h 171"/>
                <a:gd name="T56" fmla="*/ 69 w 171"/>
                <a:gd name="T57" fmla="*/ 145 h 171"/>
                <a:gd name="T58" fmla="*/ 75 w 171"/>
                <a:gd name="T59" fmla="*/ 139 h 171"/>
                <a:gd name="T60" fmla="*/ 96 w 171"/>
                <a:gd name="T6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1">
                  <a:moveTo>
                    <a:pt x="160" y="0"/>
                  </a:moveTo>
                  <a:cubicBezTo>
                    <a:pt x="11" y="0"/>
                    <a:pt x="11" y="0"/>
                    <a:pt x="11" y="0"/>
                  </a:cubicBezTo>
                  <a:cubicBezTo>
                    <a:pt x="5" y="0"/>
                    <a:pt x="0" y="5"/>
                    <a:pt x="0" y="11"/>
                  </a:cubicBezTo>
                  <a:cubicBezTo>
                    <a:pt x="0" y="123"/>
                    <a:pt x="0" y="123"/>
                    <a:pt x="0" y="123"/>
                  </a:cubicBezTo>
                  <a:cubicBezTo>
                    <a:pt x="0" y="129"/>
                    <a:pt x="5" y="134"/>
                    <a:pt x="11" y="134"/>
                  </a:cubicBezTo>
                  <a:cubicBezTo>
                    <a:pt x="160" y="134"/>
                    <a:pt x="160" y="134"/>
                    <a:pt x="160" y="134"/>
                  </a:cubicBezTo>
                  <a:cubicBezTo>
                    <a:pt x="166" y="134"/>
                    <a:pt x="171" y="129"/>
                    <a:pt x="171" y="123"/>
                  </a:cubicBezTo>
                  <a:cubicBezTo>
                    <a:pt x="171" y="11"/>
                    <a:pt x="171" y="11"/>
                    <a:pt x="171" y="11"/>
                  </a:cubicBezTo>
                  <a:cubicBezTo>
                    <a:pt x="171" y="5"/>
                    <a:pt x="166" y="0"/>
                    <a:pt x="160" y="0"/>
                  </a:cubicBezTo>
                  <a:close/>
                  <a:moveTo>
                    <a:pt x="160" y="97"/>
                  </a:moveTo>
                  <a:cubicBezTo>
                    <a:pt x="160" y="103"/>
                    <a:pt x="155" y="107"/>
                    <a:pt x="149" y="107"/>
                  </a:cubicBezTo>
                  <a:cubicBezTo>
                    <a:pt x="21" y="107"/>
                    <a:pt x="21" y="107"/>
                    <a:pt x="21" y="107"/>
                  </a:cubicBezTo>
                  <a:cubicBezTo>
                    <a:pt x="15" y="107"/>
                    <a:pt x="11" y="103"/>
                    <a:pt x="11" y="97"/>
                  </a:cubicBezTo>
                  <a:cubicBezTo>
                    <a:pt x="11" y="22"/>
                    <a:pt x="11" y="22"/>
                    <a:pt x="11" y="22"/>
                  </a:cubicBezTo>
                  <a:cubicBezTo>
                    <a:pt x="11" y="16"/>
                    <a:pt x="15" y="11"/>
                    <a:pt x="21" y="11"/>
                  </a:cubicBezTo>
                  <a:cubicBezTo>
                    <a:pt x="149" y="11"/>
                    <a:pt x="149" y="11"/>
                    <a:pt x="149" y="11"/>
                  </a:cubicBezTo>
                  <a:cubicBezTo>
                    <a:pt x="155" y="11"/>
                    <a:pt x="160" y="16"/>
                    <a:pt x="160" y="22"/>
                  </a:cubicBezTo>
                  <a:lnTo>
                    <a:pt x="160" y="97"/>
                  </a:lnTo>
                  <a:close/>
                  <a:moveTo>
                    <a:pt x="96" y="139"/>
                  </a:moveTo>
                  <a:cubicBezTo>
                    <a:pt x="99" y="139"/>
                    <a:pt x="101" y="142"/>
                    <a:pt x="101" y="145"/>
                  </a:cubicBezTo>
                  <a:cubicBezTo>
                    <a:pt x="101" y="150"/>
                    <a:pt x="101" y="150"/>
                    <a:pt x="101" y="150"/>
                  </a:cubicBezTo>
                  <a:cubicBezTo>
                    <a:pt x="101" y="153"/>
                    <a:pt x="103" y="157"/>
                    <a:pt x="106" y="159"/>
                  </a:cubicBezTo>
                  <a:cubicBezTo>
                    <a:pt x="118" y="168"/>
                    <a:pt x="118" y="168"/>
                    <a:pt x="118" y="168"/>
                  </a:cubicBezTo>
                  <a:cubicBezTo>
                    <a:pt x="121" y="170"/>
                    <a:pt x="120" y="171"/>
                    <a:pt x="117" y="171"/>
                  </a:cubicBezTo>
                  <a:cubicBezTo>
                    <a:pt x="53" y="171"/>
                    <a:pt x="53" y="171"/>
                    <a:pt x="53" y="171"/>
                  </a:cubicBezTo>
                  <a:cubicBezTo>
                    <a:pt x="50" y="171"/>
                    <a:pt x="50" y="170"/>
                    <a:pt x="52" y="168"/>
                  </a:cubicBezTo>
                  <a:cubicBezTo>
                    <a:pt x="65" y="159"/>
                    <a:pt x="65" y="159"/>
                    <a:pt x="65" y="159"/>
                  </a:cubicBezTo>
                  <a:cubicBezTo>
                    <a:pt x="67" y="157"/>
                    <a:pt x="69" y="153"/>
                    <a:pt x="69" y="150"/>
                  </a:cubicBezTo>
                  <a:cubicBezTo>
                    <a:pt x="69" y="145"/>
                    <a:pt x="69" y="145"/>
                    <a:pt x="69" y="145"/>
                  </a:cubicBezTo>
                  <a:cubicBezTo>
                    <a:pt x="69" y="142"/>
                    <a:pt x="72" y="139"/>
                    <a:pt x="75" y="139"/>
                  </a:cubicBezTo>
                  <a:lnTo>
                    <a:pt x="96" y="139"/>
                  </a:lnTo>
                  <a:close/>
                </a:path>
              </a:pathLst>
            </a:custGeom>
            <a:solidFill>
              <a:schemeClr val="bg1"/>
            </a:solidFill>
            <a:ln>
              <a:noFill/>
            </a:ln>
          </p:spPr>
          <p:txBody>
            <a:bodyPr wrap="square">
              <a:normAutofit/>
            </a:bodyPr>
            <a:lstStyle/>
            <a:p>
              <a:endParaRPr lang="zh-CN" altLang="en-US" sz="1800"/>
            </a:p>
          </p:txBody>
        </p:sp>
      </p:grpSp>
      <p:sp>
        <p:nvSpPr>
          <p:cNvPr id="5" name="文本框 4"/>
          <p:cNvSpPr txBox="1"/>
          <p:nvPr>
            <p:custDataLst>
              <p:tags r:id="rId20"/>
            </p:custDataLst>
          </p:nvPr>
        </p:nvSpPr>
        <p:spPr>
          <a:xfrm>
            <a:off x="6010632" y="5348593"/>
            <a:ext cx="5591758" cy="890282"/>
          </a:xfrm>
          <a:prstGeom prst="rect">
            <a:avLst/>
          </a:prstGeom>
          <a:solidFill>
            <a:schemeClr val="tx1">
              <a:lumMod val="20000"/>
              <a:lumOff val="80000"/>
            </a:schemeClr>
          </a:solidFill>
          <a:ln>
            <a:noFill/>
          </a:ln>
          <a:effectLst/>
        </p:spPr>
        <p:txBody>
          <a:bodyPr wrap="square" anchor="ctr">
            <a:normAutofit/>
          </a:bodyPr>
          <a:lstStyle>
            <a:defPPr>
              <a:defRPr lang="zh-CN"/>
            </a:defPPr>
            <a:lvl1pPr>
              <a:defRPr sz="18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marL="0" indent="0" algn="l">
              <a:lnSpc>
                <a:spcPct val="100000"/>
              </a:lnSpc>
              <a:spcBef>
                <a:spcPts val="0"/>
              </a:spcBef>
              <a:spcAft>
                <a:spcPts val="0"/>
              </a:spcAft>
              <a:buSzPct val="100000"/>
            </a:pPr>
            <a:r>
              <a:rPr lang="en-US" altLang="zh-CN" dirty="0" smtClean="0">
                <a:latin typeface="+mn-lt"/>
                <a:ea typeface="+mn-ea"/>
              </a:rPr>
              <a:t>©2015-2020 Data Science &amp; Service Center</a:t>
            </a:r>
            <a:endParaRPr lang="en-US" altLang="zh-CN" dirty="0" smtClean="0">
              <a:latin typeface="+mn-lt"/>
              <a:ea typeface="+mn-ea"/>
            </a:endParaRPr>
          </a:p>
        </p:txBody>
      </p:sp>
      <p:sp>
        <p:nvSpPr>
          <p:cNvPr id="6" name="文本框 5"/>
          <p:cNvSpPr txBox="1"/>
          <p:nvPr>
            <p:custDataLst>
              <p:tags r:id="rId21"/>
            </p:custDataLst>
          </p:nvPr>
        </p:nvSpPr>
        <p:spPr>
          <a:xfrm>
            <a:off x="6010632" y="2128997"/>
            <a:ext cx="6076593"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defPPr>
              <a:defRPr lang="zh-CN"/>
            </a:defPPr>
            <a:lvl1pPr>
              <a:lnSpc>
                <a:spcPct val="130000"/>
              </a:lnSpc>
              <a:defRPr sz="1800">
                <a:latin typeface="微软雅黑" panose="020B0503020204020204" pitchFamily="34" charset="-122"/>
                <a:ea typeface="微软雅黑" panose="020B0503020204020204" pitchFamily="34" charset="-122"/>
              </a:defRPr>
            </a:lvl1pPr>
          </a:lstStyle>
          <a:p>
            <a:pPr marL="0" indent="0" algn="l">
              <a:lnSpc>
                <a:spcPct val="130000"/>
              </a:lnSpc>
              <a:spcBef>
                <a:spcPts val="0"/>
              </a:spcBef>
              <a:spcAft>
                <a:spcPts val="0"/>
              </a:spcAft>
              <a:buSzPct val="100000"/>
            </a:pPr>
            <a:r>
              <a:rPr lang="zh-CN" altLang="en-US" sz="2400" smtClean="0">
                <a:latin typeface="+mn-lt"/>
                <a:ea typeface="+mn-ea"/>
              </a:rPr>
              <a:t>请各位同学练习以下系统事件的操作契约</a:t>
            </a:r>
            <a:endParaRPr lang="zh-CN" altLang="en-US" sz="2400" smtClean="0">
              <a:latin typeface="+mn-lt"/>
              <a:ea typeface="+mn-ea"/>
            </a:endParaRPr>
          </a:p>
          <a:p>
            <a:pPr marL="0" indent="0" algn="l">
              <a:lnSpc>
                <a:spcPct val="130000"/>
              </a:lnSpc>
              <a:spcBef>
                <a:spcPts val="0"/>
              </a:spcBef>
              <a:spcAft>
                <a:spcPts val="0"/>
              </a:spcAft>
              <a:buSzPct val="100000"/>
            </a:pPr>
            <a:r>
              <a:rPr lang="en-US" altLang="zh-CN" sz="2000" smtClean="0">
                <a:latin typeface="+mn-lt"/>
                <a:ea typeface="+mn-ea"/>
              </a:rPr>
              <a:t>AddSpecialTaste(text);</a:t>
            </a:r>
            <a:endParaRPr lang="en-US" altLang="zh-CN" sz="2000" smtClean="0">
              <a:latin typeface="+mn-lt"/>
              <a:ea typeface="+mn-ea"/>
            </a:endParaRPr>
          </a:p>
          <a:p>
            <a:pPr marL="0" indent="0" algn="l">
              <a:lnSpc>
                <a:spcPct val="130000"/>
              </a:lnSpc>
              <a:spcBef>
                <a:spcPts val="0"/>
              </a:spcBef>
              <a:spcAft>
                <a:spcPts val="0"/>
              </a:spcAft>
              <a:buSzPct val="100000"/>
            </a:pPr>
            <a:r>
              <a:rPr lang="en-US" altLang="zh-CN" sz="2000" smtClean="0">
                <a:latin typeface="+mn-lt"/>
                <a:ea typeface="+mn-ea"/>
              </a:rPr>
              <a:t>ListOrder(OrderNo);</a:t>
            </a:r>
            <a:endParaRPr lang="en-US" altLang="zh-CN" sz="2000" smtClean="0">
              <a:latin typeface="+mn-lt"/>
              <a:ea typeface="+mn-ea"/>
            </a:endParaRPr>
          </a:p>
          <a:p>
            <a:pPr marL="0" indent="0" algn="l">
              <a:lnSpc>
                <a:spcPct val="130000"/>
              </a:lnSpc>
              <a:spcBef>
                <a:spcPts val="0"/>
              </a:spcBef>
              <a:spcAft>
                <a:spcPts val="0"/>
              </a:spcAft>
              <a:buSzPct val="100000"/>
            </a:pPr>
            <a:r>
              <a:rPr lang="en-US" altLang="zh-CN" sz="2000" smtClean="0">
                <a:latin typeface="+mn-lt"/>
                <a:ea typeface="+mn-ea"/>
              </a:rPr>
              <a:t>PrintOrder(OrderNo);</a:t>
            </a:r>
            <a:endParaRPr lang="en-US" altLang="zh-CN" sz="2000" smtClean="0">
              <a:latin typeface="+mn-lt"/>
              <a:ea typeface="+mn-ea"/>
            </a:endParaRPr>
          </a:p>
        </p:txBody>
      </p:sp>
      <p:sp>
        <p:nvSpPr>
          <p:cNvPr id="7" name="文本框 6"/>
          <p:cNvSpPr txBox="1"/>
          <p:nvPr>
            <p:custDataLst>
              <p:tags r:id="rId22"/>
            </p:custDataLst>
          </p:nvPr>
        </p:nvSpPr>
        <p:spPr>
          <a:xfrm>
            <a:off x="2172388" y="514884"/>
            <a:ext cx="739161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marL="0" indent="0" algn="ctr">
              <a:lnSpc>
                <a:spcPct val="90000"/>
              </a:lnSpc>
              <a:spcBef>
                <a:spcPts val="0"/>
              </a:spcBef>
              <a:spcAft>
                <a:spcPts val="0"/>
              </a:spcAft>
              <a:buSzPct val="100000"/>
            </a:pPr>
            <a:r>
              <a:rPr lang="zh-CN" altLang="en-US" smtClean="0"/>
              <a:t>课后练习</a:t>
            </a:r>
            <a:endParaRPr lang="zh-CN" altLang="en-US" smtClean="0"/>
          </a:p>
        </p:txBody>
      </p:sp>
    </p:spTree>
    <p:custDataLst>
      <p:tags r:id="rId23"/>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的发展历程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547452" y="514286"/>
            <a:ext cx="8063148" cy="5628290"/>
          </a:xfrm>
          <a:prstGeom prst="rect">
            <a:avLst/>
          </a:prstGeom>
        </p:spPr>
      </p:pic>
    </p:spTree>
  </p:cSld>
  <p:clrMapOvr>
    <a:masterClrMapping/>
  </p:clrMapOvr>
  <p:transition>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a:xfrm>
            <a:off x="468000" y="1052736"/>
            <a:ext cx="11160000" cy="5116104"/>
          </a:xfrm>
        </p:spPr>
        <p:txBody>
          <a:bodyPr>
            <a:normAutofit/>
          </a:bodyPr>
          <a:lstStyle/>
          <a:p>
            <a:r>
              <a:rPr lang="zh-CN" altLang="en-US" sz="2800" dirty="0" smtClean="0">
                <a:solidFill>
                  <a:srgbClr val="FF0000"/>
                </a:solidFill>
              </a:rPr>
              <a:t>面向对象的需求分析结果：需求规格说明书，由以下两个部分组成</a:t>
            </a:r>
            <a:endParaRPr lang="en-US" altLang="zh-CN" sz="2800" dirty="0" smtClean="0">
              <a:solidFill>
                <a:srgbClr val="FF0000"/>
              </a:solidFill>
            </a:endParaRPr>
          </a:p>
          <a:p>
            <a:r>
              <a:rPr lang="zh-CN" altLang="en-US" sz="2800" dirty="0" smtClean="0"/>
              <a:t>用例模型由以下四个部分构成：</a:t>
            </a:r>
            <a:endParaRPr lang="en-US" altLang="zh-CN" sz="2800" dirty="0" smtClean="0"/>
          </a:p>
          <a:p>
            <a:pPr lvl="1"/>
            <a:r>
              <a:rPr lang="zh-CN" altLang="en-US" sz="2000" dirty="0"/>
              <a:t>用</a:t>
            </a:r>
            <a:r>
              <a:rPr lang="zh-CN" altLang="en-US" sz="2000" dirty="0" smtClean="0"/>
              <a:t>例图，</a:t>
            </a:r>
            <a:r>
              <a:rPr lang="en-US" altLang="zh-CN" sz="2000" dirty="0" smtClean="0"/>
              <a:t>UML use-case diagram</a:t>
            </a:r>
            <a:endParaRPr lang="en-US" altLang="zh-CN" sz="2000" dirty="0" smtClean="0"/>
          </a:p>
          <a:p>
            <a:pPr lvl="1"/>
            <a:r>
              <a:rPr lang="zh-CN" altLang="en-US" sz="2000" dirty="0"/>
              <a:t>用例</a:t>
            </a:r>
            <a:r>
              <a:rPr lang="zh-CN" altLang="en-US" sz="2000" dirty="0" smtClean="0"/>
              <a:t>说明</a:t>
            </a:r>
            <a:endParaRPr lang="en-US" altLang="zh-CN" sz="2000" dirty="0" smtClean="0"/>
          </a:p>
          <a:p>
            <a:pPr lvl="1"/>
            <a:r>
              <a:rPr lang="zh-CN" altLang="en-US" sz="2000" dirty="0"/>
              <a:t>系统顺序</a:t>
            </a:r>
            <a:r>
              <a:rPr lang="zh-CN" altLang="en-US" sz="2000" dirty="0" smtClean="0"/>
              <a:t>图，</a:t>
            </a:r>
            <a:r>
              <a:rPr lang="en-US" altLang="zh-CN" sz="2000" dirty="0" smtClean="0"/>
              <a:t>UML sequence diagram</a:t>
            </a:r>
            <a:endParaRPr lang="en-US" altLang="zh-CN" sz="2000" dirty="0" smtClean="0"/>
          </a:p>
          <a:p>
            <a:pPr lvl="1"/>
            <a:r>
              <a:rPr lang="zh-CN" altLang="en-US" sz="2000" dirty="0"/>
              <a:t>操作</a:t>
            </a:r>
            <a:r>
              <a:rPr lang="zh-CN" altLang="en-US" sz="2000" dirty="0" smtClean="0"/>
              <a:t>契约</a:t>
            </a:r>
            <a:endParaRPr lang="en-US" altLang="zh-CN" sz="2000" dirty="0" smtClean="0"/>
          </a:p>
          <a:p>
            <a:r>
              <a:rPr lang="zh-CN" altLang="en-US" sz="2800" dirty="0"/>
              <a:t>领域</a:t>
            </a:r>
            <a:r>
              <a:rPr lang="zh-CN" altLang="en-US" sz="2800" dirty="0" smtClean="0"/>
              <a:t>模型由以下两个部分构成：</a:t>
            </a:r>
            <a:endParaRPr lang="en-US" altLang="zh-CN" sz="2800" dirty="0" smtClean="0"/>
          </a:p>
          <a:p>
            <a:pPr lvl="1"/>
            <a:r>
              <a:rPr lang="zh-CN" altLang="en-US" sz="2000" dirty="0" smtClean="0"/>
              <a:t>业务背景知识：概念类及概念类之间关系构成的类图，</a:t>
            </a:r>
            <a:r>
              <a:rPr lang="en-US" altLang="zh-CN" sz="2000" dirty="0" smtClean="0"/>
              <a:t>UML class diagram</a:t>
            </a:r>
            <a:endParaRPr lang="en-US" altLang="zh-CN" sz="2000" dirty="0" smtClean="0"/>
          </a:p>
          <a:p>
            <a:pPr lvl="1"/>
            <a:r>
              <a:rPr lang="zh-CN" altLang="en-US" sz="2000" dirty="0"/>
              <a:t>业务</a:t>
            </a:r>
            <a:r>
              <a:rPr lang="zh-CN" altLang="en-US" sz="2000" dirty="0" smtClean="0"/>
              <a:t>流程：由</a:t>
            </a:r>
            <a:r>
              <a:rPr lang="en-US" altLang="zh-CN" sz="2000" dirty="0" smtClean="0"/>
              <a:t>UML</a:t>
            </a:r>
            <a:r>
              <a:rPr lang="zh-CN" altLang="en-US" sz="2000" dirty="0" smtClean="0"/>
              <a:t>活动图表示的业务对象之间为了完成某个活动所执行的一系列子活动和动作序列，参见附录附录三</a:t>
            </a:r>
            <a:endParaRPr lang="zh-CN" altLang="en-US" sz="2000" dirty="0"/>
          </a:p>
        </p:txBody>
      </p:sp>
      <p:sp>
        <p:nvSpPr>
          <p:cNvPr id="4" name="日期占位符 3"/>
          <p:cNvSpPr>
            <a:spLocks noGrp="1"/>
          </p:cNvSpPr>
          <p:nvPr>
            <p:ph type="dt" sz="half" idx="10"/>
          </p:nvPr>
        </p:nvSpPr>
        <p:spPr/>
        <p:txBody>
          <a:bodyPr/>
          <a:lstStyle/>
          <a:p>
            <a:fld id="{EC1AA1E8-9D7C-424B-B8AC-A6CDA4BD12E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UML</a:t>
            </a:r>
            <a:r>
              <a:rPr lang="zh-CN" altLang="en-US" smtClean="0"/>
              <a:t>发展的四个阶段</a:t>
            </a:r>
            <a:endParaRPr lang="zh-CN" altLang="en-US" smtClean="0"/>
          </a:p>
        </p:txBody>
      </p:sp>
      <p:sp>
        <p:nvSpPr>
          <p:cNvPr id="8195" name="内容占位符 2"/>
          <p:cNvSpPr>
            <a:spLocks noGrp="1"/>
          </p:cNvSpPr>
          <p:nvPr>
            <p:ph idx="1"/>
          </p:nvPr>
        </p:nvSpPr>
        <p:spPr/>
        <p:txBody>
          <a:bodyPr>
            <a:normAutofit/>
          </a:bodyPr>
          <a:lstStyle/>
          <a:p>
            <a:pPr>
              <a:spcBef>
                <a:spcPct val="30000"/>
              </a:spcBef>
            </a:pPr>
            <a:r>
              <a:rPr lang="zh-CN" altLang="en-US" sz="2400"/>
              <a:t>各自为政：上世纪</a:t>
            </a:r>
            <a:r>
              <a:rPr lang="en-US" altLang="zh-CN" sz="2400"/>
              <a:t>80</a:t>
            </a:r>
            <a:r>
              <a:rPr lang="zh-CN" altLang="en-US" sz="2400"/>
              <a:t>年代到</a:t>
            </a:r>
            <a:r>
              <a:rPr lang="en-US" altLang="zh-CN" sz="2400"/>
              <a:t>1993</a:t>
            </a:r>
            <a:r>
              <a:rPr lang="zh-CN" altLang="en-US" sz="2400"/>
              <a:t>年期间，面向对象方法出现了百家争鸣的局面， 但是不同方法的模型相互转换几乎不可能；</a:t>
            </a:r>
            <a:endParaRPr lang="zh-CN" altLang="en-US" sz="2400"/>
          </a:p>
          <a:p>
            <a:pPr>
              <a:spcBef>
                <a:spcPct val="30000"/>
              </a:spcBef>
            </a:pPr>
            <a:r>
              <a:rPr lang="zh-CN" altLang="en-US" sz="2400"/>
              <a:t>统一阶段：</a:t>
            </a:r>
            <a:r>
              <a:rPr lang="en-US" altLang="zh-CN" sz="2400"/>
              <a:t>1994</a:t>
            </a:r>
            <a:r>
              <a:rPr lang="zh-CN" altLang="en-US" sz="2400"/>
              <a:t>年</a:t>
            </a:r>
            <a:r>
              <a:rPr lang="en-US" altLang="zh-CN" sz="2400"/>
              <a:t>10</a:t>
            </a:r>
            <a:r>
              <a:rPr lang="zh-CN" altLang="en-US" sz="2400"/>
              <a:t>月开始，</a:t>
            </a:r>
            <a:r>
              <a:rPr lang="en-US" altLang="zh-CN" sz="2400"/>
              <a:t>Rational </a:t>
            </a:r>
            <a:r>
              <a:rPr lang="zh-CN" altLang="en-US" sz="2400"/>
              <a:t>公司的</a:t>
            </a:r>
            <a:r>
              <a:rPr lang="en-US" altLang="zh-CN" sz="2400"/>
              <a:t>Booch</a:t>
            </a:r>
            <a:r>
              <a:rPr lang="zh-CN" altLang="en-US" sz="2400"/>
              <a:t>、</a:t>
            </a:r>
            <a:r>
              <a:rPr lang="en-US" altLang="zh-CN" sz="2400"/>
              <a:t>Rumbaugh</a:t>
            </a:r>
            <a:r>
              <a:rPr lang="zh-CN" altLang="en-US" sz="2400"/>
              <a:t>和</a:t>
            </a:r>
            <a:r>
              <a:rPr lang="en-US" altLang="zh-CN" sz="2400"/>
              <a:t>Jacobson  </a:t>
            </a:r>
            <a:r>
              <a:rPr lang="zh-CN" altLang="en-US" sz="2400"/>
              <a:t>在</a:t>
            </a:r>
            <a:r>
              <a:rPr lang="en-US" altLang="zh-CN" sz="2400"/>
              <a:t>Booch</a:t>
            </a:r>
            <a:r>
              <a:rPr lang="zh-CN" altLang="en-US" sz="2400"/>
              <a:t>、</a:t>
            </a:r>
            <a:r>
              <a:rPr lang="en-US" altLang="zh-CN" sz="2400"/>
              <a:t>OMT</a:t>
            </a:r>
            <a:r>
              <a:rPr lang="zh-CN" altLang="en-US" sz="2400"/>
              <a:t>和</a:t>
            </a:r>
            <a:r>
              <a:rPr lang="en-US" altLang="zh-CN" sz="2400"/>
              <a:t>OOSE</a:t>
            </a:r>
            <a:r>
              <a:rPr lang="zh-CN" altLang="en-US" sz="2400"/>
              <a:t>方法的基础上进行研究，于</a:t>
            </a:r>
            <a:r>
              <a:rPr lang="en-US" altLang="zh-CN" sz="2400"/>
              <a:t>1996</a:t>
            </a:r>
            <a:r>
              <a:rPr lang="zh-CN" altLang="en-US" sz="2400"/>
              <a:t>年发布了统一建模语言</a:t>
            </a:r>
            <a:r>
              <a:rPr lang="en-US" altLang="zh-CN" sz="2400"/>
              <a:t>UML</a:t>
            </a:r>
            <a:r>
              <a:rPr lang="zh-CN" altLang="en-US" sz="2400"/>
              <a:t>（</a:t>
            </a:r>
            <a:r>
              <a:rPr lang="en-US" altLang="zh-CN" sz="2400"/>
              <a:t>Unified Modeling Language</a:t>
            </a:r>
            <a:r>
              <a:rPr lang="zh-CN" altLang="en-US" sz="2400"/>
              <a:t>） ；</a:t>
            </a:r>
            <a:endParaRPr lang="zh-CN" altLang="en-US" sz="2400"/>
          </a:p>
          <a:p>
            <a:pPr>
              <a:spcBef>
                <a:spcPct val="30000"/>
              </a:spcBef>
            </a:pPr>
            <a:r>
              <a:rPr lang="zh-CN" altLang="en-US" sz="2400"/>
              <a:t>标准化阶段：</a:t>
            </a:r>
            <a:r>
              <a:rPr lang="en-US" altLang="zh-CN" sz="2400"/>
              <a:t>OMG</a:t>
            </a:r>
            <a:r>
              <a:rPr lang="zh-CN" altLang="en-US" sz="2400"/>
              <a:t>为了使</a:t>
            </a:r>
            <a:r>
              <a:rPr lang="en-US" altLang="zh-CN" sz="2400"/>
              <a:t>UML</a:t>
            </a:r>
            <a:r>
              <a:rPr lang="zh-CN" altLang="en-US" sz="2400"/>
              <a:t>标准更加完善，发布了征求建议书（</a:t>
            </a:r>
            <a:r>
              <a:rPr lang="en-US" altLang="zh-CN" sz="2400"/>
              <a:t>RFP</a:t>
            </a:r>
            <a:r>
              <a:rPr lang="zh-CN" altLang="en-US" sz="2400"/>
              <a:t>），随后，</a:t>
            </a:r>
            <a:r>
              <a:rPr lang="en-US" altLang="zh-CN" sz="2400"/>
              <a:t>Rational</a:t>
            </a:r>
            <a:r>
              <a:rPr lang="zh-CN" altLang="en-US" sz="2400"/>
              <a:t>软件有限公司建立了</a:t>
            </a:r>
            <a:r>
              <a:rPr lang="en-US" altLang="zh-CN" sz="2400"/>
              <a:t>UML Partners</a:t>
            </a:r>
            <a:r>
              <a:rPr lang="zh-CN" altLang="en-US" sz="2400"/>
              <a:t>联盟，各软件开发商和系统集成商共同努力，</a:t>
            </a:r>
            <a:r>
              <a:rPr lang="en-US" altLang="zh-CN" sz="2400"/>
              <a:t>1997</a:t>
            </a:r>
            <a:r>
              <a:rPr lang="zh-CN" altLang="en-US" sz="2400"/>
              <a:t>年制定出</a:t>
            </a:r>
            <a:r>
              <a:rPr lang="en-US" altLang="zh-CN" sz="2400"/>
              <a:t>UML1.1</a:t>
            </a:r>
            <a:r>
              <a:rPr lang="zh-CN" altLang="en-US" sz="2400"/>
              <a:t>标准，被</a:t>
            </a:r>
            <a:r>
              <a:rPr lang="en-US" altLang="zh-CN" sz="2400"/>
              <a:t>OMG</a:t>
            </a:r>
            <a:r>
              <a:rPr lang="zh-CN" altLang="en-US" sz="2400"/>
              <a:t>采纳 ；</a:t>
            </a:r>
            <a:endParaRPr lang="zh-CN" altLang="en-US" sz="2400"/>
          </a:p>
          <a:p>
            <a:pPr>
              <a:spcBef>
                <a:spcPct val="30000"/>
              </a:spcBef>
            </a:pPr>
            <a:r>
              <a:rPr lang="zh-CN" altLang="en-US" sz="2400"/>
              <a:t>工业界应用：</a:t>
            </a:r>
            <a:r>
              <a:rPr lang="en-US" altLang="zh-CN" sz="2400"/>
              <a:t>1998</a:t>
            </a:r>
            <a:r>
              <a:rPr lang="zh-CN" altLang="en-US" sz="2400"/>
              <a:t>年</a:t>
            </a:r>
            <a:r>
              <a:rPr lang="en-US" altLang="zh-CN" sz="2400"/>
              <a:t>OMG</a:t>
            </a:r>
            <a:r>
              <a:rPr lang="zh-CN" altLang="en-US" sz="2400"/>
              <a:t>接管了</a:t>
            </a:r>
            <a:r>
              <a:rPr lang="en-US" altLang="zh-CN" sz="2400"/>
              <a:t>UML</a:t>
            </a:r>
            <a:r>
              <a:rPr lang="zh-CN" altLang="en-US" sz="2400"/>
              <a:t>标准的维护工作，</a:t>
            </a:r>
            <a:r>
              <a:rPr lang="en-US" altLang="zh-CN" sz="2400"/>
              <a:t>UML</a:t>
            </a:r>
            <a:r>
              <a:rPr lang="zh-CN" altLang="en-US" sz="2400"/>
              <a:t>已成为软件工业界事实上的标准。</a:t>
            </a:r>
            <a:r>
              <a:rPr lang="zh-CN" altLang="en-US" sz="2800"/>
              <a:t> </a:t>
            </a:r>
            <a:endParaRPr lang="zh-CN" altLang="en-US" sz="2800"/>
          </a:p>
        </p:txBody>
      </p:sp>
      <p:sp>
        <p:nvSpPr>
          <p:cNvPr id="4" name="日期占位符 3"/>
          <p:cNvSpPr>
            <a:spLocks noGrp="1"/>
          </p:cNvSpPr>
          <p:nvPr>
            <p:ph type="dt" sz="half" idx="10"/>
          </p:nvPr>
        </p:nvSpPr>
        <p:spPr/>
        <p:txBody>
          <a:bodyPr/>
          <a:lstStyle/>
          <a:p>
            <a:fld id="{F455C028-6CBF-4FA8-A1CA-BEA10FC19EB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UML</a:t>
            </a:r>
            <a:r>
              <a:rPr lang="zh-CN" altLang="en-US" smtClean="0"/>
              <a:t>的主要特点</a:t>
            </a:r>
            <a:endParaRPr lang="zh-CN" altLang="en-US" smtClean="0"/>
          </a:p>
        </p:txBody>
      </p:sp>
      <p:sp>
        <p:nvSpPr>
          <p:cNvPr id="9219" name="内容占位符 2"/>
          <p:cNvSpPr>
            <a:spLocks noGrp="1"/>
          </p:cNvSpPr>
          <p:nvPr>
            <p:ph idx="1"/>
          </p:nvPr>
        </p:nvSpPr>
        <p:spPr/>
        <p:txBody>
          <a:bodyPr/>
          <a:lstStyle/>
          <a:p>
            <a:r>
              <a:rPr lang="en-US" altLang="zh-CN" sz="2800" dirty="0"/>
              <a:t>UML </a:t>
            </a:r>
            <a:r>
              <a:rPr lang="zh-CN" altLang="en-US" sz="2800" dirty="0"/>
              <a:t>是一种标准的图形化建模语言，它是面向对象分析与设计的一种标准表示，它</a:t>
            </a:r>
            <a:endParaRPr lang="zh-CN" altLang="en-US" sz="2800" dirty="0"/>
          </a:p>
          <a:p>
            <a:pPr lvl="1"/>
            <a:r>
              <a:rPr lang="zh-CN" altLang="en-US" sz="2400" dirty="0"/>
              <a:t>不是一种可视化的程序设计语言，而是一种</a:t>
            </a:r>
            <a:r>
              <a:rPr lang="zh-CN" altLang="en-US" sz="2400" dirty="0">
                <a:solidFill>
                  <a:srgbClr val="FF0000"/>
                </a:solidFill>
              </a:rPr>
              <a:t>可视化的建模语言</a:t>
            </a:r>
            <a:r>
              <a:rPr lang="zh-CN" altLang="en-US" sz="2400" dirty="0"/>
              <a:t>；</a:t>
            </a:r>
            <a:endParaRPr lang="zh-CN" altLang="en-US" sz="2400" dirty="0"/>
          </a:p>
          <a:p>
            <a:pPr lvl="1"/>
            <a:r>
              <a:rPr lang="zh-CN" altLang="en-US" sz="2400" dirty="0"/>
              <a:t>不是工具或知识库的规格说明，而是一种</a:t>
            </a:r>
            <a:r>
              <a:rPr lang="zh-CN" altLang="en-US" sz="2400" dirty="0">
                <a:solidFill>
                  <a:srgbClr val="FF0000"/>
                </a:solidFill>
              </a:rPr>
              <a:t>建模语言规格说明</a:t>
            </a:r>
            <a:r>
              <a:rPr lang="zh-CN" altLang="en-US" sz="2400" dirty="0"/>
              <a:t>，是一种表示的标准；</a:t>
            </a:r>
            <a:endParaRPr lang="zh-CN" altLang="en-US" sz="2400" dirty="0"/>
          </a:p>
          <a:p>
            <a:pPr lvl="1"/>
            <a:r>
              <a:rPr lang="zh-CN" altLang="en-US" sz="2400" dirty="0"/>
              <a:t>不是过程，也不是方法，但</a:t>
            </a:r>
            <a:r>
              <a:rPr lang="zh-CN" altLang="en-US" sz="2400" dirty="0">
                <a:solidFill>
                  <a:srgbClr val="FF0000"/>
                </a:solidFill>
              </a:rPr>
              <a:t>允许任何一种过程和方法使用它</a:t>
            </a:r>
            <a:r>
              <a:rPr lang="zh-CN" altLang="en-US" sz="2400" dirty="0"/>
              <a:t>。</a:t>
            </a:r>
            <a:endParaRPr lang="zh-CN" altLang="en-US" sz="2400" dirty="0"/>
          </a:p>
        </p:txBody>
      </p:sp>
      <p:sp>
        <p:nvSpPr>
          <p:cNvPr id="4" name="日期占位符 3"/>
          <p:cNvSpPr>
            <a:spLocks noGrp="1"/>
          </p:cNvSpPr>
          <p:nvPr>
            <p:ph type="dt" sz="half" idx="10"/>
          </p:nvPr>
        </p:nvSpPr>
        <p:spPr/>
        <p:txBody>
          <a:bodyPr/>
          <a:lstStyle/>
          <a:p>
            <a:fld id="{7942FD14-DC0C-4CAC-902B-CA3E68D7913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UML </a:t>
            </a:r>
            <a:r>
              <a:rPr lang="zh-CN" altLang="en-US" dirty="0" smtClean="0"/>
              <a:t>的基本结构</a:t>
            </a:r>
            <a:endParaRPr lang="zh-CN" altLang="en-US" dirty="0" smtClean="0"/>
          </a:p>
        </p:txBody>
      </p:sp>
      <p:sp>
        <p:nvSpPr>
          <p:cNvPr id="10243" name="内容占位符 2"/>
          <p:cNvSpPr>
            <a:spLocks noGrp="1"/>
          </p:cNvSpPr>
          <p:nvPr>
            <p:ph idx="1"/>
          </p:nvPr>
        </p:nvSpPr>
        <p:spPr/>
        <p:txBody>
          <a:bodyPr/>
          <a:lstStyle/>
          <a:p>
            <a:r>
              <a:rPr lang="zh-CN" altLang="en-US" sz="2800" dirty="0"/>
              <a:t>基本构造块 </a:t>
            </a:r>
            <a:r>
              <a:rPr lang="en-US" altLang="zh-CN" sz="2800" dirty="0"/>
              <a:t>Basic building block</a:t>
            </a:r>
            <a:endParaRPr lang="en-US" altLang="zh-CN" sz="2800" dirty="0"/>
          </a:p>
          <a:p>
            <a:pPr lvl="1"/>
            <a:r>
              <a:rPr lang="zh-CN" altLang="en-US" sz="2400" dirty="0"/>
              <a:t>事物 </a:t>
            </a:r>
            <a:r>
              <a:rPr lang="en-US" altLang="zh-CN" sz="2400" dirty="0"/>
              <a:t>Thing</a:t>
            </a:r>
            <a:endParaRPr lang="en-US" altLang="zh-CN" sz="2400" dirty="0"/>
          </a:p>
          <a:p>
            <a:pPr lvl="1"/>
            <a:r>
              <a:rPr lang="zh-CN" altLang="en-US" sz="2400" dirty="0"/>
              <a:t>关系 </a:t>
            </a:r>
            <a:r>
              <a:rPr lang="en-US" altLang="zh-CN" sz="2400" dirty="0"/>
              <a:t>Relationship</a:t>
            </a:r>
            <a:endParaRPr lang="en-US" altLang="zh-CN" sz="2400" dirty="0"/>
          </a:p>
          <a:p>
            <a:pPr lvl="1"/>
            <a:r>
              <a:rPr lang="zh-CN" altLang="en-US" sz="2400" dirty="0"/>
              <a:t>图 </a:t>
            </a:r>
            <a:r>
              <a:rPr lang="en-US" altLang="zh-CN" sz="2400" dirty="0"/>
              <a:t>Diagram</a:t>
            </a:r>
            <a:endParaRPr lang="en-US" altLang="zh-CN" sz="2400" dirty="0"/>
          </a:p>
          <a:p>
            <a:r>
              <a:rPr lang="zh-CN" altLang="en-US" sz="2800" dirty="0"/>
              <a:t>语义规则 </a:t>
            </a:r>
            <a:r>
              <a:rPr lang="en-US" altLang="zh-CN" sz="2800" dirty="0"/>
              <a:t>Rule</a:t>
            </a:r>
            <a:endParaRPr lang="en-US" altLang="zh-CN" sz="2800" dirty="0"/>
          </a:p>
          <a:p>
            <a:pPr lvl="1"/>
            <a:r>
              <a:rPr lang="en-US" altLang="zh-CN" sz="2400" dirty="0"/>
              <a:t>name</a:t>
            </a:r>
            <a:r>
              <a:rPr lang="zh-CN" altLang="en-US" sz="2400" dirty="0"/>
              <a:t>、</a:t>
            </a:r>
            <a:r>
              <a:rPr lang="en-US" altLang="zh-CN" sz="2400" dirty="0"/>
              <a:t>scope</a:t>
            </a:r>
            <a:r>
              <a:rPr lang="zh-CN" altLang="en-US" sz="2400" dirty="0"/>
              <a:t>、</a:t>
            </a:r>
            <a:r>
              <a:rPr lang="en-US" altLang="zh-CN" sz="2400" dirty="0"/>
              <a:t>visibility</a:t>
            </a:r>
            <a:r>
              <a:rPr lang="zh-CN" altLang="en-US" sz="2400" dirty="0"/>
              <a:t>、</a:t>
            </a:r>
            <a:r>
              <a:rPr lang="en-US" altLang="zh-CN" sz="2400" dirty="0"/>
              <a:t>integrity</a:t>
            </a:r>
            <a:r>
              <a:rPr lang="zh-CN" altLang="en-US" sz="2400" dirty="0"/>
              <a:t>、</a:t>
            </a:r>
            <a:r>
              <a:rPr lang="en-US" altLang="zh-CN" sz="2400" dirty="0"/>
              <a:t>execution</a:t>
            </a:r>
            <a:endParaRPr lang="en-US" altLang="zh-CN" sz="2400" dirty="0"/>
          </a:p>
          <a:p>
            <a:r>
              <a:rPr lang="zh-CN" altLang="en-US" sz="2800" dirty="0"/>
              <a:t>通用机制 </a:t>
            </a:r>
            <a:r>
              <a:rPr lang="en-US" altLang="zh-CN" sz="2800" dirty="0"/>
              <a:t>Common mechanism</a:t>
            </a:r>
            <a:endParaRPr lang="en-US" altLang="zh-CN" sz="2800" dirty="0"/>
          </a:p>
          <a:p>
            <a:pPr lvl="1"/>
            <a:r>
              <a:rPr lang="en-US" altLang="zh-CN" sz="2400" dirty="0"/>
              <a:t>specification</a:t>
            </a:r>
            <a:r>
              <a:rPr lang="zh-CN" altLang="en-US" sz="2400" dirty="0"/>
              <a:t>、</a:t>
            </a:r>
            <a:r>
              <a:rPr lang="en-US" altLang="zh-CN" sz="2400" dirty="0"/>
              <a:t>adornment</a:t>
            </a:r>
            <a:r>
              <a:rPr lang="zh-CN" altLang="en-US" sz="2400" dirty="0"/>
              <a:t>、</a:t>
            </a:r>
            <a:r>
              <a:rPr lang="en-US" altLang="zh-CN" sz="2400" dirty="0"/>
              <a:t>common division</a:t>
            </a:r>
            <a:r>
              <a:rPr lang="zh-CN" altLang="en-US" sz="2400" dirty="0"/>
              <a:t>、</a:t>
            </a:r>
            <a:r>
              <a:rPr lang="en-US" altLang="zh-CN" sz="2400" dirty="0"/>
              <a:t>extensibility mechanism</a:t>
            </a:r>
            <a:endParaRPr lang="en-US" altLang="zh-CN" sz="2400" dirty="0"/>
          </a:p>
        </p:txBody>
      </p:sp>
      <p:sp>
        <p:nvSpPr>
          <p:cNvPr id="4" name="日期占位符 3"/>
          <p:cNvSpPr>
            <a:spLocks noGrp="1"/>
          </p:cNvSpPr>
          <p:nvPr>
            <p:ph type="dt" sz="half" idx="10"/>
          </p:nvPr>
        </p:nvSpPr>
        <p:spPr/>
        <p:txBody>
          <a:bodyPr/>
          <a:lstStyle/>
          <a:p>
            <a:fld id="{1A9FA51A-21F9-45C4-9705-6F7A555C1F1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tags/tag1.xml><?xml version="1.0" encoding="utf-8"?>
<p:tagLst xmlns:p="http://schemas.openxmlformats.org/presentationml/2006/main">
  <p:tag name="KSO_WM_UNIT_TABLE_BEAUTIFY" val="smartTable{8a969533-418e-4ea7-8c5d-358860bb48ce}"/>
</p:tagLst>
</file>

<file path=ppt/tags/tag10.xml><?xml version="1.0" encoding="utf-8"?>
<p:tagLst xmlns:p="http://schemas.openxmlformats.org/presentationml/2006/main">
  <p:tag name="REFSHAPE" val="166417564"/>
</p:tagLst>
</file>

<file path=ppt/tags/tag11.xml><?xml version="1.0" encoding="utf-8"?>
<p:tagLst xmlns:p="http://schemas.openxmlformats.org/presentationml/2006/main">
  <p:tag name="REFSHAPE" val="166418380"/>
</p:tagLst>
</file>

<file path=ppt/tags/tag12.xml><?xml version="1.0" encoding="utf-8"?>
<p:tagLst xmlns:p="http://schemas.openxmlformats.org/presentationml/2006/main">
  <p:tag name="REFSHAPE" val="166417836"/>
</p:tagLst>
</file>

<file path=ppt/tags/tag13.xml><?xml version="1.0" encoding="utf-8"?>
<p:tagLst xmlns:p="http://schemas.openxmlformats.org/presentationml/2006/main">
  <p:tag name="REFSHAPE" val="168987932"/>
</p:tagLst>
</file>

<file path=ppt/tags/tag14.xml><?xml version="1.0" encoding="utf-8"?>
<p:tagLst xmlns:p="http://schemas.openxmlformats.org/presentationml/2006/main">
  <p:tag name="REFSHAPE" val="168992964"/>
</p:tagLst>
</file>

<file path=ppt/tags/tag15.xml><?xml version="1.0" encoding="utf-8"?>
<p:tagLst xmlns:p="http://schemas.openxmlformats.org/presentationml/2006/main">
  <p:tag name="REFSHAPE" val="168992692"/>
</p:tagLst>
</file>

<file path=ppt/tags/tag16.xml><?xml version="1.0" encoding="utf-8"?>
<p:tagLst xmlns:p="http://schemas.openxmlformats.org/presentationml/2006/main">
  <p:tag name="REFSHAPE" val="168995412"/>
</p:tagLst>
</file>

<file path=ppt/tags/tag17.xml><?xml version="1.0" encoding="utf-8"?>
<p:tagLst xmlns:p="http://schemas.openxmlformats.org/presentationml/2006/main">
  <p:tag name="REFSHAPE" val="168993100"/>
</p:tagLst>
</file>

<file path=ppt/tags/tag18.xml><?xml version="1.0" encoding="utf-8"?>
<p:tagLst xmlns:p="http://schemas.openxmlformats.org/presentationml/2006/main">
  <p:tag name="REFSHAPE" val="168992556"/>
  <p:tag name="TABLE_SKINIDX" val="1"/>
  <p:tag name="TABLE_COLORIDX" val="c"/>
</p:tagLst>
</file>

<file path=ppt/tags/tag19.xml><?xml version="1.0" encoding="utf-8"?>
<p:tagLst xmlns:p="http://schemas.openxmlformats.org/presentationml/2006/main">
  <p:tag name="REFSHAPE" val="168995956"/>
</p:tagLst>
</file>

<file path=ppt/tags/tag2.xml><?xml version="1.0" encoding="utf-8"?>
<p:tagLst xmlns:p="http://schemas.openxmlformats.org/presentationml/2006/main">
  <p:tag name="KSO_WM_UNIT_PLACING_PICTURE_USER_VIEWPORT" val="{&quot;height&quot;:5215,&quot;width&quot;:9438}"/>
</p:tagLst>
</file>

<file path=ppt/tags/tag20.xml><?xml version="1.0" encoding="utf-8"?>
<p:tagLst xmlns:p="http://schemas.openxmlformats.org/presentationml/2006/main">
  <p:tag name="REFSHAPE" val="168994460"/>
</p:tagLst>
</file>

<file path=ppt/tags/tag21.xml><?xml version="1.0" encoding="utf-8"?>
<p:tagLst xmlns:p="http://schemas.openxmlformats.org/presentationml/2006/main">
  <p:tag name="REFSHAPE" val="168994732"/>
</p:tagLst>
</file>

<file path=ppt/tags/tag22.xml><?xml version="1.0" encoding="utf-8"?>
<p:tagLst xmlns:p="http://schemas.openxmlformats.org/presentationml/2006/main">
  <p:tag name="REFSHAPE" val="168995548"/>
</p:tagLst>
</file>

<file path=ppt/tags/tag23.xml><?xml version="1.0" encoding="utf-8"?>
<p:tagLst xmlns:p="http://schemas.openxmlformats.org/presentationml/2006/main">
  <p:tag name="REFSHAPE" val="168994324"/>
</p:tagLst>
</file>

<file path=ppt/tags/tag24.xml><?xml version="1.0" encoding="utf-8"?>
<p:tagLst xmlns:p="http://schemas.openxmlformats.org/presentationml/2006/main">
  <p:tag name="REFSHAPE" val="168993644"/>
  <p:tag name="TABLE_SKINIDX" val="1"/>
  <p:tag name="TABLE_COLORIDX" val="c"/>
</p:tagLst>
</file>

<file path=ppt/tags/tag25.xml><?xml version="1.0" encoding="utf-8"?>
<p:tagLst xmlns:p="http://schemas.openxmlformats.org/presentationml/2006/main">
  <p:tag name="KSO_WM_TAG_VERSION" val="1.0"/>
  <p:tag name="KSO_WM_BEAUTIFY_FLAG" val="#wm#"/>
  <p:tag name="KSO_WM_UNIT_TYPE" val="i"/>
  <p:tag name="KSO_WM_UNIT_ID" val="custom160583_104*i*0"/>
  <p:tag name="KSO_WM_TEMPLATE_CATEGORY" val="custom"/>
  <p:tag name="KSO_WM_TEMPLATE_INDEX" val="160583"/>
  <p:tag name="KSO_WM_UNIT_INDEX" val="0"/>
</p:tagLst>
</file>

<file path=ppt/tags/tag26.xml><?xml version="1.0" encoding="utf-8"?>
<p:tagLst xmlns:p="http://schemas.openxmlformats.org/presentationml/2006/main">
  <p:tag name="KSO_WM_TAG_VERSION" val="1.0"/>
  <p:tag name="KSO_WM_BEAUTIFY_FLAG" val="#wm#"/>
  <p:tag name="KSO_WM_UNIT_TYPE" val="i"/>
  <p:tag name="KSO_WM_UNIT_ID" val="custom160583_104*i*1"/>
  <p:tag name="KSO_WM_TEMPLATE_CATEGORY" val="custom"/>
  <p:tag name="KSO_WM_TEMPLATE_INDEX" val="160583"/>
  <p:tag name="KSO_WM_UNIT_INDEX" val="1"/>
</p:tagLst>
</file>

<file path=ppt/tags/tag27.xml><?xml version="1.0" encoding="utf-8"?>
<p:tagLst xmlns:p="http://schemas.openxmlformats.org/presentationml/2006/main">
  <p:tag name="KSO_WM_TAG_VERSION" val="1.0"/>
  <p:tag name="KSO_WM_BEAUTIFY_FLAG" val="#wm#"/>
  <p:tag name="KSO_WM_UNIT_TYPE" val="i"/>
  <p:tag name="KSO_WM_UNIT_ID" val="custom160583_104*i*19"/>
  <p:tag name="KSO_WM_TEMPLATE_CATEGORY" val="custom"/>
  <p:tag name="KSO_WM_TEMPLATE_INDEX" val="160583"/>
  <p:tag name="KSO_WM_UNIT_INDEX" val="19"/>
</p:tagLst>
</file>

<file path=ppt/tags/tag28.xml><?xml version="1.0" encoding="utf-8"?>
<p:tagLst xmlns:p="http://schemas.openxmlformats.org/presentationml/2006/main">
  <p:tag name="KSO_WM_TAG_VERSION" val="1.0"/>
  <p:tag name="KSO_WM_BEAUTIFY_FLAG" val="#wm#"/>
  <p:tag name="KSO_WM_UNIT_TYPE" val="i"/>
  <p:tag name="KSO_WM_UNIT_ID" val="custom160583_104*i*20"/>
  <p:tag name="KSO_WM_TEMPLATE_CATEGORY" val="custom"/>
  <p:tag name="KSO_WM_TEMPLATE_INDEX" val="160583"/>
  <p:tag name="KSO_WM_UNIT_INDEX" val="20"/>
</p:tagLst>
</file>

<file path=ppt/tags/tag29.xml><?xml version="1.0" encoding="utf-8"?>
<p:tagLst xmlns:p="http://schemas.openxmlformats.org/presentationml/2006/main">
  <p:tag name="KSO_WM_TAG_VERSION" val="1.0"/>
  <p:tag name="KSO_WM_BEAUTIFY_FLAG" val="#wm#"/>
  <p:tag name="KSO_WM_UNIT_TYPE" val="i"/>
  <p:tag name="KSO_WM_UNIT_ID" val="custom160583_104*i*21"/>
  <p:tag name="KSO_WM_TEMPLATE_CATEGORY" val="custom"/>
  <p:tag name="KSO_WM_TEMPLATE_INDEX" val="160583"/>
  <p:tag name="KSO_WM_UNIT_INDEX" val="21"/>
</p:tagLst>
</file>

<file path=ppt/tags/tag3.xml><?xml version="1.0" encoding="utf-8"?>
<p:tagLst xmlns:p="http://schemas.openxmlformats.org/presentationml/2006/main">
  <p:tag name="REFSHAPE" val="464041684"/>
  <p:tag name="KSO_WM_UNIT_PLACING_PICTURE_USER_VIEWPORT" val="{&quot;height&quot;:2010,&quot;width&quot;:3945}"/>
</p:tagLst>
</file>

<file path=ppt/tags/tag30.xml><?xml version="1.0" encoding="utf-8"?>
<p:tagLst xmlns:p="http://schemas.openxmlformats.org/presentationml/2006/main">
  <p:tag name="KSO_WM_TAG_VERSION" val="1.0"/>
  <p:tag name="KSO_WM_BEAUTIFY_FLAG" val="#wm#"/>
  <p:tag name="KSO_WM_UNIT_TYPE" val="i"/>
  <p:tag name="KSO_WM_UNIT_ID" val="custom160583_104*i*22"/>
  <p:tag name="KSO_WM_TEMPLATE_CATEGORY" val="custom"/>
  <p:tag name="KSO_WM_TEMPLATE_INDEX" val="160583"/>
  <p:tag name="KSO_WM_UNIT_INDEX" val="22"/>
</p:tagLst>
</file>

<file path=ppt/tags/tag31.xml><?xml version="1.0" encoding="utf-8"?>
<p:tagLst xmlns:p="http://schemas.openxmlformats.org/presentationml/2006/main">
  <p:tag name="KSO_WM_TAG_VERSION" val="1.0"/>
  <p:tag name="KSO_WM_BEAUTIFY_FLAG" val="#wm#"/>
  <p:tag name="KSO_WM_UNIT_TYPE" val="i"/>
  <p:tag name="KSO_WM_UNIT_ID" val="custom160583_104*i*23"/>
  <p:tag name="KSO_WM_TEMPLATE_CATEGORY" val="custom"/>
  <p:tag name="KSO_WM_TEMPLATE_INDEX" val="160583"/>
  <p:tag name="KSO_WM_UNIT_INDEX" val="23"/>
</p:tagLst>
</file>

<file path=ppt/tags/tag32.xml><?xml version="1.0" encoding="utf-8"?>
<p:tagLst xmlns:p="http://schemas.openxmlformats.org/presentationml/2006/main">
  <p:tag name="KSO_WM_TAG_VERSION" val="1.0"/>
  <p:tag name="KSO_WM_BEAUTIFY_FLAG" val="#wm#"/>
  <p:tag name="KSO_WM_UNIT_TYPE" val="i"/>
  <p:tag name="KSO_WM_UNIT_ID" val="custom160583_104*i*24"/>
  <p:tag name="KSO_WM_TEMPLATE_CATEGORY" val="custom"/>
  <p:tag name="KSO_WM_TEMPLATE_INDEX" val="160583"/>
  <p:tag name="KSO_WM_UNIT_INDEX" val="24"/>
</p:tagLst>
</file>

<file path=ppt/tags/tag33.xml><?xml version="1.0" encoding="utf-8"?>
<p:tagLst xmlns:p="http://schemas.openxmlformats.org/presentationml/2006/main">
  <p:tag name="KSO_WM_TAG_VERSION" val="1.0"/>
  <p:tag name="KSO_WM_BEAUTIFY_FLAG" val="#wm#"/>
  <p:tag name="KSO_WM_UNIT_TYPE" val="i"/>
  <p:tag name="KSO_WM_UNIT_ID" val="custom160583_104*i*25"/>
  <p:tag name="KSO_WM_TEMPLATE_CATEGORY" val="custom"/>
  <p:tag name="KSO_WM_TEMPLATE_INDEX" val="160583"/>
  <p:tag name="KSO_WM_UNIT_INDEX" val="25"/>
</p:tagLst>
</file>

<file path=ppt/tags/tag34.xml><?xml version="1.0" encoding="utf-8"?>
<p:tagLst xmlns:p="http://schemas.openxmlformats.org/presentationml/2006/main">
  <p:tag name="KSO_WM_TAG_VERSION" val="1.0"/>
  <p:tag name="KSO_WM_BEAUTIFY_FLAG" val="#wm#"/>
  <p:tag name="KSO_WM_UNIT_TYPE" val="i"/>
  <p:tag name="KSO_WM_UNIT_ID" val="custom160583_104*i*26"/>
  <p:tag name="KSO_WM_TEMPLATE_CATEGORY" val="custom"/>
  <p:tag name="KSO_WM_TEMPLATE_INDEX" val="160583"/>
  <p:tag name="KSO_WM_UNIT_INDEX" val="26"/>
</p:tagLst>
</file>

<file path=ppt/tags/tag35.xml><?xml version="1.0" encoding="utf-8"?>
<p:tagLst xmlns:p="http://schemas.openxmlformats.org/presentationml/2006/main">
  <p:tag name="KSO_WM_TAG_VERSION" val="1.0"/>
  <p:tag name="KSO_WM_BEAUTIFY_FLAG" val="#wm#"/>
  <p:tag name="KSO_WM_UNIT_TYPE" val="i"/>
  <p:tag name="KSO_WM_UNIT_ID" val="custom160583_104*i*27"/>
  <p:tag name="KSO_WM_TEMPLATE_CATEGORY" val="custom"/>
  <p:tag name="KSO_WM_TEMPLATE_INDEX" val="160583"/>
  <p:tag name="KSO_WM_UNIT_INDEX" val="27"/>
</p:tagLst>
</file>

<file path=ppt/tags/tag36.xml><?xml version="1.0" encoding="utf-8"?>
<p:tagLst xmlns:p="http://schemas.openxmlformats.org/presentationml/2006/main">
  <p:tag name="KSO_WM_TAG_VERSION" val="1.0"/>
  <p:tag name="KSO_WM_BEAUTIFY_FLAG" val="#wm#"/>
  <p:tag name="KSO_WM_UNIT_TYPE" val="i"/>
  <p:tag name="KSO_WM_UNIT_ID" val="custom160583_104*i*28"/>
  <p:tag name="KSO_WM_TEMPLATE_CATEGORY" val="custom"/>
  <p:tag name="KSO_WM_TEMPLATE_INDEX" val="160583"/>
  <p:tag name="KSO_WM_UNIT_INDEX" val="28"/>
</p:tagLst>
</file>

<file path=ppt/tags/tag37.xml><?xml version="1.0" encoding="utf-8"?>
<p:tagLst xmlns:p="http://schemas.openxmlformats.org/presentationml/2006/main">
  <p:tag name="KSO_WM_TAG_VERSION" val="1.0"/>
  <p:tag name="KSO_WM_BEAUTIFY_FLAG" val="#wm#"/>
  <p:tag name="KSO_WM_UNIT_TYPE" val="i"/>
  <p:tag name="KSO_WM_UNIT_ID" val="custom160583_104*i*29"/>
  <p:tag name="KSO_WM_TEMPLATE_CATEGORY" val="custom"/>
  <p:tag name="KSO_WM_TEMPLATE_INDEX" val="160583"/>
  <p:tag name="KSO_WM_UNIT_INDEX" val="29"/>
</p:tagLst>
</file>

<file path=ppt/tags/tag38.xml><?xml version="1.0" encoding="utf-8"?>
<p:tagLst xmlns:p="http://schemas.openxmlformats.org/presentationml/2006/main">
  <p:tag name="KSO_WM_TAG_VERSION" val="1.0"/>
  <p:tag name="KSO_WM_BEAUTIFY_FLAG" val="#wm#"/>
  <p:tag name="KSO_WM_UNIT_TYPE" val="i"/>
  <p:tag name="KSO_WM_UNIT_ID" val="custom160583_104*i*30"/>
  <p:tag name="KSO_WM_TEMPLATE_CATEGORY" val="custom"/>
  <p:tag name="KSO_WM_TEMPLATE_INDEX" val="160583"/>
  <p:tag name="KSO_WM_UNIT_INDEX" val="30"/>
</p:tagLst>
</file>

<file path=ppt/tags/tag39.xml><?xml version="1.0" encoding="utf-8"?>
<p:tagLst xmlns:p="http://schemas.openxmlformats.org/presentationml/2006/main">
  <p:tag name="KSO_WM_TAG_VERSION" val="1.0"/>
  <p:tag name="KSO_WM_BEAUTIFY_FLAG" val="#wm#"/>
  <p:tag name="KSO_WM_UNIT_TYPE" val="i"/>
  <p:tag name="KSO_WM_UNIT_ID" val="custom160583_104*i*31"/>
  <p:tag name="KSO_WM_TEMPLATE_CATEGORY" val="custom"/>
  <p:tag name="KSO_WM_TEMPLATE_INDEX" val="160583"/>
  <p:tag name="KSO_WM_UNIT_INDEX" val="31"/>
</p:tagLst>
</file>

<file path=ppt/tags/tag4.xml><?xml version="1.0" encoding="utf-8"?>
<p:tagLst xmlns:p="http://schemas.openxmlformats.org/presentationml/2006/main">
  <p:tag name="REFSHAPE" val="383878412"/>
</p:tagLst>
</file>

<file path=ppt/tags/tag40.xml><?xml version="1.0" encoding="utf-8"?>
<p:tagLst xmlns:p="http://schemas.openxmlformats.org/presentationml/2006/main">
  <p:tag name="KSO_WM_TAG_VERSION" val="1.0"/>
  <p:tag name="KSO_WM_BEAUTIFY_FLAG" val="#wm#"/>
  <p:tag name="KSO_WM_UNIT_TYPE" val="i"/>
  <p:tag name="KSO_WM_UNIT_ID" val="custom160583_104*i*32"/>
  <p:tag name="KSO_WM_TEMPLATE_CATEGORY" val="custom"/>
  <p:tag name="KSO_WM_TEMPLATE_INDEX" val="160583"/>
  <p:tag name="KSO_WM_UNIT_INDEX" val="32"/>
</p:tagLst>
</file>

<file path=ppt/tags/tag41.xml><?xml version="1.0" encoding="utf-8"?>
<p:tagLst xmlns:p="http://schemas.openxmlformats.org/presentationml/2006/main">
  <p:tag name="KSO_WM_TAG_VERSION" val="1.0"/>
  <p:tag name="KSO_WM_BEAUTIFY_FLAG" val="#wm#"/>
  <p:tag name="KSO_WM_UNIT_TYPE" val="i"/>
  <p:tag name="KSO_WM_UNIT_ID" val="custom160583_104*i*33"/>
  <p:tag name="KSO_WM_TEMPLATE_CATEGORY" val="custom"/>
  <p:tag name="KSO_WM_TEMPLATE_INDEX" val="160583"/>
  <p:tag name="KSO_WM_UNIT_INDEX" val="33"/>
</p:tagLst>
</file>

<file path=ppt/tags/tag42.xml><?xml version="1.0" encoding="utf-8"?>
<p:tagLst xmlns:p="http://schemas.openxmlformats.org/presentationml/2006/main">
  <p:tag name="KSO_WM_TAG_VERSION" val="1.0"/>
  <p:tag name="KSO_WM_BEAUTIFY_FLAG" val="#wm#"/>
  <p:tag name="KSO_WM_UNIT_TYPE" val="i"/>
  <p:tag name="KSO_WM_UNIT_ID" val="custom160583_104*i*34"/>
  <p:tag name="KSO_WM_TEMPLATE_CATEGORY" val="custom"/>
  <p:tag name="KSO_WM_TEMPLATE_INDEX" val="160583"/>
  <p:tag name="KSO_WM_UNIT_INDEX" val="34"/>
</p:tagLst>
</file>

<file path=ppt/tags/tag43.xml><?xml version="1.0" encoding="utf-8"?>
<p:tagLst xmlns:p="http://schemas.openxmlformats.org/presentationml/2006/main">
  <p:tag name="KSO_WM_TAG_VERSION" val="1.0"/>
  <p:tag name="KSO_WM_BEAUTIFY_FLAG" val="#wm#"/>
  <p:tag name="KSO_WM_UNIT_TYPE" val="i"/>
  <p:tag name="KSO_WM_UNIT_ID" val="custom160583_104*i*35"/>
  <p:tag name="KSO_WM_TEMPLATE_CATEGORY" val="custom"/>
  <p:tag name="KSO_WM_TEMPLATE_INDEX" val="160583"/>
  <p:tag name="KSO_WM_UNIT_INDEX" val="35"/>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83"/>
  <p:tag name="KSO_WM_UNIT_TYPE" val="h_f"/>
  <p:tag name="KSO_WM_UNIT_INDEX" val="1_1"/>
  <p:tag name="KSO_WM_UNIT_ID" val="custom160583_104*h_f*1_1"/>
  <p:tag name="KSO_WM_UNIT_LAYERLEVEL" val="1_1"/>
  <p:tag name="KSO_WM_UNIT_VALUE" val="69"/>
  <p:tag name="KSO_WM_UNIT_HIGHLIGHT" val="0"/>
  <p:tag name="KSO_WM_UNIT_COMPATIBLE" val="0"/>
  <p:tag name="KSO_WM_UNIT_CLEAR" val="0"/>
  <p:tag name="KSO_WM_UNIT_PRESET_TEXT_INDEX" val="4"/>
  <p:tag name="KSO_WM_UNIT_PRESET_TEXT_LEN" val="7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83"/>
  <p:tag name="KSO_WM_UNIT_TYPE" val="f"/>
  <p:tag name="KSO_WM_UNIT_INDEX" val="1"/>
  <p:tag name="KSO_WM_UNIT_ID" val="custom160583_104*f*1"/>
  <p:tag name="KSO_WM_UNIT_LAYERLEVEL" val="1"/>
  <p:tag name="KSO_WM_UNIT_VALUE" val="125"/>
  <p:tag name="KSO_WM_UNIT_HIGHLIGHT" val="0"/>
  <p:tag name="KSO_WM_UNIT_COMPATIBLE" val="0"/>
  <p:tag name="KSO_WM_UNIT_CLEAR" val="0"/>
  <p:tag name="KSO_WM_UNIT_PRESET_TEXT_INDEX" val="5"/>
  <p:tag name="KSO_WM_UNIT_PRESET_TEXT_LEN" val="232"/>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83"/>
  <p:tag name="KSO_WM_UNIT_TYPE" val="a"/>
  <p:tag name="KSO_WM_UNIT_INDEX" val="1"/>
  <p:tag name="KSO_WM_UNIT_ID" val="custom160583_104*a*1"/>
  <p:tag name="KSO_WM_UNIT_LAYERLEVEL" val="1"/>
  <p:tag name="KSO_WM_UNIT_VALUE" val="23"/>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p="http://schemas.openxmlformats.org/presentationml/2006/main">
  <p:tag name="KSO_WM_TEMPLATE_CATEGORY" val="custom"/>
  <p:tag name="KSO_WM_TEMPLATE_INDEX" val="160583"/>
  <p:tag name="KSO_WM_TAG_VERSION" val="1.0"/>
  <p:tag name="KSO_WM_SLIDE_ID" val="custom160583_104"/>
  <p:tag name="KSO_WM_SLIDE_INDEX" val="104"/>
  <p:tag name="KSO_WM_SLIDE_ITEM_CNT" val="2"/>
  <p:tag name="KSO_WM_SLIDE_LAYOUT" val="a_f_h"/>
  <p:tag name="KSO_WM_SLIDE_LAYOUT_CNT" val="1_1_1"/>
  <p:tag name="KSO_WM_SLIDE_TYPE" val="text"/>
  <p:tag name="KSO_WM_BEAUTIFY_FLAG" val="#wm#"/>
  <p:tag name="KSO_WM_SLIDE_POSITION" val="473*168"/>
  <p:tag name="KSO_WM_SLIDE_SIZE" val="478*323"/>
</p:tagLst>
</file>

<file path=ppt/tags/tag48.xml><?xml version="1.0" encoding="utf-8"?>
<p:tagLst xmlns:p="http://schemas.openxmlformats.org/presentationml/2006/main">
  <p:tag name="KSO_WPP_MARK_KEY" val="f053c575-cebb-45cb-b912-c5ea9b3d4ca9"/>
  <p:tag name="COMMONDATA" val="eyJoZGlkIjoiM2ZlNjU2NWYxNDU1ZTZkNDYxYjIzYzI2N2RkYzY2MzIifQ=="/>
</p:tagLst>
</file>

<file path=ppt/tags/tag5.xml><?xml version="1.0" encoding="utf-8"?>
<p:tagLst xmlns:p="http://schemas.openxmlformats.org/presentationml/2006/main">
  <p:tag name="REFSHAPE" val="383881268"/>
</p:tagLst>
</file>

<file path=ppt/tags/tag6.xml><?xml version="1.0" encoding="utf-8"?>
<p:tagLst xmlns:p="http://schemas.openxmlformats.org/presentationml/2006/main">
  <p:tag name="REFSHAPE" val="383878956"/>
</p:tagLst>
</file>

<file path=ppt/tags/tag7.xml><?xml version="1.0" encoding="utf-8"?>
<p:tagLst xmlns:p="http://schemas.openxmlformats.org/presentationml/2006/main">
  <p:tag name="REFSHAPE" val="166415932"/>
</p:tagLst>
</file>

<file path=ppt/tags/tag8.xml><?xml version="1.0" encoding="utf-8"?>
<p:tagLst xmlns:p="http://schemas.openxmlformats.org/presentationml/2006/main">
  <p:tag name="KSO_WM_UNIT_TABLE_BEAUTIFY" val="smartTable{f123e941-d9f4-4541-8c94-b99c60aeedfa}"/>
  <p:tag name="REFSHAPE" val="166416204"/>
  <p:tag name="TABLE_SKINIDX" val="1"/>
  <p:tag name="TABLE_COLORIDX" val="c"/>
</p:tagLst>
</file>

<file path=ppt/tags/tag9.xml><?xml version="1.0" encoding="utf-8"?>
<p:tagLst xmlns:p="http://schemas.openxmlformats.org/presentationml/2006/main">
  <p:tag name="REFSHAPE" val="166417972"/>
</p:tagLst>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12760</Words>
  <Application>WPS 演示</Application>
  <PresentationFormat>宽屏</PresentationFormat>
  <Paragraphs>1133</Paragraphs>
  <Slides>60</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7" baseType="lpstr">
      <vt:lpstr>Arial</vt:lpstr>
      <vt:lpstr>宋体</vt:lpstr>
      <vt:lpstr>Wingdings</vt:lpstr>
      <vt:lpstr>华文细黑</vt:lpstr>
      <vt:lpstr>微软雅黑</vt:lpstr>
      <vt:lpstr>Arial Unicode MS</vt:lpstr>
      <vt:lpstr>Calibri Light</vt:lpstr>
      <vt:lpstr>Calibri</vt:lpstr>
      <vt:lpstr>黑体</vt:lpstr>
      <vt:lpstr>华文中宋</vt:lpstr>
      <vt:lpstr>Times New Roman</vt:lpstr>
      <vt:lpstr>Arial Unicode MS</vt:lpstr>
      <vt:lpstr>Tempus Sans ITC</vt:lpstr>
      <vt:lpstr>幼圆</vt:lpstr>
      <vt:lpstr>2015SE</vt:lpstr>
      <vt:lpstr>Visio.Drawing.11</vt:lpstr>
      <vt:lpstr>Visio.Drawing.11</vt:lpstr>
      <vt:lpstr>PowerPoint 演示文稿</vt:lpstr>
      <vt:lpstr>本章内容</vt:lpstr>
      <vt:lpstr>OO建模方法的发展历程</vt:lpstr>
      <vt:lpstr>UML 简介</vt:lpstr>
      <vt:lpstr>UML的发展历程</vt:lpstr>
      <vt:lpstr>UML的发展历程</vt:lpstr>
      <vt:lpstr>UML发展的四个阶段</vt:lpstr>
      <vt:lpstr>UML的主要特点</vt:lpstr>
      <vt:lpstr>UML 的基本结构</vt:lpstr>
      <vt:lpstr>UML 的基本结构</vt:lpstr>
      <vt:lpstr>UML的4+1视图</vt:lpstr>
      <vt:lpstr>UML 4+1视图的作用</vt:lpstr>
      <vt:lpstr>UML的9个基本图</vt:lpstr>
      <vt:lpstr>UML 图的关系</vt:lpstr>
      <vt:lpstr>UML视图与图的关系</vt:lpstr>
      <vt:lpstr>面向对象的需求分析建模</vt:lpstr>
      <vt:lpstr>PowerPoint 演示文稿</vt:lpstr>
      <vt:lpstr>领域模型</vt:lpstr>
      <vt:lpstr>领域模型与软件模型的区别</vt:lpstr>
      <vt:lpstr>识别概念类</vt:lpstr>
      <vt:lpstr>创建领域模型的步骤</vt:lpstr>
      <vt:lpstr>识别名词短语</vt:lpstr>
      <vt:lpstr>在线考试系统中的概念类</vt:lpstr>
      <vt:lpstr>添加关联</vt:lpstr>
      <vt:lpstr>考试系统中“需要知道型”关联</vt:lpstr>
      <vt:lpstr>在线考试系统部分领域模型</vt:lpstr>
      <vt:lpstr>UML 类图的组成</vt:lpstr>
      <vt:lpstr>类的关系</vt:lpstr>
      <vt:lpstr>类的依赖关系</vt:lpstr>
      <vt:lpstr>依赖关系与Java</vt:lpstr>
      <vt:lpstr>类的关联关系</vt:lpstr>
      <vt:lpstr>关联关系与Java</vt:lpstr>
      <vt:lpstr>类的聚合与组合</vt:lpstr>
      <vt:lpstr>聚合关系与Java</vt:lpstr>
      <vt:lpstr>组合关系与Java</vt:lpstr>
      <vt:lpstr>类的继承</vt:lpstr>
      <vt:lpstr>关联类</vt:lpstr>
      <vt:lpstr>保险业务 案例</vt:lpstr>
      <vt:lpstr>例子：油画</vt:lpstr>
      <vt:lpstr>用例模型</vt:lpstr>
      <vt:lpstr>用例模型的基本结构</vt:lpstr>
      <vt:lpstr>用例图</vt:lpstr>
      <vt:lpstr>案例-1：银行柜台取款场景</vt:lpstr>
      <vt:lpstr>案例-1：ATM系统取款场景分析</vt:lpstr>
      <vt:lpstr>用例获取</vt:lpstr>
      <vt:lpstr>基本用例与子用例</vt:lpstr>
      <vt:lpstr>案例-1：包含子用例</vt:lpstr>
      <vt:lpstr>案例-1：扩展子用例</vt:lpstr>
      <vt:lpstr>用例说明模板</vt:lpstr>
      <vt:lpstr>用例说明模板</vt:lpstr>
      <vt:lpstr>系统顺序图</vt:lpstr>
      <vt:lpstr>案例-2：餐馆点餐场景</vt:lpstr>
      <vt:lpstr>系统顺序图（SSD)</vt:lpstr>
      <vt:lpstr>操作契约</vt:lpstr>
      <vt:lpstr>创建操作契约</vt:lpstr>
      <vt:lpstr>点菜用例的系统事件</vt:lpstr>
      <vt:lpstr>MakeNewOrder（Table_id）</vt:lpstr>
      <vt:lpstr>AddFood（Item_id, quantity）</vt:lpstr>
      <vt:lpstr>PowerPoint 演示文稿</vt:lpstr>
      <vt:lpstr>总结</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lhfhl</cp:lastModifiedBy>
  <cp:revision>303</cp:revision>
  <dcterms:created xsi:type="dcterms:W3CDTF">2008-02-20T09:21:00Z</dcterms:created>
  <dcterms:modified xsi:type="dcterms:W3CDTF">2023-06-07T03:16:43Z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2B0D16FA7CD44637B9E9B947D3A767EF</vt:lpwstr>
  </property>
  <property fmtid="{D5CDD505-2E9C-101B-9397-08002B2CF9AE}" pid="3" name="KSOProductBuildVer">
    <vt:lpwstr>2052-11.1.0.14309</vt:lpwstr>
  </property>
</Properties>
</file>