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handoutMasterIdLst>
    <p:handoutMasterId r:id="rId49"/>
  </p:handoutMasterIdLst>
  <p:sldIdLst>
    <p:sldId id="326" r:id="rId4"/>
    <p:sldId id="384" r:id="rId6"/>
    <p:sldId id="265" r:id="rId7"/>
    <p:sldId id="282" r:id="rId8"/>
    <p:sldId id="342" r:id="rId9"/>
    <p:sldId id="426" r:id="rId10"/>
    <p:sldId id="261" r:id="rId11"/>
    <p:sldId id="264" r:id="rId12"/>
    <p:sldId id="266" r:id="rId13"/>
    <p:sldId id="267" r:id="rId14"/>
    <p:sldId id="268" r:id="rId15"/>
    <p:sldId id="284" r:id="rId16"/>
    <p:sldId id="269" r:id="rId17"/>
    <p:sldId id="263" r:id="rId18"/>
    <p:sldId id="277" r:id="rId19"/>
    <p:sldId id="293" r:id="rId20"/>
    <p:sldId id="291" r:id="rId21"/>
    <p:sldId id="296" r:id="rId22"/>
    <p:sldId id="298" r:id="rId23"/>
    <p:sldId id="325" r:id="rId24"/>
    <p:sldId id="295" r:id="rId25"/>
    <p:sldId id="294" r:id="rId26"/>
    <p:sldId id="343"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280" r:id="rId40"/>
    <p:sldId id="313" r:id="rId41"/>
    <p:sldId id="314" r:id="rId42"/>
    <p:sldId id="281" r:id="rId43"/>
    <p:sldId id="309" r:id="rId44"/>
    <p:sldId id="278" r:id="rId45"/>
    <p:sldId id="339" r:id="rId46"/>
    <p:sldId id="340" r:id="rId47"/>
    <p:sldId id="341" r:id="rId48"/>
  </p:sldIdLst>
  <p:sldSz cx="12192000" cy="6858000"/>
  <p:notesSz cx="6858000" cy="9144000"/>
  <p:custDataLst>
    <p:tags r:id="rId53"/>
  </p:custDataLst>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8" autoAdjust="0"/>
    <p:restoredTop sz="98448" autoAdjust="0"/>
  </p:normalViewPr>
  <p:slideViewPr>
    <p:cSldViewPr showGuides="1">
      <p:cViewPr varScale="1">
        <p:scale>
          <a:sx n="87" d="100"/>
          <a:sy n="87" d="100"/>
        </p:scale>
        <p:origin x="204" y="78"/>
      </p:cViewPr>
      <p:guideLst>
        <p:guide orient="horz" pos="2160"/>
        <p:guide pos="3896"/>
      </p:guideLst>
    </p:cSldViewPr>
  </p:slideViewPr>
  <p:notesTextViewPr>
    <p:cViewPr>
      <p:scale>
        <a:sx n="100" d="100"/>
        <a:sy n="100" d="100"/>
      </p:scale>
      <p:origin x="0" y="0"/>
    </p:cViewPr>
  </p:notesTextViewPr>
  <p:notesViewPr>
    <p:cSldViewPr>
      <p:cViewPr varScale="1">
        <p:scale>
          <a:sx n="55" d="100"/>
          <a:sy n="55" d="100"/>
        </p:scale>
        <p:origin x="-1404" y="-90"/>
      </p:cViewPr>
      <p:guideLst>
        <p:guide orient="horz" pos="2880"/>
        <p:guide pos="219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3" Type="http://schemas.openxmlformats.org/officeDocument/2006/relationships/tags" Target="tags/tag3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notesMaster" Target="notesMasters/notesMaster1.xml"/><Relationship Id="rId49" Type="http://schemas.openxmlformats.org/officeDocument/2006/relationships/handoutMaster" Target="handoutMasters/handoutMaster1.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lnSpc>
                <a:spcPct val="100000"/>
              </a:lnSpc>
              <a:defRPr sz="1200" smtClean="0">
                <a:ea typeface="宋体" panose="02010600030101010101" pitchFamily="2" charset="-122"/>
              </a:defRPr>
            </a:lvl1pPr>
          </a:lstStyle>
          <a:p>
            <a:pPr>
              <a:defRPr/>
            </a:pPr>
            <a:fld id="{EE215C86-C1B3-4EE1-9FD1-080AB023B4C6}"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3891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3891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lnSpc>
                <a:spcPct val="100000"/>
              </a:lnSpc>
              <a:defRPr sz="1200">
                <a:latin typeface="Arial" panose="020B0604020202020204" pitchFamily="34" charset="0"/>
                <a:ea typeface="宋体" panose="02010600030101010101" pitchFamily="2" charset="-122"/>
              </a:defRPr>
            </a:lvl1pPr>
          </a:lstStyle>
          <a:p>
            <a:pPr>
              <a:defRPr/>
            </a:pPr>
            <a:endParaRPr lang="en-US" altLang="zh-CN"/>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lnSpc>
                <a:spcPct val="100000"/>
              </a:lnSpc>
              <a:defRPr sz="1200" smtClean="0">
                <a:ea typeface="宋体" panose="02010600030101010101" pitchFamily="2" charset="-122"/>
              </a:defRPr>
            </a:lvl1pPr>
          </a:lstStyle>
          <a:p>
            <a:pPr>
              <a:defRPr/>
            </a:pPr>
            <a:fld id="{CF61B72E-B7E3-4049-90EB-582951CE9D4B}"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基于</a:t>
            </a:r>
            <a:r>
              <a:rPr lang="en-US" altLang="zh-CN"/>
              <a:t>Java </a:t>
            </a:r>
            <a:r>
              <a:rPr lang="zh-CN" altLang="en-US"/>
              <a:t>的框架：</a:t>
            </a:r>
            <a:r>
              <a:rPr lang="en-US" altLang="zh-CN"/>
              <a:t>EJB</a:t>
            </a:r>
            <a:r>
              <a:rPr lang="zh-CN" altLang="en-US"/>
              <a:t>，</a:t>
            </a:r>
            <a:r>
              <a:rPr lang="en-US" altLang="zh-CN"/>
              <a:t>Spring</a:t>
            </a:r>
            <a:r>
              <a:rPr lang="zh-CN" altLang="en-US"/>
              <a:t>，</a:t>
            </a:r>
            <a:r>
              <a:rPr lang="en-US" altLang="zh-CN"/>
              <a:t>SpringBoot</a:t>
            </a:r>
            <a:r>
              <a:rPr lang="zh-CN" altLang="en-US"/>
              <a:t>，</a:t>
            </a:r>
            <a:r>
              <a:rPr lang="en-US" altLang="zh-CN"/>
              <a:t>SSH</a:t>
            </a:r>
            <a:r>
              <a:rPr lang="zh-CN" altLang="en-US"/>
              <a:t>等；</a:t>
            </a:r>
            <a:endParaRPr lang="zh-CN" altLang="en-US"/>
          </a:p>
          <a:p>
            <a:r>
              <a:rPr lang="zh-CN" altLang="en-US"/>
              <a:t>基于</a:t>
            </a:r>
            <a:r>
              <a:rPr lang="en-US" altLang="zh-CN"/>
              <a:t>Python </a:t>
            </a:r>
            <a:r>
              <a:rPr lang="zh-CN" altLang="en-US"/>
              <a:t>的框架：</a:t>
            </a:r>
            <a:r>
              <a:rPr lang="en-US" altLang="zh-CN"/>
              <a:t>Django</a:t>
            </a:r>
            <a:r>
              <a:rPr lang="zh-CN" altLang="en-US"/>
              <a:t>，</a:t>
            </a:r>
            <a:r>
              <a:rPr lang="en-US" altLang="zh-CN"/>
              <a:t>Flask</a:t>
            </a:r>
            <a:r>
              <a:rPr lang="zh-CN" altLang="en-US"/>
              <a:t>，</a:t>
            </a:r>
            <a:r>
              <a:rPr lang="en-US" altLang="zh-CN"/>
              <a:t>S</a:t>
            </a:r>
            <a:r>
              <a:rPr lang="zh-CN" altLang="en-US"/>
              <a:t>crapy、Diesel、Cubes、Pulsar和Tornado等；</a:t>
            </a:r>
            <a:endParaRPr lang="zh-CN" altLang="en-US"/>
          </a:p>
          <a:p>
            <a:r>
              <a:rPr lang="zh-CN" altLang="en-US"/>
              <a:t>前端开发框架：</a:t>
            </a:r>
            <a:r>
              <a:rPr lang="en-US" altLang="zh-CN"/>
              <a:t>Vue</a:t>
            </a:r>
            <a:r>
              <a:rPr lang="zh-CN" altLang="en-US"/>
              <a:t>，</a:t>
            </a:r>
            <a:r>
              <a:rPr lang="en-US" altLang="zh-CN"/>
              <a:t>React</a:t>
            </a:r>
            <a:r>
              <a:rPr lang="zh-CN" altLang="en-US"/>
              <a:t>，</a:t>
            </a:r>
            <a:r>
              <a:rPr lang="en-US" altLang="zh-CN"/>
              <a:t>Angular</a:t>
            </a:r>
            <a:r>
              <a:rPr lang="zh-CN" altLang="en-US"/>
              <a:t>，</a:t>
            </a:r>
            <a:r>
              <a:rPr lang="en-US" altLang="zh-CN"/>
              <a:t>BootStrap </a:t>
            </a:r>
            <a:r>
              <a:rPr lang="zh-CN" altLang="en-US"/>
              <a:t>等；</a:t>
            </a:r>
            <a:endParaRPr lang="zh-CN" altLang="en-US"/>
          </a:p>
          <a:p>
            <a:r>
              <a:rPr lang="zh-CN" altLang="en-US"/>
              <a:t>前端界面设计工具：</a:t>
            </a:r>
            <a:r>
              <a:rPr lang="en-US" altLang="zh-CN"/>
              <a:t>Axure</a:t>
            </a:r>
            <a:r>
              <a:rPr lang="zh-CN" altLang="en-US"/>
              <a:t>，</a:t>
            </a:r>
            <a:r>
              <a:rPr lang="en-US" altLang="zh-CN"/>
              <a:t>Invision</a:t>
            </a:r>
            <a:r>
              <a:rPr lang="zh-CN" altLang="en-US"/>
              <a:t>，</a:t>
            </a:r>
            <a:r>
              <a:rPr lang="en-US" altLang="zh-CN"/>
              <a:t>Montage </a:t>
            </a:r>
            <a:r>
              <a:rPr lang="zh-CN" altLang="en-US"/>
              <a:t>等；</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2021-5-12 </a:t>
            </a:r>
            <a:r>
              <a:rPr lang="zh-CN" altLang="en-US"/>
              <a:t>周三</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问题：如何处理基于类型的选择？如何创建可插拔的软件构件？</a:t>
            </a:r>
            <a:endParaRPr lang="zh-CN" altLang="en-US"/>
          </a:p>
          <a:p>
            <a:r>
              <a:rPr lang="zh-CN" altLang="en-US"/>
              <a:t>解决方案：当相关选择或行为随类型（类）有所不同时，使用多态操作为变化的行为类型分配职责。</a:t>
            </a:r>
            <a:endParaRPr lang="zh-CN" altLang="en-US"/>
          </a:p>
          <a:p>
            <a:endParaRPr lang="zh-CN" altLang="en-US"/>
          </a:p>
          <a:p>
            <a:r>
              <a:rPr lang="zh-CN" altLang="en-US"/>
              <a:t>纯虚构（Pure Fabrication）</a:t>
            </a:r>
            <a:endParaRPr lang="zh-CN" altLang="en-US"/>
          </a:p>
          <a:p>
            <a:r>
              <a:rPr lang="zh-CN" altLang="en-US"/>
              <a:t>问题：当你并不想违背高内聚和低耦合或其它目标，但是基于专家模式所提供的方案又不合适时，哪些对象应该承担这一职责？（很多情况下，只对领域对象分配职责会导致不良内聚或耦合，或者降低复用潜力）</a:t>
            </a:r>
            <a:endParaRPr lang="zh-CN" altLang="en-US"/>
          </a:p>
          <a:p>
            <a:r>
              <a:rPr lang="zh-CN" altLang="en-US"/>
              <a:t>解决方案：对人为制造的类分配一组高内聚的职责，该类并不代表问题领域的概念——虚构的事物，用以支持高内聚，低耦合和复用。</a:t>
            </a:r>
            <a:endParaRPr lang="zh-CN" altLang="en-US"/>
          </a:p>
          <a:p>
            <a:r>
              <a:rPr lang="zh-CN" altLang="en-US"/>
              <a:t>所有GOF设计模式（或其它模式）都是纯虚构。</a:t>
            </a:r>
            <a:endParaRPr lang="zh-CN" altLang="en-US"/>
          </a:p>
          <a:p>
            <a:endParaRPr lang="zh-CN" altLang="en-US"/>
          </a:p>
          <a:p>
            <a:r>
              <a:rPr lang="zh-CN" altLang="en-US"/>
              <a:t>间接性（Indirection）</a:t>
            </a:r>
            <a:endParaRPr lang="zh-CN" altLang="en-US"/>
          </a:p>
          <a:p>
            <a:r>
              <a:rPr lang="zh-CN" altLang="en-US"/>
              <a:t>问题：为了避免两个或多个事物之间的直接耦合，应该如何分配职责？如何使对象解耦合，以支持低耦合并提供复用性潜力？</a:t>
            </a:r>
            <a:endParaRPr lang="zh-CN" altLang="en-US"/>
          </a:p>
          <a:p>
            <a:r>
              <a:rPr lang="zh-CN" altLang="en-US"/>
              <a:t>解决方案：将职责分配给中介对象，避免它们之间的直接耦合。中介实现了间接性。</a:t>
            </a:r>
            <a:endParaRPr lang="zh-CN" altLang="en-US"/>
          </a:p>
          <a:p>
            <a:r>
              <a:rPr lang="zh-CN" altLang="en-US"/>
              <a:t>大量GOF模式，如适配器、外观等等都是间接性的体现。</a:t>
            </a:r>
            <a:endParaRPr lang="zh-CN" altLang="en-US"/>
          </a:p>
          <a:p>
            <a:endParaRPr lang="zh-CN" altLang="en-US"/>
          </a:p>
          <a:p>
            <a:r>
              <a:rPr lang="zh-CN" altLang="en-US"/>
              <a:t>防止变异（Protected Variations）</a:t>
            </a:r>
            <a:endParaRPr lang="zh-CN" altLang="en-US"/>
          </a:p>
          <a:p>
            <a:r>
              <a:rPr lang="zh-CN" altLang="en-US"/>
              <a:t>问题：如何设计对象、子系统和系统，使其内部的变化或不稳定性不会对其它元素产生不良影响？</a:t>
            </a:r>
            <a:endParaRPr lang="zh-CN" altLang="en-US"/>
          </a:p>
          <a:p>
            <a:r>
              <a:rPr lang="zh-CN" altLang="en-US"/>
              <a:t>解决方案：识别预计变化或不稳定之处，分配职责用以在这些变化之外创建稳定接口。</a:t>
            </a:r>
            <a:endParaRPr lang="zh-CN" altLang="en-US"/>
          </a:p>
          <a:p>
            <a:r>
              <a:rPr lang="zh-CN" altLang="en-US"/>
              <a:t>几乎所有的软件或架构设计技巧，都是防止变异的特例，比如封装、多态、接口、虚拟机、配置文件等。</a:t>
            </a:r>
            <a:endParaRPr lang="zh-CN" altLang="en-US"/>
          </a:p>
          <a:p>
            <a:endParaRPr lang="zh-CN" altLang="en-US"/>
          </a:p>
          <a:p>
            <a:r>
              <a:rPr lang="zh-CN" altLang="en-US"/>
              <a:t>1、GRASP和GoF都是称为软件开发模式，只是描述的内容和角度不同。</a:t>
            </a:r>
            <a:endParaRPr lang="zh-CN" altLang="en-US"/>
          </a:p>
          <a:p>
            <a:r>
              <a:rPr lang="zh-CN" altLang="en-US"/>
              <a:t>2、GRASP和GoF是不同类型的模式，出发点不同。GRASP是解决类之间如何交互，如何设计合理，和具体问题无关。</a:t>
            </a:r>
            <a:endParaRPr lang="zh-CN" altLang="en-US"/>
          </a:p>
          <a:p>
            <a:r>
              <a:rPr lang="zh-CN" altLang="en-US"/>
              <a:t>3、GoF往往是解决一些具体的问题，比如类的具体创建方式等等，而GRASP是解决对象分析的一些基本原则，即你如何去设计你的问题空间中的类和它们的行为，是原则性的东西。</a:t>
            </a:r>
            <a:endParaRPr lang="zh-CN" altLang="en-US"/>
          </a:p>
          <a:p>
            <a:r>
              <a:rPr lang="zh-CN" altLang="en-US"/>
              <a:t>4、GRASP适用于对象分析和设计中，即在RUP的制作分析模型和设计模型阶段，GoF更适用于在实际编码过程中作为更加具体的指导思想。</a:t>
            </a:r>
            <a:endParaRPr lang="zh-CN" altLang="en-US"/>
          </a:p>
          <a:p>
            <a:endParaRPr lang="zh-CN" altLang="en-US"/>
          </a:p>
          <a:p>
            <a:r>
              <a:rPr lang="zh-CN" altLang="en-US"/>
              <a:t>参考资料阅读：https://zhuanlan.zhihu.com/p/360093212</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nSpc>
                <a:spcPct val="100000"/>
              </a:lnSpc>
            </a:pPr>
            <a:fld id="{7CBC867F-F2AE-4850-A117-DB4F599E23BC}"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64515" name="Rectangle 2"/>
          <p:cNvSpPr>
            <a:spLocks noGrp="1" noRot="1" noChangeAspect="1" noChangeArrowheads="1" noTextEdit="1"/>
          </p:cNvSpPr>
          <p:nvPr>
            <p:ph type="sldImg"/>
          </p:nvPr>
        </p:nvSpPr>
        <p:spPr>
          <a:xfrm>
            <a:off x="381000" y="685800"/>
            <a:ext cx="6096000" cy="3429000"/>
          </a:xfrm>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使得要持久化一个特定的领域对象时能找到相应的负责持久化的对象</a:t>
            </a:r>
            <a:endParaRPr lang="zh-CN"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nSpc>
                <a:spcPct val="100000"/>
              </a:lnSpc>
            </a:pPr>
            <a:fld id="{AA0FD1DB-4DA4-4A5D-9150-C85583B730F4}"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66563" name="Rectangle 2"/>
          <p:cNvSpPr>
            <a:spLocks noGrp="1" noRot="1" noChangeAspect="1" noChangeArrowheads="1" noTextEdit="1"/>
          </p:cNvSpPr>
          <p:nvPr>
            <p:ph type="sldImg"/>
          </p:nvPr>
        </p:nvSpPr>
        <p:spPr>
          <a:xfrm>
            <a:off x="381000" y="685800"/>
            <a:ext cx="6096000" cy="3429000"/>
          </a:xfrm>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消息中第一个参数</a:t>
            </a:r>
            <a:r>
              <a:rPr lang="en-US" altLang="zh-CN" smtClean="0">
                <a:latin typeface="Arial" panose="020B0604020202020204" pitchFamily="34" charset="0"/>
              </a:rPr>
              <a:t>theStudent</a:t>
            </a:r>
            <a:r>
              <a:rPr lang="zh-CN" altLang="en-US" smtClean="0">
                <a:latin typeface="Arial" panose="020B0604020202020204" pitchFamily="34" charset="0"/>
              </a:rPr>
              <a:t>是要持久化的</a:t>
            </a:r>
            <a:r>
              <a:rPr lang="en-US" altLang="zh-CN" smtClean="0">
                <a:latin typeface="Arial" panose="020B0604020202020204" pitchFamily="34" charset="0"/>
              </a:rPr>
              <a:t>student</a:t>
            </a:r>
            <a:r>
              <a:rPr lang="zh-CN" altLang="en-US" smtClean="0">
                <a:latin typeface="Arial" panose="020B0604020202020204" pitchFamily="34" charset="0"/>
              </a:rPr>
              <a:t>对象的引用，第二个参数</a:t>
            </a:r>
            <a:r>
              <a:rPr lang="en-US" altLang="zh-CN" smtClean="0">
                <a:latin typeface="Arial" panose="020B0604020202020204" pitchFamily="34" charset="0"/>
              </a:rPr>
              <a:t>Student</a:t>
            </a:r>
            <a:r>
              <a:rPr lang="zh-CN" altLang="en-US" smtClean="0">
                <a:latin typeface="Arial" panose="020B0604020202020204" pitchFamily="34" charset="0"/>
              </a:rPr>
              <a:t>是要持久化的领域对象所属的类名。</a:t>
            </a:r>
            <a:endParaRPr lang="zh-CN"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7" name="日期占位符 6"/>
          <p:cNvSpPr>
            <a:spLocks noGrp="1"/>
          </p:cNvSpPr>
          <p:nvPr>
            <p:ph type="dt" sz="half" idx="10"/>
          </p:nvPr>
        </p:nvSpPr>
        <p:spPr/>
        <p:txBody>
          <a:bodyPr/>
          <a:lstStyle>
            <a:lvl1pPr>
              <a:defRPr>
                <a:solidFill>
                  <a:schemeClr val="bg1"/>
                </a:solidFill>
              </a:defRPr>
            </a:lvl1pPr>
          </a:lstStyle>
          <a:p>
            <a:fld id="{AC62591F-6FFF-4BB0-BB2E-BB50E3D2DBD3}" type="datetime1">
              <a:rPr lang="zh-CN" altLang="en-US" smtClean="0"/>
            </a:fld>
            <a:endParaRPr lang="zh-CN" altLang="en-US" dirty="0"/>
          </a:p>
        </p:txBody>
      </p:sp>
      <p:sp>
        <p:nvSpPr>
          <p:cNvPr id="8" name="页脚占位符 7"/>
          <p:cNvSpPr>
            <a:spLocks noGrp="1"/>
          </p:cNvSpPr>
          <p:nvPr>
            <p:ph type="ftr" sz="quarter" idx="11"/>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sz="1200">
                <a:solidFill>
                  <a:schemeClr val="bg1"/>
                </a:solidFill>
              </a:defRPr>
            </a:lvl1pPr>
          </a:lstStyle>
          <a:p>
            <a:pPr>
              <a:defRPr/>
            </a:pPr>
            <a:r>
              <a:rPr lang="en-GB" altLang="en-US" dirty="0" smtClean="0"/>
              <a:t>©2015-2020 Data Science &amp; Service </a:t>
            </a:r>
            <a:r>
              <a:rPr lang="en-GB" altLang="en-US" dirty="0" err="1" smtClean="0"/>
              <a:t>Center</a:t>
            </a:r>
            <a:endParaRPr lang="en-US" altLang="zh-CN" dirty="0"/>
          </a:p>
        </p:txBody>
      </p:sp>
      <p:sp>
        <p:nvSpPr>
          <p:cNvPr id="9" name="灯片编号占位符 8"/>
          <p:cNvSpPr>
            <a:spLocks noGrp="1"/>
          </p:cNvSpPr>
          <p:nvPr>
            <p:ph type="sldNum" sz="quarter" idx="12"/>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a:solidFill>
                  <a:schemeClr val="bg1"/>
                </a:solidFill>
              </a:defRPr>
            </a:lvl1pPr>
          </a:lstStyle>
          <a:p>
            <a:fld id="{65C61107-C9B8-45B5-BD23-C8A00455B7E2}" type="slidenum">
              <a:rPr lang="zh-CN" altLang="en-US" smtClean="0"/>
            </a:fld>
            <a:endParaRPr lang="zh-CN" altLang="en-US" dirty="0"/>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wrap="square">
            <a:normAutofit/>
          </a:bodyPr>
          <a:lstStyle>
            <a:lvl1pPr>
              <a:defRPr sz="3200"/>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wrap="square"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wrap="square">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3"/>
          <p:cNvSpPr>
            <a:spLocks noGrp="1"/>
          </p:cNvSpPr>
          <p:nvPr>
            <p:ph type="dt" sz="half" idx="10"/>
          </p:nvPr>
        </p:nvSpPr>
        <p:spPr/>
        <p:txBody>
          <a:bodyPr wrap="square">
            <a:normAutofit/>
          </a:bodyPr>
          <a:lstStyle>
            <a:lvl1pPr>
              <a:defRPr/>
            </a:lvl1pPr>
          </a:lstStyle>
          <a:p>
            <a:fld id="{13D0CE79-49FB-443D-BEF8-6B709DE8FD0C}" type="datetimeFigureOut">
              <a:rPr lang="zh-CN" altLang="en-US" smtClean="0"/>
            </a:fld>
            <a:endParaRPr lang="zh-CN" altLang="en-US"/>
          </a:p>
        </p:txBody>
      </p:sp>
      <p:sp>
        <p:nvSpPr>
          <p:cNvPr id="6" name="Footer Placeholder 4"/>
          <p:cNvSpPr>
            <a:spLocks noGrp="1"/>
          </p:cNvSpPr>
          <p:nvPr>
            <p:ph type="ftr" sz="quarter" idx="11"/>
          </p:nvPr>
        </p:nvSpPr>
        <p:spPr/>
        <p:txBody>
          <a:bodyPr wrap="square">
            <a:normAutofit/>
          </a:bodyPr>
          <a:lstStyle>
            <a:lvl1pPr>
              <a:defRPr/>
            </a:lvl1pPr>
          </a:lstStyle>
          <a:p>
            <a:endParaRPr lang="zh-CN" altLang="en-US"/>
          </a:p>
        </p:txBody>
      </p:sp>
      <p:sp>
        <p:nvSpPr>
          <p:cNvPr id="7" name="Slide Number Placeholder 5"/>
          <p:cNvSpPr>
            <a:spLocks noGrp="1"/>
          </p:cNvSpPr>
          <p:nvPr>
            <p:ph type="sldNum" sz="quarter" idx="12"/>
          </p:nvPr>
        </p:nvSpPr>
        <p:spPr/>
        <p:txBody>
          <a:bodyPr wrap="square">
            <a:normAutofit/>
          </a:bodyPr>
          <a:lstStyle>
            <a:lvl1pPr>
              <a:defRPr/>
            </a:lvl1pPr>
          </a:lstStyle>
          <a:p>
            <a:fld id="{EF906490-237C-474C-BA2E-D98840BC1F8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79665" y="365125"/>
            <a:ext cx="1274136" cy="5811838"/>
          </a:xfrm>
        </p:spPr>
        <p:txBody>
          <a:bodyPr vert="eaVert" wrap="square" anchor="ctr">
            <a:normAutofit/>
          </a:bodyPr>
          <a:lstStyle>
            <a:lvl1pPr algn="l">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838200" y="365125"/>
            <a:ext cx="9071343" cy="5811838"/>
          </a:xfrm>
        </p:spPr>
        <p:txBody>
          <a:bodyPr vert="eaVert" wrap="square">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wrap="square">
            <a:normAutofit/>
          </a:bodyPr>
          <a:lstStyle>
            <a:lvl1pPr>
              <a:defRPr/>
            </a:lvl1p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11"/>
          </p:nvPr>
        </p:nvSpPr>
        <p:spPr/>
        <p:txBody>
          <a:bodyPr wrap="square">
            <a:normAutofit/>
          </a:bodyPr>
          <a:lstStyle>
            <a:lvl1pPr>
              <a:defRPr/>
            </a:lvl1pPr>
          </a:lstStyle>
          <a:p>
            <a:endParaRPr lang="zh-CN" altLang="en-US"/>
          </a:p>
        </p:txBody>
      </p:sp>
      <p:sp>
        <p:nvSpPr>
          <p:cNvPr id="6" name="Slide Number Placeholder 5"/>
          <p:cNvSpPr>
            <a:spLocks noGrp="1"/>
          </p:cNvSpPr>
          <p:nvPr>
            <p:ph type="sldNum" sz="quarter" idx="12"/>
          </p:nvPr>
        </p:nvSpPr>
        <p:spPr/>
        <p:txBody>
          <a:bodyPr wrap="square">
            <a:normAutofit/>
          </a:bodyPr>
          <a:lstStyle>
            <a:lvl1pPr>
              <a:defRPr/>
            </a:lvl1pPr>
          </a:lstStyle>
          <a:p>
            <a:fld id="{EF906490-237C-474C-BA2E-D98840BC1F8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fld>
            <a:endParaRPr lang="zh-CN" altLang="en-US"/>
          </a:p>
        </p:txBody>
      </p:sp>
      <p:sp>
        <p:nvSpPr>
          <p:cNvPr id="8" name="内容占位符 7"/>
          <p:cNvSpPr>
            <a:spLocks noGrp="1"/>
          </p:cNvSpPr>
          <p:nvPr>
            <p:ph sz="quarter" idx="13"/>
          </p:nvPr>
        </p:nvSpPr>
        <p:spPr>
          <a:xfrm>
            <a:off x="615840" y="552450"/>
            <a:ext cx="10952384" cy="552926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0">
              <a:schemeClr val="bg2">
                <a:lumMod val="90000"/>
              </a:schemeClr>
            </a:gs>
            <a:gs pos="1000">
              <a:schemeClr val="bg1">
                <a:lumMod val="85000"/>
              </a:schemeClr>
            </a:gs>
            <a:gs pos="0">
              <a:schemeClr val="bg2">
                <a:lumMod val="90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19173" y="180462"/>
            <a:ext cx="10909472" cy="645258"/>
          </a:xfrm>
        </p:spPr>
        <p:txBody>
          <a:bodyPr>
            <a:normAutofit/>
          </a:bodyPr>
          <a:lstStyle>
            <a:lvl1pPr algn="r">
              <a:defRPr sz="3200" b="1" baseline="0">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35361" y="1196123"/>
            <a:ext cx="11593284" cy="4980840"/>
          </a:xfrm>
        </p:spPr>
        <p:txBody>
          <a:bodyPr/>
          <a:lstStyle>
            <a:lvl1pPr>
              <a:lnSpc>
                <a:spcPct val="100000"/>
              </a:lnSpc>
              <a:spcAft>
                <a:spcPts val="450"/>
              </a:spcAft>
              <a:defRPr sz="2400" baseline="0">
                <a:solidFill>
                  <a:schemeClr val="tx1"/>
                </a:solidFill>
                <a:latin typeface="微软雅黑" panose="020B0503020204020204" pitchFamily="34" charset="-122"/>
                <a:ea typeface="微软雅黑" panose="020B0503020204020204" pitchFamily="34" charset="-122"/>
              </a:defRPr>
            </a:lvl1pPr>
            <a:lvl2pPr>
              <a:lnSpc>
                <a:spcPct val="100000"/>
              </a:lnSpc>
              <a:spcAft>
                <a:spcPts val="450"/>
              </a:spcAft>
              <a:defRPr sz="2200" baseline="0">
                <a:solidFill>
                  <a:schemeClr val="tx1"/>
                </a:solidFill>
                <a:latin typeface="微软雅黑" panose="020B0503020204020204" pitchFamily="34" charset="-122"/>
                <a:ea typeface="微软雅黑" panose="020B0503020204020204" pitchFamily="34" charset="-122"/>
              </a:defRPr>
            </a:lvl2pPr>
            <a:lvl3pPr>
              <a:lnSpc>
                <a:spcPct val="100000"/>
              </a:lnSpc>
              <a:spcAft>
                <a:spcPts val="450"/>
              </a:spcAft>
              <a:defRPr sz="1800" baseline="0">
                <a:solidFill>
                  <a:schemeClr val="tx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日期占位符 3"/>
          <p:cNvSpPr>
            <a:spLocks noGrp="1"/>
          </p:cNvSpPr>
          <p:nvPr>
            <p:ph type="dt" sz="half" idx="10"/>
          </p:nvPr>
        </p:nvSpPr>
        <p:spPr>
          <a:xfrm>
            <a:off x="1019175" y="6356351"/>
            <a:ext cx="2743200" cy="365125"/>
          </a:xfrm>
        </p:spPr>
        <p:style>
          <a:lnRef idx="1">
            <a:schemeClr val="dk1"/>
          </a:lnRef>
          <a:fillRef idx="3">
            <a:schemeClr val="dk1"/>
          </a:fillRef>
          <a:effectRef idx="2">
            <a:schemeClr val="dk1"/>
          </a:effectRef>
          <a:fontRef idx="none"/>
        </p:style>
        <p:txBody>
          <a:bodyPr/>
          <a:lstStyle>
            <a:lvl1pPr>
              <a:defRPr>
                <a:ln>
                  <a:solidFill>
                    <a:schemeClr val="bg1"/>
                  </a:solidFill>
                </a:ln>
              </a:defRPr>
            </a:lvl1pPr>
          </a:lstStyle>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a:xfrm>
            <a:off x="4129087" y="6356351"/>
            <a:ext cx="4114800" cy="365125"/>
          </a:xfrm>
        </p:spPr>
        <p:style>
          <a:lnRef idx="1">
            <a:schemeClr val="dk1"/>
          </a:lnRef>
          <a:fillRef idx="3">
            <a:schemeClr val="dk1"/>
          </a:fillRef>
          <a:effectRef idx="2">
            <a:schemeClr val="dk1"/>
          </a:effectRef>
          <a:fontRef idx="none"/>
        </p:style>
        <p:txBody>
          <a:bodyPr/>
          <a:lstStyle>
            <a:lvl1pPr>
              <a:defRPr sz="1200">
                <a:solidFill>
                  <a:schemeClr val="bg1"/>
                </a:solidFill>
              </a:defRPr>
            </a:lvl1pPr>
          </a:lstStyle>
          <a:p>
            <a:r>
              <a:rPr lang="en-US" altLang="zh-CN" dirty="0" smtClean="0"/>
              <a:t>©2015-2020 Data Science &amp; Service Center</a:t>
            </a:r>
            <a:endParaRPr lang="zh-CN" altLang="en-US" dirty="0"/>
          </a:p>
        </p:txBody>
      </p:sp>
      <p:sp>
        <p:nvSpPr>
          <p:cNvPr id="6" name="灯片编号占位符 5"/>
          <p:cNvSpPr>
            <a:spLocks noGrp="1"/>
          </p:cNvSpPr>
          <p:nvPr>
            <p:ph type="sldNum" sz="quarter" idx="12"/>
          </p:nvPr>
        </p:nvSpPr>
        <p:spPr/>
        <p:style>
          <a:lnRef idx="1">
            <a:schemeClr val="dk1"/>
          </a:lnRef>
          <a:fillRef idx="3">
            <a:schemeClr val="dk1"/>
          </a:fillRef>
          <a:effectRef idx="2">
            <a:schemeClr val="dk1"/>
          </a:effectRef>
          <a:fontRef idx="none"/>
        </p:style>
        <p:txBody>
          <a:bodyPr/>
          <a:lstStyle>
            <a:lvl1pPr>
              <a:defRPr>
                <a:solidFill>
                  <a:schemeClr val="bg1"/>
                </a:solidFill>
              </a:defRPr>
            </a:lvl1pPr>
          </a:lstStyle>
          <a:p>
            <a:fld id="{65C61107-C9B8-45B5-BD23-C8A00455B7E2}" type="slidenum">
              <a:rPr lang="zh-CN" altLang="en-US" smtClean="0"/>
            </a:fld>
            <a:endParaRPr lang="zh-CN" altLang="en-US" dirty="0"/>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536779" cy="716317"/>
          </a:xfrm>
          <a:prstGeom prst="rect">
            <a:avLst/>
          </a:prstGeom>
        </p:spPr>
      </p:pic>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83" name="Freeform 3"/>
          <p:cNvSpPr/>
          <p:nvPr/>
        </p:nvSpPr>
        <p:spPr bwMode="auto">
          <a:xfrm>
            <a:off x="6044356" y="4993876"/>
            <a:ext cx="401236" cy="413367"/>
          </a:xfrm>
          <a:custGeom>
            <a:avLst/>
            <a:gdLst>
              <a:gd name="T0" fmla="*/ 202 w 202"/>
              <a:gd name="T1" fmla="*/ 208 h 208"/>
              <a:gd name="T2" fmla="*/ 0 w 202"/>
              <a:gd name="T3" fmla="*/ 208 h 208"/>
              <a:gd name="T4" fmla="*/ 0 w 202"/>
              <a:gd name="T5" fmla="*/ 0 h 208"/>
              <a:gd name="T6" fmla="*/ 202 w 202"/>
              <a:gd name="T7" fmla="*/ 0 h 208"/>
              <a:gd name="T8" fmla="*/ 160 w 202"/>
              <a:gd name="T9" fmla="*/ 102 h 208"/>
              <a:gd name="T10" fmla="*/ 202 w 202"/>
              <a:gd name="T11" fmla="*/ 208 h 208"/>
            </a:gdLst>
            <a:ahLst/>
            <a:cxnLst>
              <a:cxn ang="0">
                <a:pos x="T0" y="T1"/>
              </a:cxn>
              <a:cxn ang="0">
                <a:pos x="T2" y="T3"/>
              </a:cxn>
              <a:cxn ang="0">
                <a:pos x="T4" y="T5"/>
              </a:cxn>
              <a:cxn ang="0">
                <a:pos x="T6" y="T7"/>
              </a:cxn>
              <a:cxn ang="0">
                <a:pos x="T8" y="T9"/>
              </a:cxn>
              <a:cxn ang="0">
                <a:pos x="T10" y="T11"/>
              </a:cxn>
            </a:cxnLst>
            <a:rect l="0" t="0" r="r" b="b"/>
            <a:pathLst>
              <a:path w="202" h="208">
                <a:moveTo>
                  <a:pt x="202" y="208"/>
                </a:moveTo>
                <a:lnTo>
                  <a:pt x="0" y="208"/>
                </a:lnTo>
                <a:lnTo>
                  <a:pt x="0" y="0"/>
                </a:lnTo>
                <a:lnTo>
                  <a:pt x="202" y="0"/>
                </a:lnTo>
                <a:lnTo>
                  <a:pt x="160" y="102"/>
                </a:lnTo>
                <a:lnTo>
                  <a:pt x="202" y="208"/>
                </a:lnTo>
                <a:close/>
              </a:path>
            </a:pathLst>
          </a:custGeom>
          <a:solidFill>
            <a:schemeClr val="accent5">
              <a:lumMod val="75000"/>
            </a:schemeClr>
          </a:solidFill>
          <a:ln>
            <a:noFill/>
          </a:ln>
        </p:spPr>
        <p:txBody>
          <a:bodyPr wrap="square">
            <a:normAutofit fontScale="92500" lnSpcReduction="10000"/>
          </a:bodyPr>
          <a:lstStyle/>
          <a:p>
            <a:endParaRPr lang="zh-CN" altLang="en-US" sz="1800"/>
          </a:p>
        </p:txBody>
      </p:sp>
      <p:sp>
        <p:nvSpPr>
          <p:cNvPr id="84" name="Rectangle 4"/>
          <p:cNvSpPr>
            <a:spLocks noChangeArrowheads="1"/>
          </p:cNvSpPr>
          <p:nvPr/>
        </p:nvSpPr>
        <p:spPr bwMode="auto">
          <a:xfrm>
            <a:off x="5734491" y="4906433"/>
            <a:ext cx="436989" cy="421316"/>
          </a:xfrm>
          <a:prstGeom prst="rect">
            <a:avLst/>
          </a:prstGeom>
          <a:solidFill>
            <a:schemeClr val="accent5"/>
          </a:solidFill>
          <a:ln>
            <a:noFill/>
          </a:ln>
        </p:spPr>
        <p:txBody>
          <a:bodyPr wrap="square">
            <a:normAutofit lnSpcReduction="10000"/>
          </a:bodyPr>
          <a:lstStyle/>
          <a:p>
            <a:endParaRPr lang="zh-CN" altLang="en-US" sz="1800"/>
          </a:p>
        </p:txBody>
      </p:sp>
      <p:sp>
        <p:nvSpPr>
          <p:cNvPr id="85" name="Freeform 5"/>
          <p:cNvSpPr/>
          <p:nvPr/>
        </p:nvSpPr>
        <p:spPr bwMode="auto">
          <a:xfrm>
            <a:off x="6044356" y="5327749"/>
            <a:ext cx="127124" cy="79494"/>
          </a:xfrm>
          <a:custGeom>
            <a:avLst/>
            <a:gdLst>
              <a:gd name="T0" fmla="*/ 64 w 64"/>
              <a:gd name="T1" fmla="*/ 0 h 40"/>
              <a:gd name="T2" fmla="*/ 0 w 64"/>
              <a:gd name="T3" fmla="*/ 40 h 40"/>
              <a:gd name="T4" fmla="*/ 0 w 64"/>
              <a:gd name="T5" fmla="*/ 0 h 40"/>
              <a:gd name="T6" fmla="*/ 64 w 64"/>
              <a:gd name="T7" fmla="*/ 0 h 40"/>
            </a:gdLst>
            <a:ahLst/>
            <a:cxnLst>
              <a:cxn ang="0">
                <a:pos x="T0" y="T1"/>
              </a:cxn>
              <a:cxn ang="0">
                <a:pos x="T2" y="T3"/>
              </a:cxn>
              <a:cxn ang="0">
                <a:pos x="T4" y="T5"/>
              </a:cxn>
              <a:cxn ang="0">
                <a:pos x="T6" y="T7"/>
              </a:cxn>
            </a:cxnLst>
            <a:rect l="0" t="0" r="r" b="b"/>
            <a:pathLst>
              <a:path w="64" h="40">
                <a:moveTo>
                  <a:pt x="64" y="0"/>
                </a:moveTo>
                <a:lnTo>
                  <a:pt x="0" y="40"/>
                </a:lnTo>
                <a:lnTo>
                  <a:pt x="0" y="0"/>
                </a:lnTo>
                <a:lnTo>
                  <a:pt x="64" y="0"/>
                </a:lnTo>
                <a:close/>
              </a:path>
            </a:pathLst>
          </a:custGeom>
          <a:solidFill>
            <a:schemeClr val="accent5">
              <a:lumMod val="50000"/>
            </a:schemeClr>
          </a:solidFill>
          <a:ln>
            <a:noFill/>
          </a:ln>
        </p:spPr>
        <p:txBody>
          <a:bodyPr wrap="square">
            <a:normAutofit fontScale="25000" lnSpcReduction="20000"/>
          </a:bodyPr>
          <a:lstStyle/>
          <a:p>
            <a:endParaRPr lang="zh-CN" altLang="en-US" sz="1800"/>
          </a:p>
        </p:txBody>
      </p:sp>
      <p:sp>
        <p:nvSpPr>
          <p:cNvPr id="86" name="Rectangle 6"/>
          <p:cNvSpPr>
            <a:spLocks noChangeArrowheads="1"/>
          </p:cNvSpPr>
          <p:nvPr/>
        </p:nvSpPr>
        <p:spPr bwMode="auto">
          <a:xfrm>
            <a:off x="5686819" y="4906433"/>
            <a:ext cx="51644" cy="1083100"/>
          </a:xfrm>
          <a:prstGeom prst="rect">
            <a:avLst/>
          </a:prstGeom>
          <a:solidFill>
            <a:schemeClr val="accent4">
              <a:lumMod val="40000"/>
              <a:lumOff val="60000"/>
            </a:schemeClr>
          </a:solidFill>
          <a:ln>
            <a:noFill/>
          </a:ln>
        </p:spPr>
        <p:txBody>
          <a:bodyPr wrap="square">
            <a:normAutofit/>
          </a:bodyPr>
          <a:lstStyle/>
          <a:p>
            <a:endParaRPr lang="zh-CN" altLang="en-US" sz="1800"/>
          </a:p>
        </p:txBody>
      </p:sp>
      <p:sp>
        <p:nvSpPr>
          <p:cNvPr id="87" name="Freeform 7"/>
          <p:cNvSpPr/>
          <p:nvPr/>
        </p:nvSpPr>
        <p:spPr bwMode="auto">
          <a:xfrm>
            <a:off x="3174131" y="6323406"/>
            <a:ext cx="798499" cy="534594"/>
          </a:xfrm>
          <a:custGeom>
            <a:avLst/>
            <a:gdLst>
              <a:gd name="T0" fmla="*/ 0 w 402"/>
              <a:gd name="T1" fmla="*/ 269 h 269"/>
              <a:gd name="T2" fmla="*/ 280 w 402"/>
              <a:gd name="T3" fmla="*/ 0 h 269"/>
              <a:gd name="T4" fmla="*/ 402 w 402"/>
              <a:gd name="T5" fmla="*/ 269 h 269"/>
              <a:gd name="T6" fmla="*/ 0 w 402"/>
              <a:gd name="T7" fmla="*/ 269 h 269"/>
            </a:gdLst>
            <a:ahLst/>
            <a:cxnLst>
              <a:cxn ang="0">
                <a:pos x="T0" y="T1"/>
              </a:cxn>
              <a:cxn ang="0">
                <a:pos x="T2" y="T3"/>
              </a:cxn>
              <a:cxn ang="0">
                <a:pos x="T4" y="T5"/>
              </a:cxn>
              <a:cxn ang="0">
                <a:pos x="T6" y="T7"/>
              </a:cxn>
            </a:cxnLst>
            <a:rect l="0" t="0" r="r" b="b"/>
            <a:pathLst>
              <a:path w="402" h="269">
                <a:moveTo>
                  <a:pt x="0" y="269"/>
                </a:moveTo>
                <a:lnTo>
                  <a:pt x="280" y="0"/>
                </a:lnTo>
                <a:lnTo>
                  <a:pt x="402" y="269"/>
                </a:lnTo>
                <a:lnTo>
                  <a:pt x="0" y="269"/>
                </a:lnTo>
                <a:close/>
              </a:path>
            </a:pathLst>
          </a:custGeom>
          <a:solidFill>
            <a:schemeClr val="tx1">
              <a:lumMod val="75000"/>
            </a:schemeClr>
          </a:solidFill>
          <a:ln>
            <a:noFill/>
          </a:ln>
        </p:spPr>
        <p:txBody>
          <a:bodyPr wrap="square">
            <a:normAutofit/>
          </a:bodyPr>
          <a:lstStyle/>
          <a:p>
            <a:endParaRPr lang="zh-CN" altLang="en-US" sz="1800"/>
          </a:p>
        </p:txBody>
      </p:sp>
      <p:sp>
        <p:nvSpPr>
          <p:cNvPr id="88" name="Freeform 8"/>
          <p:cNvSpPr/>
          <p:nvPr/>
        </p:nvSpPr>
        <p:spPr bwMode="auto">
          <a:xfrm>
            <a:off x="2758991" y="6208140"/>
            <a:ext cx="740895" cy="649860"/>
          </a:xfrm>
          <a:custGeom>
            <a:avLst/>
            <a:gdLst>
              <a:gd name="T0" fmla="*/ 24 w 373"/>
              <a:gd name="T1" fmla="*/ 279 h 327"/>
              <a:gd name="T2" fmla="*/ 265 w 373"/>
              <a:gd name="T3" fmla="*/ 0 h 327"/>
              <a:gd name="T4" fmla="*/ 373 w 373"/>
              <a:gd name="T5" fmla="*/ 327 h 327"/>
              <a:gd name="T6" fmla="*/ 0 w 373"/>
              <a:gd name="T7" fmla="*/ 327 h 327"/>
              <a:gd name="T8" fmla="*/ 24 w 373"/>
              <a:gd name="T9" fmla="*/ 279 h 327"/>
            </a:gdLst>
            <a:ahLst/>
            <a:cxnLst>
              <a:cxn ang="0">
                <a:pos x="T0" y="T1"/>
              </a:cxn>
              <a:cxn ang="0">
                <a:pos x="T2" y="T3"/>
              </a:cxn>
              <a:cxn ang="0">
                <a:pos x="T4" y="T5"/>
              </a:cxn>
              <a:cxn ang="0">
                <a:pos x="T6" y="T7"/>
              </a:cxn>
              <a:cxn ang="0">
                <a:pos x="T8" y="T9"/>
              </a:cxn>
            </a:cxnLst>
            <a:rect l="0" t="0" r="r" b="b"/>
            <a:pathLst>
              <a:path w="373" h="327">
                <a:moveTo>
                  <a:pt x="24" y="279"/>
                </a:moveTo>
                <a:lnTo>
                  <a:pt x="265" y="0"/>
                </a:lnTo>
                <a:lnTo>
                  <a:pt x="373" y="327"/>
                </a:lnTo>
                <a:lnTo>
                  <a:pt x="0" y="327"/>
                </a:lnTo>
                <a:lnTo>
                  <a:pt x="24" y="279"/>
                </a:lnTo>
                <a:close/>
              </a:path>
            </a:pathLst>
          </a:custGeom>
          <a:solidFill>
            <a:schemeClr val="tx1">
              <a:lumMod val="75000"/>
            </a:schemeClr>
          </a:solidFill>
          <a:ln>
            <a:noFill/>
          </a:ln>
        </p:spPr>
        <p:txBody>
          <a:bodyPr wrap="square">
            <a:normAutofit/>
          </a:bodyPr>
          <a:lstStyle/>
          <a:p>
            <a:endParaRPr lang="zh-CN" altLang="en-US" sz="1800"/>
          </a:p>
        </p:txBody>
      </p:sp>
      <p:sp>
        <p:nvSpPr>
          <p:cNvPr id="89" name="Freeform 9"/>
          <p:cNvSpPr/>
          <p:nvPr/>
        </p:nvSpPr>
        <p:spPr bwMode="auto">
          <a:xfrm>
            <a:off x="3285365" y="6208140"/>
            <a:ext cx="504524" cy="649860"/>
          </a:xfrm>
          <a:custGeom>
            <a:avLst/>
            <a:gdLst>
              <a:gd name="T0" fmla="*/ 0 w 254"/>
              <a:gd name="T1" fmla="*/ 0 h 327"/>
              <a:gd name="T2" fmla="*/ 254 w 254"/>
              <a:gd name="T3" fmla="*/ 327 h 327"/>
              <a:gd name="T4" fmla="*/ 108 w 254"/>
              <a:gd name="T5" fmla="*/ 327 h 327"/>
              <a:gd name="T6" fmla="*/ 0 w 254"/>
              <a:gd name="T7" fmla="*/ 0 h 327"/>
            </a:gdLst>
            <a:ahLst/>
            <a:cxnLst>
              <a:cxn ang="0">
                <a:pos x="T0" y="T1"/>
              </a:cxn>
              <a:cxn ang="0">
                <a:pos x="T2" y="T3"/>
              </a:cxn>
              <a:cxn ang="0">
                <a:pos x="T4" y="T5"/>
              </a:cxn>
              <a:cxn ang="0">
                <a:pos x="T6" y="T7"/>
              </a:cxn>
            </a:cxnLst>
            <a:rect l="0" t="0" r="r" b="b"/>
            <a:pathLst>
              <a:path w="254" h="327">
                <a:moveTo>
                  <a:pt x="0" y="0"/>
                </a:moveTo>
                <a:lnTo>
                  <a:pt x="254" y="327"/>
                </a:lnTo>
                <a:lnTo>
                  <a:pt x="108" y="327"/>
                </a:lnTo>
                <a:lnTo>
                  <a:pt x="0" y="0"/>
                </a:lnTo>
                <a:close/>
              </a:path>
            </a:pathLst>
          </a:custGeom>
          <a:solidFill>
            <a:schemeClr val="accent1"/>
          </a:solidFill>
          <a:ln>
            <a:noFill/>
          </a:ln>
        </p:spPr>
        <p:txBody>
          <a:bodyPr wrap="square">
            <a:normAutofit/>
          </a:bodyPr>
          <a:lstStyle/>
          <a:p>
            <a:endParaRPr lang="zh-CN" altLang="en-US" sz="1800"/>
          </a:p>
        </p:txBody>
      </p:sp>
      <p:sp>
        <p:nvSpPr>
          <p:cNvPr id="90" name="Freeform 10"/>
          <p:cNvSpPr/>
          <p:nvPr/>
        </p:nvSpPr>
        <p:spPr bwMode="auto">
          <a:xfrm>
            <a:off x="0" y="6315456"/>
            <a:ext cx="2758991" cy="542544"/>
          </a:xfrm>
          <a:custGeom>
            <a:avLst/>
            <a:gdLst>
              <a:gd name="T0" fmla="*/ 1303 w 1389"/>
              <a:gd name="T1" fmla="*/ 227 h 273"/>
              <a:gd name="T2" fmla="*/ 1343 w 1389"/>
              <a:gd name="T3" fmla="*/ 171 h 273"/>
              <a:gd name="T4" fmla="*/ 1309 w 1389"/>
              <a:gd name="T5" fmla="*/ 109 h 273"/>
              <a:gd name="T6" fmla="*/ 569 w 1389"/>
              <a:gd name="T7" fmla="*/ 209 h 273"/>
              <a:gd name="T8" fmla="*/ 376 w 1389"/>
              <a:gd name="T9" fmla="*/ 0 h 273"/>
              <a:gd name="T10" fmla="*/ 0 w 1389"/>
              <a:gd name="T11" fmla="*/ 189 h 273"/>
              <a:gd name="T12" fmla="*/ 0 w 1389"/>
              <a:gd name="T13" fmla="*/ 273 h 273"/>
              <a:gd name="T14" fmla="*/ 1339 w 1389"/>
              <a:gd name="T15" fmla="*/ 273 h 273"/>
              <a:gd name="T16" fmla="*/ 1389 w 1389"/>
              <a:gd name="T17" fmla="*/ 237 h 273"/>
              <a:gd name="T18" fmla="*/ 1303 w 1389"/>
              <a:gd name="T19" fmla="*/ 227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9" h="273">
                <a:moveTo>
                  <a:pt x="1303" y="227"/>
                </a:moveTo>
                <a:lnTo>
                  <a:pt x="1343" y="171"/>
                </a:lnTo>
                <a:lnTo>
                  <a:pt x="1309" y="109"/>
                </a:lnTo>
                <a:lnTo>
                  <a:pt x="569" y="209"/>
                </a:lnTo>
                <a:lnTo>
                  <a:pt x="376" y="0"/>
                </a:lnTo>
                <a:lnTo>
                  <a:pt x="0" y="189"/>
                </a:lnTo>
                <a:lnTo>
                  <a:pt x="0" y="273"/>
                </a:lnTo>
                <a:lnTo>
                  <a:pt x="1339" y="273"/>
                </a:lnTo>
                <a:lnTo>
                  <a:pt x="1389" y="237"/>
                </a:lnTo>
                <a:lnTo>
                  <a:pt x="1303" y="227"/>
                </a:lnTo>
                <a:close/>
              </a:path>
            </a:pathLst>
          </a:custGeom>
          <a:solidFill>
            <a:schemeClr val="tx1">
              <a:lumMod val="75000"/>
            </a:schemeClr>
          </a:solidFill>
          <a:ln>
            <a:noFill/>
          </a:ln>
        </p:spPr>
        <p:txBody>
          <a:bodyPr wrap="square">
            <a:normAutofit/>
          </a:bodyPr>
          <a:lstStyle/>
          <a:p>
            <a:endParaRPr lang="zh-CN" altLang="en-US" sz="1800"/>
          </a:p>
        </p:txBody>
      </p:sp>
      <p:sp>
        <p:nvSpPr>
          <p:cNvPr id="91" name="Freeform 11"/>
          <p:cNvSpPr/>
          <p:nvPr/>
        </p:nvSpPr>
        <p:spPr bwMode="auto">
          <a:xfrm>
            <a:off x="2588168" y="6532076"/>
            <a:ext cx="484661" cy="325924"/>
          </a:xfrm>
          <a:custGeom>
            <a:avLst/>
            <a:gdLst>
              <a:gd name="T0" fmla="*/ 162 w 244"/>
              <a:gd name="T1" fmla="*/ 100 h 164"/>
              <a:gd name="T2" fmla="*/ 106 w 244"/>
              <a:gd name="T3" fmla="*/ 88 h 164"/>
              <a:gd name="T4" fmla="*/ 6 w 244"/>
              <a:gd name="T5" fmla="*/ 0 h 164"/>
              <a:gd name="T6" fmla="*/ 40 w 244"/>
              <a:gd name="T7" fmla="*/ 62 h 164"/>
              <a:gd name="T8" fmla="*/ 0 w 244"/>
              <a:gd name="T9" fmla="*/ 118 h 164"/>
              <a:gd name="T10" fmla="*/ 86 w 244"/>
              <a:gd name="T11" fmla="*/ 128 h 164"/>
              <a:gd name="T12" fmla="*/ 36 w 244"/>
              <a:gd name="T13" fmla="*/ 164 h 164"/>
              <a:gd name="T14" fmla="*/ 244 w 244"/>
              <a:gd name="T15" fmla="*/ 164 h 164"/>
              <a:gd name="T16" fmla="*/ 162 w 244"/>
              <a:gd name="T17" fmla="*/ 10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64">
                <a:moveTo>
                  <a:pt x="162" y="100"/>
                </a:moveTo>
                <a:lnTo>
                  <a:pt x="106" y="88"/>
                </a:lnTo>
                <a:lnTo>
                  <a:pt x="6" y="0"/>
                </a:lnTo>
                <a:lnTo>
                  <a:pt x="40" y="62"/>
                </a:lnTo>
                <a:lnTo>
                  <a:pt x="0" y="118"/>
                </a:lnTo>
                <a:lnTo>
                  <a:pt x="86" y="128"/>
                </a:lnTo>
                <a:lnTo>
                  <a:pt x="36" y="164"/>
                </a:lnTo>
                <a:lnTo>
                  <a:pt x="244" y="164"/>
                </a:lnTo>
                <a:lnTo>
                  <a:pt x="162" y="100"/>
                </a:lnTo>
                <a:close/>
              </a:path>
            </a:pathLst>
          </a:custGeom>
          <a:solidFill>
            <a:schemeClr val="accent1"/>
          </a:solidFill>
          <a:ln>
            <a:noFill/>
          </a:ln>
        </p:spPr>
        <p:txBody>
          <a:bodyPr wrap="square">
            <a:normAutofit fontScale="77500" lnSpcReduction="20000"/>
          </a:bodyPr>
          <a:lstStyle/>
          <a:p>
            <a:endParaRPr lang="zh-CN" altLang="en-US" sz="1800"/>
          </a:p>
        </p:txBody>
      </p:sp>
      <p:sp>
        <p:nvSpPr>
          <p:cNvPr id="92" name="Freeform 12"/>
          <p:cNvSpPr/>
          <p:nvPr/>
        </p:nvSpPr>
        <p:spPr bwMode="auto">
          <a:xfrm>
            <a:off x="3730299" y="6323406"/>
            <a:ext cx="552196" cy="534594"/>
          </a:xfrm>
          <a:custGeom>
            <a:avLst/>
            <a:gdLst>
              <a:gd name="T0" fmla="*/ 0 w 278"/>
              <a:gd name="T1" fmla="*/ 0 h 269"/>
              <a:gd name="T2" fmla="*/ 150 w 278"/>
              <a:gd name="T3" fmla="*/ 201 h 269"/>
              <a:gd name="T4" fmla="*/ 192 w 278"/>
              <a:gd name="T5" fmla="*/ 175 h 269"/>
              <a:gd name="T6" fmla="*/ 278 w 278"/>
              <a:gd name="T7" fmla="*/ 269 h 269"/>
              <a:gd name="T8" fmla="*/ 122 w 278"/>
              <a:gd name="T9" fmla="*/ 269 h 269"/>
              <a:gd name="T10" fmla="*/ 0 w 278"/>
              <a:gd name="T11" fmla="*/ 0 h 269"/>
            </a:gdLst>
            <a:ahLst/>
            <a:cxnLst>
              <a:cxn ang="0">
                <a:pos x="T0" y="T1"/>
              </a:cxn>
              <a:cxn ang="0">
                <a:pos x="T2" y="T3"/>
              </a:cxn>
              <a:cxn ang="0">
                <a:pos x="T4" y="T5"/>
              </a:cxn>
              <a:cxn ang="0">
                <a:pos x="T6" y="T7"/>
              </a:cxn>
              <a:cxn ang="0">
                <a:pos x="T8" y="T9"/>
              </a:cxn>
              <a:cxn ang="0">
                <a:pos x="T10" y="T11"/>
              </a:cxn>
            </a:cxnLst>
            <a:rect l="0" t="0" r="r" b="b"/>
            <a:pathLst>
              <a:path w="278" h="269">
                <a:moveTo>
                  <a:pt x="0" y="0"/>
                </a:moveTo>
                <a:lnTo>
                  <a:pt x="150" y="201"/>
                </a:lnTo>
                <a:lnTo>
                  <a:pt x="192" y="175"/>
                </a:lnTo>
                <a:lnTo>
                  <a:pt x="278" y="269"/>
                </a:lnTo>
                <a:lnTo>
                  <a:pt x="122" y="269"/>
                </a:lnTo>
                <a:lnTo>
                  <a:pt x="0" y="0"/>
                </a:lnTo>
                <a:close/>
              </a:path>
            </a:pathLst>
          </a:custGeom>
          <a:solidFill>
            <a:schemeClr val="accent1"/>
          </a:solidFill>
          <a:ln>
            <a:noFill/>
          </a:ln>
        </p:spPr>
        <p:txBody>
          <a:bodyPr wrap="square">
            <a:normAutofit/>
          </a:bodyPr>
          <a:lstStyle/>
          <a:p>
            <a:endParaRPr lang="zh-CN" altLang="en-US" sz="1800"/>
          </a:p>
        </p:txBody>
      </p:sp>
      <p:sp>
        <p:nvSpPr>
          <p:cNvPr id="93" name="Freeform 13"/>
          <p:cNvSpPr/>
          <p:nvPr/>
        </p:nvSpPr>
        <p:spPr bwMode="auto">
          <a:xfrm>
            <a:off x="4485099" y="6424760"/>
            <a:ext cx="508497" cy="433240"/>
          </a:xfrm>
          <a:custGeom>
            <a:avLst/>
            <a:gdLst>
              <a:gd name="T0" fmla="*/ 46 w 256"/>
              <a:gd name="T1" fmla="*/ 0 h 218"/>
              <a:gd name="T2" fmla="*/ 0 w 256"/>
              <a:gd name="T3" fmla="*/ 104 h 218"/>
              <a:gd name="T4" fmla="*/ 132 w 256"/>
              <a:gd name="T5" fmla="*/ 144 h 218"/>
              <a:gd name="T6" fmla="*/ 60 w 256"/>
              <a:gd name="T7" fmla="*/ 218 h 218"/>
              <a:gd name="T8" fmla="*/ 256 w 256"/>
              <a:gd name="T9" fmla="*/ 218 h 218"/>
              <a:gd name="T10" fmla="*/ 46 w 256"/>
              <a:gd name="T11" fmla="*/ 0 h 218"/>
            </a:gdLst>
            <a:ahLst/>
            <a:cxnLst>
              <a:cxn ang="0">
                <a:pos x="T0" y="T1"/>
              </a:cxn>
              <a:cxn ang="0">
                <a:pos x="T2" y="T3"/>
              </a:cxn>
              <a:cxn ang="0">
                <a:pos x="T4" y="T5"/>
              </a:cxn>
              <a:cxn ang="0">
                <a:pos x="T6" y="T7"/>
              </a:cxn>
              <a:cxn ang="0">
                <a:pos x="T8" y="T9"/>
              </a:cxn>
              <a:cxn ang="0">
                <a:pos x="T10" y="T11"/>
              </a:cxn>
            </a:cxnLst>
            <a:rect l="0" t="0" r="r" b="b"/>
            <a:pathLst>
              <a:path w="256" h="218">
                <a:moveTo>
                  <a:pt x="46" y="0"/>
                </a:moveTo>
                <a:lnTo>
                  <a:pt x="0" y="104"/>
                </a:lnTo>
                <a:lnTo>
                  <a:pt x="132" y="144"/>
                </a:lnTo>
                <a:lnTo>
                  <a:pt x="60" y="218"/>
                </a:lnTo>
                <a:lnTo>
                  <a:pt x="256" y="218"/>
                </a:lnTo>
                <a:lnTo>
                  <a:pt x="46" y="0"/>
                </a:lnTo>
                <a:close/>
              </a:path>
            </a:pathLst>
          </a:custGeom>
          <a:solidFill>
            <a:schemeClr val="accent1"/>
          </a:solidFill>
          <a:ln>
            <a:noFill/>
          </a:ln>
        </p:spPr>
        <p:txBody>
          <a:bodyPr wrap="square">
            <a:normAutofit lnSpcReduction="10000"/>
          </a:bodyPr>
          <a:lstStyle/>
          <a:p>
            <a:endParaRPr lang="zh-CN" altLang="en-US" sz="1800"/>
          </a:p>
        </p:txBody>
      </p:sp>
      <p:sp>
        <p:nvSpPr>
          <p:cNvPr id="94" name="Freeform 14"/>
          <p:cNvSpPr/>
          <p:nvPr/>
        </p:nvSpPr>
        <p:spPr bwMode="auto">
          <a:xfrm>
            <a:off x="4111672" y="6424760"/>
            <a:ext cx="635621" cy="433240"/>
          </a:xfrm>
          <a:custGeom>
            <a:avLst/>
            <a:gdLst>
              <a:gd name="T0" fmla="*/ 188 w 320"/>
              <a:gd name="T1" fmla="*/ 104 h 218"/>
              <a:gd name="T2" fmla="*/ 234 w 320"/>
              <a:gd name="T3" fmla="*/ 0 h 218"/>
              <a:gd name="T4" fmla="*/ 0 w 320"/>
              <a:gd name="T5" fmla="*/ 124 h 218"/>
              <a:gd name="T6" fmla="*/ 86 w 320"/>
              <a:gd name="T7" fmla="*/ 218 h 218"/>
              <a:gd name="T8" fmla="*/ 248 w 320"/>
              <a:gd name="T9" fmla="*/ 218 h 218"/>
              <a:gd name="T10" fmla="*/ 320 w 320"/>
              <a:gd name="T11" fmla="*/ 144 h 218"/>
              <a:gd name="T12" fmla="*/ 188 w 320"/>
              <a:gd name="T13" fmla="*/ 104 h 218"/>
            </a:gdLst>
            <a:ahLst/>
            <a:cxnLst>
              <a:cxn ang="0">
                <a:pos x="T0" y="T1"/>
              </a:cxn>
              <a:cxn ang="0">
                <a:pos x="T2" y="T3"/>
              </a:cxn>
              <a:cxn ang="0">
                <a:pos x="T4" y="T5"/>
              </a:cxn>
              <a:cxn ang="0">
                <a:pos x="T6" y="T7"/>
              </a:cxn>
              <a:cxn ang="0">
                <a:pos x="T8" y="T9"/>
              </a:cxn>
              <a:cxn ang="0">
                <a:pos x="T10" y="T11"/>
              </a:cxn>
              <a:cxn ang="0">
                <a:pos x="T12" y="T13"/>
              </a:cxn>
            </a:cxnLst>
            <a:rect l="0" t="0" r="r" b="b"/>
            <a:pathLst>
              <a:path w="320" h="218">
                <a:moveTo>
                  <a:pt x="188" y="104"/>
                </a:moveTo>
                <a:lnTo>
                  <a:pt x="234" y="0"/>
                </a:lnTo>
                <a:lnTo>
                  <a:pt x="0" y="124"/>
                </a:lnTo>
                <a:lnTo>
                  <a:pt x="86" y="218"/>
                </a:lnTo>
                <a:lnTo>
                  <a:pt x="248" y="218"/>
                </a:lnTo>
                <a:lnTo>
                  <a:pt x="320" y="144"/>
                </a:lnTo>
                <a:lnTo>
                  <a:pt x="188" y="104"/>
                </a:lnTo>
                <a:close/>
              </a:path>
            </a:pathLst>
          </a:custGeom>
          <a:solidFill>
            <a:schemeClr val="tx1">
              <a:lumMod val="75000"/>
            </a:schemeClr>
          </a:solidFill>
          <a:ln>
            <a:noFill/>
          </a:ln>
        </p:spPr>
        <p:txBody>
          <a:bodyPr wrap="square">
            <a:normAutofit lnSpcReduction="10000"/>
          </a:bodyPr>
          <a:lstStyle/>
          <a:p>
            <a:endParaRPr lang="zh-CN" altLang="en-US" sz="1800"/>
          </a:p>
        </p:txBody>
      </p:sp>
      <p:sp>
        <p:nvSpPr>
          <p:cNvPr id="95" name="Freeform 15"/>
          <p:cNvSpPr/>
          <p:nvPr/>
        </p:nvSpPr>
        <p:spPr bwMode="auto">
          <a:xfrm>
            <a:off x="5960931" y="6212115"/>
            <a:ext cx="949458" cy="645885"/>
          </a:xfrm>
          <a:custGeom>
            <a:avLst/>
            <a:gdLst>
              <a:gd name="T0" fmla="*/ 112 w 239"/>
              <a:gd name="T1" fmla="*/ 97 h 162"/>
              <a:gd name="T2" fmla="*/ 141 w 239"/>
              <a:gd name="T3" fmla="*/ 80 h 162"/>
              <a:gd name="T4" fmla="*/ 69 w 239"/>
              <a:gd name="T5" fmla="*/ 0 h 162"/>
              <a:gd name="T6" fmla="*/ 0 w 239"/>
              <a:gd name="T7" fmla="*/ 36 h 162"/>
              <a:gd name="T8" fmla="*/ 5 w 239"/>
              <a:gd name="T9" fmla="*/ 162 h 162"/>
              <a:gd name="T10" fmla="*/ 190 w 239"/>
              <a:gd name="T11" fmla="*/ 162 h 162"/>
              <a:gd name="T12" fmla="*/ 237 w 239"/>
              <a:gd name="T13" fmla="*/ 131 h 162"/>
              <a:gd name="T14" fmla="*/ 112 w 239"/>
              <a:gd name="T15" fmla="*/ 97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62">
                <a:moveTo>
                  <a:pt x="112" y="97"/>
                </a:moveTo>
                <a:cubicBezTo>
                  <a:pt x="141" y="80"/>
                  <a:pt x="141" y="80"/>
                  <a:pt x="141" y="80"/>
                </a:cubicBezTo>
                <a:cubicBezTo>
                  <a:pt x="69" y="0"/>
                  <a:pt x="69" y="0"/>
                  <a:pt x="69" y="0"/>
                </a:cubicBezTo>
                <a:cubicBezTo>
                  <a:pt x="0" y="36"/>
                  <a:pt x="0" y="36"/>
                  <a:pt x="0" y="36"/>
                </a:cubicBezTo>
                <a:cubicBezTo>
                  <a:pt x="5" y="162"/>
                  <a:pt x="5" y="162"/>
                  <a:pt x="5" y="162"/>
                </a:cubicBezTo>
                <a:cubicBezTo>
                  <a:pt x="190" y="162"/>
                  <a:pt x="190" y="162"/>
                  <a:pt x="190" y="162"/>
                </a:cubicBezTo>
                <a:cubicBezTo>
                  <a:pt x="190" y="162"/>
                  <a:pt x="236" y="131"/>
                  <a:pt x="237" y="131"/>
                </a:cubicBezTo>
                <a:cubicBezTo>
                  <a:pt x="239" y="131"/>
                  <a:pt x="112" y="97"/>
                  <a:pt x="112" y="97"/>
                </a:cubicBezTo>
                <a:close/>
              </a:path>
            </a:pathLst>
          </a:custGeom>
          <a:solidFill>
            <a:schemeClr val="tx1">
              <a:lumMod val="75000"/>
            </a:schemeClr>
          </a:solidFill>
          <a:ln>
            <a:noFill/>
          </a:ln>
        </p:spPr>
        <p:txBody>
          <a:bodyPr wrap="square">
            <a:normAutofit/>
          </a:bodyPr>
          <a:lstStyle/>
          <a:p>
            <a:endParaRPr lang="zh-CN" altLang="en-US" sz="1800"/>
          </a:p>
        </p:txBody>
      </p:sp>
      <p:sp>
        <p:nvSpPr>
          <p:cNvPr id="96" name="Freeform 16"/>
          <p:cNvSpPr/>
          <p:nvPr/>
        </p:nvSpPr>
        <p:spPr bwMode="auto">
          <a:xfrm>
            <a:off x="6235042" y="6212115"/>
            <a:ext cx="1050761" cy="645885"/>
          </a:xfrm>
          <a:custGeom>
            <a:avLst/>
            <a:gdLst>
              <a:gd name="T0" fmla="*/ 0 w 264"/>
              <a:gd name="T1" fmla="*/ 0 h 162"/>
              <a:gd name="T2" fmla="*/ 72 w 264"/>
              <a:gd name="T3" fmla="*/ 80 h 162"/>
              <a:gd name="T4" fmla="*/ 43 w 264"/>
              <a:gd name="T5" fmla="*/ 97 h 162"/>
              <a:gd name="T6" fmla="*/ 168 w 264"/>
              <a:gd name="T7" fmla="*/ 131 h 162"/>
              <a:gd name="T8" fmla="*/ 121 w 264"/>
              <a:gd name="T9" fmla="*/ 162 h 162"/>
              <a:gd name="T10" fmla="*/ 264 w 264"/>
              <a:gd name="T11" fmla="*/ 162 h 162"/>
              <a:gd name="T12" fmla="*/ 0 w 264"/>
              <a:gd name="T13" fmla="*/ 0 h 162"/>
            </a:gdLst>
            <a:ahLst/>
            <a:cxnLst>
              <a:cxn ang="0">
                <a:pos x="T0" y="T1"/>
              </a:cxn>
              <a:cxn ang="0">
                <a:pos x="T2" y="T3"/>
              </a:cxn>
              <a:cxn ang="0">
                <a:pos x="T4" y="T5"/>
              </a:cxn>
              <a:cxn ang="0">
                <a:pos x="T6" y="T7"/>
              </a:cxn>
              <a:cxn ang="0">
                <a:pos x="T8" y="T9"/>
              </a:cxn>
              <a:cxn ang="0">
                <a:pos x="T10" y="T11"/>
              </a:cxn>
              <a:cxn ang="0">
                <a:pos x="T12" y="T13"/>
              </a:cxn>
            </a:cxnLst>
            <a:rect l="0" t="0" r="r" b="b"/>
            <a:pathLst>
              <a:path w="264" h="162">
                <a:moveTo>
                  <a:pt x="0" y="0"/>
                </a:moveTo>
                <a:cubicBezTo>
                  <a:pt x="72" y="80"/>
                  <a:pt x="72" y="80"/>
                  <a:pt x="72" y="80"/>
                </a:cubicBezTo>
                <a:cubicBezTo>
                  <a:pt x="43" y="97"/>
                  <a:pt x="43" y="97"/>
                  <a:pt x="43" y="97"/>
                </a:cubicBezTo>
                <a:cubicBezTo>
                  <a:pt x="43" y="97"/>
                  <a:pt x="170" y="131"/>
                  <a:pt x="168" y="131"/>
                </a:cubicBezTo>
                <a:cubicBezTo>
                  <a:pt x="167" y="131"/>
                  <a:pt x="121" y="162"/>
                  <a:pt x="121" y="162"/>
                </a:cubicBezTo>
                <a:cubicBezTo>
                  <a:pt x="264" y="162"/>
                  <a:pt x="264" y="162"/>
                  <a:pt x="264" y="162"/>
                </a:cubicBezTo>
                <a:lnTo>
                  <a:pt x="0" y="0"/>
                </a:lnTo>
                <a:close/>
              </a:path>
            </a:pathLst>
          </a:custGeom>
          <a:solidFill>
            <a:schemeClr val="accent1"/>
          </a:solidFill>
          <a:ln>
            <a:noFill/>
          </a:ln>
        </p:spPr>
        <p:txBody>
          <a:bodyPr wrap="square">
            <a:normAutofit/>
          </a:bodyPr>
          <a:lstStyle/>
          <a:p>
            <a:endParaRPr lang="zh-CN" altLang="en-US" sz="1800"/>
          </a:p>
        </p:txBody>
      </p:sp>
      <p:sp>
        <p:nvSpPr>
          <p:cNvPr id="97" name="Freeform 17"/>
          <p:cNvSpPr/>
          <p:nvPr/>
        </p:nvSpPr>
        <p:spPr bwMode="auto">
          <a:xfrm>
            <a:off x="8394166" y="6069026"/>
            <a:ext cx="730964" cy="788974"/>
          </a:xfrm>
          <a:custGeom>
            <a:avLst/>
            <a:gdLst>
              <a:gd name="T0" fmla="*/ 0 w 184"/>
              <a:gd name="T1" fmla="*/ 0 h 198"/>
              <a:gd name="T2" fmla="*/ 46 w 184"/>
              <a:gd name="T3" fmla="*/ 108 h 198"/>
              <a:gd name="T4" fmla="*/ 36 w 184"/>
              <a:gd name="T5" fmla="*/ 154 h 198"/>
              <a:gd name="T6" fmla="*/ 101 w 184"/>
              <a:gd name="T7" fmla="*/ 198 h 198"/>
              <a:gd name="T8" fmla="*/ 184 w 184"/>
              <a:gd name="T9" fmla="*/ 198 h 198"/>
              <a:gd name="T10" fmla="*/ 0 w 184"/>
              <a:gd name="T11" fmla="*/ 0 h 198"/>
            </a:gdLst>
            <a:ahLst/>
            <a:cxnLst>
              <a:cxn ang="0">
                <a:pos x="T0" y="T1"/>
              </a:cxn>
              <a:cxn ang="0">
                <a:pos x="T2" y="T3"/>
              </a:cxn>
              <a:cxn ang="0">
                <a:pos x="T4" y="T5"/>
              </a:cxn>
              <a:cxn ang="0">
                <a:pos x="T6" y="T7"/>
              </a:cxn>
              <a:cxn ang="0">
                <a:pos x="T8" y="T9"/>
              </a:cxn>
              <a:cxn ang="0">
                <a:pos x="T10" y="T11"/>
              </a:cxn>
            </a:cxnLst>
            <a:rect l="0" t="0" r="r" b="b"/>
            <a:pathLst>
              <a:path w="184" h="198">
                <a:moveTo>
                  <a:pt x="0" y="0"/>
                </a:moveTo>
                <a:cubicBezTo>
                  <a:pt x="0" y="0"/>
                  <a:pt x="46" y="104"/>
                  <a:pt x="46" y="108"/>
                </a:cubicBezTo>
                <a:cubicBezTo>
                  <a:pt x="45" y="111"/>
                  <a:pt x="36" y="154"/>
                  <a:pt x="36" y="154"/>
                </a:cubicBezTo>
                <a:cubicBezTo>
                  <a:pt x="101" y="198"/>
                  <a:pt x="101" y="198"/>
                  <a:pt x="101" y="198"/>
                </a:cubicBezTo>
                <a:cubicBezTo>
                  <a:pt x="184" y="198"/>
                  <a:pt x="184" y="198"/>
                  <a:pt x="184" y="198"/>
                </a:cubicBezTo>
                <a:lnTo>
                  <a:pt x="0" y="0"/>
                </a:lnTo>
                <a:close/>
              </a:path>
            </a:pathLst>
          </a:custGeom>
          <a:solidFill>
            <a:schemeClr val="accent1"/>
          </a:solidFill>
          <a:ln>
            <a:noFill/>
          </a:ln>
        </p:spPr>
        <p:txBody>
          <a:bodyPr wrap="square">
            <a:normAutofit/>
          </a:bodyPr>
          <a:lstStyle/>
          <a:p>
            <a:endParaRPr lang="zh-CN" altLang="en-US" sz="1800"/>
          </a:p>
        </p:txBody>
      </p:sp>
      <p:sp>
        <p:nvSpPr>
          <p:cNvPr id="98" name="Freeform 18"/>
          <p:cNvSpPr/>
          <p:nvPr/>
        </p:nvSpPr>
        <p:spPr bwMode="auto">
          <a:xfrm>
            <a:off x="7049431" y="6069026"/>
            <a:ext cx="1745971" cy="788974"/>
          </a:xfrm>
          <a:custGeom>
            <a:avLst/>
            <a:gdLst>
              <a:gd name="T0" fmla="*/ 384 w 439"/>
              <a:gd name="T1" fmla="*/ 108 h 198"/>
              <a:gd name="T2" fmla="*/ 338 w 439"/>
              <a:gd name="T3" fmla="*/ 0 h 198"/>
              <a:gd name="T4" fmla="*/ 117 w 439"/>
              <a:gd name="T5" fmla="*/ 145 h 198"/>
              <a:gd name="T6" fmla="*/ 64 w 439"/>
              <a:gd name="T7" fmla="*/ 109 h 198"/>
              <a:gd name="T8" fmla="*/ 0 w 439"/>
              <a:gd name="T9" fmla="*/ 160 h 198"/>
              <a:gd name="T10" fmla="*/ 59 w 439"/>
              <a:gd name="T11" fmla="*/ 198 h 198"/>
              <a:gd name="T12" fmla="*/ 439 w 439"/>
              <a:gd name="T13" fmla="*/ 198 h 198"/>
              <a:gd name="T14" fmla="*/ 374 w 439"/>
              <a:gd name="T15" fmla="*/ 154 h 198"/>
              <a:gd name="T16" fmla="*/ 384 w 439"/>
              <a:gd name="T17" fmla="*/ 10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 h="198">
                <a:moveTo>
                  <a:pt x="384" y="108"/>
                </a:moveTo>
                <a:cubicBezTo>
                  <a:pt x="384" y="104"/>
                  <a:pt x="338" y="0"/>
                  <a:pt x="338" y="0"/>
                </a:cubicBezTo>
                <a:cubicBezTo>
                  <a:pt x="117" y="145"/>
                  <a:pt x="117" y="145"/>
                  <a:pt x="117" y="145"/>
                </a:cubicBezTo>
                <a:cubicBezTo>
                  <a:pt x="64" y="109"/>
                  <a:pt x="64" y="109"/>
                  <a:pt x="64" y="109"/>
                </a:cubicBezTo>
                <a:cubicBezTo>
                  <a:pt x="0" y="160"/>
                  <a:pt x="0" y="160"/>
                  <a:pt x="0" y="160"/>
                </a:cubicBezTo>
                <a:cubicBezTo>
                  <a:pt x="59" y="198"/>
                  <a:pt x="59" y="198"/>
                  <a:pt x="59" y="198"/>
                </a:cubicBezTo>
                <a:cubicBezTo>
                  <a:pt x="439" y="198"/>
                  <a:pt x="439" y="198"/>
                  <a:pt x="439" y="198"/>
                </a:cubicBezTo>
                <a:cubicBezTo>
                  <a:pt x="374" y="154"/>
                  <a:pt x="374" y="154"/>
                  <a:pt x="374" y="154"/>
                </a:cubicBezTo>
                <a:cubicBezTo>
                  <a:pt x="374" y="154"/>
                  <a:pt x="383" y="111"/>
                  <a:pt x="384" y="108"/>
                </a:cubicBezTo>
                <a:close/>
              </a:path>
            </a:pathLst>
          </a:custGeom>
          <a:solidFill>
            <a:schemeClr val="tx1">
              <a:lumMod val="75000"/>
            </a:schemeClr>
          </a:solidFill>
          <a:ln>
            <a:noFill/>
          </a:ln>
        </p:spPr>
        <p:txBody>
          <a:bodyPr wrap="square">
            <a:normAutofit/>
          </a:bodyPr>
          <a:lstStyle/>
          <a:p>
            <a:endParaRPr lang="zh-CN" altLang="en-US" sz="1800"/>
          </a:p>
        </p:txBody>
      </p:sp>
      <p:sp>
        <p:nvSpPr>
          <p:cNvPr id="99" name="Freeform 19"/>
          <p:cNvSpPr/>
          <p:nvPr/>
        </p:nvSpPr>
        <p:spPr bwMode="auto">
          <a:xfrm>
            <a:off x="8942389" y="6488355"/>
            <a:ext cx="518428" cy="369645"/>
          </a:xfrm>
          <a:custGeom>
            <a:avLst/>
            <a:gdLst>
              <a:gd name="T0" fmla="*/ 130 w 261"/>
              <a:gd name="T1" fmla="*/ 104 h 186"/>
              <a:gd name="T2" fmla="*/ 168 w 261"/>
              <a:gd name="T3" fmla="*/ 0 h 186"/>
              <a:gd name="T4" fmla="*/ 0 w 261"/>
              <a:gd name="T5" fmla="*/ 84 h 186"/>
              <a:gd name="T6" fmla="*/ 92 w 261"/>
              <a:gd name="T7" fmla="*/ 186 h 186"/>
              <a:gd name="T8" fmla="*/ 215 w 261"/>
              <a:gd name="T9" fmla="*/ 186 h 186"/>
              <a:gd name="T10" fmla="*/ 261 w 261"/>
              <a:gd name="T11" fmla="*/ 140 h 186"/>
              <a:gd name="T12" fmla="*/ 130 w 261"/>
              <a:gd name="T13" fmla="*/ 104 h 186"/>
            </a:gdLst>
            <a:ahLst/>
            <a:cxnLst>
              <a:cxn ang="0">
                <a:pos x="T0" y="T1"/>
              </a:cxn>
              <a:cxn ang="0">
                <a:pos x="T2" y="T3"/>
              </a:cxn>
              <a:cxn ang="0">
                <a:pos x="T4" y="T5"/>
              </a:cxn>
              <a:cxn ang="0">
                <a:pos x="T6" y="T7"/>
              </a:cxn>
              <a:cxn ang="0">
                <a:pos x="T8" y="T9"/>
              </a:cxn>
              <a:cxn ang="0">
                <a:pos x="T10" y="T11"/>
              </a:cxn>
              <a:cxn ang="0">
                <a:pos x="T12" y="T13"/>
              </a:cxn>
            </a:cxnLst>
            <a:rect l="0" t="0" r="r" b="b"/>
            <a:pathLst>
              <a:path w="261" h="186">
                <a:moveTo>
                  <a:pt x="130" y="104"/>
                </a:moveTo>
                <a:lnTo>
                  <a:pt x="168" y="0"/>
                </a:lnTo>
                <a:lnTo>
                  <a:pt x="0" y="84"/>
                </a:lnTo>
                <a:lnTo>
                  <a:pt x="92" y="186"/>
                </a:lnTo>
                <a:lnTo>
                  <a:pt x="215" y="186"/>
                </a:lnTo>
                <a:lnTo>
                  <a:pt x="261" y="140"/>
                </a:lnTo>
                <a:lnTo>
                  <a:pt x="130" y="104"/>
                </a:lnTo>
                <a:close/>
              </a:path>
            </a:pathLst>
          </a:custGeom>
          <a:solidFill>
            <a:schemeClr val="tx1">
              <a:lumMod val="75000"/>
            </a:schemeClr>
          </a:solidFill>
          <a:ln>
            <a:noFill/>
          </a:ln>
        </p:spPr>
        <p:txBody>
          <a:bodyPr wrap="square">
            <a:normAutofit fontScale="92500" lnSpcReduction="20000"/>
          </a:bodyPr>
          <a:lstStyle/>
          <a:p>
            <a:endParaRPr lang="zh-CN" altLang="en-US" sz="1800"/>
          </a:p>
        </p:txBody>
      </p:sp>
      <p:sp>
        <p:nvSpPr>
          <p:cNvPr id="100" name="Freeform 20"/>
          <p:cNvSpPr/>
          <p:nvPr/>
        </p:nvSpPr>
        <p:spPr bwMode="auto">
          <a:xfrm>
            <a:off x="9200610" y="6488355"/>
            <a:ext cx="482674" cy="369645"/>
          </a:xfrm>
          <a:custGeom>
            <a:avLst/>
            <a:gdLst>
              <a:gd name="T0" fmla="*/ 38 w 243"/>
              <a:gd name="T1" fmla="*/ 0 h 186"/>
              <a:gd name="T2" fmla="*/ 0 w 243"/>
              <a:gd name="T3" fmla="*/ 104 h 186"/>
              <a:gd name="T4" fmla="*/ 131 w 243"/>
              <a:gd name="T5" fmla="*/ 140 h 186"/>
              <a:gd name="T6" fmla="*/ 85 w 243"/>
              <a:gd name="T7" fmla="*/ 186 h 186"/>
              <a:gd name="T8" fmla="*/ 243 w 243"/>
              <a:gd name="T9" fmla="*/ 186 h 186"/>
              <a:gd name="T10" fmla="*/ 38 w 243"/>
              <a:gd name="T11" fmla="*/ 0 h 186"/>
            </a:gdLst>
            <a:ahLst/>
            <a:cxnLst>
              <a:cxn ang="0">
                <a:pos x="T0" y="T1"/>
              </a:cxn>
              <a:cxn ang="0">
                <a:pos x="T2" y="T3"/>
              </a:cxn>
              <a:cxn ang="0">
                <a:pos x="T4" y="T5"/>
              </a:cxn>
              <a:cxn ang="0">
                <a:pos x="T6" y="T7"/>
              </a:cxn>
              <a:cxn ang="0">
                <a:pos x="T8" y="T9"/>
              </a:cxn>
              <a:cxn ang="0">
                <a:pos x="T10" y="T11"/>
              </a:cxn>
            </a:cxnLst>
            <a:rect l="0" t="0" r="r" b="b"/>
            <a:pathLst>
              <a:path w="243" h="186">
                <a:moveTo>
                  <a:pt x="38" y="0"/>
                </a:moveTo>
                <a:lnTo>
                  <a:pt x="0" y="104"/>
                </a:lnTo>
                <a:lnTo>
                  <a:pt x="131" y="140"/>
                </a:lnTo>
                <a:lnTo>
                  <a:pt x="85" y="186"/>
                </a:lnTo>
                <a:lnTo>
                  <a:pt x="243" y="186"/>
                </a:lnTo>
                <a:lnTo>
                  <a:pt x="38" y="0"/>
                </a:lnTo>
                <a:close/>
              </a:path>
            </a:pathLst>
          </a:custGeom>
          <a:solidFill>
            <a:schemeClr val="accent1"/>
          </a:solidFill>
          <a:ln>
            <a:noFill/>
          </a:ln>
        </p:spPr>
        <p:txBody>
          <a:bodyPr wrap="square">
            <a:normAutofit fontScale="92500" lnSpcReduction="20000"/>
          </a:bodyPr>
          <a:lstStyle/>
          <a:p>
            <a:endParaRPr lang="zh-CN" altLang="en-US" sz="1800"/>
          </a:p>
        </p:txBody>
      </p:sp>
      <p:sp>
        <p:nvSpPr>
          <p:cNvPr id="101" name="Freeform 21"/>
          <p:cNvSpPr/>
          <p:nvPr/>
        </p:nvSpPr>
        <p:spPr bwMode="auto">
          <a:xfrm>
            <a:off x="9572051" y="6359178"/>
            <a:ext cx="1140145" cy="498822"/>
          </a:xfrm>
          <a:custGeom>
            <a:avLst/>
            <a:gdLst>
              <a:gd name="T0" fmla="*/ 442 w 574"/>
              <a:gd name="T1" fmla="*/ 141 h 251"/>
              <a:gd name="T2" fmla="*/ 482 w 574"/>
              <a:gd name="T3" fmla="*/ 103 h 251"/>
              <a:gd name="T4" fmla="*/ 288 w 574"/>
              <a:gd name="T5" fmla="*/ 0 h 251"/>
              <a:gd name="T6" fmla="*/ 0 w 574"/>
              <a:gd name="T7" fmla="*/ 197 h 251"/>
              <a:gd name="T8" fmla="*/ 56 w 574"/>
              <a:gd name="T9" fmla="*/ 251 h 251"/>
              <a:gd name="T10" fmla="*/ 454 w 574"/>
              <a:gd name="T11" fmla="*/ 251 h 251"/>
              <a:gd name="T12" fmla="*/ 574 w 574"/>
              <a:gd name="T13" fmla="*/ 169 h 251"/>
              <a:gd name="T14" fmla="*/ 442 w 574"/>
              <a:gd name="T15" fmla="*/ 141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 h="251">
                <a:moveTo>
                  <a:pt x="442" y="141"/>
                </a:moveTo>
                <a:lnTo>
                  <a:pt x="482" y="103"/>
                </a:lnTo>
                <a:lnTo>
                  <a:pt x="288" y="0"/>
                </a:lnTo>
                <a:lnTo>
                  <a:pt x="0" y="197"/>
                </a:lnTo>
                <a:lnTo>
                  <a:pt x="56" y="251"/>
                </a:lnTo>
                <a:lnTo>
                  <a:pt x="454" y="251"/>
                </a:lnTo>
                <a:lnTo>
                  <a:pt x="574" y="169"/>
                </a:lnTo>
                <a:lnTo>
                  <a:pt x="442" y="141"/>
                </a:lnTo>
                <a:close/>
              </a:path>
            </a:pathLst>
          </a:custGeom>
          <a:solidFill>
            <a:schemeClr val="tx1">
              <a:lumMod val="75000"/>
            </a:schemeClr>
          </a:solidFill>
          <a:ln>
            <a:noFill/>
          </a:ln>
        </p:spPr>
        <p:txBody>
          <a:bodyPr wrap="square">
            <a:normAutofit/>
          </a:bodyPr>
          <a:lstStyle/>
          <a:p>
            <a:endParaRPr lang="zh-CN" altLang="en-US" sz="1800"/>
          </a:p>
        </p:txBody>
      </p:sp>
      <p:sp>
        <p:nvSpPr>
          <p:cNvPr id="102" name="Freeform 22"/>
          <p:cNvSpPr/>
          <p:nvPr/>
        </p:nvSpPr>
        <p:spPr bwMode="auto">
          <a:xfrm>
            <a:off x="10144109" y="6359178"/>
            <a:ext cx="1108364" cy="498822"/>
          </a:xfrm>
          <a:custGeom>
            <a:avLst/>
            <a:gdLst>
              <a:gd name="T0" fmla="*/ 388 w 558"/>
              <a:gd name="T1" fmla="*/ 113 h 251"/>
              <a:gd name="T2" fmla="*/ 0 w 558"/>
              <a:gd name="T3" fmla="*/ 0 h 251"/>
              <a:gd name="T4" fmla="*/ 194 w 558"/>
              <a:gd name="T5" fmla="*/ 103 h 251"/>
              <a:gd name="T6" fmla="*/ 154 w 558"/>
              <a:gd name="T7" fmla="*/ 141 h 251"/>
              <a:gd name="T8" fmla="*/ 286 w 558"/>
              <a:gd name="T9" fmla="*/ 169 h 251"/>
              <a:gd name="T10" fmla="*/ 166 w 558"/>
              <a:gd name="T11" fmla="*/ 251 h 251"/>
              <a:gd name="T12" fmla="*/ 558 w 558"/>
              <a:gd name="T13" fmla="*/ 251 h 251"/>
              <a:gd name="T14" fmla="*/ 388 w 558"/>
              <a:gd name="T15" fmla="*/ 113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8" h="251">
                <a:moveTo>
                  <a:pt x="388" y="113"/>
                </a:moveTo>
                <a:lnTo>
                  <a:pt x="0" y="0"/>
                </a:lnTo>
                <a:lnTo>
                  <a:pt x="194" y="103"/>
                </a:lnTo>
                <a:lnTo>
                  <a:pt x="154" y="141"/>
                </a:lnTo>
                <a:lnTo>
                  <a:pt x="286" y="169"/>
                </a:lnTo>
                <a:lnTo>
                  <a:pt x="166" y="251"/>
                </a:lnTo>
                <a:lnTo>
                  <a:pt x="558" y="251"/>
                </a:lnTo>
                <a:lnTo>
                  <a:pt x="388" y="113"/>
                </a:lnTo>
                <a:close/>
              </a:path>
            </a:pathLst>
          </a:custGeom>
          <a:solidFill>
            <a:schemeClr val="accent1"/>
          </a:solidFill>
          <a:ln>
            <a:noFill/>
          </a:ln>
        </p:spPr>
        <p:txBody>
          <a:bodyPr wrap="square">
            <a:normAutofit/>
          </a:bodyPr>
          <a:lstStyle/>
          <a:p>
            <a:endParaRPr lang="zh-CN" altLang="en-US" sz="1800"/>
          </a:p>
        </p:txBody>
      </p:sp>
      <p:sp>
        <p:nvSpPr>
          <p:cNvPr id="103" name="Freeform 23"/>
          <p:cNvSpPr/>
          <p:nvPr/>
        </p:nvSpPr>
        <p:spPr bwMode="auto">
          <a:xfrm>
            <a:off x="5710655" y="5914014"/>
            <a:ext cx="734936" cy="943986"/>
          </a:xfrm>
          <a:custGeom>
            <a:avLst/>
            <a:gdLst>
              <a:gd name="T0" fmla="*/ 162 w 370"/>
              <a:gd name="T1" fmla="*/ 287 h 475"/>
              <a:gd name="T2" fmla="*/ 162 w 370"/>
              <a:gd name="T3" fmla="*/ 222 h 475"/>
              <a:gd name="T4" fmla="*/ 0 w 370"/>
              <a:gd name="T5" fmla="*/ 0 h 475"/>
              <a:gd name="T6" fmla="*/ 94 w 370"/>
              <a:gd name="T7" fmla="*/ 218 h 475"/>
              <a:gd name="T8" fmla="*/ 0 w 370"/>
              <a:gd name="T9" fmla="*/ 293 h 475"/>
              <a:gd name="T10" fmla="*/ 104 w 370"/>
              <a:gd name="T11" fmla="*/ 353 h 475"/>
              <a:gd name="T12" fmla="*/ 40 w 370"/>
              <a:gd name="T13" fmla="*/ 475 h 475"/>
              <a:gd name="T14" fmla="*/ 370 w 370"/>
              <a:gd name="T15" fmla="*/ 475 h 475"/>
              <a:gd name="T16" fmla="*/ 162 w 370"/>
              <a:gd name="T17" fmla="*/ 287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475">
                <a:moveTo>
                  <a:pt x="162" y="287"/>
                </a:moveTo>
                <a:lnTo>
                  <a:pt x="162" y="222"/>
                </a:lnTo>
                <a:lnTo>
                  <a:pt x="0" y="0"/>
                </a:lnTo>
                <a:lnTo>
                  <a:pt x="94" y="218"/>
                </a:lnTo>
                <a:lnTo>
                  <a:pt x="0" y="293"/>
                </a:lnTo>
                <a:lnTo>
                  <a:pt x="104" y="353"/>
                </a:lnTo>
                <a:lnTo>
                  <a:pt x="40" y="475"/>
                </a:lnTo>
                <a:lnTo>
                  <a:pt x="370" y="475"/>
                </a:lnTo>
                <a:lnTo>
                  <a:pt x="162" y="287"/>
                </a:lnTo>
                <a:close/>
              </a:path>
            </a:pathLst>
          </a:custGeom>
          <a:solidFill>
            <a:schemeClr val="accent1"/>
          </a:solidFill>
          <a:ln>
            <a:noFill/>
          </a:ln>
        </p:spPr>
        <p:txBody>
          <a:bodyPr wrap="square">
            <a:normAutofit/>
          </a:bodyPr>
          <a:lstStyle/>
          <a:p>
            <a:endParaRPr lang="zh-CN" altLang="en-US" sz="1800"/>
          </a:p>
        </p:txBody>
      </p:sp>
      <p:sp>
        <p:nvSpPr>
          <p:cNvPr id="104" name="Freeform 24"/>
          <p:cNvSpPr/>
          <p:nvPr/>
        </p:nvSpPr>
        <p:spPr bwMode="auto">
          <a:xfrm>
            <a:off x="4659894" y="5914014"/>
            <a:ext cx="1257337" cy="943986"/>
          </a:xfrm>
          <a:custGeom>
            <a:avLst/>
            <a:gdLst>
              <a:gd name="T0" fmla="*/ 529 w 633"/>
              <a:gd name="T1" fmla="*/ 293 h 475"/>
              <a:gd name="T2" fmla="*/ 623 w 633"/>
              <a:gd name="T3" fmla="*/ 218 h 475"/>
              <a:gd name="T4" fmla="*/ 529 w 633"/>
              <a:gd name="T5" fmla="*/ 0 h 475"/>
              <a:gd name="T6" fmla="*/ 323 w 633"/>
              <a:gd name="T7" fmla="*/ 319 h 475"/>
              <a:gd name="T8" fmla="*/ 0 w 633"/>
              <a:gd name="T9" fmla="*/ 475 h 475"/>
              <a:gd name="T10" fmla="*/ 569 w 633"/>
              <a:gd name="T11" fmla="*/ 475 h 475"/>
              <a:gd name="T12" fmla="*/ 633 w 633"/>
              <a:gd name="T13" fmla="*/ 353 h 475"/>
              <a:gd name="T14" fmla="*/ 529 w 633"/>
              <a:gd name="T15" fmla="*/ 293 h 4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3" h="475">
                <a:moveTo>
                  <a:pt x="529" y="293"/>
                </a:moveTo>
                <a:lnTo>
                  <a:pt x="623" y="218"/>
                </a:lnTo>
                <a:lnTo>
                  <a:pt x="529" y="0"/>
                </a:lnTo>
                <a:lnTo>
                  <a:pt x="323" y="319"/>
                </a:lnTo>
                <a:lnTo>
                  <a:pt x="0" y="475"/>
                </a:lnTo>
                <a:lnTo>
                  <a:pt x="569" y="475"/>
                </a:lnTo>
                <a:lnTo>
                  <a:pt x="633" y="353"/>
                </a:lnTo>
                <a:lnTo>
                  <a:pt x="529" y="293"/>
                </a:lnTo>
                <a:close/>
              </a:path>
            </a:pathLst>
          </a:custGeom>
          <a:solidFill>
            <a:schemeClr val="tx1">
              <a:lumMod val="75000"/>
            </a:schemeClr>
          </a:solidFill>
          <a:ln>
            <a:noFill/>
          </a:ln>
        </p:spPr>
        <p:txBody>
          <a:bodyPr wrap="square">
            <a:normAutofit/>
          </a:bodyPr>
          <a:lstStyle/>
          <a:p>
            <a:endParaRPr lang="zh-CN" altLang="en-US" sz="1800"/>
          </a:p>
        </p:txBody>
      </p:sp>
      <p:sp>
        <p:nvSpPr>
          <p:cNvPr id="105" name="Freeform 25"/>
          <p:cNvSpPr/>
          <p:nvPr/>
        </p:nvSpPr>
        <p:spPr bwMode="auto">
          <a:xfrm>
            <a:off x="10914800" y="6005432"/>
            <a:ext cx="1277200" cy="852568"/>
          </a:xfrm>
          <a:custGeom>
            <a:avLst/>
            <a:gdLst>
              <a:gd name="T0" fmla="*/ 0 w 643"/>
              <a:gd name="T1" fmla="*/ 291 h 429"/>
              <a:gd name="T2" fmla="*/ 212 w 643"/>
              <a:gd name="T3" fmla="*/ 116 h 429"/>
              <a:gd name="T4" fmla="*/ 389 w 643"/>
              <a:gd name="T5" fmla="*/ 267 h 429"/>
              <a:gd name="T6" fmla="*/ 643 w 643"/>
              <a:gd name="T7" fmla="*/ 0 h 429"/>
              <a:gd name="T8" fmla="*/ 643 w 643"/>
              <a:gd name="T9" fmla="*/ 429 h 429"/>
              <a:gd name="T10" fmla="*/ 170 w 643"/>
              <a:gd name="T11" fmla="*/ 429 h 429"/>
              <a:gd name="T12" fmla="*/ 0 w 643"/>
              <a:gd name="T13" fmla="*/ 291 h 429"/>
            </a:gdLst>
            <a:ahLst/>
            <a:cxnLst>
              <a:cxn ang="0">
                <a:pos x="T0" y="T1"/>
              </a:cxn>
              <a:cxn ang="0">
                <a:pos x="T2" y="T3"/>
              </a:cxn>
              <a:cxn ang="0">
                <a:pos x="T4" y="T5"/>
              </a:cxn>
              <a:cxn ang="0">
                <a:pos x="T6" y="T7"/>
              </a:cxn>
              <a:cxn ang="0">
                <a:pos x="T8" y="T9"/>
              </a:cxn>
              <a:cxn ang="0">
                <a:pos x="T10" y="T11"/>
              </a:cxn>
              <a:cxn ang="0">
                <a:pos x="T12" y="T13"/>
              </a:cxn>
            </a:cxnLst>
            <a:rect l="0" t="0" r="r" b="b"/>
            <a:pathLst>
              <a:path w="643" h="429">
                <a:moveTo>
                  <a:pt x="0" y="291"/>
                </a:moveTo>
                <a:lnTo>
                  <a:pt x="212" y="116"/>
                </a:lnTo>
                <a:lnTo>
                  <a:pt x="389" y="267"/>
                </a:lnTo>
                <a:lnTo>
                  <a:pt x="643" y="0"/>
                </a:lnTo>
                <a:lnTo>
                  <a:pt x="643" y="429"/>
                </a:lnTo>
                <a:lnTo>
                  <a:pt x="170" y="429"/>
                </a:lnTo>
                <a:lnTo>
                  <a:pt x="0" y="291"/>
                </a:lnTo>
                <a:close/>
              </a:path>
            </a:pathLst>
          </a:custGeom>
          <a:solidFill>
            <a:schemeClr val="tx1">
              <a:lumMod val="75000"/>
            </a:schemeClr>
          </a:solidFill>
          <a:ln>
            <a:noFill/>
          </a:ln>
        </p:spPr>
        <p:txBody>
          <a:bodyPr wrap="square">
            <a:normAutofit/>
          </a:bodyPr>
          <a:lstStyle/>
          <a:p>
            <a:endParaRPr lang="zh-CN" altLang="en-US" sz="1800"/>
          </a:p>
        </p:txBody>
      </p:sp>
      <p:sp>
        <p:nvSpPr>
          <p:cNvPr id="106" name="Freeform 26"/>
          <p:cNvSpPr/>
          <p:nvPr/>
        </p:nvSpPr>
        <p:spPr bwMode="auto">
          <a:xfrm>
            <a:off x="781050" y="546099"/>
            <a:ext cx="1423664" cy="926549"/>
          </a:xfrm>
          <a:custGeom>
            <a:avLst/>
            <a:gdLst>
              <a:gd name="T0" fmla="*/ 63 w 305"/>
              <a:gd name="T1" fmla="*/ 198 h 198"/>
              <a:gd name="T2" fmla="*/ 236 w 305"/>
              <a:gd name="T3" fmla="*/ 198 h 198"/>
              <a:gd name="T4" fmla="*/ 296 w 305"/>
              <a:gd name="T5" fmla="*/ 118 h 198"/>
              <a:gd name="T6" fmla="*/ 192 w 305"/>
              <a:gd name="T7" fmla="*/ 60 h 198"/>
              <a:gd name="T8" fmla="*/ 117 w 305"/>
              <a:gd name="T9" fmla="*/ 11 h 198"/>
              <a:gd name="T10" fmla="*/ 57 w 305"/>
              <a:gd name="T11" fmla="*/ 78 h 198"/>
              <a:gd name="T12" fmla="*/ 0 w 305"/>
              <a:gd name="T13" fmla="*/ 144 h 198"/>
              <a:gd name="T14" fmla="*/ 63 w 305"/>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5" h="198">
                <a:moveTo>
                  <a:pt x="63" y="198"/>
                </a:moveTo>
                <a:cubicBezTo>
                  <a:pt x="63" y="198"/>
                  <a:pt x="202" y="198"/>
                  <a:pt x="236" y="198"/>
                </a:cubicBezTo>
                <a:cubicBezTo>
                  <a:pt x="271" y="198"/>
                  <a:pt x="305" y="163"/>
                  <a:pt x="296" y="118"/>
                </a:cubicBezTo>
                <a:cubicBezTo>
                  <a:pt x="288" y="72"/>
                  <a:pt x="229" y="40"/>
                  <a:pt x="192" y="60"/>
                </a:cubicBezTo>
                <a:cubicBezTo>
                  <a:pt x="192" y="60"/>
                  <a:pt x="179" y="0"/>
                  <a:pt x="117" y="11"/>
                </a:cubicBezTo>
                <a:cubicBezTo>
                  <a:pt x="54" y="22"/>
                  <a:pt x="57" y="78"/>
                  <a:pt x="57" y="78"/>
                </a:cubicBezTo>
                <a:cubicBezTo>
                  <a:pt x="57" y="78"/>
                  <a:pt x="0" y="87"/>
                  <a:pt x="0" y="144"/>
                </a:cubicBezTo>
                <a:cubicBezTo>
                  <a:pt x="0" y="179"/>
                  <a:pt x="28" y="198"/>
                  <a:pt x="63" y="198"/>
                </a:cubicBezTo>
                <a:close/>
              </a:path>
            </a:pathLst>
          </a:custGeom>
          <a:solidFill>
            <a:schemeClr val="accent1"/>
          </a:solidFill>
          <a:ln>
            <a:noFill/>
          </a:ln>
        </p:spPr>
        <p:txBody>
          <a:bodyPr wrap="square">
            <a:normAutofit/>
          </a:bodyPr>
          <a:lstStyle/>
          <a:p>
            <a:endParaRPr lang="zh-CN" altLang="en-US" sz="1800"/>
          </a:p>
        </p:txBody>
      </p:sp>
      <p:sp>
        <p:nvSpPr>
          <p:cNvPr id="107" name="Freeform 27"/>
          <p:cNvSpPr/>
          <p:nvPr/>
        </p:nvSpPr>
        <p:spPr bwMode="auto">
          <a:xfrm>
            <a:off x="10770036" y="1643020"/>
            <a:ext cx="975560" cy="634814"/>
          </a:xfrm>
          <a:custGeom>
            <a:avLst/>
            <a:gdLst>
              <a:gd name="T0" fmla="*/ 43 w 209"/>
              <a:gd name="T1" fmla="*/ 136 h 136"/>
              <a:gd name="T2" fmla="*/ 162 w 209"/>
              <a:gd name="T3" fmla="*/ 136 h 136"/>
              <a:gd name="T4" fmla="*/ 203 w 209"/>
              <a:gd name="T5" fmla="*/ 81 h 136"/>
              <a:gd name="T6" fmla="*/ 132 w 209"/>
              <a:gd name="T7" fmla="*/ 41 h 136"/>
              <a:gd name="T8" fmla="*/ 80 w 209"/>
              <a:gd name="T9" fmla="*/ 7 h 136"/>
              <a:gd name="T10" fmla="*/ 39 w 209"/>
              <a:gd name="T11" fmla="*/ 53 h 136"/>
              <a:gd name="T12" fmla="*/ 0 w 209"/>
              <a:gd name="T13" fmla="*/ 98 h 136"/>
              <a:gd name="T14" fmla="*/ 43 w 209"/>
              <a:gd name="T15" fmla="*/ 136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136">
                <a:moveTo>
                  <a:pt x="43" y="136"/>
                </a:moveTo>
                <a:cubicBezTo>
                  <a:pt x="43" y="136"/>
                  <a:pt x="138" y="136"/>
                  <a:pt x="162" y="136"/>
                </a:cubicBezTo>
                <a:cubicBezTo>
                  <a:pt x="185" y="136"/>
                  <a:pt x="209" y="112"/>
                  <a:pt x="203" y="81"/>
                </a:cubicBezTo>
                <a:cubicBezTo>
                  <a:pt x="197" y="49"/>
                  <a:pt x="157" y="27"/>
                  <a:pt x="132" y="41"/>
                </a:cubicBezTo>
                <a:cubicBezTo>
                  <a:pt x="132" y="41"/>
                  <a:pt x="123" y="0"/>
                  <a:pt x="80" y="7"/>
                </a:cubicBezTo>
                <a:cubicBezTo>
                  <a:pt x="37" y="15"/>
                  <a:pt x="39" y="53"/>
                  <a:pt x="39" y="53"/>
                </a:cubicBezTo>
                <a:cubicBezTo>
                  <a:pt x="39" y="53"/>
                  <a:pt x="0" y="60"/>
                  <a:pt x="0" y="98"/>
                </a:cubicBezTo>
                <a:cubicBezTo>
                  <a:pt x="0" y="123"/>
                  <a:pt x="19" y="136"/>
                  <a:pt x="43" y="136"/>
                </a:cubicBezTo>
                <a:close/>
              </a:path>
            </a:pathLst>
          </a:custGeom>
          <a:solidFill>
            <a:schemeClr val="accent1"/>
          </a:solidFill>
          <a:ln>
            <a:noFill/>
          </a:ln>
        </p:spPr>
        <p:txBody>
          <a:bodyPr wrap="square">
            <a:normAutofit/>
          </a:bodyPr>
          <a:lstStyle/>
          <a:p>
            <a:endParaRPr lang="zh-CN" altLang="en-US" sz="1800"/>
          </a:p>
        </p:txBody>
      </p:sp>
      <p:sp>
        <p:nvSpPr>
          <p:cNvPr id="108" name="Freeform 28"/>
          <p:cNvSpPr/>
          <p:nvPr/>
        </p:nvSpPr>
        <p:spPr bwMode="auto">
          <a:xfrm>
            <a:off x="8578528" y="5006135"/>
            <a:ext cx="728169" cy="476111"/>
          </a:xfrm>
          <a:custGeom>
            <a:avLst/>
            <a:gdLst>
              <a:gd name="T0" fmla="*/ 32 w 156"/>
              <a:gd name="T1" fmla="*/ 102 h 102"/>
              <a:gd name="T2" fmla="*/ 121 w 156"/>
              <a:gd name="T3" fmla="*/ 102 h 102"/>
              <a:gd name="T4" fmla="*/ 152 w 156"/>
              <a:gd name="T5" fmla="*/ 60 h 102"/>
              <a:gd name="T6" fmla="*/ 98 w 156"/>
              <a:gd name="T7" fmla="*/ 31 h 102"/>
              <a:gd name="T8" fmla="*/ 60 w 156"/>
              <a:gd name="T9" fmla="*/ 6 h 102"/>
              <a:gd name="T10" fmla="*/ 29 w 156"/>
              <a:gd name="T11" fmla="*/ 40 h 102"/>
              <a:gd name="T12" fmla="*/ 0 w 156"/>
              <a:gd name="T13" fmla="*/ 74 h 102"/>
              <a:gd name="T14" fmla="*/ 32 w 156"/>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02">
                <a:moveTo>
                  <a:pt x="32" y="102"/>
                </a:moveTo>
                <a:cubicBezTo>
                  <a:pt x="32" y="102"/>
                  <a:pt x="104" y="102"/>
                  <a:pt x="121" y="102"/>
                </a:cubicBezTo>
                <a:cubicBezTo>
                  <a:pt x="139" y="102"/>
                  <a:pt x="156" y="84"/>
                  <a:pt x="152" y="60"/>
                </a:cubicBezTo>
                <a:cubicBezTo>
                  <a:pt x="147" y="37"/>
                  <a:pt x="117" y="21"/>
                  <a:pt x="98" y="31"/>
                </a:cubicBezTo>
                <a:cubicBezTo>
                  <a:pt x="98" y="31"/>
                  <a:pt x="92" y="0"/>
                  <a:pt x="60" y="6"/>
                </a:cubicBezTo>
                <a:cubicBezTo>
                  <a:pt x="28" y="11"/>
                  <a:pt x="29" y="40"/>
                  <a:pt x="29" y="40"/>
                </a:cubicBezTo>
                <a:cubicBezTo>
                  <a:pt x="29" y="40"/>
                  <a:pt x="0" y="45"/>
                  <a:pt x="0" y="74"/>
                </a:cubicBezTo>
                <a:cubicBezTo>
                  <a:pt x="0" y="92"/>
                  <a:pt x="14" y="102"/>
                  <a:pt x="32" y="102"/>
                </a:cubicBezTo>
                <a:close/>
              </a:path>
            </a:pathLst>
          </a:custGeom>
          <a:solidFill>
            <a:schemeClr val="accent1"/>
          </a:solidFill>
          <a:ln>
            <a:noFill/>
          </a:ln>
        </p:spPr>
        <p:txBody>
          <a:bodyPr wrap="square">
            <a:normAutofit/>
          </a:bodyPr>
          <a:lstStyle/>
          <a:p>
            <a:endParaRPr lang="zh-CN" altLang="en-US" sz="1800"/>
          </a:p>
        </p:txBody>
      </p:sp>
      <p:sp>
        <p:nvSpPr>
          <p:cNvPr id="109" name="Freeform 29"/>
          <p:cNvSpPr/>
          <p:nvPr/>
        </p:nvSpPr>
        <p:spPr bwMode="auto">
          <a:xfrm>
            <a:off x="10144558" y="5617611"/>
            <a:ext cx="455106" cy="296401"/>
          </a:xfrm>
          <a:custGeom>
            <a:avLst/>
            <a:gdLst>
              <a:gd name="T0" fmla="*/ 20 w 97"/>
              <a:gd name="T1" fmla="*/ 63 h 63"/>
              <a:gd name="T2" fmla="*/ 75 w 97"/>
              <a:gd name="T3" fmla="*/ 63 h 63"/>
              <a:gd name="T4" fmla="*/ 94 w 97"/>
              <a:gd name="T5" fmla="*/ 37 h 63"/>
              <a:gd name="T6" fmla="*/ 61 w 97"/>
              <a:gd name="T7" fmla="*/ 19 h 63"/>
              <a:gd name="T8" fmla="*/ 37 w 97"/>
              <a:gd name="T9" fmla="*/ 3 h 63"/>
              <a:gd name="T10" fmla="*/ 18 w 97"/>
              <a:gd name="T11" fmla="*/ 25 h 63"/>
              <a:gd name="T12" fmla="*/ 0 w 97"/>
              <a:gd name="T13" fmla="*/ 46 h 63"/>
              <a:gd name="T14" fmla="*/ 20 w 9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63">
                <a:moveTo>
                  <a:pt x="20" y="63"/>
                </a:moveTo>
                <a:cubicBezTo>
                  <a:pt x="20" y="63"/>
                  <a:pt x="64" y="63"/>
                  <a:pt x="75" y="63"/>
                </a:cubicBezTo>
                <a:cubicBezTo>
                  <a:pt x="86" y="63"/>
                  <a:pt x="97" y="52"/>
                  <a:pt x="94" y="37"/>
                </a:cubicBezTo>
                <a:cubicBezTo>
                  <a:pt x="92" y="23"/>
                  <a:pt x="73" y="13"/>
                  <a:pt x="61" y="19"/>
                </a:cubicBezTo>
                <a:cubicBezTo>
                  <a:pt x="61" y="19"/>
                  <a:pt x="57" y="0"/>
                  <a:pt x="37" y="3"/>
                </a:cubicBezTo>
                <a:cubicBezTo>
                  <a:pt x="17" y="7"/>
                  <a:pt x="18" y="25"/>
                  <a:pt x="18" y="25"/>
                </a:cubicBezTo>
                <a:cubicBezTo>
                  <a:pt x="18" y="25"/>
                  <a:pt x="0" y="28"/>
                  <a:pt x="0" y="46"/>
                </a:cubicBezTo>
                <a:cubicBezTo>
                  <a:pt x="0" y="57"/>
                  <a:pt x="8" y="63"/>
                  <a:pt x="20" y="63"/>
                </a:cubicBezTo>
                <a:close/>
              </a:path>
            </a:pathLst>
          </a:custGeom>
          <a:solidFill>
            <a:schemeClr val="accent1"/>
          </a:solidFill>
          <a:ln>
            <a:noFill/>
          </a:ln>
        </p:spPr>
        <p:txBody>
          <a:bodyPr wrap="square">
            <a:normAutofit fontScale="62500" lnSpcReduction="20000"/>
          </a:bodyPr>
          <a:lstStyle/>
          <a:p>
            <a:endParaRPr lang="zh-CN" altLang="en-US" sz="1800"/>
          </a:p>
        </p:txBody>
      </p:sp>
      <p:sp>
        <p:nvSpPr>
          <p:cNvPr id="110" name="Freeform 30"/>
          <p:cNvSpPr/>
          <p:nvPr/>
        </p:nvSpPr>
        <p:spPr bwMode="auto">
          <a:xfrm>
            <a:off x="2589804" y="5197513"/>
            <a:ext cx="578801" cy="378088"/>
          </a:xfrm>
          <a:custGeom>
            <a:avLst/>
            <a:gdLst>
              <a:gd name="T0" fmla="*/ 26 w 124"/>
              <a:gd name="T1" fmla="*/ 81 h 81"/>
              <a:gd name="T2" fmla="*/ 96 w 124"/>
              <a:gd name="T3" fmla="*/ 81 h 81"/>
              <a:gd name="T4" fmla="*/ 121 w 124"/>
              <a:gd name="T5" fmla="*/ 48 h 81"/>
              <a:gd name="T6" fmla="*/ 78 w 124"/>
              <a:gd name="T7" fmla="*/ 24 h 81"/>
              <a:gd name="T8" fmla="*/ 47 w 124"/>
              <a:gd name="T9" fmla="*/ 4 h 81"/>
              <a:gd name="T10" fmla="*/ 23 w 124"/>
              <a:gd name="T11" fmla="*/ 32 h 81"/>
              <a:gd name="T12" fmla="*/ 0 w 124"/>
              <a:gd name="T13" fmla="*/ 58 h 81"/>
              <a:gd name="T14" fmla="*/ 26 w 124"/>
              <a:gd name="T15" fmla="*/ 81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81">
                <a:moveTo>
                  <a:pt x="26" y="81"/>
                </a:moveTo>
                <a:cubicBezTo>
                  <a:pt x="26" y="81"/>
                  <a:pt x="82" y="81"/>
                  <a:pt x="96" y="81"/>
                </a:cubicBezTo>
                <a:cubicBezTo>
                  <a:pt x="110" y="81"/>
                  <a:pt x="124" y="67"/>
                  <a:pt x="121" y="48"/>
                </a:cubicBezTo>
                <a:cubicBezTo>
                  <a:pt x="117" y="29"/>
                  <a:pt x="93" y="16"/>
                  <a:pt x="78" y="24"/>
                </a:cubicBezTo>
                <a:cubicBezTo>
                  <a:pt x="78" y="24"/>
                  <a:pt x="73" y="0"/>
                  <a:pt x="47" y="4"/>
                </a:cubicBezTo>
                <a:cubicBezTo>
                  <a:pt x="22" y="9"/>
                  <a:pt x="23" y="32"/>
                  <a:pt x="23" y="32"/>
                </a:cubicBezTo>
                <a:cubicBezTo>
                  <a:pt x="23" y="32"/>
                  <a:pt x="0" y="36"/>
                  <a:pt x="0" y="58"/>
                </a:cubicBezTo>
                <a:cubicBezTo>
                  <a:pt x="0" y="73"/>
                  <a:pt x="11" y="81"/>
                  <a:pt x="26" y="81"/>
                </a:cubicBezTo>
                <a:close/>
              </a:path>
            </a:pathLst>
          </a:custGeom>
          <a:solidFill>
            <a:schemeClr val="accent1"/>
          </a:solidFill>
          <a:ln>
            <a:noFill/>
          </a:ln>
        </p:spPr>
        <p:txBody>
          <a:bodyPr wrap="square">
            <a:normAutofit fontScale="92500" lnSpcReduction="20000"/>
          </a:bodyPr>
          <a:lstStyle/>
          <a:p>
            <a:endParaRPr lang="zh-CN" altLang="en-US" sz="1800"/>
          </a:p>
        </p:txBody>
      </p:sp>
      <p:sp>
        <p:nvSpPr>
          <p:cNvPr id="2" name="Title 1"/>
          <p:cNvSpPr>
            <a:spLocks noGrp="1"/>
          </p:cNvSpPr>
          <p:nvPr>
            <p:ph type="ctrTitle"/>
          </p:nvPr>
        </p:nvSpPr>
        <p:spPr>
          <a:xfrm>
            <a:off x="1863724" y="2033588"/>
            <a:ext cx="8464553" cy="1448712"/>
          </a:xfrm>
        </p:spPr>
        <p:txBody>
          <a:bodyPr wrap="square" anchor="ctr">
            <a:normAutofit/>
          </a:bodyPr>
          <a:lstStyle>
            <a:lvl1pPr algn="ctr">
              <a:lnSpc>
                <a:spcPct val="150000"/>
              </a:lnSpc>
              <a:defRPr sz="4400" b="1" i="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170112" y="3548014"/>
            <a:ext cx="7851776" cy="893811"/>
          </a:xfrm>
        </p:spPr>
        <p:txBody>
          <a:bodyPr wrap="square">
            <a:normAutofit/>
          </a:bodyPr>
          <a:lstStyle>
            <a:lvl1pPr marL="0" indent="0" algn="ctr">
              <a:lnSpc>
                <a:spcPct val="15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14" name="Date Placeholder 3"/>
          <p:cNvSpPr>
            <a:spLocks noGrp="1"/>
          </p:cNvSpPr>
          <p:nvPr>
            <p:ph type="dt" sz="half" idx="10"/>
          </p:nvPr>
        </p:nvSpPr>
        <p:spPr/>
        <p:txBody>
          <a:bodyPr wrap="square">
            <a:normAutofit/>
          </a:bodyPr>
          <a:lstStyle>
            <a:lvl1pPr>
              <a:defRPr smtClean="0"/>
            </a:lvl1pPr>
          </a:lstStyle>
          <a:p>
            <a:fld id="{C9E60F58-3108-4415-857A-6D0360DF626E}" type="datetimeFigureOut">
              <a:rPr lang="zh-CN" altLang="en-US" smtClean="0"/>
            </a:fld>
            <a:endParaRPr lang="zh-CN" altLang="en-US"/>
          </a:p>
        </p:txBody>
      </p:sp>
      <p:sp>
        <p:nvSpPr>
          <p:cNvPr id="15" name="Footer Placeholder 4"/>
          <p:cNvSpPr>
            <a:spLocks noGrp="1"/>
          </p:cNvSpPr>
          <p:nvPr>
            <p:ph type="ftr" sz="quarter" idx="11"/>
          </p:nvPr>
        </p:nvSpPr>
        <p:spPr/>
        <p:txBody>
          <a:bodyPr wrap="square">
            <a:normAutofit/>
          </a:bodyPr>
          <a:lstStyle>
            <a:lvl1pPr>
              <a:defRPr/>
            </a:lvl1pPr>
          </a:lstStyle>
          <a:p>
            <a:endParaRPr lang="zh-CN" altLang="en-US"/>
          </a:p>
        </p:txBody>
      </p:sp>
      <p:sp>
        <p:nvSpPr>
          <p:cNvPr id="16" name="Slide Number Placeholder 5"/>
          <p:cNvSpPr>
            <a:spLocks noGrp="1"/>
          </p:cNvSpPr>
          <p:nvPr>
            <p:ph type="sldNum" sz="quarter" idx="12"/>
          </p:nvPr>
        </p:nvSpPr>
        <p:spPr/>
        <p:txBody>
          <a:bodyPr wrap="square">
            <a:normAutofit/>
          </a:bodyPr>
          <a:lstStyle>
            <a:lvl1pPr>
              <a:defRPr smtClean="0"/>
            </a:lvl1pPr>
          </a:lstStyle>
          <a:p>
            <a:fld id="{4AE85CE2-CEAD-46BB-861E-7D62265DC96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wrap="square">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Date Placeholder 3"/>
          <p:cNvSpPr>
            <a:spLocks noGrp="1"/>
          </p:cNvSpPr>
          <p:nvPr>
            <p:ph type="dt" sz="half" idx="10"/>
          </p:nvPr>
        </p:nvSpPr>
        <p:spPr/>
        <p:txBody>
          <a:bodyPr wrap="square">
            <a:normAutofit/>
          </a:bodyPr>
          <a:lstStyle>
            <a:lvl1pPr>
              <a:defRPr/>
            </a:lvl1p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11"/>
          </p:nvPr>
        </p:nvSpPr>
        <p:spPr/>
        <p:txBody>
          <a:bodyPr wrap="square">
            <a:normAutofit/>
          </a:bodyPr>
          <a:lstStyle>
            <a:lvl1pPr>
              <a:defRPr/>
            </a:lvl1pPr>
          </a:lstStyle>
          <a:p>
            <a:endParaRPr lang="zh-CN" altLang="en-US"/>
          </a:p>
        </p:txBody>
      </p:sp>
      <p:sp>
        <p:nvSpPr>
          <p:cNvPr id="6" name="Slide Number Placeholder 5"/>
          <p:cNvSpPr>
            <a:spLocks noGrp="1"/>
          </p:cNvSpPr>
          <p:nvPr>
            <p:ph type="sldNum" sz="quarter" idx="12"/>
          </p:nvPr>
        </p:nvSpPr>
        <p:spPr/>
        <p:txBody>
          <a:bodyPr wrap="square">
            <a:normAutofit/>
          </a:bodyPr>
          <a:lstStyle>
            <a:lvl1pPr>
              <a:defRPr/>
            </a:lvl1pPr>
          </a:lstStyle>
          <a:p>
            <a:fld id="{EF906490-237C-474C-BA2E-D98840BC1F8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9" name="Rectangle 2"/>
          <p:cNvSpPr>
            <a:spLocks noChangeArrowheads="1"/>
          </p:cNvSpPr>
          <p:nvPr/>
        </p:nvSpPr>
        <p:spPr bwMode="auto">
          <a:xfrm>
            <a:off x="4945510" y="1797377"/>
            <a:ext cx="7241320" cy="3263246"/>
          </a:xfrm>
          <a:prstGeom prst="rect">
            <a:avLst/>
          </a:prstGeom>
          <a:solidFill>
            <a:schemeClr val="accent1"/>
          </a:solidFill>
          <a:ln>
            <a:noFill/>
          </a:ln>
          <a:effectLst/>
        </p:spPr>
        <p:txBody>
          <a:bodyPr wrap="square" anchor="ctr">
            <a:normAutofit/>
          </a:bodyPr>
          <a:lstStyle/>
          <a:p>
            <a:endParaRPr lang="zh-CN" altLang="en-US" sz="1800"/>
          </a:p>
        </p:txBody>
      </p:sp>
      <p:sp>
        <p:nvSpPr>
          <p:cNvPr id="10" name="Rectangle 3"/>
          <p:cNvSpPr>
            <a:spLocks noChangeArrowheads="1"/>
          </p:cNvSpPr>
          <p:nvPr/>
        </p:nvSpPr>
        <p:spPr bwMode="auto">
          <a:xfrm>
            <a:off x="5170" y="1797377"/>
            <a:ext cx="4940340" cy="3263246"/>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p>
            <a:endParaRPr lang="zh-CN" altLang="en-US" sz="1800"/>
          </a:p>
        </p:txBody>
      </p:sp>
      <p:sp>
        <p:nvSpPr>
          <p:cNvPr id="11" name="Rectangle 4"/>
          <p:cNvSpPr>
            <a:spLocks noChangeArrowheads="1"/>
          </p:cNvSpPr>
          <p:nvPr/>
        </p:nvSpPr>
        <p:spPr bwMode="auto">
          <a:xfrm>
            <a:off x="5170" y="1797377"/>
            <a:ext cx="4974178" cy="3263246"/>
          </a:xfrm>
          <a:prstGeom prst="rect">
            <a:avLst/>
          </a:prstGeom>
          <a:solidFill>
            <a:schemeClr val="tx1">
              <a:alpha val="90000"/>
            </a:schemeClr>
          </a:solidFill>
          <a:ln>
            <a:noFill/>
          </a:ln>
          <a:effectLst/>
        </p:spPr>
        <p:txBody>
          <a:bodyPr wrap="square" anchor="ctr">
            <a:normAutofit/>
          </a:bodyPr>
          <a:lstStyle/>
          <a:p>
            <a:endParaRPr lang="zh-CN" altLang="en-US" sz="1800"/>
          </a:p>
        </p:txBody>
      </p:sp>
      <p:sp>
        <p:nvSpPr>
          <p:cNvPr id="12" name="Freeform 5"/>
          <p:cNvSpPr/>
          <p:nvPr/>
        </p:nvSpPr>
        <p:spPr bwMode="auto">
          <a:xfrm>
            <a:off x="1298400" y="2722036"/>
            <a:ext cx="539163" cy="594179"/>
          </a:xfrm>
          <a:custGeom>
            <a:avLst/>
            <a:gdLst>
              <a:gd name="T0" fmla="*/ 0 w 235"/>
              <a:gd name="T1" fmla="*/ 86 h 262"/>
              <a:gd name="T2" fmla="*/ 20 w 235"/>
              <a:gd name="T3" fmla="*/ 52 h 262"/>
              <a:gd name="T4" fmla="*/ 97 w 235"/>
              <a:gd name="T5" fmla="*/ 7 h 262"/>
              <a:gd name="T6" fmla="*/ 137 w 235"/>
              <a:gd name="T7" fmla="*/ 7 h 262"/>
              <a:gd name="T8" fmla="*/ 215 w 235"/>
              <a:gd name="T9" fmla="*/ 52 h 262"/>
              <a:gd name="T10" fmla="*/ 235 w 235"/>
              <a:gd name="T11" fmla="*/ 86 h 262"/>
              <a:gd name="T12" fmla="*/ 235 w 235"/>
              <a:gd name="T13" fmla="*/ 176 h 262"/>
              <a:gd name="T14" fmla="*/ 215 w 235"/>
              <a:gd name="T15" fmla="*/ 211 h 262"/>
              <a:gd name="T16" fmla="*/ 137 w 235"/>
              <a:gd name="T17" fmla="*/ 255 h 262"/>
              <a:gd name="T18" fmla="*/ 97 w 235"/>
              <a:gd name="T19" fmla="*/ 255 h 262"/>
              <a:gd name="T20" fmla="*/ 20 w 235"/>
              <a:gd name="T21" fmla="*/ 211 h 262"/>
              <a:gd name="T22" fmla="*/ 0 w 235"/>
              <a:gd name="T23" fmla="*/ 176 h 262"/>
              <a:gd name="T24" fmla="*/ 0 w 235"/>
              <a:gd name="T25" fmla="*/ 8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262">
                <a:moveTo>
                  <a:pt x="0" y="86"/>
                </a:moveTo>
                <a:cubicBezTo>
                  <a:pt x="0" y="74"/>
                  <a:pt x="9" y="58"/>
                  <a:pt x="20" y="52"/>
                </a:cubicBezTo>
                <a:cubicBezTo>
                  <a:pt x="97" y="7"/>
                  <a:pt x="97" y="7"/>
                  <a:pt x="97" y="7"/>
                </a:cubicBezTo>
                <a:cubicBezTo>
                  <a:pt x="108" y="0"/>
                  <a:pt x="126" y="0"/>
                  <a:pt x="137" y="7"/>
                </a:cubicBezTo>
                <a:cubicBezTo>
                  <a:pt x="215" y="52"/>
                  <a:pt x="215" y="52"/>
                  <a:pt x="215" y="52"/>
                </a:cubicBezTo>
                <a:cubicBezTo>
                  <a:pt x="226" y="58"/>
                  <a:pt x="235" y="74"/>
                  <a:pt x="235" y="86"/>
                </a:cubicBezTo>
                <a:cubicBezTo>
                  <a:pt x="235" y="176"/>
                  <a:pt x="235" y="176"/>
                  <a:pt x="235" y="176"/>
                </a:cubicBezTo>
                <a:cubicBezTo>
                  <a:pt x="235" y="189"/>
                  <a:pt x="226" y="204"/>
                  <a:pt x="215" y="211"/>
                </a:cubicBezTo>
                <a:cubicBezTo>
                  <a:pt x="137" y="255"/>
                  <a:pt x="137" y="255"/>
                  <a:pt x="137" y="255"/>
                </a:cubicBezTo>
                <a:cubicBezTo>
                  <a:pt x="126" y="262"/>
                  <a:pt x="108" y="262"/>
                  <a:pt x="97" y="255"/>
                </a:cubicBezTo>
                <a:cubicBezTo>
                  <a:pt x="20" y="211"/>
                  <a:pt x="20" y="211"/>
                  <a:pt x="20" y="211"/>
                </a:cubicBezTo>
                <a:cubicBezTo>
                  <a:pt x="9" y="204"/>
                  <a:pt x="0" y="189"/>
                  <a:pt x="0" y="176"/>
                </a:cubicBezTo>
                <a:lnTo>
                  <a:pt x="0" y="86"/>
                </a:lnTo>
                <a:close/>
              </a:path>
            </a:pathLst>
          </a:custGeom>
          <a:solidFill>
            <a:schemeClr val="accent5"/>
          </a:solidFill>
          <a:ln>
            <a:noFill/>
          </a:ln>
        </p:spPr>
        <p:txBody>
          <a:bodyPr wrap="square">
            <a:normAutofit/>
          </a:bodyPr>
          <a:lstStyle/>
          <a:p>
            <a:endParaRPr lang="zh-CN" altLang="en-US" sz="1800"/>
          </a:p>
        </p:txBody>
      </p:sp>
      <p:sp>
        <p:nvSpPr>
          <p:cNvPr id="13" name="Freeform 9"/>
          <p:cNvSpPr/>
          <p:nvPr/>
        </p:nvSpPr>
        <p:spPr bwMode="auto">
          <a:xfrm>
            <a:off x="2943396" y="3429001"/>
            <a:ext cx="742723" cy="819747"/>
          </a:xfrm>
          <a:custGeom>
            <a:avLst/>
            <a:gdLst>
              <a:gd name="T0" fmla="*/ 0 w 235"/>
              <a:gd name="T1" fmla="*/ 86 h 262"/>
              <a:gd name="T2" fmla="*/ 20 w 235"/>
              <a:gd name="T3" fmla="*/ 52 h 262"/>
              <a:gd name="T4" fmla="*/ 97 w 235"/>
              <a:gd name="T5" fmla="*/ 7 h 262"/>
              <a:gd name="T6" fmla="*/ 137 w 235"/>
              <a:gd name="T7" fmla="*/ 7 h 262"/>
              <a:gd name="T8" fmla="*/ 215 w 235"/>
              <a:gd name="T9" fmla="*/ 52 h 262"/>
              <a:gd name="T10" fmla="*/ 235 w 235"/>
              <a:gd name="T11" fmla="*/ 86 h 262"/>
              <a:gd name="T12" fmla="*/ 235 w 235"/>
              <a:gd name="T13" fmla="*/ 176 h 262"/>
              <a:gd name="T14" fmla="*/ 215 w 235"/>
              <a:gd name="T15" fmla="*/ 211 h 262"/>
              <a:gd name="T16" fmla="*/ 137 w 235"/>
              <a:gd name="T17" fmla="*/ 255 h 262"/>
              <a:gd name="T18" fmla="*/ 97 w 235"/>
              <a:gd name="T19" fmla="*/ 255 h 262"/>
              <a:gd name="T20" fmla="*/ 20 w 235"/>
              <a:gd name="T21" fmla="*/ 211 h 262"/>
              <a:gd name="T22" fmla="*/ 0 w 235"/>
              <a:gd name="T23" fmla="*/ 176 h 262"/>
              <a:gd name="T24" fmla="*/ 0 w 235"/>
              <a:gd name="T25" fmla="*/ 8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262">
                <a:moveTo>
                  <a:pt x="0" y="86"/>
                </a:moveTo>
                <a:cubicBezTo>
                  <a:pt x="0" y="74"/>
                  <a:pt x="9" y="58"/>
                  <a:pt x="20" y="52"/>
                </a:cubicBezTo>
                <a:cubicBezTo>
                  <a:pt x="97" y="7"/>
                  <a:pt x="97" y="7"/>
                  <a:pt x="97" y="7"/>
                </a:cubicBezTo>
                <a:cubicBezTo>
                  <a:pt x="108" y="0"/>
                  <a:pt x="126" y="0"/>
                  <a:pt x="137" y="7"/>
                </a:cubicBezTo>
                <a:cubicBezTo>
                  <a:pt x="215" y="52"/>
                  <a:pt x="215" y="52"/>
                  <a:pt x="215" y="52"/>
                </a:cubicBezTo>
                <a:cubicBezTo>
                  <a:pt x="226" y="58"/>
                  <a:pt x="235" y="74"/>
                  <a:pt x="235" y="86"/>
                </a:cubicBezTo>
                <a:cubicBezTo>
                  <a:pt x="235" y="176"/>
                  <a:pt x="235" y="176"/>
                  <a:pt x="235" y="176"/>
                </a:cubicBezTo>
                <a:cubicBezTo>
                  <a:pt x="235" y="189"/>
                  <a:pt x="226" y="204"/>
                  <a:pt x="215" y="211"/>
                </a:cubicBezTo>
                <a:cubicBezTo>
                  <a:pt x="137" y="255"/>
                  <a:pt x="137" y="255"/>
                  <a:pt x="137" y="255"/>
                </a:cubicBezTo>
                <a:cubicBezTo>
                  <a:pt x="126" y="262"/>
                  <a:pt x="108" y="262"/>
                  <a:pt x="97" y="255"/>
                </a:cubicBezTo>
                <a:cubicBezTo>
                  <a:pt x="20" y="211"/>
                  <a:pt x="20" y="211"/>
                  <a:pt x="20" y="211"/>
                </a:cubicBezTo>
                <a:cubicBezTo>
                  <a:pt x="9" y="204"/>
                  <a:pt x="0" y="189"/>
                  <a:pt x="0" y="176"/>
                </a:cubicBezTo>
                <a:lnTo>
                  <a:pt x="0" y="86"/>
                </a:lnTo>
                <a:close/>
              </a:path>
            </a:pathLst>
          </a:custGeom>
          <a:solidFill>
            <a:schemeClr val="accent5"/>
          </a:solidFill>
          <a:ln>
            <a:noFill/>
          </a:ln>
        </p:spPr>
        <p:txBody>
          <a:bodyPr wrap="square">
            <a:normAutofit/>
          </a:bodyPr>
          <a:lstStyle/>
          <a:p>
            <a:endParaRPr lang="zh-CN" altLang="en-US" sz="1800"/>
          </a:p>
        </p:txBody>
      </p:sp>
      <p:grpSp>
        <p:nvGrpSpPr>
          <p:cNvPr id="14" name="Group 10"/>
          <p:cNvGrpSpPr/>
          <p:nvPr/>
        </p:nvGrpSpPr>
        <p:grpSpPr bwMode="auto">
          <a:xfrm>
            <a:off x="3149707" y="3682077"/>
            <a:ext cx="324598" cy="319096"/>
            <a:chOff x="0" y="0"/>
            <a:chExt cx="133" cy="132"/>
          </a:xfrm>
          <a:solidFill>
            <a:schemeClr val="bg1"/>
          </a:solidFill>
        </p:grpSpPr>
        <p:sp>
          <p:nvSpPr>
            <p:cNvPr id="15" name="Freeform 11"/>
            <p:cNvSpPr/>
            <p:nvPr/>
          </p:nvSpPr>
          <p:spPr bwMode="auto">
            <a:xfrm>
              <a:off x="31" y="90"/>
              <a:ext cx="69" cy="42"/>
            </a:xfrm>
            <a:custGeom>
              <a:avLst/>
              <a:gdLst>
                <a:gd name="T0" fmla="*/ 65 w 69"/>
                <a:gd name="T1" fmla="*/ 11 h 42"/>
                <a:gd name="T2" fmla="*/ 65 w 69"/>
                <a:gd name="T3" fmla="*/ 0 h 42"/>
                <a:gd name="T4" fmla="*/ 5 w 69"/>
                <a:gd name="T5" fmla="*/ 0 h 42"/>
                <a:gd name="T6" fmla="*/ 5 w 69"/>
                <a:gd name="T7" fmla="*/ 11 h 42"/>
                <a:gd name="T8" fmla="*/ 22 w 69"/>
                <a:gd name="T9" fmla="*/ 11 h 42"/>
                <a:gd name="T10" fmla="*/ 0 w 69"/>
                <a:gd name="T11" fmla="*/ 34 h 42"/>
                <a:gd name="T12" fmla="*/ 8 w 69"/>
                <a:gd name="T13" fmla="*/ 42 h 42"/>
                <a:gd name="T14" fmla="*/ 34 w 69"/>
                <a:gd name="T15" fmla="*/ 14 h 42"/>
                <a:gd name="T16" fmla="*/ 62 w 69"/>
                <a:gd name="T17" fmla="*/ 42 h 42"/>
                <a:gd name="T18" fmla="*/ 69 w 69"/>
                <a:gd name="T19" fmla="*/ 34 h 42"/>
                <a:gd name="T20" fmla="*/ 48 w 69"/>
                <a:gd name="T21" fmla="*/ 11 h 42"/>
                <a:gd name="T22" fmla="*/ 65 w 69"/>
                <a:gd name="T23"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42">
                  <a:moveTo>
                    <a:pt x="65" y="11"/>
                  </a:moveTo>
                  <a:lnTo>
                    <a:pt x="65" y="0"/>
                  </a:lnTo>
                  <a:lnTo>
                    <a:pt x="5" y="0"/>
                  </a:lnTo>
                  <a:lnTo>
                    <a:pt x="5" y="11"/>
                  </a:lnTo>
                  <a:lnTo>
                    <a:pt x="22" y="11"/>
                  </a:lnTo>
                  <a:lnTo>
                    <a:pt x="0" y="34"/>
                  </a:lnTo>
                  <a:lnTo>
                    <a:pt x="8" y="42"/>
                  </a:lnTo>
                  <a:lnTo>
                    <a:pt x="34" y="14"/>
                  </a:lnTo>
                  <a:lnTo>
                    <a:pt x="62" y="42"/>
                  </a:lnTo>
                  <a:lnTo>
                    <a:pt x="69" y="34"/>
                  </a:lnTo>
                  <a:lnTo>
                    <a:pt x="48" y="11"/>
                  </a:lnTo>
                  <a:lnTo>
                    <a:pt x="65"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a:normAutofit fontScale="25000" lnSpcReduction="20000"/>
            </a:bodyPr>
            <a:lstStyle/>
            <a:p>
              <a:endParaRPr lang="zh-CN" altLang="en-US" sz="1800"/>
            </a:p>
          </p:txBody>
        </p:sp>
        <p:sp>
          <p:nvSpPr>
            <p:cNvPr id="16" name="Freeform 12"/>
            <p:cNvSpPr/>
            <p:nvPr/>
          </p:nvSpPr>
          <p:spPr bwMode="auto">
            <a:xfrm>
              <a:off x="0" y="0"/>
              <a:ext cx="133" cy="85"/>
            </a:xfrm>
            <a:custGeom>
              <a:avLst/>
              <a:gdLst>
                <a:gd name="T0" fmla="*/ 133 w 133"/>
                <a:gd name="T1" fmla="*/ 0 h 85"/>
                <a:gd name="T2" fmla="*/ 119 w 133"/>
                <a:gd name="T3" fmla="*/ 0 h 85"/>
                <a:gd name="T4" fmla="*/ 13 w 133"/>
                <a:gd name="T5" fmla="*/ 0 h 85"/>
                <a:gd name="T6" fmla="*/ 0 w 133"/>
                <a:gd name="T7" fmla="*/ 0 h 85"/>
                <a:gd name="T8" fmla="*/ 0 w 133"/>
                <a:gd name="T9" fmla="*/ 11 h 85"/>
                <a:gd name="T10" fmla="*/ 13 w 133"/>
                <a:gd name="T11" fmla="*/ 11 h 85"/>
                <a:gd name="T12" fmla="*/ 13 w 133"/>
                <a:gd name="T13" fmla="*/ 85 h 85"/>
                <a:gd name="T14" fmla="*/ 49 w 133"/>
                <a:gd name="T15" fmla="*/ 57 h 85"/>
                <a:gd name="T16" fmla="*/ 59 w 133"/>
                <a:gd name="T17" fmla="*/ 73 h 85"/>
                <a:gd name="T18" fmla="*/ 95 w 133"/>
                <a:gd name="T19" fmla="*/ 49 h 85"/>
                <a:gd name="T20" fmla="*/ 89 w 133"/>
                <a:gd name="T21" fmla="*/ 39 h 85"/>
                <a:gd name="T22" fmla="*/ 63 w 133"/>
                <a:gd name="T23" fmla="*/ 57 h 85"/>
                <a:gd name="T24" fmla="*/ 53 w 133"/>
                <a:gd name="T25" fmla="*/ 39 h 85"/>
                <a:gd name="T26" fmla="*/ 24 w 133"/>
                <a:gd name="T27" fmla="*/ 62 h 85"/>
                <a:gd name="T28" fmla="*/ 24 w 133"/>
                <a:gd name="T29" fmla="*/ 11 h 85"/>
                <a:gd name="T30" fmla="*/ 108 w 133"/>
                <a:gd name="T31" fmla="*/ 11 h 85"/>
                <a:gd name="T32" fmla="*/ 108 w 133"/>
                <a:gd name="T33" fmla="*/ 73 h 85"/>
                <a:gd name="T34" fmla="*/ 119 w 133"/>
                <a:gd name="T35" fmla="*/ 73 h 85"/>
                <a:gd name="T36" fmla="*/ 119 w 133"/>
                <a:gd name="T37" fmla="*/ 11 h 85"/>
                <a:gd name="T38" fmla="*/ 133 w 133"/>
                <a:gd name="T39" fmla="*/ 11 h 85"/>
                <a:gd name="T40" fmla="*/ 133 w 133"/>
                <a:gd name="T4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3" h="85">
                  <a:moveTo>
                    <a:pt x="133" y="0"/>
                  </a:moveTo>
                  <a:lnTo>
                    <a:pt x="119" y="0"/>
                  </a:lnTo>
                  <a:lnTo>
                    <a:pt x="13" y="0"/>
                  </a:lnTo>
                  <a:lnTo>
                    <a:pt x="0" y="0"/>
                  </a:lnTo>
                  <a:lnTo>
                    <a:pt x="0" y="11"/>
                  </a:lnTo>
                  <a:lnTo>
                    <a:pt x="13" y="11"/>
                  </a:lnTo>
                  <a:lnTo>
                    <a:pt x="13" y="85"/>
                  </a:lnTo>
                  <a:lnTo>
                    <a:pt x="49" y="57"/>
                  </a:lnTo>
                  <a:lnTo>
                    <a:pt x="59" y="73"/>
                  </a:lnTo>
                  <a:lnTo>
                    <a:pt x="95" y="49"/>
                  </a:lnTo>
                  <a:lnTo>
                    <a:pt x="89" y="39"/>
                  </a:lnTo>
                  <a:lnTo>
                    <a:pt x="63" y="57"/>
                  </a:lnTo>
                  <a:lnTo>
                    <a:pt x="53" y="39"/>
                  </a:lnTo>
                  <a:lnTo>
                    <a:pt x="24" y="62"/>
                  </a:lnTo>
                  <a:lnTo>
                    <a:pt x="24" y="11"/>
                  </a:lnTo>
                  <a:lnTo>
                    <a:pt x="108" y="11"/>
                  </a:lnTo>
                  <a:lnTo>
                    <a:pt x="108" y="73"/>
                  </a:lnTo>
                  <a:lnTo>
                    <a:pt x="119" y="73"/>
                  </a:lnTo>
                  <a:lnTo>
                    <a:pt x="119" y="11"/>
                  </a:lnTo>
                  <a:lnTo>
                    <a:pt x="133" y="11"/>
                  </a:lnTo>
                  <a:lnTo>
                    <a:pt x="13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a:normAutofit fontScale="32500" lnSpcReduction="20000"/>
            </a:bodyPr>
            <a:lstStyle/>
            <a:p>
              <a:endParaRPr lang="zh-CN" altLang="en-US" sz="1800"/>
            </a:p>
          </p:txBody>
        </p:sp>
      </p:grpSp>
      <p:sp>
        <p:nvSpPr>
          <p:cNvPr id="2" name="Title 1"/>
          <p:cNvSpPr>
            <a:spLocks noGrp="1"/>
          </p:cNvSpPr>
          <p:nvPr>
            <p:ph type="title"/>
          </p:nvPr>
        </p:nvSpPr>
        <p:spPr>
          <a:xfrm>
            <a:off x="5522400" y="2449760"/>
            <a:ext cx="4834800" cy="604800"/>
          </a:xfrm>
        </p:spPr>
        <p:txBody>
          <a:bodyPr wrap="square" anchor="ctr">
            <a:normAutofit/>
          </a:bodyPr>
          <a:lstStyle>
            <a:lvl1pPr algn="l">
              <a:lnSpc>
                <a:spcPct val="150000"/>
              </a:lnSpc>
              <a:defRPr sz="2000" b="1">
                <a:solidFill>
                  <a:schemeClr val="bg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522400" y="3054560"/>
            <a:ext cx="5673600" cy="1815152"/>
          </a:xfrm>
        </p:spPr>
        <p:txBody>
          <a:bodyPr wrap="square">
            <a:normAutofit/>
          </a:bodyPr>
          <a:lstStyle>
            <a:lvl1pPr marL="0" indent="0" algn="l">
              <a:lnSpc>
                <a:spcPct val="150000"/>
              </a:lnSpc>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6" name="Date Placeholder 3"/>
          <p:cNvSpPr>
            <a:spLocks noGrp="1"/>
          </p:cNvSpPr>
          <p:nvPr>
            <p:ph type="dt" sz="half" idx="10"/>
          </p:nvPr>
        </p:nvSpPr>
        <p:spPr/>
        <p:txBody>
          <a:bodyPr wrap="square">
            <a:normAutofit/>
          </a:bodyPr>
          <a:lstStyle>
            <a:lvl1pPr>
              <a:defRPr smtClean="0"/>
            </a:lvl1pPr>
          </a:lstStyle>
          <a:p>
            <a:fld id="{13D0CE79-49FB-443D-BEF8-6B709DE8FD0C}" type="datetimeFigureOut">
              <a:rPr lang="zh-CN" altLang="en-US" smtClean="0"/>
            </a:fld>
            <a:endParaRPr lang="zh-CN" altLang="en-US"/>
          </a:p>
        </p:txBody>
      </p:sp>
      <p:sp>
        <p:nvSpPr>
          <p:cNvPr id="7" name="Footer Placeholder 4"/>
          <p:cNvSpPr>
            <a:spLocks noGrp="1"/>
          </p:cNvSpPr>
          <p:nvPr>
            <p:ph type="ftr" sz="quarter" idx="11"/>
          </p:nvPr>
        </p:nvSpPr>
        <p:spPr/>
        <p:txBody>
          <a:bodyPr wrap="square">
            <a:normAutofit/>
          </a:bodyPr>
          <a:lstStyle>
            <a:lvl1pPr>
              <a:defRPr/>
            </a:lvl1pPr>
          </a:lstStyle>
          <a:p>
            <a:endParaRPr lang="zh-CN" altLang="en-US"/>
          </a:p>
        </p:txBody>
      </p:sp>
      <p:sp>
        <p:nvSpPr>
          <p:cNvPr id="8" name="Slide Number Placeholder 5"/>
          <p:cNvSpPr>
            <a:spLocks noGrp="1"/>
          </p:cNvSpPr>
          <p:nvPr>
            <p:ph type="sldNum" sz="quarter" idx="12"/>
          </p:nvPr>
        </p:nvSpPr>
        <p:spPr/>
        <p:txBody>
          <a:bodyPr wrap="square">
            <a:normAutofit/>
          </a:bodyPr>
          <a:lstStyle>
            <a:lvl1pPr>
              <a:defRPr smtClean="0"/>
            </a:lvl1pPr>
          </a:lstStyle>
          <a:p>
            <a:fld id="{EF906490-237C-474C-BA2E-D98840BC1F8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wrap="square">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825625"/>
            <a:ext cx="5181600" cy="4351338"/>
          </a:xfrm>
        </p:spPr>
        <p:txBody>
          <a:bodyPr wrap="square">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wrap="square">
            <a:normAutofit/>
          </a:bodyPr>
          <a:lstStyle>
            <a:lvl1pPr>
              <a:defRPr/>
            </a:lvl1pPr>
          </a:lstStyle>
          <a:p>
            <a:fld id="{13D0CE79-49FB-443D-BEF8-6B709DE8FD0C}" type="datetimeFigureOut">
              <a:rPr lang="zh-CN" altLang="en-US" smtClean="0"/>
            </a:fld>
            <a:endParaRPr lang="zh-CN" altLang="en-US"/>
          </a:p>
        </p:txBody>
      </p:sp>
      <p:sp>
        <p:nvSpPr>
          <p:cNvPr id="6" name="Footer Placeholder 4"/>
          <p:cNvSpPr>
            <a:spLocks noGrp="1"/>
          </p:cNvSpPr>
          <p:nvPr>
            <p:ph type="ftr" sz="quarter" idx="11"/>
          </p:nvPr>
        </p:nvSpPr>
        <p:spPr/>
        <p:txBody>
          <a:bodyPr wrap="square">
            <a:normAutofit/>
          </a:bodyPr>
          <a:lstStyle>
            <a:lvl1pPr>
              <a:defRPr/>
            </a:lvl1pPr>
          </a:lstStyle>
          <a:p>
            <a:endParaRPr lang="zh-CN" altLang="en-US"/>
          </a:p>
        </p:txBody>
      </p:sp>
      <p:sp>
        <p:nvSpPr>
          <p:cNvPr id="7" name="Slide Number Placeholder 5"/>
          <p:cNvSpPr>
            <a:spLocks noGrp="1"/>
          </p:cNvSpPr>
          <p:nvPr>
            <p:ph type="sldNum" sz="quarter" idx="12"/>
          </p:nvPr>
        </p:nvSpPr>
        <p:spPr/>
        <p:txBody>
          <a:bodyPr wrap="square">
            <a:normAutofit/>
          </a:bodyPr>
          <a:lstStyle>
            <a:lvl1pPr>
              <a:defRPr/>
            </a:lvl1pPr>
          </a:lstStyle>
          <a:p>
            <a:fld id="{EF906490-237C-474C-BA2E-D98840BC1F8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170800" y="514800"/>
            <a:ext cx="7426800" cy="601200"/>
          </a:xfrm>
        </p:spPr>
        <p:txBody>
          <a:bodyPr wrap="square">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9" y="2505075"/>
            <a:ext cx="5157787" cy="3684588"/>
          </a:xfrm>
        </p:spPr>
        <p:txBody>
          <a:bodyPr wrap="square">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1" y="1681163"/>
            <a:ext cx="5183188" cy="823912"/>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1" y="2505075"/>
            <a:ext cx="5183188" cy="3684588"/>
          </a:xfrm>
        </p:spPr>
        <p:txBody>
          <a:bodyPr wrap="square">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wrap="square">
            <a:normAutofit/>
          </a:bodyPr>
          <a:lstStyle>
            <a:lvl1pPr>
              <a:defRPr/>
            </a:lvl1pPr>
          </a:lstStyle>
          <a:p>
            <a:fld id="{C9E60F58-3108-4415-857A-6D0360DF626E}" type="datetimeFigureOut">
              <a:rPr lang="zh-CN" altLang="en-US" smtClean="0"/>
            </a:fld>
            <a:endParaRPr lang="zh-CN" altLang="en-US"/>
          </a:p>
        </p:txBody>
      </p:sp>
      <p:sp>
        <p:nvSpPr>
          <p:cNvPr id="8" name="Footer Placeholder 4"/>
          <p:cNvSpPr>
            <a:spLocks noGrp="1"/>
          </p:cNvSpPr>
          <p:nvPr>
            <p:ph type="ftr" sz="quarter" idx="11"/>
          </p:nvPr>
        </p:nvSpPr>
        <p:spPr/>
        <p:txBody>
          <a:bodyPr wrap="square">
            <a:normAutofit/>
          </a:bodyPr>
          <a:lstStyle>
            <a:lvl1pPr>
              <a:defRPr/>
            </a:lvl1pPr>
          </a:lstStyle>
          <a:p>
            <a:endParaRPr lang="zh-CN" altLang="en-US"/>
          </a:p>
        </p:txBody>
      </p:sp>
      <p:sp>
        <p:nvSpPr>
          <p:cNvPr id="9" name="Slide Number Placeholder 5"/>
          <p:cNvSpPr>
            <a:spLocks noGrp="1"/>
          </p:cNvSpPr>
          <p:nvPr>
            <p:ph type="sldNum" sz="quarter" idx="12"/>
          </p:nvPr>
        </p:nvSpPr>
        <p:spPr/>
        <p:txBody>
          <a:bodyPr wrap="square">
            <a:normAutofit/>
          </a:bodyPr>
          <a:lstStyle>
            <a:lvl1pPr>
              <a:defRPr/>
            </a:lvl1pPr>
          </a:lstStyle>
          <a:p>
            <a:fld id="{4AE85CE2-CEAD-46BB-861E-7D62265DC96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36" name="Freeform 3"/>
          <p:cNvSpPr/>
          <p:nvPr/>
        </p:nvSpPr>
        <p:spPr bwMode="auto">
          <a:xfrm>
            <a:off x="6044356" y="4993876"/>
            <a:ext cx="401236" cy="413367"/>
          </a:xfrm>
          <a:custGeom>
            <a:avLst/>
            <a:gdLst>
              <a:gd name="T0" fmla="*/ 202 w 202"/>
              <a:gd name="T1" fmla="*/ 208 h 208"/>
              <a:gd name="T2" fmla="*/ 0 w 202"/>
              <a:gd name="T3" fmla="*/ 208 h 208"/>
              <a:gd name="T4" fmla="*/ 0 w 202"/>
              <a:gd name="T5" fmla="*/ 0 h 208"/>
              <a:gd name="T6" fmla="*/ 202 w 202"/>
              <a:gd name="T7" fmla="*/ 0 h 208"/>
              <a:gd name="T8" fmla="*/ 160 w 202"/>
              <a:gd name="T9" fmla="*/ 102 h 208"/>
              <a:gd name="T10" fmla="*/ 202 w 202"/>
              <a:gd name="T11" fmla="*/ 208 h 208"/>
            </a:gdLst>
            <a:ahLst/>
            <a:cxnLst>
              <a:cxn ang="0">
                <a:pos x="T0" y="T1"/>
              </a:cxn>
              <a:cxn ang="0">
                <a:pos x="T2" y="T3"/>
              </a:cxn>
              <a:cxn ang="0">
                <a:pos x="T4" y="T5"/>
              </a:cxn>
              <a:cxn ang="0">
                <a:pos x="T6" y="T7"/>
              </a:cxn>
              <a:cxn ang="0">
                <a:pos x="T8" y="T9"/>
              </a:cxn>
              <a:cxn ang="0">
                <a:pos x="T10" y="T11"/>
              </a:cxn>
            </a:cxnLst>
            <a:rect l="0" t="0" r="r" b="b"/>
            <a:pathLst>
              <a:path w="202" h="208">
                <a:moveTo>
                  <a:pt x="202" y="208"/>
                </a:moveTo>
                <a:lnTo>
                  <a:pt x="0" y="208"/>
                </a:lnTo>
                <a:lnTo>
                  <a:pt x="0" y="0"/>
                </a:lnTo>
                <a:lnTo>
                  <a:pt x="202" y="0"/>
                </a:lnTo>
                <a:lnTo>
                  <a:pt x="160" y="102"/>
                </a:lnTo>
                <a:lnTo>
                  <a:pt x="202" y="208"/>
                </a:lnTo>
                <a:close/>
              </a:path>
            </a:pathLst>
          </a:custGeom>
          <a:solidFill>
            <a:schemeClr val="accent5">
              <a:lumMod val="75000"/>
            </a:schemeClr>
          </a:solidFill>
          <a:ln>
            <a:noFill/>
          </a:ln>
        </p:spPr>
        <p:txBody>
          <a:bodyPr wrap="square">
            <a:normAutofit fontScale="92500" lnSpcReduction="10000"/>
          </a:bodyPr>
          <a:lstStyle/>
          <a:p>
            <a:endParaRPr lang="zh-CN" altLang="en-US" sz="1800"/>
          </a:p>
        </p:txBody>
      </p:sp>
      <p:sp>
        <p:nvSpPr>
          <p:cNvPr id="38" name="Rectangle 4"/>
          <p:cNvSpPr>
            <a:spLocks noChangeArrowheads="1"/>
          </p:cNvSpPr>
          <p:nvPr/>
        </p:nvSpPr>
        <p:spPr bwMode="auto">
          <a:xfrm>
            <a:off x="5734491" y="4906433"/>
            <a:ext cx="436989" cy="421316"/>
          </a:xfrm>
          <a:prstGeom prst="rect">
            <a:avLst/>
          </a:prstGeom>
          <a:solidFill>
            <a:schemeClr val="accent5"/>
          </a:solidFill>
          <a:ln>
            <a:noFill/>
          </a:ln>
        </p:spPr>
        <p:txBody>
          <a:bodyPr wrap="square">
            <a:normAutofit lnSpcReduction="10000"/>
          </a:bodyPr>
          <a:lstStyle/>
          <a:p>
            <a:endParaRPr lang="zh-CN" altLang="en-US" sz="1800"/>
          </a:p>
        </p:txBody>
      </p:sp>
      <p:sp>
        <p:nvSpPr>
          <p:cNvPr id="39" name="Freeform 5"/>
          <p:cNvSpPr/>
          <p:nvPr/>
        </p:nvSpPr>
        <p:spPr bwMode="auto">
          <a:xfrm>
            <a:off x="6044356" y="5327749"/>
            <a:ext cx="127124" cy="79494"/>
          </a:xfrm>
          <a:custGeom>
            <a:avLst/>
            <a:gdLst>
              <a:gd name="T0" fmla="*/ 64 w 64"/>
              <a:gd name="T1" fmla="*/ 0 h 40"/>
              <a:gd name="T2" fmla="*/ 0 w 64"/>
              <a:gd name="T3" fmla="*/ 40 h 40"/>
              <a:gd name="T4" fmla="*/ 0 w 64"/>
              <a:gd name="T5" fmla="*/ 0 h 40"/>
              <a:gd name="T6" fmla="*/ 64 w 64"/>
              <a:gd name="T7" fmla="*/ 0 h 40"/>
            </a:gdLst>
            <a:ahLst/>
            <a:cxnLst>
              <a:cxn ang="0">
                <a:pos x="T0" y="T1"/>
              </a:cxn>
              <a:cxn ang="0">
                <a:pos x="T2" y="T3"/>
              </a:cxn>
              <a:cxn ang="0">
                <a:pos x="T4" y="T5"/>
              </a:cxn>
              <a:cxn ang="0">
                <a:pos x="T6" y="T7"/>
              </a:cxn>
            </a:cxnLst>
            <a:rect l="0" t="0" r="r" b="b"/>
            <a:pathLst>
              <a:path w="64" h="40">
                <a:moveTo>
                  <a:pt x="64" y="0"/>
                </a:moveTo>
                <a:lnTo>
                  <a:pt x="0" y="40"/>
                </a:lnTo>
                <a:lnTo>
                  <a:pt x="0" y="0"/>
                </a:lnTo>
                <a:lnTo>
                  <a:pt x="64" y="0"/>
                </a:lnTo>
                <a:close/>
              </a:path>
            </a:pathLst>
          </a:custGeom>
          <a:solidFill>
            <a:schemeClr val="accent5">
              <a:lumMod val="50000"/>
            </a:schemeClr>
          </a:solidFill>
          <a:ln>
            <a:noFill/>
          </a:ln>
        </p:spPr>
        <p:txBody>
          <a:bodyPr wrap="square">
            <a:normAutofit fontScale="25000" lnSpcReduction="20000"/>
          </a:bodyPr>
          <a:lstStyle/>
          <a:p>
            <a:endParaRPr lang="zh-CN" altLang="en-US" sz="1800"/>
          </a:p>
        </p:txBody>
      </p:sp>
      <p:sp>
        <p:nvSpPr>
          <p:cNvPr id="40" name="Rectangle 6"/>
          <p:cNvSpPr>
            <a:spLocks noChangeArrowheads="1"/>
          </p:cNvSpPr>
          <p:nvPr/>
        </p:nvSpPr>
        <p:spPr bwMode="auto">
          <a:xfrm>
            <a:off x="5686819" y="4906433"/>
            <a:ext cx="51644" cy="1083100"/>
          </a:xfrm>
          <a:prstGeom prst="rect">
            <a:avLst/>
          </a:prstGeom>
          <a:solidFill>
            <a:schemeClr val="accent4">
              <a:lumMod val="40000"/>
              <a:lumOff val="60000"/>
            </a:schemeClr>
          </a:solidFill>
          <a:ln>
            <a:noFill/>
          </a:ln>
        </p:spPr>
        <p:txBody>
          <a:bodyPr wrap="square">
            <a:normAutofit/>
          </a:bodyPr>
          <a:lstStyle/>
          <a:p>
            <a:endParaRPr lang="zh-CN" altLang="en-US" sz="1800"/>
          </a:p>
        </p:txBody>
      </p:sp>
      <p:sp>
        <p:nvSpPr>
          <p:cNvPr id="41" name="Freeform 7"/>
          <p:cNvSpPr/>
          <p:nvPr/>
        </p:nvSpPr>
        <p:spPr bwMode="auto">
          <a:xfrm>
            <a:off x="3174131" y="6323406"/>
            <a:ext cx="798499" cy="534594"/>
          </a:xfrm>
          <a:custGeom>
            <a:avLst/>
            <a:gdLst>
              <a:gd name="T0" fmla="*/ 0 w 402"/>
              <a:gd name="T1" fmla="*/ 269 h 269"/>
              <a:gd name="T2" fmla="*/ 280 w 402"/>
              <a:gd name="T3" fmla="*/ 0 h 269"/>
              <a:gd name="T4" fmla="*/ 402 w 402"/>
              <a:gd name="T5" fmla="*/ 269 h 269"/>
              <a:gd name="T6" fmla="*/ 0 w 402"/>
              <a:gd name="T7" fmla="*/ 269 h 269"/>
            </a:gdLst>
            <a:ahLst/>
            <a:cxnLst>
              <a:cxn ang="0">
                <a:pos x="T0" y="T1"/>
              </a:cxn>
              <a:cxn ang="0">
                <a:pos x="T2" y="T3"/>
              </a:cxn>
              <a:cxn ang="0">
                <a:pos x="T4" y="T5"/>
              </a:cxn>
              <a:cxn ang="0">
                <a:pos x="T6" y="T7"/>
              </a:cxn>
            </a:cxnLst>
            <a:rect l="0" t="0" r="r" b="b"/>
            <a:pathLst>
              <a:path w="402" h="269">
                <a:moveTo>
                  <a:pt x="0" y="269"/>
                </a:moveTo>
                <a:lnTo>
                  <a:pt x="280" y="0"/>
                </a:lnTo>
                <a:lnTo>
                  <a:pt x="402" y="269"/>
                </a:lnTo>
                <a:lnTo>
                  <a:pt x="0" y="269"/>
                </a:lnTo>
                <a:close/>
              </a:path>
            </a:pathLst>
          </a:custGeom>
          <a:solidFill>
            <a:schemeClr val="tx1">
              <a:lumMod val="75000"/>
            </a:schemeClr>
          </a:solidFill>
          <a:ln>
            <a:noFill/>
          </a:ln>
        </p:spPr>
        <p:txBody>
          <a:bodyPr wrap="square">
            <a:normAutofit/>
          </a:bodyPr>
          <a:lstStyle/>
          <a:p>
            <a:endParaRPr lang="zh-CN" altLang="en-US" sz="1800"/>
          </a:p>
        </p:txBody>
      </p:sp>
      <p:sp>
        <p:nvSpPr>
          <p:cNvPr id="42" name="Freeform 8"/>
          <p:cNvSpPr/>
          <p:nvPr/>
        </p:nvSpPr>
        <p:spPr bwMode="auto">
          <a:xfrm>
            <a:off x="2758991" y="6208140"/>
            <a:ext cx="740895" cy="649860"/>
          </a:xfrm>
          <a:custGeom>
            <a:avLst/>
            <a:gdLst>
              <a:gd name="T0" fmla="*/ 24 w 373"/>
              <a:gd name="T1" fmla="*/ 279 h 327"/>
              <a:gd name="T2" fmla="*/ 265 w 373"/>
              <a:gd name="T3" fmla="*/ 0 h 327"/>
              <a:gd name="T4" fmla="*/ 373 w 373"/>
              <a:gd name="T5" fmla="*/ 327 h 327"/>
              <a:gd name="T6" fmla="*/ 0 w 373"/>
              <a:gd name="T7" fmla="*/ 327 h 327"/>
              <a:gd name="T8" fmla="*/ 24 w 373"/>
              <a:gd name="T9" fmla="*/ 279 h 327"/>
            </a:gdLst>
            <a:ahLst/>
            <a:cxnLst>
              <a:cxn ang="0">
                <a:pos x="T0" y="T1"/>
              </a:cxn>
              <a:cxn ang="0">
                <a:pos x="T2" y="T3"/>
              </a:cxn>
              <a:cxn ang="0">
                <a:pos x="T4" y="T5"/>
              </a:cxn>
              <a:cxn ang="0">
                <a:pos x="T6" y="T7"/>
              </a:cxn>
              <a:cxn ang="0">
                <a:pos x="T8" y="T9"/>
              </a:cxn>
            </a:cxnLst>
            <a:rect l="0" t="0" r="r" b="b"/>
            <a:pathLst>
              <a:path w="373" h="327">
                <a:moveTo>
                  <a:pt x="24" y="279"/>
                </a:moveTo>
                <a:lnTo>
                  <a:pt x="265" y="0"/>
                </a:lnTo>
                <a:lnTo>
                  <a:pt x="373" y="327"/>
                </a:lnTo>
                <a:lnTo>
                  <a:pt x="0" y="327"/>
                </a:lnTo>
                <a:lnTo>
                  <a:pt x="24" y="279"/>
                </a:lnTo>
                <a:close/>
              </a:path>
            </a:pathLst>
          </a:custGeom>
          <a:solidFill>
            <a:schemeClr val="tx1">
              <a:lumMod val="75000"/>
            </a:schemeClr>
          </a:solidFill>
          <a:ln>
            <a:noFill/>
          </a:ln>
        </p:spPr>
        <p:txBody>
          <a:bodyPr wrap="square">
            <a:normAutofit/>
          </a:bodyPr>
          <a:lstStyle/>
          <a:p>
            <a:endParaRPr lang="zh-CN" altLang="en-US" sz="1800"/>
          </a:p>
        </p:txBody>
      </p:sp>
      <p:sp>
        <p:nvSpPr>
          <p:cNvPr id="43" name="Freeform 9"/>
          <p:cNvSpPr/>
          <p:nvPr/>
        </p:nvSpPr>
        <p:spPr bwMode="auto">
          <a:xfrm>
            <a:off x="3285365" y="6208140"/>
            <a:ext cx="504524" cy="649860"/>
          </a:xfrm>
          <a:custGeom>
            <a:avLst/>
            <a:gdLst>
              <a:gd name="T0" fmla="*/ 0 w 254"/>
              <a:gd name="T1" fmla="*/ 0 h 327"/>
              <a:gd name="T2" fmla="*/ 254 w 254"/>
              <a:gd name="T3" fmla="*/ 327 h 327"/>
              <a:gd name="T4" fmla="*/ 108 w 254"/>
              <a:gd name="T5" fmla="*/ 327 h 327"/>
              <a:gd name="T6" fmla="*/ 0 w 254"/>
              <a:gd name="T7" fmla="*/ 0 h 327"/>
            </a:gdLst>
            <a:ahLst/>
            <a:cxnLst>
              <a:cxn ang="0">
                <a:pos x="T0" y="T1"/>
              </a:cxn>
              <a:cxn ang="0">
                <a:pos x="T2" y="T3"/>
              </a:cxn>
              <a:cxn ang="0">
                <a:pos x="T4" y="T5"/>
              </a:cxn>
              <a:cxn ang="0">
                <a:pos x="T6" y="T7"/>
              </a:cxn>
            </a:cxnLst>
            <a:rect l="0" t="0" r="r" b="b"/>
            <a:pathLst>
              <a:path w="254" h="327">
                <a:moveTo>
                  <a:pt x="0" y="0"/>
                </a:moveTo>
                <a:lnTo>
                  <a:pt x="254" y="327"/>
                </a:lnTo>
                <a:lnTo>
                  <a:pt x="108" y="327"/>
                </a:lnTo>
                <a:lnTo>
                  <a:pt x="0" y="0"/>
                </a:lnTo>
                <a:close/>
              </a:path>
            </a:pathLst>
          </a:custGeom>
          <a:solidFill>
            <a:schemeClr val="accent1"/>
          </a:solidFill>
          <a:ln>
            <a:noFill/>
          </a:ln>
        </p:spPr>
        <p:txBody>
          <a:bodyPr wrap="square">
            <a:normAutofit/>
          </a:bodyPr>
          <a:lstStyle/>
          <a:p>
            <a:endParaRPr lang="zh-CN" altLang="en-US" sz="1800"/>
          </a:p>
        </p:txBody>
      </p:sp>
      <p:sp>
        <p:nvSpPr>
          <p:cNvPr id="44" name="Freeform 10"/>
          <p:cNvSpPr/>
          <p:nvPr/>
        </p:nvSpPr>
        <p:spPr bwMode="auto">
          <a:xfrm>
            <a:off x="0" y="6315456"/>
            <a:ext cx="2758991" cy="542544"/>
          </a:xfrm>
          <a:custGeom>
            <a:avLst/>
            <a:gdLst>
              <a:gd name="T0" fmla="*/ 1303 w 1389"/>
              <a:gd name="T1" fmla="*/ 227 h 273"/>
              <a:gd name="T2" fmla="*/ 1343 w 1389"/>
              <a:gd name="T3" fmla="*/ 171 h 273"/>
              <a:gd name="T4" fmla="*/ 1309 w 1389"/>
              <a:gd name="T5" fmla="*/ 109 h 273"/>
              <a:gd name="T6" fmla="*/ 569 w 1389"/>
              <a:gd name="T7" fmla="*/ 209 h 273"/>
              <a:gd name="T8" fmla="*/ 376 w 1389"/>
              <a:gd name="T9" fmla="*/ 0 h 273"/>
              <a:gd name="T10" fmla="*/ 0 w 1389"/>
              <a:gd name="T11" fmla="*/ 189 h 273"/>
              <a:gd name="T12" fmla="*/ 0 w 1389"/>
              <a:gd name="T13" fmla="*/ 273 h 273"/>
              <a:gd name="T14" fmla="*/ 1339 w 1389"/>
              <a:gd name="T15" fmla="*/ 273 h 273"/>
              <a:gd name="T16" fmla="*/ 1389 w 1389"/>
              <a:gd name="T17" fmla="*/ 237 h 273"/>
              <a:gd name="T18" fmla="*/ 1303 w 1389"/>
              <a:gd name="T19" fmla="*/ 227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9" h="273">
                <a:moveTo>
                  <a:pt x="1303" y="227"/>
                </a:moveTo>
                <a:lnTo>
                  <a:pt x="1343" y="171"/>
                </a:lnTo>
                <a:lnTo>
                  <a:pt x="1309" y="109"/>
                </a:lnTo>
                <a:lnTo>
                  <a:pt x="569" y="209"/>
                </a:lnTo>
                <a:lnTo>
                  <a:pt x="376" y="0"/>
                </a:lnTo>
                <a:lnTo>
                  <a:pt x="0" y="189"/>
                </a:lnTo>
                <a:lnTo>
                  <a:pt x="0" y="273"/>
                </a:lnTo>
                <a:lnTo>
                  <a:pt x="1339" y="273"/>
                </a:lnTo>
                <a:lnTo>
                  <a:pt x="1389" y="237"/>
                </a:lnTo>
                <a:lnTo>
                  <a:pt x="1303" y="227"/>
                </a:lnTo>
                <a:close/>
              </a:path>
            </a:pathLst>
          </a:custGeom>
          <a:solidFill>
            <a:schemeClr val="tx1">
              <a:lumMod val="75000"/>
            </a:schemeClr>
          </a:solidFill>
          <a:ln>
            <a:noFill/>
          </a:ln>
        </p:spPr>
        <p:txBody>
          <a:bodyPr wrap="square">
            <a:normAutofit/>
          </a:bodyPr>
          <a:lstStyle/>
          <a:p>
            <a:endParaRPr lang="zh-CN" altLang="en-US" sz="1800"/>
          </a:p>
        </p:txBody>
      </p:sp>
      <p:sp>
        <p:nvSpPr>
          <p:cNvPr id="45" name="Freeform 11"/>
          <p:cNvSpPr/>
          <p:nvPr/>
        </p:nvSpPr>
        <p:spPr bwMode="auto">
          <a:xfrm>
            <a:off x="2588168" y="6532076"/>
            <a:ext cx="484661" cy="325924"/>
          </a:xfrm>
          <a:custGeom>
            <a:avLst/>
            <a:gdLst>
              <a:gd name="T0" fmla="*/ 162 w 244"/>
              <a:gd name="T1" fmla="*/ 100 h 164"/>
              <a:gd name="T2" fmla="*/ 106 w 244"/>
              <a:gd name="T3" fmla="*/ 88 h 164"/>
              <a:gd name="T4" fmla="*/ 6 w 244"/>
              <a:gd name="T5" fmla="*/ 0 h 164"/>
              <a:gd name="T6" fmla="*/ 40 w 244"/>
              <a:gd name="T7" fmla="*/ 62 h 164"/>
              <a:gd name="T8" fmla="*/ 0 w 244"/>
              <a:gd name="T9" fmla="*/ 118 h 164"/>
              <a:gd name="T10" fmla="*/ 86 w 244"/>
              <a:gd name="T11" fmla="*/ 128 h 164"/>
              <a:gd name="T12" fmla="*/ 36 w 244"/>
              <a:gd name="T13" fmla="*/ 164 h 164"/>
              <a:gd name="T14" fmla="*/ 244 w 244"/>
              <a:gd name="T15" fmla="*/ 164 h 164"/>
              <a:gd name="T16" fmla="*/ 162 w 244"/>
              <a:gd name="T17" fmla="*/ 10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64">
                <a:moveTo>
                  <a:pt x="162" y="100"/>
                </a:moveTo>
                <a:lnTo>
                  <a:pt x="106" y="88"/>
                </a:lnTo>
                <a:lnTo>
                  <a:pt x="6" y="0"/>
                </a:lnTo>
                <a:lnTo>
                  <a:pt x="40" y="62"/>
                </a:lnTo>
                <a:lnTo>
                  <a:pt x="0" y="118"/>
                </a:lnTo>
                <a:lnTo>
                  <a:pt x="86" y="128"/>
                </a:lnTo>
                <a:lnTo>
                  <a:pt x="36" y="164"/>
                </a:lnTo>
                <a:lnTo>
                  <a:pt x="244" y="164"/>
                </a:lnTo>
                <a:lnTo>
                  <a:pt x="162" y="100"/>
                </a:lnTo>
                <a:close/>
              </a:path>
            </a:pathLst>
          </a:custGeom>
          <a:solidFill>
            <a:schemeClr val="accent1"/>
          </a:solidFill>
          <a:ln>
            <a:noFill/>
          </a:ln>
        </p:spPr>
        <p:txBody>
          <a:bodyPr wrap="square">
            <a:normAutofit fontScale="77500" lnSpcReduction="20000"/>
          </a:bodyPr>
          <a:lstStyle/>
          <a:p>
            <a:endParaRPr lang="zh-CN" altLang="en-US" sz="1800"/>
          </a:p>
        </p:txBody>
      </p:sp>
      <p:sp>
        <p:nvSpPr>
          <p:cNvPr id="46" name="Freeform 12"/>
          <p:cNvSpPr/>
          <p:nvPr/>
        </p:nvSpPr>
        <p:spPr bwMode="auto">
          <a:xfrm>
            <a:off x="3730299" y="6323406"/>
            <a:ext cx="552196" cy="534594"/>
          </a:xfrm>
          <a:custGeom>
            <a:avLst/>
            <a:gdLst>
              <a:gd name="T0" fmla="*/ 0 w 278"/>
              <a:gd name="T1" fmla="*/ 0 h 269"/>
              <a:gd name="T2" fmla="*/ 150 w 278"/>
              <a:gd name="T3" fmla="*/ 201 h 269"/>
              <a:gd name="T4" fmla="*/ 192 w 278"/>
              <a:gd name="T5" fmla="*/ 175 h 269"/>
              <a:gd name="T6" fmla="*/ 278 w 278"/>
              <a:gd name="T7" fmla="*/ 269 h 269"/>
              <a:gd name="T8" fmla="*/ 122 w 278"/>
              <a:gd name="T9" fmla="*/ 269 h 269"/>
              <a:gd name="T10" fmla="*/ 0 w 278"/>
              <a:gd name="T11" fmla="*/ 0 h 269"/>
            </a:gdLst>
            <a:ahLst/>
            <a:cxnLst>
              <a:cxn ang="0">
                <a:pos x="T0" y="T1"/>
              </a:cxn>
              <a:cxn ang="0">
                <a:pos x="T2" y="T3"/>
              </a:cxn>
              <a:cxn ang="0">
                <a:pos x="T4" y="T5"/>
              </a:cxn>
              <a:cxn ang="0">
                <a:pos x="T6" y="T7"/>
              </a:cxn>
              <a:cxn ang="0">
                <a:pos x="T8" y="T9"/>
              </a:cxn>
              <a:cxn ang="0">
                <a:pos x="T10" y="T11"/>
              </a:cxn>
            </a:cxnLst>
            <a:rect l="0" t="0" r="r" b="b"/>
            <a:pathLst>
              <a:path w="278" h="269">
                <a:moveTo>
                  <a:pt x="0" y="0"/>
                </a:moveTo>
                <a:lnTo>
                  <a:pt x="150" y="201"/>
                </a:lnTo>
                <a:lnTo>
                  <a:pt x="192" y="175"/>
                </a:lnTo>
                <a:lnTo>
                  <a:pt x="278" y="269"/>
                </a:lnTo>
                <a:lnTo>
                  <a:pt x="122" y="269"/>
                </a:lnTo>
                <a:lnTo>
                  <a:pt x="0" y="0"/>
                </a:lnTo>
                <a:close/>
              </a:path>
            </a:pathLst>
          </a:custGeom>
          <a:solidFill>
            <a:schemeClr val="accent1"/>
          </a:solidFill>
          <a:ln>
            <a:noFill/>
          </a:ln>
        </p:spPr>
        <p:txBody>
          <a:bodyPr wrap="square">
            <a:normAutofit/>
          </a:bodyPr>
          <a:lstStyle/>
          <a:p>
            <a:endParaRPr lang="zh-CN" altLang="en-US" sz="1800"/>
          </a:p>
        </p:txBody>
      </p:sp>
      <p:sp>
        <p:nvSpPr>
          <p:cNvPr id="47" name="Freeform 13"/>
          <p:cNvSpPr/>
          <p:nvPr/>
        </p:nvSpPr>
        <p:spPr bwMode="auto">
          <a:xfrm>
            <a:off x="4485099" y="6424760"/>
            <a:ext cx="508497" cy="433240"/>
          </a:xfrm>
          <a:custGeom>
            <a:avLst/>
            <a:gdLst>
              <a:gd name="T0" fmla="*/ 46 w 256"/>
              <a:gd name="T1" fmla="*/ 0 h 218"/>
              <a:gd name="T2" fmla="*/ 0 w 256"/>
              <a:gd name="T3" fmla="*/ 104 h 218"/>
              <a:gd name="T4" fmla="*/ 132 w 256"/>
              <a:gd name="T5" fmla="*/ 144 h 218"/>
              <a:gd name="T6" fmla="*/ 60 w 256"/>
              <a:gd name="T7" fmla="*/ 218 h 218"/>
              <a:gd name="T8" fmla="*/ 256 w 256"/>
              <a:gd name="T9" fmla="*/ 218 h 218"/>
              <a:gd name="T10" fmla="*/ 46 w 256"/>
              <a:gd name="T11" fmla="*/ 0 h 218"/>
            </a:gdLst>
            <a:ahLst/>
            <a:cxnLst>
              <a:cxn ang="0">
                <a:pos x="T0" y="T1"/>
              </a:cxn>
              <a:cxn ang="0">
                <a:pos x="T2" y="T3"/>
              </a:cxn>
              <a:cxn ang="0">
                <a:pos x="T4" y="T5"/>
              </a:cxn>
              <a:cxn ang="0">
                <a:pos x="T6" y="T7"/>
              </a:cxn>
              <a:cxn ang="0">
                <a:pos x="T8" y="T9"/>
              </a:cxn>
              <a:cxn ang="0">
                <a:pos x="T10" y="T11"/>
              </a:cxn>
            </a:cxnLst>
            <a:rect l="0" t="0" r="r" b="b"/>
            <a:pathLst>
              <a:path w="256" h="218">
                <a:moveTo>
                  <a:pt x="46" y="0"/>
                </a:moveTo>
                <a:lnTo>
                  <a:pt x="0" y="104"/>
                </a:lnTo>
                <a:lnTo>
                  <a:pt x="132" y="144"/>
                </a:lnTo>
                <a:lnTo>
                  <a:pt x="60" y="218"/>
                </a:lnTo>
                <a:lnTo>
                  <a:pt x="256" y="218"/>
                </a:lnTo>
                <a:lnTo>
                  <a:pt x="46" y="0"/>
                </a:lnTo>
                <a:close/>
              </a:path>
            </a:pathLst>
          </a:custGeom>
          <a:solidFill>
            <a:schemeClr val="accent1"/>
          </a:solidFill>
          <a:ln>
            <a:noFill/>
          </a:ln>
        </p:spPr>
        <p:txBody>
          <a:bodyPr wrap="square">
            <a:normAutofit lnSpcReduction="10000"/>
          </a:bodyPr>
          <a:lstStyle/>
          <a:p>
            <a:endParaRPr lang="zh-CN" altLang="en-US" sz="1800"/>
          </a:p>
        </p:txBody>
      </p:sp>
      <p:sp>
        <p:nvSpPr>
          <p:cNvPr id="48" name="Freeform 14"/>
          <p:cNvSpPr/>
          <p:nvPr/>
        </p:nvSpPr>
        <p:spPr bwMode="auto">
          <a:xfrm>
            <a:off x="4111672" y="6424760"/>
            <a:ext cx="635621" cy="433240"/>
          </a:xfrm>
          <a:custGeom>
            <a:avLst/>
            <a:gdLst>
              <a:gd name="T0" fmla="*/ 188 w 320"/>
              <a:gd name="T1" fmla="*/ 104 h 218"/>
              <a:gd name="T2" fmla="*/ 234 w 320"/>
              <a:gd name="T3" fmla="*/ 0 h 218"/>
              <a:gd name="T4" fmla="*/ 0 w 320"/>
              <a:gd name="T5" fmla="*/ 124 h 218"/>
              <a:gd name="T6" fmla="*/ 86 w 320"/>
              <a:gd name="T7" fmla="*/ 218 h 218"/>
              <a:gd name="T8" fmla="*/ 248 w 320"/>
              <a:gd name="T9" fmla="*/ 218 h 218"/>
              <a:gd name="T10" fmla="*/ 320 w 320"/>
              <a:gd name="T11" fmla="*/ 144 h 218"/>
              <a:gd name="T12" fmla="*/ 188 w 320"/>
              <a:gd name="T13" fmla="*/ 104 h 218"/>
            </a:gdLst>
            <a:ahLst/>
            <a:cxnLst>
              <a:cxn ang="0">
                <a:pos x="T0" y="T1"/>
              </a:cxn>
              <a:cxn ang="0">
                <a:pos x="T2" y="T3"/>
              </a:cxn>
              <a:cxn ang="0">
                <a:pos x="T4" y="T5"/>
              </a:cxn>
              <a:cxn ang="0">
                <a:pos x="T6" y="T7"/>
              </a:cxn>
              <a:cxn ang="0">
                <a:pos x="T8" y="T9"/>
              </a:cxn>
              <a:cxn ang="0">
                <a:pos x="T10" y="T11"/>
              </a:cxn>
              <a:cxn ang="0">
                <a:pos x="T12" y="T13"/>
              </a:cxn>
            </a:cxnLst>
            <a:rect l="0" t="0" r="r" b="b"/>
            <a:pathLst>
              <a:path w="320" h="218">
                <a:moveTo>
                  <a:pt x="188" y="104"/>
                </a:moveTo>
                <a:lnTo>
                  <a:pt x="234" y="0"/>
                </a:lnTo>
                <a:lnTo>
                  <a:pt x="0" y="124"/>
                </a:lnTo>
                <a:lnTo>
                  <a:pt x="86" y="218"/>
                </a:lnTo>
                <a:lnTo>
                  <a:pt x="248" y="218"/>
                </a:lnTo>
                <a:lnTo>
                  <a:pt x="320" y="144"/>
                </a:lnTo>
                <a:lnTo>
                  <a:pt x="188" y="104"/>
                </a:lnTo>
                <a:close/>
              </a:path>
            </a:pathLst>
          </a:custGeom>
          <a:solidFill>
            <a:schemeClr val="tx1">
              <a:lumMod val="75000"/>
            </a:schemeClr>
          </a:solidFill>
          <a:ln>
            <a:noFill/>
          </a:ln>
        </p:spPr>
        <p:txBody>
          <a:bodyPr wrap="square">
            <a:normAutofit lnSpcReduction="10000"/>
          </a:bodyPr>
          <a:lstStyle/>
          <a:p>
            <a:endParaRPr lang="zh-CN" altLang="en-US" sz="1800"/>
          </a:p>
        </p:txBody>
      </p:sp>
      <p:sp>
        <p:nvSpPr>
          <p:cNvPr id="49" name="Freeform 15"/>
          <p:cNvSpPr/>
          <p:nvPr/>
        </p:nvSpPr>
        <p:spPr bwMode="auto">
          <a:xfrm>
            <a:off x="5960931" y="6212115"/>
            <a:ext cx="949458" cy="645885"/>
          </a:xfrm>
          <a:custGeom>
            <a:avLst/>
            <a:gdLst>
              <a:gd name="T0" fmla="*/ 112 w 239"/>
              <a:gd name="T1" fmla="*/ 97 h 162"/>
              <a:gd name="T2" fmla="*/ 141 w 239"/>
              <a:gd name="T3" fmla="*/ 80 h 162"/>
              <a:gd name="T4" fmla="*/ 69 w 239"/>
              <a:gd name="T5" fmla="*/ 0 h 162"/>
              <a:gd name="T6" fmla="*/ 0 w 239"/>
              <a:gd name="T7" fmla="*/ 36 h 162"/>
              <a:gd name="T8" fmla="*/ 5 w 239"/>
              <a:gd name="T9" fmla="*/ 162 h 162"/>
              <a:gd name="T10" fmla="*/ 190 w 239"/>
              <a:gd name="T11" fmla="*/ 162 h 162"/>
              <a:gd name="T12" fmla="*/ 237 w 239"/>
              <a:gd name="T13" fmla="*/ 131 h 162"/>
              <a:gd name="T14" fmla="*/ 112 w 239"/>
              <a:gd name="T15" fmla="*/ 97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62">
                <a:moveTo>
                  <a:pt x="112" y="97"/>
                </a:moveTo>
                <a:cubicBezTo>
                  <a:pt x="141" y="80"/>
                  <a:pt x="141" y="80"/>
                  <a:pt x="141" y="80"/>
                </a:cubicBezTo>
                <a:cubicBezTo>
                  <a:pt x="69" y="0"/>
                  <a:pt x="69" y="0"/>
                  <a:pt x="69" y="0"/>
                </a:cubicBezTo>
                <a:cubicBezTo>
                  <a:pt x="0" y="36"/>
                  <a:pt x="0" y="36"/>
                  <a:pt x="0" y="36"/>
                </a:cubicBezTo>
                <a:cubicBezTo>
                  <a:pt x="5" y="162"/>
                  <a:pt x="5" y="162"/>
                  <a:pt x="5" y="162"/>
                </a:cubicBezTo>
                <a:cubicBezTo>
                  <a:pt x="190" y="162"/>
                  <a:pt x="190" y="162"/>
                  <a:pt x="190" y="162"/>
                </a:cubicBezTo>
                <a:cubicBezTo>
                  <a:pt x="190" y="162"/>
                  <a:pt x="236" y="131"/>
                  <a:pt x="237" y="131"/>
                </a:cubicBezTo>
                <a:cubicBezTo>
                  <a:pt x="239" y="131"/>
                  <a:pt x="112" y="97"/>
                  <a:pt x="112" y="97"/>
                </a:cubicBezTo>
                <a:close/>
              </a:path>
            </a:pathLst>
          </a:custGeom>
          <a:solidFill>
            <a:schemeClr val="tx1">
              <a:lumMod val="75000"/>
            </a:schemeClr>
          </a:solidFill>
          <a:ln>
            <a:noFill/>
          </a:ln>
        </p:spPr>
        <p:txBody>
          <a:bodyPr wrap="square">
            <a:normAutofit/>
          </a:bodyPr>
          <a:lstStyle/>
          <a:p>
            <a:endParaRPr lang="zh-CN" altLang="en-US" sz="1800"/>
          </a:p>
        </p:txBody>
      </p:sp>
      <p:sp>
        <p:nvSpPr>
          <p:cNvPr id="50" name="Freeform 16"/>
          <p:cNvSpPr/>
          <p:nvPr/>
        </p:nvSpPr>
        <p:spPr bwMode="auto">
          <a:xfrm>
            <a:off x="6235042" y="6212115"/>
            <a:ext cx="1050761" cy="645885"/>
          </a:xfrm>
          <a:custGeom>
            <a:avLst/>
            <a:gdLst>
              <a:gd name="T0" fmla="*/ 0 w 264"/>
              <a:gd name="T1" fmla="*/ 0 h 162"/>
              <a:gd name="T2" fmla="*/ 72 w 264"/>
              <a:gd name="T3" fmla="*/ 80 h 162"/>
              <a:gd name="T4" fmla="*/ 43 w 264"/>
              <a:gd name="T5" fmla="*/ 97 h 162"/>
              <a:gd name="T6" fmla="*/ 168 w 264"/>
              <a:gd name="T7" fmla="*/ 131 h 162"/>
              <a:gd name="T8" fmla="*/ 121 w 264"/>
              <a:gd name="T9" fmla="*/ 162 h 162"/>
              <a:gd name="T10" fmla="*/ 264 w 264"/>
              <a:gd name="T11" fmla="*/ 162 h 162"/>
              <a:gd name="T12" fmla="*/ 0 w 264"/>
              <a:gd name="T13" fmla="*/ 0 h 162"/>
            </a:gdLst>
            <a:ahLst/>
            <a:cxnLst>
              <a:cxn ang="0">
                <a:pos x="T0" y="T1"/>
              </a:cxn>
              <a:cxn ang="0">
                <a:pos x="T2" y="T3"/>
              </a:cxn>
              <a:cxn ang="0">
                <a:pos x="T4" y="T5"/>
              </a:cxn>
              <a:cxn ang="0">
                <a:pos x="T6" y="T7"/>
              </a:cxn>
              <a:cxn ang="0">
                <a:pos x="T8" y="T9"/>
              </a:cxn>
              <a:cxn ang="0">
                <a:pos x="T10" y="T11"/>
              </a:cxn>
              <a:cxn ang="0">
                <a:pos x="T12" y="T13"/>
              </a:cxn>
            </a:cxnLst>
            <a:rect l="0" t="0" r="r" b="b"/>
            <a:pathLst>
              <a:path w="264" h="162">
                <a:moveTo>
                  <a:pt x="0" y="0"/>
                </a:moveTo>
                <a:cubicBezTo>
                  <a:pt x="72" y="80"/>
                  <a:pt x="72" y="80"/>
                  <a:pt x="72" y="80"/>
                </a:cubicBezTo>
                <a:cubicBezTo>
                  <a:pt x="43" y="97"/>
                  <a:pt x="43" y="97"/>
                  <a:pt x="43" y="97"/>
                </a:cubicBezTo>
                <a:cubicBezTo>
                  <a:pt x="43" y="97"/>
                  <a:pt x="170" y="131"/>
                  <a:pt x="168" y="131"/>
                </a:cubicBezTo>
                <a:cubicBezTo>
                  <a:pt x="167" y="131"/>
                  <a:pt x="121" y="162"/>
                  <a:pt x="121" y="162"/>
                </a:cubicBezTo>
                <a:cubicBezTo>
                  <a:pt x="264" y="162"/>
                  <a:pt x="264" y="162"/>
                  <a:pt x="264" y="162"/>
                </a:cubicBezTo>
                <a:lnTo>
                  <a:pt x="0" y="0"/>
                </a:lnTo>
                <a:close/>
              </a:path>
            </a:pathLst>
          </a:custGeom>
          <a:solidFill>
            <a:schemeClr val="accent1"/>
          </a:solidFill>
          <a:ln>
            <a:noFill/>
          </a:ln>
        </p:spPr>
        <p:txBody>
          <a:bodyPr wrap="square">
            <a:normAutofit/>
          </a:bodyPr>
          <a:lstStyle/>
          <a:p>
            <a:endParaRPr lang="zh-CN" altLang="en-US" sz="1800"/>
          </a:p>
        </p:txBody>
      </p:sp>
      <p:sp>
        <p:nvSpPr>
          <p:cNvPr id="51" name="Freeform 17"/>
          <p:cNvSpPr/>
          <p:nvPr/>
        </p:nvSpPr>
        <p:spPr bwMode="auto">
          <a:xfrm>
            <a:off x="8394166" y="6069026"/>
            <a:ext cx="730964" cy="788974"/>
          </a:xfrm>
          <a:custGeom>
            <a:avLst/>
            <a:gdLst>
              <a:gd name="T0" fmla="*/ 0 w 184"/>
              <a:gd name="T1" fmla="*/ 0 h 198"/>
              <a:gd name="T2" fmla="*/ 46 w 184"/>
              <a:gd name="T3" fmla="*/ 108 h 198"/>
              <a:gd name="T4" fmla="*/ 36 w 184"/>
              <a:gd name="T5" fmla="*/ 154 h 198"/>
              <a:gd name="T6" fmla="*/ 101 w 184"/>
              <a:gd name="T7" fmla="*/ 198 h 198"/>
              <a:gd name="T8" fmla="*/ 184 w 184"/>
              <a:gd name="T9" fmla="*/ 198 h 198"/>
              <a:gd name="T10" fmla="*/ 0 w 184"/>
              <a:gd name="T11" fmla="*/ 0 h 198"/>
            </a:gdLst>
            <a:ahLst/>
            <a:cxnLst>
              <a:cxn ang="0">
                <a:pos x="T0" y="T1"/>
              </a:cxn>
              <a:cxn ang="0">
                <a:pos x="T2" y="T3"/>
              </a:cxn>
              <a:cxn ang="0">
                <a:pos x="T4" y="T5"/>
              </a:cxn>
              <a:cxn ang="0">
                <a:pos x="T6" y="T7"/>
              </a:cxn>
              <a:cxn ang="0">
                <a:pos x="T8" y="T9"/>
              </a:cxn>
              <a:cxn ang="0">
                <a:pos x="T10" y="T11"/>
              </a:cxn>
            </a:cxnLst>
            <a:rect l="0" t="0" r="r" b="b"/>
            <a:pathLst>
              <a:path w="184" h="198">
                <a:moveTo>
                  <a:pt x="0" y="0"/>
                </a:moveTo>
                <a:cubicBezTo>
                  <a:pt x="0" y="0"/>
                  <a:pt x="46" y="104"/>
                  <a:pt x="46" y="108"/>
                </a:cubicBezTo>
                <a:cubicBezTo>
                  <a:pt x="45" y="111"/>
                  <a:pt x="36" y="154"/>
                  <a:pt x="36" y="154"/>
                </a:cubicBezTo>
                <a:cubicBezTo>
                  <a:pt x="101" y="198"/>
                  <a:pt x="101" y="198"/>
                  <a:pt x="101" y="198"/>
                </a:cubicBezTo>
                <a:cubicBezTo>
                  <a:pt x="184" y="198"/>
                  <a:pt x="184" y="198"/>
                  <a:pt x="184" y="198"/>
                </a:cubicBezTo>
                <a:lnTo>
                  <a:pt x="0" y="0"/>
                </a:lnTo>
                <a:close/>
              </a:path>
            </a:pathLst>
          </a:custGeom>
          <a:solidFill>
            <a:schemeClr val="accent1"/>
          </a:solidFill>
          <a:ln>
            <a:noFill/>
          </a:ln>
        </p:spPr>
        <p:txBody>
          <a:bodyPr wrap="square">
            <a:normAutofit/>
          </a:bodyPr>
          <a:lstStyle/>
          <a:p>
            <a:endParaRPr lang="zh-CN" altLang="en-US" sz="1800"/>
          </a:p>
        </p:txBody>
      </p:sp>
      <p:sp>
        <p:nvSpPr>
          <p:cNvPr id="52" name="Freeform 18"/>
          <p:cNvSpPr/>
          <p:nvPr/>
        </p:nvSpPr>
        <p:spPr bwMode="auto">
          <a:xfrm>
            <a:off x="7049431" y="6069026"/>
            <a:ext cx="1745971" cy="788974"/>
          </a:xfrm>
          <a:custGeom>
            <a:avLst/>
            <a:gdLst>
              <a:gd name="T0" fmla="*/ 384 w 439"/>
              <a:gd name="T1" fmla="*/ 108 h 198"/>
              <a:gd name="T2" fmla="*/ 338 w 439"/>
              <a:gd name="T3" fmla="*/ 0 h 198"/>
              <a:gd name="T4" fmla="*/ 117 w 439"/>
              <a:gd name="T5" fmla="*/ 145 h 198"/>
              <a:gd name="T6" fmla="*/ 64 w 439"/>
              <a:gd name="T7" fmla="*/ 109 h 198"/>
              <a:gd name="T8" fmla="*/ 0 w 439"/>
              <a:gd name="T9" fmla="*/ 160 h 198"/>
              <a:gd name="T10" fmla="*/ 59 w 439"/>
              <a:gd name="T11" fmla="*/ 198 h 198"/>
              <a:gd name="T12" fmla="*/ 439 w 439"/>
              <a:gd name="T13" fmla="*/ 198 h 198"/>
              <a:gd name="T14" fmla="*/ 374 w 439"/>
              <a:gd name="T15" fmla="*/ 154 h 198"/>
              <a:gd name="T16" fmla="*/ 384 w 439"/>
              <a:gd name="T17" fmla="*/ 10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 h="198">
                <a:moveTo>
                  <a:pt x="384" y="108"/>
                </a:moveTo>
                <a:cubicBezTo>
                  <a:pt x="384" y="104"/>
                  <a:pt x="338" y="0"/>
                  <a:pt x="338" y="0"/>
                </a:cubicBezTo>
                <a:cubicBezTo>
                  <a:pt x="117" y="145"/>
                  <a:pt x="117" y="145"/>
                  <a:pt x="117" y="145"/>
                </a:cubicBezTo>
                <a:cubicBezTo>
                  <a:pt x="64" y="109"/>
                  <a:pt x="64" y="109"/>
                  <a:pt x="64" y="109"/>
                </a:cubicBezTo>
                <a:cubicBezTo>
                  <a:pt x="0" y="160"/>
                  <a:pt x="0" y="160"/>
                  <a:pt x="0" y="160"/>
                </a:cubicBezTo>
                <a:cubicBezTo>
                  <a:pt x="59" y="198"/>
                  <a:pt x="59" y="198"/>
                  <a:pt x="59" y="198"/>
                </a:cubicBezTo>
                <a:cubicBezTo>
                  <a:pt x="439" y="198"/>
                  <a:pt x="439" y="198"/>
                  <a:pt x="439" y="198"/>
                </a:cubicBezTo>
                <a:cubicBezTo>
                  <a:pt x="374" y="154"/>
                  <a:pt x="374" y="154"/>
                  <a:pt x="374" y="154"/>
                </a:cubicBezTo>
                <a:cubicBezTo>
                  <a:pt x="374" y="154"/>
                  <a:pt x="383" y="111"/>
                  <a:pt x="384" y="108"/>
                </a:cubicBezTo>
                <a:close/>
              </a:path>
            </a:pathLst>
          </a:custGeom>
          <a:solidFill>
            <a:schemeClr val="tx1">
              <a:lumMod val="75000"/>
            </a:schemeClr>
          </a:solidFill>
          <a:ln>
            <a:noFill/>
          </a:ln>
        </p:spPr>
        <p:txBody>
          <a:bodyPr wrap="square">
            <a:normAutofit/>
          </a:bodyPr>
          <a:lstStyle/>
          <a:p>
            <a:endParaRPr lang="zh-CN" altLang="en-US" sz="1800"/>
          </a:p>
        </p:txBody>
      </p:sp>
      <p:sp>
        <p:nvSpPr>
          <p:cNvPr id="53" name="Freeform 19"/>
          <p:cNvSpPr/>
          <p:nvPr/>
        </p:nvSpPr>
        <p:spPr bwMode="auto">
          <a:xfrm>
            <a:off x="8942389" y="6488355"/>
            <a:ext cx="518428" cy="369645"/>
          </a:xfrm>
          <a:custGeom>
            <a:avLst/>
            <a:gdLst>
              <a:gd name="T0" fmla="*/ 130 w 261"/>
              <a:gd name="T1" fmla="*/ 104 h 186"/>
              <a:gd name="T2" fmla="*/ 168 w 261"/>
              <a:gd name="T3" fmla="*/ 0 h 186"/>
              <a:gd name="T4" fmla="*/ 0 w 261"/>
              <a:gd name="T5" fmla="*/ 84 h 186"/>
              <a:gd name="T6" fmla="*/ 92 w 261"/>
              <a:gd name="T7" fmla="*/ 186 h 186"/>
              <a:gd name="T8" fmla="*/ 215 w 261"/>
              <a:gd name="T9" fmla="*/ 186 h 186"/>
              <a:gd name="T10" fmla="*/ 261 w 261"/>
              <a:gd name="T11" fmla="*/ 140 h 186"/>
              <a:gd name="T12" fmla="*/ 130 w 261"/>
              <a:gd name="T13" fmla="*/ 104 h 186"/>
            </a:gdLst>
            <a:ahLst/>
            <a:cxnLst>
              <a:cxn ang="0">
                <a:pos x="T0" y="T1"/>
              </a:cxn>
              <a:cxn ang="0">
                <a:pos x="T2" y="T3"/>
              </a:cxn>
              <a:cxn ang="0">
                <a:pos x="T4" y="T5"/>
              </a:cxn>
              <a:cxn ang="0">
                <a:pos x="T6" y="T7"/>
              </a:cxn>
              <a:cxn ang="0">
                <a:pos x="T8" y="T9"/>
              </a:cxn>
              <a:cxn ang="0">
                <a:pos x="T10" y="T11"/>
              </a:cxn>
              <a:cxn ang="0">
                <a:pos x="T12" y="T13"/>
              </a:cxn>
            </a:cxnLst>
            <a:rect l="0" t="0" r="r" b="b"/>
            <a:pathLst>
              <a:path w="261" h="186">
                <a:moveTo>
                  <a:pt x="130" y="104"/>
                </a:moveTo>
                <a:lnTo>
                  <a:pt x="168" y="0"/>
                </a:lnTo>
                <a:lnTo>
                  <a:pt x="0" y="84"/>
                </a:lnTo>
                <a:lnTo>
                  <a:pt x="92" y="186"/>
                </a:lnTo>
                <a:lnTo>
                  <a:pt x="215" y="186"/>
                </a:lnTo>
                <a:lnTo>
                  <a:pt x="261" y="140"/>
                </a:lnTo>
                <a:lnTo>
                  <a:pt x="130" y="104"/>
                </a:lnTo>
                <a:close/>
              </a:path>
            </a:pathLst>
          </a:custGeom>
          <a:solidFill>
            <a:schemeClr val="tx1">
              <a:lumMod val="75000"/>
            </a:schemeClr>
          </a:solidFill>
          <a:ln>
            <a:noFill/>
          </a:ln>
        </p:spPr>
        <p:txBody>
          <a:bodyPr wrap="square">
            <a:normAutofit fontScale="92500" lnSpcReduction="20000"/>
          </a:bodyPr>
          <a:lstStyle/>
          <a:p>
            <a:endParaRPr lang="zh-CN" altLang="en-US" sz="1800"/>
          </a:p>
        </p:txBody>
      </p:sp>
      <p:sp>
        <p:nvSpPr>
          <p:cNvPr id="54" name="Freeform 20"/>
          <p:cNvSpPr/>
          <p:nvPr/>
        </p:nvSpPr>
        <p:spPr bwMode="auto">
          <a:xfrm>
            <a:off x="9200610" y="6488355"/>
            <a:ext cx="482674" cy="369645"/>
          </a:xfrm>
          <a:custGeom>
            <a:avLst/>
            <a:gdLst>
              <a:gd name="T0" fmla="*/ 38 w 243"/>
              <a:gd name="T1" fmla="*/ 0 h 186"/>
              <a:gd name="T2" fmla="*/ 0 w 243"/>
              <a:gd name="T3" fmla="*/ 104 h 186"/>
              <a:gd name="T4" fmla="*/ 131 w 243"/>
              <a:gd name="T5" fmla="*/ 140 h 186"/>
              <a:gd name="T6" fmla="*/ 85 w 243"/>
              <a:gd name="T7" fmla="*/ 186 h 186"/>
              <a:gd name="T8" fmla="*/ 243 w 243"/>
              <a:gd name="T9" fmla="*/ 186 h 186"/>
              <a:gd name="T10" fmla="*/ 38 w 243"/>
              <a:gd name="T11" fmla="*/ 0 h 186"/>
            </a:gdLst>
            <a:ahLst/>
            <a:cxnLst>
              <a:cxn ang="0">
                <a:pos x="T0" y="T1"/>
              </a:cxn>
              <a:cxn ang="0">
                <a:pos x="T2" y="T3"/>
              </a:cxn>
              <a:cxn ang="0">
                <a:pos x="T4" y="T5"/>
              </a:cxn>
              <a:cxn ang="0">
                <a:pos x="T6" y="T7"/>
              </a:cxn>
              <a:cxn ang="0">
                <a:pos x="T8" y="T9"/>
              </a:cxn>
              <a:cxn ang="0">
                <a:pos x="T10" y="T11"/>
              </a:cxn>
            </a:cxnLst>
            <a:rect l="0" t="0" r="r" b="b"/>
            <a:pathLst>
              <a:path w="243" h="186">
                <a:moveTo>
                  <a:pt x="38" y="0"/>
                </a:moveTo>
                <a:lnTo>
                  <a:pt x="0" y="104"/>
                </a:lnTo>
                <a:lnTo>
                  <a:pt x="131" y="140"/>
                </a:lnTo>
                <a:lnTo>
                  <a:pt x="85" y="186"/>
                </a:lnTo>
                <a:lnTo>
                  <a:pt x="243" y="186"/>
                </a:lnTo>
                <a:lnTo>
                  <a:pt x="38" y="0"/>
                </a:lnTo>
                <a:close/>
              </a:path>
            </a:pathLst>
          </a:custGeom>
          <a:solidFill>
            <a:schemeClr val="accent1"/>
          </a:solidFill>
          <a:ln>
            <a:noFill/>
          </a:ln>
        </p:spPr>
        <p:txBody>
          <a:bodyPr wrap="square">
            <a:normAutofit fontScale="92500" lnSpcReduction="20000"/>
          </a:bodyPr>
          <a:lstStyle/>
          <a:p>
            <a:endParaRPr lang="zh-CN" altLang="en-US" sz="1800"/>
          </a:p>
        </p:txBody>
      </p:sp>
      <p:sp>
        <p:nvSpPr>
          <p:cNvPr id="55" name="Freeform 21"/>
          <p:cNvSpPr/>
          <p:nvPr/>
        </p:nvSpPr>
        <p:spPr bwMode="auto">
          <a:xfrm>
            <a:off x="9572051" y="6359178"/>
            <a:ext cx="1140145" cy="498822"/>
          </a:xfrm>
          <a:custGeom>
            <a:avLst/>
            <a:gdLst>
              <a:gd name="T0" fmla="*/ 442 w 574"/>
              <a:gd name="T1" fmla="*/ 141 h 251"/>
              <a:gd name="T2" fmla="*/ 482 w 574"/>
              <a:gd name="T3" fmla="*/ 103 h 251"/>
              <a:gd name="T4" fmla="*/ 288 w 574"/>
              <a:gd name="T5" fmla="*/ 0 h 251"/>
              <a:gd name="T6" fmla="*/ 0 w 574"/>
              <a:gd name="T7" fmla="*/ 197 h 251"/>
              <a:gd name="T8" fmla="*/ 56 w 574"/>
              <a:gd name="T9" fmla="*/ 251 h 251"/>
              <a:gd name="T10" fmla="*/ 454 w 574"/>
              <a:gd name="T11" fmla="*/ 251 h 251"/>
              <a:gd name="T12" fmla="*/ 574 w 574"/>
              <a:gd name="T13" fmla="*/ 169 h 251"/>
              <a:gd name="T14" fmla="*/ 442 w 574"/>
              <a:gd name="T15" fmla="*/ 141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 h="251">
                <a:moveTo>
                  <a:pt x="442" y="141"/>
                </a:moveTo>
                <a:lnTo>
                  <a:pt x="482" y="103"/>
                </a:lnTo>
                <a:lnTo>
                  <a:pt x="288" y="0"/>
                </a:lnTo>
                <a:lnTo>
                  <a:pt x="0" y="197"/>
                </a:lnTo>
                <a:lnTo>
                  <a:pt x="56" y="251"/>
                </a:lnTo>
                <a:lnTo>
                  <a:pt x="454" y="251"/>
                </a:lnTo>
                <a:lnTo>
                  <a:pt x="574" y="169"/>
                </a:lnTo>
                <a:lnTo>
                  <a:pt x="442" y="141"/>
                </a:lnTo>
                <a:close/>
              </a:path>
            </a:pathLst>
          </a:custGeom>
          <a:solidFill>
            <a:schemeClr val="tx1">
              <a:lumMod val="75000"/>
            </a:schemeClr>
          </a:solidFill>
          <a:ln>
            <a:noFill/>
          </a:ln>
        </p:spPr>
        <p:txBody>
          <a:bodyPr wrap="square">
            <a:normAutofit/>
          </a:bodyPr>
          <a:lstStyle/>
          <a:p>
            <a:endParaRPr lang="zh-CN" altLang="en-US" sz="1800"/>
          </a:p>
        </p:txBody>
      </p:sp>
      <p:sp>
        <p:nvSpPr>
          <p:cNvPr id="56" name="Freeform 22"/>
          <p:cNvSpPr/>
          <p:nvPr/>
        </p:nvSpPr>
        <p:spPr bwMode="auto">
          <a:xfrm>
            <a:off x="10144109" y="6359178"/>
            <a:ext cx="1108364" cy="498822"/>
          </a:xfrm>
          <a:custGeom>
            <a:avLst/>
            <a:gdLst>
              <a:gd name="T0" fmla="*/ 388 w 558"/>
              <a:gd name="T1" fmla="*/ 113 h 251"/>
              <a:gd name="T2" fmla="*/ 0 w 558"/>
              <a:gd name="T3" fmla="*/ 0 h 251"/>
              <a:gd name="T4" fmla="*/ 194 w 558"/>
              <a:gd name="T5" fmla="*/ 103 h 251"/>
              <a:gd name="T6" fmla="*/ 154 w 558"/>
              <a:gd name="T7" fmla="*/ 141 h 251"/>
              <a:gd name="T8" fmla="*/ 286 w 558"/>
              <a:gd name="T9" fmla="*/ 169 h 251"/>
              <a:gd name="T10" fmla="*/ 166 w 558"/>
              <a:gd name="T11" fmla="*/ 251 h 251"/>
              <a:gd name="T12" fmla="*/ 558 w 558"/>
              <a:gd name="T13" fmla="*/ 251 h 251"/>
              <a:gd name="T14" fmla="*/ 388 w 558"/>
              <a:gd name="T15" fmla="*/ 113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8" h="251">
                <a:moveTo>
                  <a:pt x="388" y="113"/>
                </a:moveTo>
                <a:lnTo>
                  <a:pt x="0" y="0"/>
                </a:lnTo>
                <a:lnTo>
                  <a:pt x="194" y="103"/>
                </a:lnTo>
                <a:lnTo>
                  <a:pt x="154" y="141"/>
                </a:lnTo>
                <a:lnTo>
                  <a:pt x="286" y="169"/>
                </a:lnTo>
                <a:lnTo>
                  <a:pt x="166" y="251"/>
                </a:lnTo>
                <a:lnTo>
                  <a:pt x="558" y="251"/>
                </a:lnTo>
                <a:lnTo>
                  <a:pt x="388" y="113"/>
                </a:lnTo>
                <a:close/>
              </a:path>
            </a:pathLst>
          </a:custGeom>
          <a:solidFill>
            <a:schemeClr val="accent1"/>
          </a:solidFill>
          <a:ln>
            <a:noFill/>
          </a:ln>
        </p:spPr>
        <p:txBody>
          <a:bodyPr wrap="square">
            <a:normAutofit/>
          </a:bodyPr>
          <a:lstStyle/>
          <a:p>
            <a:endParaRPr lang="zh-CN" altLang="en-US" sz="1800"/>
          </a:p>
        </p:txBody>
      </p:sp>
      <p:sp>
        <p:nvSpPr>
          <p:cNvPr id="57" name="Freeform 23"/>
          <p:cNvSpPr/>
          <p:nvPr/>
        </p:nvSpPr>
        <p:spPr bwMode="auto">
          <a:xfrm>
            <a:off x="5710655" y="5914014"/>
            <a:ext cx="734936" cy="943986"/>
          </a:xfrm>
          <a:custGeom>
            <a:avLst/>
            <a:gdLst>
              <a:gd name="T0" fmla="*/ 162 w 370"/>
              <a:gd name="T1" fmla="*/ 287 h 475"/>
              <a:gd name="T2" fmla="*/ 162 w 370"/>
              <a:gd name="T3" fmla="*/ 222 h 475"/>
              <a:gd name="T4" fmla="*/ 0 w 370"/>
              <a:gd name="T5" fmla="*/ 0 h 475"/>
              <a:gd name="T6" fmla="*/ 94 w 370"/>
              <a:gd name="T7" fmla="*/ 218 h 475"/>
              <a:gd name="T8" fmla="*/ 0 w 370"/>
              <a:gd name="T9" fmla="*/ 293 h 475"/>
              <a:gd name="T10" fmla="*/ 104 w 370"/>
              <a:gd name="T11" fmla="*/ 353 h 475"/>
              <a:gd name="T12" fmla="*/ 40 w 370"/>
              <a:gd name="T13" fmla="*/ 475 h 475"/>
              <a:gd name="T14" fmla="*/ 370 w 370"/>
              <a:gd name="T15" fmla="*/ 475 h 475"/>
              <a:gd name="T16" fmla="*/ 162 w 370"/>
              <a:gd name="T17" fmla="*/ 287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475">
                <a:moveTo>
                  <a:pt x="162" y="287"/>
                </a:moveTo>
                <a:lnTo>
                  <a:pt x="162" y="222"/>
                </a:lnTo>
                <a:lnTo>
                  <a:pt x="0" y="0"/>
                </a:lnTo>
                <a:lnTo>
                  <a:pt x="94" y="218"/>
                </a:lnTo>
                <a:lnTo>
                  <a:pt x="0" y="293"/>
                </a:lnTo>
                <a:lnTo>
                  <a:pt x="104" y="353"/>
                </a:lnTo>
                <a:lnTo>
                  <a:pt x="40" y="475"/>
                </a:lnTo>
                <a:lnTo>
                  <a:pt x="370" y="475"/>
                </a:lnTo>
                <a:lnTo>
                  <a:pt x="162" y="287"/>
                </a:lnTo>
                <a:close/>
              </a:path>
            </a:pathLst>
          </a:custGeom>
          <a:solidFill>
            <a:schemeClr val="accent1"/>
          </a:solidFill>
          <a:ln>
            <a:noFill/>
          </a:ln>
        </p:spPr>
        <p:txBody>
          <a:bodyPr wrap="square">
            <a:normAutofit/>
          </a:bodyPr>
          <a:lstStyle/>
          <a:p>
            <a:endParaRPr lang="zh-CN" altLang="en-US" sz="1800"/>
          </a:p>
        </p:txBody>
      </p:sp>
      <p:sp>
        <p:nvSpPr>
          <p:cNvPr id="58" name="Freeform 24"/>
          <p:cNvSpPr/>
          <p:nvPr/>
        </p:nvSpPr>
        <p:spPr bwMode="auto">
          <a:xfrm>
            <a:off x="4659894" y="5914014"/>
            <a:ext cx="1257337" cy="943986"/>
          </a:xfrm>
          <a:custGeom>
            <a:avLst/>
            <a:gdLst>
              <a:gd name="T0" fmla="*/ 529 w 633"/>
              <a:gd name="T1" fmla="*/ 293 h 475"/>
              <a:gd name="T2" fmla="*/ 623 w 633"/>
              <a:gd name="T3" fmla="*/ 218 h 475"/>
              <a:gd name="T4" fmla="*/ 529 w 633"/>
              <a:gd name="T5" fmla="*/ 0 h 475"/>
              <a:gd name="T6" fmla="*/ 323 w 633"/>
              <a:gd name="T7" fmla="*/ 319 h 475"/>
              <a:gd name="T8" fmla="*/ 0 w 633"/>
              <a:gd name="T9" fmla="*/ 475 h 475"/>
              <a:gd name="T10" fmla="*/ 569 w 633"/>
              <a:gd name="T11" fmla="*/ 475 h 475"/>
              <a:gd name="T12" fmla="*/ 633 w 633"/>
              <a:gd name="T13" fmla="*/ 353 h 475"/>
              <a:gd name="T14" fmla="*/ 529 w 633"/>
              <a:gd name="T15" fmla="*/ 293 h 4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3" h="475">
                <a:moveTo>
                  <a:pt x="529" y="293"/>
                </a:moveTo>
                <a:lnTo>
                  <a:pt x="623" y="218"/>
                </a:lnTo>
                <a:lnTo>
                  <a:pt x="529" y="0"/>
                </a:lnTo>
                <a:lnTo>
                  <a:pt x="323" y="319"/>
                </a:lnTo>
                <a:lnTo>
                  <a:pt x="0" y="475"/>
                </a:lnTo>
                <a:lnTo>
                  <a:pt x="569" y="475"/>
                </a:lnTo>
                <a:lnTo>
                  <a:pt x="633" y="353"/>
                </a:lnTo>
                <a:lnTo>
                  <a:pt x="529" y="293"/>
                </a:lnTo>
                <a:close/>
              </a:path>
            </a:pathLst>
          </a:custGeom>
          <a:solidFill>
            <a:schemeClr val="tx1">
              <a:lumMod val="75000"/>
            </a:schemeClr>
          </a:solidFill>
          <a:ln>
            <a:noFill/>
          </a:ln>
        </p:spPr>
        <p:txBody>
          <a:bodyPr wrap="square">
            <a:normAutofit/>
          </a:bodyPr>
          <a:lstStyle/>
          <a:p>
            <a:endParaRPr lang="zh-CN" altLang="en-US" sz="1800"/>
          </a:p>
        </p:txBody>
      </p:sp>
      <p:sp>
        <p:nvSpPr>
          <p:cNvPr id="59" name="Freeform 25"/>
          <p:cNvSpPr/>
          <p:nvPr/>
        </p:nvSpPr>
        <p:spPr bwMode="auto">
          <a:xfrm>
            <a:off x="10914800" y="6005432"/>
            <a:ext cx="1277200" cy="852568"/>
          </a:xfrm>
          <a:custGeom>
            <a:avLst/>
            <a:gdLst>
              <a:gd name="T0" fmla="*/ 0 w 643"/>
              <a:gd name="T1" fmla="*/ 291 h 429"/>
              <a:gd name="T2" fmla="*/ 212 w 643"/>
              <a:gd name="T3" fmla="*/ 116 h 429"/>
              <a:gd name="T4" fmla="*/ 389 w 643"/>
              <a:gd name="T5" fmla="*/ 267 h 429"/>
              <a:gd name="T6" fmla="*/ 643 w 643"/>
              <a:gd name="T7" fmla="*/ 0 h 429"/>
              <a:gd name="T8" fmla="*/ 643 w 643"/>
              <a:gd name="T9" fmla="*/ 429 h 429"/>
              <a:gd name="T10" fmla="*/ 170 w 643"/>
              <a:gd name="T11" fmla="*/ 429 h 429"/>
              <a:gd name="T12" fmla="*/ 0 w 643"/>
              <a:gd name="T13" fmla="*/ 291 h 429"/>
            </a:gdLst>
            <a:ahLst/>
            <a:cxnLst>
              <a:cxn ang="0">
                <a:pos x="T0" y="T1"/>
              </a:cxn>
              <a:cxn ang="0">
                <a:pos x="T2" y="T3"/>
              </a:cxn>
              <a:cxn ang="0">
                <a:pos x="T4" y="T5"/>
              </a:cxn>
              <a:cxn ang="0">
                <a:pos x="T6" y="T7"/>
              </a:cxn>
              <a:cxn ang="0">
                <a:pos x="T8" y="T9"/>
              </a:cxn>
              <a:cxn ang="0">
                <a:pos x="T10" y="T11"/>
              </a:cxn>
              <a:cxn ang="0">
                <a:pos x="T12" y="T13"/>
              </a:cxn>
            </a:cxnLst>
            <a:rect l="0" t="0" r="r" b="b"/>
            <a:pathLst>
              <a:path w="643" h="429">
                <a:moveTo>
                  <a:pt x="0" y="291"/>
                </a:moveTo>
                <a:lnTo>
                  <a:pt x="212" y="116"/>
                </a:lnTo>
                <a:lnTo>
                  <a:pt x="389" y="267"/>
                </a:lnTo>
                <a:lnTo>
                  <a:pt x="643" y="0"/>
                </a:lnTo>
                <a:lnTo>
                  <a:pt x="643" y="429"/>
                </a:lnTo>
                <a:lnTo>
                  <a:pt x="170" y="429"/>
                </a:lnTo>
                <a:lnTo>
                  <a:pt x="0" y="291"/>
                </a:lnTo>
                <a:close/>
              </a:path>
            </a:pathLst>
          </a:custGeom>
          <a:solidFill>
            <a:schemeClr val="tx1">
              <a:lumMod val="75000"/>
            </a:schemeClr>
          </a:solidFill>
          <a:ln>
            <a:noFill/>
          </a:ln>
        </p:spPr>
        <p:txBody>
          <a:bodyPr wrap="square">
            <a:normAutofit/>
          </a:bodyPr>
          <a:lstStyle/>
          <a:p>
            <a:endParaRPr lang="zh-CN" altLang="en-US" sz="1800"/>
          </a:p>
        </p:txBody>
      </p:sp>
      <p:sp>
        <p:nvSpPr>
          <p:cNvPr id="60" name="Freeform 26"/>
          <p:cNvSpPr/>
          <p:nvPr/>
        </p:nvSpPr>
        <p:spPr bwMode="auto">
          <a:xfrm>
            <a:off x="781050" y="546099"/>
            <a:ext cx="1423664" cy="926549"/>
          </a:xfrm>
          <a:custGeom>
            <a:avLst/>
            <a:gdLst>
              <a:gd name="T0" fmla="*/ 63 w 305"/>
              <a:gd name="T1" fmla="*/ 198 h 198"/>
              <a:gd name="T2" fmla="*/ 236 w 305"/>
              <a:gd name="T3" fmla="*/ 198 h 198"/>
              <a:gd name="T4" fmla="*/ 296 w 305"/>
              <a:gd name="T5" fmla="*/ 118 h 198"/>
              <a:gd name="T6" fmla="*/ 192 w 305"/>
              <a:gd name="T7" fmla="*/ 60 h 198"/>
              <a:gd name="T8" fmla="*/ 117 w 305"/>
              <a:gd name="T9" fmla="*/ 11 h 198"/>
              <a:gd name="T10" fmla="*/ 57 w 305"/>
              <a:gd name="T11" fmla="*/ 78 h 198"/>
              <a:gd name="T12" fmla="*/ 0 w 305"/>
              <a:gd name="T13" fmla="*/ 144 h 198"/>
              <a:gd name="T14" fmla="*/ 63 w 305"/>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5" h="198">
                <a:moveTo>
                  <a:pt x="63" y="198"/>
                </a:moveTo>
                <a:cubicBezTo>
                  <a:pt x="63" y="198"/>
                  <a:pt x="202" y="198"/>
                  <a:pt x="236" y="198"/>
                </a:cubicBezTo>
                <a:cubicBezTo>
                  <a:pt x="271" y="198"/>
                  <a:pt x="305" y="163"/>
                  <a:pt x="296" y="118"/>
                </a:cubicBezTo>
                <a:cubicBezTo>
                  <a:pt x="288" y="72"/>
                  <a:pt x="229" y="40"/>
                  <a:pt x="192" y="60"/>
                </a:cubicBezTo>
                <a:cubicBezTo>
                  <a:pt x="192" y="60"/>
                  <a:pt x="179" y="0"/>
                  <a:pt x="117" y="11"/>
                </a:cubicBezTo>
                <a:cubicBezTo>
                  <a:pt x="54" y="22"/>
                  <a:pt x="57" y="78"/>
                  <a:pt x="57" y="78"/>
                </a:cubicBezTo>
                <a:cubicBezTo>
                  <a:pt x="57" y="78"/>
                  <a:pt x="0" y="87"/>
                  <a:pt x="0" y="144"/>
                </a:cubicBezTo>
                <a:cubicBezTo>
                  <a:pt x="0" y="179"/>
                  <a:pt x="28" y="198"/>
                  <a:pt x="63" y="198"/>
                </a:cubicBezTo>
                <a:close/>
              </a:path>
            </a:pathLst>
          </a:custGeom>
          <a:solidFill>
            <a:schemeClr val="accent1"/>
          </a:solidFill>
          <a:ln>
            <a:noFill/>
          </a:ln>
        </p:spPr>
        <p:txBody>
          <a:bodyPr wrap="square">
            <a:normAutofit/>
          </a:bodyPr>
          <a:lstStyle/>
          <a:p>
            <a:endParaRPr lang="zh-CN" altLang="en-US" sz="1800"/>
          </a:p>
        </p:txBody>
      </p:sp>
      <p:sp>
        <p:nvSpPr>
          <p:cNvPr id="61" name="Freeform 27"/>
          <p:cNvSpPr/>
          <p:nvPr/>
        </p:nvSpPr>
        <p:spPr bwMode="auto">
          <a:xfrm>
            <a:off x="10770036" y="1643020"/>
            <a:ext cx="975560" cy="634814"/>
          </a:xfrm>
          <a:custGeom>
            <a:avLst/>
            <a:gdLst>
              <a:gd name="T0" fmla="*/ 43 w 209"/>
              <a:gd name="T1" fmla="*/ 136 h 136"/>
              <a:gd name="T2" fmla="*/ 162 w 209"/>
              <a:gd name="T3" fmla="*/ 136 h 136"/>
              <a:gd name="T4" fmla="*/ 203 w 209"/>
              <a:gd name="T5" fmla="*/ 81 h 136"/>
              <a:gd name="T6" fmla="*/ 132 w 209"/>
              <a:gd name="T7" fmla="*/ 41 h 136"/>
              <a:gd name="T8" fmla="*/ 80 w 209"/>
              <a:gd name="T9" fmla="*/ 7 h 136"/>
              <a:gd name="T10" fmla="*/ 39 w 209"/>
              <a:gd name="T11" fmla="*/ 53 h 136"/>
              <a:gd name="T12" fmla="*/ 0 w 209"/>
              <a:gd name="T13" fmla="*/ 98 h 136"/>
              <a:gd name="T14" fmla="*/ 43 w 209"/>
              <a:gd name="T15" fmla="*/ 136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136">
                <a:moveTo>
                  <a:pt x="43" y="136"/>
                </a:moveTo>
                <a:cubicBezTo>
                  <a:pt x="43" y="136"/>
                  <a:pt x="138" y="136"/>
                  <a:pt x="162" y="136"/>
                </a:cubicBezTo>
                <a:cubicBezTo>
                  <a:pt x="185" y="136"/>
                  <a:pt x="209" y="112"/>
                  <a:pt x="203" y="81"/>
                </a:cubicBezTo>
                <a:cubicBezTo>
                  <a:pt x="197" y="49"/>
                  <a:pt x="157" y="27"/>
                  <a:pt x="132" y="41"/>
                </a:cubicBezTo>
                <a:cubicBezTo>
                  <a:pt x="132" y="41"/>
                  <a:pt x="123" y="0"/>
                  <a:pt x="80" y="7"/>
                </a:cubicBezTo>
                <a:cubicBezTo>
                  <a:pt x="37" y="15"/>
                  <a:pt x="39" y="53"/>
                  <a:pt x="39" y="53"/>
                </a:cubicBezTo>
                <a:cubicBezTo>
                  <a:pt x="39" y="53"/>
                  <a:pt x="0" y="60"/>
                  <a:pt x="0" y="98"/>
                </a:cubicBezTo>
                <a:cubicBezTo>
                  <a:pt x="0" y="123"/>
                  <a:pt x="19" y="136"/>
                  <a:pt x="43" y="136"/>
                </a:cubicBezTo>
                <a:close/>
              </a:path>
            </a:pathLst>
          </a:custGeom>
          <a:solidFill>
            <a:schemeClr val="accent1"/>
          </a:solidFill>
          <a:ln>
            <a:noFill/>
          </a:ln>
        </p:spPr>
        <p:txBody>
          <a:bodyPr wrap="square">
            <a:normAutofit/>
          </a:bodyPr>
          <a:lstStyle/>
          <a:p>
            <a:endParaRPr lang="zh-CN" altLang="en-US" sz="1800"/>
          </a:p>
        </p:txBody>
      </p:sp>
      <p:sp>
        <p:nvSpPr>
          <p:cNvPr id="62" name="Freeform 28"/>
          <p:cNvSpPr/>
          <p:nvPr/>
        </p:nvSpPr>
        <p:spPr bwMode="auto">
          <a:xfrm>
            <a:off x="8578528" y="5006135"/>
            <a:ext cx="728169" cy="476111"/>
          </a:xfrm>
          <a:custGeom>
            <a:avLst/>
            <a:gdLst>
              <a:gd name="T0" fmla="*/ 32 w 156"/>
              <a:gd name="T1" fmla="*/ 102 h 102"/>
              <a:gd name="T2" fmla="*/ 121 w 156"/>
              <a:gd name="T3" fmla="*/ 102 h 102"/>
              <a:gd name="T4" fmla="*/ 152 w 156"/>
              <a:gd name="T5" fmla="*/ 60 h 102"/>
              <a:gd name="T6" fmla="*/ 98 w 156"/>
              <a:gd name="T7" fmla="*/ 31 h 102"/>
              <a:gd name="T8" fmla="*/ 60 w 156"/>
              <a:gd name="T9" fmla="*/ 6 h 102"/>
              <a:gd name="T10" fmla="*/ 29 w 156"/>
              <a:gd name="T11" fmla="*/ 40 h 102"/>
              <a:gd name="T12" fmla="*/ 0 w 156"/>
              <a:gd name="T13" fmla="*/ 74 h 102"/>
              <a:gd name="T14" fmla="*/ 32 w 156"/>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02">
                <a:moveTo>
                  <a:pt x="32" y="102"/>
                </a:moveTo>
                <a:cubicBezTo>
                  <a:pt x="32" y="102"/>
                  <a:pt x="104" y="102"/>
                  <a:pt x="121" y="102"/>
                </a:cubicBezTo>
                <a:cubicBezTo>
                  <a:pt x="139" y="102"/>
                  <a:pt x="156" y="84"/>
                  <a:pt x="152" y="60"/>
                </a:cubicBezTo>
                <a:cubicBezTo>
                  <a:pt x="147" y="37"/>
                  <a:pt x="117" y="21"/>
                  <a:pt x="98" y="31"/>
                </a:cubicBezTo>
                <a:cubicBezTo>
                  <a:pt x="98" y="31"/>
                  <a:pt x="92" y="0"/>
                  <a:pt x="60" y="6"/>
                </a:cubicBezTo>
                <a:cubicBezTo>
                  <a:pt x="28" y="11"/>
                  <a:pt x="29" y="40"/>
                  <a:pt x="29" y="40"/>
                </a:cubicBezTo>
                <a:cubicBezTo>
                  <a:pt x="29" y="40"/>
                  <a:pt x="0" y="45"/>
                  <a:pt x="0" y="74"/>
                </a:cubicBezTo>
                <a:cubicBezTo>
                  <a:pt x="0" y="92"/>
                  <a:pt x="14" y="102"/>
                  <a:pt x="32" y="102"/>
                </a:cubicBezTo>
                <a:close/>
              </a:path>
            </a:pathLst>
          </a:custGeom>
          <a:solidFill>
            <a:schemeClr val="accent1"/>
          </a:solidFill>
          <a:ln>
            <a:noFill/>
          </a:ln>
        </p:spPr>
        <p:txBody>
          <a:bodyPr wrap="square">
            <a:normAutofit/>
          </a:bodyPr>
          <a:lstStyle/>
          <a:p>
            <a:endParaRPr lang="zh-CN" altLang="en-US" sz="1800"/>
          </a:p>
        </p:txBody>
      </p:sp>
      <p:sp>
        <p:nvSpPr>
          <p:cNvPr id="63" name="Freeform 29"/>
          <p:cNvSpPr/>
          <p:nvPr/>
        </p:nvSpPr>
        <p:spPr bwMode="auto">
          <a:xfrm>
            <a:off x="10144558" y="5617611"/>
            <a:ext cx="455106" cy="296401"/>
          </a:xfrm>
          <a:custGeom>
            <a:avLst/>
            <a:gdLst>
              <a:gd name="T0" fmla="*/ 20 w 97"/>
              <a:gd name="T1" fmla="*/ 63 h 63"/>
              <a:gd name="T2" fmla="*/ 75 w 97"/>
              <a:gd name="T3" fmla="*/ 63 h 63"/>
              <a:gd name="T4" fmla="*/ 94 w 97"/>
              <a:gd name="T5" fmla="*/ 37 h 63"/>
              <a:gd name="T6" fmla="*/ 61 w 97"/>
              <a:gd name="T7" fmla="*/ 19 h 63"/>
              <a:gd name="T8" fmla="*/ 37 w 97"/>
              <a:gd name="T9" fmla="*/ 3 h 63"/>
              <a:gd name="T10" fmla="*/ 18 w 97"/>
              <a:gd name="T11" fmla="*/ 25 h 63"/>
              <a:gd name="T12" fmla="*/ 0 w 97"/>
              <a:gd name="T13" fmla="*/ 46 h 63"/>
              <a:gd name="T14" fmla="*/ 20 w 9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63">
                <a:moveTo>
                  <a:pt x="20" y="63"/>
                </a:moveTo>
                <a:cubicBezTo>
                  <a:pt x="20" y="63"/>
                  <a:pt x="64" y="63"/>
                  <a:pt x="75" y="63"/>
                </a:cubicBezTo>
                <a:cubicBezTo>
                  <a:pt x="86" y="63"/>
                  <a:pt x="97" y="52"/>
                  <a:pt x="94" y="37"/>
                </a:cubicBezTo>
                <a:cubicBezTo>
                  <a:pt x="92" y="23"/>
                  <a:pt x="73" y="13"/>
                  <a:pt x="61" y="19"/>
                </a:cubicBezTo>
                <a:cubicBezTo>
                  <a:pt x="61" y="19"/>
                  <a:pt x="57" y="0"/>
                  <a:pt x="37" y="3"/>
                </a:cubicBezTo>
                <a:cubicBezTo>
                  <a:pt x="17" y="7"/>
                  <a:pt x="18" y="25"/>
                  <a:pt x="18" y="25"/>
                </a:cubicBezTo>
                <a:cubicBezTo>
                  <a:pt x="18" y="25"/>
                  <a:pt x="0" y="28"/>
                  <a:pt x="0" y="46"/>
                </a:cubicBezTo>
                <a:cubicBezTo>
                  <a:pt x="0" y="57"/>
                  <a:pt x="8" y="63"/>
                  <a:pt x="20" y="63"/>
                </a:cubicBezTo>
                <a:close/>
              </a:path>
            </a:pathLst>
          </a:custGeom>
          <a:solidFill>
            <a:schemeClr val="accent1"/>
          </a:solidFill>
          <a:ln>
            <a:noFill/>
          </a:ln>
        </p:spPr>
        <p:txBody>
          <a:bodyPr wrap="square">
            <a:normAutofit fontScale="62500" lnSpcReduction="20000"/>
          </a:bodyPr>
          <a:lstStyle/>
          <a:p>
            <a:endParaRPr lang="zh-CN" altLang="en-US" sz="1800"/>
          </a:p>
        </p:txBody>
      </p:sp>
      <p:sp>
        <p:nvSpPr>
          <p:cNvPr id="64" name="Freeform 30"/>
          <p:cNvSpPr/>
          <p:nvPr/>
        </p:nvSpPr>
        <p:spPr bwMode="auto">
          <a:xfrm>
            <a:off x="2589804" y="5197513"/>
            <a:ext cx="578801" cy="378088"/>
          </a:xfrm>
          <a:custGeom>
            <a:avLst/>
            <a:gdLst>
              <a:gd name="T0" fmla="*/ 26 w 124"/>
              <a:gd name="T1" fmla="*/ 81 h 81"/>
              <a:gd name="T2" fmla="*/ 96 w 124"/>
              <a:gd name="T3" fmla="*/ 81 h 81"/>
              <a:gd name="T4" fmla="*/ 121 w 124"/>
              <a:gd name="T5" fmla="*/ 48 h 81"/>
              <a:gd name="T6" fmla="*/ 78 w 124"/>
              <a:gd name="T7" fmla="*/ 24 h 81"/>
              <a:gd name="T8" fmla="*/ 47 w 124"/>
              <a:gd name="T9" fmla="*/ 4 h 81"/>
              <a:gd name="T10" fmla="*/ 23 w 124"/>
              <a:gd name="T11" fmla="*/ 32 h 81"/>
              <a:gd name="T12" fmla="*/ 0 w 124"/>
              <a:gd name="T13" fmla="*/ 58 h 81"/>
              <a:gd name="T14" fmla="*/ 26 w 124"/>
              <a:gd name="T15" fmla="*/ 81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81">
                <a:moveTo>
                  <a:pt x="26" y="81"/>
                </a:moveTo>
                <a:cubicBezTo>
                  <a:pt x="26" y="81"/>
                  <a:pt x="82" y="81"/>
                  <a:pt x="96" y="81"/>
                </a:cubicBezTo>
                <a:cubicBezTo>
                  <a:pt x="110" y="81"/>
                  <a:pt x="124" y="67"/>
                  <a:pt x="121" y="48"/>
                </a:cubicBezTo>
                <a:cubicBezTo>
                  <a:pt x="117" y="29"/>
                  <a:pt x="93" y="16"/>
                  <a:pt x="78" y="24"/>
                </a:cubicBezTo>
                <a:cubicBezTo>
                  <a:pt x="78" y="24"/>
                  <a:pt x="73" y="0"/>
                  <a:pt x="47" y="4"/>
                </a:cubicBezTo>
                <a:cubicBezTo>
                  <a:pt x="22" y="9"/>
                  <a:pt x="23" y="32"/>
                  <a:pt x="23" y="32"/>
                </a:cubicBezTo>
                <a:cubicBezTo>
                  <a:pt x="23" y="32"/>
                  <a:pt x="0" y="36"/>
                  <a:pt x="0" y="58"/>
                </a:cubicBezTo>
                <a:cubicBezTo>
                  <a:pt x="0" y="73"/>
                  <a:pt x="11" y="81"/>
                  <a:pt x="26" y="81"/>
                </a:cubicBezTo>
                <a:close/>
              </a:path>
            </a:pathLst>
          </a:custGeom>
          <a:solidFill>
            <a:schemeClr val="accent1"/>
          </a:solidFill>
          <a:ln>
            <a:noFill/>
          </a:ln>
        </p:spPr>
        <p:txBody>
          <a:bodyPr wrap="square">
            <a:normAutofit fontScale="92500" lnSpcReduction="20000"/>
          </a:bodyPr>
          <a:lstStyle/>
          <a:p>
            <a:endParaRPr lang="zh-CN" altLang="en-US" sz="1800"/>
          </a:p>
        </p:txBody>
      </p:sp>
      <p:sp>
        <p:nvSpPr>
          <p:cNvPr id="2" name="Title 1"/>
          <p:cNvSpPr>
            <a:spLocks noGrp="1"/>
          </p:cNvSpPr>
          <p:nvPr>
            <p:ph type="title"/>
          </p:nvPr>
        </p:nvSpPr>
        <p:spPr>
          <a:xfrm>
            <a:off x="1864800" y="2034000"/>
            <a:ext cx="8463600" cy="1447200"/>
          </a:xfrm>
        </p:spPr>
        <p:txBody>
          <a:bodyPr wrap="square" anchor="ctr">
            <a:normAutofit/>
          </a:bodyPr>
          <a:lstStyle>
            <a:lvl1pPr>
              <a:defRPr sz="4400"/>
            </a:lvl1pPr>
          </a:lstStyle>
          <a:p>
            <a:r>
              <a:rPr lang="zh-CN" altLang="en-US" dirty="0" smtClean="0"/>
              <a:t>单击此处编辑母版标题样式</a:t>
            </a:r>
            <a:endParaRPr lang="en-US" dirty="0"/>
          </a:p>
        </p:txBody>
      </p:sp>
      <p:sp>
        <p:nvSpPr>
          <p:cNvPr id="3" name="Date Placeholder 3"/>
          <p:cNvSpPr>
            <a:spLocks noGrp="1"/>
          </p:cNvSpPr>
          <p:nvPr>
            <p:ph type="dt" sz="half" idx="10"/>
          </p:nvPr>
        </p:nvSpPr>
        <p:spPr/>
        <p:txBody>
          <a:bodyPr wrap="square">
            <a:normAutofit/>
          </a:bodyPr>
          <a:lstStyle>
            <a:lvl1pPr>
              <a:defRPr/>
            </a:lvl1pPr>
          </a:lstStyle>
          <a:p>
            <a:fld id="{13D0CE79-49FB-443D-BEF8-6B709DE8FD0C}" type="datetimeFigureOut">
              <a:rPr lang="zh-CN" altLang="en-US" smtClean="0"/>
            </a:fld>
            <a:endParaRPr lang="zh-CN" altLang="en-US"/>
          </a:p>
        </p:txBody>
      </p:sp>
      <p:sp>
        <p:nvSpPr>
          <p:cNvPr id="4" name="Footer Placeholder 4"/>
          <p:cNvSpPr>
            <a:spLocks noGrp="1"/>
          </p:cNvSpPr>
          <p:nvPr>
            <p:ph type="ftr" sz="quarter" idx="11"/>
          </p:nvPr>
        </p:nvSpPr>
        <p:spPr/>
        <p:txBody>
          <a:bodyPr wrap="square">
            <a:normAutofit/>
          </a:bodyPr>
          <a:lstStyle>
            <a:lvl1pPr>
              <a:defRPr/>
            </a:lvl1pPr>
          </a:lstStyle>
          <a:p>
            <a:endParaRPr lang="zh-CN" altLang="en-US"/>
          </a:p>
        </p:txBody>
      </p:sp>
      <p:sp>
        <p:nvSpPr>
          <p:cNvPr id="5" name="Slide Number Placeholder 5"/>
          <p:cNvSpPr>
            <a:spLocks noGrp="1"/>
          </p:cNvSpPr>
          <p:nvPr>
            <p:ph type="sldNum" sz="quarter" idx="12"/>
          </p:nvPr>
        </p:nvSpPr>
        <p:spPr/>
        <p:txBody>
          <a:bodyPr wrap="square">
            <a:normAutofit/>
          </a:bodyPr>
          <a:lstStyle>
            <a:lvl1pPr>
              <a:defRPr/>
            </a:lvl1pPr>
          </a:lstStyle>
          <a:p>
            <a:fld id="{EF906490-237C-474C-BA2E-D98840BC1F8F}" type="slidenum">
              <a:rPr lang="zh-CN" altLang="en-US" smtClean="0"/>
            </a:fld>
            <a:endParaRPr lang="zh-CN" altLang="en-US"/>
          </a:p>
        </p:txBody>
      </p:sp>
      <p:sp>
        <p:nvSpPr>
          <p:cNvPr id="37" name="文本占位符 36"/>
          <p:cNvSpPr>
            <a:spLocks noGrp="1"/>
          </p:cNvSpPr>
          <p:nvPr>
            <p:ph type="body" sz="quarter" idx="13"/>
          </p:nvPr>
        </p:nvSpPr>
        <p:spPr>
          <a:xfrm>
            <a:off x="2170800" y="3549600"/>
            <a:ext cx="7851600" cy="892800"/>
          </a:xfrm>
        </p:spPr>
        <p:txBody>
          <a:bodyPr wrap="square">
            <a:normAutofit/>
          </a:bodyPr>
          <a:lstStyle>
            <a:lvl1pPr marL="0" indent="0" algn="ctr">
              <a:buNone/>
              <a:defRPr sz="2000"/>
            </a:lvl1pPr>
            <a:lvl2pPr marL="398780"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lvl1pPr>
              <a:defRPr smtClean="0"/>
            </a:lvl1pPr>
          </a:lstStyle>
          <a:p>
            <a:fld id="{13D0CE79-49FB-443D-BEF8-6B709DE8FD0C}" type="datetimeFigureOut">
              <a:rPr lang="zh-CN" altLang="en-US" smtClean="0"/>
            </a:fld>
            <a:endParaRPr lang="zh-CN" altLang="en-US"/>
          </a:p>
        </p:txBody>
      </p:sp>
      <p:sp>
        <p:nvSpPr>
          <p:cNvPr id="4" name="Footer Placeholder 2"/>
          <p:cNvSpPr>
            <a:spLocks noGrp="1"/>
          </p:cNvSpPr>
          <p:nvPr>
            <p:ph type="ftr" sz="quarter" idx="11"/>
          </p:nvPr>
        </p:nvSpPr>
        <p:spPr/>
        <p:txBody>
          <a:bodyPr/>
          <a:lstStyle>
            <a:lvl1pPr>
              <a:defRPr/>
            </a:lvl1pPr>
          </a:lstStyle>
          <a:p>
            <a:endParaRPr lang="zh-CN" altLang="en-US"/>
          </a:p>
        </p:txBody>
      </p:sp>
      <p:sp>
        <p:nvSpPr>
          <p:cNvPr id="5" name="Slide Number Placeholder 3"/>
          <p:cNvSpPr>
            <a:spLocks noGrp="1"/>
          </p:cNvSpPr>
          <p:nvPr>
            <p:ph type="sldNum" sz="quarter" idx="12"/>
          </p:nvPr>
        </p:nvSpPr>
        <p:spPr/>
        <p:txBody>
          <a:bodyPr/>
          <a:lstStyle>
            <a:lvl1pPr>
              <a:defRPr smtClean="0"/>
            </a:lvl1pPr>
          </a:lstStyle>
          <a:p>
            <a:fld id="{EF906490-237C-474C-BA2E-D98840BC1F8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4" Type="http://schemas.openxmlformats.org/officeDocument/2006/relationships/theme" Target="../theme/theme2.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png"/><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style>
          <a:lnRef idx="0">
            <a:schemeClr val="dk1"/>
          </a:lnRef>
          <a:fillRef idx="3">
            <a:schemeClr val="dk1"/>
          </a:fillRef>
          <a:effectRef idx="3">
            <a:schemeClr val="dk1"/>
          </a:effectRef>
          <a:fontRef idx="none"/>
        </p:style>
        <p:txBody>
          <a:bodyPr vert="horz" lIns="91440" tIns="45720" rIns="91440" bIns="45720" rtlCol="0" anchor="ctr"/>
          <a:lstStyle>
            <a:lvl1pPr algn="l">
              <a:defRPr sz="900">
                <a:solidFill>
                  <a:schemeClr val="tx1">
                    <a:tint val="75000"/>
                  </a:schemeClr>
                </a:solidFill>
              </a:defRPr>
            </a:lvl1pPr>
          </a:lstStyle>
          <a:p>
            <a:fld id="{136F3E29-AB0E-4383-BA1A-93613DA3AB01}" type="datetime1">
              <a:rPr lang="zh-CN" altLang="en-US" smtClean="0"/>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C61107-C9B8-45B5-BD23-C8A00455B7E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custDataLst>
              <p:tags r:id="rId12"/>
            </p:custDataLst>
          </p:nvPr>
        </p:nvSpPr>
        <p:spPr bwMode="auto">
          <a:xfrm>
            <a:off x="838199" y="1417378"/>
            <a:ext cx="10515601" cy="483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defTabSz="1218565" eaLnBrk="1" hangingPunct="1">
              <a:spcBef>
                <a:spcPts val="0"/>
              </a:spcBef>
              <a:spcAft>
                <a:spcPts val="0"/>
              </a:spcAft>
              <a:defRPr sz="1200" smtClean="0">
                <a:solidFill>
                  <a:schemeClr val="bg1">
                    <a:lumMod val="65000"/>
                  </a:schemeClr>
                </a:solidFill>
                <a:latin typeface="+mn-lt"/>
                <a:ea typeface="+mn-ea"/>
              </a:defRPr>
            </a:lvl1p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defTabSz="1218565" eaLnBrk="1" hangingPunct="1">
              <a:spcBef>
                <a:spcPts val="0"/>
              </a:spcBef>
              <a:spcAft>
                <a:spcPts val="0"/>
              </a:spcAft>
              <a:defRPr sz="1200">
                <a:solidFill>
                  <a:schemeClr val="bg1">
                    <a:lumMod val="65000"/>
                  </a:schemeClr>
                </a:solidFill>
                <a:latin typeface="+mn-lt"/>
                <a:ea typeface="+mn-ea"/>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defTabSz="1218565" eaLnBrk="1" hangingPunct="1">
              <a:spcBef>
                <a:spcPts val="0"/>
              </a:spcBef>
              <a:spcAft>
                <a:spcPts val="0"/>
              </a:spcAft>
              <a:defRPr sz="1200" smtClean="0">
                <a:solidFill>
                  <a:schemeClr val="bg1">
                    <a:lumMod val="65000"/>
                  </a:schemeClr>
                </a:solidFill>
                <a:latin typeface="+mn-lt"/>
                <a:ea typeface="+mn-ea"/>
              </a:defRPr>
            </a:lvl1pPr>
          </a:lstStyle>
          <a:p>
            <a:fld id="{EF906490-237C-474C-BA2E-D98840BC1F8F}" type="slidenum">
              <a:rPr lang="zh-CN" altLang="en-US" smtClean="0"/>
            </a:fld>
            <a:endParaRPr lang="zh-CN" altLang="en-US"/>
          </a:p>
        </p:txBody>
      </p:sp>
      <p:sp>
        <p:nvSpPr>
          <p:cNvPr id="1031" name="Title Placeholder 1"/>
          <p:cNvSpPr>
            <a:spLocks noGrp="1"/>
          </p:cNvSpPr>
          <p:nvPr>
            <p:ph type="title"/>
            <p:custDataLst>
              <p:tags r:id="rId13"/>
            </p:custDataLst>
          </p:nvPr>
        </p:nvSpPr>
        <p:spPr bwMode="auto">
          <a:xfrm>
            <a:off x="2172388" y="514884"/>
            <a:ext cx="739161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smtClean="0"/>
              <a:t>单击此处编辑母版标题样式</a:t>
            </a:r>
            <a:endParaRPr lang="en-US" dirty="0" smtClean="0"/>
          </a:p>
        </p:txBody>
      </p:sp>
      <p:sp>
        <p:nvSpPr>
          <p:cNvPr id="61" name="Line 50"/>
          <p:cNvSpPr>
            <a:spLocks noChangeShapeType="1"/>
          </p:cNvSpPr>
          <p:nvPr/>
        </p:nvSpPr>
        <p:spPr bwMode="auto">
          <a:xfrm>
            <a:off x="0" y="815715"/>
            <a:ext cx="2172388" cy="0"/>
          </a:xfrm>
          <a:prstGeom prst="line">
            <a:avLst/>
          </a:prstGeom>
          <a:noFill/>
          <a:ln w="9525"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62" name="Line 51"/>
          <p:cNvSpPr>
            <a:spLocks noChangeShapeType="1"/>
          </p:cNvSpPr>
          <p:nvPr/>
        </p:nvSpPr>
        <p:spPr bwMode="auto">
          <a:xfrm>
            <a:off x="9564000" y="815715"/>
            <a:ext cx="2628000" cy="0"/>
          </a:xfrm>
          <a:prstGeom prst="line">
            <a:avLst/>
          </a:prstGeom>
          <a:noFill/>
          <a:ln w="9525" cmpd="sng">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Lst>
  <p:txStyles>
    <p:titleStyle>
      <a:lvl1pPr algn="ctr" rtl="0" eaLnBrk="1" fontAlgn="base" hangingPunct="1">
        <a:lnSpc>
          <a:spcPct val="90000"/>
        </a:lnSpc>
        <a:spcBef>
          <a:spcPct val="0"/>
        </a:spcBef>
        <a:spcAft>
          <a:spcPct val="0"/>
        </a:spcAft>
        <a:defRPr sz="2800" kern="1200">
          <a:solidFill>
            <a:schemeClr val="accent1"/>
          </a:solidFill>
          <a:latin typeface="+mj-lt"/>
          <a:ea typeface="+mj-ea"/>
          <a:cs typeface="+mj-cs"/>
        </a:defRPr>
      </a:lvl1pPr>
      <a:lvl2pPr algn="l" rtl="0" eaLnBrk="1" fontAlgn="base" hangingPunct="1">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2pPr>
      <a:lvl3pPr algn="l" rtl="0" eaLnBrk="1" fontAlgn="base" hangingPunct="1">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3pPr>
      <a:lvl4pPr algn="l" rtl="0" eaLnBrk="1" fontAlgn="base" hangingPunct="1">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4pPr>
      <a:lvl5pPr algn="l" rtl="0" eaLnBrk="1" fontAlgn="base" hangingPunct="1">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5pPr>
      <a:lvl6pPr marL="4572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6pPr>
      <a:lvl7pPr marL="9144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7pPr>
      <a:lvl8pPr marL="13716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8pPr>
      <a:lvl9pPr marL="1828800" algn="l" rtl="0" eaLnBrk="1" fontAlgn="base" hangingPunct="1">
        <a:lnSpc>
          <a:spcPct val="90000"/>
        </a:lnSpc>
        <a:spcBef>
          <a:spcPct val="0"/>
        </a:spcBef>
        <a:spcAft>
          <a:spcPct val="0"/>
        </a:spcAft>
        <a:defRPr sz="3200">
          <a:solidFill>
            <a:schemeClr val="tx1"/>
          </a:solidFill>
          <a:latin typeface="Tempus Sans ITC" panose="04020404030D07020202" pitchFamily="82" charset="0"/>
          <a:ea typeface="幼圆" panose="02010509060101010101" pitchFamily="49" charset="-122"/>
        </a:defRPr>
      </a:lvl9pPr>
    </p:titleStyle>
    <p:bodyStyle>
      <a:lvl1pPr marL="357505" indent="-357505" algn="l" rtl="0" eaLnBrk="1" fontAlgn="base" hangingPunct="1">
        <a:lnSpc>
          <a:spcPct val="130000"/>
        </a:lnSpc>
        <a:spcBef>
          <a:spcPts val="1800"/>
        </a:spcBef>
        <a:spcAft>
          <a:spcPct val="0"/>
        </a:spcAft>
        <a:buClr>
          <a:schemeClr val="tx1"/>
        </a:buClr>
        <a:buSzPct val="80000"/>
        <a:buFont typeface="Wingdings" panose="05000000000000000000" pitchFamily="2" charset="2"/>
        <a:buChar char="ü"/>
        <a:defRPr sz="2400" kern="1200">
          <a:solidFill>
            <a:schemeClr val="tx1"/>
          </a:solidFill>
          <a:latin typeface="+mn-lt"/>
          <a:ea typeface="+mn-ea"/>
          <a:cs typeface="+mn-cs"/>
        </a:defRPr>
      </a:lvl1pPr>
      <a:lvl2pPr marL="756285" indent="-357505" algn="l" rtl="0" eaLnBrk="1" fontAlgn="base" hangingPunct="1">
        <a:lnSpc>
          <a:spcPct val="130000"/>
        </a:lnSpc>
        <a:spcBef>
          <a:spcPct val="0"/>
        </a:spcBef>
        <a:spcAft>
          <a:spcPct val="0"/>
        </a:spcAft>
        <a:buClr>
          <a:schemeClr val="tx1"/>
        </a:buClr>
        <a:buFont typeface="Wingdings" panose="05000000000000000000" pitchFamily="2" charset="2"/>
        <a:buChar char="ü"/>
        <a:defRPr sz="2000" kern="1200">
          <a:solidFill>
            <a:schemeClr val="tx1"/>
          </a:solidFill>
          <a:latin typeface="+mn-lt"/>
          <a:ea typeface="+mn-ea"/>
          <a:cs typeface="+mn-cs"/>
        </a:defRPr>
      </a:lvl2pPr>
      <a:lvl3pPr marL="1143000" indent="-228600" algn="l" rtl="0" eaLnBrk="1" fontAlgn="base" hangingPunct="1">
        <a:lnSpc>
          <a:spcPct val="130000"/>
        </a:lnSpc>
        <a:spcBef>
          <a:spcPts val="500"/>
        </a:spcBef>
        <a:spcAft>
          <a:spcPct val="0"/>
        </a:spcAft>
        <a:buFont typeface="Wingdings" panose="05000000000000000000" pitchFamily="2" charset="2"/>
        <a:buChar char="ü"/>
        <a:defRPr sz="1800" kern="1200">
          <a:solidFill>
            <a:schemeClr val="tx1"/>
          </a:solidFill>
          <a:latin typeface="+mn-lt"/>
          <a:ea typeface="+mn-ea"/>
          <a:cs typeface="+mn-cs"/>
        </a:defRPr>
      </a:lvl3pPr>
      <a:lvl4pPr marL="1600200" indent="-228600" algn="l" rtl="0" eaLnBrk="1" fontAlgn="base" hangingPunct="1">
        <a:lnSpc>
          <a:spcPct val="130000"/>
        </a:lnSpc>
        <a:spcBef>
          <a:spcPts val="500"/>
        </a:spcBef>
        <a:spcAft>
          <a:spcPct val="0"/>
        </a:spcAft>
        <a:buFont typeface="Wingdings" panose="05000000000000000000" pitchFamily="2" charset="2"/>
        <a:buChar char="ü"/>
        <a:defRPr sz="1800" kern="1200">
          <a:solidFill>
            <a:schemeClr val="tx1"/>
          </a:solidFill>
          <a:latin typeface="+mn-lt"/>
          <a:ea typeface="+mn-ea"/>
          <a:cs typeface="+mn-cs"/>
        </a:defRPr>
      </a:lvl4pPr>
      <a:lvl5pPr marL="2057400" indent="-228600" algn="l" rtl="0" eaLnBrk="1" fontAlgn="base" hangingPunct="1">
        <a:lnSpc>
          <a:spcPct val="130000"/>
        </a:lnSpc>
        <a:spcBef>
          <a:spcPts val="500"/>
        </a:spcBef>
        <a:spcAft>
          <a:spcPct val="0"/>
        </a:spcAft>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6" Type="http://schemas.openxmlformats.org/officeDocument/2006/relationships/notesSlide" Target="../notesSlides/notesSlide2.xml"/><Relationship Id="rId25" Type="http://schemas.openxmlformats.org/officeDocument/2006/relationships/slideLayout" Target="../slideLayouts/slideLayout4.xml"/><Relationship Id="rId24" Type="http://schemas.openxmlformats.org/officeDocument/2006/relationships/tags" Target="../tags/tag26.xml"/><Relationship Id="rId23" Type="http://schemas.openxmlformats.org/officeDocument/2006/relationships/tags" Target="../tags/tag25.xml"/><Relationship Id="rId22" Type="http://schemas.openxmlformats.org/officeDocument/2006/relationships/tags" Target="../tags/tag24.xml"/><Relationship Id="rId21" Type="http://schemas.openxmlformats.org/officeDocument/2006/relationships/tags" Target="../tags/tag23.xml"/><Relationship Id="rId20" Type="http://schemas.openxmlformats.org/officeDocument/2006/relationships/tags" Target="../tags/tag22.xml"/><Relationship Id="rId2" Type="http://schemas.openxmlformats.org/officeDocument/2006/relationships/tags" Target="../tags/tag4.xml"/><Relationship Id="rId19" Type="http://schemas.openxmlformats.org/officeDocument/2006/relationships/tags" Target="../tags/tag21.xml"/><Relationship Id="rId18" Type="http://schemas.openxmlformats.org/officeDocument/2006/relationships/tags" Target="../tags/tag20.xml"/><Relationship Id="rId17" Type="http://schemas.openxmlformats.org/officeDocument/2006/relationships/tags" Target="../tags/tag19.xml"/><Relationship Id="rId16" Type="http://schemas.openxmlformats.org/officeDocument/2006/relationships/tags" Target="../tags/tag18.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emf"/><Relationship Id="rId7" Type="http://schemas.openxmlformats.org/officeDocument/2006/relationships/oleObject" Target="../embeddings/oleObject1.bin"/><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0" Type="http://schemas.openxmlformats.org/officeDocument/2006/relationships/vmlDrawing" Target="../drawings/vmlDrawing1.vml"/><Relationship Id="rId1" Type="http://schemas.openxmlformats.org/officeDocument/2006/relationships/tags" Target="../tags/tag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12569" y="1207714"/>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smtClean="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smtClean="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smtClean="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12569" y="3222755"/>
            <a:ext cx="5151120" cy="461665"/>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b="1" dirty="0" smtClean="0">
                <a:solidFill>
                  <a:prstClr val="white"/>
                </a:solidFill>
                <a:latin typeface="微软雅黑" panose="020B0503020204020204" pitchFamily="34" charset="-122"/>
                <a:ea typeface="微软雅黑" panose="020B0503020204020204" pitchFamily="34" charset="-122"/>
              </a:rPr>
              <a:t>面向对象设计方法</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812570" y="4519241"/>
            <a:ext cx="8531902"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老师邮箱</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 </a:t>
            </a:r>
            <a:r>
              <a:rPr lang="en-US" altLang="zh-CN" sz="2000" b="1" dirty="0" smtClean="0">
                <a:solidFill>
                  <a:schemeClr val="bg1"/>
                </a:solidFill>
                <a:latin typeface="微软雅黑" panose="020B0503020204020204" pitchFamily="34" charset="-122"/>
                <a:ea typeface="微软雅黑" panose="020B0503020204020204" pitchFamily="34" charset="-122"/>
              </a:rPr>
              <a:t>dxiao@bupt.edu.cn</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0" name="日期占位符 9"/>
          <p:cNvSpPr>
            <a:spLocks noGrp="1"/>
          </p:cNvSpPr>
          <p:nvPr>
            <p:ph type="dt" sz="half" idx="10"/>
          </p:nvPr>
        </p:nvSpPr>
        <p:spPr/>
        <p:txBody>
          <a:bodyPr/>
          <a:lstStyle/>
          <a:p>
            <a:fld id="{99E8343F-4DEB-4883-9A89-5995C2348B1A}" type="datetime1">
              <a:rPr lang="zh-CN" altLang="en-US" smtClean="0"/>
            </a:fld>
            <a:endParaRPr lang="zh-CN" altLang="en-US" dirty="0"/>
          </a:p>
        </p:txBody>
      </p:sp>
      <p:sp>
        <p:nvSpPr>
          <p:cNvPr id="11" name="页脚占位符 10"/>
          <p:cNvSpPr>
            <a:spLocks noGrp="1"/>
          </p:cNvSpPr>
          <p:nvPr>
            <p:ph type="ftr" sz="quarter" idx="11"/>
          </p:nvPr>
        </p:nvSpPr>
        <p:spPr/>
        <p:txBody>
          <a:bodyPr/>
          <a:lstStyle/>
          <a:p>
            <a:r>
              <a:rPr lang="en-US" altLang="zh-CN" dirty="0"/>
              <a:t>©2015-2020 Data Science &amp; Service Center</a:t>
            </a:r>
            <a:endParaRPr lang="zh-CN" altLang="en-US" dirty="0">
              <a:solidFill>
                <a:prstClr val="white"/>
              </a:solidFill>
            </a:endParaRPr>
          </a:p>
        </p:txBody>
      </p:sp>
      <p:sp>
        <p:nvSpPr>
          <p:cNvPr id="13" name="灯片编号占位符 12"/>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9" name="图片 8"/>
          <p:cNvPicPr>
            <a:picLocks noChangeAspect="1"/>
          </p:cNvPicPr>
          <p:nvPr/>
        </p:nvPicPr>
        <p:blipFill>
          <a:blip r:embed="rId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536779" cy="716317"/>
          </a:xfrm>
          <a:prstGeom prst="rect">
            <a:avLst/>
          </a:prstGeom>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dirty="0" smtClean="0"/>
              <a:t>业务</a:t>
            </a:r>
            <a:r>
              <a:rPr lang="en-US" altLang="zh-CN" dirty="0" smtClean="0"/>
              <a:t>/</a:t>
            </a:r>
            <a:r>
              <a:rPr lang="zh-CN" altLang="en-US" dirty="0" smtClean="0"/>
              <a:t>应用层对象设计原则</a:t>
            </a:r>
            <a:endParaRPr lang="zh-CN" altLang="en-US" dirty="0" smtClean="0"/>
          </a:p>
        </p:txBody>
      </p:sp>
      <p:sp>
        <p:nvSpPr>
          <p:cNvPr id="14340" name="Rectangle 3"/>
          <p:cNvSpPr>
            <a:spLocks noGrp="1" noChangeArrowheads="1"/>
          </p:cNvSpPr>
          <p:nvPr>
            <p:ph idx="1"/>
          </p:nvPr>
        </p:nvSpPr>
        <p:spPr/>
        <p:txBody>
          <a:bodyPr/>
          <a:lstStyle/>
          <a:p>
            <a:r>
              <a:rPr lang="zh-CN" altLang="en-US" dirty="0" smtClean="0">
                <a:solidFill>
                  <a:srgbClr val="FF0000"/>
                </a:solidFill>
              </a:rPr>
              <a:t>问题来源：用例对应的核心功能应由哪些软件对象具体实现？</a:t>
            </a:r>
            <a:endParaRPr lang="en-US" altLang="zh-CN" dirty="0" smtClean="0">
              <a:solidFill>
                <a:srgbClr val="FF0000"/>
              </a:solidFill>
            </a:endParaRPr>
          </a:p>
          <a:p>
            <a:r>
              <a:rPr lang="zh-CN" altLang="en-US" dirty="0"/>
              <a:t>参考</a:t>
            </a:r>
            <a:r>
              <a:rPr lang="zh-CN" altLang="en-US" dirty="0" smtClean="0"/>
              <a:t>答案：尽量参考领域模型中的概念类对软件对象进行定义和命名。</a:t>
            </a:r>
            <a:endParaRPr lang="en-US" altLang="zh-CN" dirty="0" smtClean="0"/>
          </a:p>
          <a:p>
            <a:r>
              <a:rPr lang="zh-CN" altLang="en-US" dirty="0">
                <a:solidFill>
                  <a:srgbClr val="FF0000"/>
                </a:solidFill>
              </a:rPr>
              <a:t>问题</a:t>
            </a:r>
            <a:r>
              <a:rPr lang="zh-CN" altLang="en-US" dirty="0" smtClean="0">
                <a:solidFill>
                  <a:srgbClr val="FF0000"/>
                </a:solidFill>
              </a:rPr>
              <a:t>来源：这些软件对象应位于分层结构中的哪一层？</a:t>
            </a:r>
            <a:endParaRPr lang="en-US" altLang="zh-CN" dirty="0" smtClean="0">
              <a:solidFill>
                <a:srgbClr val="FF0000"/>
              </a:solidFill>
            </a:endParaRPr>
          </a:p>
          <a:p>
            <a:r>
              <a:rPr lang="zh-CN" altLang="en-US" dirty="0"/>
              <a:t>参考</a:t>
            </a:r>
            <a:r>
              <a:rPr lang="zh-CN" altLang="en-US" dirty="0" smtClean="0"/>
              <a:t>答案：这些软件对象代表具体的业务功能需求，应位于业务逻辑层。</a:t>
            </a:r>
            <a:endParaRPr lang="en-US" altLang="zh-CN" dirty="0" smtClean="0"/>
          </a:p>
          <a:p>
            <a:pPr lvl="1"/>
            <a:r>
              <a:rPr lang="zh-CN" altLang="en-US" dirty="0" smtClean="0"/>
              <a:t>在面向对象分析阶段，已经识别出了问题域中重要的概念，该阶段关注的是概念的本质含义以及属性。</a:t>
            </a:r>
            <a:endParaRPr lang="zh-CN" altLang="en-US" dirty="0" smtClean="0"/>
          </a:p>
          <a:p>
            <a:pPr lvl="1"/>
            <a:r>
              <a:rPr lang="zh-CN" altLang="en-US" dirty="0" smtClean="0"/>
              <a:t>在面向对象设计阶段，将会对这些概念增加操作，并进行必要的修改和调整，使之成为设计模型中业务</a:t>
            </a:r>
            <a:r>
              <a:rPr lang="en-US" altLang="zh-CN" dirty="0" smtClean="0"/>
              <a:t>/</a:t>
            </a:r>
            <a:r>
              <a:rPr lang="zh-CN" altLang="en-US" dirty="0" smtClean="0"/>
              <a:t>领域层中的类。</a:t>
            </a:r>
            <a:endParaRPr lang="zh-CN" altLang="en-US" dirty="0" smtClean="0"/>
          </a:p>
          <a:p>
            <a:pPr lvl="1"/>
            <a:r>
              <a:rPr lang="zh-CN" altLang="en-US" dirty="0" smtClean="0"/>
              <a:t>这也是为什么说</a:t>
            </a:r>
            <a:r>
              <a:rPr lang="en-US" altLang="zh-CN" dirty="0" smtClean="0"/>
              <a:t>OOA</a:t>
            </a:r>
            <a:r>
              <a:rPr lang="zh-CN" altLang="en-US" dirty="0" smtClean="0"/>
              <a:t>（面向对象分析）和</a:t>
            </a:r>
            <a:r>
              <a:rPr lang="en-US" altLang="zh-CN" dirty="0" smtClean="0"/>
              <a:t>OOD</a:t>
            </a:r>
            <a:r>
              <a:rPr lang="zh-CN" altLang="en-US" dirty="0" smtClean="0"/>
              <a:t>（面向对象设计）采用一致的表示法，</a:t>
            </a:r>
            <a:r>
              <a:rPr lang="en-US" altLang="zh-CN" dirty="0" smtClean="0"/>
              <a:t>OOA</a:t>
            </a:r>
            <a:r>
              <a:rPr lang="zh-CN" altLang="en-US" dirty="0" smtClean="0"/>
              <a:t>和</a:t>
            </a:r>
            <a:r>
              <a:rPr lang="en-US" altLang="zh-CN" dirty="0" smtClean="0"/>
              <a:t>OOD</a:t>
            </a:r>
            <a:r>
              <a:rPr lang="zh-CN" altLang="en-US" dirty="0" smtClean="0"/>
              <a:t>之间不存在结构化方法中分析与设计的鸿沟，两者能够紧密衔接。 </a:t>
            </a:r>
            <a:endParaRPr lang="zh-CN" altLang="en-US" dirty="0" smtClean="0"/>
          </a:p>
        </p:txBody>
      </p:sp>
      <p:sp>
        <p:nvSpPr>
          <p:cNvPr id="7" name="日期占位符 6"/>
          <p:cNvSpPr>
            <a:spLocks noGrp="1"/>
          </p:cNvSpPr>
          <p:nvPr>
            <p:ph type="dt" sz="half" idx="10"/>
          </p:nvPr>
        </p:nvSpPr>
        <p:spPr/>
        <p:txBody>
          <a:bodyPr/>
          <a:lstStyle/>
          <a:p>
            <a:fld id="{0CEB4FBB-4883-4EB3-9F1D-F7D2C384AEBD}"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dirty="0" smtClean="0"/>
              <a:t>持久化层对象设计原则</a:t>
            </a:r>
            <a:endParaRPr lang="zh-CN" altLang="en-US" dirty="0" smtClean="0"/>
          </a:p>
        </p:txBody>
      </p:sp>
      <p:sp>
        <p:nvSpPr>
          <p:cNvPr id="15364" name="Rectangle 3"/>
          <p:cNvSpPr>
            <a:spLocks noGrp="1" noChangeArrowheads="1"/>
          </p:cNvSpPr>
          <p:nvPr>
            <p:ph idx="1"/>
          </p:nvPr>
        </p:nvSpPr>
        <p:spPr/>
        <p:txBody>
          <a:bodyPr/>
          <a:lstStyle/>
          <a:p>
            <a:r>
              <a:rPr lang="zh-CN" altLang="en-US" dirty="0" smtClean="0">
                <a:solidFill>
                  <a:srgbClr val="FF0000"/>
                </a:solidFill>
              </a:rPr>
              <a:t>问题来源：需要持久保存的业务数据存放在哪里？</a:t>
            </a:r>
            <a:endParaRPr lang="en-US" altLang="zh-CN" dirty="0" smtClean="0">
              <a:solidFill>
                <a:srgbClr val="FF0000"/>
              </a:solidFill>
            </a:endParaRPr>
          </a:p>
          <a:p>
            <a:r>
              <a:rPr lang="zh-CN" altLang="en-US" dirty="0" smtClean="0"/>
              <a:t>参考答案：该软件对象的职责就是管理（增删改查）</a:t>
            </a:r>
            <a:r>
              <a:rPr lang="zh-CN" altLang="en-US" dirty="0"/>
              <a:t>经过</a:t>
            </a:r>
            <a:r>
              <a:rPr lang="zh-CN" altLang="en-US" dirty="0" smtClean="0"/>
              <a:t>业务逻辑对象处理后的需要持久保存的数据，又能与业务逻辑的功能相分离保持其独立性，又能与数据库保持同步，这些对象称为持久化对象。</a:t>
            </a:r>
            <a:endParaRPr lang="en-US" altLang="zh-CN" dirty="0" smtClean="0"/>
          </a:p>
          <a:p>
            <a:r>
              <a:rPr lang="zh-CN" altLang="en-US" dirty="0" smtClean="0"/>
              <a:t>对象持久化：将对象状态永久保存到物理存储介质中。</a:t>
            </a:r>
            <a:endParaRPr lang="zh-CN" altLang="en-US" dirty="0" smtClean="0"/>
          </a:p>
        </p:txBody>
      </p:sp>
      <p:sp>
        <p:nvSpPr>
          <p:cNvPr id="7" name="日期占位符 6"/>
          <p:cNvSpPr>
            <a:spLocks noGrp="1"/>
          </p:cNvSpPr>
          <p:nvPr>
            <p:ph type="dt" sz="half" idx="10"/>
          </p:nvPr>
        </p:nvSpPr>
        <p:spPr/>
        <p:txBody>
          <a:bodyPr/>
          <a:lstStyle/>
          <a:p>
            <a:fld id="{E8F60456-5592-4491-950B-3D0276FC2747}"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zh-CN" altLang="en-US" smtClean="0"/>
              <a:t>为何引入持久化类</a:t>
            </a:r>
            <a:endParaRPr lang="zh-CN" altLang="en-US" smtClean="0"/>
          </a:p>
        </p:txBody>
      </p:sp>
      <p:sp>
        <p:nvSpPr>
          <p:cNvPr id="16388" name="Rectangle 3"/>
          <p:cNvSpPr>
            <a:spLocks noGrp="1" noChangeArrowheads="1"/>
          </p:cNvSpPr>
          <p:nvPr>
            <p:ph idx="1"/>
          </p:nvPr>
        </p:nvSpPr>
        <p:spPr/>
        <p:txBody>
          <a:bodyPr/>
          <a:lstStyle/>
          <a:p>
            <a:pPr>
              <a:lnSpc>
                <a:spcPct val="80000"/>
              </a:lnSpc>
            </a:pPr>
            <a:r>
              <a:rPr lang="zh-CN" altLang="en-US" sz="2400" dirty="0"/>
              <a:t>引入持久层的目的在于当数据存储机制或策略发生变化的时候，能减少维护工作。</a:t>
            </a:r>
            <a:endParaRPr lang="zh-CN" altLang="en-US" sz="2400" dirty="0"/>
          </a:p>
          <a:p>
            <a:pPr>
              <a:lnSpc>
                <a:spcPct val="80000"/>
              </a:lnSpc>
            </a:pPr>
            <a:r>
              <a:rPr lang="zh-CN" altLang="en-US" sz="2400" dirty="0"/>
              <a:t>目前大部分系统都是采用数据库作为存储介质。但数据库肯定会改变，包括：</a:t>
            </a:r>
            <a:endParaRPr lang="zh-CN" altLang="en-US" sz="2400" dirty="0"/>
          </a:p>
          <a:p>
            <a:pPr lvl="1">
              <a:lnSpc>
                <a:spcPct val="80000"/>
              </a:lnSpc>
            </a:pPr>
            <a:r>
              <a:rPr lang="zh-CN" altLang="en-US" sz="2000" dirty="0"/>
              <a:t>数据库升级</a:t>
            </a:r>
            <a:endParaRPr lang="zh-CN" altLang="en-US" sz="2000" dirty="0"/>
          </a:p>
          <a:p>
            <a:pPr lvl="1">
              <a:lnSpc>
                <a:spcPct val="80000"/>
              </a:lnSpc>
            </a:pPr>
            <a:r>
              <a:rPr lang="zh-CN" altLang="en-US" sz="2000" dirty="0"/>
              <a:t>从一种数据库移动到另一种数据库</a:t>
            </a:r>
            <a:endParaRPr lang="zh-CN" altLang="en-US" sz="2000" dirty="0"/>
          </a:p>
          <a:p>
            <a:pPr lvl="1">
              <a:lnSpc>
                <a:spcPct val="80000"/>
              </a:lnSpc>
            </a:pPr>
            <a:r>
              <a:rPr lang="zh-CN" altLang="en-US" sz="2000" dirty="0"/>
              <a:t>数据模式变化，如增加字段、修改字段名称、改变字段类型等</a:t>
            </a:r>
            <a:endParaRPr lang="zh-CN" altLang="en-US" sz="2000" dirty="0"/>
          </a:p>
          <a:p>
            <a:r>
              <a:rPr lang="zh-CN" altLang="en-US" sz="2400" dirty="0">
                <a:solidFill>
                  <a:srgbClr val="FF0000"/>
                </a:solidFill>
              </a:rPr>
              <a:t>持久层将对数据库的操作类封装起来，提供专门数据管理功能，向业务</a:t>
            </a:r>
            <a:r>
              <a:rPr lang="en-US" altLang="zh-CN" sz="2400" dirty="0">
                <a:solidFill>
                  <a:srgbClr val="FF0000"/>
                </a:solidFill>
              </a:rPr>
              <a:t>/</a:t>
            </a:r>
            <a:r>
              <a:rPr lang="zh-CN" altLang="en-US" sz="2400" dirty="0">
                <a:solidFill>
                  <a:srgbClr val="FF0000"/>
                </a:solidFill>
              </a:rPr>
              <a:t>领域对象提供持久化服务，从而使数据库变化对业务领域的影响的范围局部化。 </a:t>
            </a:r>
            <a:endParaRPr lang="zh-CN" altLang="en-US" sz="2400" dirty="0">
              <a:solidFill>
                <a:srgbClr val="FF0000"/>
              </a:solidFill>
            </a:endParaRPr>
          </a:p>
          <a:p>
            <a:r>
              <a:rPr lang="zh-CN" altLang="en-US" sz="2400" dirty="0"/>
              <a:t>无论持久存储策略如何变化，业务</a:t>
            </a:r>
            <a:r>
              <a:rPr lang="en-US" altLang="zh-CN" sz="2400" dirty="0"/>
              <a:t>/</a:t>
            </a:r>
            <a:r>
              <a:rPr lang="zh-CN" altLang="en-US" sz="2400" dirty="0"/>
              <a:t>领域类都不会受影响，从而增加了应用程序的可维护性、可扩展性和可移植性。</a:t>
            </a:r>
            <a:endParaRPr lang="zh-CN" altLang="en-US" sz="2400" dirty="0"/>
          </a:p>
        </p:txBody>
      </p:sp>
      <p:sp>
        <p:nvSpPr>
          <p:cNvPr id="7" name="日期占位符 6"/>
          <p:cNvSpPr>
            <a:spLocks noGrp="1"/>
          </p:cNvSpPr>
          <p:nvPr>
            <p:ph type="dt" sz="half" idx="10"/>
          </p:nvPr>
        </p:nvSpPr>
        <p:spPr/>
        <p:txBody>
          <a:bodyPr/>
          <a:lstStyle/>
          <a:p>
            <a:fld id="{AC9B620F-F151-4F22-BB31-9AD2259BE5EE}"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dirty="0" smtClean="0"/>
              <a:t>系统层</a:t>
            </a:r>
            <a:endParaRPr lang="zh-CN" altLang="en-US" dirty="0" smtClean="0"/>
          </a:p>
        </p:txBody>
      </p:sp>
      <p:sp>
        <p:nvSpPr>
          <p:cNvPr id="17412" name="Rectangle 3"/>
          <p:cNvSpPr>
            <a:spLocks noGrp="1" noChangeArrowheads="1"/>
          </p:cNvSpPr>
          <p:nvPr>
            <p:ph idx="1"/>
          </p:nvPr>
        </p:nvSpPr>
        <p:spPr/>
        <p:txBody>
          <a:bodyPr/>
          <a:lstStyle/>
          <a:p>
            <a:r>
              <a:rPr lang="zh-CN" altLang="en-US" dirty="0" smtClean="0"/>
              <a:t>系统层提供对操作系统和非面向对象资源的访问。 </a:t>
            </a:r>
            <a:endParaRPr lang="zh-CN" altLang="en-US" dirty="0" smtClean="0"/>
          </a:p>
          <a:p>
            <a:r>
              <a:rPr lang="zh-CN" altLang="en-US" dirty="0" smtClean="0"/>
              <a:t>系统类将操作系统提供的系统调用封装起来，生成系统访问类，例如</a:t>
            </a:r>
            <a:r>
              <a:rPr lang="en-US" altLang="zh-CN" dirty="0" smtClean="0"/>
              <a:t>Java</a:t>
            </a:r>
            <a:r>
              <a:rPr lang="zh-CN" altLang="en-US" dirty="0" smtClean="0"/>
              <a:t>语言中的文件流类库。上层业务逻辑直接访问系统类。而不直接访问系统调用。</a:t>
            </a:r>
            <a:endParaRPr lang="zh-CN" altLang="en-US" dirty="0" smtClean="0"/>
          </a:p>
          <a:p>
            <a:r>
              <a:rPr lang="zh-CN" altLang="en-US" dirty="0" smtClean="0"/>
              <a:t>这样当程序需要在不同操作系统平台上进行移植时，只需要修改少数系统类就可以。</a:t>
            </a:r>
            <a:endParaRPr lang="zh-CN" altLang="en-US" dirty="0" smtClean="0"/>
          </a:p>
        </p:txBody>
      </p:sp>
      <p:sp>
        <p:nvSpPr>
          <p:cNvPr id="7" name="日期占位符 6"/>
          <p:cNvSpPr>
            <a:spLocks noGrp="1"/>
          </p:cNvSpPr>
          <p:nvPr>
            <p:ph type="dt" sz="half" idx="10"/>
          </p:nvPr>
        </p:nvSpPr>
        <p:spPr/>
        <p:txBody>
          <a:bodyPr/>
          <a:lstStyle/>
          <a:p>
            <a:fld id="{95F0D01A-71BC-4233-836E-38C47E6421CF}"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dirty="0" smtClean="0"/>
              <a:t>设计用例实现方案</a:t>
            </a:r>
            <a:endParaRPr lang="zh-CN" altLang="en-US" dirty="0" smtClean="0"/>
          </a:p>
        </p:txBody>
      </p:sp>
      <p:sp>
        <p:nvSpPr>
          <p:cNvPr id="34820" name="Rectangle 3"/>
          <p:cNvSpPr>
            <a:spLocks noGrp="1" noChangeArrowheads="1"/>
          </p:cNvSpPr>
          <p:nvPr>
            <p:ph idx="1"/>
          </p:nvPr>
        </p:nvSpPr>
        <p:spPr/>
        <p:txBody>
          <a:bodyPr/>
          <a:lstStyle/>
          <a:p>
            <a:r>
              <a:rPr lang="zh-CN" altLang="en-US" dirty="0" smtClean="0"/>
              <a:t>面向对象的设计过程也可称为</a:t>
            </a:r>
            <a:r>
              <a:rPr lang="zh-CN" altLang="en-US" dirty="0" smtClean="0">
                <a:solidFill>
                  <a:srgbClr val="FF0000"/>
                </a:solidFill>
              </a:rPr>
              <a:t>用例实现</a:t>
            </a:r>
            <a:r>
              <a:rPr lang="zh-CN" altLang="en-US" dirty="0" smtClean="0"/>
              <a:t>的设计</a:t>
            </a:r>
            <a:endParaRPr lang="en-US" altLang="zh-CN" dirty="0" smtClean="0"/>
          </a:p>
          <a:p>
            <a:r>
              <a:rPr lang="zh-CN" altLang="en-US" dirty="0" smtClean="0"/>
              <a:t>用例实现：在设计模型中描述分层结构中相互协作的软件对象如何实现用例的各个特定场景，包括所有的成功和失败场景。</a:t>
            </a:r>
            <a:endParaRPr lang="en-US" altLang="zh-CN" dirty="0" smtClean="0"/>
          </a:p>
          <a:p>
            <a:r>
              <a:rPr lang="zh-CN" altLang="en-US" dirty="0"/>
              <a:t>用例</a:t>
            </a:r>
            <a:r>
              <a:rPr lang="zh-CN" altLang="en-US" dirty="0" smtClean="0"/>
              <a:t>实现的设计方案：根据选择的分层结构，结合需求分析的结果找到各层次对应的软件对象，并给出这些对象的交互场景以实现用例的要求。</a:t>
            </a:r>
            <a:endParaRPr lang="en-US" altLang="zh-CN" dirty="0" smtClean="0"/>
          </a:p>
          <a:p>
            <a:pPr lvl="1"/>
            <a:r>
              <a:rPr lang="zh-CN" altLang="en-US" dirty="0" smtClean="0">
                <a:solidFill>
                  <a:srgbClr val="FF0000"/>
                </a:solidFill>
              </a:rPr>
              <a:t>使用</a:t>
            </a:r>
            <a:r>
              <a:rPr lang="en-US" altLang="zh-CN" dirty="0" smtClean="0">
                <a:solidFill>
                  <a:srgbClr val="FF0000"/>
                </a:solidFill>
              </a:rPr>
              <a:t>UML </a:t>
            </a:r>
            <a:r>
              <a:rPr lang="zh-CN" altLang="en-US" dirty="0" smtClean="0">
                <a:solidFill>
                  <a:srgbClr val="FF0000"/>
                </a:solidFill>
              </a:rPr>
              <a:t>的</a:t>
            </a:r>
            <a:r>
              <a:rPr lang="en-US" altLang="zh-CN" dirty="0" smtClean="0">
                <a:solidFill>
                  <a:srgbClr val="FF0000"/>
                </a:solidFill>
              </a:rPr>
              <a:t>sequence/collaboration diagram </a:t>
            </a:r>
            <a:r>
              <a:rPr lang="zh-CN" altLang="en-US" dirty="0" smtClean="0">
                <a:solidFill>
                  <a:srgbClr val="FF0000"/>
                </a:solidFill>
              </a:rPr>
              <a:t>进行设计和表示。</a:t>
            </a:r>
            <a:endParaRPr lang="en-US" altLang="zh-CN" dirty="0" smtClean="0">
              <a:solidFill>
                <a:srgbClr val="FF0000"/>
              </a:solidFill>
            </a:endParaRPr>
          </a:p>
          <a:p>
            <a:r>
              <a:rPr lang="zh-CN" altLang="en-US" dirty="0" smtClean="0"/>
              <a:t>进一步根据找到的软件对象在交互图中的接收和发送的消息，确定软件对象应该具有软件方法和属性。</a:t>
            </a:r>
            <a:endParaRPr lang="en-US" altLang="zh-CN" dirty="0" smtClean="0"/>
          </a:p>
          <a:p>
            <a:r>
              <a:rPr lang="zh-CN" altLang="en-US" dirty="0" smtClean="0"/>
              <a:t>完成从分析模型到设计模型的的转变过程。</a:t>
            </a:r>
            <a:endParaRPr lang="zh-CN" altLang="en-US" dirty="0" smtClean="0"/>
          </a:p>
        </p:txBody>
      </p:sp>
      <p:sp>
        <p:nvSpPr>
          <p:cNvPr id="7" name="日期占位符 6"/>
          <p:cNvSpPr>
            <a:spLocks noGrp="1"/>
          </p:cNvSpPr>
          <p:nvPr>
            <p:ph type="dt" sz="half" idx="10"/>
          </p:nvPr>
        </p:nvSpPr>
        <p:spPr/>
        <p:txBody>
          <a:bodyPr/>
          <a:lstStyle/>
          <a:p>
            <a:fld id="{11218BFC-2E39-42E6-B27D-5C4D7BE4B55C}"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zh-CN" altLang="en-US" dirty="0" smtClean="0"/>
              <a:t>类职责分配</a:t>
            </a:r>
            <a:r>
              <a:rPr lang="en-US" altLang="zh-CN" dirty="0" smtClean="0"/>
              <a:t>(Grasp)</a:t>
            </a:r>
            <a:r>
              <a:rPr lang="zh-CN" altLang="en-US" dirty="0" smtClean="0"/>
              <a:t>模式</a:t>
            </a:r>
            <a:endParaRPr lang="zh-CN" altLang="en-US" dirty="0" smtClean="0"/>
          </a:p>
        </p:txBody>
      </p:sp>
      <p:sp>
        <p:nvSpPr>
          <p:cNvPr id="36868" name="Rectangle 3"/>
          <p:cNvSpPr>
            <a:spLocks noGrp="1" noChangeArrowheads="1"/>
          </p:cNvSpPr>
          <p:nvPr>
            <p:ph idx="1"/>
          </p:nvPr>
        </p:nvSpPr>
        <p:spPr>
          <a:xfrm>
            <a:off x="335361" y="980728"/>
            <a:ext cx="11593284" cy="5196235"/>
          </a:xfrm>
        </p:spPr>
        <p:txBody>
          <a:bodyPr>
            <a:normAutofit lnSpcReduction="10000"/>
          </a:bodyPr>
          <a:lstStyle/>
          <a:p>
            <a:r>
              <a:rPr lang="en-US" altLang="zh-CN" dirty="0"/>
              <a:t>Genaral Responsibilty Assignment Software Pattern</a:t>
            </a:r>
            <a:endParaRPr lang="zh-CN" altLang="en-US" dirty="0"/>
          </a:p>
          <a:p>
            <a:r>
              <a:rPr lang="zh-CN" altLang="en-US" dirty="0"/>
              <a:t>设计类的来源有两部分。</a:t>
            </a:r>
            <a:endParaRPr lang="zh-CN" altLang="en-US" dirty="0"/>
          </a:p>
          <a:p>
            <a:pPr lvl="1"/>
            <a:r>
              <a:rPr lang="zh-CN" altLang="en-US" sz="2000" dirty="0" smtClean="0"/>
              <a:t>核心逻辑由</a:t>
            </a:r>
            <a:r>
              <a:rPr lang="zh-CN" altLang="en-US" sz="2000" dirty="0"/>
              <a:t>领域模型中的概念类转换而来</a:t>
            </a:r>
            <a:endParaRPr lang="zh-CN" altLang="en-US" sz="2000" dirty="0"/>
          </a:p>
          <a:p>
            <a:pPr lvl="1"/>
            <a:r>
              <a:rPr lang="zh-CN" altLang="en-US" sz="2000" dirty="0"/>
              <a:t>另一部分则是为实现而新增的一些类，如负责对象持久化的类、负责通信的类。 </a:t>
            </a:r>
            <a:endParaRPr lang="zh-CN" altLang="en-US" sz="2000" dirty="0"/>
          </a:p>
          <a:p>
            <a:r>
              <a:rPr lang="zh-CN" altLang="en-US" dirty="0"/>
              <a:t>核心思想</a:t>
            </a:r>
            <a:r>
              <a:rPr lang="zh-CN" altLang="en-US" dirty="0" smtClean="0"/>
              <a:t>：每</a:t>
            </a:r>
            <a:r>
              <a:rPr lang="zh-CN" altLang="en-US" dirty="0"/>
              <a:t>一个设计</a:t>
            </a:r>
            <a:r>
              <a:rPr lang="zh-CN" altLang="en-US" dirty="0" smtClean="0"/>
              <a:t>类都有明确</a:t>
            </a:r>
            <a:r>
              <a:rPr lang="zh-CN" altLang="en-US" dirty="0"/>
              <a:t>的</a:t>
            </a:r>
            <a:r>
              <a:rPr lang="zh-CN" altLang="en-US" dirty="0" smtClean="0"/>
              <a:t>职责</a:t>
            </a:r>
            <a:endParaRPr lang="zh-CN" altLang="en-US" dirty="0"/>
          </a:p>
          <a:p>
            <a:pPr lvl="1"/>
            <a:r>
              <a:rPr lang="zh-CN" altLang="en-US" sz="1800" dirty="0" smtClean="0"/>
              <a:t>自己干自己的事（职责的分配）：</a:t>
            </a:r>
            <a:endParaRPr lang="en-US" altLang="zh-CN" sz="1800" dirty="0" smtClean="0"/>
          </a:p>
          <a:p>
            <a:pPr lvl="2"/>
            <a:r>
              <a:rPr lang="zh-CN" altLang="en-US" sz="1400" dirty="0" smtClean="0"/>
              <a:t>对象</a:t>
            </a:r>
            <a:r>
              <a:rPr lang="zh-CN" altLang="en-US" sz="1400" dirty="0"/>
              <a:t>要了解自己私有的封装数据</a:t>
            </a:r>
            <a:r>
              <a:rPr lang="zh-CN" altLang="en-US" sz="1400" dirty="0" smtClean="0"/>
              <a:t>；</a:t>
            </a:r>
            <a:endParaRPr lang="en-US" altLang="zh-CN" sz="1400" dirty="0" smtClean="0"/>
          </a:p>
          <a:p>
            <a:pPr lvl="2"/>
            <a:r>
              <a:rPr lang="zh-CN" altLang="en-US" sz="1400" dirty="0" smtClean="0"/>
              <a:t>了解</a:t>
            </a:r>
            <a:r>
              <a:rPr lang="zh-CN" altLang="en-US" sz="1400" dirty="0"/>
              <a:t>相关联的对象</a:t>
            </a:r>
            <a:r>
              <a:rPr lang="zh-CN" altLang="en-US" sz="1400" dirty="0" smtClean="0"/>
              <a:t>；</a:t>
            </a:r>
            <a:endParaRPr lang="en-US" altLang="zh-CN" sz="1400" dirty="0" smtClean="0"/>
          </a:p>
          <a:p>
            <a:pPr lvl="2"/>
            <a:r>
              <a:rPr lang="zh-CN" altLang="en-US" sz="1400" dirty="0" smtClean="0"/>
              <a:t>了解</a:t>
            </a:r>
            <a:r>
              <a:rPr lang="zh-CN" altLang="en-US" sz="1400" dirty="0"/>
              <a:t>能够派生或者计算的事物。</a:t>
            </a:r>
            <a:endParaRPr lang="zh-CN" altLang="en-US" sz="1400" dirty="0"/>
          </a:p>
          <a:p>
            <a:pPr lvl="1"/>
            <a:r>
              <a:rPr lang="zh-CN" altLang="en-US" sz="1800" dirty="0" smtClean="0"/>
              <a:t>自己干自己能干的事（职责的分配）：</a:t>
            </a:r>
            <a:endParaRPr lang="en-US" altLang="zh-CN" sz="1800" dirty="0" smtClean="0"/>
          </a:p>
          <a:p>
            <a:pPr lvl="2"/>
            <a:r>
              <a:rPr lang="zh-CN" altLang="en-US" sz="1400" dirty="0" smtClean="0"/>
              <a:t>对象</a:t>
            </a:r>
            <a:r>
              <a:rPr lang="zh-CN" altLang="en-US" sz="1400" dirty="0"/>
              <a:t>自身要能执行一些行为，如创建一个对象或者进行计算</a:t>
            </a:r>
            <a:r>
              <a:rPr lang="zh-CN" altLang="en-US" sz="1400" dirty="0" smtClean="0"/>
              <a:t>；</a:t>
            </a:r>
            <a:endParaRPr lang="en-US" altLang="zh-CN" sz="1400" dirty="0" smtClean="0"/>
          </a:p>
          <a:p>
            <a:pPr lvl="2"/>
            <a:r>
              <a:rPr lang="zh-CN" altLang="en-US" sz="1400" dirty="0" smtClean="0"/>
              <a:t>对象</a:t>
            </a:r>
            <a:r>
              <a:rPr lang="zh-CN" altLang="en-US" sz="1400" dirty="0"/>
              <a:t>要能启动其他对象中的动作</a:t>
            </a:r>
            <a:r>
              <a:rPr lang="zh-CN" altLang="en-US" sz="1400" dirty="0" smtClean="0"/>
              <a:t>；</a:t>
            </a:r>
            <a:endParaRPr lang="en-US" altLang="zh-CN" sz="1400" dirty="0" smtClean="0"/>
          </a:p>
          <a:p>
            <a:pPr lvl="2"/>
            <a:r>
              <a:rPr lang="zh-CN" altLang="en-US" sz="1400" dirty="0" smtClean="0"/>
              <a:t>对象</a:t>
            </a:r>
            <a:r>
              <a:rPr lang="zh-CN" altLang="en-US" sz="1400" dirty="0"/>
              <a:t>要能控制或协调其他对象中的活动</a:t>
            </a:r>
            <a:r>
              <a:rPr lang="zh-CN" altLang="en-US" sz="1400" dirty="0" smtClean="0"/>
              <a:t>。</a:t>
            </a:r>
            <a:endParaRPr lang="en-US" altLang="zh-CN" sz="1400" dirty="0" smtClean="0"/>
          </a:p>
          <a:p>
            <a:pPr lvl="1"/>
            <a:r>
              <a:rPr lang="zh-CN" altLang="en-US" sz="1800" dirty="0" smtClean="0"/>
              <a:t>自己只干自己的事（职责的内聚）</a:t>
            </a:r>
            <a:endParaRPr lang="zh-CN" altLang="en-US" sz="1800" dirty="0"/>
          </a:p>
        </p:txBody>
      </p:sp>
      <p:sp>
        <p:nvSpPr>
          <p:cNvPr id="7" name="日期占位符 6"/>
          <p:cNvSpPr>
            <a:spLocks noGrp="1"/>
          </p:cNvSpPr>
          <p:nvPr>
            <p:ph type="dt" sz="half" idx="10"/>
          </p:nvPr>
        </p:nvSpPr>
        <p:spPr/>
        <p:txBody>
          <a:bodyPr/>
          <a:lstStyle/>
          <a:p>
            <a:fld id="{BB0497DA-F686-4F99-8685-92EE41245720}"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2" name="文本框 1"/>
          <p:cNvSpPr txBox="1"/>
          <p:nvPr/>
        </p:nvSpPr>
        <p:spPr>
          <a:xfrm>
            <a:off x="8001000" y="2585085"/>
            <a:ext cx="3612515" cy="3415030"/>
          </a:xfrm>
          <a:prstGeom prst="rect">
            <a:avLst/>
          </a:prstGeom>
          <a:solidFill>
            <a:schemeClr val="accent2"/>
          </a:solidFill>
        </p:spPr>
        <p:txBody>
          <a:bodyPr wrap="square" rtlCol="0">
            <a:spAutoFit/>
          </a:bodyPr>
          <a:p>
            <a:pPr marL="457200" indent="-457200">
              <a:buFont typeface="+mj-lt"/>
              <a:buAutoNum type="arabicPeriod"/>
            </a:pPr>
            <a:r>
              <a:rPr lang="zh-CN" altLang="en-US"/>
              <a:t>控制器模式</a:t>
            </a:r>
            <a:endParaRPr lang="zh-CN" altLang="en-US"/>
          </a:p>
          <a:p>
            <a:pPr marL="457200" indent="-457200">
              <a:buFont typeface="+mj-lt"/>
              <a:buAutoNum type="arabicPeriod"/>
            </a:pPr>
            <a:r>
              <a:rPr lang="zh-CN" altLang="en-US"/>
              <a:t>信息专家模式</a:t>
            </a:r>
            <a:endParaRPr lang="zh-CN" altLang="en-US"/>
          </a:p>
          <a:p>
            <a:pPr marL="457200" indent="-457200">
              <a:buFont typeface="+mj-lt"/>
              <a:buAutoNum type="arabicPeriod"/>
            </a:pPr>
            <a:r>
              <a:rPr lang="zh-CN" altLang="en-US"/>
              <a:t>创建者模式</a:t>
            </a:r>
            <a:endParaRPr lang="zh-CN" altLang="en-US"/>
          </a:p>
          <a:p>
            <a:pPr marL="457200" indent="-457200">
              <a:buFont typeface="+mj-lt"/>
              <a:buAutoNum type="arabicPeriod"/>
            </a:pPr>
            <a:r>
              <a:rPr lang="zh-CN" altLang="en-US"/>
              <a:t>低耦合模式</a:t>
            </a:r>
            <a:endParaRPr lang="zh-CN" altLang="en-US"/>
          </a:p>
          <a:p>
            <a:pPr marL="457200" indent="-457200">
              <a:buFont typeface="+mj-lt"/>
              <a:buAutoNum type="arabicPeriod"/>
            </a:pPr>
            <a:r>
              <a:rPr lang="zh-CN" altLang="en-US"/>
              <a:t>高内聚模式</a:t>
            </a:r>
            <a:endParaRPr lang="zh-CN" altLang="en-US"/>
          </a:p>
          <a:p>
            <a:pPr marL="457200" indent="-457200">
              <a:buFont typeface="+mj-lt"/>
              <a:buAutoNum type="arabicPeriod"/>
            </a:pPr>
            <a:r>
              <a:rPr lang="zh-CN" altLang="en-US"/>
              <a:t>多态模式</a:t>
            </a:r>
            <a:endParaRPr lang="zh-CN" altLang="en-US"/>
          </a:p>
          <a:p>
            <a:pPr marL="457200" indent="-457200">
              <a:buFont typeface="+mj-lt"/>
              <a:buAutoNum type="arabicPeriod"/>
            </a:pPr>
            <a:r>
              <a:rPr lang="zh-CN" altLang="en-US"/>
              <a:t>纯虚构模式</a:t>
            </a:r>
            <a:endParaRPr lang="zh-CN" altLang="en-US"/>
          </a:p>
          <a:p>
            <a:pPr marL="457200" indent="-457200">
              <a:buFont typeface="+mj-lt"/>
              <a:buAutoNum type="arabicPeriod"/>
            </a:pPr>
            <a:r>
              <a:rPr lang="zh-CN" altLang="en-US"/>
              <a:t>间接模式</a:t>
            </a:r>
            <a:endParaRPr lang="zh-CN" altLang="en-US"/>
          </a:p>
          <a:p>
            <a:pPr marL="457200" indent="-457200">
              <a:buFont typeface="+mj-lt"/>
              <a:buAutoNum type="arabicPeriod"/>
            </a:pPr>
            <a:r>
              <a:rPr lang="zh-CN" altLang="en-US"/>
              <a:t>受保护变化模式</a:t>
            </a:r>
            <a:endParaRPr lang="zh-CN" altLang="en-US"/>
          </a:p>
        </p:txBody>
      </p:sp>
    </p:spTree>
  </p:cSld>
  <p:clrMapOvr>
    <a:masterClrMapping/>
  </p:clrMapOvr>
  <p:transition>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zh-CN" altLang="en-US" smtClean="0"/>
              <a:t>面向对象的设计模式</a:t>
            </a:r>
            <a:endParaRPr lang="zh-CN" altLang="en-US" smtClean="0"/>
          </a:p>
        </p:txBody>
      </p:sp>
      <p:sp>
        <p:nvSpPr>
          <p:cNvPr id="37892" name="Rectangle 3"/>
          <p:cNvSpPr>
            <a:spLocks noGrp="1" noChangeArrowheads="1"/>
          </p:cNvSpPr>
          <p:nvPr>
            <p:ph idx="1"/>
          </p:nvPr>
        </p:nvSpPr>
        <p:spPr/>
        <p:txBody>
          <a:bodyPr>
            <a:normAutofit/>
          </a:bodyPr>
          <a:lstStyle/>
          <a:p>
            <a:r>
              <a:rPr lang="zh-CN" altLang="en-US" dirty="0">
                <a:solidFill>
                  <a:srgbClr val="FF0000"/>
                </a:solidFill>
              </a:rPr>
              <a:t>对象的职责通过调用对象的方法来实现</a:t>
            </a:r>
            <a:r>
              <a:rPr lang="zh-CN" altLang="en-US" dirty="0"/>
              <a:t>。将职责分配给一个对象还是多个对象，是分配给一个方法还是多个方法要受到职责粒度的影响。 </a:t>
            </a:r>
            <a:endParaRPr lang="zh-CN" altLang="en-US" dirty="0"/>
          </a:p>
          <a:p>
            <a:r>
              <a:rPr lang="zh-CN" altLang="en-US" dirty="0">
                <a:solidFill>
                  <a:srgbClr val="FF0000"/>
                </a:solidFill>
              </a:rPr>
              <a:t>面向对象设计最关键的活动是找到合适的对象并</a:t>
            </a:r>
            <a:r>
              <a:rPr lang="zh-CN" altLang="en-US" dirty="0">
                <a:solidFill>
                  <a:srgbClr val="FF0000"/>
                </a:solidFill>
              </a:rPr>
              <a:t>正确地给对象分配</a:t>
            </a:r>
            <a:r>
              <a:rPr lang="zh-CN" altLang="en-US" dirty="0" smtClean="0">
                <a:solidFill>
                  <a:srgbClr val="FF0000"/>
                </a:solidFill>
              </a:rPr>
              <a:t>职责</a:t>
            </a:r>
            <a:r>
              <a:rPr lang="zh-CN" altLang="en-US" dirty="0"/>
              <a:t>。</a:t>
            </a:r>
            <a:r>
              <a:rPr lang="zh-CN" altLang="en-US" dirty="0" smtClean="0"/>
              <a:t> </a:t>
            </a:r>
            <a:endParaRPr lang="zh-CN" altLang="en-US" dirty="0"/>
          </a:p>
          <a:p>
            <a:r>
              <a:rPr lang="zh-CN" altLang="en-US" dirty="0"/>
              <a:t>模式是面向对象软件的设计经验，是可重用的设计思想，它描述了在特定环境中反复出现的一类设计问题，并提供经过实践检验的解决这类问题的通用模式。</a:t>
            </a:r>
            <a:endParaRPr lang="zh-CN" altLang="en-US" dirty="0"/>
          </a:p>
          <a:p>
            <a:r>
              <a:rPr lang="zh-CN" altLang="en-US" dirty="0">
                <a:solidFill>
                  <a:srgbClr val="FF0000"/>
                </a:solidFill>
              </a:rPr>
              <a:t>模式定义了一组相互协作的类，包括类的职责和类之间的交互方式</a:t>
            </a:r>
            <a:r>
              <a:rPr lang="zh-CN" altLang="en-US" dirty="0"/>
              <a:t>。 </a:t>
            </a:r>
            <a:endParaRPr lang="zh-CN" altLang="en-US" dirty="0"/>
          </a:p>
        </p:txBody>
      </p:sp>
      <p:sp>
        <p:nvSpPr>
          <p:cNvPr id="7" name="日期占位符 6"/>
          <p:cNvSpPr>
            <a:spLocks noGrp="1"/>
          </p:cNvSpPr>
          <p:nvPr>
            <p:ph type="dt" sz="half" idx="10"/>
          </p:nvPr>
        </p:nvSpPr>
        <p:spPr/>
        <p:txBody>
          <a:bodyPr/>
          <a:lstStyle/>
          <a:p>
            <a:fld id="{8BA2402C-68ED-4A7F-ACA9-4A8FB7ECEDDC}"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zh-CN" altLang="en-US" smtClean="0"/>
              <a:t>模式的组成</a:t>
            </a:r>
            <a:endParaRPr lang="zh-CN" altLang="en-US" smtClean="0"/>
          </a:p>
        </p:txBody>
      </p:sp>
      <p:sp>
        <p:nvSpPr>
          <p:cNvPr id="38916" name="Rectangle 3"/>
          <p:cNvSpPr>
            <a:spLocks noGrp="1" noChangeArrowheads="1"/>
          </p:cNvSpPr>
          <p:nvPr>
            <p:ph idx="1"/>
          </p:nvPr>
        </p:nvSpPr>
        <p:spPr/>
        <p:txBody>
          <a:bodyPr/>
          <a:lstStyle/>
          <a:p>
            <a:r>
              <a:rPr lang="zh-CN" altLang="en-US" dirty="0" smtClean="0"/>
              <a:t>模式名称：一个助记名，用一两个词描述模式的问题、解决方案和效果；</a:t>
            </a:r>
            <a:endParaRPr lang="zh-CN" altLang="en-US" dirty="0" smtClean="0"/>
          </a:p>
          <a:p>
            <a:r>
              <a:rPr lang="zh-CN" altLang="en-US" dirty="0" smtClean="0"/>
              <a:t>问题：描述了何时使用模式。或者说模式的使用问题域；</a:t>
            </a:r>
            <a:endParaRPr lang="zh-CN" altLang="en-US" dirty="0" smtClean="0"/>
          </a:p>
          <a:p>
            <a:r>
              <a:rPr lang="zh-CN" altLang="en-US" dirty="0" smtClean="0"/>
              <a:t>解决方案：描述了设计的组成部分、组成部分之间的相互关系及各自的职责和协作方式；</a:t>
            </a:r>
            <a:endParaRPr lang="zh-CN" altLang="en-US" dirty="0" smtClean="0"/>
          </a:p>
          <a:p>
            <a:r>
              <a:rPr lang="zh-CN" altLang="en-US" dirty="0" smtClean="0"/>
              <a:t>效果：描述了模式应用的效果和使用模式应权衡的问题。</a:t>
            </a:r>
            <a:endParaRPr lang="zh-CN" altLang="en-US" dirty="0" smtClean="0"/>
          </a:p>
          <a:p>
            <a:endParaRPr lang="zh-CN" altLang="en-US" dirty="0" smtClean="0"/>
          </a:p>
          <a:p>
            <a:r>
              <a:rPr lang="en-US" altLang="zh-CN" dirty="0" smtClean="0"/>
              <a:t>GRASP</a:t>
            </a:r>
            <a:r>
              <a:rPr lang="zh-CN" altLang="en-US" dirty="0" smtClean="0"/>
              <a:t>设计模式：主要用于寻找并确定软件对象，从宏观角度解决软件设计问题</a:t>
            </a:r>
            <a:r>
              <a:rPr lang="zh-CN" altLang="en-US" dirty="0" smtClean="0"/>
              <a:t>；</a:t>
            </a:r>
            <a:endParaRPr lang="zh-CN" altLang="en-US" dirty="0" smtClean="0"/>
          </a:p>
          <a:p>
            <a:r>
              <a:rPr lang="en-US" altLang="zh-CN" dirty="0" smtClean="0"/>
              <a:t>GoF</a:t>
            </a:r>
            <a:r>
              <a:rPr lang="zh-CN" altLang="en-US" dirty="0" smtClean="0"/>
              <a:t>设计模式：主要是使用</a:t>
            </a:r>
            <a:r>
              <a:rPr lang="en-US" altLang="zh-CN" dirty="0" smtClean="0"/>
              <a:t>Interface</a:t>
            </a:r>
            <a:r>
              <a:rPr lang="zh-CN" altLang="en-US" dirty="0" smtClean="0"/>
              <a:t>的特点，增加软件结构的灵活度，降低对象之间的耦合度，解决软件设计中局部紧耦合及扩展性的问题；</a:t>
            </a:r>
            <a:endParaRPr lang="zh-CN" altLang="en-US" dirty="0" smtClean="0"/>
          </a:p>
        </p:txBody>
      </p:sp>
      <p:sp>
        <p:nvSpPr>
          <p:cNvPr id="7" name="日期占位符 6"/>
          <p:cNvSpPr>
            <a:spLocks noGrp="1"/>
          </p:cNvSpPr>
          <p:nvPr>
            <p:ph type="dt" sz="half" idx="10"/>
          </p:nvPr>
        </p:nvSpPr>
        <p:spPr/>
        <p:txBody>
          <a:bodyPr/>
          <a:lstStyle/>
          <a:p>
            <a:fld id="{93820CAE-BE1A-48C1-96ED-B77B4711FD59}"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zh-CN" altLang="en-US" dirty="0" smtClean="0"/>
              <a:t>控制器</a:t>
            </a:r>
            <a:r>
              <a:rPr lang="en-US" altLang="zh-CN" dirty="0" smtClean="0"/>
              <a:t>(</a:t>
            </a:r>
            <a:r>
              <a:rPr lang="en-US" altLang="zh-CN" sz="2800" dirty="0" smtClean="0"/>
              <a:t>Controller</a:t>
            </a:r>
            <a:r>
              <a:rPr lang="en-US" altLang="zh-CN" dirty="0" smtClean="0"/>
              <a:t>)</a:t>
            </a:r>
            <a:r>
              <a:rPr lang="zh-CN" altLang="en-US" dirty="0" smtClean="0"/>
              <a:t>模式 </a:t>
            </a:r>
            <a:endParaRPr lang="zh-CN" altLang="en-US" dirty="0" smtClean="0"/>
          </a:p>
        </p:txBody>
      </p:sp>
      <p:sp>
        <p:nvSpPr>
          <p:cNvPr id="47108" name="Rectangle 3"/>
          <p:cNvSpPr>
            <a:spLocks noGrp="1" noChangeArrowheads="1"/>
          </p:cNvSpPr>
          <p:nvPr>
            <p:ph idx="1"/>
          </p:nvPr>
        </p:nvSpPr>
        <p:spPr/>
        <p:txBody>
          <a:bodyPr>
            <a:normAutofit/>
          </a:bodyPr>
          <a:lstStyle/>
          <a:p>
            <a:r>
              <a:rPr lang="zh-CN" altLang="en-US" dirty="0" smtClean="0"/>
              <a:t>问题来源：第一个接收系统事件的软件对象是什么？哪个软件对象负责接收和处理一个系统输入事件？</a:t>
            </a:r>
            <a:endParaRPr lang="en-US" altLang="zh-CN" dirty="0" smtClean="0"/>
          </a:p>
          <a:p>
            <a:r>
              <a:rPr lang="zh-CN" altLang="en-US" dirty="0"/>
              <a:t>解决</a:t>
            </a:r>
            <a:r>
              <a:rPr lang="zh-CN" altLang="en-US" dirty="0" smtClean="0"/>
              <a:t>方案：把接收和处理系统事件的职责分配给位于控制器层的对象</a:t>
            </a:r>
            <a:endParaRPr lang="zh-CN" altLang="en-US" dirty="0"/>
          </a:p>
          <a:p>
            <a:pPr lvl="1"/>
            <a:r>
              <a:rPr lang="zh-CN" altLang="en-US" sz="2000" dirty="0" smtClean="0"/>
              <a:t>它</a:t>
            </a:r>
            <a:r>
              <a:rPr lang="zh-CN" altLang="en-US" sz="2000" dirty="0"/>
              <a:t>代表整个</a:t>
            </a:r>
            <a:r>
              <a:rPr lang="zh-CN" altLang="en-US" sz="2000" dirty="0" smtClean="0"/>
              <a:t>系统（系统简单且不复杂），</a:t>
            </a:r>
            <a:r>
              <a:rPr lang="zh-CN" altLang="en-US" sz="2000" dirty="0"/>
              <a:t>称为外观（</a:t>
            </a:r>
            <a:r>
              <a:rPr lang="en-US" altLang="zh-CN" sz="2000" dirty="0"/>
              <a:t>facade</a:t>
            </a:r>
            <a:r>
              <a:rPr lang="zh-CN" altLang="en-US" sz="2000" dirty="0"/>
              <a:t>）控制器；</a:t>
            </a:r>
            <a:endParaRPr lang="zh-CN" altLang="en-US" sz="2000" dirty="0"/>
          </a:p>
          <a:p>
            <a:pPr lvl="1"/>
            <a:r>
              <a:rPr lang="zh-CN" altLang="en-US" sz="2000" dirty="0"/>
              <a:t>它代表一个发生系统事件的用例场景，这个类通常命名为“</a:t>
            </a:r>
            <a:r>
              <a:rPr lang="en-US" altLang="zh-CN" sz="2000" dirty="0"/>
              <a:t>&lt;</a:t>
            </a:r>
            <a:r>
              <a:rPr lang="zh-CN" altLang="en-US" sz="2000" dirty="0"/>
              <a:t>用例名</a:t>
            </a:r>
            <a:r>
              <a:rPr lang="en-US" altLang="zh-CN" sz="2000" dirty="0"/>
              <a:t>&gt;</a:t>
            </a:r>
            <a:r>
              <a:rPr lang="zh-CN" altLang="en-US" sz="2000" dirty="0"/>
              <a:t>控制器”，称为用例控制器或者会话控制器。</a:t>
            </a:r>
            <a:endParaRPr lang="zh-CN" altLang="en-US" sz="2000" dirty="0"/>
          </a:p>
          <a:p>
            <a:pPr lvl="1"/>
            <a:r>
              <a:rPr lang="zh-CN" altLang="en-US" sz="2000" dirty="0"/>
              <a:t>在相同的用例场景中使用同一个控制器类处理所有的系统事件；</a:t>
            </a:r>
            <a:endParaRPr lang="zh-CN" altLang="en-US" sz="2000" dirty="0"/>
          </a:p>
          <a:p>
            <a:pPr lvl="1"/>
            <a:r>
              <a:rPr lang="zh-CN" altLang="en-US" sz="2000" dirty="0"/>
              <a:t>一次会话是与一个参与者进行交谈的一个实例。 </a:t>
            </a:r>
            <a:endParaRPr lang="zh-CN" altLang="en-US" sz="2000" dirty="0"/>
          </a:p>
        </p:txBody>
      </p:sp>
      <p:sp>
        <p:nvSpPr>
          <p:cNvPr id="7" name="日期占位符 6"/>
          <p:cNvSpPr>
            <a:spLocks noGrp="1"/>
          </p:cNvSpPr>
          <p:nvPr>
            <p:ph type="dt" sz="half" idx="10"/>
          </p:nvPr>
        </p:nvSpPr>
        <p:spPr/>
        <p:txBody>
          <a:bodyPr/>
          <a:lstStyle/>
          <a:p>
            <a:fld id="{668F0F5B-7C04-4EFB-8B23-150BA5A3EB02}"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zh-CN" altLang="en-US" smtClean="0"/>
              <a:t>使用控制器的指导原则 </a:t>
            </a:r>
            <a:endParaRPr lang="zh-CN" altLang="en-US" smtClean="0"/>
          </a:p>
        </p:txBody>
      </p:sp>
      <p:sp>
        <p:nvSpPr>
          <p:cNvPr id="48132" name="Rectangle 3"/>
          <p:cNvSpPr>
            <a:spLocks noGrp="1" noChangeArrowheads="1"/>
          </p:cNvSpPr>
          <p:nvPr>
            <p:ph idx="1"/>
          </p:nvPr>
        </p:nvSpPr>
        <p:spPr/>
        <p:txBody>
          <a:bodyPr>
            <a:normAutofit/>
          </a:bodyPr>
          <a:lstStyle/>
          <a:p>
            <a:r>
              <a:rPr lang="zh-CN" altLang="en-US" dirty="0" smtClean="0"/>
              <a:t>当</a:t>
            </a:r>
            <a:r>
              <a:rPr lang="zh-CN" altLang="en-US" dirty="0"/>
              <a:t>一个系统不具有“太多”的系统事件，或者用户接口不可能将事件消息重定向到其他控制器时，选择外观控制器是合适的。这时，外观控制器相当于一个应用的封面，隔离了用户接口和应用逻辑。</a:t>
            </a:r>
            <a:endParaRPr lang="zh-CN" altLang="en-US" dirty="0"/>
          </a:p>
          <a:p>
            <a:r>
              <a:rPr lang="zh-CN" altLang="en-US" dirty="0" smtClean="0"/>
              <a:t>如果</a:t>
            </a:r>
            <a:r>
              <a:rPr lang="zh-CN" altLang="en-US" dirty="0"/>
              <a:t>外观控制器由于职责过多而变得“臃肿”的时候，应该选择用例控制器</a:t>
            </a:r>
            <a:r>
              <a:rPr lang="zh-CN" altLang="en-US" dirty="0" smtClean="0"/>
              <a:t>。</a:t>
            </a:r>
            <a:endParaRPr lang="en-US" altLang="zh-CN" dirty="0" smtClean="0"/>
          </a:p>
          <a:p>
            <a:pPr lvl="1"/>
            <a:r>
              <a:rPr lang="zh-CN" altLang="en-US" dirty="0" smtClean="0"/>
              <a:t>如果</a:t>
            </a:r>
            <a:r>
              <a:rPr lang="zh-CN" altLang="en-US" dirty="0"/>
              <a:t>选择了用例控制器，那么每一个用例都有一个不同的控制类，而且只有一个，以便维护用例的状态。用例控制器可以实现有一定执行顺序的系统操作。</a:t>
            </a:r>
            <a:endParaRPr lang="zh-CN" altLang="en-US" dirty="0"/>
          </a:p>
          <a:p>
            <a:r>
              <a:rPr lang="zh-CN" altLang="en-US" dirty="0" smtClean="0">
                <a:solidFill>
                  <a:srgbClr val="FF0000"/>
                </a:solidFill>
              </a:rPr>
              <a:t>不论</a:t>
            </a:r>
            <a:r>
              <a:rPr lang="zh-CN" altLang="en-US" dirty="0">
                <a:solidFill>
                  <a:srgbClr val="FF0000"/>
                </a:solidFill>
              </a:rPr>
              <a:t>是外观控制器还是用例控制器，它们只是接收系统事件消息，并没有实现系统操作的职责，系统操作应该委托给领域对象处理。</a:t>
            </a:r>
            <a:r>
              <a:rPr lang="zh-CN" altLang="en-US" dirty="0">
                <a:solidFill>
                  <a:srgbClr val="FFFF00"/>
                </a:solidFill>
              </a:rPr>
              <a:t> </a:t>
            </a:r>
            <a:endParaRPr lang="zh-CN" altLang="en-US" dirty="0">
              <a:solidFill>
                <a:srgbClr val="FFFF00"/>
              </a:solidFill>
            </a:endParaRPr>
          </a:p>
        </p:txBody>
      </p:sp>
      <p:sp>
        <p:nvSpPr>
          <p:cNvPr id="7" name="日期占位符 6"/>
          <p:cNvSpPr>
            <a:spLocks noGrp="1"/>
          </p:cNvSpPr>
          <p:nvPr>
            <p:ph type="dt" sz="half" idx="10"/>
          </p:nvPr>
        </p:nvSpPr>
        <p:spPr/>
        <p:txBody>
          <a:bodyPr/>
          <a:lstStyle/>
          <a:p>
            <a:fld id="{8441BCC5-D753-4343-92F2-40AEE467A095}"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Line 6"/>
          <p:cNvSpPr>
            <a:spLocks noChangeShapeType="1"/>
          </p:cNvSpPr>
          <p:nvPr>
            <p:custDataLst>
              <p:tags r:id="rId1"/>
            </p:custDataLst>
          </p:nvPr>
        </p:nvSpPr>
        <p:spPr bwMode="auto">
          <a:xfrm>
            <a:off x="5753546" y="2070072"/>
            <a:ext cx="0" cy="4235478"/>
          </a:xfrm>
          <a:prstGeom prst="line">
            <a:avLst/>
          </a:prstGeom>
          <a:noFill/>
          <a:ln w="6350" cmpd="sng">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sz="1800"/>
          </a:p>
        </p:txBody>
      </p:sp>
      <p:grpSp>
        <p:nvGrpSpPr>
          <p:cNvPr id="3" name="组合 2"/>
          <p:cNvGrpSpPr/>
          <p:nvPr>
            <p:custDataLst>
              <p:tags r:id="rId2"/>
            </p:custDataLst>
          </p:nvPr>
        </p:nvGrpSpPr>
        <p:grpSpPr>
          <a:xfrm>
            <a:off x="820222" y="1852613"/>
            <a:ext cx="4458104" cy="5005387"/>
            <a:chOff x="820222" y="1852613"/>
            <a:chExt cx="4458104" cy="5005387"/>
          </a:xfrm>
        </p:grpSpPr>
        <p:sp>
          <p:nvSpPr>
            <p:cNvPr id="32" name="Freeform 7"/>
            <p:cNvSpPr/>
            <p:nvPr>
              <p:custDataLst>
                <p:tags r:id="rId3"/>
              </p:custDataLst>
            </p:nvPr>
          </p:nvSpPr>
          <p:spPr bwMode="auto">
            <a:xfrm>
              <a:off x="820222" y="1852613"/>
              <a:ext cx="3719957" cy="5005387"/>
            </a:xfrm>
            <a:custGeom>
              <a:avLst/>
              <a:gdLst>
                <a:gd name="T0" fmla="*/ 369 w 1083"/>
                <a:gd name="T1" fmla="*/ 1454 h 1454"/>
                <a:gd name="T2" fmla="*/ 619 w 1083"/>
                <a:gd name="T3" fmla="*/ 1454 h 1454"/>
                <a:gd name="T4" fmla="*/ 593 w 1083"/>
                <a:gd name="T5" fmla="*/ 950 h 1454"/>
                <a:gd name="T6" fmla="*/ 861 w 1083"/>
                <a:gd name="T7" fmla="*/ 604 h 1454"/>
                <a:gd name="T8" fmla="*/ 1069 w 1083"/>
                <a:gd name="T9" fmla="*/ 625 h 1454"/>
                <a:gd name="T10" fmla="*/ 711 w 1083"/>
                <a:gd name="T11" fmla="*/ 604 h 1454"/>
                <a:gd name="T12" fmla="*/ 843 w 1083"/>
                <a:gd name="T13" fmla="*/ 449 h 1454"/>
                <a:gd name="T14" fmla="*/ 1083 w 1083"/>
                <a:gd name="T15" fmla="*/ 381 h 1454"/>
                <a:gd name="T16" fmla="*/ 881 w 1083"/>
                <a:gd name="T17" fmla="*/ 398 h 1454"/>
                <a:gd name="T18" fmla="*/ 907 w 1083"/>
                <a:gd name="T19" fmla="*/ 185 h 1454"/>
                <a:gd name="T20" fmla="*/ 867 w 1083"/>
                <a:gd name="T21" fmla="*/ 380 h 1454"/>
                <a:gd name="T22" fmla="*/ 590 w 1083"/>
                <a:gd name="T23" fmla="*/ 621 h 1454"/>
                <a:gd name="T24" fmla="*/ 586 w 1083"/>
                <a:gd name="T25" fmla="*/ 340 h 1454"/>
                <a:gd name="T26" fmla="*/ 717 w 1083"/>
                <a:gd name="T27" fmla="*/ 172 h 1454"/>
                <a:gd name="T28" fmla="*/ 562 w 1083"/>
                <a:gd name="T29" fmla="*/ 309 h 1454"/>
                <a:gd name="T30" fmla="*/ 495 w 1083"/>
                <a:gd name="T31" fmla="*/ 111 h 1454"/>
                <a:gd name="T32" fmla="*/ 325 w 1083"/>
                <a:gd name="T33" fmla="*/ 0 h 1454"/>
                <a:gd name="T34" fmla="*/ 498 w 1083"/>
                <a:gd name="T35" fmla="*/ 245 h 1454"/>
                <a:gd name="T36" fmla="*/ 377 w 1083"/>
                <a:gd name="T37" fmla="*/ 175 h 1454"/>
                <a:gd name="T38" fmla="*/ 197 w 1083"/>
                <a:gd name="T39" fmla="*/ 165 h 1454"/>
                <a:gd name="T40" fmla="*/ 108 w 1083"/>
                <a:gd name="T41" fmla="*/ 109 h 1454"/>
                <a:gd name="T42" fmla="*/ 209 w 1083"/>
                <a:gd name="T43" fmla="*/ 185 h 1454"/>
                <a:gd name="T44" fmla="*/ 413 w 1083"/>
                <a:gd name="T45" fmla="*/ 225 h 1454"/>
                <a:gd name="T46" fmla="*/ 514 w 1083"/>
                <a:gd name="T47" fmla="*/ 369 h 1454"/>
                <a:gd name="T48" fmla="*/ 500 w 1083"/>
                <a:gd name="T49" fmla="*/ 770 h 1454"/>
                <a:gd name="T50" fmla="*/ 396 w 1083"/>
                <a:gd name="T51" fmla="*/ 676 h 1454"/>
                <a:gd name="T52" fmla="*/ 248 w 1083"/>
                <a:gd name="T53" fmla="*/ 544 h 1454"/>
                <a:gd name="T54" fmla="*/ 225 w 1083"/>
                <a:gd name="T55" fmla="*/ 380 h 1454"/>
                <a:gd name="T56" fmla="*/ 237 w 1083"/>
                <a:gd name="T57" fmla="*/ 567 h 1454"/>
                <a:gd name="T58" fmla="*/ 0 w 1083"/>
                <a:gd name="T59" fmla="*/ 578 h 1454"/>
                <a:gd name="T60" fmla="*/ 238 w 1083"/>
                <a:gd name="T61" fmla="*/ 599 h 1454"/>
                <a:gd name="T62" fmla="*/ 419 w 1083"/>
                <a:gd name="T63" fmla="*/ 782 h 1454"/>
                <a:gd name="T64" fmla="*/ 469 w 1083"/>
                <a:gd name="T65" fmla="*/ 881 h 1454"/>
                <a:gd name="T66" fmla="*/ 168 w 1083"/>
                <a:gd name="T67" fmla="*/ 913 h 1454"/>
                <a:gd name="T68" fmla="*/ 346 w 1083"/>
                <a:gd name="T69" fmla="*/ 876 h 1454"/>
                <a:gd name="T70" fmla="*/ 501 w 1083"/>
                <a:gd name="T71" fmla="*/ 1099 h 1454"/>
                <a:gd name="T72" fmla="*/ 369 w 1083"/>
                <a:gd name="T73" fmla="*/ 1454 h 1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83" h="1454">
                  <a:moveTo>
                    <a:pt x="369" y="1454"/>
                  </a:moveTo>
                  <a:cubicBezTo>
                    <a:pt x="619" y="1454"/>
                    <a:pt x="619" y="1454"/>
                    <a:pt x="619" y="1454"/>
                  </a:cubicBezTo>
                  <a:cubicBezTo>
                    <a:pt x="619" y="1454"/>
                    <a:pt x="575" y="1120"/>
                    <a:pt x="593" y="950"/>
                  </a:cubicBezTo>
                  <a:cubicBezTo>
                    <a:pt x="611" y="780"/>
                    <a:pt x="728" y="614"/>
                    <a:pt x="861" y="604"/>
                  </a:cubicBezTo>
                  <a:cubicBezTo>
                    <a:pt x="992" y="595"/>
                    <a:pt x="1069" y="625"/>
                    <a:pt x="1069" y="625"/>
                  </a:cubicBezTo>
                  <a:cubicBezTo>
                    <a:pt x="1069" y="625"/>
                    <a:pt x="911" y="507"/>
                    <a:pt x="711" y="604"/>
                  </a:cubicBezTo>
                  <a:cubicBezTo>
                    <a:pt x="711" y="604"/>
                    <a:pt x="757" y="513"/>
                    <a:pt x="843" y="449"/>
                  </a:cubicBezTo>
                  <a:cubicBezTo>
                    <a:pt x="929" y="386"/>
                    <a:pt x="1053" y="379"/>
                    <a:pt x="1083" y="381"/>
                  </a:cubicBezTo>
                  <a:cubicBezTo>
                    <a:pt x="1083" y="381"/>
                    <a:pt x="987" y="348"/>
                    <a:pt x="881" y="398"/>
                  </a:cubicBezTo>
                  <a:cubicBezTo>
                    <a:pt x="881" y="398"/>
                    <a:pt x="961" y="341"/>
                    <a:pt x="907" y="185"/>
                  </a:cubicBezTo>
                  <a:cubicBezTo>
                    <a:pt x="907" y="185"/>
                    <a:pt x="923" y="323"/>
                    <a:pt x="867" y="380"/>
                  </a:cubicBezTo>
                  <a:cubicBezTo>
                    <a:pt x="811" y="438"/>
                    <a:pt x="636" y="539"/>
                    <a:pt x="590" y="621"/>
                  </a:cubicBezTo>
                  <a:cubicBezTo>
                    <a:pt x="590" y="621"/>
                    <a:pt x="553" y="465"/>
                    <a:pt x="586" y="340"/>
                  </a:cubicBezTo>
                  <a:cubicBezTo>
                    <a:pt x="616" y="230"/>
                    <a:pt x="698" y="178"/>
                    <a:pt x="717" y="172"/>
                  </a:cubicBezTo>
                  <a:cubicBezTo>
                    <a:pt x="717" y="172"/>
                    <a:pt x="613" y="187"/>
                    <a:pt x="562" y="309"/>
                  </a:cubicBezTo>
                  <a:cubicBezTo>
                    <a:pt x="562" y="309"/>
                    <a:pt x="563" y="203"/>
                    <a:pt x="495" y="111"/>
                  </a:cubicBezTo>
                  <a:cubicBezTo>
                    <a:pt x="427" y="19"/>
                    <a:pt x="349" y="6"/>
                    <a:pt x="325" y="0"/>
                  </a:cubicBezTo>
                  <a:cubicBezTo>
                    <a:pt x="325" y="0"/>
                    <a:pt x="492" y="59"/>
                    <a:pt x="498" y="245"/>
                  </a:cubicBezTo>
                  <a:cubicBezTo>
                    <a:pt x="498" y="245"/>
                    <a:pt x="452" y="191"/>
                    <a:pt x="377" y="175"/>
                  </a:cubicBezTo>
                  <a:cubicBezTo>
                    <a:pt x="302" y="159"/>
                    <a:pt x="234" y="173"/>
                    <a:pt x="197" y="165"/>
                  </a:cubicBezTo>
                  <a:cubicBezTo>
                    <a:pt x="158" y="157"/>
                    <a:pt x="115" y="125"/>
                    <a:pt x="108" y="109"/>
                  </a:cubicBezTo>
                  <a:cubicBezTo>
                    <a:pt x="108" y="109"/>
                    <a:pt x="130" y="160"/>
                    <a:pt x="209" y="185"/>
                  </a:cubicBezTo>
                  <a:cubicBezTo>
                    <a:pt x="281" y="207"/>
                    <a:pt x="358" y="189"/>
                    <a:pt x="413" y="225"/>
                  </a:cubicBezTo>
                  <a:cubicBezTo>
                    <a:pt x="468" y="261"/>
                    <a:pt x="505" y="312"/>
                    <a:pt x="514" y="369"/>
                  </a:cubicBezTo>
                  <a:cubicBezTo>
                    <a:pt x="523" y="420"/>
                    <a:pt x="537" y="608"/>
                    <a:pt x="500" y="770"/>
                  </a:cubicBezTo>
                  <a:cubicBezTo>
                    <a:pt x="500" y="770"/>
                    <a:pt x="456" y="715"/>
                    <a:pt x="396" y="676"/>
                  </a:cubicBezTo>
                  <a:cubicBezTo>
                    <a:pt x="333" y="635"/>
                    <a:pt x="270" y="577"/>
                    <a:pt x="248" y="544"/>
                  </a:cubicBezTo>
                  <a:cubicBezTo>
                    <a:pt x="226" y="511"/>
                    <a:pt x="220" y="425"/>
                    <a:pt x="225" y="380"/>
                  </a:cubicBezTo>
                  <a:cubicBezTo>
                    <a:pt x="225" y="380"/>
                    <a:pt x="191" y="492"/>
                    <a:pt x="237" y="567"/>
                  </a:cubicBezTo>
                  <a:cubicBezTo>
                    <a:pt x="237" y="567"/>
                    <a:pt x="127" y="512"/>
                    <a:pt x="0" y="578"/>
                  </a:cubicBezTo>
                  <a:cubicBezTo>
                    <a:pt x="0" y="578"/>
                    <a:pt x="152" y="542"/>
                    <a:pt x="238" y="599"/>
                  </a:cubicBezTo>
                  <a:cubicBezTo>
                    <a:pt x="333" y="662"/>
                    <a:pt x="393" y="741"/>
                    <a:pt x="419" y="782"/>
                  </a:cubicBezTo>
                  <a:cubicBezTo>
                    <a:pt x="445" y="823"/>
                    <a:pt x="469" y="881"/>
                    <a:pt x="469" y="881"/>
                  </a:cubicBezTo>
                  <a:cubicBezTo>
                    <a:pt x="469" y="881"/>
                    <a:pt x="331" y="795"/>
                    <a:pt x="168" y="913"/>
                  </a:cubicBezTo>
                  <a:cubicBezTo>
                    <a:pt x="168" y="913"/>
                    <a:pt x="264" y="863"/>
                    <a:pt x="346" y="876"/>
                  </a:cubicBezTo>
                  <a:cubicBezTo>
                    <a:pt x="428" y="889"/>
                    <a:pt x="501" y="960"/>
                    <a:pt x="501" y="1099"/>
                  </a:cubicBezTo>
                  <a:cubicBezTo>
                    <a:pt x="501" y="1238"/>
                    <a:pt x="469" y="1369"/>
                    <a:pt x="369" y="1454"/>
                  </a:cubicBezTo>
                  <a:close/>
                </a:path>
              </a:pathLst>
            </a:custGeom>
            <a:solidFill>
              <a:schemeClr val="tx1"/>
            </a:solidFill>
            <a:ln>
              <a:noFill/>
            </a:ln>
          </p:spPr>
          <p:txBody>
            <a:bodyPr wrap="square">
              <a:normAutofit/>
            </a:bodyPr>
            <a:lstStyle/>
            <a:p>
              <a:endParaRPr lang="zh-CN" altLang="en-US" sz="1800"/>
            </a:p>
          </p:txBody>
        </p:sp>
        <p:sp>
          <p:nvSpPr>
            <p:cNvPr id="34" name="Freeform 9"/>
            <p:cNvSpPr/>
            <p:nvPr>
              <p:custDataLst>
                <p:tags r:id="rId4"/>
              </p:custDataLst>
            </p:nvPr>
          </p:nvSpPr>
          <p:spPr bwMode="auto">
            <a:xfrm>
              <a:off x="1260384" y="2616081"/>
              <a:ext cx="642715" cy="712829"/>
            </a:xfrm>
            <a:custGeom>
              <a:avLst/>
              <a:gdLst>
                <a:gd name="T0" fmla="*/ 0 w 187"/>
                <a:gd name="T1" fmla="*/ 68 h 207"/>
                <a:gd name="T2" fmla="*/ 16 w 187"/>
                <a:gd name="T3" fmla="*/ 40 h 207"/>
                <a:gd name="T4" fmla="*/ 78 w 187"/>
                <a:gd name="T5" fmla="*/ 5 h 207"/>
                <a:gd name="T6" fmla="*/ 109 w 187"/>
                <a:gd name="T7" fmla="*/ 5 h 207"/>
                <a:gd name="T8" fmla="*/ 171 w 187"/>
                <a:gd name="T9" fmla="*/ 40 h 207"/>
                <a:gd name="T10" fmla="*/ 187 w 187"/>
                <a:gd name="T11" fmla="*/ 68 h 207"/>
                <a:gd name="T12" fmla="*/ 187 w 187"/>
                <a:gd name="T13" fmla="*/ 139 h 207"/>
                <a:gd name="T14" fmla="*/ 171 w 187"/>
                <a:gd name="T15" fmla="*/ 166 h 207"/>
                <a:gd name="T16" fmla="*/ 109 w 187"/>
                <a:gd name="T17" fmla="*/ 202 h 207"/>
                <a:gd name="T18" fmla="*/ 78 w 187"/>
                <a:gd name="T19" fmla="*/ 202 h 207"/>
                <a:gd name="T20" fmla="*/ 16 w 187"/>
                <a:gd name="T21" fmla="*/ 166 h 207"/>
                <a:gd name="T22" fmla="*/ 0 w 187"/>
                <a:gd name="T23" fmla="*/ 139 h 207"/>
                <a:gd name="T24" fmla="*/ 0 w 187"/>
                <a:gd name="T25" fmla="*/ 6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 h="207">
                  <a:moveTo>
                    <a:pt x="0" y="68"/>
                  </a:moveTo>
                  <a:cubicBezTo>
                    <a:pt x="0" y="58"/>
                    <a:pt x="7" y="45"/>
                    <a:pt x="16" y="40"/>
                  </a:cubicBezTo>
                  <a:cubicBezTo>
                    <a:pt x="78" y="5"/>
                    <a:pt x="78" y="5"/>
                    <a:pt x="78" y="5"/>
                  </a:cubicBezTo>
                  <a:cubicBezTo>
                    <a:pt x="86" y="0"/>
                    <a:pt x="101" y="0"/>
                    <a:pt x="109" y="5"/>
                  </a:cubicBezTo>
                  <a:cubicBezTo>
                    <a:pt x="171" y="40"/>
                    <a:pt x="171" y="40"/>
                    <a:pt x="171" y="40"/>
                  </a:cubicBezTo>
                  <a:cubicBezTo>
                    <a:pt x="180" y="45"/>
                    <a:pt x="187" y="58"/>
                    <a:pt x="187" y="68"/>
                  </a:cubicBezTo>
                  <a:cubicBezTo>
                    <a:pt x="187" y="139"/>
                    <a:pt x="187" y="139"/>
                    <a:pt x="187" y="139"/>
                  </a:cubicBezTo>
                  <a:cubicBezTo>
                    <a:pt x="187" y="149"/>
                    <a:pt x="180" y="161"/>
                    <a:pt x="171" y="166"/>
                  </a:cubicBezTo>
                  <a:cubicBezTo>
                    <a:pt x="109" y="202"/>
                    <a:pt x="109" y="202"/>
                    <a:pt x="109" y="202"/>
                  </a:cubicBezTo>
                  <a:cubicBezTo>
                    <a:pt x="101" y="207"/>
                    <a:pt x="86" y="207"/>
                    <a:pt x="78" y="202"/>
                  </a:cubicBezTo>
                  <a:cubicBezTo>
                    <a:pt x="16" y="166"/>
                    <a:pt x="16" y="166"/>
                    <a:pt x="16" y="166"/>
                  </a:cubicBezTo>
                  <a:cubicBezTo>
                    <a:pt x="7" y="161"/>
                    <a:pt x="0" y="149"/>
                    <a:pt x="0" y="139"/>
                  </a:cubicBezTo>
                  <a:lnTo>
                    <a:pt x="0" y="68"/>
                  </a:lnTo>
                  <a:close/>
                </a:path>
              </a:pathLst>
            </a:custGeom>
            <a:solidFill>
              <a:schemeClr val="accent3"/>
            </a:solidFill>
            <a:ln>
              <a:noFill/>
            </a:ln>
          </p:spPr>
          <p:txBody>
            <a:bodyPr wrap="square">
              <a:normAutofit/>
            </a:bodyPr>
            <a:lstStyle/>
            <a:p>
              <a:endParaRPr lang="zh-CN" altLang="en-US" sz="1800"/>
            </a:p>
          </p:txBody>
        </p:sp>
        <p:sp>
          <p:nvSpPr>
            <p:cNvPr id="35" name="Freeform 10"/>
            <p:cNvSpPr>
              <a:spLocks noEditPoints="1"/>
            </p:cNvSpPr>
            <p:nvPr>
              <p:custDataLst>
                <p:tags r:id="rId5"/>
              </p:custDataLst>
            </p:nvPr>
          </p:nvSpPr>
          <p:spPr bwMode="auto">
            <a:xfrm>
              <a:off x="1445408" y="2843953"/>
              <a:ext cx="270719" cy="255138"/>
            </a:xfrm>
            <a:custGeom>
              <a:avLst/>
              <a:gdLst>
                <a:gd name="T0" fmla="*/ 39 w 79"/>
                <a:gd name="T1" fmla="*/ 40 h 74"/>
                <a:gd name="T2" fmla="*/ 36 w 79"/>
                <a:gd name="T3" fmla="*/ 39 h 74"/>
                <a:gd name="T4" fmla="*/ 36 w 79"/>
                <a:gd name="T5" fmla="*/ 32 h 74"/>
                <a:gd name="T6" fmla="*/ 60 w 79"/>
                <a:gd name="T7" fmla="*/ 2 h 74"/>
                <a:gd name="T8" fmla="*/ 67 w 79"/>
                <a:gd name="T9" fmla="*/ 2 h 74"/>
                <a:gd name="T10" fmla="*/ 68 w 79"/>
                <a:gd name="T11" fmla="*/ 9 h 74"/>
                <a:gd name="T12" fmla="*/ 43 w 79"/>
                <a:gd name="T13" fmla="*/ 38 h 74"/>
                <a:gd name="T14" fmla="*/ 39 w 79"/>
                <a:gd name="T15" fmla="*/ 40 h 74"/>
                <a:gd name="T16" fmla="*/ 79 w 79"/>
                <a:gd name="T17" fmla="*/ 35 h 74"/>
                <a:gd name="T18" fmla="*/ 79 w 79"/>
                <a:gd name="T19" fmla="*/ 40 h 74"/>
                <a:gd name="T20" fmla="*/ 74 w 79"/>
                <a:gd name="T21" fmla="*/ 45 h 74"/>
                <a:gd name="T22" fmla="*/ 69 w 79"/>
                <a:gd name="T23" fmla="*/ 74 h 74"/>
                <a:gd name="T24" fmla="*/ 10 w 79"/>
                <a:gd name="T25" fmla="*/ 74 h 74"/>
                <a:gd name="T26" fmla="*/ 5 w 79"/>
                <a:gd name="T27" fmla="*/ 45 h 74"/>
                <a:gd name="T28" fmla="*/ 0 w 79"/>
                <a:gd name="T29" fmla="*/ 40 h 74"/>
                <a:gd name="T30" fmla="*/ 0 w 79"/>
                <a:gd name="T31" fmla="*/ 35 h 74"/>
                <a:gd name="T32" fmla="*/ 5 w 79"/>
                <a:gd name="T33" fmla="*/ 30 h 74"/>
                <a:gd name="T34" fmla="*/ 34 w 79"/>
                <a:gd name="T35" fmla="*/ 30 h 74"/>
                <a:gd name="T36" fmla="*/ 34 w 79"/>
                <a:gd name="T37" fmla="*/ 30 h 74"/>
                <a:gd name="T38" fmla="*/ 35 w 79"/>
                <a:gd name="T39" fmla="*/ 41 h 74"/>
                <a:gd name="T40" fmla="*/ 39 w 79"/>
                <a:gd name="T41" fmla="*/ 42 h 74"/>
                <a:gd name="T42" fmla="*/ 45 w 79"/>
                <a:gd name="T43" fmla="*/ 40 h 74"/>
                <a:gd name="T44" fmla="*/ 53 w 79"/>
                <a:gd name="T45" fmla="*/ 30 h 74"/>
                <a:gd name="T46" fmla="*/ 74 w 79"/>
                <a:gd name="T47" fmla="*/ 30 h 74"/>
                <a:gd name="T48" fmla="*/ 79 w 79"/>
                <a:gd name="T49" fmla="*/ 35 h 74"/>
                <a:gd name="T50" fmla="*/ 22 w 79"/>
                <a:gd name="T51" fmla="*/ 52 h 74"/>
                <a:gd name="T52" fmla="*/ 20 w 79"/>
                <a:gd name="T53" fmla="*/ 50 h 74"/>
                <a:gd name="T54" fmla="*/ 17 w 79"/>
                <a:gd name="T55" fmla="*/ 52 h 74"/>
                <a:gd name="T56" fmla="*/ 17 w 79"/>
                <a:gd name="T57" fmla="*/ 67 h 74"/>
                <a:gd name="T58" fmla="*/ 20 w 79"/>
                <a:gd name="T59" fmla="*/ 69 h 74"/>
                <a:gd name="T60" fmla="*/ 22 w 79"/>
                <a:gd name="T61" fmla="*/ 67 h 74"/>
                <a:gd name="T62" fmla="*/ 22 w 79"/>
                <a:gd name="T63" fmla="*/ 52 h 74"/>
                <a:gd name="T64" fmla="*/ 32 w 79"/>
                <a:gd name="T65" fmla="*/ 52 h 74"/>
                <a:gd name="T66" fmla="*/ 30 w 79"/>
                <a:gd name="T67" fmla="*/ 50 h 74"/>
                <a:gd name="T68" fmla="*/ 27 w 79"/>
                <a:gd name="T69" fmla="*/ 52 h 74"/>
                <a:gd name="T70" fmla="*/ 27 w 79"/>
                <a:gd name="T71" fmla="*/ 67 h 74"/>
                <a:gd name="T72" fmla="*/ 30 w 79"/>
                <a:gd name="T73" fmla="*/ 69 h 74"/>
                <a:gd name="T74" fmla="*/ 32 w 79"/>
                <a:gd name="T75" fmla="*/ 67 h 74"/>
                <a:gd name="T76" fmla="*/ 32 w 79"/>
                <a:gd name="T77" fmla="*/ 52 h 74"/>
                <a:gd name="T78" fmla="*/ 42 w 79"/>
                <a:gd name="T79" fmla="*/ 52 h 74"/>
                <a:gd name="T80" fmla="*/ 39 w 79"/>
                <a:gd name="T81" fmla="*/ 50 h 74"/>
                <a:gd name="T82" fmla="*/ 37 w 79"/>
                <a:gd name="T83" fmla="*/ 52 h 74"/>
                <a:gd name="T84" fmla="*/ 37 w 79"/>
                <a:gd name="T85" fmla="*/ 67 h 74"/>
                <a:gd name="T86" fmla="*/ 39 w 79"/>
                <a:gd name="T87" fmla="*/ 69 h 74"/>
                <a:gd name="T88" fmla="*/ 42 w 79"/>
                <a:gd name="T89" fmla="*/ 67 h 74"/>
                <a:gd name="T90" fmla="*/ 42 w 79"/>
                <a:gd name="T91" fmla="*/ 52 h 74"/>
                <a:gd name="T92" fmla="*/ 52 w 79"/>
                <a:gd name="T93" fmla="*/ 52 h 74"/>
                <a:gd name="T94" fmla="*/ 49 w 79"/>
                <a:gd name="T95" fmla="*/ 50 h 74"/>
                <a:gd name="T96" fmla="*/ 47 w 79"/>
                <a:gd name="T97" fmla="*/ 52 h 74"/>
                <a:gd name="T98" fmla="*/ 47 w 79"/>
                <a:gd name="T99" fmla="*/ 67 h 74"/>
                <a:gd name="T100" fmla="*/ 49 w 79"/>
                <a:gd name="T101" fmla="*/ 69 h 74"/>
                <a:gd name="T102" fmla="*/ 52 w 79"/>
                <a:gd name="T103" fmla="*/ 67 h 74"/>
                <a:gd name="T104" fmla="*/ 52 w 79"/>
                <a:gd name="T105" fmla="*/ 52 h 74"/>
                <a:gd name="T106" fmla="*/ 62 w 79"/>
                <a:gd name="T107" fmla="*/ 52 h 74"/>
                <a:gd name="T108" fmla="*/ 59 w 79"/>
                <a:gd name="T109" fmla="*/ 50 h 74"/>
                <a:gd name="T110" fmla="*/ 57 w 79"/>
                <a:gd name="T111" fmla="*/ 52 h 74"/>
                <a:gd name="T112" fmla="*/ 57 w 79"/>
                <a:gd name="T113" fmla="*/ 67 h 74"/>
                <a:gd name="T114" fmla="*/ 59 w 79"/>
                <a:gd name="T115" fmla="*/ 69 h 74"/>
                <a:gd name="T116" fmla="*/ 62 w 79"/>
                <a:gd name="T117" fmla="*/ 67 h 74"/>
                <a:gd name="T118" fmla="*/ 62 w 79"/>
                <a:gd name="T119"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 h="74">
                  <a:moveTo>
                    <a:pt x="39" y="40"/>
                  </a:moveTo>
                  <a:cubicBezTo>
                    <a:pt x="38" y="40"/>
                    <a:pt x="37" y="40"/>
                    <a:pt x="36" y="39"/>
                  </a:cubicBezTo>
                  <a:cubicBezTo>
                    <a:pt x="34" y="37"/>
                    <a:pt x="34" y="34"/>
                    <a:pt x="36" y="32"/>
                  </a:cubicBezTo>
                  <a:cubicBezTo>
                    <a:pt x="60" y="2"/>
                    <a:pt x="60" y="2"/>
                    <a:pt x="60" y="2"/>
                  </a:cubicBezTo>
                  <a:cubicBezTo>
                    <a:pt x="62" y="0"/>
                    <a:pt x="65" y="0"/>
                    <a:pt x="67" y="2"/>
                  </a:cubicBezTo>
                  <a:cubicBezTo>
                    <a:pt x="69" y="3"/>
                    <a:pt x="70" y="7"/>
                    <a:pt x="68" y="9"/>
                  </a:cubicBezTo>
                  <a:cubicBezTo>
                    <a:pt x="43" y="38"/>
                    <a:pt x="43" y="38"/>
                    <a:pt x="43" y="38"/>
                  </a:cubicBezTo>
                  <a:cubicBezTo>
                    <a:pt x="42" y="39"/>
                    <a:pt x="41" y="40"/>
                    <a:pt x="39" y="40"/>
                  </a:cubicBezTo>
                  <a:close/>
                  <a:moveTo>
                    <a:pt x="79" y="35"/>
                  </a:moveTo>
                  <a:cubicBezTo>
                    <a:pt x="79" y="40"/>
                    <a:pt x="79" y="40"/>
                    <a:pt x="79" y="40"/>
                  </a:cubicBezTo>
                  <a:cubicBezTo>
                    <a:pt x="79" y="43"/>
                    <a:pt x="77" y="45"/>
                    <a:pt x="74" y="45"/>
                  </a:cubicBezTo>
                  <a:cubicBezTo>
                    <a:pt x="69" y="74"/>
                    <a:pt x="69" y="74"/>
                    <a:pt x="69" y="74"/>
                  </a:cubicBezTo>
                  <a:cubicBezTo>
                    <a:pt x="10" y="74"/>
                    <a:pt x="10" y="74"/>
                    <a:pt x="10" y="74"/>
                  </a:cubicBezTo>
                  <a:cubicBezTo>
                    <a:pt x="5" y="45"/>
                    <a:pt x="5" y="45"/>
                    <a:pt x="5" y="45"/>
                  </a:cubicBezTo>
                  <a:cubicBezTo>
                    <a:pt x="2" y="45"/>
                    <a:pt x="0" y="43"/>
                    <a:pt x="0" y="40"/>
                  </a:cubicBezTo>
                  <a:cubicBezTo>
                    <a:pt x="0" y="35"/>
                    <a:pt x="0" y="35"/>
                    <a:pt x="0" y="35"/>
                  </a:cubicBezTo>
                  <a:cubicBezTo>
                    <a:pt x="0" y="32"/>
                    <a:pt x="2" y="30"/>
                    <a:pt x="5" y="30"/>
                  </a:cubicBezTo>
                  <a:cubicBezTo>
                    <a:pt x="34" y="30"/>
                    <a:pt x="34" y="30"/>
                    <a:pt x="34" y="30"/>
                  </a:cubicBezTo>
                  <a:cubicBezTo>
                    <a:pt x="34" y="30"/>
                    <a:pt x="34" y="30"/>
                    <a:pt x="34" y="30"/>
                  </a:cubicBezTo>
                  <a:cubicBezTo>
                    <a:pt x="31" y="33"/>
                    <a:pt x="32" y="38"/>
                    <a:pt x="35" y="41"/>
                  </a:cubicBezTo>
                  <a:cubicBezTo>
                    <a:pt x="36" y="42"/>
                    <a:pt x="38" y="42"/>
                    <a:pt x="39" y="42"/>
                  </a:cubicBezTo>
                  <a:cubicBezTo>
                    <a:pt x="42" y="42"/>
                    <a:pt x="44" y="41"/>
                    <a:pt x="45" y="40"/>
                  </a:cubicBezTo>
                  <a:cubicBezTo>
                    <a:pt x="53" y="30"/>
                    <a:pt x="53" y="30"/>
                    <a:pt x="53" y="30"/>
                  </a:cubicBezTo>
                  <a:cubicBezTo>
                    <a:pt x="74" y="30"/>
                    <a:pt x="74" y="30"/>
                    <a:pt x="74" y="30"/>
                  </a:cubicBezTo>
                  <a:cubicBezTo>
                    <a:pt x="77" y="30"/>
                    <a:pt x="79" y="32"/>
                    <a:pt x="79" y="35"/>
                  </a:cubicBezTo>
                  <a:close/>
                  <a:moveTo>
                    <a:pt x="22" y="52"/>
                  </a:moveTo>
                  <a:cubicBezTo>
                    <a:pt x="22" y="51"/>
                    <a:pt x="21" y="50"/>
                    <a:pt x="20" y="50"/>
                  </a:cubicBezTo>
                  <a:cubicBezTo>
                    <a:pt x="18" y="50"/>
                    <a:pt x="17" y="51"/>
                    <a:pt x="17" y="52"/>
                  </a:cubicBezTo>
                  <a:cubicBezTo>
                    <a:pt x="17" y="67"/>
                    <a:pt x="17" y="67"/>
                    <a:pt x="17" y="67"/>
                  </a:cubicBezTo>
                  <a:cubicBezTo>
                    <a:pt x="17" y="68"/>
                    <a:pt x="18" y="69"/>
                    <a:pt x="20" y="69"/>
                  </a:cubicBezTo>
                  <a:cubicBezTo>
                    <a:pt x="21" y="69"/>
                    <a:pt x="22" y="68"/>
                    <a:pt x="22" y="67"/>
                  </a:cubicBezTo>
                  <a:lnTo>
                    <a:pt x="22" y="52"/>
                  </a:lnTo>
                  <a:close/>
                  <a:moveTo>
                    <a:pt x="32" y="52"/>
                  </a:moveTo>
                  <a:cubicBezTo>
                    <a:pt x="32" y="51"/>
                    <a:pt x="31" y="50"/>
                    <a:pt x="30" y="50"/>
                  </a:cubicBezTo>
                  <a:cubicBezTo>
                    <a:pt x="28" y="50"/>
                    <a:pt x="27" y="51"/>
                    <a:pt x="27" y="52"/>
                  </a:cubicBezTo>
                  <a:cubicBezTo>
                    <a:pt x="27" y="67"/>
                    <a:pt x="27" y="67"/>
                    <a:pt x="27" y="67"/>
                  </a:cubicBezTo>
                  <a:cubicBezTo>
                    <a:pt x="27" y="68"/>
                    <a:pt x="28" y="69"/>
                    <a:pt x="30" y="69"/>
                  </a:cubicBezTo>
                  <a:cubicBezTo>
                    <a:pt x="31" y="69"/>
                    <a:pt x="32" y="68"/>
                    <a:pt x="32" y="67"/>
                  </a:cubicBezTo>
                  <a:lnTo>
                    <a:pt x="32" y="52"/>
                  </a:lnTo>
                  <a:close/>
                  <a:moveTo>
                    <a:pt x="42" y="52"/>
                  </a:moveTo>
                  <a:cubicBezTo>
                    <a:pt x="42" y="51"/>
                    <a:pt x="41" y="50"/>
                    <a:pt x="39" y="50"/>
                  </a:cubicBezTo>
                  <a:cubicBezTo>
                    <a:pt x="38" y="50"/>
                    <a:pt x="37" y="51"/>
                    <a:pt x="37" y="52"/>
                  </a:cubicBezTo>
                  <a:cubicBezTo>
                    <a:pt x="37" y="67"/>
                    <a:pt x="37" y="67"/>
                    <a:pt x="37" y="67"/>
                  </a:cubicBezTo>
                  <a:cubicBezTo>
                    <a:pt x="37" y="68"/>
                    <a:pt x="38" y="69"/>
                    <a:pt x="39" y="69"/>
                  </a:cubicBezTo>
                  <a:cubicBezTo>
                    <a:pt x="41" y="69"/>
                    <a:pt x="42" y="68"/>
                    <a:pt x="42" y="67"/>
                  </a:cubicBezTo>
                  <a:lnTo>
                    <a:pt x="42" y="52"/>
                  </a:lnTo>
                  <a:close/>
                  <a:moveTo>
                    <a:pt x="52" y="52"/>
                  </a:moveTo>
                  <a:cubicBezTo>
                    <a:pt x="52" y="51"/>
                    <a:pt x="51" y="50"/>
                    <a:pt x="49" y="50"/>
                  </a:cubicBezTo>
                  <a:cubicBezTo>
                    <a:pt x="48" y="50"/>
                    <a:pt x="47" y="51"/>
                    <a:pt x="47" y="52"/>
                  </a:cubicBezTo>
                  <a:cubicBezTo>
                    <a:pt x="47" y="67"/>
                    <a:pt x="47" y="67"/>
                    <a:pt x="47" y="67"/>
                  </a:cubicBezTo>
                  <a:cubicBezTo>
                    <a:pt x="47" y="68"/>
                    <a:pt x="48" y="69"/>
                    <a:pt x="49" y="69"/>
                  </a:cubicBezTo>
                  <a:cubicBezTo>
                    <a:pt x="51" y="69"/>
                    <a:pt x="52" y="68"/>
                    <a:pt x="52" y="67"/>
                  </a:cubicBezTo>
                  <a:lnTo>
                    <a:pt x="52" y="52"/>
                  </a:lnTo>
                  <a:close/>
                  <a:moveTo>
                    <a:pt x="62" y="52"/>
                  </a:moveTo>
                  <a:cubicBezTo>
                    <a:pt x="62" y="51"/>
                    <a:pt x="60" y="50"/>
                    <a:pt x="59" y="50"/>
                  </a:cubicBezTo>
                  <a:cubicBezTo>
                    <a:pt x="58" y="50"/>
                    <a:pt x="57" y="51"/>
                    <a:pt x="57" y="52"/>
                  </a:cubicBezTo>
                  <a:cubicBezTo>
                    <a:pt x="57" y="67"/>
                    <a:pt x="57" y="67"/>
                    <a:pt x="57" y="67"/>
                  </a:cubicBezTo>
                  <a:cubicBezTo>
                    <a:pt x="57" y="68"/>
                    <a:pt x="58" y="69"/>
                    <a:pt x="59" y="69"/>
                  </a:cubicBezTo>
                  <a:cubicBezTo>
                    <a:pt x="60" y="69"/>
                    <a:pt x="62" y="68"/>
                    <a:pt x="62" y="67"/>
                  </a:cubicBezTo>
                  <a:lnTo>
                    <a:pt x="62" y="52"/>
                  </a:lnTo>
                  <a:close/>
                </a:path>
              </a:pathLst>
            </a:custGeom>
            <a:solidFill>
              <a:schemeClr val="bg1"/>
            </a:solidFill>
            <a:ln>
              <a:noFill/>
            </a:ln>
          </p:spPr>
          <p:txBody>
            <a:bodyPr wrap="square">
              <a:normAutofit fontScale="55000" lnSpcReduction="20000"/>
            </a:bodyPr>
            <a:lstStyle/>
            <a:p>
              <a:endParaRPr lang="zh-CN" altLang="en-US" sz="1800"/>
            </a:p>
          </p:txBody>
        </p:sp>
        <p:sp>
          <p:nvSpPr>
            <p:cNvPr id="37" name="Freeform 12"/>
            <p:cNvSpPr/>
            <p:nvPr>
              <p:custDataLst>
                <p:tags r:id="rId6"/>
              </p:custDataLst>
            </p:nvPr>
          </p:nvSpPr>
          <p:spPr bwMode="auto">
            <a:xfrm>
              <a:off x="3186581" y="2096065"/>
              <a:ext cx="471324" cy="527806"/>
            </a:xfrm>
            <a:custGeom>
              <a:avLst/>
              <a:gdLst>
                <a:gd name="T0" fmla="*/ 0 w 137"/>
                <a:gd name="T1" fmla="*/ 50 h 153"/>
                <a:gd name="T2" fmla="*/ 12 w 137"/>
                <a:gd name="T3" fmla="*/ 30 h 153"/>
                <a:gd name="T4" fmla="*/ 57 w 137"/>
                <a:gd name="T5" fmla="*/ 4 h 153"/>
                <a:gd name="T6" fmla="*/ 80 w 137"/>
                <a:gd name="T7" fmla="*/ 4 h 153"/>
                <a:gd name="T8" fmla="*/ 126 w 137"/>
                <a:gd name="T9" fmla="*/ 30 h 153"/>
                <a:gd name="T10" fmla="*/ 137 w 137"/>
                <a:gd name="T11" fmla="*/ 50 h 153"/>
                <a:gd name="T12" fmla="*/ 137 w 137"/>
                <a:gd name="T13" fmla="*/ 103 h 153"/>
                <a:gd name="T14" fmla="*/ 126 w 137"/>
                <a:gd name="T15" fmla="*/ 123 h 153"/>
                <a:gd name="T16" fmla="*/ 80 w 137"/>
                <a:gd name="T17" fmla="*/ 149 h 153"/>
                <a:gd name="T18" fmla="*/ 57 w 137"/>
                <a:gd name="T19" fmla="*/ 149 h 153"/>
                <a:gd name="T20" fmla="*/ 12 w 137"/>
                <a:gd name="T21" fmla="*/ 123 h 153"/>
                <a:gd name="T22" fmla="*/ 0 w 137"/>
                <a:gd name="T23" fmla="*/ 103 h 153"/>
                <a:gd name="T24" fmla="*/ 0 w 137"/>
                <a:gd name="T25" fmla="*/ 5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 h="153">
                  <a:moveTo>
                    <a:pt x="0" y="50"/>
                  </a:moveTo>
                  <a:cubicBezTo>
                    <a:pt x="0" y="43"/>
                    <a:pt x="5" y="34"/>
                    <a:pt x="12" y="30"/>
                  </a:cubicBezTo>
                  <a:cubicBezTo>
                    <a:pt x="57" y="4"/>
                    <a:pt x="57" y="4"/>
                    <a:pt x="57" y="4"/>
                  </a:cubicBezTo>
                  <a:cubicBezTo>
                    <a:pt x="63" y="0"/>
                    <a:pt x="74" y="0"/>
                    <a:pt x="80" y="4"/>
                  </a:cubicBezTo>
                  <a:cubicBezTo>
                    <a:pt x="126" y="30"/>
                    <a:pt x="126" y="30"/>
                    <a:pt x="126" y="30"/>
                  </a:cubicBezTo>
                  <a:cubicBezTo>
                    <a:pt x="132" y="34"/>
                    <a:pt x="137" y="43"/>
                    <a:pt x="137" y="50"/>
                  </a:cubicBezTo>
                  <a:cubicBezTo>
                    <a:pt x="137" y="103"/>
                    <a:pt x="137" y="103"/>
                    <a:pt x="137" y="103"/>
                  </a:cubicBezTo>
                  <a:cubicBezTo>
                    <a:pt x="137" y="110"/>
                    <a:pt x="132" y="119"/>
                    <a:pt x="126" y="123"/>
                  </a:cubicBezTo>
                  <a:cubicBezTo>
                    <a:pt x="80" y="149"/>
                    <a:pt x="80" y="149"/>
                    <a:pt x="80" y="149"/>
                  </a:cubicBezTo>
                  <a:cubicBezTo>
                    <a:pt x="74" y="153"/>
                    <a:pt x="63" y="153"/>
                    <a:pt x="57" y="149"/>
                  </a:cubicBezTo>
                  <a:cubicBezTo>
                    <a:pt x="12" y="123"/>
                    <a:pt x="12" y="123"/>
                    <a:pt x="12" y="123"/>
                  </a:cubicBezTo>
                  <a:cubicBezTo>
                    <a:pt x="5" y="119"/>
                    <a:pt x="0" y="110"/>
                    <a:pt x="0" y="103"/>
                  </a:cubicBezTo>
                  <a:lnTo>
                    <a:pt x="0" y="50"/>
                  </a:lnTo>
                  <a:close/>
                </a:path>
              </a:pathLst>
            </a:custGeom>
            <a:solidFill>
              <a:srgbClr val="6BC5DF"/>
            </a:solidFill>
            <a:ln>
              <a:noFill/>
            </a:ln>
            <a:extLst>
              <a:ext uri="{91240B29-F687-4F45-9708-019B960494DF}">
                <a14:hiddenLine xmlns:a14="http://schemas.microsoft.com/office/drawing/2010/main" w="9525">
                  <a:solidFill>
                    <a:srgbClr val="000000"/>
                  </a:solidFill>
                  <a:round/>
                </a14:hiddenLine>
              </a:ext>
            </a:extLst>
          </p:spPr>
          <p:txBody>
            <a:bodyPr wrap="square">
              <a:normAutofit/>
            </a:bodyPr>
            <a:lstStyle/>
            <a:p>
              <a:endParaRPr lang="zh-CN" altLang="en-US" sz="1800"/>
            </a:p>
          </p:txBody>
        </p:sp>
        <p:grpSp>
          <p:nvGrpSpPr>
            <p:cNvPr id="38" name="Group 13"/>
            <p:cNvGrpSpPr/>
            <p:nvPr/>
          </p:nvGrpSpPr>
          <p:grpSpPr bwMode="auto">
            <a:xfrm>
              <a:off x="3293700" y="2230451"/>
              <a:ext cx="257086" cy="259034"/>
              <a:chOff x="0" y="0"/>
              <a:chExt cx="132" cy="133"/>
            </a:xfrm>
            <a:solidFill>
              <a:srgbClr val="FFFFFF"/>
            </a:solidFill>
          </p:grpSpPr>
          <p:sp>
            <p:nvSpPr>
              <p:cNvPr id="39" name="Freeform 14"/>
              <p:cNvSpPr>
                <a:spLocks noEditPoints="1"/>
              </p:cNvSpPr>
              <p:nvPr>
                <p:custDataLst>
                  <p:tags r:id="rId7"/>
                </p:custDataLst>
              </p:nvPr>
            </p:nvSpPr>
            <p:spPr bwMode="auto">
              <a:xfrm>
                <a:off x="0" y="0"/>
                <a:ext cx="132" cy="108"/>
              </a:xfrm>
              <a:custGeom>
                <a:avLst/>
                <a:gdLst>
                  <a:gd name="T0" fmla="*/ 70 w 75"/>
                  <a:gd name="T1" fmla="*/ 0 h 61"/>
                  <a:gd name="T2" fmla="*/ 61 w 75"/>
                  <a:gd name="T3" fmla="*/ 0 h 61"/>
                  <a:gd name="T4" fmla="*/ 56 w 75"/>
                  <a:gd name="T5" fmla="*/ 4 h 61"/>
                  <a:gd name="T6" fmla="*/ 55 w 75"/>
                  <a:gd name="T7" fmla="*/ 10 h 61"/>
                  <a:gd name="T8" fmla="*/ 5 w 75"/>
                  <a:gd name="T9" fmla="*/ 10 h 61"/>
                  <a:gd name="T10" fmla="*/ 1 w 75"/>
                  <a:gd name="T11" fmla="*/ 12 h 61"/>
                  <a:gd name="T12" fmla="*/ 1 w 75"/>
                  <a:gd name="T13" fmla="*/ 16 h 61"/>
                  <a:gd name="T14" fmla="*/ 15 w 75"/>
                  <a:gd name="T15" fmla="*/ 44 h 61"/>
                  <a:gd name="T16" fmla="*/ 19 w 75"/>
                  <a:gd name="T17" fmla="*/ 47 h 61"/>
                  <a:gd name="T18" fmla="*/ 48 w 75"/>
                  <a:gd name="T19" fmla="*/ 47 h 61"/>
                  <a:gd name="T20" fmla="*/ 48 w 75"/>
                  <a:gd name="T21" fmla="*/ 52 h 61"/>
                  <a:gd name="T22" fmla="*/ 24 w 75"/>
                  <a:gd name="T23" fmla="*/ 52 h 61"/>
                  <a:gd name="T24" fmla="*/ 19 w 75"/>
                  <a:gd name="T25" fmla="*/ 56 h 61"/>
                  <a:gd name="T26" fmla="*/ 24 w 75"/>
                  <a:gd name="T27" fmla="*/ 61 h 61"/>
                  <a:gd name="T28" fmla="*/ 52 w 75"/>
                  <a:gd name="T29" fmla="*/ 61 h 61"/>
                  <a:gd name="T30" fmla="*/ 56 w 75"/>
                  <a:gd name="T31" fmla="*/ 57 h 61"/>
                  <a:gd name="T32" fmla="*/ 65 w 75"/>
                  <a:gd name="T33" fmla="*/ 10 h 61"/>
                  <a:gd name="T34" fmla="*/ 70 w 75"/>
                  <a:gd name="T35" fmla="*/ 10 h 61"/>
                  <a:gd name="T36" fmla="*/ 75 w 75"/>
                  <a:gd name="T37" fmla="*/ 5 h 61"/>
                  <a:gd name="T38" fmla="*/ 70 w 75"/>
                  <a:gd name="T39" fmla="*/ 0 h 61"/>
                  <a:gd name="T40" fmla="*/ 22 w 75"/>
                  <a:gd name="T41" fmla="*/ 38 h 61"/>
                  <a:gd name="T42" fmla="*/ 12 w 75"/>
                  <a:gd name="T43" fmla="*/ 19 h 61"/>
                  <a:gd name="T44" fmla="*/ 54 w 75"/>
                  <a:gd name="T45" fmla="*/ 19 h 61"/>
                  <a:gd name="T46" fmla="*/ 50 w 75"/>
                  <a:gd name="T47" fmla="*/ 38 h 61"/>
                  <a:gd name="T48" fmla="*/ 22 w 75"/>
                  <a:gd name="T49"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61">
                    <a:moveTo>
                      <a:pt x="70" y="0"/>
                    </a:moveTo>
                    <a:cubicBezTo>
                      <a:pt x="61" y="0"/>
                      <a:pt x="61" y="0"/>
                      <a:pt x="61" y="0"/>
                    </a:cubicBezTo>
                    <a:cubicBezTo>
                      <a:pt x="59" y="0"/>
                      <a:pt x="57" y="2"/>
                      <a:pt x="56" y="4"/>
                    </a:cubicBezTo>
                    <a:cubicBezTo>
                      <a:pt x="55" y="10"/>
                      <a:pt x="55" y="10"/>
                      <a:pt x="55" y="10"/>
                    </a:cubicBezTo>
                    <a:cubicBezTo>
                      <a:pt x="5" y="10"/>
                      <a:pt x="5" y="10"/>
                      <a:pt x="5" y="10"/>
                    </a:cubicBezTo>
                    <a:cubicBezTo>
                      <a:pt x="3" y="10"/>
                      <a:pt x="2" y="10"/>
                      <a:pt x="1" y="12"/>
                    </a:cubicBezTo>
                    <a:cubicBezTo>
                      <a:pt x="0" y="13"/>
                      <a:pt x="0" y="15"/>
                      <a:pt x="1" y="16"/>
                    </a:cubicBezTo>
                    <a:cubicBezTo>
                      <a:pt x="15" y="44"/>
                      <a:pt x="15" y="44"/>
                      <a:pt x="15" y="44"/>
                    </a:cubicBezTo>
                    <a:cubicBezTo>
                      <a:pt x="15" y="46"/>
                      <a:pt x="17" y="47"/>
                      <a:pt x="19" y="47"/>
                    </a:cubicBezTo>
                    <a:cubicBezTo>
                      <a:pt x="48" y="47"/>
                      <a:pt x="48" y="47"/>
                      <a:pt x="48" y="47"/>
                    </a:cubicBezTo>
                    <a:cubicBezTo>
                      <a:pt x="48" y="52"/>
                      <a:pt x="48" y="52"/>
                      <a:pt x="48" y="52"/>
                    </a:cubicBezTo>
                    <a:cubicBezTo>
                      <a:pt x="24" y="52"/>
                      <a:pt x="24" y="52"/>
                      <a:pt x="24" y="52"/>
                    </a:cubicBezTo>
                    <a:cubicBezTo>
                      <a:pt x="21" y="52"/>
                      <a:pt x="19" y="54"/>
                      <a:pt x="19" y="56"/>
                    </a:cubicBezTo>
                    <a:cubicBezTo>
                      <a:pt x="19" y="59"/>
                      <a:pt x="21" y="61"/>
                      <a:pt x="24" y="61"/>
                    </a:cubicBezTo>
                    <a:cubicBezTo>
                      <a:pt x="52" y="61"/>
                      <a:pt x="52" y="61"/>
                      <a:pt x="52" y="61"/>
                    </a:cubicBezTo>
                    <a:cubicBezTo>
                      <a:pt x="54" y="61"/>
                      <a:pt x="56" y="59"/>
                      <a:pt x="56" y="57"/>
                    </a:cubicBezTo>
                    <a:cubicBezTo>
                      <a:pt x="65" y="10"/>
                      <a:pt x="65" y="10"/>
                      <a:pt x="65" y="10"/>
                    </a:cubicBezTo>
                    <a:cubicBezTo>
                      <a:pt x="70" y="10"/>
                      <a:pt x="70" y="10"/>
                      <a:pt x="70" y="10"/>
                    </a:cubicBezTo>
                    <a:cubicBezTo>
                      <a:pt x="73" y="10"/>
                      <a:pt x="75" y="8"/>
                      <a:pt x="75" y="5"/>
                    </a:cubicBezTo>
                    <a:cubicBezTo>
                      <a:pt x="75" y="2"/>
                      <a:pt x="73" y="0"/>
                      <a:pt x="70" y="0"/>
                    </a:cubicBezTo>
                    <a:close/>
                    <a:moveTo>
                      <a:pt x="22" y="38"/>
                    </a:moveTo>
                    <a:cubicBezTo>
                      <a:pt x="12" y="19"/>
                      <a:pt x="12" y="19"/>
                      <a:pt x="12" y="19"/>
                    </a:cubicBezTo>
                    <a:cubicBezTo>
                      <a:pt x="54" y="19"/>
                      <a:pt x="54" y="19"/>
                      <a:pt x="54" y="19"/>
                    </a:cubicBezTo>
                    <a:cubicBezTo>
                      <a:pt x="50" y="38"/>
                      <a:pt x="50" y="38"/>
                      <a:pt x="50" y="38"/>
                    </a:cubicBezTo>
                    <a:lnTo>
                      <a:pt x="22" y="3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32500" lnSpcReduction="20000"/>
              </a:bodyPr>
              <a:lstStyle/>
              <a:p>
                <a:endParaRPr lang="zh-CN" altLang="en-US" sz="1800"/>
              </a:p>
            </p:txBody>
          </p:sp>
          <p:sp>
            <p:nvSpPr>
              <p:cNvPr id="40" name="Oval 15"/>
              <p:cNvSpPr>
                <a:spLocks noChangeArrowheads="1"/>
              </p:cNvSpPr>
              <p:nvPr>
                <p:custDataLst>
                  <p:tags r:id="rId8"/>
                </p:custDataLst>
              </p:nvPr>
            </p:nvSpPr>
            <p:spPr bwMode="auto">
              <a:xfrm>
                <a:off x="42" y="117"/>
                <a:ext cx="16" cy="1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25000" lnSpcReduction="20000"/>
              </a:bodyPr>
              <a:lstStyle/>
              <a:p>
                <a:endParaRPr lang="zh-CN" altLang="en-US" sz="1800"/>
              </a:p>
            </p:txBody>
          </p:sp>
          <p:sp>
            <p:nvSpPr>
              <p:cNvPr id="41" name="Oval 16"/>
              <p:cNvSpPr>
                <a:spLocks noChangeArrowheads="1"/>
              </p:cNvSpPr>
              <p:nvPr>
                <p:custDataLst>
                  <p:tags r:id="rId9"/>
                </p:custDataLst>
              </p:nvPr>
            </p:nvSpPr>
            <p:spPr bwMode="auto">
              <a:xfrm>
                <a:off x="74" y="117"/>
                <a:ext cx="17" cy="1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25000" lnSpcReduction="20000"/>
              </a:bodyPr>
              <a:lstStyle/>
              <a:p>
                <a:endParaRPr lang="zh-CN" altLang="en-US" sz="1800"/>
              </a:p>
            </p:txBody>
          </p:sp>
        </p:grpSp>
        <p:sp>
          <p:nvSpPr>
            <p:cNvPr id="43" name="Freeform 18"/>
            <p:cNvSpPr/>
            <p:nvPr>
              <p:custDataLst>
                <p:tags r:id="rId10"/>
              </p:custDataLst>
            </p:nvPr>
          </p:nvSpPr>
          <p:spPr bwMode="auto">
            <a:xfrm>
              <a:off x="4454483" y="3893720"/>
              <a:ext cx="333043" cy="368100"/>
            </a:xfrm>
            <a:custGeom>
              <a:avLst/>
              <a:gdLst>
                <a:gd name="T0" fmla="*/ 0 w 97"/>
                <a:gd name="T1" fmla="*/ 35 h 107"/>
                <a:gd name="T2" fmla="*/ 8 w 97"/>
                <a:gd name="T3" fmla="*/ 21 h 107"/>
                <a:gd name="T4" fmla="*/ 40 w 97"/>
                <a:gd name="T5" fmla="*/ 3 h 107"/>
                <a:gd name="T6" fmla="*/ 56 w 97"/>
                <a:gd name="T7" fmla="*/ 3 h 107"/>
                <a:gd name="T8" fmla="*/ 88 w 97"/>
                <a:gd name="T9" fmla="*/ 21 h 107"/>
                <a:gd name="T10" fmla="*/ 97 w 97"/>
                <a:gd name="T11" fmla="*/ 35 h 107"/>
                <a:gd name="T12" fmla="*/ 97 w 97"/>
                <a:gd name="T13" fmla="*/ 72 h 107"/>
                <a:gd name="T14" fmla="*/ 88 w 97"/>
                <a:gd name="T15" fmla="*/ 86 h 107"/>
                <a:gd name="T16" fmla="*/ 56 w 97"/>
                <a:gd name="T17" fmla="*/ 105 h 107"/>
                <a:gd name="T18" fmla="*/ 40 w 97"/>
                <a:gd name="T19" fmla="*/ 105 h 107"/>
                <a:gd name="T20" fmla="*/ 8 w 97"/>
                <a:gd name="T21" fmla="*/ 86 h 107"/>
                <a:gd name="T22" fmla="*/ 0 w 97"/>
                <a:gd name="T23" fmla="*/ 72 h 107"/>
                <a:gd name="T24" fmla="*/ 0 w 97"/>
                <a:gd name="T25" fmla="*/ 3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07">
                  <a:moveTo>
                    <a:pt x="0" y="35"/>
                  </a:moveTo>
                  <a:cubicBezTo>
                    <a:pt x="0" y="30"/>
                    <a:pt x="4" y="24"/>
                    <a:pt x="8" y="21"/>
                  </a:cubicBezTo>
                  <a:cubicBezTo>
                    <a:pt x="40" y="3"/>
                    <a:pt x="40" y="3"/>
                    <a:pt x="40" y="3"/>
                  </a:cubicBezTo>
                  <a:cubicBezTo>
                    <a:pt x="44" y="0"/>
                    <a:pt x="52" y="0"/>
                    <a:pt x="56" y="3"/>
                  </a:cubicBezTo>
                  <a:cubicBezTo>
                    <a:pt x="88" y="21"/>
                    <a:pt x="88" y="21"/>
                    <a:pt x="88" y="21"/>
                  </a:cubicBezTo>
                  <a:cubicBezTo>
                    <a:pt x="93" y="24"/>
                    <a:pt x="97" y="30"/>
                    <a:pt x="97" y="35"/>
                  </a:cubicBezTo>
                  <a:cubicBezTo>
                    <a:pt x="97" y="72"/>
                    <a:pt x="97" y="72"/>
                    <a:pt x="97" y="72"/>
                  </a:cubicBezTo>
                  <a:cubicBezTo>
                    <a:pt x="97" y="77"/>
                    <a:pt x="93" y="84"/>
                    <a:pt x="88" y="86"/>
                  </a:cubicBezTo>
                  <a:cubicBezTo>
                    <a:pt x="56" y="105"/>
                    <a:pt x="56" y="105"/>
                    <a:pt x="56" y="105"/>
                  </a:cubicBezTo>
                  <a:cubicBezTo>
                    <a:pt x="52" y="107"/>
                    <a:pt x="44" y="107"/>
                    <a:pt x="40" y="105"/>
                  </a:cubicBezTo>
                  <a:cubicBezTo>
                    <a:pt x="8" y="86"/>
                    <a:pt x="8" y="86"/>
                    <a:pt x="8" y="86"/>
                  </a:cubicBezTo>
                  <a:cubicBezTo>
                    <a:pt x="4" y="84"/>
                    <a:pt x="0" y="77"/>
                    <a:pt x="0" y="72"/>
                  </a:cubicBezTo>
                  <a:lnTo>
                    <a:pt x="0" y="35"/>
                  </a:lnTo>
                  <a:close/>
                </a:path>
              </a:pathLst>
            </a:custGeom>
            <a:solidFill>
              <a:schemeClr val="accent3"/>
            </a:solidFill>
            <a:ln>
              <a:noFill/>
            </a:ln>
          </p:spPr>
          <p:txBody>
            <a:bodyPr wrap="square">
              <a:normAutofit fontScale="92500" lnSpcReduction="20000"/>
            </a:bodyPr>
            <a:lstStyle/>
            <a:p>
              <a:endParaRPr lang="zh-CN" altLang="en-US" sz="1800"/>
            </a:p>
          </p:txBody>
        </p:sp>
        <p:grpSp>
          <p:nvGrpSpPr>
            <p:cNvPr id="44" name="Group 19"/>
            <p:cNvGrpSpPr/>
            <p:nvPr/>
          </p:nvGrpSpPr>
          <p:grpSpPr bwMode="auto">
            <a:xfrm>
              <a:off x="4549916" y="4006682"/>
              <a:ext cx="144124" cy="148019"/>
              <a:chOff x="0" y="0"/>
              <a:chExt cx="74" cy="76"/>
            </a:xfrm>
            <a:solidFill>
              <a:srgbClr val="FFFFFF"/>
            </a:solidFill>
          </p:grpSpPr>
          <p:sp>
            <p:nvSpPr>
              <p:cNvPr id="45" name="Freeform 20"/>
              <p:cNvSpPr/>
              <p:nvPr>
                <p:custDataLst>
                  <p:tags r:id="rId11"/>
                </p:custDataLst>
              </p:nvPr>
            </p:nvSpPr>
            <p:spPr bwMode="auto">
              <a:xfrm>
                <a:off x="0" y="4"/>
                <a:ext cx="72" cy="72"/>
              </a:xfrm>
              <a:custGeom>
                <a:avLst/>
                <a:gdLst>
                  <a:gd name="T0" fmla="*/ 40 w 41"/>
                  <a:gd name="T1" fmla="*/ 8 h 41"/>
                  <a:gd name="T2" fmla="*/ 38 w 41"/>
                  <a:gd name="T3" fmla="*/ 6 h 41"/>
                  <a:gd name="T4" fmla="*/ 36 w 41"/>
                  <a:gd name="T5" fmla="*/ 8 h 41"/>
                  <a:gd name="T6" fmla="*/ 35 w 41"/>
                  <a:gd name="T7" fmla="*/ 12 h 41"/>
                  <a:gd name="T8" fmla="*/ 29 w 41"/>
                  <a:gd name="T9" fmla="*/ 12 h 41"/>
                  <a:gd name="T10" fmla="*/ 29 w 41"/>
                  <a:gd name="T11" fmla="*/ 6 h 41"/>
                  <a:gd name="T12" fmla="*/ 33 w 41"/>
                  <a:gd name="T13" fmla="*/ 5 h 41"/>
                  <a:gd name="T14" fmla="*/ 35 w 41"/>
                  <a:gd name="T15" fmla="*/ 3 h 41"/>
                  <a:gd name="T16" fmla="*/ 33 w 41"/>
                  <a:gd name="T17" fmla="*/ 1 h 41"/>
                  <a:gd name="T18" fmla="*/ 19 w 41"/>
                  <a:gd name="T19" fmla="*/ 1 h 41"/>
                  <a:gd name="T20" fmla="*/ 1 w 41"/>
                  <a:gd name="T21" fmla="*/ 19 h 41"/>
                  <a:gd name="T22" fmla="*/ 1 w 41"/>
                  <a:gd name="T23" fmla="*/ 23 h 41"/>
                  <a:gd name="T24" fmla="*/ 18 w 41"/>
                  <a:gd name="T25" fmla="*/ 40 h 41"/>
                  <a:gd name="T26" fmla="*/ 22 w 41"/>
                  <a:gd name="T27" fmla="*/ 40 h 41"/>
                  <a:gd name="T28" fmla="*/ 40 w 41"/>
                  <a:gd name="T29" fmla="*/ 22 h 41"/>
                  <a:gd name="T30" fmla="*/ 40 w 41"/>
                  <a:gd name="T31"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41">
                    <a:moveTo>
                      <a:pt x="40" y="8"/>
                    </a:moveTo>
                    <a:cubicBezTo>
                      <a:pt x="38" y="6"/>
                      <a:pt x="38" y="6"/>
                      <a:pt x="38" y="6"/>
                    </a:cubicBezTo>
                    <a:cubicBezTo>
                      <a:pt x="36" y="8"/>
                      <a:pt x="36" y="8"/>
                      <a:pt x="36" y="8"/>
                    </a:cubicBezTo>
                    <a:cubicBezTo>
                      <a:pt x="36" y="9"/>
                      <a:pt x="36" y="11"/>
                      <a:pt x="35" y="12"/>
                    </a:cubicBezTo>
                    <a:cubicBezTo>
                      <a:pt x="33" y="14"/>
                      <a:pt x="31" y="14"/>
                      <a:pt x="29" y="12"/>
                    </a:cubicBezTo>
                    <a:cubicBezTo>
                      <a:pt x="27" y="10"/>
                      <a:pt x="27" y="8"/>
                      <a:pt x="29" y="6"/>
                    </a:cubicBezTo>
                    <a:cubicBezTo>
                      <a:pt x="30" y="5"/>
                      <a:pt x="31" y="4"/>
                      <a:pt x="33" y="5"/>
                    </a:cubicBezTo>
                    <a:cubicBezTo>
                      <a:pt x="35" y="3"/>
                      <a:pt x="35" y="3"/>
                      <a:pt x="35" y="3"/>
                    </a:cubicBezTo>
                    <a:cubicBezTo>
                      <a:pt x="33" y="1"/>
                      <a:pt x="33" y="1"/>
                      <a:pt x="33" y="1"/>
                    </a:cubicBezTo>
                    <a:cubicBezTo>
                      <a:pt x="32" y="0"/>
                      <a:pt x="20" y="0"/>
                      <a:pt x="19" y="1"/>
                    </a:cubicBezTo>
                    <a:cubicBezTo>
                      <a:pt x="1" y="19"/>
                      <a:pt x="1" y="19"/>
                      <a:pt x="1" y="19"/>
                    </a:cubicBezTo>
                    <a:cubicBezTo>
                      <a:pt x="0" y="20"/>
                      <a:pt x="0" y="22"/>
                      <a:pt x="1" y="23"/>
                    </a:cubicBezTo>
                    <a:cubicBezTo>
                      <a:pt x="18" y="40"/>
                      <a:pt x="18" y="40"/>
                      <a:pt x="18" y="40"/>
                    </a:cubicBezTo>
                    <a:cubicBezTo>
                      <a:pt x="19" y="41"/>
                      <a:pt x="21" y="41"/>
                      <a:pt x="22" y="40"/>
                    </a:cubicBezTo>
                    <a:cubicBezTo>
                      <a:pt x="40" y="22"/>
                      <a:pt x="40" y="22"/>
                      <a:pt x="40" y="22"/>
                    </a:cubicBezTo>
                    <a:cubicBezTo>
                      <a:pt x="41" y="20"/>
                      <a:pt x="41" y="9"/>
                      <a:pt x="40"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25000" lnSpcReduction="20000"/>
              </a:bodyPr>
              <a:lstStyle/>
              <a:p>
                <a:endParaRPr lang="zh-CN" altLang="en-US" sz="1800"/>
              </a:p>
            </p:txBody>
          </p:sp>
          <p:sp>
            <p:nvSpPr>
              <p:cNvPr id="46" name="Freeform 21"/>
              <p:cNvSpPr/>
              <p:nvPr>
                <p:custDataLst>
                  <p:tags r:id="rId12"/>
                </p:custDataLst>
              </p:nvPr>
            </p:nvSpPr>
            <p:spPr bwMode="auto">
              <a:xfrm>
                <a:off x="55" y="0"/>
                <a:ext cx="19" cy="22"/>
              </a:xfrm>
              <a:custGeom>
                <a:avLst/>
                <a:gdLst>
                  <a:gd name="T0" fmla="*/ 1 w 11"/>
                  <a:gd name="T1" fmla="*/ 11 h 12"/>
                  <a:gd name="T2" fmla="*/ 2 w 11"/>
                  <a:gd name="T3" fmla="*/ 11 h 12"/>
                  <a:gd name="T4" fmla="*/ 11 w 11"/>
                  <a:gd name="T5" fmla="*/ 3 h 12"/>
                  <a:gd name="T6" fmla="*/ 11 w 11"/>
                  <a:gd name="T7" fmla="*/ 1 h 12"/>
                  <a:gd name="T8" fmla="*/ 9 w 11"/>
                  <a:gd name="T9" fmla="*/ 1 h 12"/>
                  <a:gd name="T10" fmla="*/ 1 w 11"/>
                  <a:gd name="T11" fmla="*/ 10 h 12"/>
                  <a:gd name="T12" fmla="*/ 1 w 11"/>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1" y="11"/>
                    </a:moveTo>
                    <a:cubicBezTo>
                      <a:pt x="1" y="12"/>
                      <a:pt x="2" y="12"/>
                      <a:pt x="2" y="11"/>
                    </a:cubicBezTo>
                    <a:cubicBezTo>
                      <a:pt x="11" y="3"/>
                      <a:pt x="11" y="3"/>
                      <a:pt x="11" y="3"/>
                    </a:cubicBezTo>
                    <a:cubicBezTo>
                      <a:pt x="11" y="2"/>
                      <a:pt x="11" y="1"/>
                      <a:pt x="11" y="1"/>
                    </a:cubicBezTo>
                    <a:cubicBezTo>
                      <a:pt x="10" y="0"/>
                      <a:pt x="10" y="0"/>
                      <a:pt x="9" y="1"/>
                    </a:cubicBezTo>
                    <a:cubicBezTo>
                      <a:pt x="1" y="10"/>
                      <a:pt x="1" y="10"/>
                      <a:pt x="1" y="10"/>
                    </a:cubicBezTo>
                    <a:cubicBezTo>
                      <a:pt x="0" y="10"/>
                      <a:pt x="0" y="11"/>
                      <a:pt x="1"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25000" lnSpcReduction="20000"/>
              </a:bodyPr>
              <a:lstStyle/>
              <a:p>
                <a:endParaRPr lang="zh-CN" altLang="en-US" sz="1800"/>
              </a:p>
            </p:txBody>
          </p:sp>
        </p:grpSp>
        <p:sp>
          <p:nvSpPr>
            <p:cNvPr id="48" name="Freeform 23"/>
            <p:cNvSpPr/>
            <p:nvPr>
              <p:custDataLst>
                <p:tags r:id="rId13"/>
              </p:custDataLst>
            </p:nvPr>
          </p:nvSpPr>
          <p:spPr bwMode="auto">
            <a:xfrm>
              <a:off x="4472011" y="2695932"/>
              <a:ext cx="806315" cy="901749"/>
            </a:xfrm>
            <a:custGeom>
              <a:avLst/>
              <a:gdLst>
                <a:gd name="T0" fmla="*/ 0 w 235"/>
                <a:gd name="T1" fmla="*/ 86 h 262"/>
                <a:gd name="T2" fmla="*/ 20 w 235"/>
                <a:gd name="T3" fmla="*/ 52 h 262"/>
                <a:gd name="T4" fmla="*/ 97 w 235"/>
                <a:gd name="T5" fmla="*/ 7 h 262"/>
                <a:gd name="T6" fmla="*/ 137 w 235"/>
                <a:gd name="T7" fmla="*/ 7 h 262"/>
                <a:gd name="T8" fmla="*/ 215 w 235"/>
                <a:gd name="T9" fmla="*/ 52 h 262"/>
                <a:gd name="T10" fmla="*/ 235 w 235"/>
                <a:gd name="T11" fmla="*/ 86 h 262"/>
                <a:gd name="T12" fmla="*/ 235 w 235"/>
                <a:gd name="T13" fmla="*/ 176 h 262"/>
                <a:gd name="T14" fmla="*/ 215 w 235"/>
                <a:gd name="T15" fmla="*/ 211 h 262"/>
                <a:gd name="T16" fmla="*/ 137 w 235"/>
                <a:gd name="T17" fmla="*/ 255 h 262"/>
                <a:gd name="T18" fmla="*/ 97 w 235"/>
                <a:gd name="T19" fmla="*/ 255 h 262"/>
                <a:gd name="T20" fmla="*/ 20 w 235"/>
                <a:gd name="T21" fmla="*/ 211 h 262"/>
                <a:gd name="T22" fmla="*/ 0 w 235"/>
                <a:gd name="T23" fmla="*/ 176 h 262"/>
                <a:gd name="T24" fmla="*/ 0 w 235"/>
                <a:gd name="T25" fmla="*/ 8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262">
                  <a:moveTo>
                    <a:pt x="0" y="86"/>
                  </a:moveTo>
                  <a:cubicBezTo>
                    <a:pt x="0" y="74"/>
                    <a:pt x="9" y="58"/>
                    <a:pt x="20" y="52"/>
                  </a:cubicBezTo>
                  <a:cubicBezTo>
                    <a:pt x="97" y="7"/>
                    <a:pt x="97" y="7"/>
                    <a:pt x="97" y="7"/>
                  </a:cubicBezTo>
                  <a:cubicBezTo>
                    <a:pt x="108" y="0"/>
                    <a:pt x="126" y="0"/>
                    <a:pt x="137" y="7"/>
                  </a:cubicBezTo>
                  <a:cubicBezTo>
                    <a:pt x="215" y="52"/>
                    <a:pt x="215" y="52"/>
                    <a:pt x="215" y="52"/>
                  </a:cubicBezTo>
                  <a:cubicBezTo>
                    <a:pt x="226" y="58"/>
                    <a:pt x="235" y="74"/>
                    <a:pt x="235" y="86"/>
                  </a:cubicBezTo>
                  <a:cubicBezTo>
                    <a:pt x="235" y="176"/>
                    <a:pt x="235" y="176"/>
                    <a:pt x="235" y="176"/>
                  </a:cubicBezTo>
                  <a:cubicBezTo>
                    <a:pt x="235" y="189"/>
                    <a:pt x="226" y="204"/>
                    <a:pt x="215" y="211"/>
                  </a:cubicBezTo>
                  <a:cubicBezTo>
                    <a:pt x="137" y="255"/>
                    <a:pt x="137" y="255"/>
                    <a:pt x="137" y="255"/>
                  </a:cubicBezTo>
                  <a:cubicBezTo>
                    <a:pt x="126" y="262"/>
                    <a:pt x="108" y="262"/>
                    <a:pt x="97" y="255"/>
                  </a:cubicBezTo>
                  <a:cubicBezTo>
                    <a:pt x="20" y="211"/>
                    <a:pt x="20" y="211"/>
                    <a:pt x="20" y="211"/>
                  </a:cubicBezTo>
                  <a:cubicBezTo>
                    <a:pt x="9" y="204"/>
                    <a:pt x="0" y="189"/>
                    <a:pt x="0" y="176"/>
                  </a:cubicBezTo>
                  <a:lnTo>
                    <a:pt x="0" y="86"/>
                  </a:lnTo>
                  <a:close/>
                </a:path>
              </a:pathLst>
            </a:custGeom>
            <a:solidFill>
              <a:schemeClr val="accent4"/>
            </a:solidFill>
            <a:ln>
              <a:noFill/>
            </a:ln>
          </p:spPr>
          <p:txBody>
            <a:bodyPr wrap="square">
              <a:normAutofit/>
            </a:bodyPr>
            <a:lstStyle/>
            <a:p>
              <a:endParaRPr lang="zh-CN" altLang="en-US" sz="1800"/>
            </a:p>
          </p:txBody>
        </p:sp>
        <p:grpSp>
          <p:nvGrpSpPr>
            <p:cNvPr id="49" name="Group 24"/>
            <p:cNvGrpSpPr/>
            <p:nvPr/>
          </p:nvGrpSpPr>
          <p:grpSpPr bwMode="auto">
            <a:xfrm>
              <a:off x="4666773" y="2991971"/>
              <a:ext cx="416791" cy="309672"/>
              <a:chOff x="0" y="0"/>
              <a:chExt cx="214" cy="159"/>
            </a:xfrm>
            <a:solidFill>
              <a:srgbClr val="FFFFFF"/>
            </a:solidFill>
          </p:grpSpPr>
          <p:sp>
            <p:nvSpPr>
              <p:cNvPr id="50" name="Oval 25"/>
              <p:cNvSpPr>
                <a:spLocks noChangeArrowheads="1"/>
              </p:cNvSpPr>
              <p:nvPr>
                <p:custDataLst>
                  <p:tags r:id="rId14"/>
                </p:custDataLst>
              </p:nvPr>
            </p:nvSpPr>
            <p:spPr bwMode="auto">
              <a:xfrm>
                <a:off x="74" y="58"/>
                <a:ext cx="65" cy="6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25000" lnSpcReduction="20000"/>
              </a:bodyPr>
              <a:lstStyle/>
              <a:p>
                <a:endParaRPr lang="zh-CN" altLang="en-US" sz="1800"/>
              </a:p>
            </p:txBody>
          </p:sp>
          <p:sp>
            <p:nvSpPr>
              <p:cNvPr id="51" name="Freeform 26"/>
              <p:cNvSpPr>
                <a:spLocks noEditPoints="1"/>
              </p:cNvSpPr>
              <p:nvPr>
                <p:custDataLst>
                  <p:tags r:id="rId15"/>
                </p:custDataLst>
              </p:nvPr>
            </p:nvSpPr>
            <p:spPr bwMode="auto">
              <a:xfrm>
                <a:off x="0" y="0"/>
                <a:ext cx="214" cy="159"/>
              </a:xfrm>
              <a:custGeom>
                <a:avLst/>
                <a:gdLst>
                  <a:gd name="T0" fmla="*/ 116 w 121"/>
                  <a:gd name="T1" fmla="*/ 15 h 90"/>
                  <a:gd name="T2" fmla="*/ 85 w 121"/>
                  <a:gd name="T3" fmla="*/ 15 h 90"/>
                  <a:gd name="T4" fmla="*/ 84 w 121"/>
                  <a:gd name="T5" fmla="*/ 8 h 90"/>
                  <a:gd name="T6" fmla="*/ 76 w 121"/>
                  <a:gd name="T7" fmla="*/ 0 h 90"/>
                  <a:gd name="T8" fmla="*/ 44 w 121"/>
                  <a:gd name="T9" fmla="*/ 0 h 90"/>
                  <a:gd name="T10" fmla="*/ 37 w 121"/>
                  <a:gd name="T11" fmla="*/ 8 h 90"/>
                  <a:gd name="T12" fmla="*/ 36 w 121"/>
                  <a:gd name="T13" fmla="*/ 15 h 90"/>
                  <a:gd name="T14" fmla="*/ 5 w 121"/>
                  <a:gd name="T15" fmla="*/ 15 h 90"/>
                  <a:gd name="T16" fmla="*/ 0 w 121"/>
                  <a:gd name="T17" fmla="*/ 20 h 90"/>
                  <a:gd name="T18" fmla="*/ 0 w 121"/>
                  <a:gd name="T19" fmla="*/ 85 h 90"/>
                  <a:gd name="T20" fmla="*/ 5 w 121"/>
                  <a:gd name="T21" fmla="*/ 90 h 90"/>
                  <a:gd name="T22" fmla="*/ 116 w 121"/>
                  <a:gd name="T23" fmla="*/ 90 h 90"/>
                  <a:gd name="T24" fmla="*/ 121 w 121"/>
                  <a:gd name="T25" fmla="*/ 85 h 90"/>
                  <a:gd name="T26" fmla="*/ 121 w 121"/>
                  <a:gd name="T27" fmla="*/ 20 h 90"/>
                  <a:gd name="T28" fmla="*/ 116 w 121"/>
                  <a:gd name="T29" fmla="*/ 15 h 90"/>
                  <a:gd name="T30" fmla="*/ 60 w 121"/>
                  <a:gd name="T31" fmla="*/ 83 h 90"/>
                  <a:gd name="T32" fmla="*/ 30 w 121"/>
                  <a:gd name="T33" fmla="*/ 52 h 90"/>
                  <a:gd name="T34" fmla="*/ 60 w 121"/>
                  <a:gd name="T35" fmla="*/ 22 h 90"/>
                  <a:gd name="T36" fmla="*/ 91 w 121"/>
                  <a:gd name="T37" fmla="*/ 52 h 90"/>
                  <a:gd name="T38" fmla="*/ 60 w 121"/>
                  <a:gd name="T39" fmla="*/ 83 h 90"/>
                  <a:gd name="T40" fmla="*/ 115 w 121"/>
                  <a:gd name="T41" fmla="*/ 28 h 90"/>
                  <a:gd name="T42" fmla="*/ 89 w 121"/>
                  <a:gd name="T43" fmla="*/ 28 h 90"/>
                  <a:gd name="T44" fmla="*/ 89 w 121"/>
                  <a:gd name="T45" fmla="*/ 21 h 90"/>
                  <a:gd name="T46" fmla="*/ 115 w 121"/>
                  <a:gd name="T47" fmla="*/ 21 h 90"/>
                  <a:gd name="T48" fmla="*/ 115 w 121"/>
                  <a:gd name="T4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 h="90">
                    <a:moveTo>
                      <a:pt x="116" y="15"/>
                    </a:moveTo>
                    <a:cubicBezTo>
                      <a:pt x="85" y="15"/>
                      <a:pt x="85" y="15"/>
                      <a:pt x="85" y="15"/>
                    </a:cubicBezTo>
                    <a:cubicBezTo>
                      <a:pt x="84" y="8"/>
                      <a:pt x="84" y="8"/>
                      <a:pt x="84" y="8"/>
                    </a:cubicBezTo>
                    <a:cubicBezTo>
                      <a:pt x="84" y="4"/>
                      <a:pt x="80" y="0"/>
                      <a:pt x="76" y="0"/>
                    </a:cubicBezTo>
                    <a:cubicBezTo>
                      <a:pt x="44" y="0"/>
                      <a:pt x="44" y="0"/>
                      <a:pt x="44" y="0"/>
                    </a:cubicBezTo>
                    <a:cubicBezTo>
                      <a:pt x="40" y="0"/>
                      <a:pt x="37" y="4"/>
                      <a:pt x="37" y="8"/>
                    </a:cubicBezTo>
                    <a:cubicBezTo>
                      <a:pt x="36" y="15"/>
                      <a:pt x="36" y="15"/>
                      <a:pt x="36" y="15"/>
                    </a:cubicBezTo>
                    <a:cubicBezTo>
                      <a:pt x="5" y="15"/>
                      <a:pt x="5" y="15"/>
                      <a:pt x="5" y="15"/>
                    </a:cubicBezTo>
                    <a:cubicBezTo>
                      <a:pt x="2" y="15"/>
                      <a:pt x="0" y="17"/>
                      <a:pt x="0" y="20"/>
                    </a:cubicBezTo>
                    <a:cubicBezTo>
                      <a:pt x="0" y="85"/>
                      <a:pt x="0" y="85"/>
                      <a:pt x="0" y="85"/>
                    </a:cubicBezTo>
                    <a:cubicBezTo>
                      <a:pt x="0" y="87"/>
                      <a:pt x="2" y="90"/>
                      <a:pt x="5" y="90"/>
                    </a:cubicBezTo>
                    <a:cubicBezTo>
                      <a:pt x="116" y="90"/>
                      <a:pt x="116" y="90"/>
                      <a:pt x="116" y="90"/>
                    </a:cubicBezTo>
                    <a:cubicBezTo>
                      <a:pt x="118" y="90"/>
                      <a:pt x="121" y="87"/>
                      <a:pt x="121" y="85"/>
                    </a:cubicBezTo>
                    <a:cubicBezTo>
                      <a:pt x="121" y="20"/>
                      <a:pt x="121" y="20"/>
                      <a:pt x="121" y="20"/>
                    </a:cubicBezTo>
                    <a:cubicBezTo>
                      <a:pt x="121" y="17"/>
                      <a:pt x="118" y="15"/>
                      <a:pt x="116" y="15"/>
                    </a:cubicBezTo>
                    <a:close/>
                    <a:moveTo>
                      <a:pt x="60" y="83"/>
                    </a:moveTo>
                    <a:cubicBezTo>
                      <a:pt x="43" y="83"/>
                      <a:pt x="30" y="69"/>
                      <a:pt x="30" y="52"/>
                    </a:cubicBezTo>
                    <a:cubicBezTo>
                      <a:pt x="30" y="35"/>
                      <a:pt x="43" y="22"/>
                      <a:pt x="60" y="22"/>
                    </a:cubicBezTo>
                    <a:cubicBezTo>
                      <a:pt x="77" y="22"/>
                      <a:pt x="91" y="35"/>
                      <a:pt x="91" y="52"/>
                    </a:cubicBezTo>
                    <a:cubicBezTo>
                      <a:pt x="91" y="69"/>
                      <a:pt x="77" y="83"/>
                      <a:pt x="60" y="83"/>
                    </a:cubicBezTo>
                    <a:close/>
                    <a:moveTo>
                      <a:pt x="115" y="28"/>
                    </a:moveTo>
                    <a:cubicBezTo>
                      <a:pt x="89" y="28"/>
                      <a:pt x="89" y="28"/>
                      <a:pt x="89" y="28"/>
                    </a:cubicBezTo>
                    <a:cubicBezTo>
                      <a:pt x="89" y="21"/>
                      <a:pt x="89" y="21"/>
                      <a:pt x="89" y="21"/>
                    </a:cubicBezTo>
                    <a:cubicBezTo>
                      <a:pt x="115" y="21"/>
                      <a:pt x="115" y="21"/>
                      <a:pt x="115" y="21"/>
                    </a:cubicBezTo>
                    <a:lnTo>
                      <a:pt x="115" y="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square">
                <a:normAutofit fontScale="70000" lnSpcReduction="20000"/>
              </a:bodyPr>
              <a:lstStyle/>
              <a:p>
                <a:endParaRPr lang="zh-CN" altLang="en-US" sz="1800"/>
              </a:p>
            </p:txBody>
          </p:sp>
        </p:grpSp>
        <p:sp>
          <p:nvSpPr>
            <p:cNvPr id="53" name="Freeform 28"/>
            <p:cNvSpPr/>
            <p:nvPr>
              <p:custDataLst>
                <p:tags r:id="rId16"/>
              </p:custDataLst>
            </p:nvPr>
          </p:nvSpPr>
          <p:spPr bwMode="auto">
            <a:xfrm>
              <a:off x="919550" y="4754569"/>
              <a:ext cx="597920" cy="668034"/>
            </a:xfrm>
            <a:custGeom>
              <a:avLst/>
              <a:gdLst>
                <a:gd name="T0" fmla="*/ 0 w 174"/>
                <a:gd name="T1" fmla="*/ 64 h 194"/>
                <a:gd name="T2" fmla="*/ 15 w 174"/>
                <a:gd name="T3" fmla="*/ 38 h 194"/>
                <a:gd name="T4" fmla="*/ 72 w 174"/>
                <a:gd name="T5" fmla="*/ 5 h 194"/>
                <a:gd name="T6" fmla="*/ 102 w 174"/>
                <a:gd name="T7" fmla="*/ 5 h 194"/>
                <a:gd name="T8" fmla="*/ 160 w 174"/>
                <a:gd name="T9" fmla="*/ 38 h 194"/>
                <a:gd name="T10" fmla="*/ 174 w 174"/>
                <a:gd name="T11" fmla="*/ 64 h 194"/>
                <a:gd name="T12" fmla="*/ 174 w 174"/>
                <a:gd name="T13" fmla="*/ 131 h 194"/>
                <a:gd name="T14" fmla="*/ 160 w 174"/>
                <a:gd name="T15" fmla="*/ 156 h 194"/>
                <a:gd name="T16" fmla="*/ 102 w 174"/>
                <a:gd name="T17" fmla="*/ 190 h 194"/>
                <a:gd name="T18" fmla="*/ 72 w 174"/>
                <a:gd name="T19" fmla="*/ 190 h 194"/>
                <a:gd name="T20" fmla="*/ 15 w 174"/>
                <a:gd name="T21" fmla="*/ 156 h 194"/>
                <a:gd name="T22" fmla="*/ 0 w 174"/>
                <a:gd name="T23" fmla="*/ 131 h 194"/>
                <a:gd name="T24" fmla="*/ 0 w 174"/>
                <a:gd name="T25" fmla="*/ 6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194">
                  <a:moveTo>
                    <a:pt x="0" y="64"/>
                  </a:moveTo>
                  <a:cubicBezTo>
                    <a:pt x="0" y="55"/>
                    <a:pt x="6" y="43"/>
                    <a:pt x="15" y="38"/>
                  </a:cubicBezTo>
                  <a:cubicBezTo>
                    <a:pt x="72" y="5"/>
                    <a:pt x="72" y="5"/>
                    <a:pt x="72" y="5"/>
                  </a:cubicBezTo>
                  <a:cubicBezTo>
                    <a:pt x="80" y="0"/>
                    <a:pt x="94" y="0"/>
                    <a:pt x="102" y="5"/>
                  </a:cubicBezTo>
                  <a:cubicBezTo>
                    <a:pt x="160" y="38"/>
                    <a:pt x="160" y="38"/>
                    <a:pt x="160" y="38"/>
                  </a:cubicBezTo>
                  <a:cubicBezTo>
                    <a:pt x="168" y="43"/>
                    <a:pt x="174" y="55"/>
                    <a:pt x="174" y="64"/>
                  </a:cubicBezTo>
                  <a:cubicBezTo>
                    <a:pt x="174" y="131"/>
                    <a:pt x="174" y="131"/>
                    <a:pt x="174" y="131"/>
                  </a:cubicBezTo>
                  <a:cubicBezTo>
                    <a:pt x="174" y="140"/>
                    <a:pt x="168" y="152"/>
                    <a:pt x="160" y="156"/>
                  </a:cubicBezTo>
                  <a:cubicBezTo>
                    <a:pt x="102" y="190"/>
                    <a:pt x="102" y="190"/>
                    <a:pt x="102" y="190"/>
                  </a:cubicBezTo>
                  <a:cubicBezTo>
                    <a:pt x="94" y="194"/>
                    <a:pt x="80" y="194"/>
                    <a:pt x="72" y="190"/>
                  </a:cubicBezTo>
                  <a:cubicBezTo>
                    <a:pt x="15" y="156"/>
                    <a:pt x="15" y="156"/>
                    <a:pt x="15" y="156"/>
                  </a:cubicBezTo>
                  <a:cubicBezTo>
                    <a:pt x="6" y="152"/>
                    <a:pt x="0" y="140"/>
                    <a:pt x="0" y="131"/>
                  </a:cubicBezTo>
                  <a:lnTo>
                    <a:pt x="0" y="64"/>
                  </a:lnTo>
                  <a:close/>
                </a:path>
              </a:pathLst>
            </a:custGeom>
            <a:solidFill>
              <a:schemeClr val="accent4"/>
            </a:solidFill>
            <a:ln>
              <a:noFill/>
            </a:ln>
          </p:spPr>
          <p:txBody>
            <a:bodyPr wrap="square">
              <a:normAutofit/>
            </a:bodyPr>
            <a:lstStyle/>
            <a:p>
              <a:endParaRPr lang="zh-CN" altLang="en-US" sz="1800"/>
            </a:p>
          </p:txBody>
        </p:sp>
        <p:sp>
          <p:nvSpPr>
            <p:cNvPr id="54" name="Freeform 29"/>
            <p:cNvSpPr>
              <a:spLocks noEditPoints="1"/>
            </p:cNvSpPr>
            <p:nvPr>
              <p:custDataLst>
                <p:tags r:id="rId17"/>
              </p:custDataLst>
            </p:nvPr>
          </p:nvSpPr>
          <p:spPr bwMode="auto">
            <a:xfrm>
              <a:off x="1100679" y="4955174"/>
              <a:ext cx="233715" cy="270719"/>
            </a:xfrm>
            <a:custGeom>
              <a:avLst/>
              <a:gdLst>
                <a:gd name="T0" fmla="*/ 59 w 68"/>
                <a:gd name="T1" fmla="*/ 0 h 79"/>
                <a:gd name="T2" fmla="*/ 9 w 68"/>
                <a:gd name="T3" fmla="*/ 0 h 79"/>
                <a:gd name="T4" fmla="*/ 0 w 68"/>
                <a:gd name="T5" fmla="*/ 10 h 79"/>
                <a:gd name="T6" fmla="*/ 0 w 68"/>
                <a:gd name="T7" fmla="*/ 69 h 79"/>
                <a:gd name="T8" fmla="*/ 9 w 68"/>
                <a:gd name="T9" fmla="*/ 79 h 79"/>
                <a:gd name="T10" fmla="*/ 59 w 68"/>
                <a:gd name="T11" fmla="*/ 79 h 79"/>
                <a:gd name="T12" fmla="*/ 68 w 68"/>
                <a:gd name="T13" fmla="*/ 69 h 79"/>
                <a:gd name="T14" fmla="*/ 68 w 68"/>
                <a:gd name="T15" fmla="*/ 10 h 79"/>
                <a:gd name="T16" fmla="*/ 59 w 68"/>
                <a:gd name="T17" fmla="*/ 0 h 79"/>
                <a:gd name="T18" fmla="*/ 34 w 68"/>
                <a:gd name="T19" fmla="*/ 76 h 79"/>
                <a:gd name="T20" fmla="*/ 29 w 68"/>
                <a:gd name="T21" fmla="*/ 71 h 79"/>
                <a:gd name="T22" fmla="*/ 34 w 68"/>
                <a:gd name="T23" fmla="*/ 66 h 79"/>
                <a:gd name="T24" fmla="*/ 39 w 68"/>
                <a:gd name="T25" fmla="*/ 71 h 79"/>
                <a:gd name="T26" fmla="*/ 34 w 68"/>
                <a:gd name="T27" fmla="*/ 76 h 79"/>
                <a:gd name="T28" fmla="*/ 59 w 68"/>
                <a:gd name="T29" fmla="*/ 64 h 79"/>
                <a:gd name="T30" fmla="*/ 9 w 68"/>
                <a:gd name="T31" fmla="*/ 64 h 79"/>
                <a:gd name="T32" fmla="*/ 9 w 68"/>
                <a:gd name="T33" fmla="*/ 10 h 79"/>
                <a:gd name="T34" fmla="*/ 59 w 68"/>
                <a:gd name="T35" fmla="*/ 10 h 79"/>
                <a:gd name="T36" fmla="*/ 59 w 68"/>
                <a:gd name="T37" fmla="*/ 6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79">
                  <a:moveTo>
                    <a:pt x="59" y="0"/>
                  </a:moveTo>
                  <a:cubicBezTo>
                    <a:pt x="9" y="0"/>
                    <a:pt x="9" y="0"/>
                    <a:pt x="9" y="0"/>
                  </a:cubicBezTo>
                  <a:cubicBezTo>
                    <a:pt x="4" y="0"/>
                    <a:pt x="0" y="5"/>
                    <a:pt x="0" y="10"/>
                  </a:cubicBezTo>
                  <a:cubicBezTo>
                    <a:pt x="0" y="69"/>
                    <a:pt x="0" y="69"/>
                    <a:pt x="0" y="69"/>
                  </a:cubicBezTo>
                  <a:cubicBezTo>
                    <a:pt x="0" y="74"/>
                    <a:pt x="4" y="79"/>
                    <a:pt x="9" y="79"/>
                  </a:cubicBezTo>
                  <a:cubicBezTo>
                    <a:pt x="59" y="79"/>
                    <a:pt x="59" y="79"/>
                    <a:pt x="59" y="79"/>
                  </a:cubicBezTo>
                  <a:cubicBezTo>
                    <a:pt x="64" y="79"/>
                    <a:pt x="68" y="74"/>
                    <a:pt x="68" y="69"/>
                  </a:cubicBezTo>
                  <a:cubicBezTo>
                    <a:pt x="68" y="10"/>
                    <a:pt x="68" y="10"/>
                    <a:pt x="68" y="10"/>
                  </a:cubicBezTo>
                  <a:cubicBezTo>
                    <a:pt x="68" y="5"/>
                    <a:pt x="64" y="0"/>
                    <a:pt x="59" y="0"/>
                  </a:cubicBezTo>
                  <a:close/>
                  <a:moveTo>
                    <a:pt x="34" y="76"/>
                  </a:moveTo>
                  <a:cubicBezTo>
                    <a:pt x="31" y="76"/>
                    <a:pt x="29" y="74"/>
                    <a:pt x="29" y="71"/>
                  </a:cubicBezTo>
                  <a:cubicBezTo>
                    <a:pt x="29" y="69"/>
                    <a:pt x="31" y="66"/>
                    <a:pt x="34" y="66"/>
                  </a:cubicBezTo>
                  <a:cubicBezTo>
                    <a:pt x="37" y="66"/>
                    <a:pt x="39" y="69"/>
                    <a:pt x="39" y="71"/>
                  </a:cubicBezTo>
                  <a:cubicBezTo>
                    <a:pt x="39" y="74"/>
                    <a:pt x="37" y="76"/>
                    <a:pt x="34" y="76"/>
                  </a:cubicBezTo>
                  <a:close/>
                  <a:moveTo>
                    <a:pt x="59" y="64"/>
                  </a:moveTo>
                  <a:cubicBezTo>
                    <a:pt x="9" y="64"/>
                    <a:pt x="9" y="64"/>
                    <a:pt x="9" y="64"/>
                  </a:cubicBezTo>
                  <a:cubicBezTo>
                    <a:pt x="9" y="10"/>
                    <a:pt x="9" y="10"/>
                    <a:pt x="9" y="10"/>
                  </a:cubicBezTo>
                  <a:cubicBezTo>
                    <a:pt x="59" y="10"/>
                    <a:pt x="59" y="10"/>
                    <a:pt x="59" y="10"/>
                  </a:cubicBezTo>
                  <a:lnTo>
                    <a:pt x="59" y="64"/>
                  </a:lnTo>
                  <a:close/>
                </a:path>
              </a:pathLst>
            </a:custGeom>
            <a:solidFill>
              <a:schemeClr val="bg1"/>
            </a:solidFill>
            <a:ln>
              <a:noFill/>
            </a:ln>
          </p:spPr>
          <p:txBody>
            <a:bodyPr wrap="square">
              <a:normAutofit fontScale="55000" lnSpcReduction="20000"/>
            </a:bodyPr>
            <a:lstStyle/>
            <a:p>
              <a:endParaRPr lang="zh-CN" altLang="en-US" sz="1800"/>
            </a:p>
          </p:txBody>
        </p:sp>
        <p:sp>
          <p:nvSpPr>
            <p:cNvPr id="56" name="Freeform 31"/>
            <p:cNvSpPr/>
            <p:nvPr>
              <p:custDataLst>
                <p:tags r:id="rId18"/>
              </p:custDataLst>
            </p:nvPr>
          </p:nvSpPr>
          <p:spPr bwMode="auto">
            <a:xfrm>
              <a:off x="2393900" y="3428238"/>
              <a:ext cx="1431501" cy="1591207"/>
            </a:xfrm>
            <a:custGeom>
              <a:avLst/>
              <a:gdLst>
                <a:gd name="T0" fmla="*/ 0 w 417"/>
                <a:gd name="T1" fmla="*/ 152 h 462"/>
                <a:gd name="T2" fmla="*/ 35 w 417"/>
                <a:gd name="T3" fmla="*/ 90 h 462"/>
                <a:gd name="T4" fmla="*/ 173 w 417"/>
                <a:gd name="T5" fmla="*/ 11 h 462"/>
                <a:gd name="T6" fmla="*/ 244 w 417"/>
                <a:gd name="T7" fmla="*/ 11 h 462"/>
                <a:gd name="T8" fmla="*/ 381 w 417"/>
                <a:gd name="T9" fmla="*/ 90 h 462"/>
                <a:gd name="T10" fmla="*/ 417 w 417"/>
                <a:gd name="T11" fmla="*/ 152 h 462"/>
                <a:gd name="T12" fmla="*/ 417 w 417"/>
                <a:gd name="T13" fmla="*/ 310 h 462"/>
                <a:gd name="T14" fmla="*/ 381 w 417"/>
                <a:gd name="T15" fmla="*/ 372 h 462"/>
                <a:gd name="T16" fmla="*/ 244 w 417"/>
                <a:gd name="T17" fmla="*/ 451 h 462"/>
                <a:gd name="T18" fmla="*/ 173 w 417"/>
                <a:gd name="T19" fmla="*/ 451 h 462"/>
                <a:gd name="T20" fmla="*/ 35 w 417"/>
                <a:gd name="T21" fmla="*/ 372 h 462"/>
                <a:gd name="T22" fmla="*/ 0 w 417"/>
                <a:gd name="T23" fmla="*/ 310 h 462"/>
                <a:gd name="T24" fmla="*/ 0 w 417"/>
                <a:gd name="T25" fmla="*/ 15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7" h="462">
                  <a:moveTo>
                    <a:pt x="0" y="152"/>
                  </a:moveTo>
                  <a:cubicBezTo>
                    <a:pt x="0" y="129"/>
                    <a:pt x="16" y="101"/>
                    <a:pt x="35" y="90"/>
                  </a:cubicBezTo>
                  <a:cubicBezTo>
                    <a:pt x="173" y="11"/>
                    <a:pt x="173" y="11"/>
                    <a:pt x="173" y="11"/>
                  </a:cubicBezTo>
                  <a:cubicBezTo>
                    <a:pt x="192" y="0"/>
                    <a:pt x="224" y="0"/>
                    <a:pt x="244" y="11"/>
                  </a:cubicBezTo>
                  <a:cubicBezTo>
                    <a:pt x="381" y="90"/>
                    <a:pt x="381" y="90"/>
                    <a:pt x="381" y="90"/>
                  </a:cubicBezTo>
                  <a:cubicBezTo>
                    <a:pt x="401" y="101"/>
                    <a:pt x="417" y="129"/>
                    <a:pt x="417" y="152"/>
                  </a:cubicBezTo>
                  <a:cubicBezTo>
                    <a:pt x="417" y="310"/>
                    <a:pt x="417" y="310"/>
                    <a:pt x="417" y="310"/>
                  </a:cubicBezTo>
                  <a:cubicBezTo>
                    <a:pt x="417" y="333"/>
                    <a:pt x="401" y="360"/>
                    <a:pt x="381" y="372"/>
                  </a:cubicBezTo>
                  <a:cubicBezTo>
                    <a:pt x="244" y="451"/>
                    <a:pt x="244" y="451"/>
                    <a:pt x="244" y="451"/>
                  </a:cubicBezTo>
                  <a:cubicBezTo>
                    <a:pt x="224" y="462"/>
                    <a:pt x="192" y="462"/>
                    <a:pt x="173" y="451"/>
                  </a:cubicBezTo>
                  <a:cubicBezTo>
                    <a:pt x="35" y="372"/>
                    <a:pt x="35" y="372"/>
                    <a:pt x="35" y="372"/>
                  </a:cubicBezTo>
                  <a:cubicBezTo>
                    <a:pt x="16" y="360"/>
                    <a:pt x="0" y="333"/>
                    <a:pt x="0" y="310"/>
                  </a:cubicBezTo>
                  <a:lnTo>
                    <a:pt x="0" y="152"/>
                  </a:lnTo>
                  <a:close/>
                </a:path>
              </a:pathLst>
            </a:custGeom>
            <a:solidFill>
              <a:schemeClr val="accent1"/>
            </a:solidFill>
            <a:ln>
              <a:noFill/>
            </a:ln>
          </p:spPr>
          <p:txBody>
            <a:bodyPr wrap="square">
              <a:normAutofit/>
            </a:bodyPr>
            <a:lstStyle/>
            <a:p>
              <a:endParaRPr lang="zh-CN" altLang="en-US" sz="1800"/>
            </a:p>
          </p:txBody>
        </p:sp>
        <p:sp>
          <p:nvSpPr>
            <p:cNvPr id="57" name="Freeform 32"/>
            <p:cNvSpPr>
              <a:spLocks noEditPoints="1"/>
            </p:cNvSpPr>
            <p:nvPr>
              <p:custDataLst>
                <p:tags r:id="rId19"/>
              </p:custDataLst>
            </p:nvPr>
          </p:nvSpPr>
          <p:spPr bwMode="auto">
            <a:xfrm>
              <a:off x="2816534" y="3965782"/>
              <a:ext cx="586234" cy="590129"/>
            </a:xfrm>
            <a:custGeom>
              <a:avLst/>
              <a:gdLst>
                <a:gd name="T0" fmla="*/ 160 w 171"/>
                <a:gd name="T1" fmla="*/ 0 h 171"/>
                <a:gd name="T2" fmla="*/ 11 w 171"/>
                <a:gd name="T3" fmla="*/ 0 h 171"/>
                <a:gd name="T4" fmla="*/ 0 w 171"/>
                <a:gd name="T5" fmla="*/ 11 h 171"/>
                <a:gd name="T6" fmla="*/ 0 w 171"/>
                <a:gd name="T7" fmla="*/ 123 h 171"/>
                <a:gd name="T8" fmla="*/ 11 w 171"/>
                <a:gd name="T9" fmla="*/ 134 h 171"/>
                <a:gd name="T10" fmla="*/ 160 w 171"/>
                <a:gd name="T11" fmla="*/ 134 h 171"/>
                <a:gd name="T12" fmla="*/ 171 w 171"/>
                <a:gd name="T13" fmla="*/ 123 h 171"/>
                <a:gd name="T14" fmla="*/ 171 w 171"/>
                <a:gd name="T15" fmla="*/ 11 h 171"/>
                <a:gd name="T16" fmla="*/ 160 w 171"/>
                <a:gd name="T17" fmla="*/ 0 h 171"/>
                <a:gd name="T18" fmla="*/ 160 w 171"/>
                <a:gd name="T19" fmla="*/ 97 h 171"/>
                <a:gd name="T20" fmla="*/ 149 w 171"/>
                <a:gd name="T21" fmla="*/ 107 h 171"/>
                <a:gd name="T22" fmla="*/ 21 w 171"/>
                <a:gd name="T23" fmla="*/ 107 h 171"/>
                <a:gd name="T24" fmla="*/ 11 w 171"/>
                <a:gd name="T25" fmla="*/ 97 h 171"/>
                <a:gd name="T26" fmla="*/ 11 w 171"/>
                <a:gd name="T27" fmla="*/ 22 h 171"/>
                <a:gd name="T28" fmla="*/ 21 w 171"/>
                <a:gd name="T29" fmla="*/ 11 h 171"/>
                <a:gd name="T30" fmla="*/ 149 w 171"/>
                <a:gd name="T31" fmla="*/ 11 h 171"/>
                <a:gd name="T32" fmla="*/ 160 w 171"/>
                <a:gd name="T33" fmla="*/ 22 h 171"/>
                <a:gd name="T34" fmla="*/ 160 w 171"/>
                <a:gd name="T35" fmla="*/ 97 h 171"/>
                <a:gd name="T36" fmla="*/ 96 w 171"/>
                <a:gd name="T37" fmla="*/ 139 h 171"/>
                <a:gd name="T38" fmla="*/ 101 w 171"/>
                <a:gd name="T39" fmla="*/ 145 h 171"/>
                <a:gd name="T40" fmla="*/ 101 w 171"/>
                <a:gd name="T41" fmla="*/ 150 h 171"/>
                <a:gd name="T42" fmla="*/ 106 w 171"/>
                <a:gd name="T43" fmla="*/ 159 h 171"/>
                <a:gd name="T44" fmla="*/ 118 w 171"/>
                <a:gd name="T45" fmla="*/ 168 h 171"/>
                <a:gd name="T46" fmla="*/ 117 w 171"/>
                <a:gd name="T47" fmla="*/ 171 h 171"/>
                <a:gd name="T48" fmla="*/ 53 w 171"/>
                <a:gd name="T49" fmla="*/ 171 h 171"/>
                <a:gd name="T50" fmla="*/ 52 w 171"/>
                <a:gd name="T51" fmla="*/ 168 h 171"/>
                <a:gd name="T52" fmla="*/ 65 w 171"/>
                <a:gd name="T53" fmla="*/ 159 h 171"/>
                <a:gd name="T54" fmla="*/ 69 w 171"/>
                <a:gd name="T55" fmla="*/ 150 h 171"/>
                <a:gd name="T56" fmla="*/ 69 w 171"/>
                <a:gd name="T57" fmla="*/ 145 h 171"/>
                <a:gd name="T58" fmla="*/ 75 w 171"/>
                <a:gd name="T59" fmla="*/ 139 h 171"/>
                <a:gd name="T60" fmla="*/ 96 w 171"/>
                <a:gd name="T61" fmla="*/ 13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1" h="171">
                  <a:moveTo>
                    <a:pt x="160" y="0"/>
                  </a:moveTo>
                  <a:cubicBezTo>
                    <a:pt x="11" y="0"/>
                    <a:pt x="11" y="0"/>
                    <a:pt x="11" y="0"/>
                  </a:cubicBezTo>
                  <a:cubicBezTo>
                    <a:pt x="5" y="0"/>
                    <a:pt x="0" y="5"/>
                    <a:pt x="0" y="11"/>
                  </a:cubicBezTo>
                  <a:cubicBezTo>
                    <a:pt x="0" y="123"/>
                    <a:pt x="0" y="123"/>
                    <a:pt x="0" y="123"/>
                  </a:cubicBezTo>
                  <a:cubicBezTo>
                    <a:pt x="0" y="129"/>
                    <a:pt x="5" y="134"/>
                    <a:pt x="11" y="134"/>
                  </a:cubicBezTo>
                  <a:cubicBezTo>
                    <a:pt x="160" y="134"/>
                    <a:pt x="160" y="134"/>
                    <a:pt x="160" y="134"/>
                  </a:cubicBezTo>
                  <a:cubicBezTo>
                    <a:pt x="166" y="134"/>
                    <a:pt x="171" y="129"/>
                    <a:pt x="171" y="123"/>
                  </a:cubicBezTo>
                  <a:cubicBezTo>
                    <a:pt x="171" y="11"/>
                    <a:pt x="171" y="11"/>
                    <a:pt x="171" y="11"/>
                  </a:cubicBezTo>
                  <a:cubicBezTo>
                    <a:pt x="171" y="5"/>
                    <a:pt x="166" y="0"/>
                    <a:pt x="160" y="0"/>
                  </a:cubicBezTo>
                  <a:close/>
                  <a:moveTo>
                    <a:pt x="160" y="97"/>
                  </a:moveTo>
                  <a:cubicBezTo>
                    <a:pt x="160" y="103"/>
                    <a:pt x="155" y="107"/>
                    <a:pt x="149" y="107"/>
                  </a:cubicBezTo>
                  <a:cubicBezTo>
                    <a:pt x="21" y="107"/>
                    <a:pt x="21" y="107"/>
                    <a:pt x="21" y="107"/>
                  </a:cubicBezTo>
                  <a:cubicBezTo>
                    <a:pt x="15" y="107"/>
                    <a:pt x="11" y="103"/>
                    <a:pt x="11" y="97"/>
                  </a:cubicBezTo>
                  <a:cubicBezTo>
                    <a:pt x="11" y="22"/>
                    <a:pt x="11" y="22"/>
                    <a:pt x="11" y="22"/>
                  </a:cubicBezTo>
                  <a:cubicBezTo>
                    <a:pt x="11" y="16"/>
                    <a:pt x="15" y="11"/>
                    <a:pt x="21" y="11"/>
                  </a:cubicBezTo>
                  <a:cubicBezTo>
                    <a:pt x="149" y="11"/>
                    <a:pt x="149" y="11"/>
                    <a:pt x="149" y="11"/>
                  </a:cubicBezTo>
                  <a:cubicBezTo>
                    <a:pt x="155" y="11"/>
                    <a:pt x="160" y="16"/>
                    <a:pt x="160" y="22"/>
                  </a:cubicBezTo>
                  <a:lnTo>
                    <a:pt x="160" y="97"/>
                  </a:lnTo>
                  <a:close/>
                  <a:moveTo>
                    <a:pt x="96" y="139"/>
                  </a:moveTo>
                  <a:cubicBezTo>
                    <a:pt x="99" y="139"/>
                    <a:pt x="101" y="142"/>
                    <a:pt x="101" y="145"/>
                  </a:cubicBezTo>
                  <a:cubicBezTo>
                    <a:pt x="101" y="150"/>
                    <a:pt x="101" y="150"/>
                    <a:pt x="101" y="150"/>
                  </a:cubicBezTo>
                  <a:cubicBezTo>
                    <a:pt x="101" y="153"/>
                    <a:pt x="103" y="157"/>
                    <a:pt x="106" y="159"/>
                  </a:cubicBezTo>
                  <a:cubicBezTo>
                    <a:pt x="118" y="168"/>
                    <a:pt x="118" y="168"/>
                    <a:pt x="118" y="168"/>
                  </a:cubicBezTo>
                  <a:cubicBezTo>
                    <a:pt x="121" y="170"/>
                    <a:pt x="120" y="171"/>
                    <a:pt x="117" y="171"/>
                  </a:cubicBezTo>
                  <a:cubicBezTo>
                    <a:pt x="53" y="171"/>
                    <a:pt x="53" y="171"/>
                    <a:pt x="53" y="171"/>
                  </a:cubicBezTo>
                  <a:cubicBezTo>
                    <a:pt x="50" y="171"/>
                    <a:pt x="50" y="170"/>
                    <a:pt x="52" y="168"/>
                  </a:cubicBezTo>
                  <a:cubicBezTo>
                    <a:pt x="65" y="159"/>
                    <a:pt x="65" y="159"/>
                    <a:pt x="65" y="159"/>
                  </a:cubicBezTo>
                  <a:cubicBezTo>
                    <a:pt x="67" y="157"/>
                    <a:pt x="69" y="153"/>
                    <a:pt x="69" y="150"/>
                  </a:cubicBezTo>
                  <a:cubicBezTo>
                    <a:pt x="69" y="145"/>
                    <a:pt x="69" y="145"/>
                    <a:pt x="69" y="145"/>
                  </a:cubicBezTo>
                  <a:cubicBezTo>
                    <a:pt x="69" y="142"/>
                    <a:pt x="72" y="139"/>
                    <a:pt x="75" y="139"/>
                  </a:cubicBezTo>
                  <a:lnTo>
                    <a:pt x="96" y="139"/>
                  </a:lnTo>
                  <a:close/>
                </a:path>
              </a:pathLst>
            </a:custGeom>
            <a:solidFill>
              <a:schemeClr val="bg1"/>
            </a:solidFill>
            <a:ln>
              <a:noFill/>
            </a:ln>
          </p:spPr>
          <p:txBody>
            <a:bodyPr wrap="square">
              <a:normAutofit/>
            </a:bodyPr>
            <a:lstStyle/>
            <a:p>
              <a:endParaRPr lang="zh-CN" altLang="en-US" sz="1800"/>
            </a:p>
          </p:txBody>
        </p:sp>
      </p:grpSp>
      <p:sp>
        <p:nvSpPr>
          <p:cNvPr id="2" name="文本框 1"/>
          <p:cNvSpPr txBox="1"/>
          <p:nvPr>
            <p:custDataLst>
              <p:tags r:id="rId20"/>
            </p:custDataLst>
          </p:nvPr>
        </p:nvSpPr>
        <p:spPr>
          <a:xfrm>
            <a:off x="6039660" y="4189718"/>
            <a:ext cx="3263997" cy="998853"/>
          </a:xfrm>
          <a:prstGeom prst="rect">
            <a:avLst/>
          </a:prstGeom>
          <a:noFill/>
        </p:spPr>
        <p:txBody>
          <a:bodyPr wrap="square" rtlCol="0">
            <a:normAutofit lnSpcReduction="10000"/>
          </a:bodyPr>
          <a:lstStyle/>
          <a:p>
            <a:pPr marL="0" indent="0" algn="l">
              <a:lnSpc>
                <a:spcPct val="130000"/>
              </a:lnSpc>
              <a:spcBef>
                <a:spcPts val="0"/>
              </a:spcBef>
              <a:spcAft>
                <a:spcPts val="0"/>
              </a:spcAft>
              <a:buSzPct val="100000"/>
            </a:pPr>
            <a:fld id="{918D4241-EC72-434F-A06F-497F2E44D6F2}" type="datetime1">
              <a:rPr lang="zh-CN" altLang="en-US" sz="1800" b="1" smtClean="0">
                <a:latin typeface="+mj-lt"/>
                <a:ea typeface="+mj-ea"/>
                <a:cs typeface="+mj-cs"/>
              </a:rPr>
            </a:fld>
            <a:endParaRPr lang="zh-CN" altLang="en-US" sz="1800" b="1" smtClean="0">
              <a:latin typeface="+mj-lt"/>
              <a:ea typeface="+mj-ea"/>
              <a:cs typeface="+mj-cs"/>
            </a:endParaRPr>
          </a:p>
        </p:txBody>
      </p:sp>
      <p:sp>
        <p:nvSpPr>
          <p:cNvPr id="5" name="文本框 4"/>
          <p:cNvSpPr txBox="1"/>
          <p:nvPr>
            <p:custDataLst>
              <p:tags r:id="rId21"/>
            </p:custDataLst>
          </p:nvPr>
        </p:nvSpPr>
        <p:spPr>
          <a:xfrm>
            <a:off x="6010632" y="5348593"/>
            <a:ext cx="5591758" cy="890282"/>
          </a:xfrm>
          <a:prstGeom prst="rect">
            <a:avLst/>
          </a:prstGeom>
          <a:solidFill>
            <a:schemeClr val="tx1">
              <a:lumMod val="20000"/>
              <a:lumOff val="80000"/>
            </a:schemeClr>
          </a:solidFill>
          <a:ln>
            <a:noFill/>
          </a:ln>
          <a:effectLst/>
        </p:spPr>
        <p:txBody>
          <a:bodyPr wrap="square" anchor="ctr">
            <a:normAutofit/>
          </a:bodyPr>
          <a:lstStyle>
            <a:defPPr>
              <a:defRPr lang="zh-CN"/>
            </a:defPPr>
            <a:lvl1pPr>
              <a:defRPr sz="18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marL="0" indent="0" algn="l">
              <a:lnSpc>
                <a:spcPct val="100000"/>
              </a:lnSpc>
              <a:spcBef>
                <a:spcPts val="0"/>
              </a:spcBef>
              <a:spcAft>
                <a:spcPts val="0"/>
              </a:spcAft>
              <a:buSzPct val="100000"/>
            </a:pPr>
            <a:r>
              <a:rPr lang="en-GB" altLang="en-US" dirty="0" smtClean="0">
                <a:latin typeface="+mn-lt"/>
                <a:ea typeface="+mn-ea"/>
              </a:rPr>
              <a:t>©2015-2020 Data Science &amp; Service </a:t>
            </a:r>
            <a:r>
              <a:rPr lang="en-GB" altLang="en-US" dirty="0" err="1" smtClean="0">
                <a:latin typeface="+mn-lt"/>
                <a:ea typeface="+mn-ea"/>
              </a:rPr>
              <a:t>Center</a:t>
            </a:r>
            <a:endParaRPr lang="en-GB" altLang="en-US" dirty="0" err="1" smtClean="0">
              <a:latin typeface="+mn-lt"/>
              <a:ea typeface="+mn-ea"/>
            </a:endParaRPr>
          </a:p>
        </p:txBody>
      </p:sp>
      <p:sp>
        <p:nvSpPr>
          <p:cNvPr id="6" name="文本框 5"/>
          <p:cNvSpPr txBox="1"/>
          <p:nvPr>
            <p:custDataLst>
              <p:tags r:id="rId22"/>
            </p:custDataLst>
          </p:nvPr>
        </p:nvSpPr>
        <p:spPr>
          <a:xfrm>
            <a:off x="6010632" y="2128997"/>
            <a:ext cx="6076593"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defPPr>
              <a:defRPr lang="zh-CN"/>
            </a:defPPr>
            <a:lvl1pPr>
              <a:lnSpc>
                <a:spcPct val="130000"/>
              </a:lnSpc>
              <a:defRPr sz="1800">
                <a:latin typeface="微软雅黑" panose="020B0503020204020204" pitchFamily="34" charset="-122"/>
                <a:ea typeface="微软雅黑" panose="020B0503020204020204" pitchFamily="34" charset="-122"/>
              </a:defRPr>
            </a:lvl1pPr>
          </a:lstStyle>
          <a:p>
            <a:pPr marL="0" indent="0" algn="l">
              <a:lnSpc>
                <a:spcPct val="130000"/>
              </a:lnSpc>
              <a:spcBef>
                <a:spcPts val="0"/>
              </a:spcBef>
              <a:spcAft>
                <a:spcPts val="0"/>
              </a:spcAft>
              <a:buSzPct val="100000"/>
            </a:pPr>
            <a:r>
              <a:rPr lang="zh-CN" altLang="en-US" sz="2000" dirty="0" smtClean="0">
                <a:latin typeface="+mn-lt"/>
                <a:ea typeface="+mn-ea"/>
              </a:rPr>
              <a:t>面向对象设计综述</a:t>
            </a:r>
            <a:endParaRPr lang="zh-CN" altLang="en-US" sz="2000" dirty="0" smtClean="0">
              <a:latin typeface="+mn-lt"/>
              <a:ea typeface="+mn-ea"/>
            </a:endParaRPr>
          </a:p>
          <a:p>
            <a:pPr marL="0" indent="0" algn="l">
              <a:lnSpc>
                <a:spcPct val="130000"/>
              </a:lnSpc>
              <a:spcBef>
                <a:spcPts val="0"/>
              </a:spcBef>
              <a:spcAft>
                <a:spcPts val="0"/>
              </a:spcAft>
              <a:buSzPct val="100000"/>
            </a:pPr>
            <a:r>
              <a:rPr lang="zh-CN" altLang="en-US" sz="2000" dirty="0" smtClean="0">
                <a:latin typeface="+mn-lt"/>
                <a:ea typeface="+mn-ea"/>
              </a:rPr>
              <a:t>软件的层次化结构</a:t>
            </a:r>
            <a:endParaRPr lang="zh-CN" altLang="en-US" sz="2000" dirty="0" smtClean="0">
              <a:latin typeface="+mn-lt"/>
              <a:ea typeface="+mn-ea"/>
            </a:endParaRPr>
          </a:p>
          <a:p>
            <a:pPr marL="0" indent="0" algn="l">
              <a:lnSpc>
                <a:spcPct val="130000"/>
              </a:lnSpc>
              <a:spcBef>
                <a:spcPts val="0"/>
              </a:spcBef>
              <a:spcAft>
                <a:spcPts val="0"/>
              </a:spcAft>
              <a:buSzPct val="100000"/>
            </a:pPr>
            <a:r>
              <a:rPr lang="zh-CN" altLang="en-US" sz="2000" dirty="0" smtClean="0">
                <a:latin typeface="+mn-lt"/>
                <a:ea typeface="+mn-ea"/>
              </a:rPr>
              <a:t>面向对象设计原则</a:t>
            </a:r>
            <a:endParaRPr lang="zh-CN" altLang="en-US" sz="2000" dirty="0" smtClean="0">
              <a:latin typeface="+mn-lt"/>
              <a:ea typeface="+mn-ea"/>
            </a:endParaRPr>
          </a:p>
          <a:p>
            <a:pPr marL="0" indent="0" algn="l">
              <a:lnSpc>
                <a:spcPct val="130000"/>
              </a:lnSpc>
              <a:spcBef>
                <a:spcPts val="0"/>
              </a:spcBef>
              <a:spcAft>
                <a:spcPts val="0"/>
              </a:spcAft>
              <a:buSzPct val="100000"/>
            </a:pPr>
            <a:r>
              <a:rPr lang="zh-CN" altLang="en-US" sz="2000" dirty="0" smtClean="0">
                <a:latin typeface="+mn-lt"/>
                <a:ea typeface="+mn-ea"/>
              </a:rPr>
              <a:t>设计用例实现方案</a:t>
            </a:r>
            <a:endParaRPr lang="zh-CN" altLang="en-US" sz="2000" dirty="0" smtClean="0">
              <a:latin typeface="+mn-lt"/>
              <a:ea typeface="+mn-ea"/>
            </a:endParaRPr>
          </a:p>
          <a:p>
            <a:pPr marL="0" indent="0" algn="l">
              <a:lnSpc>
                <a:spcPct val="130000"/>
              </a:lnSpc>
              <a:spcBef>
                <a:spcPts val="0"/>
              </a:spcBef>
              <a:spcAft>
                <a:spcPts val="0"/>
              </a:spcAft>
              <a:buSzPct val="100000"/>
            </a:pPr>
            <a:endParaRPr lang="zh-CN" altLang="en-US" sz="2000" dirty="0" smtClean="0">
              <a:latin typeface="+mn-lt"/>
              <a:ea typeface="+mn-ea"/>
            </a:endParaRPr>
          </a:p>
        </p:txBody>
      </p:sp>
      <p:sp>
        <p:nvSpPr>
          <p:cNvPr id="7" name="文本框 6"/>
          <p:cNvSpPr txBox="1"/>
          <p:nvPr>
            <p:custDataLst>
              <p:tags r:id="rId23"/>
            </p:custDataLst>
          </p:nvPr>
        </p:nvSpPr>
        <p:spPr>
          <a:xfrm>
            <a:off x="2172388" y="514884"/>
            <a:ext cx="739161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pitchFamily="49"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pPr marL="0" indent="0" algn="ctr">
              <a:lnSpc>
                <a:spcPct val="90000"/>
              </a:lnSpc>
              <a:spcBef>
                <a:spcPts val="0"/>
              </a:spcBef>
              <a:spcAft>
                <a:spcPts val="0"/>
              </a:spcAft>
              <a:buSzPct val="100000"/>
            </a:pPr>
            <a:r>
              <a:rPr lang="zh-CN" altLang="en-US" smtClean="0"/>
              <a:t>本章内容</a:t>
            </a:r>
            <a:endParaRPr lang="zh-CN" altLang="en-US" smtClean="0"/>
          </a:p>
        </p:txBody>
      </p:sp>
    </p:spTree>
    <p:custDataLst>
      <p:tags r:id="rId24"/>
    </p:custData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 name="图片 6"/>
          <p:cNvPicPr/>
          <p:nvPr/>
        </p:nvPicPr>
        <p:blipFill>
          <a:blip r:embed="rId1"/>
          <a:stretch>
            <a:fillRect/>
          </a:stretch>
        </p:blipFill>
        <p:spPr>
          <a:xfrm>
            <a:off x="2567608" y="811919"/>
            <a:ext cx="6169099" cy="5173364"/>
          </a:xfrm>
          <a:prstGeom prst="rect">
            <a:avLst/>
          </a:prstGeom>
        </p:spPr>
      </p:pic>
    </p:spTree>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zh-CN" altLang="en-US" dirty="0" smtClean="0"/>
              <a:t>创建者</a:t>
            </a:r>
            <a:r>
              <a:rPr lang="en-US" altLang="zh-CN" dirty="0" smtClean="0"/>
              <a:t>(</a:t>
            </a:r>
            <a:r>
              <a:rPr lang="en-US" altLang="zh-CN" sz="2800" dirty="0" smtClean="0"/>
              <a:t>Creator</a:t>
            </a:r>
            <a:r>
              <a:rPr lang="en-US" altLang="zh-CN" dirty="0" smtClean="0"/>
              <a:t>)</a:t>
            </a:r>
            <a:r>
              <a:rPr lang="zh-CN" altLang="en-US" dirty="0" smtClean="0"/>
              <a:t>模式 </a:t>
            </a:r>
            <a:endParaRPr lang="zh-CN" altLang="en-US" dirty="0" smtClean="0"/>
          </a:p>
        </p:txBody>
      </p:sp>
      <p:sp>
        <p:nvSpPr>
          <p:cNvPr id="45060" name="Rectangle 3"/>
          <p:cNvSpPr>
            <a:spLocks noGrp="1" noChangeArrowheads="1"/>
          </p:cNvSpPr>
          <p:nvPr>
            <p:ph idx="1"/>
          </p:nvPr>
        </p:nvSpPr>
        <p:spPr/>
        <p:txBody>
          <a:bodyPr/>
          <a:lstStyle/>
          <a:p>
            <a:pPr>
              <a:lnSpc>
                <a:spcPct val="80000"/>
              </a:lnSpc>
            </a:pPr>
            <a:r>
              <a:rPr lang="zh-CN" altLang="en-US" dirty="0" smtClean="0"/>
              <a:t>问题来源：哪个对象应该负责产生类的实例？（</a:t>
            </a:r>
            <a:r>
              <a:rPr lang="zh-CN" altLang="en-US" dirty="0" smtClean="0">
                <a:solidFill>
                  <a:srgbClr val="FF0000"/>
                </a:solidFill>
              </a:rPr>
              <a:t>操作契约中对象实例的创建</a:t>
            </a:r>
            <a:r>
              <a:rPr lang="zh-CN" altLang="en-US" dirty="0" smtClean="0"/>
              <a:t>）</a:t>
            </a:r>
            <a:endParaRPr lang="zh-CN" altLang="en-US" dirty="0" smtClean="0"/>
          </a:p>
          <a:p>
            <a:pPr>
              <a:lnSpc>
                <a:spcPct val="80000"/>
              </a:lnSpc>
            </a:pPr>
            <a:r>
              <a:rPr lang="zh-CN" altLang="en-US" dirty="0" smtClean="0"/>
              <a:t>如果符合下面的一个或者多个条件，则可将创建类</a:t>
            </a:r>
            <a:r>
              <a:rPr lang="en-US" altLang="zh-CN" dirty="0" smtClean="0"/>
              <a:t>A</a:t>
            </a:r>
            <a:r>
              <a:rPr lang="zh-CN" altLang="en-US" dirty="0" smtClean="0"/>
              <a:t>实例的职责分配给类</a:t>
            </a:r>
            <a:r>
              <a:rPr lang="en-US" altLang="zh-CN" dirty="0" smtClean="0"/>
              <a:t>B(B</a:t>
            </a:r>
            <a:r>
              <a:rPr lang="zh-CN" altLang="en-US" dirty="0" smtClean="0"/>
              <a:t>创建</a:t>
            </a:r>
            <a:r>
              <a:rPr lang="en-US" altLang="zh-CN" dirty="0" smtClean="0"/>
              <a:t>A)</a:t>
            </a:r>
            <a:r>
              <a:rPr lang="zh-CN" altLang="en-US" dirty="0" smtClean="0"/>
              <a:t>。 </a:t>
            </a:r>
            <a:endParaRPr lang="zh-CN" altLang="en-US" dirty="0" smtClean="0"/>
          </a:p>
          <a:p>
            <a:pPr lvl="1">
              <a:lnSpc>
                <a:spcPct val="80000"/>
              </a:lnSpc>
            </a:pPr>
            <a:r>
              <a:rPr lang="en-US" altLang="zh-CN" dirty="0" smtClean="0"/>
              <a:t>B</a:t>
            </a:r>
            <a:r>
              <a:rPr lang="zh-CN" altLang="en-US" dirty="0" smtClean="0"/>
              <a:t>聚合（</a:t>
            </a:r>
            <a:r>
              <a:rPr lang="en-US" altLang="zh-CN" dirty="0" smtClean="0"/>
              <a:t>aggregate</a:t>
            </a:r>
            <a:r>
              <a:rPr lang="zh-CN" altLang="en-US" dirty="0" smtClean="0"/>
              <a:t>）或包含（</a:t>
            </a:r>
            <a:r>
              <a:rPr lang="en-US" altLang="zh-CN" dirty="0" smtClean="0"/>
              <a:t>contain</a:t>
            </a:r>
            <a:r>
              <a:rPr lang="zh-CN" altLang="en-US" dirty="0" smtClean="0"/>
              <a:t>）对象</a:t>
            </a:r>
            <a:r>
              <a:rPr lang="en-US" altLang="zh-CN" dirty="0" smtClean="0"/>
              <a:t>A</a:t>
            </a:r>
            <a:r>
              <a:rPr lang="zh-CN" altLang="en-US" dirty="0" smtClean="0"/>
              <a:t>；</a:t>
            </a:r>
            <a:endParaRPr lang="zh-CN" altLang="en-US" dirty="0" smtClean="0"/>
          </a:p>
          <a:p>
            <a:pPr lvl="1">
              <a:lnSpc>
                <a:spcPct val="80000"/>
              </a:lnSpc>
            </a:pPr>
            <a:r>
              <a:rPr lang="en-US" altLang="zh-CN" dirty="0" smtClean="0"/>
              <a:t>B</a:t>
            </a:r>
            <a:r>
              <a:rPr lang="zh-CN" altLang="en-US" dirty="0" smtClean="0"/>
              <a:t>记录（</a:t>
            </a:r>
            <a:r>
              <a:rPr lang="en-US" altLang="zh-CN" dirty="0" smtClean="0"/>
              <a:t>record</a:t>
            </a:r>
            <a:r>
              <a:rPr lang="zh-CN" altLang="en-US" dirty="0" smtClean="0"/>
              <a:t>）对象</a:t>
            </a:r>
            <a:r>
              <a:rPr lang="en-US" altLang="zh-CN" dirty="0" smtClean="0"/>
              <a:t>A</a:t>
            </a:r>
            <a:r>
              <a:rPr lang="zh-CN" altLang="en-US" dirty="0" smtClean="0"/>
              <a:t>；</a:t>
            </a:r>
            <a:endParaRPr lang="zh-CN" altLang="en-US" dirty="0" smtClean="0"/>
          </a:p>
          <a:p>
            <a:pPr lvl="1">
              <a:lnSpc>
                <a:spcPct val="80000"/>
              </a:lnSpc>
            </a:pPr>
            <a:r>
              <a:rPr lang="en-US" altLang="zh-CN" dirty="0" smtClean="0"/>
              <a:t>B</a:t>
            </a:r>
            <a:r>
              <a:rPr lang="zh-CN" altLang="en-US" dirty="0" smtClean="0"/>
              <a:t>密切使用对象</a:t>
            </a:r>
            <a:r>
              <a:rPr lang="en-US" altLang="zh-CN" dirty="0" smtClean="0"/>
              <a:t>A</a:t>
            </a:r>
            <a:r>
              <a:rPr lang="zh-CN" altLang="en-US" dirty="0" smtClean="0"/>
              <a:t>；</a:t>
            </a:r>
            <a:endParaRPr lang="zh-CN" altLang="en-US" dirty="0" smtClean="0"/>
          </a:p>
          <a:p>
            <a:pPr lvl="1">
              <a:lnSpc>
                <a:spcPct val="80000"/>
              </a:lnSpc>
            </a:pPr>
            <a:r>
              <a:rPr lang="en-US" altLang="zh-CN" dirty="0" smtClean="0"/>
              <a:t>B</a:t>
            </a:r>
            <a:r>
              <a:rPr lang="zh-CN" altLang="en-US" dirty="0" smtClean="0"/>
              <a:t>拥有创建对象</a:t>
            </a:r>
            <a:r>
              <a:rPr lang="en-US" altLang="zh-CN" dirty="0" smtClean="0"/>
              <a:t>A</a:t>
            </a:r>
            <a:r>
              <a:rPr lang="zh-CN" altLang="en-US" dirty="0" smtClean="0"/>
              <a:t>所需要的初始化数据（</a:t>
            </a:r>
            <a:r>
              <a:rPr lang="en-US" altLang="zh-CN" dirty="0" smtClean="0"/>
              <a:t>B</a:t>
            </a:r>
            <a:r>
              <a:rPr lang="zh-CN" altLang="en-US" dirty="0" smtClean="0"/>
              <a:t>是创建对象</a:t>
            </a:r>
            <a:r>
              <a:rPr lang="en-US" altLang="zh-CN" dirty="0" smtClean="0"/>
              <a:t>A</a:t>
            </a:r>
            <a:r>
              <a:rPr lang="zh-CN" altLang="en-US" dirty="0" smtClean="0"/>
              <a:t>的信息专家）。</a:t>
            </a:r>
            <a:endParaRPr lang="en-US" altLang="zh-CN" dirty="0" smtClean="0"/>
          </a:p>
          <a:p>
            <a:pPr>
              <a:lnSpc>
                <a:spcPct val="80000"/>
              </a:lnSpc>
            </a:pPr>
            <a:r>
              <a:rPr lang="zh-CN" altLang="zh-CN" dirty="0"/>
              <a:t>创建者模式体现了低耦合的设计思想，是对迪米特法则的具体运用。</a:t>
            </a:r>
            <a:endParaRPr lang="zh-CN" altLang="en-US" dirty="0" smtClean="0"/>
          </a:p>
        </p:txBody>
      </p:sp>
      <p:sp>
        <p:nvSpPr>
          <p:cNvPr id="7" name="日期占位符 6"/>
          <p:cNvSpPr>
            <a:spLocks noGrp="1"/>
          </p:cNvSpPr>
          <p:nvPr>
            <p:ph type="dt" sz="half" idx="10"/>
          </p:nvPr>
        </p:nvSpPr>
        <p:spPr/>
        <p:txBody>
          <a:bodyPr/>
          <a:lstStyle/>
          <a:p>
            <a:fld id="{CA62CA9A-EECC-42A7-A12B-B3A1CDB10019}"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13" name="图片 12"/>
          <p:cNvPicPr/>
          <p:nvPr/>
        </p:nvPicPr>
        <p:blipFill>
          <a:blip r:embed="rId1"/>
          <a:stretch>
            <a:fillRect/>
          </a:stretch>
        </p:blipFill>
        <p:spPr>
          <a:xfrm>
            <a:off x="7680176" y="4149080"/>
            <a:ext cx="3433687" cy="1872208"/>
          </a:xfrm>
          <a:prstGeom prst="rect">
            <a:avLst/>
          </a:prstGeom>
        </p:spPr>
      </p:pic>
    </p:spTree>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zh-CN" altLang="en-US" dirty="0" smtClean="0"/>
              <a:t>信息专家</a:t>
            </a:r>
            <a:r>
              <a:rPr lang="en-US" altLang="zh-CN" dirty="0" smtClean="0"/>
              <a:t>(</a:t>
            </a:r>
            <a:r>
              <a:rPr lang="en-US" altLang="zh-CN" sz="2800" dirty="0" smtClean="0"/>
              <a:t>Information Expert</a:t>
            </a:r>
            <a:r>
              <a:rPr lang="en-US" altLang="zh-CN" dirty="0" smtClean="0"/>
              <a:t>)</a:t>
            </a:r>
            <a:r>
              <a:rPr lang="zh-CN" altLang="en-US" dirty="0" smtClean="0"/>
              <a:t>模式 </a:t>
            </a:r>
            <a:endParaRPr lang="zh-CN" altLang="en-US" dirty="0" smtClean="0"/>
          </a:p>
        </p:txBody>
      </p:sp>
      <p:sp>
        <p:nvSpPr>
          <p:cNvPr id="39940" name="Rectangle 3"/>
          <p:cNvSpPr>
            <a:spLocks noGrp="1" noChangeArrowheads="1"/>
          </p:cNvSpPr>
          <p:nvPr>
            <p:ph idx="1"/>
          </p:nvPr>
        </p:nvSpPr>
        <p:spPr/>
        <p:txBody>
          <a:bodyPr>
            <a:normAutofit/>
          </a:bodyPr>
          <a:lstStyle/>
          <a:p>
            <a:r>
              <a:rPr lang="zh-CN" altLang="en-US" dirty="0">
                <a:solidFill>
                  <a:srgbClr val="FF0000"/>
                </a:solidFill>
              </a:rPr>
              <a:t>给对象分配职责的通用原则</a:t>
            </a:r>
            <a:r>
              <a:rPr lang="zh-CN" altLang="en-US" dirty="0" smtClean="0"/>
              <a:t>：将</a:t>
            </a:r>
            <a:r>
              <a:rPr lang="zh-CN" altLang="en-US" dirty="0"/>
              <a:t>职责分配给拥有履行职责所必需信息的</a:t>
            </a:r>
            <a:r>
              <a:rPr lang="zh-CN" altLang="en-US" dirty="0" smtClean="0"/>
              <a:t>类</a:t>
            </a:r>
            <a:r>
              <a:rPr lang="zh-CN" altLang="en-US" dirty="0"/>
              <a:t>，</a:t>
            </a:r>
            <a:r>
              <a:rPr lang="zh-CN" altLang="en-US" dirty="0" smtClean="0"/>
              <a:t>即</a:t>
            </a:r>
            <a:r>
              <a:rPr lang="zh-CN" altLang="en-US" dirty="0"/>
              <a:t>信息专家。换言之，</a:t>
            </a:r>
            <a:r>
              <a:rPr lang="zh-CN" altLang="en-US" dirty="0" smtClean="0"/>
              <a:t>对象具有处理</a:t>
            </a:r>
            <a:r>
              <a:rPr lang="zh-CN" altLang="en-US" dirty="0"/>
              <a:t>自己拥有信息</a:t>
            </a:r>
            <a:r>
              <a:rPr lang="zh-CN" altLang="en-US" dirty="0" smtClean="0"/>
              <a:t>的职责或能力。 </a:t>
            </a:r>
            <a:endParaRPr lang="zh-CN" altLang="en-US" dirty="0"/>
          </a:p>
          <a:p>
            <a:r>
              <a:rPr lang="zh-CN" altLang="en-US" dirty="0"/>
              <a:t>根据信息专家模式，应该找到拥有履行职责所必须的信息的类，选取类的方法：</a:t>
            </a:r>
            <a:endParaRPr lang="zh-CN" altLang="en-US" dirty="0"/>
          </a:p>
          <a:p>
            <a:pPr lvl="1"/>
            <a:r>
              <a:rPr lang="zh-CN" altLang="en-US" sz="2000" dirty="0"/>
              <a:t>如果在设计模型中存在相关的类，先到设计模型中查看；</a:t>
            </a:r>
            <a:endParaRPr lang="zh-CN" altLang="en-US" sz="2000" dirty="0"/>
          </a:p>
          <a:p>
            <a:pPr lvl="1"/>
            <a:r>
              <a:rPr lang="zh-CN" altLang="en-US" sz="2000" dirty="0"/>
              <a:t>如果在设计模型中不存在相关的类，则到领域模型中查看，试着应用或扩展领域模型，得出相应的设计类。</a:t>
            </a:r>
            <a:endParaRPr lang="zh-CN" altLang="en-US" sz="2000" dirty="0"/>
          </a:p>
          <a:p>
            <a:pPr lvl="1"/>
            <a:r>
              <a:rPr lang="zh-CN" altLang="en-US" sz="2000" dirty="0"/>
              <a:t>如果都没有，要么是需求分析做的不完整，要么就需要利用纯虚构的设计模式；</a:t>
            </a:r>
            <a:endParaRPr lang="zh-CN" altLang="en-US" sz="2000" dirty="0"/>
          </a:p>
          <a:p>
            <a:r>
              <a:rPr lang="zh-CN" altLang="en-US" dirty="0"/>
              <a:t>职责的</a:t>
            </a:r>
            <a:r>
              <a:rPr lang="zh-CN" altLang="en-US" dirty="0" smtClean="0"/>
              <a:t>实现（即功能）需要</a:t>
            </a:r>
            <a:r>
              <a:rPr lang="zh-CN" altLang="en-US" dirty="0"/>
              <a:t>信息，而信息往往分布在不同的对象中，一个任务可能需要多个对象（信息专家）协作来完成。 </a:t>
            </a:r>
            <a:endParaRPr lang="zh-CN" altLang="en-US" dirty="0"/>
          </a:p>
        </p:txBody>
      </p:sp>
      <p:sp>
        <p:nvSpPr>
          <p:cNvPr id="7" name="日期占位符 6"/>
          <p:cNvSpPr>
            <a:spLocks noGrp="1"/>
          </p:cNvSpPr>
          <p:nvPr>
            <p:ph type="dt" sz="half" idx="10"/>
          </p:nvPr>
        </p:nvSpPr>
        <p:spPr/>
        <p:txBody>
          <a:bodyPr/>
          <a:lstStyle/>
          <a:p>
            <a:fld id="{F7F59F63-D1D3-4268-92DF-323E05B64774}"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超市 </a:t>
            </a:r>
            <a:r>
              <a:rPr lang="en-US" altLang="zh-CN" dirty="0"/>
              <a:t>POS </a:t>
            </a:r>
            <a:r>
              <a:rPr lang="zh-CN" altLang="en-US" dirty="0"/>
              <a:t>机实例</a:t>
            </a:r>
            <a:endParaRPr lang="zh-CN" altLang="en-US" dirty="0"/>
          </a:p>
        </p:txBody>
      </p:sp>
      <p:pic>
        <p:nvPicPr>
          <p:cNvPr id="8" name="内容占位符 7"/>
          <p:cNvPicPr>
            <a:picLocks noGrp="1" noChangeAspect="1"/>
          </p:cNvPicPr>
          <p:nvPr>
            <p:ph idx="1"/>
          </p:nvPr>
        </p:nvPicPr>
        <p:blipFill>
          <a:blip r:embed="rId1"/>
          <a:stretch>
            <a:fillRect/>
          </a:stretch>
        </p:blipFill>
        <p:spPr>
          <a:xfrm>
            <a:off x="6739856" y="1988840"/>
            <a:ext cx="4958649" cy="3891752"/>
          </a:xfrm>
          <a:prstGeom prst="rect">
            <a:avLst/>
          </a:prstGeom>
        </p:spPr>
      </p:pic>
      <p:sp>
        <p:nvSpPr>
          <p:cNvPr id="4" name="日期占位符 3"/>
          <p:cNvSpPr>
            <a:spLocks noGrp="1"/>
          </p:cNvSpPr>
          <p:nvPr>
            <p:ph type="dt" sz="half" idx="10"/>
          </p:nvPr>
        </p:nvSpPr>
        <p:spPr/>
        <p:txBody>
          <a:bodyPr/>
          <a:lstStyle/>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 name="图片 6"/>
          <p:cNvPicPr>
            <a:picLocks noChangeAspect="1"/>
          </p:cNvPicPr>
          <p:nvPr/>
        </p:nvPicPr>
        <p:blipFill>
          <a:blip r:embed="rId2"/>
          <a:stretch>
            <a:fillRect/>
          </a:stretch>
        </p:blipFill>
        <p:spPr>
          <a:xfrm>
            <a:off x="148244" y="477751"/>
            <a:ext cx="6361473" cy="4212615"/>
          </a:xfrm>
          <a:prstGeom prst="rect">
            <a:avLst/>
          </a:prstGeom>
        </p:spPr>
      </p:pic>
    </p:spTree>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超市 </a:t>
            </a:r>
            <a:r>
              <a:rPr lang="en-US" altLang="zh-CN" dirty="0" smtClean="0"/>
              <a:t>POS </a:t>
            </a:r>
            <a:r>
              <a:rPr lang="zh-CN" altLang="en-US" dirty="0" smtClean="0"/>
              <a:t>机实例</a:t>
            </a:r>
            <a:endParaRPr lang="zh-CN" altLang="en-US" dirty="0"/>
          </a:p>
        </p:txBody>
      </p:sp>
      <p:sp>
        <p:nvSpPr>
          <p:cNvPr id="3" name="内容占位符 2"/>
          <p:cNvSpPr>
            <a:spLocks noGrp="1"/>
          </p:cNvSpPr>
          <p:nvPr>
            <p:ph idx="1"/>
          </p:nvPr>
        </p:nvSpPr>
        <p:spPr/>
        <p:txBody>
          <a:bodyPr/>
          <a:lstStyle/>
          <a:p>
            <a:r>
              <a:rPr lang="zh-CN" altLang="en-US" dirty="0" smtClean="0"/>
              <a:t>超市柜台收银系统，简称 </a:t>
            </a:r>
            <a:r>
              <a:rPr lang="en-US" altLang="zh-CN" dirty="0" smtClean="0"/>
              <a:t>POS</a:t>
            </a:r>
            <a:r>
              <a:rPr lang="zh-CN" altLang="en-US" dirty="0" smtClean="0"/>
              <a:t>机系统</a:t>
            </a:r>
            <a:endParaRPr lang="en-US" altLang="zh-CN" dirty="0" smtClean="0"/>
          </a:p>
          <a:p>
            <a:r>
              <a:rPr lang="zh-CN" altLang="en-US" dirty="0" smtClean="0"/>
              <a:t>已知条件：</a:t>
            </a:r>
            <a:endParaRPr lang="en-US" altLang="zh-CN" dirty="0" smtClean="0"/>
          </a:p>
          <a:p>
            <a:pPr lvl="1"/>
            <a:r>
              <a:rPr lang="zh-CN" altLang="en-US" dirty="0" smtClean="0"/>
              <a:t>角色：收银员</a:t>
            </a:r>
            <a:endParaRPr lang="en-US" altLang="zh-CN" dirty="0" smtClean="0"/>
          </a:p>
          <a:p>
            <a:pPr lvl="1"/>
            <a:r>
              <a:rPr lang="zh-CN" altLang="en-US" dirty="0" smtClean="0"/>
              <a:t>用例：处理销售和处理支付；</a:t>
            </a:r>
            <a:endParaRPr lang="en-US" altLang="zh-CN" dirty="0" smtClean="0"/>
          </a:p>
          <a:p>
            <a:pPr lvl="1"/>
            <a:r>
              <a:rPr lang="en-US" altLang="zh-CN" dirty="0" smtClean="0"/>
              <a:t>SSD</a:t>
            </a:r>
            <a:endParaRPr lang="en-US" altLang="zh-CN" dirty="0" smtClean="0"/>
          </a:p>
          <a:p>
            <a:pPr lvl="1"/>
            <a:r>
              <a:rPr lang="zh-CN" altLang="en-US" dirty="0"/>
              <a:t>操作</a:t>
            </a:r>
            <a:r>
              <a:rPr lang="zh-CN" altLang="en-US" dirty="0" smtClean="0"/>
              <a:t>契约</a:t>
            </a:r>
            <a:endParaRPr lang="en-US" altLang="zh-CN" dirty="0" smtClean="0"/>
          </a:p>
          <a:p>
            <a:pPr lvl="1"/>
            <a:r>
              <a:rPr lang="zh-CN" altLang="en-US" dirty="0"/>
              <a:t>领域模型</a:t>
            </a:r>
            <a:endParaRPr lang="zh-CN" altLang="en-US" dirty="0"/>
          </a:p>
        </p:txBody>
      </p:sp>
      <p:sp>
        <p:nvSpPr>
          <p:cNvPr id="4" name="日期占位符 3"/>
          <p:cNvSpPr>
            <a:spLocks noGrp="1"/>
          </p:cNvSpPr>
          <p:nvPr>
            <p:ph type="dt" sz="half" idx="10"/>
          </p:nvPr>
        </p:nvSpPr>
        <p:spPr/>
        <p:txBody>
          <a:bodyPr/>
          <a:lstStyle/>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728662" y="4653136"/>
            <a:ext cx="3324225" cy="1257300"/>
          </a:xfrm>
          <a:prstGeom prst="rect">
            <a:avLst/>
          </a:prstGeom>
        </p:spPr>
      </p:pic>
      <p:sp>
        <p:nvSpPr>
          <p:cNvPr id="8" name="矩形 7"/>
          <p:cNvSpPr/>
          <p:nvPr/>
        </p:nvSpPr>
        <p:spPr>
          <a:xfrm>
            <a:off x="4583832" y="1701384"/>
            <a:ext cx="3744416" cy="4524315"/>
          </a:xfrm>
          <a:prstGeom prst="rect">
            <a:avLst/>
          </a:prstGeom>
          <a:solidFill>
            <a:schemeClr val="accent5">
              <a:lumMod val="75000"/>
            </a:schemeClr>
          </a:solidFill>
        </p:spPr>
        <p:txBody>
          <a:bodyPr wrap="square">
            <a:spAutoFit/>
          </a:bodyPr>
          <a:lstStyle/>
          <a:p>
            <a:r>
              <a:rPr lang="zh-CN" altLang="en-US" sz="1800" dirty="0" smtClean="0">
                <a:solidFill>
                  <a:schemeClr val="bg1"/>
                </a:solidFill>
                <a:latin typeface="微软雅黑" panose="020B0503020204020204" pitchFamily="34" charset="-122"/>
                <a:ea typeface="微软雅黑" panose="020B0503020204020204" pitchFamily="34" charset="-122"/>
              </a:rPr>
              <a:t>成功</a:t>
            </a:r>
            <a:r>
              <a:rPr lang="zh-CN" altLang="en-US" sz="1800" dirty="0">
                <a:solidFill>
                  <a:schemeClr val="bg1"/>
                </a:solidFill>
                <a:latin typeface="微软雅黑" panose="020B0503020204020204" pitchFamily="34" charset="-122"/>
                <a:ea typeface="微软雅黑" panose="020B0503020204020204" pitchFamily="34" charset="-122"/>
              </a:rPr>
              <a:t>场景：</a:t>
            </a:r>
            <a:endParaRPr lang="zh-CN" altLang="en-US" sz="1800" dirty="0">
              <a:solidFill>
                <a:schemeClr val="bg1"/>
              </a:solidFill>
              <a:latin typeface="微软雅黑" panose="020B0503020204020204" pitchFamily="34" charset="-122"/>
              <a:ea typeface="微软雅黑" panose="020B0503020204020204" pitchFamily="34" charset="-122"/>
            </a:endParaRPr>
          </a:p>
          <a:p>
            <a:r>
              <a:rPr lang="zh-CN" altLang="en-US" sz="1800" dirty="0">
                <a:solidFill>
                  <a:schemeClr val="bg1"/>
                </a:solidFill>
                <a:latin typeface="微软雅黑" panose="020B0503020204020204" pitchFamily="34" charset="-122"/>
                <a:ea typeface="微软雅黑" panose="020B0503020204020204" pitchFamily="34" charset="-122"/>
              </a:rPr>
              <a:t>1.顾客携带商品到达POS机收费口</a:t>
            </a:r>
            <a:endParaRPr lang="zh-CN" altLang="en-US" sz="1800" dirty="0">
              <a:solidFill>
                <a:schemeClr val="bg1"/>
              </a:solidFill>
              <a:latin typeface="微软雅黑" panose="020B0503020204020204" pitchFamily="34" charset="-122"/>
              <a:ea typeface="微软雅黑" panose="020B0503020204020204" pitchFamily="34" charset="-122"/>
            </a:endParaRPr>
          </a:p>
          <a:p>
            <a:r>
              <a:rPr lang="zh-CN" altLang="en-US" sz="1800" dirty="0">
                <a:solidFill>
                  <a:schemeClr val="bg1"/>
                </a:solidFill>
                <a:latin typeface="微软雅黑" panose="020B0503020204020204" pitchFamily="34" charset="-122"/>
                <a:ea typeface="微软雅黑" panose="020B0503020204020204" pitchFamily="34" charset="-122"/>
              </a:rPr>
              <a:t>2.收银员开始一次新的销售</a:t>
            </a:r>
            <a:endParaRPr lang="zh-CN" altLang="en-US" sz="1800" dirty="0">
              <a:solidFill>
                <a:schemeClr val="bg1"/>
              </a:solidFill>
              <a:latin typeface="微软雅黑" panose="020B0503020204020204" pitchFamily="34" charset="-122"/>
              <a:ea typeface="微软雅黑" panose="020B0503020204020204" pitchFamily="34" charset="-122"/>
            </a:endParaRPr>
          </a:p>
          <a:p>
            <a:r>
              <a:rPr lang="zh-CN" altLang="en-US" sz="1800" dirty="0">
                <a:solidFill>
                  <a:schemeClr val="bg1"/>
                </a:solidFill>
                <a:latin typeface="微软雅黑" panose="020B0503020204020204" pitchFamily="34" charset="-122"/>
                <a:ea typeface="微软雅黑" panose="020B0503020204020204" pitchFamily="34" charset="-122"/>
              </a:rPr>
              <a:t>3.收银员输入商品标识</a:t>
            </a:r>
            <a:endParaRPr lang="zh-CN" altLang="en-US" sz="1800" dirty="0">
              <a:solidFill>
                <a:schemeClr val="bg1"/>
              </a:solidFill>
              <a:latin typeface="微软雅黑" panose="020B0503020204020204" pitchFamily="34" charset="-122"/>
              <a:ea typeface="微软雅黑" panose="020B0503020204020204" pitchFamily="34" charset="-122"/>
            </a:endParaRPr>
          </a:p>
          <a:p>
            <a:r>
              <a:rPr lang="zh-CN" altLang="en-US" sz="1800" dirty="0">
                <a:solidFill>
                  <a:schemeClr val="bg1"/>
                </a:solidFill>
                <a:latin typeface="微软雅黑" panose="020B0503020204020204" pitchFamily="34" charset="-122"/>
                <a:ea typeface="微软雅黑" panose="020B0503020204020204" pitchFamily="34" charset="-122"/>
              </a:rPr>
              <a:t>4.系统记录单件商品，并显示该商品的描述、价格、累加值。</a:t>
            </a:r>
            <a:endParaRPr lang="zh-CN" altLang="en-US" sz="1800" dirty="0">
              <a:solidFill>
                <a:schemeClr val="bg1"/>
              </a:solidFill>
              <a:latin typeface="微软雅黑" panose="020B0503020204020204" pitchFamily="34" charset="-122"/>
              <a:ea typeface="微软雅黑" panose="020B0503020204020204" pitchFamily="34" charset="-122"/>
            </a:endParaRPr>
          </a:p>
          <a:p>
            <a:r>
              <a:rPr lang="zh-CN" altLang="en-US" sz="1800" dirty="0">
                <a:solidFill>
                  <a:schemeClr val="bg1"/>
                </a:solidFill>
                <a:latin typeface="微软雅黑" panose="020B0503020204020204" pitchFamily="34" charset="-122"/>
                <a:ea typeface="微软雅黑" panose="020B0503020204020204" pitchFamily="34" charset="-122"/>
              </a:rPr>
              <a:t>收银员重复3～4步，直到商品输入结束。</a:t>
            </a:r>
            <a:endParaRPr lang="zh-CN" altLang="en-US" sz="1800" dirty="0">
              <a:solidFill>
                <a:schemeClr val="bg1"/>
              </a:solidFill>
              <a:latin typeface="微软雅黑" panose="020B0503020204020204" pitchFamily="34" charset="-122"/>
              <a:ea typeface="微软雅黑" panose="020B0503020204020204" pitchFamily="34" charset="-122"/>
            </a:endParaRPr>
          </a:p>
          <a:p>
            <a:r>
              <a:rPr lang="zh-CN" altLang="en-US" sz="1800" dirty="0">
                <a:solidFill>
                  <a:schemeClr val="bg1"/>
                </a:solidFill>
                <a:latin typeface="微软雅黑" panose="020B0503020204020204" pitchFamily="34" charset="-122"/>
                <a:ea typeface="微软雅黑" panose="020B0503020204020204" pitchFamily="34" charset="-122"/>
              </a:rPr>
              <a:t>5.系统显示总值并计算税金。</a:t>
            </a:r>
            <a:endParaRPr lang="zh-CN" altLang="en-US" sz="1800" dirty="0">
              <a:solidFill>
                <a:schemeClr val="bg1"/>
              </a:solidFill>
              <a:latin typeface="微软雅黑" panose="020B0503020204020204" pitchFamily="34" charset="-122"/>
              <a:ea typeface="微软雅黑" panose="020B0503020204020204" pitchFamily="34" charset="-122"/>
            </a:endParaRPr>
          </a:p>
          <a:p>
            <a:r>
              <a:rPr lang="zh-CN" altLang="en-US" sz="1800" dirty="0">
                <a:solidFill>
                  <a:schemeClr val="bg1"/>
                </a:solidFill>
                <a:latin typeface="微软雅黑" panose="020B0503020204020204" pitchFamily="34" charset="-122"/>
                <a:ea typeface="微软雅黑" panose="020B0503020204020204" pitchFamily="34" charset="-122"/>
              </a:rPr>
              <a:t>6.收银员请顾客付款。</a:t>
            </a:r>
            <a:endParaRPr lang="zh-CN" altLang="en-US" sz="1800" dirty="0">
              <a:solidFill>
                <a:schemeClr val="bg1"/>
              </a:solidFill>
              <a:latin typeface="微软雅黑" panose="020B0503020204020204" pitchFamily="34" charset="-122"/>
              <a:ea typeface="微软雅黑" panose="020B0503020204020204" pitchFamily="34" charset="-122"/>
            </a:endParaRPr>
          </a:p>
          <a:p>
            <a:r>
              <a:rPr lang="zh-CN" altLang="en-US" sz="1800" dirty="0">
                <a:solidFill>
                  <a:schemeClr val="bg1"/>
                </a:solidFill>
                <a:latin typeface="微软雅黑" panose="020B0503020204020204" pitchFamily="34" charset="-122"/>
                <a:ea typeface="微软雅黑" panose="020B0503020204020204" pitchFamily="34" charset="-122"/>
              </a:rPr>
              <a:t>7.顾客支付，系统处理支付。</a:t>
            </a:r>
            <a:endParaRPr lang="zh-CN" altLang="en-US" sz="1800" dirty="0">
              <a:solidFill>
                <a:schemeClr val="bg1"/>
              </a:solidFill>
              <a:latin typeface="微软雅黑" panose="020B0503020204020204" pitchFamily="34" charset="-122"/>
              <a:ea typeface="微软雅黑" panose="020B0503020204020204" pitchFamily="34" charset="-122"/>
            </a:endParaRPr>
          </a:p>
          <a:p>
            <a:r>
              <a:rPr lang="zh-CN" altLang="en-US" sz="1800" dirty="0">
                <a:solidFill>
                  <a:schemeClr val="bg1"/>
                </a:solidFill>
                <a:latin typeface="微软雅黑" panose="020B0503020204020204" pitchFamily="34" charset="-122"/>
                <a:ea typeface="微软雅黑" panose="020B0503020204020204" pitchFamily="34" charset="-122"/>
              </a:rPr>
              <a:t>8.系统记录完整的销售信息，并将销售和付款信息发送到外部的帐务系统。</a:t>
            </a:r>
            <a:endParaRPr lang="zh-CN" altLang="en-US" sz="1800" dirty="0">
              <a:solidFill>
                <a:schemeClr val="bg1"/>
              </a:solidFill>
              <a:latin typeface="微软雅黑" panose="020B0503020204020204" pitchFamily="34" charset="-122"/>
              <a:ea typeface="微软雅黑" panose="020B0503020204020204" pitchFamily="34" charset="-122"/>
            </a:endParaRPr>
          </a:p>
          <a:p>
            <a:r>
              <a:rPr lang="zh-CN" altLang="en-US" sz="1800" dirty="0">
                <a:solidFill>
                  <a:schemeClr val="bg1"/>
                </a:solidFill>
                <a:latin typeface="微软雅黑" panose="020B0503020204020204" pitchFamily="34" charset="-122"/>
                <a:ea typeface="微软雅黑" panose="020B0503020204020204" pitchFamily="34" charset="-122"/>
              </a:rPr>
              <a:t>9.系统打印收据</a:t>
            </a:r>
            <a:endParaRPr lang="zh-CN" altLang="en-US" sz="1800" dirty="0">
              <a:solidFill>
                <a:schemeClr val="bg1"/>
              </a:solidFill>
              <a:latin typeface="微软雅黑" panose="020B0503020204020204" pitchFamily="34" charset="-122"/>
              <a:ea typeface="微软雅黑" panose="020B0503020204020204" pitchFamily="34" charset="-122"/>
            </a:endParaRPr>
          </a:p>
          <a:p>
            <a:r>
              <a:rPr lang="zh-CN" altLang="en-US" sz="1800" dirty="0">
                <a:solidFill>
                  <a:schemeClr val="bg1"/>
                </a:solidFill>
                <a:latin typeface="微软雅黑" panose="020B0503020204020204" pitchFamily="34" charset="-122"/>
                <a:ea typeface="微软雅黑" panose="020B0503020204020204" pitchFamily="34" charset="-122"/>
              </a:rPr>
              <a:t>10.顾客带着商品和收据离开。</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8610600" y="1618255"/>
            <a:ext cx="3197002" cy="4607444"/>
          </a:xfrm>
          <a:prstGeom prst="rect">
            <a:avLst/>
          </a:prstGeom>
        </p:spPr>
      </p:pic>
    </p:spTree>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 </a:t>
            </a:r>
            <a:r>
              <a:rPr lang="zh-CN" altLang="en-US" dirty="0"/>
              <a:t>机实例</a:t>
            </a:r>
            <a:endParaRPr lang="zh-CN" altLang="en-US" dirty="0"/>
          </a:p>
        </p:txBody>
      </p:sp>
      <p:pic>
        <p:nvPicPr>
          <p:cNvPr id="7" name="内容占位符 6"/>
          <p:cNvPicPr>
            <a:picLocks noGrp="1" noChangeAspect="1"/>
          </p:cNvPicPr>
          <p:nvPr>
            <p:ph idx="1"/>
          </p:nvPr>
        </p:nvPicPr>
        <p:blipFill>
          <a:blip r:embed="rId1"/>
          <a:stretch>
            <a:fillRect/>
          </a:stretch>
        </p:blipFill>
        <p:spPr>
          <a:xfrm>
            <a:off x="1271464" y="827853"/>
            <a:ext cx="9227820" cy="5213985"/>
          </a:xfrm>
          <a:prstGeom prst="rect">
            <a:avLst/>
          </a:prstGeom>
        </p:spPr>
      </p:pic>
      <p:sp>
        <p:nvSpPr>
          <p:cNvPr id="4" name="日期占位符 3"/>
          <p:cNvSpPr>
            <a:spLocks noGrp="1"/>
          </p:cNvSpPr>
          <p:nvPr>
            <p:ph type="dt" sz="half" idx="10"/>
          </p:nvPr>
        </p:nvSpPr>
        <p:spPr/>
        <p:txBody>
          <a:bodyPr/>
          <a:lstStyle/>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 </a:t>
            </a:r>
            <a:r>
              <a:rPr lang="zh-CN" altLang="en-US" dirty="0"/>
              <a:t>机</a:t>
            </a:r>
            <a:r>
              <a:rPr lang="zh-CN" altLang="en-US" dirty="0" smtClean="0"/>
              <a:t>实例 设计步骤</a:t>
            </a:r>
            <a:r>
              <a:rPr lang="en-US" altLang="zh-CN" dirty="0" smtClean="0"/>
              <a:t>_1</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选择系统架构</a:t>
            </a:r>
            <a:endParaRPr lang="en-US" altLang="zh-CN" dirty="0" smtClean="0"/>
          </a:p>
          <a:p>
            <a:pPr lvl="1"/>
            <a:r>
              <a:rPr lang="zh-CN" altLang="en-US" dirty="0" smtClean="0">
                <a:solidFill>
                  <a:srgbClr val="FF0000"/>
                </a:solidFill>
              </a:rPr>
              <a:t>基于</a:t>
            </a:r>
            <a:r>
              <a:rPr lang="en-US" altLang="zh-CN" dirty="0" smtClean="0">
                <a:solidFill>
                  <a:srgbClr val="FF0000"/>
                </a:solidFill>
              </a:rPr>
              <a:t>B/S </a:t>
            </a:r>
            <a:r>
              <a:rPr lang="zh-CN" altLang="en-US" dirty="0" smtClean="0">
                <a:solidFill>
                  <a:srgbClr val="FF0000"/>
                </a:solidFill>
              </a:rPr>
              <a:t>的分层架构，要求至少能体现控制器层和应用逻辑层</a:t>
            </a:r>
            <a:r>
              <a:rPr lang="zh-CN" altLang="en-US" dirty="0" smtClean="0"/>
              <a:t>；</a:t>
            </a:r>
            <a:endParaRPr lang="en-US" altLang="zh-CN" dirty="0" smtClean="0"/>
          </a:p>
          <a:p>
            <a:r>
              <a:rPr lang="zh-CN" altLang="en-US" dirty="0" smtClean="0"/>
              <a:t>回顾并分析需求模型</a:t>
            </a:r>
            <a:endParaRPr lang="en-US" altLang="zh-CN" dirty="0" smtClean="0"/>
          </a:p>
          <a:p>
            <a:pPr lvl="1"/>
            <a:r>
              <a:rPr lang="zh-CN" altLang="en-US" dirty="0" smtClean="0"/>
              <a:t>根据用例模型，主要的用例是：处理销售用例</a:t>
            </a:r>
            <a:endParaRPr lang="en-US" altLang="zh-CN" dirty="0" smtClean="0"/>
          </a:p>
          <a:p>
            <a:pPr lvl="1"/>
            <a:r>
              <a:rPr lang="zh-CN" altLang="en-US" dirty="0" smtClean="0"/>
              <a:t>根据</a:t>
            </a:r>
            <a:r>
              <a:rPr lang="en-US" altLang="zh-CN" dirty="0" smtClean="0"/>
              <a:t>SSD</a:t>
            </a:r>
            <a:r>
              <a:rPr lang="zh-CN" altLang="en-US" dirty="0" smtClean="0"/>
              <a:t>得到四个系统事件：</a:t>
            </a:r>
            <a:endParaRPr lang="en-US" altLang="zh-CN" dirty="0" smtClean="0"/>
          </a:p>
          <a:p>
            <a:pPr lvl="2"/>
            <a:r>
              <a:rPr lang="en-US" altLang="zh-CN" dirty="0" err="1" smtClean="0"/>
              <a:t>makeNewItem</a:t>
            </a:r>
            <a:endParaRPr lang="en-US" altLang="zh-CN" dirty="0" smtClean="0"/>
          </a:p>
          <a:p>
            <a:pPr lvl="2"/>
            <a:r>
              <a:rPr lang="en-US" altLang="zh-CN" dirty="0" err="1" smtClean="0"/>
              <a:t>enterItem</a:t>
            </a:r>
            <a:endParaRPr lang="en-US" altLang="zh-CN" dirty="0" smtClean="0"/>
          </a:p>
          <a:p>
            <a:pPr lvl="2"/>
            <a:r>
              <a:rPr lang="en-US" altLang="zh-CN" dirty="0" err="1" smtClean="0"/>
              <a:t>endSale</a:t>
            </a:r>
            <a:endParaRPr lang="en-US" altLang="zh-CN" dirty="0" smtClean="0"/>
          </a:p>
          <a:p>
            <a:pPr lvl="2"/>
            <a:r>
              <a:rPr lang="en-US" altLang="zh-CN" dirty="0" err="1" smtClean="0"/>
              <a:t>makePayment</a:t>
            </a:r>
            <a:endParaRPr lang="en-US" altLang="zh-CN" dirty="0" smtClean="0"/>
          </a:p>
          <a:p>
            <a:pPr>
              <a:lnSpc>
                <a:spcPct val="110000"/>
              </a:lnSpc>
            </a:pPr>
            <a:r>
              <a:rPr lang="zh-CN" altLang="en-US" dirty="0" smtClean="0"/>
              <a:t>下一步设计：根据选择的系统架构，使用</a:t>
            </a:r>
            <a:r>
              <a:rPr lang="en-US" altLang="zh-CN" dirty="0" smtClean="0"/>
              <a:t>UML</a:t>
            </a:r>
            <a:r>
              <a:rPr lang="zh-CN" altLang="en-US" dirty="0" smtClean="0"/>
              <a:t>的交互图，</a:t>
            </a:r>
            <a:r>
              <a:rPr lang="zh-CN" altLang="en-US" dirty="0" smtClean="0">
                <a:solidFill>
                  <a:srgbClr val="FF0000"/>
                </a:solidFill>
              </a:rPr>
              <a:t>为该用例的每一个系统事件确定对应的软件对象，并根据操作契约确定对象之间的关系</a:t>
            </a:r>
            <a:br>
              <a:rPr lang="en-US" altLang="zh-CN" dirty="0" smtClean="0">
                <a:solidFill>
                  <a:srgbClr val="FFFF00"/>
                </a:solidFill>
              </a:rPr>
            </a:br>
            <a:r>
              <a:rPr lang="en-US" altLang="zh-CN" dirty="0" smtClean="0"/>
              <a:t>	</a:t>
            </a:r>
            <a:endParaRPr lang="zh-CN" altLang="en-US" dirty="0"/>
          </a:p>
        </p:txBody>
      </p:sp>
      <p:sp>
        <p:nvSpPr>
          <p:cNvPr id="4" name="日期占位符 3"/>
          <p:cNvSpPr>
            <a:spLocks noGrp="1"/>
          </p:cNvSpPr>
          <p:nvPr>
            <p:ph type="dt" sz="half" idx="10"/>
          </p:nvPr>
        </p:nvSpPr>
        <p:spPr/>
        <p:txBody>
          <a:bodyPr/>
          <a:lstStyle/>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 </a:t>
            </a:r>
            <a:r>
              <a:rPr lang="zh-CN" altLang="en-US" dirty="0"/>
              <a:t>机实例 设计步骤</a:t>
            </a:r>
            <a:r>
              <a:rPr lang="en-US" altLang="zh-CN" dirty="0" smtClean="0"/>
              <a:t>_2</a:t>
            </a:r>
            <a:endParaRPr lang="zh-CN" altLang="en-US" dirty="0"/>
          </a:p>
        </p:txBody>
      </p:sp>
      <p:sp>
        <p:nvSpPr>
          <p:cNvPr id="3" name="内容占位符 2"/>
          <p:cNvSpPr>
            <a:spLocks noGrp="1"/>
          </p:cNvSpPr>
          <p:nvPr>
            <p:ph idx="1"/>
          </p:nvPr>
        </p:nvSpPr>
        <p:spPr/>
        <p:txBody>
          <a:bodyPr/>
          <a:lstStyle/>
          <a:p>
            <a:r>
              <a:rPr lang="zh-CN" altLang="en-US" dirty="0" smtClean="0"/>
              <a:t>对象设计：</a:t>
            </a:r>
            <a:r>
              <a:rPr lang="en-US" altLang="zh-CN" dirty="0" err="1" smtClean="0"/>
              <a:t>makeNewSale</a:t>
            </a:r>
            <a:endParaRPr lang="en-US" altLang="zh-CN" dirty="0" smtClean="0"/>
          </a:p>
          <a:p>
            <a:r>
              <a:rPr lang="zh-CN" altLang="en-US" dirty="0"/>
              <a:t>操作</a:t>
            </a:r>
            <a:r>
              <a:rPr lang="zh-CN" altLang="en-US" dirty="0" smtClean="0"/>
              <a:t>契约：</a:t>
            </a:r>
            <a:endParaRPr lang="en-US" altLang="zh-CN" dirty="0" smtClean="0"/>
          </a:p>
          <a:p>
            <a:pPr lvl="1"/>
            <a:r>
              <a:rPr lang="zh-CN" altLang="en-US" dirty="0" smtClean="0"/>
              <a:t>创建</a:t>
            </a:r>
            <a:r>
              <a:rPr lang="zh-CN" altLang="en-US" dirty="0"/>
              <a:t>一个</a:t>
            </a:r>
            <a:r>
              <a:rPr lang="en-US" altLang="zh-CN" dirty="0"/>
              <a:t>Sale</a:t>
            </a:r>
            <a:r>
              <a:rPr lang="zh-CN" altLang="en-US" dirty="0"/>
              <a:t>实例</a:t>
            </a:r>
            <a:r>
              <a:rPr lang="en-US" altLang="zh-CN" dirty="0"/>
              <a:t>s</a:t>
            </a:r>
            <a:r>
              <a:rPr lang="zh-CN" altLang="en-US" dirty="0"/>
              <a:t>（实例创建）</a:t>
            </a:r>
            <a:endParaRPr lang="zh-CN" altLang="en-US" dirty="0"/>
          </a:p>
          <a:p>
            <a:pPr lvl="1"/>
            <a:r>
              <a:rPr lang="en-US" altLang="zh-CN" dirty="0" smtClean="0"/>
              <a:t>s</a:t>
            </a:r>
            <a:r>
              <a:rPr lang="zh-CN" altLang="en-US" dirty="0"/>
              <a:t>和</a:t>
            </a:r>
            <a:r>
              <a:rPr lang="en-US" altLang="zh-CN" dirty="0"/>
              <a:t>Register</a:t>
            </a:r>
            <a:r>
              <a:rPr lang="zh-CN" altLang="en-US" dirty="0"/>
              <a:t>建立关联（关联形成）</a:t>
            </a:r>
            <a:endParaRPr lang="zh-CN" altLang="en-US" dirty="0"/>
          </a:p>
          <a:p>
            <a:pPr lvl="1"/>
            <a:r>
              <a:rPr lang="zh-CN" altLang="en-US" dirty="0" smtClean="0"/>
              <a:t>初始化</a:t>
            </a:r>
            <a:r>
              <a:rPr lang="en-US" altLang="zh-CN" dirty="0"/>
              <a:t>s</a:t>
            </a:r>
            <a:r>
              <a:rPr lang="zh-CN" altLang="en-US" dirty="0"/>
              <a:t>的属性（属性修改）</a:t>
            </a:r>
            <a:endParaRPr lang="zh-CN" altLang="en-US" dirty="0"/>
          </a:p>
          <a:p>
            <a:pPr lvl="1"/>
            <a:endParaRPr lang="zh-CN" altLang="en-US" dirty="0"/>
          </a:p>
        </p:txBody>
      </p:sp>
      <p:sp>
        <p:nvSpPr>
          <p:cNvPr id="4" name="日期占位符 3"/>
          <p:cNvSpPr>
            <a:spLocks noGrp="1"/>
          </p:cNvSpPr>
          <p:nvPr>
            <p:ph type="dt" sz="half" idx="10"/>
          </p:nvPr>
        </p:nvSpPr>
        <p:spPr/>
        <p:txBody>
          <a:bodyPr/>
          <a:lstStyle/>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7" name="Text Box 21"/>
          <p:cNvSpPr txBox="1">
            <a:spLocks noChangeArrowheads="1"/>
          </p:cNvSpPr>
          <p:nvPr/>
        </p:nvSpPr>
        <p:spPr bwMode="auto">
          <a:xfrm>
            <a:off x="1487488" y="4005064"/>
            <a:ext cx="9759825" cy="1938992"/>
          </a:xfrm>
          <a:prstGeom prst="rect">
            <a:avLst/>
          </a:prstGeom>
          <a:solidFill>
            <a:schemeClr val="bg1">
              <a:lumMod val="95000"/>
            </a:schemeClr>
          </a:solidFill>
          <a:ln w="9525">
            <a:solidFill>
              <a:schemeClr val="tx1"/>
            </a:solidFill>
            <a:miter lim="800000"/>
          </a:ln>
        </p:spPr>
        <p:txBody>
          <a:bodyPr wrap="squar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eaLnBrk="1" hangingPunct="1"/>
            <a:r>
              <a:rPr lang="zh-CN" altLang="en-US" dirty="0" smtClean="0">
                <a:latin typeface="微软雅黑" panose="020B0503020204020204" pitchFamily="34" charset="-122"/>
                <a:ea typeface="微软雅黑" panose="020B0503020204020204" pitchFamily="34" charset="-122"/>
              </a:rPr>
              <a:t>问题：</a:t>
            </a:r>
            <a:r>
              <a:rPr lang="zh-CN" altLang="en-US" dirty="0">
                <a:latin typeface="微软雅黑" panose="020B0503020204020204" pitchFamily="34" charset="-122"/>
                <a:ea typeface="微软雅黑" panose="020B0503020204020204" pitchFamily="34" charset="-122"/>
              </a:rPr>
              <a:t>如何为系统操作</a:t>
            </a:r>
            <a:r>
              <a:rPr lang="en-US" altLang="zh-CN" dirty="0" err="1">
                <a:latin typeface="微软雅黑" panose="020B0503020204020204" pitchFamily="34" charset="-122"/>
                <a:ea typeface="微软雅黑" panose="020B0503020204020204" pitchFamily="34" charset="-122"/>
              </a:rPr>
              <a:t>makeNewSale</a:t>
            </a:r>
            <a:r>
              <a:rPr lang="zh-CN" altLang="en-US" dirty="0">
                <a:latin typeface="微软雅黑" panose="020B0503020204020204" pitchFamily="34" charset="-122"/>
                <a:ea typeface="微软雅黑" panose="020B0503020204020204" pitchFamily="34" charset="-122"/>
              </a:rPr>
              <a:t>选择控制器</a:t>
            </a:r>
            <a:endParaRPr lang="zh-CN" altLang="en-US" dirty="0">
              <a:latin typeface="微软雅黑" panose="020B0503020204020204" pitchFamily="34" charset="-122"/>
              <a:ea typeface="微软雅黑" panose="020B0503020204020204" pitchFamily="34" charset="-122"/>
            </a:endParaRPr>
          </a:p>
          <a:p>
            <a:pPr eaLnBrk="1" hangingPunct="1"/>
            <a:r>
              <a:rPr lang="zh-CN" altLang="en-US" dirty="0">
                <a:latin typeface="微软雅黑" panose="020B0503020204020204" pitchFamily="34" charset="-122"/>
                <a:ea typeface="微软雅黑" panose="020B0503020204020204" pitchFamily="34" charset="-122"/>
              </a:rPr>
              <a:t>解决方案： </a:t>
            </a:r>
            <a:r>
              <a:rPr lang="zh-CN" altLang="en-US" dirty="0">
                <a:solidFill>
                  <a:srgbClr val="0000FF"/>
                </a:solidFill>
                <a:latin typeface="微软雅黑" panose="020B0503020204020204" pitchFamily="34" charset="-122"/>
                <a:ea typeface="微软雅黑" panose="020B0503020204020204" pitchFamily="34" charset="-122"/>
              </a:rPr>
              <a:t>根据“控制器”模式，要么使用“外观控制器”</a:t>
            </a:r>
            <a:r>
              <a:rPr lang="zh-CN" altLang="en-US" dirty="0" smtClean="0">
                <a:solidFill>
                  <a:srgbClr val="0000FF"/>
                </a:solidFill>
                <a:latin typeface="微软雅黑" panose="020B0503020204020204" pitchFamily="34" charset="-122"/>
                <a:ea typeface="微软雅黑" panose="020B0503020204020204" pitchFamily="34" charset="-122"/>
              </a:rPr>
              <a:t>， </a:t>
            </a:r>
            <a:r>
              <a:rPr lang="zh-CN" altLang="en-US" dirty="0">
                <a:solidFill>
                  <a:srgbClr val="0000FF"/>
                </a:solidFill>
                <a:latin typeface="微软雅黑" panose="020B0503020204020204" pitchFamily="34" charset="-122"/>
                <a:ea typeface="微软雅黑" panose="020B0503020204020204" pitchFamily="34" charset="-122"/>
              </a:rPr>
              <a:t>要么使用“用例控制器”。在本案例中，由于</a:t>
            </a:r>
            <a:r>
              <a:rPr lang="zh-CN" altLang="en-US" dirty="0" smtClean="0">
                <a:solidFill>
                  <a:srgbClr val="0000FF"/>
                </a:solidFill>
                <a:latin typeface="微软雅黑" panose="020B0503020204020204" pitchFamily="34" charset="-122"/>
                <a:ea typeface="微软雅黑" panose="020B0503020204020204" pitchFamily="34" charset="-122"/>
              </a:rPr>
              <a:t>只存在</a:t>
            </a:r>
            <a:r>
              <a:rPr lang="zh-CN" altLang="en-US" dirty="0">
                <a:solidFill>
                  <a:srgbClr val="0000FF"/>
                </a:solidFill>
                <a:latin typeface="微软雅黑" panose="020B0503020204020204" pitchFamily="34" charset="-122"/>
                <a:ea typeface="微软雅黑" panose="020B0503020204020204" pitchFamily="34" charset="-122"/>
              </a:rPr>
              <a:t>少量的系统操作，为此选用“外观控制器”</a:t>
            </a:r>
            <a:r>
              <a:rPr lang="zh-CN" altLang="en-US" dirty="0" smtClean="0">
                <a:solidFill>
                  <a:srgbClr val="0000FF"/>
                </a:solidFill>
                <a:latin typeface="微软雅黑" panose="020B0503020204020204" pitchFamily="34" charset="-122"/>
                <a:ea typeface="微软雅黑" panose="020B0503020204020204" pitchFamily="34" charset="-122"/>
              </a:rPr>
              <a:t>， </a:t>
            </a:r>
            <a:r>
              <a:rPr lang="zh-CN" altLang="en-US" dirty="0">
                <a:solidFill>
                  <a:srgbClr val="0000FF"/>
                </a:solidFill>
                <a:latin typeface="微软雅黑" panose="020B0503020204020204" pitchFamily="34" charset="-122"/>
                <a:ea typeface="微软雅黑" panose="020B0503020204020204" pitchFamily="34" charset="-122"/>
              </a:rPr>
              <a:t>以</a:t>
            </a:r>
            <a:r>
              <a:rPr lang="en-US" altLang="zh-CN" dirty="0">
                <a:solidFill>
                  <a:srgbClr val="0000FF"/>
                </a:solidFill>
                <a:latin typeface="微软雅黑" panose="020B0503020204020204" pitchFamily="34" charset="-122"/>
                <a:ea typeface="微软雅黑" panose="020B0503020204020204" pitchFamily="34" charset="-122"/>
              </a:rPr>
              <a:t>Register</a:t>
            </a:r>
            <a:r>
              <a:rPr lang="zh-CN" altLang="en-US" dirty="0">
                <a:solidFill>
                  <a:srgbClr val="0000FF"/>
                </a:solidFill>
                <a:latin typeface="微软雅黑" panose="020B0503020204020204" pitchFamily="34" charset="-122"/>
                <a:ea typeface="微软雅黑" panose="020B0503020204020204" pitchFamily="34" charset="-122"/>
              </a:rPr>
              <a:t>作为设计模型中的软件对象。</a:t>
            </a:r>
            <a:endParaRPr lang="zh-CN" altLang="en-US" dirty="0">
              <a:solidFill>
                <a:srgbClr val="0000FF"/>
              </a:solidFill>
              <a:latin typeface="微软雅黑" panose="020B0503020204020204" pitchFamily="34" charset="-122"/>
              <a:ea typeface="微软雅黑" panose="020B0503020204020204" pitchFamily="34" charset="-122"/>
            </a:endParaRPr>
          </a:p>
          <a:p>
            <a:pPr eaLnBrk="1" hangingPunct="1"/>
            <a:r>
              <a:rPr lang="zh-CN" altLang="en-US" dirty="0">
                <a:latin typeface="微软雅黑" panose="020B0503020204020204" pitchFamily="34" charset="-122"/>
                <a:ea typeface="微软雅黑" panose="020B0503020204020204" pitchFamily="34" charset="-122"/>
              </a:rPr>
              <a:t>注意：此时的</a:t>
            </a:r>
            <a:r>
              <a:rPr lang="en-US" altLang="zh-CN" dirty="0">
                <a:latin typeface="微软雅黑" panose="020B0503020204020204" pitchFamily="34" charset="-122"/>
                <a:ea typeface="微软雅黑" panose="020B0503020204020204" pitchFamily="34" charset="-122"/>
              </a:rPr>
              <a:t>Register</a:t>
            </a:r>
            <a:r>
              <a:rPr lang="zh-CN" altLang="en-US" dirty="0">
                <a:latin typeface="微软雅黑" panose="020B0503020204020204" pitchFamily="34" charset="-122"/>
                <a:ea typeface="微软雅黑" panose="020B0503020204020204" pitchFamily="34" charset="-122"/>
              </a:rPr>
              <a:t>已经不再是物理</a:t>
            </a:r>
            <a:r>
              <a:rPr lang="zh-CN" altLang="en-US" dirty="0" smtClean="0">
                <a:latin typeface="微软雅黑" panose="020B0503020204020204" pitchFamily="34" charset="-122"/>
                <a:ea typeface="微软雅黑" panose="020B0503020204020204" pitchFamily="34" charset="-122"/>
              </a:rPr>
              <a:t>终端设备</a:t>
            </a:r>
            <a:endParaRPr lang="en-US" altLang="zh-CN" sz="1800" dirty="0">
              <a:latin typeface="华文中宋" panose="02010600040101010101" pitchFamily="2" charset="-122"/>
              <a:ea typeface="华文中宋" panose="02010600040101010101" pitchFamily="2"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对象设计 </a:t>
            </a:r>
            <a:r>
              <a:rPr lang="en-US" altLang="zh-CN" dirty="0" err="1" smtClean="0"/>
              <a:t>MakeNewSale</a:t>
            </a:r>
            <a:r>
              <a:rPr lang="en-US" altLang="zh-CN" dirty="0" smtClean="0"/>
              <a:t>()</a:t>
            </a:r>
            <a:endParaRPr lang="zh-CN" altLang="en-US" dirty="0"/>
          </a:p>
        </p:txBody>
      </p:sp>
      <p:sp>
        <p:nvSpPr>
          <p:cNvPr id="3" name="内容占位符 2"/>
          <p:cNvSpPr>
            <a:spLocks noGrp="1"/>
          </p:cNvSpPr>
          <p:nvPr>
            <p:ph idx="1"/>
          </p:nvPr>
        </p:nvSpPr>
        <p:spPr>
          <a:xfrm>
            <a:off x="335361" y="915414"/>
            <a:ext cx="11593284" cy="5261549"/>
          </a:xfrm>
        </p:spPr>
        <p:txBody>
          <a:bodyPr/>
          <a:lstStyle/>
          <a:p>
            <a:r>
              <a:rPr lang="zh-CN" altLang="en-US" dirty="0" smtClean="0"/>
              <a:t>设计用例实现过程</a:t>
            </a:r>
            <a:endParaRPr lang="en-US" altLang="zh-CN" dirty="0" smtClean="0"/>
          </a:p>
          <a:p>
            <a:pPr lvl="1"/>
            <a:r>
              <a:rPr lang="en-US" altLang="zh-CN" dirty="0" smtClean="0"/>
              <a:t>Register </a:t>
            </a:r>
            <a:r>
              <a:rPr lang="zh-CN" altLang="en-US" dirty="0" smtClean="0"/>
              <a:t>作为控制器对象接收系统事件 </a:t>
            </a:r>
            <a:r>
              <a:rPr lang="en-US" altLang="zh-CN" dirty="0" err="1" smtClean="0"/>
              <a:t>makeNewSale</a:t>
            </a:r>
            <a:endParaRPr lang="en-US" altLang="zh-CN" dirty="0" smtClean="0"/>
          </a:p>
          <a:p>
            <a:pPr lvl="1"/>
            <a:r>
              <a:rPr lang="zh-CN" altLang="en-US" dirty="0" smtClean="0"/>
              <a:t>根据操作契约的第一条：创建一个</a:t>
            </a:r>
            <a:r>
              <a:rPr lang="en-US" altLang="zh-CN" dirty="0" smtClean="0"/>
              <a:t>Sale</a:t>
            </a:r>
            <a:r>
              <a:rPr lang="zh-CN" altLang="en-US" dirty="0" smtClean="0"/>
              <a:t>实例</a:t>
            </a:r>
            <a:r>
              <a:rPr lang="en-US" altLang="zh-CN" dirty="0" smtClean="0"/>
              <a:t>s</a:t>
            </a:r>
            <a:r>
              <a:rPr lang="zh-CN" altLang="en-US" dirty="0" smtClean="0"/>
              <a:t>，则</a:t>
            </a:r>
            <a:r>
              <a:rPr lang="en-US" altLang="zh-CN" dirty="0" smtClean="0"/>
              <a:t>Register</a:t>
            </a:r>
            <a:r>
              <a:rPr lang="zh-CN" altLang="en-US" dirty="0" smtClean="0"/>
              <a:t>具有创建</a:t>
            </a:r>
            <a:r>
              <a:rPr lang="en-US" altLang="zh-CN" dirty="0" smtClean="0"/>
              <a:t>s</a:t>
            </a:r>
            <a:r>
              <a:rPr lang="zh-CN" altLang="en-US" dirty="0" smtClean="0"/>
              <a:t>的职责；</a:t>
            </a:r>
            <a:endParaRPr lang="en-US" altLang="zh-CN" dirty="0" smtClean="0"/>
          </a:p>
          <a:p>
            <a:pPr lvl="1"/>
            <a:r>
              <a:rPr lang="en-US" altLang="zh-CN" dirty="0" smtClean="0"/>
              <a:t>Sale</a:t>
            </a:r>
            <a:r>
              <a:rPr lang="zh-CN" altLang="en-US" dirty="0" smtClean="0"/>
              <a:t>实例是</a:t>
            </a:r>
            <a:r>
              <a:rPr lang="en-US" altLang="zh-CN" dirty="0" smtClean="0"/>
              <a:t>Register</a:t>
            </a:r>
            <a:r>
              <a:rPr lang="zh-CN" altLang="en-US" dirty="0" smtClean="0"/>
              <a:t>创建，则形成了缺省的关联关系；</a:t>
            </a:r>
            <a:endParaRPr lang="en-US" altLang="zh-CN" dirty="0" smtClean="0"/>
          </a:p>
          <a:p>
            <a:pPr lvl="1"/>
            <a:r>
              <a:rPr lang="zh-CN" altLang="en-US" dirty="0"/>
              <a:t>操作</a:t>
            </a:r>
            <a:r>
              <a:rPr lang="zh-CN" altLang="en-US" dirty="0" smtClean="0"/>
              <a:t>契约：初始化</a:t>
            </a:r>
            <a:r>
              <a:rPr lang="en-US" altLang="zh-CN" dirty="0" smtClean="0"/>
              <a:t>s</a:t>
            </a:r>
            <a:r>
              <a:rPr lang="zh-CN" altLang="en-US" dirty="0" smtClean="0"/>
              <a:t>，即该实例能够记录多个销售的商品</a:t>
            </a:r>
            <a:r>
              <a:rPr lang="en-US" altLang="zh-CN" dirty="0" err="1" smtClean="0"/>
              <a:t>SalesLineItem</a:t>
            </a:r>
            <a:r>
              <a:rPr lang="zh-CN" altLang="en-US" dirty="0" smtClean="0"/>
              <a:t>，根据领域模型的关系</a:t>
            </a:r>
            <a:r>
              <a:rPr lang="en-US" altLang="zh-CN" dirty="0" smtClean="0"/>
              <a:t>Sale</a:t>
            </a:r>
            <a:r>
              <a:rPr lang="zh-CN" altLang="en-US" dirty="0" smtClean="0"/>
              <a:t>实例负责创建</a:t>
            </a:r>
            <a:r>
              <a:rPr lang="en-US" altLang="zh-CN" dirty="0" err="1" smtClean="0"/>
              <a:t>SalesLineItem</a:t>
            </a:r>
            <a:r>
              <a:rPr lang="zh-CN" altLang="en-US" dirty="0" smtClean="0"/>
              <a:t>的一个数组或集合；</a:t>
            </a:r>
            <a:endParaRPr lang="zh-CN" altLang="en-US" dirty="0"/>
          </a:p>
        </p:txBody>
      </p:sp>
      <p:sp>
        <p:nvSpPr>
          <p:cNvPr id="4" name="日期占位符 3"/>
          <p:cNvSpPr>
            <a:spLocks noGrp="1"/>
          </p:cNvSpPr>
          <p:nvPr>
            <p:ph type="dt" sz="half" idx="10"/>
          </p:nvPr>
        </p:nvSpPr>
        <p:spPr/>
        <p:txBody>
          <a:bodyPr/>
          <a:lstStyle/>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8" name="图片 7"/>
          <p:cNvPicPr>
            <a:picLocks noChangeAspect="1"/>
          </p:cNvPicPr>
          <p:nvPr/>
        </p:nvPicPr>
        <p:blipFill>
          <a:blip r:embed="rId1"/>
          <a:stretch>
            <a:fillRect/>
          </a:stretch>
        </p:blipFill>
        <p:spPr>
          <a:xfrm>
            <a:off x="2567608" y="3573016"/>
            <a:ext cx="6679254" cy="2693641"/>
          </a:xfrm>
          <a:prstGeom prst="rect">
            <a:avLst/>
          </a:prstGeom>
        </p:spPr>
      </p:pic>
    </p:spTree>
  </p:cSld>
  <p:clrMapOvr>
    <a:masterClrMapping/>
  </p:clrMapOvr>
  <p:transition>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a:t>
            </a:r>
            <a:r>
              <a:rPr lang="zh-CN" altLang="en-US" dirty="0" smtClean="0"/>
              <a:t>设计 </a:t>
            </a:r>
            <a:r>
              <a:rPr lang="en-US" altLang="zh-CN" dirty="0" err="1" smtClean="0"/>
              <a:t>enterItem</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a:t>操作</a:t>
            </a:r>
            <a:r>
              <a:rPr lang="zh-CN" altLang="en-US" dirty="0" smtClean="0"/>
              <a:t>契约</a:t>
            </a:r>
            <a:endParaRPr lang="en-US" altLang="zh-CN" dirty="0" smtClean="0"/>
          </a:p>
          <a:p>
            <a:pPr lvl="1"/>
            <a:r>
              <a:rPr lang="zh-CN" altLang="en-US" dirty="0" smtClean="0"/>
              <a:t>创建</a:t>
            </a:r>
            <a:r>
              <a:rPr lang="zh-CN" altLang="en-US" dirty="0"/>
              <a:t>一个</a:t>
            </a:r>
            <a:r>
              <a:rPr lang="en-US" altLang="zh-CN" dirty="0" err="1"/>
              <a:t>SalesLineItem</a:t>
            </a:r>
            <a:r>
              <a:rPr lang="zh-CN" altLang="en-US" dirty="0"/>
              <a:t>实例</a:t>
            </a:r>
            <a:r>
              <a:rPr lang="en-US" altLang="zh-CN" dirty="0" err="1"/>
              <a:t>sli</a:t>
            </a:r>
            <a:r>
              <a:rPr lang="zh-CN" altLang="en-US" dirty="0"/>
              <a:t>（实例创建）</a:t>
            </a:r>
            <a:endParaRPr lang="zh-CN" altLang="en-US" dirty="0"/>
          </a:p>
          <a:p>
            <a:pPr lvl="1"/>
            <a:r>
              <a:rPr lang="en-US" altLang="zh-CN" dirty="0" err="1" smtClean="0"/>
              <a:t>sli</a:t>
            </a:r>
            <a:r>
              <a:rPr lang="zh-CN" altLang="en-US" dirty="0"/>
              <a:t>和当前的</a:t>
            </a:r>
            <a:r>
              <a:rPr lang="en-US" altLang="zh-CN" dirty="0"/>
              <a:t>Sale</a:t>
            </a:r>
            <a:r>
              <a:rPr lang="zh-CN" altLang="en-US" dirty="0"/>
              <a:t>建立关联（关联形成）</a:t>
            </a:r>
            <a:endParaRPr lang="zh-CN" altLang="en-US" dirty="0"/>
          </a:p>
          <a:p>
            <a:pPr lvl="1"/>
            <a:r>
              <a:rPr lang="en-US" altLang="zh-CN" dirty="0" err="1" smtClean="0"/>
              <a:t>sli.quantity</a:t>
            </a:r>
            <a:r>
              <a:rPr lang="zh-CN" altLang="en-US" dirty="0"/>
              <a:t>变成参数</a:t>
            </a:r>
            <a:r>
              <a:rPr lang="en-US" altLang="zh-CN" dirty="0"/>
              <a:t>quantity</a:t>
            </a:r>
            <a:r>
              <a:rPr lang="zh-CN" altLang="en-US" dirty="0"/>
              <a:t>（属性修改）</a:t>
            </a:r>
            <a:endParaRPr lang="zh-CN" altLang="en-US" dirty="0"/>
          </a:p>
          <a:p>
            <a:pPr lvl="1"/>
            <a:r>
              <a:rPr lang="zh-CN" altLang="en-US" dirty="0" smtClean="0"/>
              <a:t>实例</a:t>
            </a:r>
            <a:r>
              <a:rPr lang="en-US" altLang="zh-CN" dirty="0" err="1"/>
              <a:t>sli</a:t>
            </a:r>
            <a:r>
              <a:rPr lang="zh-CN" altLang="en-US" dirty="0"/>
              <a:t>在</a:t>
            </a:r>
            <a:r>
              <a:rPr lang="en-US" altLang="zh-CN" dirty="0" err="1"/>
              <a:t>itemID</a:t>
            </a:r>
            <a:r>
              <a:rPr lang="zh-CN" altLang="en-US" dirty="0"/>
              <a:t>匹配的基础上与</a:t>
            </a:r>
            <a:r>
              <a:rPr lang="en-US" altLang="zh-CN" dirty="0" err="1"/>
              <a:t>ProductSpecification</a:t>
            </a:r>
            <a:r>
              <a:rPr lang="zh-CN" altLang="en-US" dirty="0"/>
              <a:t>建立关联（关联形成）</a:t>
            </a:r>
            <a:endParaRPr lang="zh-CN" altLang="en-US" dirty="0"/>
          </a:p>
          <a:p>
            <a:pPr lvl="1"/>
            <a:endParaRPr lang="zh-CN" altLang="en-US" dirty="0"/>
          </a:p>
        </p:txBody>
      </p:sp>
      <p:sp>
        <p:nvSpPr>
          <p:cNvPr id="4" name="日期占位符 3"/>
          <p:cNvSpPr>
            <a:spLocks noGrp="1"/>
          </p:cNvSpPr>
          <p:nvPr>
            <p:ph type="dt" sz="half" idx="10"/>
          </p:nvPr>
        </p:nvSpPr>
        <p:spPr/>
        <p:txBody>
          <a:bodyPr/>
          <a:lstStyle/>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7" name="Text Box 22"/>
          <p:cNvSpPr txBox="1">
            <a:spLocks noChangeArrowheads="1"/>
          </p:cNvSpPr>
          <p:nvPr/>
        </p:nvSpPr>
        <p:spPr bwMode="auto">
          <a:xfrm>
            <a:off x="1744992" y="4077072"/>
            <a:ext cx="5598007" cy="156966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eaLnBrk="1" hangingPunct="1"/>
            <a:r>
              <a:rPr lang="zh-CN" altLang="en-US"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：控制器类的选择</a:t>
            </a:r>
            <a:endParaRPr lang="zh-CN" altLang="en-US" dirty="0">
              <a:latin typeface="微软雅黑" panose="020B0503020204020204" pitchFamily="34" charset="-122"/>
              <a:ea typeface="微软雅黑" panose="020B0503020204020204" pitchFamily="34" charset="-122"/>
            </a:endParaRPr>
          </a:p>
          <a:p>
            <a:pPr eaLnBrk="1" hangingPunct="1"/>
            <a:r>
              <a:rPr lang="zh-CN" altLang="en-US"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：是否要显示商品的描述和价格？</a:t>
            </a:r>
            <a:endParaRPr lang="zh-CN" altLang="en-US" dirty="0">
              <a:latin typeface="微软雅黑" panose="020B0503020204020204" pitchFamily="34" charset="-122"/>
              <a:ea typeface="微软雅黑" panose="020B0503020204020204" pitchFamily="34" charset="-122"/>
            </a:endParaRPr>
          </a:p>
          <a:p>
            <a:pPr eaLnBrk="1" hangingPunct="1"/>
            <a:r>
              <a:rPr lang="zh-CN" altLang="en-US"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：创建新的</a:t>
            </a:r>
            <a:r>
              <a:rPr lang="en-US" altLang="zh-CN" dirty="0" err="1">
                <a:latin typeface="微软雅黑" panose="020B0503020204020204" pitchFamily="34" charset="-122"/>
                <a:ea typeface="微软雅黑" panose="020B0503020204020204" pitchFamily="34" charset="-122"/>
              </a:rPr>
              <a:t>SaleLineItem</a:t>
            </a:r>
            <a:endParaRPr lang="en-US" altLang="zh-CN" dirty="0">
              <a:latin typeface="微软雅黑" panose="020B0503020204020204" pitchFamily="34" charset="-122"/>
              <a:ea typeface="微软雅黑" panose="020B0503020204020204" pitchFamily="34" charset="-122"/>
            </a:endParaRPr>
          </a:p>
          <a:p>
            <a:pPr eaLnBrk="1" hangingPunct="1"/>
            <a:r>
              <a:rPr lang="zh-CN" altLang="en-US"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：寻找</a:t>
            </a:r>
            <a:r>
              <a:rPr lang="en-US" altLang="zh-CN" dirty="0" err="1">
                <a:latin typeface="微软雅黑" panose="020B0503020204020204" pitchFamily="34" charset="-122"/>
                <a:ea typeface="微软雅黑" panose="020B0503020204020204" pitchFamily="34" charset="-122"/>
              </a:rPr>
              <a:t>ProductDescription</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custDataLst>
              <p:tags r:id="rId1"/>
            </p:custDataLst>
          </p:nvPr>
        </p:nvSpPr>
        <p:spPr/>
        <p:txBody>
          <a:bodyPr/>
          <a:lstStyle/>
          <a:p>
            <a:r>
              <a:rPr lang="zh-CN" altLang="en-US" dirty="0" smtClean="0"/>
              <a:t>面向对象设计综述</a:t>
            </a:r>
            <a:endParaRPr lang="zh-CN" altLang="en-US" dirty="0" smtClean="0"/>
          </a:p>
        </p:txBody>
      </p:sp>
      <p:sp>
        <p:nvSpPr>
          <p:cNvPr id="7172" name="Rectangle 3"/>
          <p:cNvSpPr>
            <a:spLocks noGrp="1" noChangeArrowheads="1"/>
          </p:cNvSpPr>
          <p:nvPr>
            <p:ph idx="1"/>
            <p:custDataLst>
              <p:tags r:id="rId2"/>
            </p:custDataLst>
          </p:nvPr>
        </p:nvSpPr>
        <p:spPr>
          <a:xfrm>
            <a:off x="335361" y="915415"/>
            <a:ext cx="11593284" cy="5261548"/>
          </a:xfrm>
        </p:spPr>
        <p:txBody>
          <a:bodyPr/>
          <a:lstStyle/>
          <a:p>
            <a:r>
              <a:rPr lang="zh-CN" altLang="en-US" dirty="0" smtClean="0"/>
              <a:t>面向对象的设计：以需求分析阶段的用例模型和领域模型为基础，运用</a:t>
            </a:r>
            <a:r>
              <a:rPr lang="en-US" altLang="zh-CN" dirty="0" smtClean="0"/>
              <a:t>UML</a:t>
            </a:r>
            <a:r>
              <a:rPr lang="zh-CN" altLang="en-US" dirty="0" smtClean="0"/>
              <a:t>构建软件系统结构，通过一系列设计模型说明用例的实现过程。</a:t>
            </a:r>
            <a:endParaRPr lang="en-US" altLang="zh-CN" dirty="0" smtClean="0"/>
          </a:p>
          <a:p>
            <a:r>
              <a:rPr lang="zh-CN" altLang="en-US" dirty="0" smtClean="0"/>
              <a:t>主要设计活动：</a:t>
            </a:r>
            <a:endParaRPr lang="en-US" altLang="zh-CN" dirty="0" smtClean="0"/>
          </a:p>
          <a:p>
            <a:pPr marL="800100" lvl="1" indent="-457200">
              <a:buFont typeface="+mj-lt"/>
              <a:buAutoNum type="arabicPeriod"/>
            </a:pPr>
            <a:r>
              <a:rPr lang="zh-CN" altLang="en-US" dirty="0" smtClean="0"/>
              <a:t>选择合适的软件架构；</a:t>
            </a:r>
            <a:endParaRPr lang="en-US" altLang="zh-CN" dirty="0" smtClean="0"/>
          </a:p>
          <a:p>
            <a:pPr marL="800100" lvl="1" indent="-457200">
              <a:buFont typeface="+mj-lt"/>
              <a:buAutoNum type="arabicPeriod"/>
            </a:pPr>
            <a:r>
              <a:rPr lang="zh-CN" altLang="en-US" dirty="0" smtClean="0"/>
              <a:t>根据架构通过</a:t>
            </a:r>
            <a:r>
              <a:rPr lang="en-US" altLang="zh-CN" dirty="0" smtClean="0"/>
              <a:t>UML </a:t>
            </a:r>
            <a:r>
              <a:rPr lang="zh-CN" altLang="en-US" dirty="0" smtClean="0"/>
              <a:t>交互图描述每个用例的实现过程；</a:t>
            </a:r>
            <a:endParaRPr lang="en-US" altLang="zh-CN" dirty="0" smtClean="0"/>
          </a:p>
          <a:p>
            <a:pPr marL="800100" lvl="1" indent="-457200">
              <a:buFont typeface="+mj-lt"/>
              <a:buAutoNum type="arabicPeriod"/>
            </a:pPr>
            <a:r>
              <a:rPr lang="zh-CN" altLang="en-US" dirty="0"/>
              <a:t>最终给</a:t>
            </a:r>
            <a:r>
              <a:rPr lang="zh-CN" altLang="en-US" dirty="0" smtClean="0"/>
              <a:t>出以</a:t>
            </a:r>
            <a:r>
              <a:rPr lang="en-US" altLang="zh-CN" dirty="0" smtClean="0"/>
              <a:t>UML</a:t>
            </a:r>
            <a:r>
              <a:rPr lang="zh-CN" altLang="en-US" dirty="0" smtClean="0"/>
              <a:t>类图表示的能够满足所有用例的系统静态结构；</a:t>
            </a:r>
            <a:endParaRPr lang="en-US" altLang="zh-CN" dirty="0" smtClean="0"/>
          </a:p>
          <a:p>
            <a:pPr marL="800100" lvl="1" indent="-457200">
              <a:buFont typeface="+mj-lt"/>
              <a:buAutoNum type="arabicPeriod"/>
            </a:pPr>
            <a:r>
              <a:rPr lang="zh-CN" altLang="en-US" dirty="0" smtClean="0"/>
              <a:t>根据系统的设计原则进行优化。</a:t>
            </a:r>
            <a:endParaRPr lang="en-US" altLang="zh-CN" dirty="0"/>
          </a:p>
        </p:txBody>
      </p:sp>
      <p:sp>
        <p:nvSpPr>
          <p:cNvPr id="7" name="日期占位符 6"/>
          <p:cNvSpPr>
            <a:spLocks noGrp="1"/>
          </p:cNvSpPr>
          <p:nvPr>
            <p:ph type="dt" sz="half" idx="10"/>
            <p:custDataLst>
              <p:tags r:id="rId3"/>
            </p:custDataLst>
          </p:nvPr>
        </p:nvSpPr>
        <p:spPr/>
        <p:txBody>
          <a:bodyPr/>
          <a:lstStyle/>
          <a:p>
            <a:fld id="{33A29788-0EBB-4609-938E-467914B468A8}" type="datetime1">
              <a:rPr lang="zh-CN" altLang="en-US" smtClean="0"/>
            </a:fld>
            <a:endParaRPr lang="zh-CN" altLang="en-US" dirty="0"/>
          </a:p>
        </p:txBody>
      </p:sp>
      <p:sp>
        <p:nvSpPr>
          <p:cNvPr id="8" name="页脚占位符 7"/>
          <p:cNvSpPr>
            <a:spLocks noGrp="1"/>
          </p:cNvSpPr>
          <p:nvPr>
            <p:ph type="ftr" sz="quarter" idx="11"/>
            <p:custDataLst>
              <p:tags r:id="rId4"/>
            </p:custDataLst>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custDataLst>
              <p:tags r:id="rId5"/>
            </p:custDataLst>
          </p:nvPr>
        </p:nvSpPr>
        <p:spPr/>
        <p:txBody>
          <a:bodyPr/>
          <a:lstStyle/>
          <a:p>
            <a:fld id="{65C61107-C9B8-45B5-BD23-C8A00455B7E2}" type="slidenum">
              <a:rPr lang="zh-CN" altLang="en-US" smtClean="0"/>
            </a:fld>
            <a:endParaRPr lang="zh-CN" altLang="en-US" dirty="0"/>
          </a:p>
        </p:txBody>
      </p:sp>
      <p:graphicFrame>
        <p:nvGraphicFramePr>
          <p:cNvPr id="13" name="Object 4"/>
          <p:cNvGraphicFramePr>
            <a:graphicFrameLocks noChangeAspect="1"/>
          </p:cNvGraphicFramePr>
          <p:nvPr>
            <p:custDataLst>
              <p:tags r:id="rId6"/>
            </p:custDataLst>
          </p:nvPr>
        </p:nvGraphicFramePr>
        <p:xfrm>
          <a:off x="5031426" y="3699347"/>
          <a:ext cx="6897219" cy="2477616"/>
        </p:xfrm>
        <a:graphic>
          <a:graphicData uri="http://schemas.openxmlformats.org/presentationml/2006/ole">
            <mc:AlternateContent xmlns:mc="http://schemas.openxmlformats.org/markup-compatibility/2006">
              <mc:Choice xmlns:v="urn:schemas-microsoft-com:vml" Requires="v">
                <p:oleObj spid="_x0000_s7232" name="Visio" r:id="rId7" imgW="4209415" imgH="1509395" progId="Visio.Drawing.11">
                  <p:embed/>
                </p:oleObj>
              </mc:Choice>
              <mc:Fallback>
                <p:oleObj name="Visio" r:id="rId7" imgW="4209415" imgH="1509395" progId="Visio.Drawing.11">
                  <p:embed/>
                  <p:pic>
                    <p:nvPicPr>
                      <p:cNvPr id="0" name="图片 7231"/>
                      <p:cNvPicPr>
                        <a:picLocks noChangeAspect="1" noChangeArrowheads="1"/>
                      </p:cNvPicPr>
                      <p:nvPr/>
                    </p:nvPicPr>
                    <p:blipFill>
                      <a:blip r:embed="rId8"/>
                      <a:srcRect/>
                      <a:stretch>
                        <a:fillRect/>
                      </a:stretch>
                    </p:blipFill>
                    <p:spPr bwMode="auto">
                      <a:xfrm>
                        <a:off x="5031426" y="3699347"/>
                        <a:ext cx="6897219" cy="2477616"/>
                      </a:xfrm>
                      <a:prstGeom prst="rect">
                        <a:avLst/>
                      </a:prstGeom>
                      <a:solidFill>
                        <a:srgbClr val="92D050"/>
                      </a:solidFill>
                      <a:ln>
                        <a:noFill/>
                      </a:ln>
                    </p:spPr>
                  </p:pic>
                </p:oleObj>
              </mc:Fallback>
            </mc:AlternateContent>
          </a:graphicData>
        </a:graphic>
      </p:graphicFrame>
    </p:spTree>
  </p:cSld>
  <p:clrMapOvr>
    <a:masterClrMapping/>
  </p:clrMapOvr>
  <p:transition>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对象设计 </a:t>
            </a:r>
            <a:r>
              <a:rPr lang="en-US" altLang="zh-CN" dirty="0" err="1"/>
              <a:t>enterItem</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smtClean="0"/>
              <a:t>问题</a:t>
            </a:r>
            <a:r>
              <a:rPr lang="en-US" altLang="zh-CN" dirty="0" smtClean="0"/>
              <a:t>_1</a:t>
            </a:r>
            <a:r>
              <a:rPr lang="zh-CN" altLang="en-US" dirty="0" smtClean="0"/>
              <a:t>：该</a:t>
            </a:r>
            <a:r>
              <a:rPr lang="zh-CN" altLang="en-US" dirty="0"/>
              <a:t>系统</a:t>
            </a:r>
            <a:r>
              <a:rPr lang="zh-CN" altLang="en-US" dirty="0" smtClean="0"/>
              <a:t>事件属于同一个用例，为此控制器对象无论是外观还是用例控制器，都应该是</a:t>
            </a:r>
            <a:r>
              <a:rPr lang="en-US" altLang="zh-CN" dirty="0" smtClean="0"/>
              <a:t>Register</a:t>
            </a:r>
            <a:r>
              <a:rPr lang="zh-CN" altLang="en-US" dirty="0" smtClean="0"/>
              <a:t>；</a:t>
            </a:r>
            <a:endParaRPr lang="en-US" altLang="zh-CN" dirty="0" smtClean="0"/>
          </a:p>
          <a:p>
            <a:r>
              <a:rPr lang="zh-CN" altLang="en-US" dirty="0" smtClean="0"/>
              <a:t>问题</a:t>
            </a:r>
            <a:r>
              <a:rPr lang="en-US" altLang="zh-CN" dirty="0" smtClean="0"/>
              <a:t>_2</a:t>
            </a:r>
            <a:r>
              <a:rPr lang="zh-CN" altLang="en-US" dirty="0" smtClean="0"/>
              <a:t>：显然是需要在扫描物品时根据物品</a:t>
            </a:r>
            <a:r>
              <a:rPr lang="en-US" altLang="zh-CN" dirty="0" smtClean="0"/>
              <a:t>id</a:t>
            </a:r>
            <a:r>
              <a:rPr lang="zh-CN" altLang="en-US" dirty="0" smtClean="0"/>
              <a:t>找到对应的物品信息，关键问题是哪个对象负责查找？</a:t>
            </a:r>
            <a:endParaRPr lang="en-US" altLang="zh-CN" dirty="0" smtClean="0"/>
          </a:p>
          <a:p>
            <a:pPr lvl="1"/>
            <a:r>
              <a:rPr lang="zh-CN" altLang="en-US" dirty="0" smtClean="0"/>
              <a:t>方案一：</a:t>
            </a:r>
            <a:r>
              <a:rPr lang="en-US" altLang="zh-CN" dirty="0" smtClean="0"/>
              <a:t>Register</a:t>
            </a:r>
            <a:endParaRPr lang="en-US" altLang="zh-CN" dirty="0" smtClean="0"/>
          </a:p>
          <a:p>
            <a:pPr lvl="1"/>
            <a:r>
              <a:rPr lang="zh-CN" altLang="en-US" dirty="0" smtClean="0"/>
              <a:t>方案二：</a:t>
            </a:r>
            <a:r>
              <a:rPr lang="en-US" altLang="zh-CN" dirty="0" smtClean="0"/>
              <a:t>Sale</a:t>
            </a:r>
            <a:endParaRPr lang="en-US" altLang="zh-CN" dirty="0" smtClean="0"/>
          </a:p>
          <a:p>
            <a:r>
              <a:rPr lang="zh-CN" altLang="en-US" dirty="0" smtClean="0"/>
              <a:t>问题</a:t>
            </a:r>
            <a:r>
              <a:rPr lang="en-US" altLang="zh-CN" dirty="0" smtClean="0"/>
              <a:t>_3</a:t>
            </a:r>
            <a:r>
              <a:rPr lang="zh-CN" altLang="en-US" dirty="0" smtClean="0"/>
              <a:t>：根据领域模型可以确定是</a:t>
            </a:r>
            <a:r>
              <a:rPr lang="en-US" altLang="zh-CN" dirty="0" smtClean="0"/>
              <a:t>Sale</a:t>
            </a:r>
            <a:r>
              <a:rPr lang="zh-CN" altLang="en-US" dirty="0" smtClean="0"/>
              <a:t>对象负责创建</a:t>
            </a:r>
            <a:r>
              <a:rPr lang="en-US" altLang="zh-CN" dirty="0" err="1" smtClean="0"/>
              <a:t>SalesLineItem</a:t>
            </a:r>
            <a:r>
              <a:rPr lang="zh-CN" altLang="en-US" dirty="0" smtClean="0"/>
              <a:t>实例</a:t>
            </a:r>
            <a:r>
              <a:rPr lang="en-US" altLang="zh-CN" dirty="0" err="1" smtClean="0"/>
              <a:t>sli</a:t>
            </a:r>
            <a:r>
              <a:rPr lang="zh-CN" altLang="en-US" dirty="0" smtClean="0"/>
              <a:t>；</a:t>
            </a:r>
            <a:endParaRPr lang="en-US" altLang="zh-CN" dirty="0" smtClean="0"/>
          </a:p>
          <a:p>
            <a:r>
              <a:rPr lang="zh-CN" altLang="en-US" dirty="0" smtClean="0"/>
              <a:t>问题</a:t>
            </a:r>
            <a:r>
              <a:rPr lang="en-US" altLang="zh-CN" dirty="0" smtClean="0"/>
              <a:t>_4</a:t>
            </a:r>
            <a:r>
              <a:rPr lang="zh-CN" altLang="en-US" dirty="0" smtClean="0"/>
              <a:t>：根据领域模型可知</a:t>
            </a:r>
            <a:r>
              <a:rPr lang="en-US" altLang="zh-CN" dirty="0" err="1" smtClean="0"/>
              <a:t>ProductCatalog</a:t>
            </a:r>
            <a:r>
              <a:rPr lang="zh-CN" altLang="en-US" dirty="0" smtClean="0"/>
              <a:t>与</a:t>
            </a:r>
            <a:r>
              <a:rPr lang="en-US" altLang="zh-CN" dirty="0" err="1" smtClean="0"/>
              <a:t>ProductDescription</a:t>
            </a:r>
            <a:r>
              <a:rPr lang="zh-CN" altLang="en-US" dirty="0" smtClean="0"/>
              <a:t>相关联</a:t>
            </a:r>
            <a:endParaRPr lang="zh-CN" altLang="en-US" dirty="0"/>
          </a:p>
        </p:txBody>
      </p:sp>
      <p:sp>
        <p:nvSpPr>
          <p:cNvPr id="4" name="日期占位符 3"/>
          <p:cNvSpPr>
            <a:spLocks noGrp="1"/>
          </p:cNvSpPr>
          <p:nvPr>
            <p:ph type="dt" sz="half" idx="10"/>
          </p:nvPr>
        </p:nvSpPr>
        <p:spPr/>
        <p:txBody>
          <a:bodyPr/>
          <a:lstStyle/>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方案一：</a:t>
            </a:r>
            <a:r>
              <a:rPr lang="en-US" altLang="zh-CN" dirty="0" err="1" smtClean="0"/>
              <a:t>enterItem</a:t>
            </a:r>
            <a:r>
              <a:rPr lang="en-US" altLang="zh-CN" dirty="0" smtClean="0"/>
              <a:t>()</a:t>
            </a:r>
            <a:r>
              <a:rPr lang="zh-CN" altLang="en-US" dirty="0" smtClean="0"/>
              <a:t>交互图</a:t>
            </a:r>
            <a:endParaRPr lang="zh-CN" altLang="en-US" dirty="0"/>
          </a:p>
        </p:txBody>
      </p:sp>
      <p:sp>
        <p:nvSpPr>
          <p:cNvPr id="3" name="内容占位符 2"/>
          <p:cNvSpPr>
            <a:spLocks noGrp="1"/>
          </p:cNvSpPr>
          <p:nvPr>
            <p:ph idx="1"/>
          </p:nvPr>
        </p:nvSpPr>
        <p:spPr>
          <a:xfrm>
            <a:off x="335361" y="4869161"/>
            <a:ext cx="11593284" cy="1307802"/>
          </a:xfrm>
        </p:spPr>
        <p:txBody>
          <a:bodyPr/>
          <a:lstStyle/>
          <a:p>
            <a:r>
              <a:rPr lang="zh-CN" altLang="en-US" dirty="0" smtClean="0"/>
              <a:t>如果是方案二？</a:t>
            </a:r>
            <a:endParaRPr lang="en-US" altLang="zh-CN" dirty="0" smtClean="0"/>
          </a:p>
          <a:p>
            <a:r>
              <a:rPr lang="zh-CN" altLang="en-US" dirty="0" smtClean="0"/>
              <a:t>如果不使用数据对象</a:t>
            </a:r>
            <a:r>
              <a:rPr lang="en-US" altLang="zh-CN" dirty="0" smtClean="0"/>
              <a:t>list</a:t>
            </a:r>
            <a:r>
              <a:rPr lang="zh-CN" altLang="en-US" dirty="0" smtClean="0"/>
              <a:t>，而改用循环片段该如何表示？</a:t>
            </a:r>
            <a:endParaRPr lang="zh-CN" altLang="en-US" dirty="0"/>
          </a:p>
        </p:txBody>
      </p:sp>
      <p:sp>
        <p:nvSpPr>
          <p:cNvPr id="4" name="日期占位符 3"/>
          <p:cNvSpPr>
            <a:spLocks noGrp="1"/>
          </p:cNvSpPr>
          <p:nvPr>
            <p:ph type="dt" sz="half" idx="10"/>
          </p:nvPr>
        </p:nvSpPr>
        <p:spPr/>
        <p:txBody>
          <a:bodyPr/>
          <a:lstStyle/>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361369" y="1006998"/>
            <a:ext cx="11567276" cy="3520033"/>
          </a:xfrm>
          <a:prstGeom prst="rect">
            <a:avLst/>
          </a:prstGeom>
        </p:spPr>
      </p:pic>
    </p:spTree>
  </p:cSld>
  <p:clrMapOvr>
    <a:masterClrMapping/>
  </p:clrMapOvr>
  <p:transition>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对象设计</a:t>
            </a:r>
            <a:r>
              <a:rPr lang="en-US" altLang="zh-CN" dirty="0" err="1" smtClean="0"/>
              <a:t>endSale</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a:t>操作</a:t>
            </a:r>
            <a:r>
              <a:rPr lang="zh-CN" altLang="en-US" dirty="0" smtClean="0"/>
              <a:t>契约</a:t>
            </a:r>
            <a:endParaRPr lang="en-US" altLang="zh-CN" dirty="0" smtClean="0"/>
          </a:p>
          <a:p>
            <a:pPr lvl="1"/>
            <a:r>
              <a:rPr lang="en-US" altLang="zh-CN" dirty="0"/>
              <a:t>s</a:t>
            </a:r>
            <a:r>
              <a:rPr lang="zh-CN" altLang="en-US" dirty="0" smtClean="0"/>
              <a:t>的属性 </a:t>
            </a:r>
            <a:r>
              <a:rPr lang="en-US" altLang="zh-CN" dirty="0" err="1" smtClean="0"/>
              <a:t>isComplete</a:t>
            </a:r>
            <a:r>
              <a:rPr lang="en-US" altLang="zh-CN" dirty="0" smtClean="0"/>
              <a:t> </a:t>
            </a:r>
            <a:r>
              <a:rPr lang="zh-CN" altLang="en-US" dirty="0"/>
              <a:t>被</a:t>
            </a:r>
            <a:r>
              <a:rPr lang="zh-CN" altLang="en-US" dirty="0" smtClean="0"/>
              <a:t>修改 </a:t>
            </a:r>
            <a:r>
              <a:rPr lang="en-US" altLang="zh-CN" dirty="0" smtClean="0"/>
              <a:t>= true</a:t>
            </a:r>
            <a:r>
              <a:rPr lang="zh-CN" altLang="en-US" dirty="0" smtClean="0"/>
              <a:t>；</a:t>
            </a:r>
            <a:endParaRPr lang="en-US" altLang="zh-CN" dirty="0" smtClean="0"/>
          </a:p>
          <a:p>
            <a:pPr lvl="1"/>
            <a:r>
              <a:rPr lang="zh-CN" altLang="en-US" dirty="0">
                <a:solidFill>
                  <a:srgbClr val="FF0000"/>
                </a:solidFill>
              </a:rPr>
              <a:t>操作</a:t>
            </a:r>
            <a:r>
              <a:rPr lang="zh-CN" altLang="en-US" dirty="0" smtClean="0">
                <a:solidFill>
                  <a:srgbClr val="FF0000"/>
                </a:solidFill>
              </a:rPr>
              <a:t>契约不完整，需要完善！</a:t>
            </a:r>
            <a:endParaRPr lang="en-US" altLang="zh-CN" dirty="0" smtClean="0">
              <a:solidFill>
                <a:srgbClr val="FF0000"/>
              </a:solidFill>
            </a:endParaRPr>
          </a:p>
          <a:p>
            <a:pPr lvl="1"/>
            <a:r>
              <a:rPr lang="zh-CN" altLang="en-US" dirty="0" smtClean="0">
                <a:solidFill>
                  <a:srgbClr val="FF0000"/>
                </a:solidFill>
              </a:rPr>
              <a:t>意味着</a:t>
            </a:r>
            <a:r>
              <a:rPr lang="en-US" altLang="zh-CN" dirty="0" smtClean="0">
                <a:solidFill>
                  <a:srgbClr val="FF0000"/>
                </a:solidFill>
              </a:rPr>
              <a:t>s </a:t>
            </a:r>
            <a:r>
              <a:rPr lang="zh-CN" altLang="en-US" dirty="0" smtClean="0">
                <a:solidFill>
                  <a:srgbClr val="FF0000"/>
                </a:solidFill>
              </a:rPr>
              <a:t>需要进行本次销售金额的计算</a:t>
            </a:r>
            <a:r>
              <a:rPr lang="zh-CN" altLang="en-US" dirty="0" smtClean="0"/>
              <a:t>：</a:t>
            </a:r>
            <a:r>
              <a:rPr lang="en-US" altLang="zh-CN" dirty="0" smtClean="0"/>
              <a:t>total = sum(subtotal=price*</a:t>
            </a:r>
            <a:r>
              <a:rPr lang="en-US" altLang="zh-CN" dirty="0" err="1" smtClean="0"/>
              <a:t>qty</a:t>
            </a:r>
            <a:r>
              <a:rPr lang="en-US" altLang="zh-CN" dirty="0" smtClean="0"/>
              <a:t>)</a:t>
            </a:r>
            <a:r>
              <a:rPr lang="zh-CN" altLang="en-US" dirty="0" smtClean="0"/>
              <a:t>；</a:t>
            </a:r>
            <a:endParaRPr lang="en-US" altLang="zh-CN" dirty="0" smtClean="0"/>
          </a:p>
          <a:p>
            <a:r>
              <a:rPr lang="zh-CN" altLang="en-US" dirty="0" smtClean="0"/>
              <a:t>问题</a:t>
            </a:r>
            <a:r>
              <a:rPr lang="en-US" altLang="zh-CN" dirty="0" smtClean="0"/>
              <a:t>1</a:t>
            </a:r>
            <a:r>
              <a:rPr lang="zh-CN" altLang="en-US" dirty="0" smtClean="0"/>
              <a:t>：控制器对象？</a:t>
            </a:r>
            <a:endParaRPr lang="en-US" altLang="zh-CN" dirty="0" smtClean="0"/>
          </a:p>
          <a:p>
            <a:r>
              <a:rPr lang="zh-CN" altLang="en-US" dirty="0" smtClean="0"/>
              <a:t>问题</a:t>
            </a:r>
            <a:r>
              <a:rPr lang="en-US" altLang="zh-CN" dirty="0"/>
              <a:t>2</a:t>
            </a:r>
            <a:r>
              <a:rPr lang="zh-CN" altLang="en-US" dirty="0" smtClean="0"/>
              <a:t>：哪个对象具有计算本次销售的金额（</a:t>
            </a:r>
            <a:r>
              <a:rPr lang="en-US" altLang="zh-CN" dirty="0" smtClean="0"/>
              <a:t>total</a:t>
            </a:r>
            <a:r>
              <a:rPr lang="zh-CN" altLang="en-US" dirty="0" smtClean="0"/>
              <a:t>）的职责？</a:t>
            </a:r>
            <a:endParaRPr lang="en-US" altLang="zh-CN" dirty="0" smtClean="0"/>
          </a:p>
          <a:p>
            <a:r>
              <a:rPr lang="zh-CN" altLang="en-US" dirty="0" smtClean="0"/>
              <a:t>问题</a:t>
            </a:r>
            <a:r>
              <a:rPr lang="en-US" altLang="zh-CN" dirty="0"/>
              <a:t>3</a:t>
            </a:r>
            <a:r>
              <a:rPr lang="zh-CN" altLang="en-US" dirty="0" smtClean="0"/>
              <a:t>：哪个对象具有计算每种商品的销售金额（</a:t>
            </a:r>
            <a:r>
              <a:rPr lang="en-US" altLang="zh-CN" dirty="0" smtClean="0"/>
              <a:t>subtotal</a:t>
            </a:r>
            <a:r>
              <a:rPr lang="zh-CN" altLang="en-US" dirty="0" smtClean="0"/>
              <a:t>）</a:t>
            </a:r>
            <a:r>
              <a:rPr lang="zh-CN" altLang="en-US" dirty="0"/>
              <a:t>的职责</a:t>
            </a:r>
            <a:r>
              <a:rPr lang="zh-CN" altLang="en-US" dirty="0" smtClean="0"/>
              <a:t>？</a:t>
            </a:r>
            <a:endParaRPr lang="en-US" altLang="zh-CN" dirty="0" smtClean="0"/>
          </a:p>
          <a:p>
            <a:r>
              <a:rPr lang="zh-CN" altLang="en-US" dirty="0" smtClean="0"/>
              <a:t>问题</a:t>
            </a:r>
            <a:r>
              <a:rPr lang="en-US" altLang="zh-CN" dirty="0"/>
              <a:t>4</a:t>
            </a:r>
            <a:r>
              <a:rPr lang="zh-CN" altLang="en-US" dirty="0" smtClean="0"/>
              <a:t>：哪个对象具有每个</a:t>
            </a:r>
            <a:r>
              <a:rPr lang="en-US" altLang="zh-CN" dirty="0" err="1" smtClean="0"/>
              <a:t>saleLineItem</a:t>
            </a:r>
            <a:r>
              <a:rPr lang="zh-CN" altLang="en-US" dirty="0" smtClean="0"/>
              <a:t>的价格信息（</a:t>
            </a:r>
            <a:r>
              <a:rPr lang="en-US" altLang="zh-CN" dirty="0" smtClean="0"/>
              <a:t>price</a:t>
            </a:r>
            <a:r>
              <a:rPr lang="zh-CN" altLang="en-US" dirty="0" smtClean="0"/>
              <a:t>）？</a:t>
            </a:r>
            <a:endParaRPr lang="en-US" altLang="zh-CN" dirty="0"/>
          </a:p>
          <a:p>
            <a:endParaRPr lang="zh-CN" altLang="en-US" dirty="0"/>
          </a:p>
        </p:txBody>
      </p:sp>
      <p:sp>
        <p:nvSpPr>
          <p:cNvPr id="4" name="日期占位符 3"/>
          <p:cNvSpPr>
            <a:spLocks noGrp="1"/>
          </p:cNvSpPr>
          <p:nvPr>
            <p:ph type="dt" sz="half" idx="10"/>
          </p:nvPr>
        </p:nvSpPr>
        <p:spPr/>
        <p:txBody>
          <a:bodyPr/>
          <a:lstStyle/>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endSale</a:t>
            </a:r>
            <a:r>
              <a:rPr lang="en-US" altLang="zh-CN" dirty="0" smtClean="0"/>
              <a:t>()</a:t>
            </a:r>
            <a:r>
              <a:rPr lang="zh-CN" altLang="en-US" dirty="0" smtClean="0"/>
              <a:t>交互图</a:t>
            </a:r>
            <a:endParaRPr lang="zh-CN" altLang="en-US" dirty="0"/>
          </a:p>
        </p:txBody>
      </p:sp>
      <p:sp>
        <p:nvSpPr>
          <p:cNvPr id="3" name="内容占位符 2"/>
          <p:cNvSpPr>
            <a:spLocks noGrp="1"/>
          </p:cNvSpPr>
          <p:nvPr>
            <p:ph idx="1"/>
          </p:nvPr>
        </p:nvSpPr>
        <p:spPr>
          <a:xfrm>
            <a:off x="335361" y="5180394"/>
            <a:ext cx="11593284" cy="996568"/>
          </a:xfrm>
        </p:spPr>
        <p:txBody>
          <a:bodyPr/>
          <a:lstStyle/>
          <a:p>
            <a:r>
              <a:rPr lang="zh-CN" altLang="en-US" dirty="0" smtClean="0"/>
              <a:t>如果是方案二，此时的交互图应该是？</a:t>
            </a:r>
            <a:endParaRPr lang="zh-CN" altLang="en-US" dirty="0"/>
          </a:p>
        </p:txBody>
      </p:sp>
      <p:sp>
        <p:nvSpPr>
          <p:cNvPr id="4" name="日期占位符 3"/>
          <p:cNvSpPr>
            <a:spLocks noGrp="1"/>
          </p:cNvSpPr>
          <p:nvPr>
            <p:ph type="dt" sz="half" idx="10"/>
          </p:nvPr>
        </p:nvSpPr>
        <p:spPr/>
        <p:txBody>
          <a:bodyPr/>
          <a:lstStyle/>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1343472" y="1005109"/>
            <a:ext cx="9527579" cy="3995896"/>
          </a:xfrm>
          <a:prstGeom prst="rect">
            <a:avLst/>
          </a:prstGeom>
        </p:spPr>
      </p:pic>
    </p:spTree>
  </p:cSld>
  <p:clrMapOvr>
    <a:masterClrMapping/>
  </p:clrMapOvr>
  <p:transition>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对象设计</a:t>
            </a:r>
            <a:r>
              <a:rPr lang="en-US" altLang="zh-CN" dirty="0" err="1" smtClean="0"/>
              <a:t>makePayment</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a:t>操作</a:t>
            </a:r>
            <a:r>
              <a:rPr lang="zh-CN" altLang="en-US" dirty="0" smtClean="0"/>
              <a:t>契约</a:t>
            </a:r>
            <a:endParaRPr lang="en-US" altLang="zh-CN" dirty="0" smtClean="0"/>
          </a:p>
          <a:p>
            <a:pPr lvl="1"/>
            <a:r>
              <a:rPr lang="zh-CN" altLang="en-US" dirty="0" smtClean="0"/>
              <a:t>创建</a:t>
            </a:r>
            <a:r>
              <a:rPr lang="zh-CN" altLang="en-US" dirty="0"/>
              <a:t>一个</a:t>
            </a:r>
            <a:r>
              <a:rPr lang="en-US" altLang="zh-CN" dirty="0"/>
              <a:t>Payment</a:t>
            </a:r>
            <a:r>
              <a:rPr lang="zh-CN" altLang="en-US" dirty="0"/>
              <a:t>实例</a:t>
            </a:r>
            <a:r>
              <a:rPr lang="en-US" altLang="zh-CN" dirty="0"/>
              <a:t>p</a:t>
            </a:r>
            <a:r>
              <a:rPr lang="zh-CN" altLang="en-US" dirty="0"/>
              <a:t>（实例创建）</a:t>
            </a:r>
            <a:endParaRPr lang="zh-CN" altLang="en-US" dirty="0"/>
          </a:p>
          <a:p>
            <a:pPr lvl="1"/>
            <a:r>
              <a:rPr lang="zh-CN" altLang="en-US" dirty="0" smtClean="0"/>
              <a:t>本次支付金额</a:t>
            </a:r>
            <a:r>
              <a:rPr lang="en-US" altLang="zh-CN" dirty="0" smtClean="0"/>
              <a:t>amount</a:t>
            </a:r>
            <a:r>
              <a:rPr lang="zh-CN" altLang="en-US" dirty="0" smtClean="0"/>
              <a:t>的修改（</a:t>
            </a:r>
            <a:r>
              <a:rPr lang="zh-CN" altLang="en-US" dirty="0"/>
              <a:t>属性修改）</a:t>
            </a:r>
            <a:endParaRPr lang="zh-CN" altLang="en-US" dirty="0"/>
          </a:p>
          <a:p>
            <a:pPr lvl="1"/>
            <a:r>
              <a:rPr lang="en-US" altLang="zh-CN" dirty="0" smtClean="0"/>
              <a:t>p</a:t>
            </a:r>
            <a:r>
              <a:rPr lang="zh-CN" altLang="en-US" dirty="0"/>
              <a:t>和当前的</a:t>
            </a:r>
            <a:r>
              <a:rPr lang="en-US" altLang="zh-CN" dirty="0"/>
              <a:t>Sale</a:t>
            </a:r>
            <a:r>
              <a:rPr lang="zh-CN" altLang="en-US" dirty="0"/>
              <a:t>建立关联（关联形成）</a:t>
            </a:r>
            <a:endParaRPr lang="zh-CN" altLang="en-US" dirty="0"/>
          </a:p>
          <a:p>
            <a:pPr lvl="1"/>
            <a:r>
              <a:rPr lang="zh-CN" altLang="en-US" dirty="0" smtClean="0"/>
              <a:t>当前</a:t>
            </a:r>
            <a:r>
              <a:rPr lang="zh-CN" altLang="en-US" dirty="0"/>
              <a:t>的</a:t>
            </a:r>
            <a:r>
              <a:rPr lang="en-US" altLang="zh-CN" dirty="0"/>
              <a:t>Sale</a:t>
            </a:r>
            <a:r>
              <a:rPr lang="zh-CN" altLang="en-US" dirty="0"/>
              <a:t>和</a:t>
            </a:r>
            <a:r>
              <a:rPr lang="en-US" altLang="zh-CN" dirty="0"/>
              <a:t>Store</a:t>
            </a:r>
            <a:r>
              <a:rPr lang="zh-CN" altLang="en-US" dirty="0"/>
              <a:t>建立关联（关联形成）：目的是向已完成销售的历史日志中添加。</a:t>
            </a:r>
            <a:endParaRPr lang="zh-CN" altLang="en-US" dirty="0"/>
          </a:p>
          <a:p>
            <a:r>
              <a:rPr lang="zh-CN" altLang="en-US" dirty="0" smtClean="0"/>
              <a:t>问题</a:t>
            </a:r>
            <a:r>
              <a:rPr lang="en-US" altLang="zh-CN" dirty="0" smtClean="0"/>
              <a:t>1</a:t>
            </a:r>
            <a:r>
              <a:rPr lang="zh-CN" altLang="en-US" dirty="0" smtClean="0"/>
              <a:t>：</a:t>
            </a:r>
            <a:r>
              <a:rPr lang="en-US" altLang="zh-CN" dirty="0" smtClean="0"/>
              <a:t>p</a:t>
            </a:r>
            <a:r>
              <a:rPr lang="zh-CN" altLang="en-US" dirty="0" smtClean="0"/>
              <a:t>实例哪个对象负责创建？</a:t>
            </a:r>
            <a:endParaRPr lang="en-US" altLang="zh-CN" dirty="0" smtClean="0"/>
          </a:p>
          <a:p>
            <a:r>
              <a:rPr lang="zh-CN" altLang="en-US" dirty="0" smtClean="0"/>
              <a:t>问题</a:t>
            </a:r>
            <a:r>
              <a:rPr lang="en-US" altLang="zh-CN" dirty="0" smtClean="0"/>
              <a:t>2</a:t>
            </a:r>
            <a:r>
              <a:rPr lang="zh-CN" altLang="en-US" dirty="0" smtClean="0"/>
              <a:t>：计算找零金额</a:t>
            </a:r>
            <a:r>
              <a:rPr lang="en-US" altLang="zh-CN" dirty="0" smtClean="0"/>
              <a:t>=amount-total</a:t>
            </a:r>
            <a:r>
              <a:rPr lang="zh-CN" altLang="en-US" dirty="0" smtClean="0"/>
              <a:t>哪个对象应具有该职责？</a:t>
            </a:r>
            <a:endParaRPr lang="en-US" altLang="zh-CN" dirty="0" smtClean="0"/>
          </a:p>
          <a:p>
            <a:r>
              <a:rPr lang="zh-CN" altLang="en-US" dirty="0" smtClean="0"/>
              <a:t>问题</a:t>
            </a:r>
            <a:r>
              <a:rPr lang="en-US" altLang="zh-CN" dirty="0" smtClean="0"/>
              <a:t>3</a:t>
            </a:r>
            <a:r>
              <a:rPr lang="zh-CN" altLang="en-US" dirty="0" smtClean="0"/>
              <a:t>：哪个对象负责添加本次销售的记录或日志？</a:t>
            </a:r>
            <a:endParaRPr lang="en-US" altLang="zh-CN" dirty="0" smtClean="0"/>
          </a:p>
          <a:p>
            <a:pPr lvl="1"/>
            <a:r>
              <a:rPr lang="zh-CN" altLang="en-US" dirty="0" smtClean="0"/>
              <a:t>方案一：</a:t>
            </a:r>
            <a:r>
              <a:rPr lang="en-US" altLang="zh-CN" dirty="0" smtClean="0"/>
              <a:t>Register</a:t>
            </a:r>
            <a:endParaRPr lang="en-US" altLang="zh-CN" dirty="0" smtClean="0"/>
          </a:p>
          <a:p>
            <a:pPr lvl="1"/>
            <a:r>
              <a:rPr lang="zh-CN" altLang="en-US" dirty="0" smtClean="0"/>
              <a:t>方案二：</a:t>
            </a:r>
            <a:r>
              <a:rPr lang="en-US" altLang="zh-CN" dirty="0" smtClean="0"/>
              <a:t>Sale</a:t>
            </a:r>
            <a:endParaRPr lang="zh-CN" altLang="en-US" dirty="0"/>
          </a:p>
        </p:txBody>
      </p:sp>
      <p:sp>
        <p:nvSpPr>
          <p:cNvPr id="4" name="日期占位符 3"/>
          <p:cNvSpPr>
            <a:spLocks noGrp="1"/>
          </p:cNvSpPr>
          <p:nvPr>
            <p:ph type="dt" sz="half" idx="10"/>
          </p:nvPr>
        </p:nvSpPr>
        <p:spPr/>
        <p:txBody>
          <a:bodyPr/>
          <a:lstStyle/>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makePayment</a:t>
            </a:r>
            <a:r>
              <a:rPr lang="en-US" altLang="zh-CN" dirty="0" smtClean="0"/>
              <a:t>()</a:t>
            </a:r>
            <a:r>
              <a:rPr lang="zh-CN" altLang="en-US" dirty="0" smtClean="0"/>
              <a:t>交互图</a:t>
            </a:r>
            <a:endParaRPr lang="zh-CN" altLang="en-US" dirty="0"/>
          </a:p>
        </p:txBody>
      </p:sp>
      <p:sp>
        <p:nvSpPr>
          <p:cNvPr id="3" name="内容占位符 2"/>
          <p:cNvSpPr>
            <a:spLocks noGrp="1"/>
          </p:cNvSpPr>
          <p:nvPr>
            <p:ph idx="1"/>
          </p:nvPr>
        </p:nvSpPr>
        <p:spPr>
          <a:xfrm>
            <a:off x="335361" y="5371379"/>
            <a:ext cx="11593284" cy="805584"/>
          </a:xfrm>
        </p:spPr>
        <p:txBody>
          <a:bodyPr/>
          <a:lstStyle/>
          <a:p>
            <a:r>
              <a:rPr lang="zh-CN" altLang="en-US" dirty="0" smtClean="0"/>
              <a:t>如果要统计</a:t>
            </a:r>
            <a:r>
              <a:rPr lang="en-US" altLang="zh-CN" dirty="0" smtClean="0"/>
              <a:t>Register </a:t>
            </a:r>
            <a:r>
              <a:rPr lang="zh-CN" altLang="en-US" dirty="0" smtClean="0"/>
              <a:t>的使用率，该如何设计？</a:t>
            </a:r>
            <a:endParaRPr lang="zh-CN" altLang="en-US" dirty="0"/>
          </a:p>
        </p:txBody>
      </p:sp>
      <p:sp>
        <p:nvSpPr>
          <p:cNvPr id="4" name="日期占位符 3"/>
          <p:cNvSpPr>
            <a:spLocks noGrp="1"/>
          </p:cNvSpPr>
          <p:nvPr>
            <p:ph type="dt" sz="half" idx="10"/>
          </p:nvPr>
        </p:nvSpPr>
        <p:spPr/>
        <p:txBody>
          <a:bodyPr/>
          <a:lstStyle/>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1983804" y="843353"/>
            <a:ext cx="8296398" cy="4324597"/>
          </a:xfrm>
          <a:prstGeom prst="rect">
            <a:avLst/>
          </a:prstGeom>
        </p:spPr>
      </p:pic>
    </p:spTree>
  </p:cSld>
  <p:clrMapOvr>
    <a:masterClrMapping/>
  </p:clrMapOvr>
  <p:transition>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zh-CN" altLang="en-US" dirty="0" smtClean="0"/>
              <a:t>持久化层设计</a:t>
            </a:r>
            <a:endParaRPr lang="zh-CN" altLang="en-US" dirty="0" smtClean="0"/>
          </a:p>
        </p:txBody>
      </p:sp>
      <p:sp>
        <p:nvSpPr>
          <p:cNvPr id="61444" name="Rectangle 3"/>
          <p:cNvSpPr>
            <a:spLocks noGrp="1" noChangeArrowheads="1"/>
          </p:cNvSpPr>
          <p:nvPr>
            <p:ph idx="1"/>
          </p:nvPr>
        </p:nvSpPr>
        <p:spPr>
          <a:xfrm>
            <a:off x="335361" y="908720"/>
            <a:ext cx="11593284" cy="5268243"/>
          </a:xfrm>
        </p:spPr>
        <p:txBody>
          <a:bodyPr/>
          <a:lstStyle/>
          <a:p>
            <a:pPr>
              <a:lnSpc>
                <a:spcPct val="80000"/>
              </a:lnSpc>
            </a:pPr>
            <a:r>
              <a:rPr lang="zh-CN" altLang="en-US" dirty="0" smtClean="0"/>
              <a:t>问题一：哪个对象负责数据持久化？</a:t>
            </a:r>
            <a:endParaRPr lang="zh-CN" altLang="en-US" dirty="0" smtClean="0"/>
          </a:p>
          <a:p>
            <a:pPr>
              <a:lnSpc>
                <a:spcPct val="80000"/>
              </a:lnSpc>
            </a:pPr>
            <a:r>
              <a:rPr lang="zh-CN" altLang="en-US" dirty="0" smtClean="0"/>
              <a:t>为每一个领域对象设计一个专门负责其持久化的类：</a:t>
            </a:r>
            <a:endParaRPr lang="zh-CN" altLang="en-US" dirty="0" smtClean="0"/>
          </a:p>
          <a:p>
            <a:pPr lvl="1">
              <a:lnSpc>
                <a:spcPct val="80000"/>
              </a:lnSpc>
            </a:pPr>
            <a:r>
              <a:rPr lang="en-US" altLang="zh-CN" dirty="0" err="1" smtClean="0"/>
              <a:t>SaleBean</a:t>
            </a:r>
            <a:r>
              <a:rPr lang="zh-CN" altLang="en-US" dirty="0" smtClean="0"/>
              <a:t>：负责</a:t>
            </a:r>
            <a:r>
              <a:rPr lang="zh-CN" altLang="en-US" dirty="0"/>
              <a:t>销售</a:t>
            </a:r>
            <a:r>
              <a:rPr lang="zh-CN" altLang="en-US" dirty="0" smtClean="0"/>
              <a:t>信息持久化</a:t>
            </a:r>
            <a:endParaRPr lang="zh-CN" altLang="en-US" dirty="0" smtClean="0"/>
          </a:p>
          <a:p>
            <a:pPr lvl="1">
              <a:lnSpc>
                <a:spcPct val="80000"/>
              </a:lnSpc>
            </a:pPr>
            <a:r>
              <a:rPr lang="en-US" altLang="zh-CN" dirty="0" err="1" smtClean="0"/>
              <a:t>ProductBean</a:t>
            </a:r>
            <a:r>
              <a:rPr lang="zh-CN" altLang="en-US" dirty="0" smtClean="0"/>
              <a:t>：负责</a:t>
            </a:r>
            <a:r>
              <a:rPr lang="zh-CN" altLang="en-US" dirty="0"/>
              <a:t>商品</a:t>
            </a:r>
            <a:r>
              <a:rPr lang="zh-CN" altLang="en-US" dirty="0" smtClean="0"/>
              <a:t>信息持久化</a:t>
            </a:r>
            <a:endParaRPr lang="zh-CN" altLang="en-US" dirty="0" smtClean="0"/>
          </a:p>
          <a:p>
            <a:pPr lvl="1">
              <a:lnSpc>
                <a:spcPct val="80000"/>
              </a:lnSpc>
            </a:pPr>
            <a:r>
              <a:rPr lang="en-US" altLang="zh-CN" dirty="0" err="1" smtClean="0"/>
              <a:t>ProductCatalogBean</a:t>
            </a:r>
            <a:r>
              <a:rPr lang="zh-CN" altLang="en-US" dirty="0" smtClean="0"/>
              <a:t>：负责商品目录信息持久化  </a:t>
            </a:r>
            <a:r>
              <a:rPr lang="en-US" altLang="zh-CN" dirty="0" smtClean="0"/>
              <a:t>……</a:t>
            </a:r>
            <a:endParaRPr lang="zh-CN" altLang="en-US" dirty="0" smtClean="0"/>
          </a:p>
          <a:p>
            <a:pPr>
              <a:lnSpc>
                <a:spcPct val="80000"/>
              </a:lnSpc>
            </a:pPr>
            <a:r>
              <a:rPr lang="zh-CN" altLang="en-US" dirty="0" smtClean="0"/>
              <a:t>以上类中都包含增加、修改、删除和查询操作，所以可以抽象出共同的接口：</a:t>
            </a:r>
            <a:endParaRPr lang="zh-CN" altLang="en-US" dirty="0" smtClean="0"/>
          </a:p>
          <a:p>
            <a:pPr lvl="1">
              <a:lnSpc>
                <a:spcPct val="80000"/>
              </a:lnSpc>
            </a:pPr>
            <a:r>
              <a:rPr lang="zh-CN" altLang="en-US" dirty="0" smtClean="0"/>
              <a:t> </a:t>
            </a:r>
            <a:r>
              <a:rPr lang="en-US" altLang="zh-CN" dirty="0" err="1" smtClean="0"/>
              <a:t>IMapper</a:t>
            </a:r>
            <a:r>
              <a:rPr lang="en-US" altLang="zh-CN" dirty="0" smtClean="0"/>
              <a:t> /</a:t>
            </a:r>
            <a:r>
              <a:rPr lang="en-US" altLang="zh-CN" dirty="0" err="1" smtClean="0"/>
              <a:t>IBean</a:t>
            </a:r>
            <a:endParaRPr lang="en-US" altLang="zh-CN" dirty="0" smtClean="0"/>
          </a:p>
        </p:txBody>
      </p:sp>
      <p:sp>
        <p:nvSpPr>
          <p:cNvPr id="7" name="日期占位符 6"/>
          <p:cNvSpPr>
            <a:spLocks noGrp="1"/>
          </p:cNvSpPr>
          <p:nvPr>
            <p:ph type="dt" sz="half" idx="10"/>
          </p:nvPr>
        </p:nvSpPr>
        <p:spPr/>
        <p:txBody>
          <a:bodyPr/>
          <a:lstStyle/>
          <a:p>
            <a:fld id="{1D5A94F4-4B4D-4387-ACC5-AFC8E2FF84F1}"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2" name="图片 1"/>
          <p:cNvPicPr>
            <a:picLocks noChangeAspect="1"/>
          </p:cNvPicPr>
          <p:nvPr/>
        </p:nvPicPr>
        <p:blipFill>
          <a:blip r:embed="rId1"/>
          <a:stretch>
            <a:fillRect/>
          </a:stretch>
        </p:blipFill>
        <p:spPr>
          <a:xfrm>
            <a:off x="3575720" y="3344410"/>
            <a:ext cx="4890819" cy="2927351"/>
          </a:xfrm>
          <a:prstGeom prst="rect">
            <a:avLst/>
          </a:prstGeom>
        </p:spPr>
      </p:pic>
    </p:spTree>
  </p:cSld>
  <p:clrMapOvr>
    <a:masterClrMapping/>
  </p:clrMapOvr>
  <p:transition>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altLang="zh-CN" smtClean="0"/>
              <a:t>DBFacade</a:t>
            </a:r>
            <a:r>
              <a:rPr lang="zh-CN" altLang="en-US" smtClean="0"/>
              <a:t>类设计</a:t>
            </a:r>
            <a:endParaRPr lang="zh-CN" altLang="en-US" smtClean="0"/>
          </a:p>
        </p:txBody>
      </p:sp>
      <p:sp>
        <p:nvSpPr>
          <p:cNvPr id="63492" name="Rectangle 3"/>
          <p:cNvSpPr>
            <a:spLocks noGrp="1" noChangeArrowheads="1"/>
          </p:cNvSpPr>
          <p:nvPr>
            <p:ph idx="1"/>
          </p:nvPr>
        </p:nvSpPr>
        <p:spPr/>
        <p:txBody>
          <a:bodyPr/>
          <a:lstStyle/>
          <a:p>
            <a:r>
              <a:rPr lang="zh-CN" altLang="en-US" dirty="0" smtClean="0"/>
              <a:t>问题二：</a:t>
            </a:r>
            <a:r>
              <a:rPr lang="zh-CN" altLang="en-US" dirty="0"/>
              <a:t>哪个</a:t>
            </a:r>
            <a:r>
              <a:rPr lang="zh-CN" altLang="en-US" dirty="0" smtClean="0"/>
              <a:t>对象负责维护领域类和负责其持久化的对应</a:t>
            </a:r>
            <a:r>
              <a:rPr lang="en-US" altLang="zh-CN" dirty="0" smtClean="0"/>
              <a:t>Mapper</a:t>
            </a:r>
            <a:r>
              <a:rPr lang="zh-CN" altLang="en-US" dirty="0" smtClean="0"/>
              <a:t>类之间的对应关系？</a:t>
            </a:r>
            <a:endParaRPr lang="zh-CN" altLang="en-US" dirty="0" smtClean="0"/>
          </a:p>
          <a:p>
            <a:r>
              <a:rPr lang="zh-CN" altLang="en-US" dirty="0" smtClean="0"/>
              <a:t>设计类</a:t>
            </a:r>
            <a:r>
              <a:rPr lang="en-US" altLang="zh-CN" dirty="0" err="1" smtClean="0"/>
              <a:t>DBFacade</a:t>
            </a:r>
            <a:r>
              <a:rPr lang="en-US" altLang="zh-CN" dirty="0" smtClean="0"/>
              <a:t> </a:t>
            </a:r>
            <a:endParaRPr lang="en-US" altLang="zh-CN" dirty="0" smtClean="0"/>
          </a:p>
        </p:txBody>
      </p:sp>
      <p:sp>
        <p:nvSpPr>
          <p:cNvPr id="63493" name="Rectangle 5"/>
          <p:cNvSpPr>
            <a:spLocks noChangeArrowheads="1"/>
          </p:cNvSpPr>
          <p:nvPr/>
        </p:nvSpPr>
        <p:spPr bwMode="auto">
          <a:xfrm>
            <a:off x="10483270" y="22965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7" name="日期占位符 6"/>
          <p:cNvSpPr>
            <a:spLocks noGrp="1"/>
          </p:cNvSpPr>
          <p:nvPr>
            <p:ph type="dt" sz="half" idx="10"/>
          </p:nvPr>
        </p:nvSpPr>
        <p:spPr/>
        <p:txBody>
          <a:bodyPr/>
          <a:lstStyle/>
          <a:p>
            <a:fld id="{E6A589FE-8885-42BA-8C48-07AB2C281F58}"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2" name="图片 1"/>
          <p:cNvPicPr>
            <a:picLocks noChangeAspect="1"/>
          </p:cNvPicPr>
          <p:nvPr/>
        </p:nvPicPr>
        <p:blipFill>
          <a:blip r:embed="rId1"/>
          <a:stretch>
            <a:fillRect/>
          </a:stretch>
        </p:blipFill>
        <p:spPr>
          <a:xfrm>
            <a:off x="2639616" y="2318635"/>
            <a:ext cx="7441809" cy="3547839"/>
          </a:xfrm>
          <a:prstGeom prst="rect">
            <a:avLst/>
          </a:prstGeom>
        </p:spPr>
      </p:pic>
    </p:spTree>
  </p:cSld>
  <p:clrMapOvr>
    <a:masterClrMapping/>
  </p:clrMapOvr>
  <p:transition>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r>
              <a:rPr lang="zh-CN" altLang="en-US" dirty="0" smtClean="0"/>
              <a:t>销售信息持久化过程</a:t>
            </a:r>
            <a:endParaRPr lang="zh-CN" altLang="en-US" dirty="0" smtClean="0"/>
          </a:p>
        </p:txBody>
      </p:sp>
      <p:sp>
        <p:nvSpPr>
          <p:cNvPr id="65540" name="Rectangle 3"/>
          <p:cNvSpPr>
            <a:spLocks noGrp="1" noChangeArrowheads="1"/>
          </p:cNvSpPr>
          <p:nvPr>
            <p:ph idx="1"/>
          </p:nvPr>
        </p:nvSpPr>
        <p:spPr>
          <a:xfrm>
            <a:off x="335361" y="1005108"/>
            <a:ext cx="11593284" cy="5171855"/>
          </a:xfrm>
        </p:spPr>
        <p:txBody>
          <a:bodyPr/>
          <a:lstStyle/>
          <a:p>
            <a:r>
              <a:rPr lang="en-US" altLang="zh-CN" sz="2400" dirty="0" smtClean="0"/>
              <a:t>Sale </a:t>
            </a:r>
            <a:r>
              <a:rPr lang="zh-CN" altLang="en-US" sz="2400" dirty="0" smtClean="0"/>
              <a:t>对象</a:t>
            </a:r>
            <a:r>
              <a:rPr lang="zh-CN" altLang="en-US" sz="2400" dirty="0"/>
              <a:t>实例化</a:t>
            </a:r>
            <a:r>
              <a:rPr lang="en-US" altLang="zh-CN" sz="2400" dirty="0" smtClean="0"/>
              <a:t>Sale</a:t>
            </a:r>
            <a:r>
              <a:rPr lang="zh-CN" altLang="en-US" sz="2400" dirty="0" smtClean="0"/>
              <a:t>类</a:t>
            </a:r>
            <a:r>
              <a:rPr lang="zh-CN" altLang="en-US" sz="2400" dirty="0"/>
              <a:t>得到</a:t>
            </a:r>
            <a:r>
              <a:rPr lang="zh-CN" altLang="en-US" sz="2400" dirty="0" smtClean="0"/>
              <a:t>对象</a:t>
            </a:r>
            <a:r>
              <a:rPr lang="en-US" altLang="zh-CN" sz="2400" dirty="0" smtClean="0"/>
              <a:t>s</a:t>
            </a:r>
            <a:r>
              <a:rPr lang="zh-CN" altLang="en-US" sz="2400" dirty="0" smtClean="0"/>
              <a:t>；</a:t>
            </a:r>
            <a:endParaRPr lang="zh-CN" altLang="en-US" sz="2400" dirty="0"/>
          </a:p>
          <a:p>
            <a:r>
              <a:rPr lang="zh-CN" altLang="en-US" sz="2400" dirty="0" smtClean="0"/>
              <a:t>调用</a:t>
            </a:r>
            <a:r>
              <a:rPr lang="zh-CN" altLang="en-US" sz="2400" dirty="0"/>
              <a:t>持久化层</a:t>
            </a:r>
            <a:r>
              <a:rPr lang="en-US" altLang="zh-CN" sz="2400" dirty="0" err="1"/>
              <a:t>DBFacade</a:t>
            </a:r>
            <a:r>
              <a:rPr lang="zh-CN" altLang="en-US" sz="2400" dirty="0"/>
              <a:t>对象的</a:t>
            </a:r>
            <a:r>
              <a:rPr lang="en-US" altLang="zh-CN" sz="2400" dirty="0"/>
              <a:t>insert</a:t>
            </a:r>
            <a:r>
              <a:rPr lang="zh-CN" altLang="en-US" sz="2400" dirty="0"/>
              <a:t>操作，即向</a:t>
            </a:r>
            <a:r>
              <a:rPr lang="en-US" altLang="zh-CN" sz="2400" dirty="0" err="1"/>
              <a:t>DBFacade</a:t>
            </a:r>
            <a:r>
              <a:rPr lang="zh-CN" altLang="en-US" sz="2400" dirty="0"/>
              <a:t>发送</a:t>
            </a:r>
            <a:r>
              <a:rPr lang="en-US" altLang="zh-CN" sz="2400" dirty="0"/>
              <a:t>insert</a:t>
            </a:r>
            <a:r>
              <a:rPr lang="zh-CN" altLang="en-US" sz="2400" dirty="0"/>
              <a:t>消息；</a:t>
            </a:r>
            <a:endParaRPr lang="zh-CN" altLang="en-US" sz="2400" dirty="0"/>
          </a:p>
          <a:p>
            <a:r>
              <a:rPr lang="en-US" altLang="zh-CN" sz="2400" dirty="0" smtClean="0"/>
              <a:t>insert</a:t>
            </a:r>
            <a:r>
              <a:rPr lang="zh-CN" altLang="en-US" sz="2400" dirty="0"/>
              <a:t>操作调用</a:t>
            </a:r>
            <a:r>
              <a:rPr lang="en-US" altLang="zh-CN" sz="2400" dirty="0" err="1"/>
              <a:t>DBFacade</a:t>
            </a:r>
            <a:r>
              <a:rPr lang="zh-CN" altLang="en-US" sz="2400" dirty="0"/>
              <a:t>对象的</a:t>
            </a:r>
            <a:r>
              <a:rPr lang="en-US" altLang="zh-CN" sz="2400" dirty="0" err="1"/>
              <a:t>getMapper</a:t>
            </a:r>
            <a:r>
              <a:rPr lang="zh-CN" altLang="en-US" sz="2400" dirty="0"/>
              <a:t>来获取负责对</a:t>
            </a:r>
            <a:r>
              <a:rPr lang="zh-CN" altLang="en-US" sz="2400" dirty="0" smtClean="0"/>
              <a:t>类</a:t>
            </a:r>
            <a:r>
              <a:rPr lang="en-US" altLang="zh-CN" sz="2400" dirty="0" smtClean="0"/>
              <a:t>Sale</a:t>
            </a:r>
            <a:r>
              <a:rPr lang="zh-CN" altLang="en-US" sz="2400" dirty="0" smtClean="0"/>
              <a:t>的</a:t>
            </a:r>
            <a:r>
              <a:rPr lang="zh-CN" altLang="en-US" sz="2400" dirty="0"/>
              <a:t>对象进行持久化的</a:t>
            </a:r>
            <a:r>
              <a:rPr lang="zh-CN" altLang="en-US" sz="2400" dirty="0" smtClean="0"/>
              <a:t>对象</a:t>
            </a:r>
            <a:r>
              <a:rPr lang="en-US" altLang="zh-CN" sz="2400" dirty="0" err="1" smtClean="0"/>
              <a:t>SaleBean</a:t>
            </a:r>
            <a:r>
              <a:rPr lang="zh-CN" altLang="en-US" sz="2400" dirty="0" smtClean="0"/>
              <a:t>；</a:t>
            </a:r>
            <a:endParaRPr lang="zh-CN" altLang="en-US" sz="2400" dirty="0"/>
          </a:p>
          <a:p>
            <a:r>
              <a:rPr lang="en-US" altLang="zh-CN" sz="2400" dirty="0" smtClean="0"/>
              <a:t>insert</a:t>
            </a:r>
            <a:r>
              <a:rPr lang="zh-CN" altLang="en-US" sz="2400" dirty="0"/>
              <a:t>操作</a:t>
            </a:r>
            <a:r>
              <a:rPr lang="zh-CN" altLang="en-US" sz="2400" dirty="0" smtClean="0"/>
              <a:t>调用</a:t>
            </a:r>
            <a:r>
              <a:rPr lang="en-US" altLang="zh-CN" sz="2400" dirty="0" err="1" smtClean="0"/>
              <a:t>SaleBean</a:t>
            </a:r>
            <a:r>
              <a:rPr lang="zh-CN" altLang="en-US" sz="2400" dirty="0" smtClean="0"/>
              <a:t>对象</a:t>
            </a:r>
            <a:r>
              <a:rPr lang="zh-CN" altLang="en-US" sz="2400" dirty="0"/>
              <a:t>的</a:t>
            </a:r>
            <a:r>
              <a:rPr lang="en-US" altLang="zh-CN" sz="2400" dirty="0"/>
              <a:t>insert</a:t>
            </a:r>
            <a:r>
              <a:rPr lang="zh-CN" altLang="en-US" sz="2400" dirty="0"/>
              <a:t>操作，让其</a:t>
            </a:r>
            <a:r>
              <a:rPr lang="zh-CN" altLang="en-US" sz="2400" dirty="0" smtClean="0"/>
              <a:t>将</a:t>
            </a:r>
            <a:r>
              <a:rPr lang="en-US" altLang="zh-CN" sz="2400" dirty="0" smtClean="0"/>
              <a:t>s</a:t>
            </a:r>
            <a:r>
              <a:rPr lang="zh-CN" altLang="en-US" sz="2400" dirty="0" smtClean="0"/>
              <a:t>对象</a:t>
            </a:r>
            <a:r>
              <a:rPr lang="zh-CN" altLang="en-US" sz="2400" dirty="0"/>
              <a:t>持久化到存储介质。</a:t>
            </a:r>
            <a:endParaRPr lang="zh-CN" altLang="en-US" sz="2400" dirty="0"/>
          </a:p>
        </p:txBody>
      </p:sp>
      <p:sp>
        <p:nvSpPr>
          <p:cNvPr id="7" name="日期占位符 6"/>
          <p:cNvSpPr>
            <a:spLocks noGrp="1"/>
          </p:cNvSpPr>
          <p:nvPr>
            <p:ph type="dt" sz="half" idx="10"/>
          </p:nvPr>
        </p:nvSpPr>
        <p:spPr/>
        <p:txBody>
          <a:bodyPr/>
          <a:lstStyle/>
          <a:p>
            <a:fld id="{899AC8DA-33FF-4A9D-93C6-3629A1697D52}"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65541" name="Rectangle 5"/>
          <p:cNvSpPr>
            <a:spLocks noChangeArrowheads="1"/>
          </p:cNvSpPr>
          <p:nvPr/>
        </p:nvSpPr>
        <p:spPr bwMode="auto">
          <a:xfrm>
            <a:off x="1048327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pic>
        <p:nvPicPr>
          <p:cNvPr id="2" name="图片 1"/>
          <p:cNvPicPr>
            <a:picLocks noChangeAspect="1"/>
          </p:cNvPicPr>
          <p:nvPr/>
        </p:nvPicPr>
        <p:blipFill>
          <a:blip r:embed="rId1"/>
          <a:stretch>
            <a:fillRect/>
          </a:stretch>
        </p:blipFill>
        <p:spPr>
          <a:xfrm>
            <a:off x="3863752" y="3475996"/>
            <a:ext cx="4538969" cy="2700967"/>
          </a:xfrm>
          <a:prstGeom prst="rect">
            <a:avLst/>
          </a:prstGeom>
        </p:spPr>
      </p:pic>
    </p:spTree>
  </p:cSld>
  <p:clrMapOvr>
    <a:masterClrMapping/>
  </p:clrMapOvr>
  <p:transition>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zh-CN" altLang="en-US" dirty="0" smtClean="0"/>
              <a:t>创建设计类图</a:t>
            </a:r>
            <a:endParaRPr lang="zh-CN" altLang="en-US" dirty="0" smtClean="0"/>
          </a:p>
        </p:txBody>
      </p:sp>
      <p:sp>
        <p:nvSpPr>
          <p:cNvPr id="68612" name="Rectangle 3"/>
          <p:cNvSpPr>
            <a:spLocks noGrp="1" noChangeArrowheads="1"/>
          </p:cNvSpPr>
          <p:nvPr>
            <p:ph idx="1"/>
          </p:nvPr>
        </p:nvSpPr>
        <p:spPr>
          <a:xfrm>
            <a:off x="335361" y="908720"/>
            <a:ext cx="11593284" cy="5268243"/>
          </a:xfrm>
        </p:spPr>
        <p:txBody>
          <a:bodyPr>
            <a:normAutofit lnSpcReduction="10000"/>
          </a:bodyPr>
          <a:lstStyle/>
          <a:p>
            <a:r>
              <a:rPr lang="zh-CN" altLang="en-US" dirty="0" smtClean="0"/>
              <a:t>通过类职责分配，找出了实现用例的类，以及类的职责。结合分析阶段的领域模型，可以得到设计阶段的类图，简称设计类图。</a:t>
            </a:r>
            <a:endParaRPr lang="zh-CN" altLang="en-US" dirty="0" smtClean="0"/>
          </a:p>
          <a:p>
            <a:r>
              <a:rPr lang="zh-CN" altLang="en-US" dirty="0" smtClean="0"/>
              <a:t>设计类图中主要定义</a:t>
            </a:r>
            <a:r>
              <a:rPr lang="zh-CN" altLang="en-US" dirty="0" smtClean="0">
                <a:solidFill>
                  <a:srgbClr val="FF0000"/>
                </a:solidFill>
              </a:rPr>
              <a:t>类、类的属性和操作</a:t>
            </a:r>
            <a:r>
              <a:rPr lang="zh-CN" altLang="en-US" dirty="0" smtClean="0"/>
              <a:t>，但是不定义实现操作的算法。</a:t>
            </a:r>
            <a:endParaRPr lang="en-US" altLang="zh-CN" dirty="0" smtClean="0"/>
          </a:p>
          <a:p>
            <a:pPr marL="342900" lvl="1" indent="0">
              <a:buNone/>
            </a:pPr>
            <a:r>
              <a:rPr lang="en-US" altLang="zh-CN" dirty="0" smtClean="0"/>
              <a:t>1</a:t>
            </a:r>
            <a:r>
              <a:rPr lang="zh-CN" altLang="en-US" dirty="0" smtClean="0"/>
              <a:t>、通过</a:t>
            </a:r>
            <a:r>
              <a:rPr lang="zh-CN" altLang="en-US" dirty="0"/>
              <a:t>扫描所有的交互图以及领域模型中涉及的类，识别软件类。</a:t>
            </a:r>
            <a:endParaRPr lang="zh-CN" altLang="en-US" dirty="0"/>
          </a:p>
          <a:p>
            <a:pPr marL="342900" lvl="1" indent="0">
              <a:buNone/>
            </a:pPr>
            <a:r>
              <a:rPr lang="en-US" altLang="zh-CN" dirty="0" smtClean="0"/>
              <a:t>2</a:t>
            </a:r>
            <a:r>
              <a:rPr lang="zh-CN" altLang="en-US" dirty="0" smtClean="0"/>
              <a:t>、将</a:t>
            </a:r>
            <a:r>
              <a:rPr lang="zh-CN" altLang="en-US" dirty="0"/>
              <a:t>领域模型中已经识别出来的部分属性添加到类中。</a:t>
            </a:r>
            <a:endParaRPr lang="zh-CN" altLang="en-US" dirty="0"/>
          </a:p>
          <a:p>
            <a:pPr marL="342900" lvl="1" indent="0">
              <a:buNone/>
            </a:pPr>
            <a:r>
              <a:rPr lang="en-US" altLang="zh-CN" dirty="0" smtClean="0"/>
              <a:t>3</a:t>
            </a:r>
            <a:r>
              <a:rPr lang="zh-CN" altLang="en-US" dirty="0" smtClean="0"/>
              <a:t>、根据交互图为软件类添加</a:t>
            </a:r>
            <a:r>
              <a:rPr lang="zh-CN" altLang="en-US" dirty="0"/>
              <a:t>方法</a:t>
            </a:r>
            <a:r>
              <a:rPr lang="zh-CN" altLang="en-US" dirty="0" smtClean="0"/>
              <a:t>。忽略软件类的构造函数和</a:t>
            </a:r>
            <a:r>
              <a:rPr lang="en-US" altLang="zh-CN" dirty="0" smtClean="0"/>
              <a:t>get/set</a:t>
            </a:r>
            <a:r>
              <a:rPr lang="zh-CN" altLang="en-US" dirty="0" smtClean="0"/>
              <a:t>方法；</a:t>
            </a:r>
            <a:endParaRPr lang="en-US" altLang="zh-CN" dirty="0" smtClean="0"/>
          </a:p>
          <a:p>
            <a:pPr marL="342900" lvl="1" indent="0">
              <a:buNone/>
            </a:pPr>
            <a:r>
              <a:rPr lang="en-US" altLang="zh-CN" dirty="0" smtClean="0"/>
              <a:t>4</a:t>
            </a:r>
            <a:r>
              <a:rPr lang="zh-CN" altLang="en-US" dirty="0" smtClean="0"/>
              <a:t>、添加</a:t>
            </a:r>
            <a:r>
              <a:rPr lang="zh-CN" altLang="en-US" dirty="0"/>
              <a:t>更多的类型信息。包括属性类型、方法参数类型以及返回类型。</a:t>
            </a:r>
            <a:endParaRPr lang="zh-CN" altLang="en-US" dirty="0"/>
          </a:p>
          <a:p>
            <a:pPr marL="342900" lvl="1" indent="0">
              <a:buNone/>
            </a:pPr>
            <a:r>
              <a:rPr lang="en-US" altLang="zh-CN" dirty="0" smtClean="0"/>
              <a:t>5</a:t>
            </a:r>
            <a:r>
              <a:rPr lang="zh-CN" altLang="en-US" dirty="0" smtClean="0"/>
              <a:t>、添加</a:t>
            </a:r>
            <a:r>
              <a:rPr lang="zh-CN" altLang="en-US" dirty="0"/>
              <a:t>关联和导航</a:t>
            </a:r>
            <a:r>
              <a:rPr lang="zh-CN" altLang="en-US" dirty="0" smtClean="0"/>
              <a:t>。</a:t>
            </a:r>
            <a:r>
              <a:rPr lang="zh-CN" altLang="zh-CN" dirty="0"/>
              <a:t>定义</a:t>
            </a:r>
            <a:r>
              <a:rPr lang="en-US" altLang="zh-CN" dirty="0"/>
              <a:t>A</a:t>
            </a:r>
            <a:r>
              <a:rPr lang="zh-CN" altLang="zh-CN" dirty="0"/>
              <a:t>到</a:t>
            </a:r>
            <a:r>
              <a:rPr lang="en-US" altLang="zh-CN" dirty="0"/>
              <a:t>B</a:t>
            </a:r>
            <a:r>
              <a:rPr lang="zh-CN" altLang="zh-CN" dirty="0"/>
              <a:t>带导航修饰关联的常见情况有以下几种：</a:t>
            </a:r>
            <a:endParaRPr lang="zh-CN" altLang="zh-CN" dirty="0"/>
          </a:p>
          <a:p>
            <a:pPr lvl="2"/>
            <a:r>
              <a:rPr lang="en-US" altLang="zh-CN" dirty="0"/>
              <a:t>A</a:t>
            </a:r>
            <a:r>
              <a:rPr lang="zh-CN" altLang="zh-CN" dirty="0"/>
              <a:t>发送一个消息到</a:t>
            </a:r>
            <a:r>
              <a:rPr lang="en-US" altLang="zh-CN" dirty="0"/>
              <a:t>B</a:t>
            </a:r>
            <a:r>
              <a:rPr lang="zh-CN" altLang="zh-CN" dirty="0"/>
              <a:t>；</a:t>
            </a:r>
            <a:endParaRPr lang="zh-CN" altLang="zh-CN" dirty="0"/>
          </a:p>
          <a:p>
            <a:pPr lvl="2"/>
            <a:r>
              <a:rPr lang="en-US" altLang="zh-CN" dirty="0"/>
              <a:t>A</a:t>
            </a:r>
            <a:r>
              <a:rPr lang="zh-CN" altLang="zh-CN" dirty="0"/>
              <a:t>创建一个</a:t>
            </a:r>
            <a:r>
              <a:rPr lang="en-US" altLang="zh-CN" dirty="0"/>
              <a:t>B</a:t>
            </a:r>
            <a:r>
              <a:rPr lang="zh-CN" altLang="zh-CN" dirty="0"/>
              <a:t>的实例；</a:t>
            </a:r>
            <a:endParaRPr lang="zh-CN" altLang="zh-CN" dirty="0"/>
          </a:p>
          <a:p>
            <a:pPr lvl="2"/>
            <a:r>
              <a:rPr lang="en-US" altLang="zh-CN" dirty="0"/>
              <a:t>A</a:t>
            </a:r>
            <a:r>
              <a:rPr lang="zh-CN" altLang="zh-CN" dirty="0"/>
              <a:t>需要维护到</a:t>
            </a:r>
            <a:r>
              <a:rPr lang="en-US" altLang="zh-CN" dirty="0"/>
              <a:t>B</a:t>
            </a:r>
            <a:r>
              <a:rPr lang="zh-CN" altLang="zh-CN" dirty="0"/>
              <a:t>的一个连接</a:t>
            </a:r>
            <a:r>
              <a:rPr lang="zh-CN" altLang="zh-CN" dirty="0" smtClean="0"/>
              <a:t>。</a:t>
            </a:r>
            <a:endParaRPr lang="zh-CN" altLang="en-US" dirty="0"/>
          </a:p>
          <a:p>
            <a:pPr marL="342900" lvl="1" indent="0">
              <a:buNone/>
            </a:pPr>
            <a:r>
              <a:rPr lang="en-US" altLang="zh-CN" dirty="0" smtClean="0"/>
              <a:t>6</a:t>
            </a:r>
            <a:r>
              <a:rPr lang="zh-CN" altLang="en-US" dirty="0" smtClean="0"/>
              <a:t>、类</a:t>
            </a:r>
            <a:r>
              <a:rPr lang="zh-CN" altLang="en-US" dirty="0"/>
              <a:t>成员的细节表示（可选）。如成员的属性可见性，方法体的描述等。</a:t>
            </a:r>
            <a:endParaRPr lang="zh-CN" altLang="en-US" dirty="0"/>
          </a:p>
          <a:p>
            <a:pPr lvl="1"/>
            <a:endParaRPr lang="zh-CN" altLang="en-US" dirty="0" smtClean="0"/>
          </a:p>
          <a:p>
            <a:endParaRPr lang="zh-CN" altLang="en-US" dirty="0" smtClean="0"/>
          </a:p>
          <a:p>
            <a:pPr lvl="1"/>
            <a:endParaRPr lang="en-US" altLang="zh-CN" dirty="0" smtClean="0"/>
          </a:p>
        </p:txBody>
      </p:sp>
      <p:sp>
        <p:nvSpPr>
          <p:cNvPr id="7" name="日期占位符 6"/>
          <p:cNvSpPr>
            <a:spLocks noGrp="1"/>
          </p:cNvSpPr>
          <p:nvPr>
            <p:ph type="dt" sz="half" idx="10"/>
          </p:nvPr>
        </p:nvSpPr>
        <p:spPr/>
        <p:txBody>
          <a:bodyPr/>
          <a:lstStyle/>
          <a:p>
            <a:fld id="{9A041436-3C19-472C-AA82-CCD7BCA12080}"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dirty="0" smtClean="0"/>
              <a:t>面向对象的设计与</a:t>
            </a:r>
            <a:r>
              <a:rPr lang="en-US" altLang="zh-CN" dirty="0" smtClean="0"/>
              <a:t>UML</a:t>
            </a:r>
            <a:endParaRPr lang="zh-CN" altLang="en-US" dirty="0" smtClean="0"/>
          </a:p>
        </p:txBody>
      </p:sp>
      <p:sp>
        <p:nvSpPr>
          <p:cNvPr id="8196" name="Rectangle 3"/>
          <p:cNvSpPr>
            <a:spLocks noGrp="1" noChangeArrowheads="1"/>
          </p:cNvSpPr>
          <p:nvPr>
            <p:ph idx="1"/>
          </p:nvPr>
        </p:nvSpPr>
        <p:spPr>
          <a:xfrm>
            <a:off x="335361" y="980728"/>
            <a:ext cx="11593284" cy="5196235"/>
          </a:xfrm>
        </p:spPr>
        <p:txBody>
          <a:bodyPr/>
          <a:lstStyle/>
          <a:p>
            <a:r>
              <a:rPr lang="zh-CN" altLang="en-US" dirty="0" smtClean="0"/>
              <a:t>软件概要设计步骤</a:t>
            </a:r>
            <a:endParaRPr lang="en-US" altLang="zh-CN" dirty="0" smtClean="0"/>
          </a:p>
          <a:p>
            <a:pPr lvl="1"/>
            <a:r>
              <a:rPr lang="zh-CN" altLang="en-US" dirty="0" smtClean="0"/>
              <a:t>选择合适的软件架构；</a:t>
            </a:r>
            <a:endParaRPr lang="en-US" altLang="zh-CN" dirty="0" smtClean="0"/>
          </a:p>
          <a:p>
            <a:pPr lvl="1"/>
            <a:r>
              <a:rPr lang="zh-CN" altLang="en-US" dirty="0" smtClean="0"/>
              <a:t>系统的动态结构设计：</a:t>
            </a:r>
            <a:endParaRPr lang="en-US" altLang="zh-CN" dirty="0" smtClean="0"/>
          </a:p>
          <a:p>
            <a:pPr lvl="2"/>
            <a:r>
              <a:rPr lang="zh-CN" altLang="en-US" dirty="0" smtClean="0"/>
              <a:t>用例实现过程设计，针对用例对应的</a:t>
            </a:r>
            <a:r>
              <a:rPr lang="en-US" altLang="zh-CN" dirty="0" smtClean="0"/>
              <a:t>SSD</a:t>
            </a:r>
            <a:r>
              <a:rPr lang="zh-CN" altLang="en-US" dirty="0" smtClean="0"/>
              <a:t>中的每个系统事件，运用</a:t>
            </a:r>
            <a:r>
              <a:rPr lang="en-US" altLang="zh-CN" dirty="0" smtClean="0"/>
              <a:t>UML</a:t>
            </a:r>
            <a:r>
              <a:rPr lang="zh-CN" altLang="en-US" dirty="0" smtClean="0"/>
              <a:t>的 </a:t>
            </a:r>
            <a:r>
              <a:rPr lang="en-US" altLang="zh-CN" dirty="0" smtClean="0"/>
              <a:t>sequence diagram / collaboration diagram </a:t>
            </a:r>
            <a:r>
              <a:rPr lang="zh-CN" altLang="en-US" dirty="0" smtClean="0"/>
              <a:t>给出符合该系统事件定义的操作契约的内容；</a:t>
            </a:r>
            <a:endParaRPr lang="en-US" altLang="zh-CN" dirty="0" smtClean="0"/>
          </a:p>
          <a:p>
            <a:pPr lvl="2"/>
            <a:r>
              <a:rPr lang="zh-CN" altLang="en-US" dirty="0" smtClean="0"/>
              <a:t>如果软件对象具有多种不同的职责（主要考虑对应于不同的用例）的情况下，需要运用 </a:t>
            </a:r>
            <a:r>
              <a:rPr lang="en-US" altLang="zh-CN" dirty="0" smtClean="0"/>
              <a:t>state machines diagram </a:t>
            </a:r>
            <a:r>
              <a:rPr lang="zh-CN" altLang="en-US" dirty="0" smtClean="0"/>
              <a:t>对该软件对象进行状态迁移的设计；</a:t>
            </a:r>
            <a:endParaRPr lang="en-US" altLang="zh-CN" dirty="0" smtClean="0"/>
          </a:p>
          <a:p>
            <a:pPr lvl="1"/>
            <a:r>
              <a:rPr lang="zh-CN" altLang="en-US" dirty="0" smtClean="0"/>
              <a:t>系统的静态结构设计</a:t>
            </a:r>
            <a:endParaRPr lang="en-US" altLang="zh-CN" dirty="0" smtClean="0"/>
          </a:p>
          <a:p>
            <a:pPr lvl="2"/>
            <a:r>
              <a:rPr lang="zh-CN" altLang="en-US" dirty="0" smtClean="0"/>
              <a:t>对所有用例或者子系统级别的用例的交互图进行归纳，运用</a:t>
            </a:r>
            <a:r>
              <a:rPr lang="en-US" altLang="zh-CN" dirty="0" smtClean="0"/>
              <a:t>UML</a:t>
            </a:r>
            <a:r>
              <a:rPr lang="zh-CN" altLang="en-US" dirty="0" smtClean="0"/>
              <a:t>的 </a:t>
            </a:r>
            <a:r>
              <a:rPr lang="en-US" altLang="zh-CN" dirty="0" smtClean="0"/>
              <a:t>Class diagram </a:t>
            </a:r>
            <a:r>
              <a:rPr lang="zh-CN" altLang="en-US" dirty="0" smtClean="0"/>
              <a:t>给出系统的静态结构；</a:t>
            </a:r>
            <a:endParaRPr lang="en-US" altLang="zh-CN" dirty="0" smtClean="0"/>
          </a:p>
          <a:p>
            <a:r>
              <a:rPr lang="zh-CN" altLang="en-US" dirty="0" smtClean="0"/>
              <a:t>软件详细设计</a:t>
            </a:r>
            <a:endParaRPr lang="en-US" altLang="zh-CN" dirty="0" smtClean="0"/>
          </a:p>
          <a:p>
            <a:pPr lvl="1"/>
            <a:r>
              <a:rPr lang="zh-CN" altLang="en-US" dirty="0" smtClean="0"/>
              <a:t>针对系统静态结构中每个对象的方法，运用</a:t>
            </a:r>
            <a:r>
              <a:rPr lang="en-US" altLang="zh-CN" dirty="0" smtClean="0"/>
              <a:t>UML activity diagram</a:t>
            </a:r>
            <a:r>
              <a:rPr lang="zh-CN" altLang="en-US" dirty="0"/>
              <a:t> </a:t>
            </a:r>
            <a:r>
              <a:rPr lang="zh-CN" altLang="en-US" dirty="0" smtClean="0"/>
              <a:t>对其进行逻辑结构的设计</a:t>
            </a:r>
            <a:endParaRPr lang="en-US" altLang="zh-CN" dirty="0" smtClean="0"/>
          </a:p>
          <a:p>
            <a:pPr lvl="1"/>
            <a:endParaRPr lang="zh-CN" altLang="zh-CN" dirty="0" smtClean="0"/>
          </a:p>
        </p:txBody>
      </p:sp>
      <p:sp>
        <p:nvSpPr>
          <p:cNvPr id="8197" name="Rectangle 5"/>
          <p:cNvSpPr>
            <a:spLocks noChangeArrowheads="1"/>
          </p:cNvSpPr>
          <p:nvPr/>
        </p:nvSpPr>
        <p:spPr bwMode="auto">
          <a:xfrm>
            <a:off x="1048327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endParaRPr lang="zh-CN" altLang="en-US"/>
          </a:p>
        </p:txBody>
      </p:sp>
      <p:sp>
        <p:nvSpPr>
          <p:cNvPr id="7" name="日期占位符 6"/>
          <p:cNvSpPr>
            <a:spLocks noGrp="1"/>
          </p:cNvSpPr>
          <p:nvPr>
            <p:ph type="dt" sz="half" idx="10"/>
          </p:nvPr>
        </p:nvSpPr>
        <p:spPr/>
        <p:txBody>
          <a:bodyPr/>
          <a:lstStyle/>
          <a:p>
            <a:fld id="{AD4418C5-127E-421B-8600-EC31DD037F05}"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r>
              <a:rPr lang="zh-CN" altLang="en-US" smtClean="0"/>
              <a:t>控制器</a:t>
            </a:r>
            <a:r>
              <a:rPr lang="en-US" altLang="zh-CN" smtClean="0"/>
              <a:t>/</a:t>
            </a:r>
            <a:r>
              <a:rPr lang="zh-CN" altLang="en-US" smtClean="0"/>
              <a:t>处理层设计类图 </a:t>
            </a:r>
            <a:endParaRPr lang="zh-CN" altLang="en-US" smtClean="0"/>
          </a:p>
        </p:txBody>
      </p:sp>
      <p:sp>
        <p:nvSpPr>
          <p:cNvPr id="73732" name="Rectangle 3"/>
          <p:cNvSpPr>
            <a:spLocks noGrp="1" noChangeArrowheads="1"/>
          </p:cNvSpPr>
          <p:nvPr>
            <p:ph idx="1"/>
          </p:nvPr>
        </p:nvSpPr>
        <p:spPr/>
        <p:txBody>
          <a:bodyPr/>
          <a:lstStyle/>
          <a:p>
            <a:endParaRPr lang="zh-CN" altLang="zh-CN" dirty="0" smtClean="0"/>
          </a:p>
        </p:txBody>
      </p:sp>
      <p:sp>
        <p:nvSpPr>
          <p:cNvPr id="7" name="日期占位符 6"/>
          <p:cNvSpPr>
            <a:spLocks noGrp="1"/>
          </p:cNvSpPr>
          <p:nvPr>
            <p:ph type="dt" sz="half" idx="10"/>
          </p:nvPr>
        </p:nvSpPr>
        <p:spPr/>
        <p:txBody>
          <a:bodyPr/>
          <a:lstStyle/>
          <a:p>
            <a:fld id="{1010B07E-66D4-4EC4-BE06-C3543221716A}"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2" name="图片 1"/>
          <p:cNvPicPr>
            <a:picLocks noChangeAspect="1"/>
          </p:cNvPicPr>
          <p:nvPr/>
        </p:nvPicPr>
        <p:blipFill>
          <a:blip r:embed="rId1"/>
          <a:stretch>
            <a:fillRect/>
          </a:stretch>
        </p:blipFill>
        <p:spPr>
          <a:xfrm>
            <a:off x="1919536" y="813463"/>
            <a:ext cx="8136767" cy="5411345"/>
          </a:xfrm>
          <a:prstGeom prst="rect">
            <a:avLst/>
          </a:prstGeom>
        </p:spPr>
      </p:pic>
    </p:spTree>
  </p:cSld>
  <p:clrMapOvr>
    <a:masterClrMapping/>
  </p:clrMapOvr>
  <p:transition>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en-US" altLang="zh-CN" dirty="0" err="1" smtClean="0"/>
              <a:t>startUp</a:t>
            </a:r>
            <a:r>
              <a:rPr lang="zh-CN" altLang="en-US" dirty="0" smtClean="0"/>
              <a:t>设计</a:t>
            </a:r>
            <a:endParaRPr lang="zh-CN" altLang="en-US" dirty="0" smtClean="0"/>
          </a:p>
        </p:txBody>
      </p:sp>
      <p:sp>
        <p:nvSpPr>
          <p:cNvPr id="76804" name="Rectangle 3"/>
          <p:cNvSpPr>
            <a:spLocks noGrp="1" noChangeArrowheads="1"/>
          </p:cNvSpPr>
          <p:nvPr>
            <p:ph idx="1"/>
          </p:nvPr>
        </p:nvSpPr>
        <p:spPr/>
        <p:txBody>
          <a:bodyPr>
            <a:normAutofit/>
          </a:bodyPr>
          <a:lstStyle/>
          <a:p>
            <a:r>
              <a:rPr lang="zh-CN" altLang="en-US" dirty="0"/>
              <a:t>大多数系统在启动过程中都要做一些系统初始化</a:t>
            </a:r>
            <a:r>
              <a:rPr lang="zh-CN" altLang="en-US" dirty="0" smtClean="0"/>
              <a:t>操作，通过设置</a:t>
            </a:r>
            <a:r>
              <a:rPr lang="zh-CN" altLang="en-US" dirty="0"/>
              <a:t>一个</a:t>
            </a:r>
            <a:r>
              <a:rPr lang="en-US" altLang="zh-CN" dirty="0" err="1" smtClean="0"/>
              <a:t>startUp</a:t>
            </a:r>
            <a:r>
              <a:rPr lang="zh-CN" altLang="en-US" dirty="0" smtClean="0"/>
              <a:t>功能来</a:t>
            </a:r>
            <a:r>
              <a:rPr lang="zh-CN" altLang="en-US" dirty="0"/>
              <a:t>完成相关初始化工作。</a:t>
            </a:r>
            <a:endParaRPr lang="zh-CN" altLang="en-US" dirty="0"/>
          </a:p>
          <a:p>
            <a:r>
              <a:rPr lang="en-US" altLang="zh-CN" dirty="0" err="1" smtClean="0"/>
              <a:t>startUp</a:t>
            </a:r>
            <a:r>
              <a:rPr lang="zh-CN" altLang="en-US" dirty="0" smtClean="0"/>
              <a:t>的实现：</a:t>
            </a:r>
            <a:endParaRPr lang="en-US" altLang="zh-CN" dirty="0" smtClean="0"/>
          </a:p>
          <a:p>
            <a:pPr lvl="1"/>
            <a:r>
              <a:rPr lang="zh-CN" altLang="en-US" dirty="0" smtClean="0"/>
              <a:t>需要初始化的领域对象有哪些？</a:t>
            </a:r>
            <a:endParaRPr lang="en-US" altLang="zh-CN" dirty="0" smtClean="0"/>
          </a:p>
          <a:p>
            <a:pPr lvl="2"/>
            <a:r>
              <a:rPr lang="zh-CN" altLang="en-US" dirty="0" smtClean="0"/>
              <a:t>具有组合或聚合关系的根类；</a:t>
            </a:r>
            <a:endParaRPr lang="en-US" altLang="zh-CN" dirty="0" smtClean="0"/>
          </a:p>
          <a:p>
            <a:pPr lvl="2"/>
            <a:r>
              <a:rPr lang="zh-CN" altLang="en-US" dirty="0" smtClean="0"/>
              <a:t>具有持久化保存的信息类；</a:t>
            </a:r>
            <a:endParaRPr lang="en-US" altLang="zh-CN" dirty="0" smtClean="0"/>
          </a:p>
          <a:p>
            <a:pPr lvl="2"/>
            <a:r>
              <a:rPr lang="zh-CN" altLang="en-US" dirty="0" smtClean="0"/>
              <a:t>控制器类；</a:t>
            </a:r>
            <a:endParaRPr lang="en-US" altLang="zh-CN" dirty="0" smtClean="0"/>
          </a:p>
          <a:p>
            <a:pPr lvl="1"/>
            <a:r>
              <a:rPr lang="zh-CN" altLang="en-US" dirty="0" smtClean="0"/>
              <a:t>软件服务如何启动？</a:t>
            </a:r>
            <a:endParaRPr lang="en-US" altLang="zh-CN" dirty="0" smtClean="0"/>
          </a:p>
          <a:p>
            <a:pPr lvl="2"/>
            <a:r>
              <a:rPr lang="zh-CN" altLang="en-US" dirty="0"/>
              <a:t>建立一个初始领域对象，由它负责后续直接领域对象的创建。</a:t>
            </a:r>
            <a:endParaRPr lang="zh-CN" altLang="en-US" dirty="0"/>
          </a:p>
          <a:p>
            <a:pPr lvl="2"/>
            <a:r>
              <a:rPr lang="zh-CN" altLang="en-US" dirty="0"/>
              <a:t>应用发送</a:t>
            </a:r>
            <a:r>
              <a:rPr lang="en-US" altLang="zh-CN" dirty="0"/>
              <a:t>create</a:t>
            </a:r>
            <a:r>
              <a:rPr lang="zh-CN" altLang="en-US" dirty="0"/>
              <a:t>消息以创建初始领域对象</a:t>
            </a:r>
            <a:endParaRPr lang="zh-CN" altLang="en-US" dirty="0"/>
          </a:p>
          <a:p>
            <a:pPr lvl="2"/>
            <a:r>
              <a:rPr lang="zh-CN" altLang="en-US" dirty="0"/>
              <a:t>如果初始领域对象控制进程，则应用继续发送</a:t>
            </a:r>
            <a:r>
              <a:rPr lang="en-US" altLang="zh-CN" dirty="0"/>
              <a:t>run</a:t>
            </a:r>
            <a:r>
              <a:rPr lang="zh-CN" altLang="en-US" dirty="0"/>
              <a:t>消息给初始领域对象，移交应用控制权。</a:t>
            </a:r>
            <a:endParaRPr lang="zh-CN" altLang="en-US" dirty="0"/>
          </a:p>
          <a:p>
            <a:pPr lvl="2"/>
            <a:endParaRPr lang="zh-CN" altLang="en-US" dirty="0"/>
          </a:p>
        </p:txBody>
      </p:sp>
      <p:sp>
        <p:nvSpPr>
          <p:cNvPr id="7" name="日期占位符 6"/>
          <p:cNvSpPr>
            <a:spLocks noGrp="1"/>
          </p:cNvSpPr>
          <p:nvPr>
            <p:ph type="dt" sz="half" idx="10"/>
          </p:nvPr>
        </p:nvSpPr>
        <p:spPr/>
        <p:txBody>
          <a:bodyPr/>
          <a:lstStyle/>
          <a:p>
            <a:fld id="{CAB307FD-3998-4758-A2A8-625E06ED4CA9}"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smtClean="0"/>
              <a:t>POS</a:t>
            </a:r>
            <a:r>
              <a:rPr lang="zh-CN" altLang="en-US" sz="2800" dirty="0" smtClean="0"/>
              <a:t>机 的</a:t>
            </a:r>
            <a:r>
              <a:rPr lang="en-US" altLang="zh-CN" sz="2800" dirty="0" err="1" smtClean="0"/>
              <a:t>Store.startup</a:t>
            </a:r>
            <a:endParaRPr lang="zh-CN" altLang="en-US" sz="2800" dirty="0"/>
          </a:p>
        </p:txBody>
      </p:sp>
      <p:sp>
        <p:nvSpPr>
          <p:cNvPr id="3" name="内容占位符 2"/>
          <p:cNvSpPr>
            <a:spLocks noGrp="1"/>
          </p:cNvSpPr>
          <p:nvPr>
            <p:ph idx="1"/>
          </p:nvPr>
        </p:nvSpPr>
        <p:spPr>
          <a:xfrm>
            <a:off x="335361" y="980728"/>
            <a:ext cx="11593284" cy="5196235"/>
          </a:xfrm>
        </p:spPr>
        <p:txBody>
          <a:bodyPr/>
          <a:lstStyle/>
          <a:p>
            <a:r>
              <a:rPr lang="zh-CN" altLang="en-US" dirty="0"/>
              <a:t>根据以上原则和分析结果，可有如下初始化内容</a:t>
            </a:r>
            <a:r>
              <a:rPr lang="zh-CN" altLang="en-US" dirty="0" smtClean="0"/>
              <a:t>：选择</a:t>
            </a:r>
            <a:r>
              <a:rPr lang="en-US" altLang="zh-CN" dirty="0" smtClean="0"/>
              <a:t>Store</a:t>
            </a:r>
            <a:r>
              <a:rPr lang="zh-CN" altLang="en-US" dirty="0" smtClean="0"/>
              <a:t>对象为根对象</a:t>
            </a:r>
            <a:endParaRPr lang="zh-CN" altLang="en-US" dirty="0"/>
          </a:p>
          <a:p>
            <a:pPr lvl="1"/>
            <a:r>
              <a:rPr lang="zh-CN" altLang="en-US" dirty="0"/>
              <a:t>创建</a:t>
            </a:r>
            <a:r>
              <a:rPr lang="en-US" altLang="zh-CN" dirty="0"/>
              <a:t>Store, Register, </a:t>
            </a:r>
            <a:r>
              <a:rPr lang="en-US" altLang="zh-CN" dirty="0" err="1"/>
              <a:t>ProductCatalog</a:t>
            </a:r>
            <a:r>
              <a:rPr lang="en-US" altLang="zh-CN" dirty="0"/>
              <a:t>, </a:t>
            </a:r>
            <a:r>
              <a:rPr lang="en-US" altLang="zh-CN" dirty="0" err="1"/>
              <a:t>ProductDescription</a:t>
            </a:r>
            <a:endParaRPr lang="en-US" altLang="zh-CN" dirty="0"/>
          </a:p>
          <a:p>
            <a:pPr lvl="1"/>
            <a:r>
              <a:rPr lang="zh-CN" altLang="en-US" dirty="0"/>
              <a:t>建立</a:t>
            </a:r>
            <a:r>
              <a:rPr lang="en-US" altLang="zh-CN" dirty="0" err="1"/>
              <a:t>ProductCatalog</a:t>
            </a:r>
            <a:r>
              <a:rPr lang="en-US" altLang="zh-CN" dirty="0"/>
              <a:t>, </a:t>
            </a:r>
            <a:r>
              <a:rPr lang="en-US" altLang="zh-CN" dirty="0" err="1"/>
              <a:t>ProductDescription</a:t>
            </a:r>
            <a:r>
              <a:rPr lang="zh-CN" altLang="en-US" dirty="0"/>
              <a:t>关联</a:t>
            </a:r>
            <a:endParaRPr lang="zh-CN" altLang="en-US" dirty="0"/>
          </a:p>
          <a:p>
            <a:pPr lvl="1"/>
            <a:r>
              <a:rPr lang="zh-CN" altLang="en-US" dirty="0"/>
              <a:t>建立</a:t>
            </a:r>
            <a:r>
              <a:rPr lang="en-US" altLang="zh-CN" dirty="0"/>
              <a:t>Store</a:t>
            </a:r>
            <a:r>
              <a:rPr lang="zh-CN" altLang="en-US" dirty="0"/>
              <a:t>与</a:t>
            </a:r>
            <a:r>
              <a:rPr lang="en-US" altLang="zh-CN" dirty="0" err="1"/>
              <a:t>ProductCatalog</a:t>
            </a:r>
            <a:r>
              <a:rPr lang="zh-CN" altLang="en-US" dirty="0"/>
              <a:t>的关联</a:t>
            </a:r>
            <a:endParaRPr lang="zh-CN" altLang="en-US" dirty="0"/>
          </a:p>
          <a:p>
            <a:pPr lvl="1"/>
            <a:r>
              <a:rPr lang="zh-CN" altLang="en-US" dirty="0"/>
              <a:t>建立</a:t>
            </a:r>
            <a:r>
              <a:rPr lang="en-US" altLang="zh-CN" dirty="0"/>
              <a:t>Store</a:t>
            </a:r>
            <a:r>
              <a:rPr lang="zh-CN" altLang="en-US" dirty="0"/>
              <a:t>与</a:t>
            </a:r>
            <a:r>
              <a:rPr lang="en-US" altLang="zh-CN" dirty="0"/>
              <a:t>Register</a:t>
            </a:r>
            <a:r>
              <a:rPr lang="zh-CN" altLang="en-US" dirty="0"/>
              <a:t>的关联</a:t>
            </a:r>
            <a:endParaRPr lang="zh-CN" altLang="en-US" dirty="0"/>
          </a:p>
          <a:p>
            <a:pPr lvl="1"/>
            <a:r>
              <a:rPr lang="zh-CN" altLang="en-US" dirty="0"/>
              <a:t>建立</a:t>
            </a:r>
            <a:r>
              <a:rPr lang="en-US" altLang="zh-CN" dirty="0"/>
              <a:t>Register </a:t>
            </a:r>
            <a:r>
              <a:rPr lang="zh-CN" altLang="en-US" dirty="0"/>
              <a:t>与</a:t>
            </a:r>
            <a:r>
              <a:rPr lang="en-US" altLang="zh-CN" dirty="0" err="1"/>
              <a:t>ProductCatalog</a:t>
            </a:r>
            <a:endParaRPr lang="en-US" altLang="zh-CN" dirty="0"/>
          </a:p>
          <a:p>
            <a:endParaRPr lang="zh-CN" altLang="en-US" dirty="0"/>
          </a:p>
        </p:txBody>
      </p:sp>
      <p:sp>
        <p:nvSpPr>
          <p:cNvPr id="4" name="日期占位符 3"/>
          <p:cNvSpPr>
            <a:spLocks noGrp="1"/>
          </p:cNvSpPr>
          <p:nvPr>
            <p:ph type="dt" sz="half" idx="10"/>
          </p:nvPr>
        </p:nvSpPr>
        <p:spPr/>
        <p:txBody>
          <a:bodyPr/>
          <a:lstStyle/>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5735960" y="2414136"/>
            <a:ext cx="5802610" cy="3762828"/>
          </a:xfrm>
          <a:prstGeom prst="rect">
            <a:avLst/>
          </a:prstGeom>
        </p:spPr>
      </p:pic>
    </p:spTree>
  </p:cSld>
  <p:clrMapOvr>
    <a:masterClrMapping/>
  </p:clrMapOvr>
  <p:transition>
    <p:push/>
  </p:transition>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96000">
              <a:schemeClr val="bg1">
                <a:lumMod val="85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动态结构设计总结</a:t>
            </a:r>
            <a:endParaRPr lang="zh-CN" altLang="en-US" dirty="0"/>
          </a:p>
        </p:txBody>
      </p:sp>
      <p:sp>
        <p:nvSpPr>
          <p:cNvPr id="3" name="内容占位符 2"/>
          <p:cNvSpPr>
            <a:spLocks noGrp="1"/>
          </p:cNvSpPr>
          <p:nvPr>
            <p:ph idx="1"/>
          </p:nvPr>
        </p:nvSpPr>
        <p:spPr>
          <a:xfrm>
            <a:off x="304901" y="908720"/>
            <a:ext cx="11593284" cy="4980840"/>
          </a:xfrm>
        </p:spPr>
        <p:txBody>
          <a:bodyPr/>
          <a:lstStyle/>
          <a:p>
            <a:r>
              <a:rPr lang="zh-CN" altLang="en-US" dirty="0" smtClean="0"/>
              <a:t>动态结构设计</a:t>
            </a:r>
            <a:endParaRPr lang="en-US" altLang="zh-CN" dirty="0" smtClean="0"/>
          </a:p>
          <a:p>
            <a:pPr lvl="1"/>
            <a:r>
              <a:rPr lang="zh-CN" altLang="en-US" dirty="0" smtClean="0"/>
              <a:t>输入条件：用例，</a:t>
            </a:r>
            <a:r>
              <a:rPr lang="en-US" altLang="zh-CN" dirty="0" smtClean="0"/>
              <a:t>SSD</a:t>
            </a:r>
            <a:r>
              <a:rPr lang="zh-CN" altLang="en-US" dirty="0" smtClean="0"/>
              <a:t>，</a:t>
            </a:r>
            <a:r>
              <a:rPr lang="zh-CN" altLang="en-US" dirty="0"/>
              <a:t>操作</a:t>
            </a:r>
            <a:r>
              <a:rPr lang="zh-CN" altLang="en-US" dirty="0" smtClean="0"/>
              <a:t>契约及领域模型</a:t>
            </a:r>
            <a:endParaRPr lang="en-US" altLang="zh-CN" dirty="0" smtClean="0"/>
          </a:p>
          <a:p>
            <a:pPr lvl="1"/>
            <a:r>
              <a:rPr lang="zh-CN" altLang="en-US" dirty="0"/>
              <a:t>用例</a:t>
            </a:r>
            <a:r>
              <a:rPr lang="zh-CN" altLang="en-US" dirty="0" smtClean="0"/>
              <a:t>实现过程：</a:t>
            </a:r>
            <a:endParaRPr lang="en-US" altLang="zh-CN" dirty="0" smtClean="0"/>
          </a:p>
          <a:p>
            <a:pPr lvl="2"/>
            <a:r>
              <a:rPr lang="en-US" altLang="zh-CN" dirty="0" smtClean="0"/>
              <a:t>1</a:t>
            </a:r>
            <a:r>
              <a:rPr lang="zh-CN" altLang="en-US" dirty="0" smtClean="0"/>
              <a:t>、选择某一用例；</a:t>
            </a:r>
            <a:endParaRPr lang="en-US" altLang="zh-CN" dirty="0" smtClean="0"/>
          </a:p>
          <a:p>
            <a:pPr lvl="2"/>
            <a:r>
              <a:rPr lang="en-US" altLang="zh-CN" dirty="0" smtClean="0"/>
              <a:t>2</a:t>
            </a:r>
            <a:r>
              <a:rPr lang="zh-CN" altLang="en-US" dirty="0" smtClean="0"/>
              <a:t>、查看该用例的</a:t>
            </a:r>
            <a:r>
              <a:rPr lang="en-US" altLang="zh-CN" dirty="0" smtClean="0"/>
              <a:t>SSD</a:t>
            </a:r>
            <a:r>
              <a:rPr lang="zh-CN" altLang="en-US" dirty="0" smtClean="0"/>
              <a:t>，选择某一指令；</a:t>
            </a:r>
            <a:endParaRPr lang="en-US" altLang="zh-CN" dirty="0" smtClean="0"/>
          </a:p>
          <a:p>
            <a:pPr lvl="2"/>
            <a:r>
              <a:rPr lang="en-US" altLang="zh-CN" dirty="0" smtClean="0"/>
              <a:t>3</a:t>
            </a:r>
            <a:r>
              <a:rPr lang="zh-CN" altLang="en-US" dirty="0" smtClean="0"/>
              <a:t>、查看该指令对应的操作契约；</a:t>
            </a:r>
            <a:endParaRPr lang="en-US" altLang="zh-CN" dirty="0" smtClean="0"/>
          </a:p>
          <a:p>
            <a:pPr lvl="2"/>
            <a:r>
              <a:rPr lang="en-US" altLang="zh-CN" dirty="0" smtClean="0"/>
              <a:t>4</a:t>
            </a:r>
            <a:r>
              <a:rPr lang="zh-CN" altLang="en-US" dirty="0" smtClean="0"/>
              <a:t>、结合已经确定的软件架构，设计并确定该指令进入系统后各层次的软件对象及其交互；</a:t>
            </a:r>
            <a:endParaRPr lang="en-US" altLang="zh-CN" dirty="0" smtClean="0"/>
          </a:p>
          <a:p>
            <a:pPr lvl="2"/>
            <a:r>
              <a:rPr lang="en-US" altLang="zh-CN" dirty="0" smtClean="0"/>
              <a:t>……</a:t>
            </a:r>
            <a:endParaRPr lang="en-US" altLang="zh-CN" dirty="0" smtClean="0"/>
          </a:p>
          <a:p>
            <a:pPr lvl="2"/>
            <a:r>
              <a:rPr lang="zh-CN" altLang="en-US" dirty="0" smtClean="0"/>
              <a:t>当所有</a:t>
            </a:r>
            <a:r>
              <a:rPr lang="en-US" altLang="zh-CN" dirty="0" smtClean="0"/>
              <a:t>SSD</a:t>
            </a:r>
            <a:r>
              <a:rPr lang="zh-CN" altLang="en-US" dirty="0" smtClean="0"/>
              <a:t>中的指令对应的交互图都已完成，结束该用例的实现过程设计</a:t>
            </a:r>
            <a:endParaRPr lang="en-US" altLang="zh-CN" dirty="0" smtClean="0"/>
          </a:p>
          <a:p>
            <a:pPr lvl="1"/>
            <a:r>
              <a:rPr lang="zh-CN" altLang="en-US" dirty="0" smtClean="0"/>
              <a:t>输出结果：用例的一系列交互图，展示并证明系统如何执行用例的过程</a:t>
            </a:r>
            <a:endParaRPr lang="en-US" altLang="zh-CN" dirty="0" smtClean="0"/>
          </a:p>
          <a:p>
            <a:pPr lvl="2"/>
            <a:r>
              <a:rPr lang="zh-CN" altLang="en-US" dirty="0" smtClean="0"/>
              <a:t>确定了用例对应的软件对象及其交互；</a:t>
            </a:r>
            <a:endParaRPr lang="en-US" altLang="zh-CN" dirty="0" smtClean="0"/>
          </a:p>
          <a:p>
            <a:pPr lvl="2"/>
            <a:r>
              <a:rPr lang="zh-CN" altLang="en-US" dirty="0"/>
              <a:t>确定</a:t>
            </a:r>
            <a:r>
              <a:rPr lang="zh-CN" altLang="en-US" dirty="0" smtClean="0"/>
              <a:t>了每个软件对象在该用例中必须具备的方法；</a:t>
            </a:r>
            <a:endParaRPr lang="en-US" altLang="zh-CN" dirty="0" smtClean="0"/>
          </a:p>
          <a:p>
            <a:pPr lvl="6"/>
            <a:endParaRPr lang="zh-CN" altLang="en-US" dirty="0"/>
          </a:p>
        </p:txBody>
      </p:sp>
      <p:sp>
        <p:nvSpPr>
          <p:cNvPr id="4" name="日期占位符 3"/>
          <p:cNvSpPr>
            <a:spLocks noGrp="1"/>
          </p:cNvSpPr>
          <p:nvPr>
            <p:ph type="dt" sz="half" idx="10"/>
          </p:nvPr>
        </p:nvSpPr>
        <p:spPr/>
        <p:txBody>
          <a:bodyPr/>
          <a:lstStyle/>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用例级别 静态结构设计总结</a:t>
            </a:r>
            <a:endParaRPr lang="zh-CN" altLang="en-US" dirty="0"/>
          </a:p>
        </p:txBody>
      </p:sp>
      <p:sp>
        <p:nvSpPr>
          <p:cNvPr id="3" name="内容占位符 2"/>
          <p:cNvSpPr>
            <a:spLocks noGrp="1"/>
          </p:cNvSpPr>
          <p:nvPr>
            <p:ph idx="1"/>
          </p:nvPr>
        </p:nvSpPr>
        <p:spPr>
          <a:xfrm>
            <a:off x="335361" y="825720"/>
            <a:ext cx="11593284" cy="5627616"/>
          </a:xfrm>
        </p:spPr>
        <p:txBody>
          <a:bodyPr>
            <a:normAutofit fontScale="92500" lnSpcReduction="20000"/>
          </a:bodyPr>
          <a:lstStyle/>
          <a:p>
            <a:r>
              <a:rPr lang="zh-CN" altLang="en-US" dirty="0" smtClean="0"/>
              <a:t>输入条件：用例的动态结构</a:t>
            </a:r>
            <a:endParaRPr lang="en-US" altLang="zh-CN" dirty="0" smtClean="0"/>
          </a:p>
          <a:p>
            <a:r>
              <a:rPr lang="zh-CN" altLang="en-US" dirty="0" smtClean="0"/>
              <a:t>静态结构整理步骤：</a:t>
            </a:r>
            <a:endParaRPr lang="en-US" altLang="zh-CN" dirty="0" smtClean="0"/>
          </a:p>
          <a:p>
            <a:pPr lvl="1"/>
            <a:r>
              <a:rPr lang="en-US" altLang="zh-CN" dirty="0" smtClean="0"/>
              <a:t>1</a:t>
            </a:r>
            <a:r>
              <a:rPr lang="zh-CN" altLang="en-US" dirty="0" smtClean="0"/>
              <a:t>、</a:t>
            </a:r>
            <a:r>
              <a:rPr lang="zh-CN" altLang="en-US" dirty="0"/>
              <a:t>根据已确定的软件架构</a:t>
            </a:r>
            <a:r>
              <a:rPr lang="zh-CN" altLang="en-US" dirty="0" smtClean="0"/>
              <a:t>层次；</a:t>
            </a:r>
            <a:endParaRPr lang="en-US" altLang="zh-CN" dirty="0" smtClean="0"/>
          </a:p>
          <a:p>
            <a:pPr lvl="1"/>
            <a:r>
              <a:rPr lang="en-US" altLang="zh-CN" dirty="0" smtClean="0"/>
              <a:t>2</a:t>
            </a:r>
            <a:r>
              <a:rPr lang="zh-CN" altLang="en-US" dirty="0" smtClean="0"/>
              <a:t>、扫描每个交互图中某一软件层次中已确定的软件对象；</a:t>
            </a:r>
            <a:endParaRPr lang="en-US" altLang="zh-CN" dirty="0" smtClean="0"/>
          </a:p>
          <a:p>
            <a:pPr lvl="2"/>
            <a:r>
              <a:rPr lang="zh-CN" altLang="en-US" dirty="0"/>
              <a:t>多</a:t>
            </a:r>
            <a:r>
              <a:rPr lang="zh-CN" altLang="en-US" dirty="0" smtClean="0"/>
              <a:t>个交互图中重复出现的软件对象，在静态结构图中只保留一个；</a:t>
            </a:r>
            <a:endParaRPr lang="en-US" altLang="zh-CN" dirty="0" smtClean="0"/>
          </a:p>
          <a:p>
            <a:pPr lvl="2"/>
            <a:r>
              <a:rPr lang="zh-CN" altLang="en-US" dirty="0" smtClean="0"/>
              <a:t>确定该层次中多个软件对象之间是否有交互；</a:t>
            </a:r>
            <a:endParaRPr lang="en-US" altLang="zh-CN" dirty="0" smtClean="0"/>
          </a:p>
          <a:p>
            <a:pPr lvl="1"/>
            <a:r>
              <a:rPr lang="en-US" altLang="zh-CN" dirty="0" smtClean="0"/>
              <a:t>3</a:t>
            </a:r>
            <a:r>
              <a:rPr lang="zh-CN" altLang="en-US" dirty="0" smtClean="0"/>
              <a:t>、扫描其他层次的软件对象；</a:t>
            </a:r>
            <a:endParaRPr lang="en-US" altLang="zh-CN" dirty="0" smtClean="0"/>
          </a:p>
          <a:p>
            <a:pPr lvl="1"/>
            <a:r>
              <a:rPr lang="en-US" altLang="zh-CN" dirty="0" smtClean="0"/>
              <a:t>4</a:t>
            </a:r>
            <a:r>
              <a:rPr lang="zh-CN" altLang="en-US" dirty="0" smtClean="0"/>
              <a:t>、确定层次之间软件对象的交互关系（以定向关联表示）；</a:t>
            </a:r>
            <a:endParaRPr lang="en-US" altLang="zh-CN" dirty="0" smtClean="0"/>
          </a:p>
          <a:p>
            <a:r>
              <a:rPr lang="zh-CN" altLang="en-US" dirty="0" smtClean="0"/>
              <a:t>输出结果：用例级别的静态类图</a:t>
            </a:r>
            <a:endParaRPr lang="en-US" altLang="zh-CN" dirty="0" smtClean="0"/>
          </a:p>
          <a:p>
            <a:pPr lvl="1"/>
            <a:r>
              <a:rPr lang="zh-CN" altLang="en-US" dirty="0" smtClean="0"/>
              <a:t>确定每个软件类的属性及类型定义；</a:t>
            </a:r>
            <a:endParaRPr lang="en-US" altLang="zh-CN" dirty="0" smtClean="0"/>
          </a:p>
          <a:p>
            <a:pPr lvl="1"/>
            <a:r>
              <a:rPr lang="zh-CN" altLang="en-US" dirty="0" smtClean="0"/>
              <a:t>确定每个软件类的方法及参数定义；</a:t>
            </a:r>
            <a:endParaRPr lang="en-US" altLang="zh-CN" dirty="0" smtClean="0"/>
          </a:p>
          <a:p>
            <a:r>
              <a:rPr lang="en-US" altLang="zh-CN" dirty="0" smtClean="0"/>
              <a:t>……</a:t>
            </a:r>
            <a:endParaRPr lang="en-US" altLang="zh-CN" dirty="0" smtClean="0"/>
          </a:p>
          <a:p>
            <a:pPr>
              <a:lnSpc>
                <a:spcPct val="120000"/>
              </a:lnSpc>
            </a:pPr>
            <a:r>
              <a:rPr lang="zh-CN" altLang="en-US" dirty="0" smtClean="0">
                <a:solidFill>
                  <a:srgbClr val="FF0000"/>
                </a:solidFill>
              </a:rPr>
              <a:t>系统级静态结构</a:t>
            </a:r>
            <a:r>
              <a:rPr lang="zh-CN" altLang="en-US" dirty="0" smtClean="0"/>
              <a:t>：对每个用例的静态类图进行扫描，去除重复出现的软件类，修改并确定软件类层次之间以及同层软件类之间的关系</a:t>
            </a:r>
            <a:endParaRPr lang="en-US" altLang="zh-CN" dirty="0" smtClean="0"/>
          </a:p>
        </p:txBody>
      </p:sp>
      <p:sp>
        <p:nvSpPr>
          <p:cNvPr id="4" name="日期占位符 3"/>
          <p:cNvSpPr>
            <a:spLocks noGrp="1"/>
          </p:cNvSpPr>
          <p:nvPr>
            <p:ph type="dt" sz="half" idx="10"/>
          </p:nvPr>
        </p:nvSpPr>
        <p:spPr/>
        <p:txBody>
          <a:bodyPr/>
          <a:lstStyle/>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面向对象设计的关键步骤</a:t>
            </a:r>
            <a:endParaRPr lang="zh-CN" altLang="en-US" dirty="0"/>
          </a:p>
        </p:txBody>
      </p:sp>
      <p:sp>
        <p:nvSpPr>
          <p:cNvPr id="3" name="内容占位符 2"/>
          <p:cNvSpPr>
            <a:spLocks noGrp="1"/>
          </p:cNvSpPr>
          <p:nvPr>
            <p:ph idx="1"/>
          </p:nvPr>
        </p:nvSpPr>
        <p:spPr/>
        <p:txBody>
          <a:bodyPr/>
          <a:lstStyle/>
          <a:p>
            <a:r>
              <a:rPr lang="zh-CN" altLang="en-US" dirty="0" smtClean="0"/>
              <a:t>在确定软件框架结构的基础上，进行</a:t>
            </a:r>
            <a:r>
              <a:rPr lang="zh-CN" altLang="en-US" dirty="0"/>
              <a:t>以下</a:t>
            </a:r>
            <a:r>
              <a:rPr lang="zh-CN" altLang="en-US" dirty="0" smtClean="0"/>
              <a:t>内容的设计</a:t>
            </a:r>
            <a:endParaRPr lang="zh-CN" altLang="en-US" dirty="0" smtClean="0"/>
          </a:p>
          <a:p>
            <a:pPr lvl="1"/>
            <a:r>
              <a:rPr lang="zh-CN" altLang="en-US" sz="2200" dirty="0" smtClean="0"/>
              <a:t>确定系统的软件基础架构；</a:t>
            </a:r>
            <a:endParaRPr lang="zh-CN" altLang="en-US" sz="2200" dirty="0" smtClean="0"/>
          </a:p>
          <a:p>
            <a:pPr lvl="1"/>
            <a:r>
              <a:rPr lang="zh-CN" altLang="en-US" dirty="0" smtClean="0">
                <a:solidFill>
                  <a:srgbClr val="FF0000"/>
                </a:solidFill>
              </a:rPr>
              <a:t>发现对象（发现软件类）</a:t>
            </a:r>
            <a:r>
              <a:rPr lang="zh-CN" altLang="en-US" dirty="0" smtClean="0"/>
              <a:t>：根据需求和选择的架构和模式确定系统由哪些对象构成；</a:t>
            </a:r>
            <a:endParaRPr lang="en-US" altLang="zh-CN" dirty="0" smtClean="0"/>
          </a:p>
          <a:p>
            <a:pPr lvl="1"/>
            <a:r>
              <a:rPr lang="zh-CN" altLang="en-US" dirty="0" smtClean="0"/>
              <a:t>确定对象属性：明确该对象应该具有的特征属性；</a:t>
            </a:r>
            <a:endParaRPr lang="en-US" altLang="zh-CN" dirty="0" smtClean="0"/>
          </a:p>
          <a:p>
            <a:pPr lvl="1"/>
            <a:r>
              <a:rPr lang="zh-CN" altLang="en-US" dirty="0" smtClean="0">
                <a:solidFill>
                  <a:srgbClr val="FF0000"/>
                </a:solidFill>
              </a:rPr>
              <a:t>确定对象行为</a:t>
            </a:r>
            <a:r>
              <a:rPr lang="zh-CN" altLang="en-US" dirty="0" smtClean="0"/>
              <a:t>：明确对象应具有的功能和职责；</a:t>
            </a:r>
            <a:endParaRPr lang="en-US" altLang="zh-CN" dirty="0" smtClean="0"/>
          </a:p>
          <a:p>
            <a:pPr lvl="1"/>
            <a:r>
              <a:rPr lang="zh-CN" altLang="en-US" dirty="0" smtClean="0">
                <a:solidFill>
                  <a:srgbClr val="FF0000"/>
                </a:solidFill>
              </a:rPr>
              <a:t>确定对象之间的关系</a:t>
            </a:r>
            <a:r>
              <a:rPr lang="zh-CN" altLang="en-US" dirty="0" smtClean="0"/>
              <a:t>：根据系统顺序图及操作契约以及选择的架构和模式明确系统是如何相互协作完成功能需求的交互过程；</a:t>
            </a:r>
            <a:endParaRPr lang="zh-CN" altLang="en-US" dirty="0" smtClean="0"/>
          </a:p>
          <a:p>
            <a:pPr lvl="0"/>
            <a:r>
              <a:rPr lang="zh-CN" altLang="en-US" dirty="0"/>
              <a:t>动态结构的设计展示了该用例所描述的功能需求是如何通过这些软件对象之间的协作完成的过程；</a:t>
            </a:r>
            <a:endParaRPr lang="zh-CN" altLang="en-US" dirty="0"/>
          </a:p>
        </p:txBody>
      </p:sp>
      <p:sp>
        <p:nvSpPr>
          <p:cNvPr id="4" name="日期占位符 3"/>
          <p:cNvSpPr>
            <a:spLocks noGrp="1"/>
          </p:cNvSpPr>
          <p:nvPr>
            <p:ph type="dt" sz="half" idx="10"/>
          </p:nvPr>
        </p:nvSpPr>
        <p:spPr/>
        <p:txBody>
          <a:bodyPr/>
          <a:lstStyle/>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6" name="灯片编号占位符 5"/>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7" name="文本框 6"/>
          <p:cNvSpPr txBox="1"/>
          <p:nvPr/>
        </p:nvSpPr>
        <p:spPr>
          <a:xfrm>
            <a:off x="4991735" y="1853565"/>
            <a:ext cx="5742305" cy="368300"/>
          </a:xfrm>
          <a:prstGeom prst="rect">
            <a:avLst/>
          </a:prstGeom>
          <a:noFill/>
        </p:spPr>
        <p:txBody>
          <a:bodyPr wrap="square" rtlCol="0">
            <a:spAutoFit/>
          </a:bodyPr>
          <a:p>
            <a:endParaRPr lang="en-US" altLang="zh-CN" sz="1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软件架构简介</a:t>
            </a:r>
            <a:endParaRPr lang="zh-CN" altLang="en-US"/>
          </a:p>
        </p:txBody>
      </p:sp>
      <p:sp>
        <p:nvSpPr>
          <p:cNvPr id="3" name="内容占位符 2"/>
          <p:cNvSpPr>
            <a:spLocks noGrp="1"/>
          </p:cNvSpPr>
          <p:nvPr>
            <p:ph idx="1"/>
          </p:nvPr>
        </p:nvSpPr>
        <p:spPr/>
        <p:txBody>
          <a:bodyPr/>
          <a:p>
            <a:r>
              <a:rPr lang="zh-CN" altLang="en-US"/>
              <a:t>软件常用的基础架构</a:t>
            </a:r>
            <a:endParaRPr lang="zh-CN" altLang="en-US"/>
          </a:p>
          <a:p>
            <a:pPr lvl="1"/>
            <a:r>
              <a:rPr lang="zh-CN" altLang="en-US" sz="2000" dirty="0" smtClean="0">
                <a:sym typeface="+mn-ea"/>
              </a:rPr>
              <a:t>单机版（纯客户端）；</a:t>
            </a:r>
            <a:endParaRPr lang="zh-CN" altLang="en-US" sz="2000" dirty="0" smtClean="0"/>
          </a:p>
          <a:p>
            <a:pPr lvl="1"/>
            <a:r>
              <a:rPr lang="zh-CN" altLang="en-US" sz="2000" dirty="0" smtClean="0">
                <a:sym typeface="+mn-ea"/>
              </a:rPr>
              <a:t>客户端</a:t>
            </a:r>
            <a:r>
              <a:rPr lang="en-US" altLang="zh-CN" sz="2000" dirty="0" smtClean="0">
                <a:sym typeface="+mn-ea"/>
              </a:rPr>
              <a:t>+</a:t>
            </a:r>
            <a:r>
              <a:rPr lang="zh-CN" altLang="en-US" sz="2000" dirty="0" smtClean="0">
                <a:sym typeface="+mn-ea"/>
              </a:rPr>
              <a:t>服务器端：</a:t>
            </a:r>
            <a:r>
              <a:rPr lang="en-US" altLang="zh-CN" sz="2000" dirty="0" smtClean="0">
                <a:sym typeface="+mn-ea"/>
              </a:rPr>
              <a:t>C/S </a:t>
            </a:r>
            <a:r>
              <a:rPr lang="zh-CN" altLang="en-US" sz="2000" dirty="0" smtClean="0">
                <a:sym typeface="+mn-ea"/>
              </a:rPr>
              <a:t>和 </a:t>
            </a:r>
            <a:r>
              <a:rPr lang="en-US" altLang="zh-CN" sz="2000" dirty="0" smtClean="0">
                <a:sym typeface="+mn-ea"/>
              </a:rPr>
              <a:t>B/S</a:t>
            </a:r>
            <a:r>
              <a:rPr lang="zh-CN" altLang="en-US" sz="2000" dirty="0" smtClean="0">
                <a:sym typeface="+mn-ea"/>
              </a:rPr>
              <a:t>；浏览器</a:t>
            </a:r>
            <a:r>
              <a:rPr lang="en-US" altLang="zh-CN" sz="2000" dirty="0" smtClean="0">
                <a:sym typeface="+mn-ea"/>
              </a:rPr>
              <a:t>/</a:t>
            </a:r>
            <a:r>
              <a:rPr lang="zh-CN" altLang="en-US" sz="2000" dirty="0" smtClean="0">
                <a:sym typeface="+mn-ea"/>
              </a:rPr>
              <a:t>服务器</a:t>
            </a:r>
            <a:endParaRPr lang="zh-CN" altLang="en-US" sz="2000" dirty="0" smtClean="0"/>
          </a:p>
          <a:p>
            <a:pPr lvl="1"/>
            <a:r>
              <a:rPr lang="zh-CN" altLang="en-US" sz="2000" dirty="0" smtClean="0">
                <a:sym typeface="+mn-ea"/>
              </a:rPr>
              <a:t>云服务；</a:t>
            </a:r>
            <a:endParaRPr lang="en-US" altLang="zh-CN" sz="2000" dirty="0" smtClean="0"/>
          </a:p>
          <a:p>
            <a:pPr lvl="0"/>
            <a:r>
              <a:rPr lang="zh-CN" altLang="en-US" sz="2180" dirty="0" smtClean="0"/>
              <a:t>服务器端的分层</a:t>
            </a:r>
            <a:endParaRPr lang="zh-CN" altLang="en-US" sz="2180" dirty="0" smtClean="0"/>
          </a:p>
          <a:p>
            <a:pPr lvl="1" algn="l">
              <a:buClrTx/>
              <a:buSzTx/>
            </a:pPr>
            <a:r>
              <a:rPr lang="zh-CN" altLang="en-US" sz="2000" dirty="0" smtClean="0">
                <a:sym typeface="+mn-ea"/>
              </a:rPr>
              <a:t>2层：应用逻辑层+</a:t>
            </a:r>
            <a:r>
              <a:rPr lang="en-US" altLang="zh-CN" sz="2000" dirty="0" smtClean="0">
                <a:sym typeface="+mn-ea"/>
              </a:rPr>
              <a:t>DB</a:t>
            </a:r>
            <a:endParaRPr lang="zh-CN" altLang="en-US" sz="2000" dirty="0" smtClean="0">
              <a:latin typeface="微软雅黑" panose="020B0503020204020204" pitchFamily="34" charset="-122"/>
              <a:ea typeface="微软雅黑" panose="020B0503020204020204" pitchFamily="34" charset="-122"/>
            </a:endParaRPr>
          </a:p>
          <a:p>
            <a:pPr lvl="1" algn="l">
              <a:buClrTx/>
              <a:buSzTx/>
            </a:pPr>
            <a:r>
              <a:rPr lang="zh-CN" altLang="en-US" sz="2000" dirty="0" smtClean="0">
                <a:sym typeface="+mn-ea"/>
              </a:rPr>
              <a:t>3层：</a:t>
            </a:r>
            <a:r>
              <a:rPr lang="zh-CN" altLang="en-US" sz="2000" dirty="0" smtClean="0">
                <a:sym typeface="+mn-ea"/>
              </a:rPr>
              <a:t>应用逻辑层+持久化层</a:t>
            </a:r>
            <a:r>
              <a:rPr lang="en-US" altLang="zh-CN" sz="2000" dirty="0" smtClean="0">
                <a:sym typeface="+mn-ea"/>
              </a:rPr>
              <a:t>+DB</a:t>
            </a:r>
            <a:endParaRPr lang="zh-CN" altLang="en-US" sz="2000" dirty="0" smtClean="0">
              <a:latin typeface="微软雅黑" panose="020B0503020204020204" pitchFamily="34" charset="-122"/>
              <a:ea typeface="微软雅黑" panose="020B0503020204020204" pitchFamily="34" charset="-122"/>
              <a:sym typeface="+mn-ea"/>
            </a:endParaRPr>
          </a:p>
          <a:p>
            <a:pPr lvl="1" algn="l">
              <a:buClrTx/>
              <a:buSzTx/>
            </a:pPr>
            <a:r>
              <a:rPr lang="zh-CN" altLang="en-US" sz="2000" dirty="0" smtClean="0">
                <a:sym typeface="+mn-ea"/>
              </a:rPr>
              <a:t>4层：</a:t>
            </a:r>
            <a:r>
              <a:rPr lang="zh-CN" altLang="en-US" sz="2000" dirty="0" smtClean="0">
                <a:sym typeface="+mn-ea"/>
              </a:rPr>
              <a:t>控制器层+应用逻辑层+持久化层</a:t>
            </a:r>
            <a:r>
              <a:rPr lang="en-US" altLang="zh-CN" sz="2000" dirty="0" smtClean="0">
                <a:sym typeface="+mn-ea"/>
              </a:rPr>
              <a:t>+DB</a:t>
            </a:r>
            <a:endParaRPr lang="en-US" altLang="zh-CN" sz="2000" dirty="0" smtClean="0">
              <a:sym typeface="+mn-ea"/>
            </a:endParaRPr>
          </a:p>
          <a:p>
            <a:pPr lvl="1" algn="l">
              <a:buClrTx/>
              <a:buSzTx/>
            </a:pPr>
            <a:r>
              <a:rPr lang="en-US" altLang="zh-CN" sz="2000" dirty="0" smtClean="0">
                <a:sym typeface="+mn-ea"/>
              </a:rPr>
              <a:t>5</a:t>
            </a:r>
            <a:r>
              <a:rPr lang="zh-CN" altLang="en-US" sz="2000" dirty="0" smtClean="0">
                <a:sym typeface="+mn-ea"/>
              </a:rPr>
              <a:t>层：控制器层+应用逻辑层+基础架构层</a:t>
            </a:r>
            <a:r>
              <a:rPr lang="en-US" altLang="zh-CN" sz="2000" dirty="0" smtClean="0">
                <a:sym typeface="+mn-ea"/>
              </a:rPr>
              <a:t>+</a:t>
            </a:r>
            <a:r>
              <a:rPr lang="zh-CN" altLang="en-US" sz="2000" dirty="0" smtClean="0">
                <a:sym typeface="+mn-ea"/>
              </a:rPr>
              <a:t>持久化层</a:t>
            </a:r>
            <a:r>
              <a:rPr lang="en-US" altLang="zh-CN" sz="2000" dirty="0" smtClean="0">
                <a:sym typeface="+mn-ea"/>
              </a:rPr>
              <a:t>+DB</a:t>
            </a:r>
            <a:endParaRPr lang="en-US" altLang="zh-CN" sz="2000" dirty="0" smtClean="0">
              <a:sym typeface="+mn-ea"/>
            </a:endParaRPr>
          </a:p>
          <a:p>
            <a:pPr lvl="0" algn="l">
              <a:buClrTx/>
              <a:buSzTx/>
            </a:pPr>
            <a:r>
              <a:rPr lang="zh-CN" altLang="en-US" sz="2180" dirty="0" smtClean="0">
                <a:sym typeface="+mn-ea"/>
              </a:rPr>
              <a:t>架构</a:t>
            </a:r>
            <a:r>
              <a:rPr lang="en-US" altLang="zh-CN" sz="1800" dirty="0" smtClean="0">
                <a:sym typeface="+mn-ea"/>
              </a:rPr>
              <a:t>(Architecture)</a:t>
            </a:r>
            <a:r>
              <a:rPr lang="zh-CN" altLang="en-US" sz="2180" dirty="0" smtClean="0">
                <a:sym typeface="+mn-ea"/>
              </a:rPr>
              <a:t>和框架</a:t>
            </a:r>
            <a:r>
              <a:rPr lang="en-US" altLang="zh-CN" sz="1800" dirty="0" smtClean="0">
                <a:sym typeface="+mn-ea"/>
              </a:rPr>
              <a:t>(Framework)</a:t>
            </a:r>
            <a:r>
              <a:rPr lang="zh-CN" altLang="en-US" sz="2180" dirty="0" smtClean="0">
                <a:sym typeface="+mn-ea"/>
              </a:rPr>
              <a:t>的区别</a:t>
            </a:r>
            <a:endParaRPr lang="zh-CN" altLang="en-US" sz="2180" dirty="0" smtClean="0">
              <a:sym typeface="+mn-ea"/>
            </a:endParaRPr>
          </a:p>
          <a:p>
            <a:pPr lvl="1" algn="l">
              <a:buClrTx/>
              <a:buSzTx/>
            </a:pPr>
            <a:r>
              <a:rPr lang="zh-CN" altLang="en-US" sz="1995" dirty="0" smtClean="0">
                <a:sym typeface="+mn-ea"/>
              </a:rPr>
              <a:t>结构是抽象的（</a:t>
            </a:r>
            <a:r>
              <a:rPr lang="en-US" altLang="zh-CN" sz="1995" dirty="0" smtClean="0">
                <a:sym typeface="+mn-ea"/>
              </a:rPr>
              <a:t>MVC)</a:t>
            </a:r>
            <a:r>
              <a:rPr lang="zh-CN" altLang="en-US" sz="1995" dirty="0" smtClean="0">
                <a:sym typeface="+mn-ea"/>
              </a:rPr>
              <a:t>，框架是具体的（有代码结构的，</a:t>
            </a:r>
            <a:r>
              <a:rPr lang="en-US" altLang="zh-CN" sz="1995" dirty="0" smtClean="0">
                <a:sym typeface="+mn-ea"/>
              </a:rPr>
              <a:t>SSH</a:t>
            </a:r>
            <a:r>
              <a:rPr lang="zh-CN" altLang="en-US" sz="1995" dirty="0" smtClean="0">
                <a:sym typeface="+mn-ea"/>
              </a:rPr>
              <a:t>）</a:t>
            </a:r>
            <a:endParaRPr lang="zh-CN" altLang="en-US" sz="1995" dirty="0" smtClean="0">
              <a:sym typeface="+mn-ea"/>
            </a:endParaRPr>
          </a:p>
        </p:txBody>
      </p:sp>
      <p:sp>
        <p:nvSpPr>
          <p:cNvPr id="4" name="日期占位符 3"/>
          <p:cNvSpPr>
            <a:spLocks noGrp="1"/>
          </p:cNvSpPr>
          <p:nvPr>
            <p:ph type="dt" sz="half" idx="10"/>
          </p:nvPr>
        </p:nvSpPr>
        <p:spPr/>
        <p:txBody>
          <a:bodyPr/>
          <a:p>
            <a:fld id="{52D47072-E55C-4D34-8E2D-62652B9D8C80}" type="datetime1">
              <a:rPr lang="zh-CN" altLang="en-US" smtClean="0"/>
            </a:fld>
            <a:endParaRPr lang="zh-CN" altLang="en-US" dirty="0"/>
          </a:p>
        </p:txBody>
      </p:sp>
      <p:sp>
        <p:nvSpPr>
          <p:cNvPr id="5" name="页脚占位符 4"/>
          <p:cNvSpPr>
            <a:spLocks noGrp="1"/>
          </p:cNvSpPr>
          <p:nvPr>
            <p:ph type="ftr" sz="quarter" idx="11"/>
          </p:nvPr>
        </p:nvSpPr>
        <p:spPr/>
        <p:txBody>
          <a:bodyPr/>
          <a:p>
            <a:r>
              <a:rPr lang="en-US" altLang="zh-CN" dirty="0" smtClean="0"/>
              <a:t>©2015-2020 Data Science &amp; Service Center</a:t>
            </a:r>
            <a:endParaRPr lang="zh-CN" altLang="en-US" dirty="0"/>
          </a:p>
        </p:txBody>
      </p:sp>
      <p:sp>
        <p:nvSpPr>
          <p:cNvPr id="6" name="灯片编号占位符 5"/>
          <p:cNvSpPr>
            <a:spLocks noGrp="1"/>
          </p:cNvSpPr>
          <p:nvPr>
            <p:ph type="sldNum" sz="quarter" idx="12"/>
          </p:nvPr>
        </p:nvSpPr>
        <p:spPr/>
        <p:txBody>
          <a:bodyPr/>
          <a:p>
            <a:fld id="{65C61107-C9B8-45B5-BD23-C8A00455B7E2}" type="slidenum">
              <a:rPr lang="zh-CN" altLang="en-US" smtClean="0"/>
            </a:fld>
            <a:endParaRPr lang="zh-CN" altLang="en-US" dirty="0"/>
          </a:p>
        </p:txBody>
      </p:sp>
      <p:pic>
        <p:nvPicPr>
          <p:cNvPr id="7" name="图片 6"/>
          <p:cNvPicPr>
            <a:picLocks noChangeAspect="1"/>
          </p:cNvPicPr>
          <p:nvPr>
            <p:custDataLst>
              <p:tags r:id="rId1"/>
            </p:custDataLst>
          </p:nvPr>
        </p:nvPicPr>
        <p:blipFill>
          <a:blip r:embed="rId2"/>
          <a:stretch>
            <a:fillRect/>
          </a:stretch>
        </p:blipFill>
        <p:spPr>
          <a:xfrm>
            <a:off x="6118860" y="825500"/>
            <a:ext cx="5876925" cy="3448050"/>
          </a:xfrm>
          <a:prstGeom prst="rect">
            <a:avLst/>
          </a:prstGeom>
        </p:spPr>
      </p:pic>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3570" y="1917065"/>
            <a:ext cx="6912610" cy="1943735"/>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endParaRPr lang="zh-CN" altLang="en-US"/>
          </a:p>
        </p:txBody>
      </p:sp>
      <p:sp>
        <p:nvSpPr>
          <p:cNvPr id="9219" name="Rectangle 2"/>
          <p:cNvSpPr>
            <a:spLocks noGrp="1" noChangeArrowheads="1"/>
          </p:cNvSpPr>
          <p:nvPr>
            <p:ph type="title"/>
          </p:nvPr>
        </p:nvSpPr>
        <p:spPr/>
        <p:txBody>
          <a:bodyPr/>
          <a:lstStyle/>
          <a:p>
            <a:r>
              <a:rPr lang="zh-CN" altLang="en-US" dirty="0" smtClean="0"/>
              <a:t>（基于</a:t>
            </a:r>
            <a:r>
              <a:rPr lang="en-US" altLang="zh-CN" dirty="0" smtClean="0"/>
              <a:t>BS</a:t>
            </a:r>
            <a:r>
              <a:rPr lang="zh-CN" altLang="en-US" dirty="0" smtClean="0"/>
              <a:t>结构）软件的层次化结构</a:t>
            </a:r>
            <a:endParaRPr lang="zh-CN" altLang="en-US" dirty="0" smtClean="0"/>
          </a:p>
        </p:txBody>
      </p:sp>
      <p:sp>
        <p:nvSpPr>
          <p:cNvPr id="9220" name="Rectangle 3"/>
          <p:cNvSpPr>
            <a:spLocks noGrp="1" noChangeArrowheads="1"/>
          </p:cNvSpPr>
          <p:nvPr>
            <p:ph idx="1"/>
          </p:nvPr>
        </p:nvSpPr>
        <p:spPr>
          <a:xfrm>
            <a:off x="335361" y="1052736"/>
            <a:ext cx="7272807" cy="5124227"/>
          </a:xfrm>
        </p:spPr>
        <p:txBody>
          <a:bodyPr/>
          <a:lstStyle/>
          <a:p>
            <a:r>
              <a:rPr lang="zh-CN" altLang="en-US" dirty="0" smtClean="0"/>
              <a:t>层次化的设计模型是面向对象方法基于软件体系结构风格的一种方案选择。</a:t>
            </a:r>
            <a:endParaRPr lang="en-US" altLang="zh-CN" dirty="0" smtClean="0"/>
          </a:p>
          <a:p>
            <a:pPr lvl="1"/>
            <a:r>
              <a:rPr lang="zh-CN" altLang="en-US" sz="2000" dirty="0" smtClean="0"/>
              <a:t>用户界面层</a:t>
            </a:r>
            <a:r>
              <a:rPr lang="zh-CN" altLang="en-US" sz="2000" dirty="0" smtClean="0">
                <a:sym typeface="Wingdings" panose="05000000000000000000" pitchFamily="2" charset="2"/>
              </a:rPr>
              <a:t>：（用例）系统功能</a:t>
            </a:r>
            <a:r>
              <a:rPr lang="zh-CN" altLang="en-US" sz="2000" dirty="0" smtClean="0"/>
              <a:t>的各种界面表现形式。</a:t>
            </a:r>
            <a:endParaRPr lang="zh-CN" altLang="en-US" sz="2000" dirty="0" smtClean="0"/>
          </a:p>
          <a:p>
            <a:pPr lvl="1"/>
            <a:r>
              <a:rPr lang="zh-CN" altLang="en-US" sz="2000" dirty="0" smtClean="0"/>
              <a:t>控制器</a:t>
            </a:r>
            <a:r>
              <a:rPr lang="zh-CN" altLang="en-US" sz="2000" dirty="0"/>
              <a:t>层</a:t>
            </a:r>
            <a:r>
              <a:rPr lang="zh-CN" altLang="en-US" sz="2000" dirty="0" smtClean="0"/>
              <a:t>：</a:t>
            </a:r>
            <a:r>
              <a:rPr lang="zh-CN" altLang="en-US" sz="2000" dirty="0"/>
              <a:t>用于协调、控制其他类共同完成用例规定的功能或行为。 </a:t>
            </a:r>
            <a:endParaRPr lang="en-US" altLang="zh-CN" sz="2000" dirty="0" smtClean="0"/>
          </a:p>
          <a:p>
            <a:pPr lvl="1"/>
            <a:r>
              <a:rPr lang="zh-CN" altLang="en-US" sz="2000" dirty="0" smtClean="0"/>
              <a:t>业务</a:t>
            </a:r>
            <a:r>
              <a:rPr lang="en-US" altLang="zh-CN" sz="2000" dirty="0" smtClean="0"/>
              <a:t>/</a:t>
            </a:r>
            <a:r>
              <a:rPr lang="zh-CN" altLang="en-US" sz="2000" dirty="0"/>
              <a:t>应用</a:t>
            </a:r>
            <a:r>
              <a:rPr lang="zh-CN" altLang="en-US" sz="2000" dirty="0" smtClean="0"/>
              <a:t>层：实现用例要求的各种系统级功能；</a:t>
            </a:r>
            <a:endParaRPr lang="zh-CN" altLang="en-US" sz="2000" dirty="0" smtClean="0"/>
          </a:p>
          <a:p>
            <a:pPr lvl="1"/>
            <a:r>
              <a:rPr lang="zh-CN" altLang="en-US" sz="2000" dirty="0" smtClean="0"/>
              <a:t>持久化层：用于保存需要持久化存储的数据对象；</a:t>
            </a:r>
            <a:endParaRPr lang="zh-CN" altLang="en-US" sz="2000" dirty="0" smtClean="0"/>
          </a:p>
          <a:p>
            <a:pPr lvl="1"/>
            <a:r>
              <a:rPr lang="zh-CN" altLang="en-US" dirty="0" smtClean="0"/>
              <a:t>系统管理模块：</a:t>
            </a:r>
            <a:r>
              <a:rPr lang="zh-CN" altLang="en-US" sz="2000" dirty="0"/>
              <a:t>为应用提供操作系统相关的功能，通过把特定于操作系统的特性包装起来，使软件与操作系统分离，增加应用的可移植性。 </a:t>
            </a:r>
            <a:endParaRPr lang="zh-CN" altLang="en-US" sz="2000" dirty="0" smtClean="0"/>
          </a:p>
        </p:txBody>
      </p:sp>
      <p:sp>
        <p:nvSpPr>
          <p:cNvPr id="7" name="日期占位符 6"/>
          <p:cNvSpPr>
            <a:spLocks noGrp="1"/>
          </p:cNvSpPr>
          <p:nvPr>
            <p:ph type="dt" sz="half" idx="10"/>
          </p:nvPr>
        </p:nvSpPr>
        <p:spPr/>
        <p:txBody>
          <a:bodyPr/>
          <a:lstStyle/>
          <a:p>
            <a:fld id="{5AAECB07-4FBC-430F-81E9-CAC7EF70339A}"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sp>
        <p:nvSpPr>
          <p:cNvPr id="10" name="Rectangle 9"/>
          <p:cNvSpPr>
            <a:spLocks noChangeArrowheads="1"/>
          </p:cNvSpPr>
          <p:nvPr/>
        </p:nvSpPr>
        <p:spPr bwMode="auto">
          <a:xfrm>
            <a:off x="8472264" y="19168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2" name="图片 11"/>
          <p:cNvPicPr>
            <a:picLocks noChangeAspect="1"/>
          </p:cNvPicPr>
          <p:nvPr/>
        </p:nvPicPr>
        <p:blipFill>
          <a:blip r:embed="rId1"/>
          <a:stretch>
            <a:fillRect/>
          </a:stretch>
        </p:blipFill>
        <p:spPr>
          <a:xfrm>
            <a:off x="7608168" y="825720"/>
            <a:ext cx="4191000" cy="5076825"/>
          </a:xfrm>
          <a:prstGeom prst="rect">
            <a:avLst/>
          </a:prstGeom>
        </p:spPr>
      </p:pic>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zh-CN" altLang="en-US" dirty="0" smtClean="0"/>
              <a:t>用户界面层</a:t>
            </a:r>
            <a:endParaRPr lang="zh-CN" altLang="en-US" dirty="0" smtClean="0"/>
          </a:p>
        </p:txBody>
      </p:sp>
      <p:sp>
        <p:nvSpPr>
          <p:cNvPr id="12292" name="Rectangle 3"/>
          <p:cNvSpPr>
            <a:spLocks noGrp="1" noChangeArrowheads="1"/>
          </p:cNvSpPr>
          <p:nvPr>
            <p:ph idx="1"/>
          </p:nvPr>
        </p:nvSpPr>
        <p:spPr/>
        <p:txBody>
          <a:bodyPr>
            <a:normAutofit/>
          </a:bodyPr>
          <a:lstStyle/>
          <a:p>
            <a:r>
              <a:rPr lang="zh-CN" altLang="en-US" dirty="0"/>
              <a:t>用户界面层指与用户进行交互的部分，代表客户端，包含应用程序中用户界面部分的代码。</a:t>
            </a:r>
            <a:endParaRPr lang="zh-CN" altLang="en-US" dirty="0"/>
          </a:p>
          <a:p>
            <a:r>
              <a:rPr lang="zh-CN" altLang="en-US" dirty="0"/>
              <a:t>系统与</a:t>
            </a:r>
            <a:r>
              <a:rPr lang="zh-CN" altLang="en-US"/>
              <a:t>用户</a:t>
            </a:r>
            <a:r>
              <a:rPr lang="zh-CN" altLang="en-US" smtClean="0"/>
              <a:t>的界面</a:t>
            </a:r>
            <a:r>
              <a:rPr lang="zh-CN" altLang="en-US" dirty="0"/>
              <a:t>可以以多种形式出现：</a:t>
            </a:r>
            <a:endParaRPr lang="zh-CN" altLang="en-US" dirty="0"/>
          </a:p>
          <a:p>
            <a:pPr lvl="1"/>
            <a:r>
              <a:rPr lang="zh-CN" altLang="en-US" sz="2000" dirty="0"/>
              <a:t>图形用户界面</a:t>
            </a:r>
            <a:r>
              <a:rPr lang="en-US" altLang="zh-CN" sz="2000" dirty="0"/>
              <a:t>GUI</a:t>
            </a:r>
            <a:endParaRPr lang="en-US" altLang="zh-CN" sz="2000" dirty="0"/>
          </a:p>
          <a:p>
            <a:pPr lvl="1"/>
            <a:r>
              <a:rPr lang="zh-CN" altLang="en-US" sz="2000" dirty="0"/>
              <a:t>命令行界面</a:t>
            </a:r>
            <a:endParaRPr lang="zh-CN" altLang="en-US" sz="2000" dirty="0"/>
          </a:p>
          <a:p>
            <a:pPr lvl="1"/>
            <a:r>
              <a:rPr lang="zh-CN" altLang="en-US" sz="2000" dirty="0"/>
              <a:t>其他交互界面（语音等）</a:t>
            </a:r>
            <a:endParaRPr lang="zh-CN" altLang="en-US" sz="2000" dirty="0"/>
          </a:p>
          <a:p>
            <a:r>
              <a:rPr lang="zh-CN" altLang="en-US" dirty="0"/>
              <a:t>尽量将用户界面层与系统的业务逻辑</a:t>
            </a:r>
            <a:r>
              <a:rPr lang="zh-CN" altLang="en-US" dirty="0" smtClean="0"/>
              <a:t>分离，</a:t>
            </a:r>
            <a:r>
              <a:rPr lang="zh-CN" altLang="en-US" dirty="0"/>
              <a:t>专门处理系统与用户的交互。</a:t>
            </a:r>
            <a:endParaRPr lang="zh-CN" altLang="en-US" dirty="0"/>
          </a:p>
          <a:p>
            <a:r>
              <a:rPr lang="zh-CN" altLang="en-US" dirty="0"/>
              <a:t>用户与系统的交互方式发生变化，系统的基本业务逻辑不需改变；</a:t>
            </a:r>
            <a:endParaRPr lang="zh-CN" altLang="en-US" dirty="0"/>
          </a:p>
          <a:p>
            <a:r>
              <a:rPr lang="zh-CN" altLang="en-US" dirty="0"/>
              <a:t>系统业务逻辑变化，在交互内容不变的情况下，用户界面不需要进行改变。 </a:t>
            </a:r>
            <a:endParaRPr lang="zh-CN" altLang="en-US" dirty="0"/>
          </a:p>
        </p:txBody>
      </p:sp>
      <p:sp>
        <p:nvSpPr>
          <p:cNvPr id="7" name="日期占位符 6"/>
          <p:cNvSpPr>
            <a:spLocks noGrp="1"/>
          </p:cNvSpPr>
          <p:nvPr>
            <p:ph type="dt" sz="half" idx="10"/>
          </p:nvPr>
        </p:nvSpPr>
        <p:spPr/>
        <p:txBody>
          <a:bodyPr/>
          <a:lstStyle/>
          <a:p>
            <a:fld id="{5737B834-750E-4C92-B275-BFCE03BE1762}"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dirty="0" smtClean="0"/>
              <a:t>控制器层对象设计原则</a:t>
            </a:r>
            <a:endParaRPr lang="zh-CN" altLang="en-US" dirty="0" smtClean="0"/>
          </a:p>
        </p:txBody>
      </p:sp>
      <p:sp>
        <p:nvSpPr>
          <p:cNvPr id="13316" name="Rectangle 3"/>
          <p:cNvSpPr>
            <a:spLocks noGrp="1" noChangeArrowheads="1"/>
          </p:cNvSpPr>
          <p:nvPr>
            <p:ph idx="1"/>
          </p:nvPr>
        </p:nvSpPr>
        <p:spPr/>
        <p:txBody>
          <a:bodyPr/>
          <a:lstStyle/>
          <a:p>
            <a:r>
              <a:rPr lang="zh-CN" altLang="en-US" dirty="0" smtClean="0">
                <a:solidFill>
                  <a:srgbClr val="FF0000"/>
                </a:solidFill>
              </a:rPr>
              <a:t>问题来源：</a:t>
            </a:r>
            <a:r>
              <a:rPr lang="en-US" altLang="zh-CN" dirty="0" smtClean="0">
                <a:solidFill>
                  <a:srgbClr val="FF0000"/>
                </a:solidFill>
              </a:rPr>
              <a:t>SSD</a:t>
            </a:r>
            <a:r>
              <a:rPr lang="zh-CN" altLang="en-US" dirty="0" smtClean="0">
                <a:solidFill>
                  <a:srgbClr val="FF0000"/>
                </a:solidFill>
              </a:rPr>
              <a:t>中的系统事件应由哪个或哪些软件对象负责接收和处理？（界面层的请求发给哪个或哪些软件对象？）</a:t>
            </a:r>
            <a:endParaRPr lang="en-US" altLang="zh-CN" dirty="0" smtClean="0">
              <a:solidFill>
                <a:srgbClr val="FF0000"/>
              </a:solidFill>
            </a:endParaRPr>
          </a:p>
          <a:p>
            <a:r>
              <a:rPr lang="zh-CN" altLang="en-US" dirty="0"/>
              <a:t>参考</a:t>
            </a:r>
            <a:r>
              <a:rPr lang="zh-CN" altLang="en-US" dirty="0" smtClean="0"/>
              <a:t>答案：</a:t>
            </a:r>
            <a:endParaRPr lang="en-US" altLang="zh-CN" dirty="0" smtClean="0"/>
          </a:p>
          <a:p>
            <a:pPr lvl="1"/>
            <a:r>
              <a:rPr lang="zh-CN" altLang="en-US" dirty="0" smtClean="0"/>
              <a:t>方案一：请求直接发给对应的应用逻辑层的对象进行逻辑处理；</a:t>
            </a:r>
            <a:endParaRPr lang="en-US" altLang="zh-CN" dirty="0" smtClean="0"/>
          </a:p>
          <a:p>
            <a:pPr lvl="1"/>
            <a:r>
              <a:rPr lang="zh-CN" altLang="en-US" dirty="0"/>
              <a:t>方案</a:t>
            </a:r>
            <a:r>
              <a:rPr lang="zh-CN" altLang="en-US" dirty="0" smtClean="0"/>
              <a:t>二：请求被某一个</a:t>
            </a:r>
            <a:r>
              <a:rPr lang="en-US" altLang="zh-CN" dirty="0" smtClean="0"/>
              <a:t>“</a:t>
            </a:r>
            <a:r>
              <a:rPr lang="zh-CN" altLang="en-US" dirty="0" smtClean="0"/>
              <a:t>专职</a:t>
            </a:r>
            <a:r>
              <a:rPr lang="en-US" altLang="zh-CN" dirty="0" smtClean="0"/>
              <a:t>”</a:t>
            </a:r>
            <a:r>
              <a:rPr lang="zh-CN" altLang="en-US" dirty="0" smtClean="0"/>
              <a:t>对象接收（检查请求的有效性，非法请求直接回绝或者丢弃）并转发给应用逻辑层对象进行逻辑处理；</a:t>
            </a:r>
            <a:endParaRPr lang="en-US" altLang="zh-CN" dirty="0" smtClean="0"/>
          </a:p>
          <a:p>
            <a:r>
              <a:rPr lang="zh-CN" altLang="en-US" dirty="0" smtClean="0"/>
              <a:t>方案</a:t>
            </a:r>
            <a:r>
              <a:rPr lang="zh-CN" altLang="en-US" dirty="0"/>
              <a:t>二</a:t>
            </a:r>
            <a:r>
              <a:rPr lang="zh-CN" altLang="en-US" dirty="0" smtClean="0"/>
              <a:t>的对象称为控制器类，不同用例的系统事件可以对应不同的控制器类。这一类对象对应的层次称为控制器层。</a:t>
            </a:r>
            <a:endParaRPr lang="zh-CN" altLang="en-US" dirty="0" smtClean="0"/>
          </a:p>
        </p:txBody>
      </p:sp>
      <p:sp>
        <p:nvSpPr>
          <p:cNvPr id="7" name="日期占位符 6"/>
          <p:cNvSpPr>
            <a:spLocks noGrp="1"/>
          </p:cNvSpPr>
          <p:nvPr>
            <p:ph type="dt" sz="half" idx="10"/>
          </p:nvPr>
        </p:nvSpPr>
        <p:spPr/>
        <p:txBody>
          <a:bodyPr/>
          <a:lstStyle/>
          <a:p>
            <a:fld id="{FC2E36AC-71C0-458C-A3F5-1FAAD93F424D}" type="datetime1">
              <a:rPr lang="zh-CN" altLang="en-US" smtClean="0"/>
            </a:fld>
            <a:endParaRPr lang="zh-CN" altLang="en-US" dirty="0"/>
          </a:p>
        </p:txBody>
      </p:sp>
      <p:sp>
        <p:nvSpPr>
          <p:cNvPr id="8" name="页脚占位符 7"/>
          <p:cNvSpPr>
            <a:spLocks noGrp="1"/>
          </p:cNvSpPr>
          <p:nvPr>
            <p:ph type="ftr" sz="quarter" idx="11"/>
          </p:nvPr>
        </p:nvSpPr>
        <p:spPr/>
        <p:txBody>
          <a:bodyPr/>
          <a:lstStyle/>
          <a:p>
            <a:pPr>
              <a:defRPr/>
            </a:pPr>
            <a:r>
              <a:rPr lang="en-GB" altLang="en-US" dirty="0" smtClean="0"/>
              <a:t>©2015-2020 Data Science &amp; Service </a:t>
            </a:r>
            <a:r>
              <a:rPr lang="en-GB" altLang="en-US" dirty="0" err="1" smtClean="0"/>
              <a:t>Center</a:t>
            </a:r>
            <a:endParaRPr lang="zh-CN" altLang="en-US" dirty="0"/>
          </a:p>
        </p:txBody>
      </p:sp>
      <p:sp>
        <p:nvSpPr>
          <p:cNvPr id="9" name="灯片编号占位符 8"/>
          <p:cNvSpPr>
            <a:spLocks noGrp="1"/>
          </p:cNvSpPr>
          <p:nvPr>
            <p:ph type="sldNum" sz="quarter" idx="12"/>
          </p:nvPr>
        </p:nvSpPr>
        <p:spPr/>
        <p:txBody>
          <a:bodyPr/>
          <a:lstStyle/>
          <a:p>
            <a:fld id="{65C61107-C9B8-45B5-BD23-C8A00455B7E2}" type="slidenum">
              <a:rPr lang="zh-CN" altLang="en-US" smtClean="0"/>
            </a:fld>
            <a:endParaRPr lang="zh-CN" altLang="en-US" dirty="0"/>
          </a:p>
        </p:txBody>
      </p:sp>
    </p:spTree>
  </p:cSld>
  <p:clrMapOvr>
    <a:masterClrMapping/>
  </p:clrMapOvr>
  <p:transition>
    <p:push/>
  </p:transition>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160583"/>
</p:tagLst>
</file>

<file path=ppt/tags/tag10.xml><?xml version="1.0" encoding="utf-8"?>
<p:tagLst xmlns:p="http://schemas.openxmlformats.org/presentationml/2006/main">
  <p:tag name="KSO_WM_TAG_VERSION" val="1.0"/>
  <p:tag name="KSO_WM_BEAUTIFY_FLAG" val="#wm#"/>
  <p:tag name="KSO_WM_UNIT_TYPE" val="i"/>
  <p:tag name="KSO_WM_UNIT_ID" val="custom160583_104*i*24"/>
  <p:tag name="KSO_WM_TEMPLATE_CATEGORY" val="custom"/>
  <p:tag name="KSO_WM_TEMPLATE_INDEX" val="160583"/>
  <p:tag name="KSO_WM_UNIT_INDEX" val="24"/>
</p:tagLst>
</file>

<file path=ppt/tags/tag11.xml><?xml version="1.0" encoding="utf-8"?>
<p:tagLst xmlns:p="http://schemas.openxmlformats.org/presentationml/2006/main">
  <p:tag name="KSO_WM_TAG_VERSION" val="1.0"/>
  <p:tag name="KSO_WM_BEAUTIFY_FLAG" val="#wm#"/>
  <p:tag name="KSO_WM_UNIT_TYPE" val="i"/>
  <p:tag name="KSO_WM_UNIT_ID" val="custom160583_104*i*25"/>
  <p:tag name="KSO_WM_TEMPLATE_CATEGORY" val="custom"/>
  <p:tag name="KSO_WM_TEMPLATE_INDEX" val="160583"/>
  <p:tag name="KSO_WM_UNIT_INDEX" val="25"/>
</p:tagLst>
</file>

<file path=ppt/tags/tag12.xml><?xml version="1.0" encoding="utf-8"?>
<p:tagLst xmlns:p="http://schemas.openxmlformats.org/presentationml/2006/main">
  <p:tag name="KSO_WM_TAG_VERSION" val="1.0"/>
  <p:tag name="KSO_WM_BEAUTIFY_FLAG" val="#wm#"/>
  <p:tag name="KSO_WM_UNIT_TYPE" val="i"/>
  <p:tag name="KSO_WM_UNIT_ID" val="custom160583_104*i*26"/>
  <p:tag name="KSO_WM_TEMPLATE_CATEGORY" val="custom"/>
  <p:tag name="KSO_WM_TEMPLATE_INDEX" val="160583"/>
  <p:tag name="KSO_WM_UNIT_INDEX" val="26"/>
</p:tagLst>
</file>

<file path=ppt/tags/tag13.xml><?xml version="1.0" encoding="utf-8"?>
<p:tagLst xmlns:p="http://schemas.openxmlformats.org/presentationml/2006/main">
  <p:tag name="KSO_WM_TAG_VERSION" val="1.0"/>
  <p:tag name="KSO_WM_BEAUTIFY_FLAG" val="#wm#"/>
  <p:tag name="KSO_WM_UNIT_TYPE" val="i"/>
  <p:tag name="KSO_WM_UNIT_ID" val="custom160583_104*i*27"/>
  <p:tag name="KSO_WM_TEMPLATE_CATEGORY" val="custom"/>
  <p:tag name="KSO_WM_TEMPLATE_INDEX" val="160583"/>
  <p:tag name="KSO_WM_UNIT_INDEX" val="27"/>
</p:tagLst>
</file>

<file path=ppt/tags/tag14.xml><?xml version="1.0" encoding="utf-8"?>
<p:tagLst xmlns:p="http://schemas.openxmlformats.org/presentationml/2006/main">
  <p:tag name="KSO_WM_TAG_VERSION" val="1.0"/>
  <p:tag name="KSO_WM_BEAUTIFY_FLAG" val="#wm#"/>
  <p:tag name="KSO_WM_UNIT_TYPE" val="i"/>
  <p:tag name="KSO_WM_UNIT_ID" val="custom160583_104*i*28"/>
  <p:tag name="KSO_WM_TEMPLATE_CATEGORY" val="custom"/>
  <p:tag name="KSO_WM_TEMPLATE_INDEX" val="160583"/>
  <p:tag name="KSO_WM_UNIT_INDEX" val="28"/>
</p:tagLst>
</file>

<file path=ppt/tags/tag15.xml><?xml version="1.0" encoding="utf-8"?>
<p:tagLst xmlns:p="http://schemas.openxmlformats.org/presentationml/2006/main">
  <p:tag name="KSO_WM_TAG_VERSION" val="1.0"/>
  <p:tag name="KSO_WM_BEAUTIFY_FLAG" val="#wm#"/>
  <p:tag name="KSO_WM_UNIT_TYPE" val="i"/>
  <p:tag name="KSO_WM_UNIT_ID" val="custom160583_104*i*29"/>
  <p:tag name="KSO_WM_TEMPLATE_CATEGORY" val="custom"/>
  <p:tag name="KSO_WM_TEMPLATE_INDEX" val="160583"/>
  <p:tag name="KSO_WM_UNIT_INDEX" val="29"/>
</p:tagLst>
</file>

<file path=ppt/tags/tag16.xml><?xml version="1.0" encoding="utf-8"?>
<p:tagLst xmlns:p="http://schemas.openxmlformats.org/presentationml/2006/main">
  <p:tag name="KSO_WM_TAG_VERSION" val="1.0"/>
  <p:tag name="KSO_WM_BEAUTIFY_FLAG" val="#wm#"/>
  <p:tag name="KSO_WM_UNIT_TYPE" val="i"/>
  <p:tag name="KSO_WM_UNIT_ID" val="custom160583_104*i*30"/>
  <p:tag name="KSO_WM_TEMPLATE_CATEGORY" val="custom"/>
  <p:tag name="KSO_WM_TEMPLATE_INDEX" val="160583"/>
  <p:tag name="KSO_WM_UNIT_INDEX" val="30"/>
</p:tagLst>
</file>

<file path=ppt/tags/tag17.xml><?xml version="1.0" encoding="utf-8"?>
<p:tagLst xmlns:p="http://schemas.openxmlformats.org/presentationml/2006/main">
  <p:tag name="KSO_WM_TAG_VERSION" val="1.0"/>
  <p:tag name="KSO_WM_BEAUTIFY_FLAG" val="#wm#"/>
  <p:tag name="KSO_WM_UNIT_TYPE" val="i"/>
  <p:tag name="KSO_WM_UNIT_ID" val="custom160583_104*i*31"/>
  <p:tag name="KSO_WM_TEMPLATE_CATEGORY" val="custom"/>
  <p:tag name="KSO_WM_TEMPLATE_INDEX" val="160583"/>
  <p:tag name="KSO_WM_UNIT_INDEX" val="31"/>
</p:tagLst>
</file>

<file path=ppt/tags/tag18.xml><?xml version="1.0" encoding="utf-8"?>
<p:tagLst xmlns:p="http://schemas.openxmlformats.org/presentationml/2006/main">
  <p:tag name="KSO_WM_TAG_VERSION" val="1.0"/>
  <p:tag name="KSO_WM_BEAUTIFY_FLAG" val="#wm#"/>
  <p:tag name="KSO_WM_UNIT_TYPE" val="i"/>
  <p:tag name="KSO_WM_UNIT_ID" val="custom160583_104*i*32"/>
  <p:tag name="KSO_WM_TEMPLATE_CATEGORY" val="custom"/>
  <p:tag name="KSO_WM_TEMPLATE_INDEX" val="160583"/>
  <p:tag name="KSO_WM_UNIT_INDEX" val="32"/>
</p:tagLst>
</file>

<file path=ppt/tags/tag19.xml><?xml version="1.0" encoding="utf-8"?>
<p:tagLst xmlns:p="http://schemas.openxmlformats.org/presentationml/2006/main">
  <p:tag name="KSO_WM_TAG_VERSION" val="1.0"/>
  <p:tag name="KSO_WM_BEAUTIFY_FLAG" val="#wm#"/>
  <p:tag name="KSO_WM_UNIT_TYPE" val="i"/>
  <p:tag name="KSO_WM_UNIT_ID" val="custom160583_104*i*33"/>
  <p:tag name="KSO_WM_TEMPLATE_CATEGORY" val="custom"/>
  <p:tag name="KSO_WM_TEMPLATE_INDEX" val="160583"/>
  <p:tag name="KSO_WM_UNIT_INDEX" val="33"/>
</p:tagLst>
</file>

<file path=ppt/tags/tag2.xml><?xml version="1.0" encoding="utf-8"?>
<p:tagLst xmlns:p="http://schemas.openxmlformats.org/presentationml/2006/main">
  <p:tag name="KSO_WM_TAG_VERSION" val="1.0"/>
  <p:tag name="KSO_WM_TEMPLATE_CATEGORY" val="custom"/>
  <p:tag name="KSO_WM_TEMPLATE_INDEX" val="160583"/>
</p:tagLst>
</file>

<file path=ppt/tags/tag20.xml><?xml version="1.0" encoding="utf-8"?>
<p:tagLst xmlns:p="http://schemas.openxmlformats.org/presentationml/2006/main">
  <p:tag name="KSO_WM_TAG_VERSION" val="1.0"/>
  <p:tag name="KSO_WM_BEAUTIFY_FLAG" val="#wm#"/>
  <p:tag name="KSO_WM_UNIT_TYPE" val="i"/>
  <p:tag name="KSO_WM_UNIT_ID" val="custom160583_104*i*34"/>
  <p:tag name="KSO_WM_TEMPLATE_CATEGORY" val="custom"/>
  <p:tag name="KSO_WM_TEMPLATE_INDEX" val="160583"/>
  <p:tag name="KSO_WM_UNIT_INDEX" val="34"/>
</p:tagLst>
</file>

<file path=ppt/tags/tag21.xml><?xml version="1.0" encoding="utf-8"?>
<p:tagLst xmlns:p="http://schemas.openxmlformats.org/presentationml/2006/main">
  <p:tag name="KSO_WM_TAG_VERSION" val="1.0"/>
  <p:tag name="KSO_WM_BEAUTIFY_FLAG" val="#wm#"/>
  <p:tag name="KSO_WM_UNIT_TYPE" val="i"/>
  <p:tag name="KSO_WM_UNIT_ID" val="custom160583_104*i*35"/>
  <p:tag name="KSO_WM_TEMPLATE_CATEGORY" val="custom"/>
  <p:tag name="KSO_WM_TEMPLATE_INDEX" val="160583"/>
  <p:tag name="KSO_WM_UNIT_INDEX" val="35"/>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83"/>
  <p:tag name="KSO_WM_UNIT_TYPE" val="h_a"/>
  <p:tag name="KSO_WM_UNIT_INDEX" val="1_1"/>
  <p:tag name="KSO_WM_UNIT_ID" val="custom160583_104*h_a*1_1"/>
  <p:tag name="KSO_WM_UNIT_LAYERLEVEL" val="1_1"/>
  <p:tag name="KSO_WM_UNIT_VALUE" val="24"/>
  <p:tag name="KSO_WM_UNIT_HIGHLIGHT" val="0"/>
  <p:tag name="KSO_WM_UNIT_COMPATIBLE" val="0"/>
  <p:tag name="KSO_WM_UNIT_CLEAR" val="0"/>
  <p:tag name="KSO_WM_UNIT_PRESET_TEXT" val="WHAT MAKES US DIFFERENT!"/>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83"/>
  <p:tag name="KSO_WM_UNIT_TYPE" val="h_f"/>
  <p:tag name="KSO_WM_UNIT_INDEX" val="1_1"/>
  <p:tag name="KSO_WM_UNIT_ID" val="custom160583_104*h_f*1_1"/>
  <p:tag name="KSO_WM_UNIT_LAYERLEVEL" val="1_1"/>
  <p:tag name="KSO_WM_UNIT_VALUE" val="69"/>
  <p:tag name="KSO_WM_UNIT_HIGHLIGHT" val="0"/>
  <p:tag name="KSO_WM_UNIT_COMPATIBLE" val="0"/>
  <p:tag name="KSO_WM_UNIT_CLEAR" val="0"/>
  <p:tag name="KSO_WM_UNIT_PRESET_TEXT_INDEX" val="4"/>
  <p:tag name="KSO_WM_UNIT_PRESET_TEXT_LEN" val="7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83"/>
  <p:tag name="KSO_WM_UNIT_TYPE" val="f"/>
  <p:tag name="KSO_WM_UNIT_INDEX" val="1"/>
  <p:tag name="KSO_WM_UNIT_ID" val="custom160583_104*f*1"/>
  <p:tag name="KSO_WM_UNIT_LAYERLEVEL" val="1"/>
  <p:tag name="KSO_WM_UNIT_VALUE" val="125"/>
  <p:tag name="KSO_WM_UNIT_HIGHLIGHT" val="0"/>
  <p:tag name="KSO_WM_UNIT_COMPATIBLE" val="0"/>
  <p:tag name="KSO_WM_UNIT_CLEAR" val="0"/>
  <p:tag name="KSO_WM_UNIT_PRESET_TEXT_INDEX" val="5"/>
  <p:tag name="KSO_WM_UNIT_PRESET_TEXT_LEN" val="232"/>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83"/>
  <p:tag name="KSO_WM_UNIT_TYPE" val="a"/>
  <p:tag name="KSO_WM_UNIT_INDEX" val="1"/>
  <p:tag name="KSO_WM_UNIT_ID" val="custom160583_104*a*1"/>
  <p:tag name="KSO_WM_UNIT_LAYERLEVEL" val="1"/>
  <p:tag name="KSO_WM_UNIT_VALUE" val="23"/>
  <p:tag name="KSO_WM_UNIT_ISCONTENTSTITLE" val="0"/>
  <p:tag name="KSO_WM_UNIT_HIGHLIGHT" val="0"/>
  <p:tag name="KSO_WM_UNIT_COMPATIBLE" val="0"/>
  <p:tag name="KSO_WM_UNIT_CLEAR" val="0"/>
  <p:tag name="KSO_WM_UNIT_PRESET_TEXT_INDEX" val="3"/>
  <p:tag name="KSO_WM_UNIT_PRESET_TEXT_LEN" val="17"/>
</p:tagLst>
</file>

<file path=ppt/tags/tag26.xml><?xml version="1.0" encoding="utf-8"?>
<p:tagLst xmlns:p="http://schemas.openxmlformats.org/presentationml/2006/main">
  <p:tag name="KSO_WM_TEMPLATE_CATEGORY" val="custom"/>
  <p:tag name="KSO_WM_TEMPLATE_INDEX" val="160583"/>
  <p:tag name="KSO_WM_TAG_VERSION" val="1.0"/>
  <p:tag name="KSO_WM_SLIDE_ID" val="custom160583_104"/>
  <p:tag name="KSO_WM_SLIDE_INDEX" val="104"/>
  <p:tag name="KSO_WM_SLIDE_ITEM_CNT" val="2"/>
  <p:tag name="KSO_WM_SLIDE_LAYOUT" val="a_f_h"/>
  <p:tag name="KSO_WM_SLIDE_LAYOUT_CNT" val="1_1_1"/>
  <p:tag name="KSO_WM_SLIDE_TYPE" val="text"/>
  <p:tag name="KSO_WM_BEAUTIFY_FLAG" val="#wm#"/>
  <p:tag name="KSO_WM_SLIDE_POSITION" val="473*168"/>
  <p:tag name="KSO_WM_SLIDE_SIZE" val="478*323"/>
</p:tagLst>
</file>

<file path=ppt/tags/tag27.xml><?xml version="1.0" encoding="utf-8"?>
<p:tagLst xmlns:p="http://schemas.openxmlformats.org/presentationml/2006/main">
  <p:tag name="REFSHAPE" val="434463020"/>
</p:tagLst>
</file>

<file path=ppt/tags/tag28.xml><?xml version="1.0" encoding="utf-8"?>
<p:tagLst xmlns:p="http://schemas.openxmlformats.org/presentationml/2006/main">
  <p:tag name="REFSHAPE" val="434463292"/>
</p:tagLst>
</file>

<file path=ppt/tags/tag29.xml><?xml version="1.0" encoding="utf-8"?>
<p:tagLst xmlns:p="http://schemas.openxmlformats.org/presentationml/2006/main">
  <p:tag name="REFSHAPE" val="434462340"/>
</p:tagLst>
</file>

<file path=ppt/tags/tag3.xml><?xml version="1.0" encoding="utf-8"?>
<p:tagLst xmlns:p="http://schemas.openxmlformats.org/presentationml/2006/main">
  <p:tag name="KSO_WM_TAG_VERSION" val="1.0"/>
  <p:tag name="KSO_WM_BEAUTIFY_FLAG" val="#wm#"/>
  <p:tag name="KSO_WM_UNIT_TYPE" val="i"/>
  <p:tag name="KSO_WM_UNIT_ID" val="custom160583_104*i*0"/>
  <p:tag name="KSO_WM_TEMPLATE_CATEGORY" val="custom"/>
  <p:tag name="KSO_WM_TEMPLATE_INDEX" val="160583"/>
  <p:tag name="KSO_WM_UNIT_INDEX" val="0"/>
</p:tagLst>
</file>

<file path=ppt/tags/tag30.xml><?xml version="1.0" encoding="utf-8"?>
<p:tagLst xmlns:p="http://schemas.openxmlformats.org/presentationml/2006/main">
  <p:tag name="REFSHAPE" val="434465060"/>
</p:tagLst>
</file>

<file path=ppt/tags/tag31.xml><?xml version="1.0" encoding="utf-8"?>
<p:tagLst xmlns:p="http://schemas.openxmlformats.org/presentationml/2006/main">
  <p:tag name="REFSHAPE" val="434468732"/>
</p:tagLst>
</file>

<file path=ppt/tags/tag32.xml><?xml version="1.0" encoding="utf-8"?>
<p:tagLst xmlns:p="http://schemas.openxmlformats.org/presentationml/2006/main">
  <p:tag name="REFSHAPE" val="434469412"/>
</p:tagLst>
</file>

<file path=ppt/tags/tag33.xml><?xml version="1.0" encoding="utf-8"?>
<p:tagLst xmlns:p="http://schemas.openxmlformats.org/presentationml/2006/main">
  <p:tag name="REFSHAPE" val="478615060"/>
  <p:tag name="KSO_WM_UNIT_PLACING_PICTURE_USER_VIEWPORT" val="{&quot;height&quot;:5430,&quot;width&quot;:9255}"/>
</p:tagLst>
</file>

<file path=ppt/tags/tag34.xml><?xml version="1.0" encoding="utf-8"?>
<p:tagLst xmlns:p="http://schemas.openxmlformats.org/presentationml/2006/main">
  <p:tag name="KSO_WPP_MARK_KEY" val="a8be1287-8f9b-4522-b6d7-ee79bd9e0662"/>
  <p:tag name="COMMONDATA" val="eyJoZGlkIjoiM2ZlNjU2NWYxNDU1ZTZkNDYxYjIzYzI2N2RkYzY2MzIifQ=="/>
</p:tagLst>
</file>

<file path=ppt/tags/tag4.xml><?xml version="1.0" encoding="utf-8"?>
<p:tagLst xmlns:p="http://schemas.openxmlformats.org/presentationml/2006/main">
  <p:tag name="KSO_WM_TAG_VERSION" val="1.0"/>
  <p:tag name="KSO_WM_BEAUTIFY_FLAG" val="#wm#"/>
  <p:tag name="KSO_WM_UNIT_TYPE" val="i"/>
  <p:tag name="KSO_WM_UNIT_ID" val="custom160583_104*i*1"/>
  <p:tag name="KSO_WM_TEMPLATE_CATEGORY" val="custom"/>
  <p:tag name="KSO_WM_TEMPLATE_INDEX" val="160583"/>
  <p:tag name="KSO_WM_UNIT_INDEX" val="1"/>
</p:tagLst>
</file>

<file path=ppt/tags/tag5.xml><?xml version="1.0" encoding="utf-8"?>
<p:tagLst xmlns:p="http://schemas.openxmlformats.org/presentationml/2006/main">
  <p:tag name="KSO_WM_TAG_VERSION" val="1.0"/>
  <p:tag name="KSO_WM_BEAUTIFY_FLAG" val="#wm#"/>
  <p:tag name="KSO_WM_UNIT_TYPE" val="i"/>
  <p:tag name="KSO_WM_UNIT_ID" val="custom160583_104*i*19"/>
  <p:tag name="KSO_WM_TEMPLATE_CATEGORY" val="custom"/>
  <p:tag name="KSO_WM_TEMPLATE_INDEX" val="160583"/>
  <p:tag name="KSO_WM_UNIT_INDEX" val="19"/>
</p:tagLst>
</file>

<file path=ppt/tags/tag6.xml><?xml version="1.0" encoding="utf-8"?>
<p:tagLst xmlns:p="http://schemas.openxmlformats.org/presentationml/2006/main">
  <p:tag name="KSO_WM_TAG_VERSION" val="1.0"/>
  <p:tag name="KSO_WM_BEAUTIFY_FLAG" val="#wm#"/>
  <p:tag name="KSO_WM_UNIT_TYPE" val="i"/>
  <p:tag name="KSO_WM_UNIT_ID" val="custom160583_104*i*20"/>
  <p:tag name="KSO_WM_TEMPLATE_CATEGORY" val="custom"/>
  <p:tag name="KSO_WM_TEMPLATE_INDEX" val="160583"/>
  <p:tag name="KSO_WM_UNIT_INDEX" val="20"/>
</p:tagLst>
</file>

<file path=ppt/tags/tag7.xml><?xml version="1.0" encoding="utf-8"?>
<p:tagLst xmlns:p="http://schemas.openxmlformats.org/presentationml/2006/main">
  <p:tag name="KSO_WM_TAG_VERSION" val="1.0"/>
  <p:tag name="KSO_WM_BEAUTIFY_FLAG" val="#wm#"/>
  <p:tag name="KSO_WM_UNIT_TYPE" val="i"/>
  <p:tag name="KSO_WM_UNIT_ID" val="custom160583_104*i*21"/>
  <p:tag name="KSO_WM_TEMPLATE_CATEGORY" val="custom"/>
  <p:tag name="KSO_WM_TEMPLATE_INDEX" val="160583"/>
  <p:tag name="KSO_WM_UNIT_INDEX" val="21"/>
</p:tagLst>
</file>

<file path=ppt/tags/tag8.xml><?xml version="1.0" encoding="utf-8"?>
<p:tagLst xmlns:p="http://schemas.openxmlformats.org/presentationml/2006/main">
  <p:tag name="KSO_WM_TAG_VERSION" val="1.0"/>
  <p:tag name="KSO_WM_BEAUTIFY_FLAG" val="#wm#"/>
  <p:tag name="KSO_WM_UNIT_TYPE" val="i"/>
  <p:tag name="KSO_WM_UNIT_ID" val="custom160583_104*i*22"/>
  <p:tag name="KSO_WM_TEMPLATE_CATEGORY" val="custom"/>
  <p:tag name="KSO_WM_TEMPLATE_INDEX" val="160583"/>
  <p:tag name="KSO_WM_UNIT_INDEX" val="22"/>
</p:tagLst>
</file>

<file path=ppt/tags/tag9.xml><?xml version="1.0" encoding="utf-8"?>
<p:tagLst xmlns:p="http://schemas.openxmlformats.org/presentationml/2006/main">
  <p:tag name="KSO_WM_TAG_VERSION" val="1.0"/>
  <p:tag name="KSO_WM_BEAUTIFY_FLAG" val="#wm#"/>
  <p:tag name="KSO_WM_UNIT_TYPE" val="i"/>
  <p:tag name="KSO_WM_UNIT_ID" val="custom160583_104*i*23"/>
  <p:tag name="KSO_WM_TEMPLATE_CATEGORY" val="custom"/>
  <p:tag name="KSO_WM_TEMPLATE_INDEX" val="160583"/>
  <p:tag name="KSO_WM_UNIT_INDEX" val="23"/>
</p:tagLst>
</file>

<file path=ppt/theme/theme1.xml><?xml version="1.0" encoding="utf-8"?>
<a:theme xmlns:a="http://schemas.openxmlformats.org/drawingml/2006/main" name="2015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1119A01PPBG">
  <a:themeElements>
    <a:clrScheme name="自定义 40">
      <a:dk1>
        <a:srgbClr val="4D4D4D"/>
      </a:dk1>
      <a:lt1>
        <a:srgbClr val="FFFFFF"/>
      </a:lt1>
      <a:dk2>
        <a:srgbClr val="4D4D4D"/>
      </a:dk2>
      <a:lt2>
        <a:srgbClr val="FFFFFF"/>
      </a:lt2>
      <a:accent1>
        <a:srgbClr val="F33644"/>
      </a:accent1>
      <a:accent2>
        <a:srgbClr val="F47056"/>
      </a:accent2>
      <a:accent3>
        <a:srgbClr val="AB7581"/>
      </a:accent3>
      <a:accent4>
        <a:srgbClr val="E5BA3F"/>
      </a:accent4>
      <a:accent5>
        <a:srgbClr val="6BC1E3"/>
      </a:accent5>
      <a:accent6>
        <a:srgbClr val="92D050"/>
      </a:accent6>
      <a:hlink>
        <a:srgbClr val="00B0F0"/>
      </a:hlink>
      <a:folHlink>
        <a:srgbClr val="7F7F7F"/>
      </a:folHlink>
    </a:clrScheme>
    <a:fontScheme name="自定义 3">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2015SE</Template>
  <TotalTime>0</TotalTime>
  <Words>9869</Words>
  <Application>WPS 演示</Application>
  <PresentationFormat>宽屏</PresentationFormat>
  <Paragraphs>690</Paragraphs>
  <Slides>44</Slides>
  <Notes>3</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44</vt:i4>
      </vt:variant>
    </vt:vector>
  </HeadingPairs>
  <TitlesOfParts>
    <vt:vector size="59" baseType="lpstr">
      <vt:lpstr>Arial</vt:lpstr>
      <vt:lpstr>宋体</vt:lpstr>
      <vt:lpstr>Wingdings</vt:lpstr>
      <vt:lpstr>华文细黑</vt:lpstr>
      <vt:lpstr>微软雅黑</vt:lpstr>
      <vt:lpstr>黑体</vt:lpstr>
      <vt:lpstr>Tempus Sans ITC</vt:lpstr>
      <vt:lpstr>幼圆</vt:lpstr>
      <vt:lpstr>Arial Unicode MS</vt:lpstr>
      <vt:lpstr>Calibri Light</vt:lpstr>
      <vt:lpstr>Calibri</vt:lpstr>
      <vt:lpstr>华文中宋</vt:lpstr>
      <vt:lpstr>2015SE</vt:lpstr>
      <vt:lpstr>A000120141119A01PPBG</vt:lpstr>
      <vt:lpstr>Visio.Drawing.11</vt:lpstr>
      <vt:lpstr>PowerPoint 演示文稿</vt:lpstr>
      <vt:lpstr>PowerPoint 演示文稿</vt:lpstr>
      <vt:lpstr>面向对象设计综述</vt:lpstr>
      <vt:lpstr>面向对象的设计与UML</vt:lpstr>
      <vt:lpstr>面向对象设计的关键步骤</vt:lpstr>
      <vt:lpstr>软件架构简介</vt:lpstr>
      <vt:lpstr>（基于BS结构）软件的层次化结构</vt:lpstr>
      <vt:lpstr>用户界面层</vt:lpstr>
      <vt:lpstr>控制器层对象设计原则</vt:lpstr>
      <vt:lpstr>业务/应用层对象设计原则</vt:lpstr>
      <vt:lpstr>持久化层对象设计原则</vt:lpstr>
      <vt:lpstr>为何引入持久化类</vt:lpstr>
      <vt:lpstr>系统层</vt:lpstr>
      <vt:lpstr>设计用例实现方案</vt:lpstr>
      <vt:lpstr>类职责分配(Grasp)模式</vt:lpstr>
      <vt:lpstr>面向对象的设计模式</vt:lpstr>
      <vt:lpstr>模式的组成</vt:lpstr>
      <vt:lpstr>控制器(Controller)模式 </vt:lpstr>
      <vt:lpstr>使用控制器的指导原则 </vt:lpstr>
      <vt:lpstr>PowerPoint 演示文稿</vt:lpstr>
      <vt:lpstr>创建者(Creator)模式 </vt:lpstr>
      <vt:lpstr>信息专家(Information Expert)模式 </vt:lpstr>
      <vt:lpstr>超市 POS 机实例</vt:lpstr>
      <vt:lpstr>超市 POS 机实例</vt:lpstr>
      <vt:lpstr>POS 机实例</vt:lpstr>
      <vt:lpstr>POS 机实例 设计步骤_1</vt:lpstr>
      <vt:lpstr>POS 机实例 设计步骤_2</vt:lpstr>
      <vt:lpstr>对象设计 MakeNewSale()</vt:lpstr>
      <vt:lpstr>对象设计 enterItem()</vt:lpstr>
      <vt:lpstr>对象设计 enterItem()</vt:lpstr>
      <vt:lpstr>方案一：enterItem()交互图</vt:lpstr>
      <vt:lpstr>对象设计endSale()</vt:lpstr>
      <vt:lpstr>endSale()交互图</vt:lpstr>
      <vt:lpstr>对象设计makePayment()</vt:lpstr>
      <vt:lpstr>makePayment()交互图</vt:lpstr>
      <vt:lpstr>持久化层设计</vt:lpstr>
      <vt:lpstr>DBFacade类设计</vt:lpstr>
      <vt:lpstr>销售信息持久化过程</vt:lpstr>
      <vt:lpstr>创建设计类图</vt:lpstr>
      <vt:lpstr>控制器/处理层设计类图 </vt:lpstr>
      <vt:lpstr>startUp设计</vt:lpstr>
      <vt:lpstr>POS机 的Store.startup</vt:lpstr>
      <vt:lpstr>动态结构设计总结</vt:lpstr>
      <vt:lpstr>用例级别 静态结构设计总结</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xiao ding</dc:creator>
  <cp:lastModifiedBy>lhfhl</cp:lastModifiedBy>
  <cp:revision>241</cp:revision>
  <dcterms:created xsi:type="dcterms:W3CDTF">2008-02-20T09:21:00Z</dcterms:created>
  <dcterms:modified xsi:type="dcterms:W3CDTF">2023-06-07T04:14:05Z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15546FF6F4BA463EB6DB40C8326AB5AD</vt:lpwstr>
  </property>
</Properties>
</file>