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515" r:id="rId3"/>
    <p:sldId id="516" r:id="rId5"/>
    <p:sldId id="517" r:id="rId6"/>
    <p:sldId id="518" r:id="rId7"/>
    <p:sldId id="519" r:id="rId8"/>
    <p:sldId id="520" r:id="rId9"/>
    <p:sldId id="522" r:id="rId10"/>
    <p:sldId id="523" r:id="rId11"/>
    <p:sldId id="524" r:id="rId12"/>
    <p:sldId id="525" r:id="rId13"/>
    <p:sldId id="526" r:id="rId14"/>
    <p:sldId id="527" r:id="rId15"/>
    <p:sldId id="528" r:id="rId16"/>
    <p:sldId id="529" r:id="rId17"/>
    <p:sldId id="530" r:id="rId18"/>
    <p:sldId id="531" r:id="rId19"/>
    <p:sldId id="532" r:id="rId20"/>
    <p:sldId id="533" r:id="rId21"/>
    <p:sldId id="534" r:id="rId22"/>
    <p:sldId id="535" r:id="rId23"/>
    <p:sldId id="537" r:id="rId24"/>
    <p:sldId id="538" r:id="rId25"/>
    <p:sldId id="536" r:id="rId26"/>
    <p:sldId id="539" r:id="rId27"/>
    <p:sldId id="540" r:id="rId28"/>
    <p:sldId id="541" r:id="rId29"/>
    <p:sldId id="542"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2" r:id="rId46"/>
    <p:sldId id="563" r:id="rId47"/>
    <p:sldId id="564" r:id="rId48"/>
    <p:sldId id="565" r:id="rId49"/>
  </p:sldIdLst>
  <p:sldSz cx="12192000" cy="6858000"/>
  <p:notesSz cx="6668770" cy="9926320"/>
  <p:custDataLst>
    <p:tags r:id="rId54"/>
  </p:custDataLst>
  <p:defaultTextStyle>
    <a:defPPr>
      <a:defRPr lang="zh-CN"/>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0000"/>
    <a:srgbClr val="0099FF"/>
    <a:srgbClr val="0066FF"/>
    <a:srgbClr val="3333CC"/>
    <a:srgbClr val="0000FF"/>
    <a:srgbClr val="FF33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7" autoAdjust="0"/>
    <p:restoredTop sz="94660" autoAdjust="0"/>
  </p:normalViewPr>
  <p:slideViewPr>
    <p:cSldViewPr>
      <p:cViewPr varScale="1">
        <p:scale>
          <a:sx n="80" d="100"/>
          <a:sy n="80" d="100"/>
        </p:scale>
        <p:origin x="456" y="84"/>
      </p:cViewPr>
      <p:guideLst>
        <p:guide orient="horz" pos="2175"/>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4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4339"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4340"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4341"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7AC399C5-F505-410D-8CBE-F6D51B1E0D0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316419"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316420"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1" name="Rectangle 5"/>
          <p:cNvSpPr>
            <a:spLocks noGrp="1" noChangeArrowheads="1"/>
          </p:cNvSpPr>
          <p:nvPr>
            <p:ph type="body" sz="quarter" idx="3"/>
          </p:nvPr>
        </p:nvSpPr>
        <p:spPr bwMode="auto">
          <a:xfrm>
            <a:off x="666750" y="4714875"/>
            <a:ext cx="53355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16422"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316423"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2AE44EBE-441B-481F-9A2F-52D8EEBCC3A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A2DC6B7A-D6CD-44A6-B4BE-D387DF76AB1B}" type="datetime1">
              <a:rPr lang="zh-CN" altLang="en-US" smtClean="0"/>
            </a:fld>
            <a:endParaRPr lang="en-US" altLang="zh-CN"/>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D4CBECFB-BAAF-4F60-B969-B6634AA3C49B}" type="slidenum">
              <a:rPr lang="en-US" altLang="zh-CN" smtClean="0"/>
            </a:fld>
            <a:endParaRPr lang="en-US" altLang="zh-CN"/>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8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6" y="138542"/>
            <a:ext cx="10765455" cy="645258"/>
          </a:xfrm>
        </p:spPr>
        <p:txBody>
          <a:bodyPr>
            <a:normAutofit/>
          </a:bodyPr>
          <a:lstStyle>
            <a:lvl1pPr algn="r">
              <a:defRPr sz="28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922341"/>
            <a:ext cx="11377263" cy="5254622"/>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43E70546-1504-4506-BA88-2CC53EE42F44}" type="slidenum">
              <a:rPr lang="en-US" altLang="zh-CN" smtClean="0"/>
            </a:fld>
            <a:endParaRPr lang="en-US" altLang="zh-CN"/>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10040-1E61-49D9-ACD5-766D80333E29}"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7" name="灯片编号占位符 6"/>
          <p:cNvSpPr>
            <a:spLocks noGrp="1"/>
          </p:cNvSpPr>
          <p:nvPr>
            <p:ph type="sldNum" sz="quarter" idx="12"/>
          </p:nvPr>
        </p:nvSpPr>
        <p:spPr/>
        <p:txBody>
          <a:bodyPr/>
          <a:lstStyle/>
          <a:p>
            <a:fld id="{1785D4AB-BEF3-44A7-80A9-70F15845910A}" type="slidenum">
              <a:rPr lang="en-US" altLang="zh-CN" smtClean="0"/>
            </a:fld>
            <a:endParaRPr lang="en-US" altLang="zh-CN"/>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24DA28-3541-405B-80D3-8DF15E268B40}"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p:txBody>
          <a:bodyPr/>
          <a:lstStyle/>
          <a:p>
            <a:fld id="{C97E3893-382F-40D2-A136-F7A947AAA86A}" type="slidenum">
              <a:rPr lang="en-US" altLang="zh-CN" smtClean="0"/>
            </a:fld>
            <a:endParaRPr lang="en-US" altLang="zh-CN"/>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7E6739BF-C30C-4A35-8BEC-D7EF64F81437}" type="datetime1">
              <a:rPr lang="zh-CN" altLang="en-US" smtClean="0"/>
            </a:fld>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F36B6-E69B-46DC-BD69-409530B6DB3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2.bin"/><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emf"/><Relationship Id="rId3" Type="http://schemas.openxmlformats.org/officeDocument/2006/relationships/oleObject" Target="../embeddings/oleObject4.bin"/><Relationship Id="rId2" Type="http://schemas.openxmlformats.org/officeDocument/2006/relationships/image" Target="../media/image9.e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1.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9.bin"/><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 Id="rId3" Type="http://schemas.openxmlformats.org/officeDocument/2006/relationships/oleObject" Target="../embeddings/oleObject7.bin"/><Relationship Id="rId2" Type="http://schemas.openxmlformats.org/officeDocument/2006/relationships/image" Target="../media/image12.w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2400" b="1" dirty="0" smtClean="0">
                <a:solidFill>
                  <a:prstClr val="white"/>
                </a:solidFill>
                <a:latin typeface="微软雅黑" panose="020B0503020204020204" pitchFamily="34" charset="-122"/>
                <a:ea typeface="微软雅黑" panose="020B0503020204020204" pitchFamily="34" charset="-122"/>
              </a:rPr>
              <a:t>软件</a:t>
            </a:r>
            <a:r>
              <a:rPr lang="zh-CN" altLang="en-US" sz="2400" b="1" dirty="0">
                <a:solidFill>
                  <a:prstClr val="white"/>
                </a:solidFill>
                <a:latin typeface="微软雅黑" panose="020B0503020204020204" pitchFamily="34" charset="-122"/>
                <a:ea typeface="微软雅黑" panose="020B0503020204020204" pitchFamily="34" charset="-122"/>
              </a:rPr>
              <a:t>测试</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531902"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dxiao@bupt.edu.cn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AC4D13C8-5D36-49EE-9B04-A17A05C3CF1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7" name="灯片编号占位符 6"/>
          <p:cNvSpPr>
            <a:spLocks noGrp="1"/>
          </p:cNvSpPr>
          <p:nvPr>
            <p:ph type="sldNum" sz="quarter" idx="12"/>
          </p:nvPr>
        </p:nvSpPr>
        <p:spPr/>
        <p:txBody>
          <a:bodyPr/>
          <a:lstStyle/>
          <a:p>
            <a:fld id="{D4CBECFB-BAAF-4F60-B969-B6634AA3C49B}" type="slidenum">
              <a:rPr lang="en-US" altLang="zh-CN" smtClean="0"/>
            </a:fld>
            <a:endParaRPr lang="en-US" altLang="zh-CN"/>
          </a:p>
        </p:txBody>
      </p:sp>
      <p:pic>
        <p:nvPicPr>
          <p:cNvPr id="10" name="图片 9"/>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逻辑覆盖</a:t>
            </a:r>
            <a:endParaRPr lang="zh-CN" altLang="en-US" dirty="0"/>
          </a:p>
        </p:txBody>
      </p:sp>
      <p:sp>
        <p:nvSpPr>
          <p:cNvPr id="3" name="内容占位符 2"/>
          <p:cNvSpPr>
            <a:spLocks noGrp="1"/>
          </p:cNvSpPr>
          <p:nvPr>
            <p:ph idx="1"/>
          </p:nvPr>
        </p:nvSpPr>
        <p:spPr>
          <a:xfrm>
            <a:off x="407368" y="783800"/>
            <a:ext cx="11377263" cy="5393163"/>
          </a:xfrm>
        </p:spPr>
        <p:txBody>
          <a:bodyPr/>
          <a:lstStyle/>
          <a:p>
            <a:r>
              <a:rPr lang="zh-CN" altLang="en-US" dirty="0"/>
              <a:t>确定测试路径的逻辑表达：</a:t>
            </a:r>
            <a:r>
              <a:rPr lang="en-US" altLang="zh-CN" dirty="0"/>
              <a:t>L1,L2,L3,L4</a:t>
            </a:r>
            <a:endParaRPr lang="en-US" altLang="zh-CN" dirty="0"/>
          </a:p>
          <a:p>
            <a:endParaRPr lang="zh-CN" altLang="en-US" dirty="0"/>
          </a:p>
        </p:txBody>
      </p:sp>
      <p:pic>
        <p:nvPicPr>
          <p:cNvPr id="7"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392" y="1988840"/>
            <a:ext cx="5112568" cy="366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256"/>
          <p:cNvGraphicFramePr>
            <a:graphicFrameLocks noChangeAspect="1"/>
          </p:cNvGraphicFramePr>
          <p:nvPr/>
        </p:nvGraphicFramePr>
        <p:xfrm>
          <a:off x="6096000" y="725717"/>
          <a:ext cx="5904655" cy="2534543"/>
        </p:xfrm>
        <a:graphic>
          <a:graphicData uri="http://schemas.openxmlformats.org/presentationml/2006/ole">
            <mc:AlternateContent xmlns:mc="http://schemas.openxmlformats.org/markup-compatibility/2006">
              <mc:Choice xmlns:v="urn:schemas-microsoft-com:vml" Requires="v">
                <p:oleObj spid="_x0000_s347198" name="Document" r:id="rId2" imgW="8686800" imgH="5180965" progId="Word.Document.8">
                  <p:embed/>
                </p:oleObj>
              </mc:Choice>
              <mc:Fallback>
                <p:oleObj name="Document" r:id="rId2" imgW="8686800" imgH="5180965" progId="Word.Document.8">
                  <p:embed/>
                  <p:pic>
                    <p:nvPicPr>
                      <p:cNvPr id="0" name="图片 347197"/>
                      <p:cNvPicPr>
                        <a:picLocks noChangeAspect="1" noChangeArrowheads="1"/>
                      </p:cNvPicPr>
                      <p:nvPr/>
                    </p:nvPicPr>
                    <p:blipFill>
                      <a:blip r:embed="rId3"/>
                      <a:srcRect/>
                      <a:stretch>
                        <a:fillRect/>
                      </a:stretch>
                    </p:blipFill>
                    <p:spPr bwMode="auto">
                      <a:xfrm>
                        <a:off x="6096000" y="725717"/>
                        <a:ext cx="5904655" cy="2534543"/>
                      </a:xfrm>
                      <a:prstGeom prst="rect">
                        <a:avLst/>
                      </a:prstGeom>
                      <a:solidFill>
                        <a:schemeClr val="bg1">
                          <a:lumMod val="85000"/>
                        </a:schemeClr>
                      </a:solidFill>
                      <a:ln>
                        <a:noFill/>
                      </a:ln>
                      <a:effectLst/>
                    </p:spPr>
                  </p:pic>
                </p:oleObj>
              </mc:Fallback>
            </mc:AlternateContent>
          </a:graphicData>
        </a:graphic>
      </p:graphicFrame>
      <p:graphicFrame>
        <p:nvGraphicFramePr>
          <p:cNvPr id="9" name="Object 258"/>
          <p:cNvGraphicFramePr>
            <a:graphicFrameLocks noChangeAspect="1"/>
          </p:cNvGraphicFramePr>
          <p:nvPr/>
        </p:nvGraphicFramePr>
        <p:xfrm>
          <a:off x="6096000" y="3346025"/>
          <a:ext cx="5904655" cy="2830938"/>
        </p:xfrm>
        <a:graphic>
          <a:graphicData uri="http://schemas.openxmlformats.org/presentationml/2006/ole">
            <mc:AlternateContent xmlns:mc="http://schemas.openxmlformats.org/markup-compatibility/2006">
              <mc:Choice xmlns:v="urn:schemas-microsoft-com:vml" Requires="v">
                <p:oleObj spid="_x0000_s347199" name="文档" r:id="rId4" imgW="7607935" imgH="6367145" progId="Word.Document.8">
                  <p:embed/>
                </p:oleObj>
              </mc:Choice>
              <mc:Fallback>
                <p:oleObj name="文档" r:id="rId4" imgW="7607935" imgH="6367145" progId="Word.Document.8">
                  <p:embed/>
                  <p:pic>
                    <p:nvPicPr>
                      <p:cNvPr id="0" name="图片 3471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46025"/>
                        <a:ext cx="5904655" cy="2830938"/>
                      </a:xfrm>
                      <a:prstGeom prst="rect">
                        <a:avLst/>
                      </a:prstGeom>
                      <a:solidFill>
                        <a:schemeClr val="bg1">
                          <a:lumMod val="85000"/>
                        </a:schemeClr>
                      </a:solidFill>
                      <a:ln>
                        <a:noFill/>
                      </a:ln>
                      <a:effectLst/>
                    </p:spPr>
                  </p:pic>
                </p:oleObj>
              </mc:Fallback>
            </mc:AlternateContent>
          </a:graphicData>
        </a:graphic>
      </p:graphicFrame>
      <p:sp>
        <p:nvSpPr>
          <p:cNvPr id="10" name="日期占位符 9"/>
          <p:cNvSpPr>
            <a:spLocks noGrp="1"/>
          </p:cNvSpPr>
          <p:nvPr>
            <p:ph type="dt" sz="half" idx="10"/>
          </p:nvPr>
        </p:nvSpPr>
        <p:spPr/>
        <p:txBody>
          <a:bodyPr/>
          <a:lstStyle/>
          <a:p>
            <a:fld id="{0DB83E45-C4A0-49DF-AE88-70A8F2A56189}" type="datetime1">
              <a:rPr lang="zh-CN" altLang="en-US" smtClean="0"/>
            </a:fld>
            <a:endParaRPr lang="en-US" altLang="zh-CN"/>
          </a:p>
        </p:txBody>
      </p:sp>
      <p:sp>
        <p:nvSpPr>
          <p:cNvPr id="11" name="页脚占位符 10"/>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12" name="灯片编号占位符 11"/>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graphicFrame>
        <p:nvGraphicFramePr>
          <p:cNvPr id="7" name="Object 2"/>
          <p:cNvGraphicFramePr>
            <a:graphicFrameLocks noChangeAspect="1"/>
          </p:cNvGraphicFramePr>
          <p:nvPr/>
        </p:nvGraphicFramePr>
        <p:xfrm>
          <a:off x="479376" y="485164"/>
          <a:ext cx="5616624" cy="3877039"/>
        </p:xfrm>
        <a:graphic>
          <a:graphicData uri="http://schemas.openxmlformats.org/presentationml/2006/ole">
            <mc:AlternateContent xmlns:mc="http://schemas.openxmlformats.org/markup-compatibility/2006">
              <mc:Choice xmlns:v="urn:schemas-microsoft-com:vml" Requires="v">
                <p:oleObj spid="_x0000_s348216" name="文档" r:id="rId1" imgW="8177530" imgH="6214745" progId="Word.Document.8">
                  <p:embed/>
                </p:oleObj>
              </mc:Choice>
              <mc:Fallback>
                <p:oleObj name="文档" r:id="rId1" imgW="8177530" imgH="6214745" progId="Word.Document.8">
                  <p:embed/>
                  <p:pic>
                    <p:nvPicPr>
                      <p:cNvPr id="0" name="图片 348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85164"/>
                        <a:ext cx="5616624" cy="3877039"/>
                      </a:xfrm>
                      <a:prstGeom prst="rect">
                        <a:avLst/>
                      </a:prstGeom>
                      <a:solidFill>
                        <a:schemeClr val="bg1">
                          <a:lumMod val="85000"/>
                        </a:schemeClr>
                      </a:solidFill>
                      <a:ln>
                        <a:noFill/>
                      </a:ln>
                      <a:effectLst/>
                    </p:spPr>
                  </p:pic>
                </p:oleObj>
              </mc:Fallback>
            </mc:AlternateContent>
          </a:graphicData>
        </a:graphic>
      </p:graphicFrame>
      <p:graphicFrame>
        <p:nvGraphicFramePr>
          <p:cNvPr id="8" name="Object 3"/>
          <p:cNvGraphicFramePr>
            <a:graphicFrameLocks noChangeAspect="1"/>
          </p:cNvGraphicFramePr>
          <p:nvPr/>
        </p:nvGraphicFramePr>
        <p:xfrm>
          <a:off x="6405172" y="4574708"/>
          <a:ext cx="5387436" cy="1541462"/>
        </p:xfrm>
        <a:graphic>
          <a:graphicData uri="http://schemas.openxmlformats.org/presentationml/2006/ole">
            <mc:AlternateContent xmlns:mc="http://schemas.openxmlformats.org/markup-compatibility/2006">
              <mc:Choice xmlns:v="urn:schemas-microsoft-com:vml" Requires="v">
                <p:oleObj spid="_x0000_s348217" name="文档" r:id="rId3" imgW="8341995" imgH="2569845" progId="Word.Document.8">
                  <p:embed/>
                </p:oleObj>
              </mc:Choice>
              <mc:Fallback>
                <p:oleObj name="文档" r:id="rId3" imgW="8341995" imgH="2569845" progId="Word.Document.8">
                  <p:embed/>
                  <p:pic>
                    <p:nvPicPr>
                      <p:cNvPr id="0" name="图片 348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5172" y="4574708"/>
                        <a:ext cx="5387436" cy="1541462"/>
                      </a:xfrm>
                      <a:prstGeom prst="rect">
                        <a:avLst/>
                      </a:prstGeom>
                      <a:solidFill>
                        <a:schemeClr val="bg1">
                          <a:lumMod val="85000"/>
                        </a:schemeClr>
                      </a:solidFill>
                      <a:ln>
                        <a:noFill/>
                      </a:ln>
                      <a:effectLst/>
                    </p:spPr>
                  </p:pic>
                </p:oleObj>
              </mc:Fallback>
            </mc:AlternateContent>
          </a:graphicData>
        </a:graphic>
      </p:graphicFrame>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4031" y="485164"/>
            <a:ext cx="5408577" cy="3877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语句覆盖</a:t>
            </a:r>
            <a:endParaRPr lang="zh-CN" altLang="en-US" dirty="0"/>
          </a:p>
        </p:txBody>
      </p:sp>
      <p:sp>
        <p:nvSpPr>
          <p:cNvPr id="3" name="内容占位符 2"/>
          <p:cNvSpPr>
            <a:spLocks noGrp="1"/>
          </p:cNvSpPr>
          <p:nvPr>
            <p:ph idx="1"/>
          </p:nvPr>
        </p:nvSpPr>
        <p:spPr/>
        <p:txBody>
          <a:bodyPr/>
          <a:lstStyle/>
          <a:p>
            <a:r>
              <a:rPr lang="zh-CN" altLang="en-US" dirty="0"/>
              <a:t>语句</a:t>
            </a:r>
            <a:r>
              <a:rPr lang="zh-CN" altLang="en-US" dirty="0" smtClean="0"/>
              <a:t>覆盖：使得</a:t>
            </a:r>
            <a:r>
              <a:rPr lang="zh-CN" altLang="en-US" dirty="0"/>
              <a:t>每</a:t>
            </a:r>
            <a:r>
              <a:rPr lang="zh-CN" altLang="en-US" dirty="0" smtClean="0"/>
              <a:t>一个可</a:t>
            </a:r>
            <a:r>
              <a:rPr lang="zh-CN" altLang="en-US" dirty="0"/>
              <a:t>执行语句至少执行一次。</a:t>
            </a:r>
            <a:endParaRPr lang="zh-CN" altLang="en-US" dirty="0"/>
          </a:p>
          <a:p>
            <a:r>
              <a:rPr lang="zh-CN" altLang="en-US" dirty="0"/>
              <a:t>在图例中，正好所有的可执行语句都在路径</a:t>
            </a:r>
            <a:r>
              <a:rPr lang="en-US" altLang="zh-CN" dirty="0"/>
              <a:t>L1</a:t>
            </a:r>
            <a:r>
              <a:rPr lang="zh-CN" altLang="en-US" dirty="0"/>
              <a:t>上，所以选择路径 </a:t>
            </a:r>
            <a:r>
              <a:rPr lang="en-US" altLang="zh-CN" dirty="0"/>
              <a:t>L1</a:t>
            </a:r>
            <a:r>
              <a:rPr lang="zh-CN" altLang="en-US" dirty="0"/>
              <a:t>设计测试用例，就可以覆盖所有的可执行语句。</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graphicFrame>
        <p:nvGraphicFramePr>
          <p:cNvPr id="7" name="Object 5"/>
          <p:cNvGraphicFramePr>
            <a:graphicFrameLocks noChangeAspect="1"/>
          </p:cNvGraphicFramePr>
          <p:nvPr/>
        </p:nvGraphicFramePr>
        <p:xfrm>
          <a:off x="6401903" y="5049839"/>
          <a:ext cx="5281193" cy="811212"/>
        </p:xfrm>
        <a:graphic>
          <a:graphicData uri="http://schemas.openxmlformats.org/presentationml/2006/ole">
            <mc:AlternateContent xmlns:mc="http://schemas.openxmlformats.org/markup-compatibility/2006">
              <mc:Choice xmlns:v="urn:schemas-microsoft-com:vml" Requires="v">
                <p:oleObj spid="_x0000_s349214" name="公式" r:id="rId1" imgW="2705100" imgH="495300" progId="Equation.3">
                  <p:embed/>
                </p:oleObj>
              </mc:Choice>
              <mc:Fallback>
                <p:oleObj name="公式" r:id="rId1" imgW="2705100" imgH="495300" progId="Equation.3">
                  <p:embed/>
                  <p:pic>
                    <p:nvPicPr>
                      <p:cNvPr id="0" name="图片 349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903" y="5049839"/>
                        <a:ext cx="5281193" cy="811212"/>
                      </a:xfrm>
                      <a:prstGeom prst="rect">
                        <a:avLst/>
                      </a:prstGeom>
                      <a:solidFill>
                        <a:schemeClr val="bg1">
                          <a:lumMod val="85000"/>
                        </a:schemeClr>
                      </a:solidFill>
                      <a:ln w="3175" cmpd="sng">
                        <a:solidFill>
                          <a:schemeClr val="tx1"/>
                        </a:solidFill>
                        <a:miter lim="800000"/>
                        <a:headEnd/>
                        <a:tailEnd/>
                      </a:ln>
                      <a:effectLst/>
                    </p:spPr>
                  </p:pic>
                </p:oleObj>
              </mc:Fallback>
            </mc:AlternateContent>
          </a:graphicData>
        </a:graphic>
      </p:graphicFrame>
      <p:sp>
        <p:nvSpPr>
          <p:cNvPr id="8" name="Rectangle 4"/>
          <p:cNvSpPr>
            <a:spLocks noChangeArrowheads="1"/>
          </p:cNvSpPr>
          <p:nvPr/>
        </p:nvSpPr>
        <p:spPr bwMode="auto">
          <a:xfrm>
            <a:off x="407368" y="2564904"/>
            <a:ext cx="5616624" cy="1374775"/>
          </a:xfrm>
          <a:prstGeom prst="rect">
            <a:avLst/>
          </a:prstGeom>
          <a:solidFill>
            <a:schemeClr val="bg1">
              <a:lumMod val="85000"/>
            </a:schemeClr>
          </a:solidFill>
          <a:ln w="9525">
            <a:solidFill>
              <a:schemeClr val="tx1"/>
            </a:solidFill>
            <a:miter lim="800000"/>
          </a:ln>
          <a:effec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测试用例的设计格式如下</a:t>
            </a:r>
            <a:br>
              <a:rPr lang="zh-CN" altLang="en-US" sz="20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输入的</a:t>
            </a:r>
            <a:r>
              <a:rPr lang="en-US" altLang="zh-CN" sz="1800" b="1" dirty="0">
                <a:latin typeface="微软雅黑" panose="020B0503020204020204" pitchFamily="34" charset="-122"/>
                <a:ea typeface="微软雅黑" panose="020B0503020204020204" pitchFamily="34" charset="-122"/>
              </a:rPr>
              <a:t>(A, B, X)</a:t>
            </a:r>
            <a:r>
              <a:rPr lang="zh-CN" altLang="en-US" sz="1800" b="1"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输出的</a:t>
            </a:r>
            <a:r>
              <a:rPr lang="en-US" altLang="zh-CN" sz="1800" b="1" dirty="0">
                <a:latin typeface="微软雅黑" panose="020B0503020204020204" pitchFamily="34" charset="-122"/>
                <a:ea typeface="微软雅黑" panose="020B0503020204020204" pitchFamily="34" charset="-122"/>
              </a:rPr>
              <a:t>(A, B, X)</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满足语句覆盖的测试用例是</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0, 3)】</a:t>
            </a:r>
            <a:r>
              <a:rPr lang="zh-CN" altLang="en-US" sz="2000" dirty="0">
                <a:latin typeface="微软雅黑" panose="020B0503020204020204" pitchFamily="34" charset="-122"/>
                <a:ea typeface="微软雅黑" panose="020B0503020204020204" pitchFamily="34" charset="-122"/>
              </a:rPr>
              <a:t>　覆盖 </a:t>
            </a:r>
            <a:r>
              <a:rPr lang="en-US" altLang="zh-CN" sz="2000" dirty="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096" y="2093369"/>
            <a:ext cx="3939200" cy="282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p:nvSpPr>
        <p:spPr bwMode="auto">
          <a:xfrm>
            <a:off x="407368" y="4112553"/>
            <a:ext cx="5616624" cy="2064409"/>
          </a:xfrm>
          <a:prstGeom prst="rect">
            <a:avLst/>
          </a:prstGeom>
          <a:solidFill>
            <a:schemeClr val="accent6">
              <a:lumMod val="60000"/>
              <a:lumOff val="40000"/>
            </a:schemeClr>
          </a:solidFill>
          <a:ln w="9525">
            <a:solidFill>
              <a:schemeClr val="tx1"/>
            </a:solidFill>
            <a:miter lim="800000"/>
          </a:ln>
          <a:effectLst/>
        </p:spPr>
        <p:txBody>
          <a:bodyPr/>
          <a:lstStyle>
            <a:lvl1pPr marL="180975" indent="-18097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63855" indent="-363855">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如果第一个判断的 “</a:t>
            </a:r>
            <a:r>
              <a:rPr lang="en-US" altLang="zh-CN" sz="2000" dirty="0">
                <a:latin typeface="微软雅黑" panose="020B0503020204020204" pitchFamily="34" charset="-122"/>
                <a:ea typeface="微软雅黑" panose="020B0503020204020204" pitchFamily="34" charset="-122"/>
              </a:rPr>
              <a:t>and”</a:t>
            </a:r>
            <a:r>
              <a:rPr lang="zh-CN" altLang="en-US" sz="2000" dirty="0">
                <a:latin typeface="微软雅黑" panose="020B0503020204020204" pitchFamily="34" charset="-122"/>
                <a:ea typeface="微软雅黑" panose="020B0503020204020204" pitchFamily="34" charset="-122"/>
              </a:rPr>
              <a:t>错写成“</a:t>
            </a:r>
            <a:r>
              <a:rPr lang="en-US" altLang="zh-CN" sz="2000" dirty="0">
                <a:latin typeface="微软雅黑" panose="020B0503020204020204" pitchFamily="34" charset="-122"/>
                <a:ea typeface="微软雅黑" panose="020B0503020204020204" pitchFamily="34" charset="-122"/>
              </a:rPr>
              <a:t>or”</a:t>
            </a:r>
            <a:r>
              <a:rPr lang="zh-CN" altLang="en-US" sz="2000" dirty="0">
                <a:latin typeface="微软雅黑" panose="020B0503020204020204" pitchFamily="34" charset="-122"/>
                <a:ea typeface="微软雅黑" panose="020B0503020204020204" pitchFamily="34" charset="-122"/>
              </a:rPr>
              <a:t>或者第二个判断的 “</a:t>
            </a:r>
            <a:r>
              <a:rPr lang="en-US" altLang="zh-CN" sz="2000" dirty="0">
                <a:latin typeface="微软雅黑" panose="020B0503020204020204" pitchFamily="34" charset="-122"/>
                <a:ea typeface="微软雅黑" panose="020B0503020204020204" pitchFamily="34" charset="-122"/>
              </a:rPr>
              <a:t>or”</a:t>
            </a:r>
            <a:r>
              <a:rPr lang="zh-CN" altLang="en-US" sz="2000" dirty="0">
                <a:latin typeface="微软雅黑" panose="020B0503020204020204" pitchFamily="34" charset="-122"/>
                <a:ea typeface="微软雅黑" panose="020B0503020204020204" pitchFamily="34" charset="-122"/>
              </a:rPr>
              <a:t>错写成“</a:t>
            </a:r>
            <a:r>
              <a:rPr lang="en-US" altLang="zh-CN" sz="2000" dirty="0">
                <a:latin typeface="微软雅黑" panose="020B0503020204020204" pitchFamily="34" charset="-122"/>
                <a:ea typeface="微软雅黑" panose="020B0503020204020204" pitchFamily="34" charset="-122"/>
              </a:rPr>
              <a:t>and”</a:t>
            </a:r>
            <a:endParaRPr lang="en-US" altLang="zh-CN" sz="2000" dirty="0">
              <a:latin typeface="微软雅黑" panose="020B0503020204020204" pitchFamily="34" charset="-122"/>
              <a:ea typeface="微软雅黑" panose="020B0503020204020204" pitchFamily="34" charset="-122"/>
            </a:endParaRPr>
          </a:p>
          <a:p>
            <a:pPr marL="363855" indent="-363855">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利用上面的测试用例，仍可覆盖所有四个执行语句</a:t>
            </a:r>
            <a:endParaRPr lang="zh-CN" altLang="en-US" sz="2000" dirty="0">
              <a:latin typeface="微软雅黑" panose="020B0503020204020204" pitchFamily="34" charset="-122"/>
              <a:ea typeface="微软雅黑" panose="020B0503020204020204" pitchFamily="34" charset="-122"/>
            </a:endParaRPr>
          </a:p>
          <a:p>
            <a:pPr marL="363855" indent="-363855">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语句覆盖发现不了判断中逻辑运算中出现的错误，是最弱的逻辑覆盖准则</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判定覆盖</a:t>
            </a:r>
            <a:endParaRPr lang="zh-CN" altLang="en-US" dirty="0"/>
          </a:p>
        </p:txBody>
      </p:sp>
      <p:sp>
        <p:nvSpPr>
          <p:cNvPr id="3" name="内容占位符 2"/>
          <p:cNvSpPr>
            <a:spLocks noGrp="1"/>
          </p:cNvSpPr>
          <p:nvPr>
            <p:ph idx="1"/>
          </p:nvPr>
        </p:nvSpPr>
        <p:spPr>
          <a:xfrm>
            <a:off x="407368" y="821900"/>
            <a:ext cx="11377263" cy="5355063"/>
          </a:xfrm>
        </p:spPr>
        <p:txBody>
          <a:bodyPr/>
          <a:lstStyle/>
          <a:p>
            <a:r>
              <a:rPr lang="zh-CN" altLang="en-US" dirty="0"/>
              <a:t>判定</a:t>
            </a:r>
            <a:r>
              <a:rPr lang="zh-CN" altLang="en-US" dirty="0" smtClean="0"/>
              <a:t>覆盖：使得</a:t>
            </a:r>
            <a:r>
              <a:rPr lang="zh-CN" altLang="en-US" dirty="0"/>
              <a:t>程序中每个判断的取真分支和取假分支至少经历一次，又称为分支覆盖。</a:t>
            </a:r>
            <a:endParaRPr lang="zh-CN" altLang="en-US" dirty="0"/>
          </a:p>
          <a:p>
            <a:r>
              <a:rPr lang="zh-CN" altLang="en-US" dirty="0"/>
              <a:t>根据</a:t>
            </a:r>
            <a:r>
              <a:rPr lang="zh-CN" altLang="en-US" dirty="0" smtClean="0"/>
              <a:t>要求，可以选择</a:t>
            </a:r>
            <a:r>
              <a:rPr lang="zh-CN" altLang="en-US" dirty="0"/>
              <a:t>路径</a:t>
            </a:r>
            <a:r>
              <a:rPr lang="en-US" altLang="zh-CN" dirty="0"/>
              <a:t>L1</a:t>
            </a:r>
            <a:r>
              <a:rPr lang="zh-CN" altLang="en-US" dirty="0"/>
              <a:t>和</a:t>
            </a:r>
            <a:r>
              <a:rPr lang="en-US" altLang="zh-CN" dirty="0"/>
              <a:t>L2</a:t>
            </a:r>
            <a:r>
              <a:rPr lang="zh-CN" altLang="en-US" dirty="0" smtClean="0"/>
              <a:t>，也可以选择</a:t>
            </a:r>
            <a:r>
              <a:rPr lang="en-US" altLang="zh-CN" dirty="0" smtClean="0"/>
              <a:t>L3</a:t>
            </a:r>
            <a:r>
              <a:rPr lang="zh-CN" altLang="en-US" dirty="0" smtClean="0"/>
              <a:t>和</a:t>
            </a:r>
            <a:r>
              <a:rPr lang="en-US" altLang="zh-CN" dirty="0" smtClean="0"/>
              <a:t>L4</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graphicFrame>
        <p:nvGraphicFramePr>
          <p:cNvPr id="7" name="Object 4"/>
          <p:cNvGraphicFramePr>
            <a:graphicFrameLocks noChangeAspect="1"/>
          </p:cNvGraphicFramePr>
          <p:nvPr/>
        </p:nvGraphicFramePr>
        <p:xfrm>
          <a:off x="1019176" y="3252547"/>
          <a:ext cx="4511674" cy="866775"/>
        </p:xfrm>
        <a:graphic>
          <a:graphicData uri="http://schemas.openxmlformats.org/presentationml/2006/ole">
            <mc:AlternateContent xmlns:mc="http://schemas.openxmlformats.org/markup-compatibility/2006">
              <mc:Choice xmlns:v="urn:schemas-microsoft-com:vml" Requires="v">
                <p:oleObj spid="_x0000_s350326" name="公式" r:id="rId1" imgW="2679700" imgH="482600" progId="Equation.3">
                  <p:embed/>
                </p:oleObj>
              </mc:Choice>
              <mc:Fallback>
                <p:oleObj name="公式" r:id="rId1" imgW="2679700" imgH="482600" progId="Equation.3">
                  <p:embed/>
                  <p:pic>
                    <p:nvPicPr>
                      <p:cNvPr id="0" name="图片 350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6" y="3252547"/>
                        <a:ext cx="4511674" cy="86677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8" name="Object 5"/>
          <p:cNvGraphicFramePr>
            <a:graphicFrameLocks noChangeAspect="1"/>
          </p:cNvGraphicFramePr>
          <p:nvPr/>
        </p:nvGraphicFramePr>
        <p:xfrm>
          <a:off x="1019176" y="2315922"/>
          <a:ext cx="4511674" cy="908050"/>
        </p:xfrm>
        <a:graphic>
          <a:graphicData uri="http://schemas.openxmlformats.org/presentationml/2006/ole">
            <mc:AlternateContent xmlns:mc="http://schemas.openxmlformats.org/markup-compatibility/2006">
              <mc:Choice xmlns:v="urn:schemas-microsoft-com:vml" Requires="v">
                <p:oleObj spid="_x0000_s350327" name="公式" r:id="rId3" imgW="2362200" imgH="495300" progId="Equation.3">
                  <p:embed/>
                </p:oleObj>
              </mc:Choice>
              <mc:Fallback>
                <p:oleObj name="公式" r:id="rId3" imgW="2362200" imgH="495300" progId="Equation.3">
                  <p:embed/>
                  <p:pic>
                    <p:nvPicPr>
                      <p:cNvPr id="0" name="图片 350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6" y="2315922"/>
                        <a:ext cx="4511674" cy="908050"/>
                      </a:xfrm>
                      <a:prstGeom prst="rect">
                        <a:avLst/>
                      </a:prstGeom>
                      <a:solidFill>
                        <a:schemeClr val="bg1">
                          <a:lumMod val="85000"/>
                        </a:schemeClr>
                      </a:solidFill>
                      <a:ln w="3175">
                        <a:solidFill>
                          <a:schemeClr val="tx1"/>
                        </a:solidFill>
                        <a:miter lim="800000"/>
                        <a:headEnd/>
                        <a:tailEnd/>
                      </a:ln>
                      <a:effectLst/>
                    </p:spPr>
                  </p:pic>
                </p:oleObj>
              </mc:Fallback>
            </mc:AlternateContent>
          </a:graphicData>
        </a:graphic>
      </p:graphicFrame>
      <p:sp>
        <p:nvSpPr>
          <p:cNvPr id="9" name="Rectangle 6"/>
          <p:cNvSpPr>
            <a:spLocks noChangeArrowheads="1"/>
          </p:cNvSpPr>
          <p:nvPr/>
        </p:nvSpPr>
        <p:spPr bwMode="auto">
          <a:xfrm>
            <a:off x="6119812" y="2892185"/>
            <a:ext cx="4800724" cy="792162"/>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000" b="1" dirty="0">
                <a:latin typeface="微软雅黑" panose="020B0503020204020204" pitchFamily="34" charset="-122"/>
                <a:ea typeface="微软雅黑" panose="020B0503020204020204" pitchFamily="34" charset="-122"/>
              </a:rPr>
              <a:t>【(2, 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0, 3)】</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【(1, 1,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1, 1)】</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Object 7"/>
          <p:cNvGraphicFramePr>
            <a:graphicFrameLocks noChangeAspect="1"/>
          </p:cNvGraphicFramePr>
          <p:nvPr/>
        </p:nvGraphicFramePr>
        <p:xfrm>
          <a:off x="1019176" y="4403485"/>
          <a:ext cx="4524374" cy="898525"/>
        </p:xfrm>
        <a:graphic>
          <a:graphicData uri="http://schemas.openxmlformats.org/presentationml/2006/ole">
            <mc:AlternateContent xmlns:mc="http://schemas.openxmlformats.org/markup-compatibility/2006">
              <mc:Choice xmlns:v="urn:schemas-microsoft-com:vml" Requires="v">
                <p:oleObj spid="_x0000_s350328" name="Equation" r:id="rId5" imgW="2349500" imgH="482600" progId="Equation.2">
                  <p:embed/>
                </p:oleObj>
              </mc:Choice>
              <mc:Fallback>
                <p:oleObj name="Equation" r:id="rId5" imgW="2349500" imgH="482600" progId="Equation.2">
                  <p:embed/>
                  <p:pic>
                    <p:nvPicPr>
                      <p:cNvPr id="0" name="图片 3503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6" y="4403485"/>
                        <a:ext cx="4524374" cy="89852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11" name="Object 8"/>
          <p:cNvGraphicFramePr>
            <a:graphicFrameLocks noChangeAspect="1"/>
          </p:cNvGraphicFramePr>
          <p:nvPr/>
        </p:nvGraphicFramePr>
        <p:xfrm>
          <a:off x="1019176" y="5340110"/>
          <a:ext cx="4524374" cy="857250"/>
        </p:xfrm>
        <a:graphic>
          <a:graphicData uri="http://schemas.openxmlformats.org/presentationml/2006/ole">
            <mc:AlternateContent xmlns:mc="http://schemas.openxmlformats.org/markup-compatibility/2006">
              <mc:Choice xmlns:v="urn:schemas-microsoft-com:vml" Requires="v">
                <p:oleObj spid="_x0000_s350329" name="Equation" r:id="rId7" imgW="2514600" imgH="495300" progId="Equation.2">
                  <p:embed/>
                </p:oleObj>
              </mc:Choice>
              <mc:Fallback>
                <p:oleObj name="Equation" r:id="rId7" imgW="2514600" imgH="495300" progId="Equation.2">
                  <p:embed/>
                  <p:pic>
                    <p:nvPicPr>
                      <p:cNvPr id="0" name="图片 3503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176" y="5340110"/>
                        <a:ext cx="4524374" cy="857250"/>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sp>
        <p:nvSpPr>
          <p:cNvPr id="12" name="Rectangle 9"/>
          <p:cNvSpPr>
            <a:spLocks noChangeArrowheads="1"/>
          </p:cNvSpPr>
          <p:nvPr/>
        </p:nvSpPr>
        <p:spPr bwMode="auto">
          <a:xfrm>
            <a:off x="6119812" y="4730750"/>
            <a:ext cx="4800724" cy="1023938"/>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a:latin typeface="微软雅黑" panose="020B0503020204020204" pitchFamily="34" charset="-122"/>
                <a:ea typeface="微软雅黑" panose="020B0503020204020204" pitchFamily="34" charset="-122"/>
              </a:rPr>
              <a:t>L3</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L4</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1, 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1, 2)】</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abe【L</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【(3, 0, 3)</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 0, 1)】</a:t>
            </a:r>
            <a:r>
              <a:rPr lang="zh-CN" altLang="en-US" sz="2000" dirty="0">
                <a:latin typeface="微软雅黑" panose="020B0503020204020204" pitchFamily="34" charset="-122"/>
                <a:ea typeface="微软雅黑" panose="020B0503020204020204" pitchFamily="34" charset="-122"/>
              </a:rPr>
              <a:t>覆盖 </a:t>
            </a:r>
            <a:r>
              <a:rPr lang="en-US" altLang="zh-CN" sz="2000" dirty="0">
                <a:latin typeface="微软雅黑" panose="020B0503020204020204" pitchFamily="34" charset="-122"/>
                <a:ea typeface="微软雅黑" panose="020B0503020204020204" pitchFamily="34" charset="-122"/>
              </a:rPr>
              <a:t>acd【L</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判定覆盖的问题</a:t>
            </a:r>
            <a:endParaRPr lang="zh-CN" altLang="en-US" dirty="0"/>
          </a:p>
        </p:txBody>
      </p:sp>
      <p:sp>
        <p:nvSpPr>
          <p:cNvPr id="3" name="内容占位符 2"/>
          <p:cNvSpPr>
            <a:spLocks noGrp="1"/>
          </p:cNvSpPr>
          <p:nvPr>
            <p:ph idx="1"/>
          </p:nvPr>
        </p:nvSpPr>
        <p:spPr/>
        <p:txBody>
          <a:bodyPr/>
          <a:lstStyle/>
          <a:p>
            <a:r>
              <a:rPr lang="zh-CN" altLang="en-US" dirty="0"/>
              <a:t>如果把第二个判断中的条件</a:t>
            </a:r>
            <a:r>
              <a:rPr lang="en-US" altLang="zh-CN" dirty="0"/>
              <a:t>X&gt;1</a:t>
            </a:r>
            <a:r>
              <a:rPr lang="zh-CN" altLang="en-US" dirty="0"/>
              <a:t>错写成</a:t>
            </a:r>
            <a:r>
              <a:rPr lang="en-US" altLang="zh-CN" dirty="0"/>
              <a:t>X&lt;1</a:t>
            </a:r>
            <a:endParaRPr lang="en-US" altLang="zh-CN" dirty="0"/>
          </a:p>
          <a:p>
            <a:r>
              <a:rPr lang="zh-CN" altLang="en-US" dirty="0"/>
              <a:t>利用上面两组测试用例，仍能得到同样的结果</a:t>
            </a:r>
            <a:endParaRPr lang="zh-CN" altLang="en-US" dirty="0"/>
          </a:p>
          <a:p>
            <a:r>
              <a:rPr lang="zh-CN" altLang="en-US" dirty="0"/>
              <a:t>判定覆盖还不能保证一定查出在判断的条件中存在的错误，因此需要更强的逻辑覆盖准则检验判断内部条件</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8088" y="2670638"/>
            <a:ext cx="4874974" cy="34950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条件覆盖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条件覆盖：使得</a:t>
                </a:r>
                <a:r>
                  <a:rPr lang="zh-CN" altLang="en-US" dirty="0"/>
                  <a:t>程序中每个判断的每个条件的可能取值至少执行一次</a:t>
                </a:r>
                <a:r>
                  <a:rPr lang="zh-CN" altLang="en-US" dirty="0" smtClean="0"/>
                  <a:t>。</a:t>
                </a:r>
                <a:endParaRPr lang="en-US" altLang="zh-CN" dirty="0" smtClean="0"/>
              </a:p>
              <a:p>
                <a:r>
                  <a:rPr lang="zh-CN" altLang="en-US" dirty="0"/>
                  <a:t>第一判定表达式</a:t>
                </a:r>
                <a:r>
                  <a:rPr lang="zh-CN" altLang="en-US" dirty="0" smtClean="0"/>
                  <a:t>：</a:t>
                </a:r>
                <a:endParaRPr lang="en-US" altLang="zh-CN" dirty="0" smtClean="0"/>
              </a:p>
              <a:p>
                <a:pPr lvl="1"/>
                <a:r>
                  <a:rPr lang="zh-CN" altLang="en-US" dirty="0" smtClean="0"/>
                  <a:t>条件 </a:t>
                </a:r>
                <a:r>
                  <a:rPr lang="en-US" altLang="zh-CN" dirty="0"/>
                  <a:t>A&gt;1 </a:t>
                </a:r>
                <a:r>
                  <a:rPr lang="zh-CN" altLang="en-US" dirty="0"/>
                  <a:t>取真 记</a:t>
                </a:r>
                <a:r>
                  <a:rPr lang="zh-CN" altLang="en-US" dirty="0" smtClean="0"/>
                  <a:t>为</a:t>
                </a:r>
                <a14:m>
                  <m:oMath xmlns:m="http://schemas.openxmlformats.org/officeDocument/2006/math">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1</m:t>
                    </m:r>
                  </m:oMath>
                </a14:m>
                <a:r>
                  <a:rPr lang="zh-CN" altLang="en-US" dirty="0" smtClean="0"/>
                  <a:t> </a:t>
                </a:r>
                <a:r>
                  <a:rPr lang="zh-CN" altLang="en-US" dirty="0"/>
                  <a:t>，取假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1</m:t>
                        </m:r>
                      </m:e>
                    </m:acc>
                  </m:oMath>
                </a14:m>
                <a:r>
                  <a:rPr lang="zh-CN" altLang="en-US" dirty="0" smtClean="0"/>
                  <a:t> </a:t>
                </a:r>
                <a:endParaRPr lang="zh-CN" altLang="en-US" dirty="0"/>
              </a:p>
              <a:p>
                <a:pPr lvl="1"/>
                <a:r>
                  <a:rPr lang="zh-CN" altLang="en-US" dirty="0"/>
                  <a:t>条件 </a:t>
                </a:r>
                <a:r>
                  <a:rPr lang="en-US" altLang="zh-CN" dirty="0"/>
                  <a:t>B=0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2</m:t>
                    </m:r>
                  </m:oMath>
                </a14:m>
                <a:r>
                  <a:rPr lang="zh-CN" altLang="en-US" dirty="0"/>
                  <a:t> ，取假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1" baseline="-25000" smtClean="0">
                            <a:solidFill>
                              <a:srgbClr val="FF0000"/>
                            </a:solidFill>
                            <a:latin typeface="Cambria Math" panose="02040503050406030204" pitchFamily="18" charset="0"/>
                          </a:rPr>
                          <m:t>2</m:t>
                        </m:r>
                      </m:e>
                    </m:acc>
                  </m:oMath>
                </a14:m>
                <a:endParaRPr lang="zh-CN" altLang="en-US" baseline="-25000" dirty="0">
                  <a:solidFill>
                    <a:srgbClr val="FF0000"/>
                  </a:solidFill>
                </a:endParaRPr>
              </a:p>
              <a:p>
                <a:r>
                  <a:rPr lang="zh-CN" altLang="en-US" dirty="0"/>
                  <a:t>第二判定表达式</a:t>
                </a:r>
                <a:r>
                  <a:rPr lang="zh-CN" altLang="en-US" dirty="0" smtClean="0"/>
                  <a:t>：</a:t>
                </a:r>
                <a:endParaRPr lang="en-US" altLang="zh-CN" dirty="0" smtClean="0"/>
              </a:p>
              <a:p>
                <a:pPr lvl="1"/>
                <a:r>
                  <a:rPr lang="zh-CN" altLang="en-US" dirty="0" smtClean="0"/>
                  <a:t>条件 </a:t>
                </a:r>
                <a:r>
                  <a:rPr lang="en-US" altLang="zh-CN" dirty="0"/>
                  <a:t>A=2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oMath>
                </a14:m>
                <a:r>
                  <a:rPr lang="en-US" altLang="zh-CN" baseline="-25000" dirty="0" smtClean="0">
                    <a:solidFill>
                      <a:srgbClr val="FF0000"/>
                    </a:solidFill>
                  </a:rPr>
                  <a:t>3</a:t>
                </a:r>
                <a:r>
                  <a:rPr lang="zh-CN" altLang="en-US" dirty="0"/>
                  <a:t> ，取假 记为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3</m:t>
                        </m:r>
                      </m:e>
                    </m:acc>
                  </m:oMath>
                </a14:m>
                <a:endParaRPr lang="en-US" altLang="zh-CN" dirty="0" smtClean="0"/>
              </a:p>
              <a:p>
                <a:pPr lvl="1"/>
                <a:r>
                  <a:rPr lang="zh-CN" altLang="en-US" dirty="0"/>
                  <a:t>条件 </a:t>
                </a:r>
                <a:r>
                  <a:rPr lang="en-US" altLang="zh-CN" dirty="0"/>
                  <a:t>X&gt;1 </a:t>
                </a:r>
                <a:r>
                  <a:rPr lang="zh-CN" altLang="en-US" dirty="0"/>
                  <a:t>取真 记为</a:t>
                </a:r>
                <a14:m>
                  <m:oMath xmlns:m="http://schemas.openxmlformats.org/officeDocument/2006/math">
                    <m:r>
                      <m:rPr>
                        <m:sty m:val="p"/>
                      </m:rPr>
                      <a:rPr lang="en-US" altLang="zh-CN"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4</m:t>
                    </m:r>
                  </m:oMath>
                </a14:m>
                <a:r>
                  <a:rPr lang="zh-CN" altLang="en-US" dirty="0"/>
                  <a:t> ，取假 记</a:t>
                </a:r>
                <a:r>
                  <a:rPr lang="zh-CN" altLang="en-US" dirty="0" smtClean="0"/>
                  <a:t>为 </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m:rPr>
                            <m:sty m:val="p"/>
                          </m:rPr>
                          <a:rPr lang="en-US" altLang="zh-CN" b="0" i="0" smtClean="0">
                            <a:solidFill>
                              <a:srgbClr val="FF0000"/>
                            </a:solidFill>
                            <a:latin typeface="Cambria Math" panose="02040503050406030204" pitchFamily="18" charset="0"/>
                          </a:rPr>
                          <m:t>T</m:t>
                        </m:r>
                        <m:r>
                          <a:rPr lang="en-US" altLang="zh-CN" b="0" i="0" baseline="-25000" smtClean="0">
                            <a:solidFill>
                              <a:srgbClr val="FF0000"/>
                            </a:solidFill>
                            <a:latin typeface="Cambria Math" panose="02040503050406030204" pitchFamily="18" charset="0"/>
                          </a:rPr>
                          <m:t>4</m:t>
                        </m:r>
                      </m:e>
                    </m:acc>
                  </m:oMath>
                </a14:m>
                <a:endParaRPr lang="en-US" altLang="zh-CN" dirty="0" smtClean="0"/>
              </a:p>
              <a:p>
                <a:endParaRPr lang="en-US" altLang="zh-CN" dirty="0" smtClean="0"/>
              </a:p>
              <a:p>
                <a:r>
                  <a:rPr lang="zh-CN" altLang="en-US" dirty="0" smtClean="0"/>
                  <a:t>后</a:t>
                </a:r>
                <a:r>
                  <a:rPr lang="zh-CN" altLang="en-US" dirty="0"/>
                  <a:t>一组用例虽满足了条件覆盖，但只覆盖了第一个判断的取假分支和第二个判断的取真分支，不满足判定覆盖的</a:t>
                </a:r>
                <a:r>
                  <a:rPr lang="zh-CN" altLang="en-US" dirty="0" smtClean="0"/>
                  <a:t>要求，因此</a:t>
                </a:r>
                <a:r>
                  <a:rPr lang="zh-CN" altLang="en-US" dirty="0"/>
                  <a:t>，需要对条件和分支兼顾</a:t>
                </a:r>
                <a:endParaRPr lang="zh-CN" altLang="en-US"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3" t="-6" r="3" b="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mc:AlternateContent xmlns:mc="http://schemas.openxmlformats.org/markup-compatibility/2006">
        <mc:Choice xmlns:a14="http://schemas.microsoft.com/office/drawing/2010/main" Requires="a14">
          <p:sp>
            <p:nvSpPr>
              <p:cNvPr id="24" name="Rectangle 9"/>
              <p:cNvSpPr>
                <a:spLocks noChangeArrowheads="1"/>
              </p:cNvSpPr>
              <p:nvPr/>
            </p:nvSpPr>
            <p:spPr bwMode="auto">
              <a:xfrm>
                <a:off x="5951984" y="1844824"/>
                <a:ext cx="6048671" cy="1023938"/>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L1</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3)】</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r>
                  <a:rPr lang="en-US" altLang="zh-CN" sz="2000" dirty="0" smtClean="0">
                    <a:solidFill>
                      <a:srgbClr val="FF0000"/>
                    </a:solidFill>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0,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0, </a:t>
                </a:r>
                <a:r>
                  <a:rPr lang="en-US" altLang="zh-CN" sz="2000" b="1"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FF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p:sp>
            <p:nvSpPr>
              <p:cNvPr id="24" name="Rectangle 9"/>
              <p:cNvSpPr>
                <a:spLocks noRot="1" noChangeAspect="1" noMove="1" noResize="1" noEditPoints="1" noAdjustHandles="1" noChangeArrowheads="1" noChangeShapeType="1" noTextEdit="1"/>
              </p:cNvSpPr>
              <p:nvPr/>
            </p:nvSpPr>
            <p:spPr bwMode="auto">
              <a:xfrm>
                <a:off x="5951984" y="1844824"/>
                <a:ext cx="6048671" cy="1023938"/>
              </a:xfrm>
              <a:prstGeom prst="rect">
                <a:avLst/>
              </a:prstGeom>
              <a:blipFill rotWithShape="1">
                <a:blip r:embed="rId2"/>
                <a:stretch>
                  <a:fillRect l="-86" t="-511" r="-77" b="-451"/>
                </a:stretch>
              </a:blipFill>
              <a:ln w="9525">
                <a:solidFill>
                  <a:schemeClr val="tx1"/>
                </a:solidFill>
                <a:miter lim="8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Rectangle 9"/>
              <p:cNvSpPr>
                <a:spLocks noChangeArrowheads="1"/>
              </p:cNvSpPr>
              <p:nvPr/>
            </p:nvSpPr>
            <p:spPr bwMode="auto">
              <a:xfrm>
                <a:off x="5951983" y="3279276"/>
                <a:ext cx="6048671" cy="1023938"/>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L3</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0, 3)</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0, 4)】</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smtClean="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【(2, 1, 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(2, 1, 1)】</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abe【L</a:t>
                </a:r>
                <a:r>
                  <a:rPr lang="en-US" altLang="zh-CN" sz="2000" baseline="-25000" dirty="0">
                    <a:latin typeface="微软雅黑" panose="020B0503020204020204" pitchFamily="34" charset="-122"/>
                    <a:ea typeface="微软雅黑" panose="020B0503020204020204" pitchFamily="34" charset="-122"/>
                  </a:rPr>
                  <a:t>3</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oMath>
                </a14:m>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1" baseline="-25000" smtClean="0">
                            <a:solidFill>
                              <a:srgbClr val="FF0000"/>
                            </a:solidFill>
                            <a:latin typeface="Cambria Math" panose="02040503050406030204" pitchFamily="18" charset="0"/>
                          </a:rPr>
                          <m:t>2</m:t>
                        </m:r>
                      </m:e>
                    </m:acc>
                  </m:oMath>
                </a14:m>
                <a:r>
                  <a:rPr lang="en-US" altLang="zh-CN" sz="2000" dirty="0" smtClean="0">
                    <a:solidFill>
                      <a:srgbClr val="FF0000"/>
                    </a:solidFill>
                  </a:rPr>
                  <a:t> </a:t>
                </a:r>
                <a14:m>
                  <m:oMath xmlns:m="http://schemas.openxmlformats.org/officeDocument/2006/math">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r>
                  <a:rPr lang="zh-CN" altLang="en-US" sz="2000" dirty="0" smtClean="0">
                    <a:solidFill>
                      <a:srgbClr val="FF00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e>
                    </m:acc>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p:sp>
            <p:nvSpPr>
              <p:cNvPr id="25" name="Rectangle 9"/>
              <p:cNvSpPr>
                <a:spLocks noRot="1" noChangeAspect="1" noMove="1" noResize="1" noEditPoints="1" noAdjustHandles="1" noChangeArrowheads="1" noChangeShapeType="1" noTextEdit="1"/>
              </p:cNvSpPr>
              <p:nvPr/>
            </p:nvSpPr>
            <p:spPr bwMode="auto">
              <a:xfrm>
                <a:off x="5951983" y="3279276"/>
                <a:ext cx="6048671" cy="1023938"/>
              </a:xfrm>
              <a:prstGeom prst="rect">
                <a:avLst/>
              </a:prstGeom>
              <a:blipFill rotWithShape="1">
                <a:blip r:embed="rId3"/>
                <a:stretch>
                  <a:fillRect l="-86" t="-509" r="-77" b="-452"/>
                </a:stretch>
              </a:blipFill>
              <a:ln w="9525">
                <a:solidFill>
                  <a:schemeClr val="tx1"/>
                </a:solidFill>
                <a:miter lim="800000"/>
              </a:ln>
              <a:effectLst/>
            </p:spPr>
            <p:txBody>
              <a:bodyPr/>
              <a:lstStyle/>
              <a:p>
                <a:r>
                  <a:rPr lang="zh-CN" altLang="en-US">
                    <a:noFill/>
                  </a:rPr>
                  <a:t> </a:t>
                </a:r>
              </a:p>
            </p:txBody>
          </p:sp>
        </mc:Fallback>
      </mc:AlternateContent>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判定</a:t>
            </a:r>
            <a:r>
              <a:rPr lang="en-US" altLang="zh-CN" dirty="0" smtClean="0"/>
              <a:t>-</a:t>
            </a:r>
            <a:r>
              <a:rPr lang="zh-CN" altLang="en-US" dirty="0" smtClean="0"/>
              <a:t>条件覆盖</a:t>
            </a:r>
            <a:endParaRPr lang="zh-CN" altLang="en-US" dirty="0"/>
          </a:p>
        </p:txBody>
      </p:sp>
      <p:sp>
        <p:nvSpPr>
          <p:cNvPr id="3" name="内容占位符 2"/>
          <p:cNvSpPr>
            <a:spLocks noGrp="1"/>
          </p:cNvSpPr>
          <p:nvPr>
            <p:ph idx="1"/>
          </p:nvPr>
        </p:nvSpPr>
        <p:spPr/>
        <p:txBody>
          <a:bodyPr/>
          <a:lstStyle/>
          <a:p>
            <a:r>
              <a:rPr lang="zh-CN" altLang="en-US" dirty="0"/>
              <a:t>判定－条件</a:t>
            </a:r>
            <a:r>
              <a:rPr lang="zh-CN" altLang="en-US" dirty="0" smtClean="0"/>
              <a:t>覆盖：使得</a:t>
            </a:r>
            <a:r>
              <a:rPr lang="zh-CN" altLang="en-US" dirty="0"/>
              <a:t>判断中每个条件的所有可能取值至少执行一次，同时每个判断的所有可能判断结果取值至少执行一次</a:t>
            </a:r>
            <a:r>
              <a:rPr lang="zh-CN" altLang="en-US" dirty="0" smtClean="0"/>
              <a:t>。</a:t>
            </a:r>
            <a:endParaRPr lang="en-US" altLang="zh-CN" dirty="0" smtClean="0"/>
          </a:p>
          <a:p>
            <a:r>
              <a:rPr lang="zh-CN" altLang="en-US" dirty="0" smtClean="0"/>
              <a:t>基于上述条件，该例子可以选择</a:t>
            </a:r>
            <a:r>
              <a:rPr lang="en-US" altLang="zh-CN" dirty="0" smtClean="0"/>
              <a:t>L1</a:t>
            </a:r>
            <a:r>
              <a:rPr lang="zh-CN" altLang="en-US" dirty="0" smtClean="0"/>
              <a:t>和</a:t>
            </a:r>
            <a:r>
              <a:rPr lang="en-US" altLang="zh-CN" dirty="0" smtClean="0"/>
              <a:t>L2</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graphicFrame>
        <p:nvGraphicFramePr>
          <p:cNvPr id="7" name="Object 4"/>
          <p:cNvGraphicFramePr>
            <a:graphicFrameLocks noChangeAspect="1"/>
          </p:cNvGraphicFramePr>
          <p:nvPr/>
        </p:nvGraphicFramePr>
        <p:xfrm>
          <a:off x="1019176" y="3252547"/>
          <a:ext cx="4511674" cy="866775"/>
        </p:xfrm>
        <a:graphic>
          <a:graphicData uri="http://schemas.openxmlformats.org/presentationml/2006/ole">
            <mc:AlternateContent xmlns:mc="http://schemas.openxmlformats.org/markup-compatibility/2006">
              <mc:Choice xmlns:v="urn:schemas-microsoft-com:vml" Requires="v">
                <p:oleObj spid="_x0000_s351288" name="公式" r:id="rId1" imgW="2679700" imgH="482600" progId="Equation.3">
                  <p:embed/>
                </p:oleObj>
              </mc:Choice>
              <mc:Fallback>
                <p:oleObj name="公式" r:id="rId1" imgW="2679700" imgH="482600" progId="Equation.3">
                  <p:embed/>
                  <p:pic>
                    <p:nvPicPr>
                      <p:cNvPr id="0" name="图片 351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6" y="3252547"/>
                        <a:ext cx="4511674" cy="866775"/>
                      </a:xfrm>
                      <a:prstGeom prst="rect">
                        <a:avLst/>
                      </a:prstGeom>
                      <a:solidFill>
                        <a:schemeClr val="bg1">
                          <a:lumMod val="85000"/>
                        </a:schemeClr>
                      </a:solidFill>
                      <a:ln w="3175" cap="sq">
                        <a:solidFill>
                          <a:schemeClr val="tx1"/>
                        </a:solidFill>
                        <a:miter lim="800000"/>
                        <a:headEnd type="none" w="sm" len="sm"/>
                        <a:tailEnd type="none" w="sm" len="sm"/>
                      </a:ln>
                      <a:effectLst/>
                    </p:spPr>
                  </p:pic>
                </p:oleObj>
              </mc:Fallback>
            </mc:AlternateContent>
          </a:graphicData>
        </a:graphic>
      </p:graphicFrame>
      <p:graphicFrame>
        <p:nvGraphicFramePr>
          <p:cNvPr id="8" name="Object 5"/>
          <p:cNvGraphicFramePr>
            <a:graphicFrameLocks noChangeAspect="1"/>
          </p:cNvGraphicFramePr>
          <p:nvPr/>
        </p:nvGraphicFramePr>
        <p:xfrm>
          <a:off x="1019176" y="2315922"/>
          <a:ext cx="4511674" cy="908050"/>
        </p:xfrm>
        <a:graphic>
          <a:graphicData uri="http://schemas.openxmlformats.org/presentationml/2006/ole">
            <mc:AlternateContent xmlns:mc="http://schemas.openxmlformats.org/markup-compatibility/2006">
              <mc:Choice xmlns:v="urn:schemas-microsoft-com:vml" Requires="v">
                <p:oleObj spid="_x0000_s351289" name="公式" r:id="rId3" imgW="2362200" imgH="495300" progId="Equation.3">
                  <p:embed/>
                </p:oleObj>
              </mc:Choice>
              <mc:Fallback>
                <p:oleObj name="公式" r:id="rId3" imgW="2362200" imgH="495300" progId="Equation.3">
                  <p:embed/>
                  <p:pic>
                    <p:nvPicPr>
                      <p:cNvPr id="0" name="图片 351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6" y="2315922"/>
                        <a:ext cx="4511674" cy="908050"/>
                      </a:xfrm>
                      <a:prstGeom prst="rect">
                        <a:avLst/>
                      </a:prstGeom>
                      <a:solidFill>
                        <a:schemeClr val="bg1">
                          <a:lumMod val="85000"/>
                        </a:schemeClr>
                      </a:solidFill>
                      <a:ln w="3175">
                        <a:solidFill>
                          <a:schemeClr val="tx1"/>
                        </a:solidFill>
                        <a:miter lim="800000"/>
                        <a:headEnd/>
                        <a:tailEnd/>
                      </a:ln>
                      <a:effectLst/>
                    </p:spPr>
                  </p:pic>
                </p:oleObj>
              </mc:Fallback>
            </mc:AlternateContent>
          </a:graphicData>
        </a:graphic>
      </p:graphicFrame>
      <mc:AlternateContent xmlns:mc="http://schemas.openxmlformats.org/markup-compatibility/2006">
        <mc:Choice xmlns:a14="http://schemas.microsoft.com/office/drawing/2010/main" Requires="a14">
          <p:sp>
            <p:nvSpPr>
              <p:cNvPr id="10" name="Rectangle 9"/>
              <p:cNvSpPr>
                <a:spLocks noChangeArrowheads="1"/>
              </p:cNvSpPr>
              <p:nvPr/>
            </p:nvSpPr>
            <p:spPr bwMode="auto">
              <a:xfrm>
                <a:off x="5735960" y="2738470"/>
                <a:ext cx="6048671" cy="1023938"/>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微软雅黑" panose="020B0503020204020204" pitchFamily="34" charset="-122"/>
                    <a:ea typeface="微软雅黑" panose="020B0503020204020204" pitchFamily="34" charset="-122"/>
                  </a:rPr>
                  <a:t>如果选择路径</a:t>
                </a:r>
                <a:r>
                  <a:rPr lang="en-US" altLang="zh-CN" sz="2000" dirty="0" smtClean="0">
                    <a:latin typeface="微软雅黑" panose="020B0503020204020204" pitchFamily="34" charset="-122"/>
                    <a:ea typeface="微软雅黑" panose="020B0503020204020204" pitchFamily="34" charset="-122"/>
                  </a:rPr>
                  <a:t>L1</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L2</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有测试用例</a:t>
                </a:r>
                <a:r>
                  <a:rPr lang="en-US" altLang="zh-CN"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 </a:t>
                </a:r>
                <a:r>
                  <a:rPr lang="en-US" altLang="zh-CN" sz="2000" b="1" dirty="0" smtClean="0">
                    <a:latin typeface="微软雅黑" panose="020B0503020204020204" pitchFamily="34" charset="-122"/>
                    <a:ea typeface="微软雅黑" panose="020B0503020204020204" pitchFamily="34" charset="-122"/>
                  </a:rPr>
                  <a:t>0, 3)】</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ace【L</a:t>
                </a:r>
                <a:r>
                  <a:rPr lang="en-US" altLang="zh-CN" sz="2000" baseline="-25000" dirty="0">
                    <a:latin typeface="微软雅黑" panose="020B0503020204020204" pitchFamily="34" charset="-122"/>
                    <a:ea typeface="微软雅黑" panose="020B0503020204020204" pitchFamily="34" charset="-122"/>
                  </a:rPr>
                  <a:t>1</a:t>
                </a:r>
                <a:r>
                  <a:rPr lang="en-US" altLang="zh-CN" sz="2000" dirty="0" smtClean="0">
                    <a:latin typeface="微软雅黑" panose="020B0503020204020204" pitchFamily="34" charset="-122"/>
                    <a:ea typeface="微软雅黑" panose="020B0503020204020204" pitchFamily="34" charset="-122"/>
                  </a:rPr>
                  <a:t>】</a:t>
                </a:r>
                <a:r>
                  <a:rPr lang="en-US" altLang="zh-CN" sz="2000" b="0" dirty="0" smtClean="0">
                    <a:solidFill>
                      <a:srgbClr val="FFFF00"/>
                    </a:solidFill>
                  </a:rPr>
                  <a:t> </a:t>
                </a:r>
                <a14:m>
                  <m:oMath xmlns:m="http://schemas.openxmlformats.org/officeDocument/2006/math">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2</m:t>
                    </m:r>
                    <m:r>
                      <m:rPr>
                        <m:sty m:val="p"/>
                      </m:rPr>
                      <a:rPr lang="en-US" altLang="zh-CN" sz="2000">
                        <a:solidFill>
                          <a:srgbClr val="FF0000"/>
                        </a:solidFill>
                        <a:latin typeface="Cambria Math" panose="02040503050406030204" pitchFamily="18" charset="0"/>
                      </a:rPr>
                      <m:t>T</m:t>
                    </m:r>
                  </m:oMath>
                </a14:m>
                <a:r>
                  <a:rPr lang="en-US" altLang="zh-CN" sz="2000" baseline="-25000" dirty="0" smtClean="0">
                    <a:solidFill>
                      <a:srgbClr val="FF0000"/>
                    </a:solidFill>
                  </a:rPr>
                  <a:t>3</a:t>
                </a:r>
                <a14:m>
                  <m:oMath xmlns:m="http://schemas.openxmlformats.org/officeDocument/2006/math">
                    <m:r>
                      <m:rPr>
                        <m:sty m:val="p"/>
                      </m:rPr>
                      <a:rPr lang="en-US" altLang="zh-CN" sz="200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4</m:t>
                    </m:r>
                  </m:oMath>
                </a14:m>
                <a:r>
                  <a:rPr lang="en-US" altLang="zh-CN" sz="2000" dirty="0" smtClean="0">
                    <a:solidFill>
                      <a:srgbClr val="FF0000"/>
                    </a:solidFill>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覆盖 </a:t>
                </a:r>
                <a:r>
                  <a:rPr lang="en-US" altLang="zh-CN" sz="2000" dirty="0" smtClean="0">
                    <a:latin typeface="微软雅黑" panose="020B0503020204020204" pitchFamily="34" charset="-122"/>
                    <a:ea typeface="微软雅黑" panose="020B0503020204020204" pitchFamily="34" charset="-122"/>
                  </a:rPr>
                  <a:t>abd【L</a:t>
                </a:r>
                <a:r>
                  <a:rPr lang="en-US" altLang="zh-CN" sz="2000" baseline="-25000" dirty="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solidFill>
                      <a:srgbClr val="FFFF00"/>
                    </a:solidFill>
                  </a:rPr>
                  <a:t> </a:t>
                </a:r>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1</m:t>
                        </m:r>
                      </m:e>
                    </m:acc>
                    <m:acc>
                      <m:accPr>
                        <m:chr m:val="̅"/>
                        <m:ctrlPr>
                          <a:rPr lang="zh-CN" altLang="en-US" sz="2000" i="1">
                            <a:solidFill>
                              <a:srgbClr val="FF0000"/>
                            </a:solidFill>
                            <a:latin typeface="Cambria Math" panose="02040503050406030204" pitchFamily="18" charset="0"/>
                          </a:rPr>
                        </m:ctrlPr>
                      </m:accPr>
                      <m:e>
                        <m:r>
                          <m:rPr>
                            <m:sty m:val="p"/>
                          </m:rPr>
                          <a:rPr lang="en-US" altLang="zh-CN" sz="2000">
                            <a:solidFill>
                              <a:srgbClr val="FF0000"/>
                            </a:solidFill>
                            <a:latin typeface="Cambria Math" panose="02040503050406030204" pitchFamily="18" charset="0"/>
                          </a:rPr>
                          <m:t>T</m:t>
                        </m:r>
                        <m:r>
                          <a:rPr lang="en-US" altLang="zh-CN" sz="2000" i="1" baseline="-25000">
                            <a:solidFill>
                              <a:srgbClr val="FF0000"/>
                            </a:solidFill>
                            <a:latin typeface="Cambria Math" panose="02040503050406030204" pitchFamily="18" charset="0"/>
                          </a:rPr>
                          <m:t>2</m:t>
                        </m:r>
                      </m:e>
                    </m:acc>
                    <m:acc>
                      <m:accPr>
                        <m:chr m:val="̅"/>
                        <m:ctrlPr>
                          <a:rPr lang="zh-CN" altLang="en-US" sz="2000" i="1" smtClean="0">
                            <a:solidFill>
                              <a:srgbClr val="FF0000"/>
                            </a:solidFill>
                            <a:latin typeface="Cambria Math" panose="02040503050406030204" pitchFamily="18" charset="0"/>
                          </a:rPr>
                        </m:ctrlPr>
                      </m:accPr>
                      <m:e>
                        <m:r>
                          <m:rPr>
                            <m:sty m:val="p"/>
                          </m:rPr>
                          <a:rPr lang="en-US" altLang="zh-CN" sz="2000" b="0" i="0" smtClean="0">
                            <a:solidFill>
                              <a:srgbClr val="FF0000"/>
                            </a:solidFill>
                            <a:latin typeface="Cambria Math" panose="02040503050406030204" pitchFamily="18" charset="0"/>
                          </a:rPr>
                          <m:t>T</m:t>
                        </m:r>
                        <m:r>
                          <a:rPr lang="en-US" altLang="zh-CN" sz="2000" b="0" i="0" baseline="-25000" smtClean="0">
                            <a:solidFill>
                              <a:srgbClr val="FF0000"/>
                            </a:solidFill>
                            <a:latin typeface="Cambria Math" panose="02040503050406030204" pitchFamily="18" charset="0"/>
                          </a:rPr>
                          <m:t>3</m:t>
                        </m:r>
                      </m:e>
                    </m:acc>
                    <m:acc>
                      <m:accPr>
                        <m:chr m:val="̅"/>
                        <m:ctrlPr>
                          <a:rPr lang="zh-CN" altLang="en-US" sz="2000" i="1" smtClean="0">
                            <a:solidFill>
                              <a:srgbClr val="FF0000"/>
                            </a:solidFill>
                            <a:latin typeface="Cambria Math" panose="02040503050406030204" pitchFamily="18" charset="0"/>
                          </a:rPr>
                        </m:ctrlPr>
                      </m:accPr>
                      <m:e>
                        <m:r>
                          <m:rPr>
                            <m:sty m:val="p"/>
                          </m:rPr>
                          <a:rPr lang="en-US" altLang="zh-CN" sz="2000">
                            <a:solidFill>
                              <a:srgbClr val="FF0000"/>
                            </a:solidFill>
                            <a:latin typeface="Cambria Math" panose="02040503050406030204" pitchFamily="18" charset="0"/>
                          </a:rPr>
                          <m:t>T</m:t>
                        </m:r>
                        <m:r>
                          <a:rPr lang="en-US" altLang="zh-CN" sz="2000" baseline="-25000">
                            <a:solidFill>
                              <a:srgbClr val="FF0000"/>
                            </a:solidFill>
                            <a:latin typeface="Cambria Math" panose="02040503050406030204" pitchFamily="18" charset="0"/>
                          </a:rPr>
                          <m:t>4</m:t>
                        </m:r>
                      </m:e>
                    </m:acc>
                  </m:oMath>
                </a14:m>
                <a:endParaRPr lang="en-US" altLang="zh-CN" sz="2000" dirty="0">
                  <a:solidFill>
                    <a:srgbClr val="FF0000"/>
                  </a:solidFill>
                  <a:latin typeface="微软雅黑" panose="020B0503020204020204" pitchFamily="34" charset="-122"/>
                  <a:ea typeface="微软雅黑" panose="020B0503020204020204" pitchFamily="34" charset="-122"/>
                </a:endParaRPr>
              </a:p>
            </p:txBody>
          </p:sp>
        </mc:Choice>
        <mc:Fallback>
          <p:sp>
            <p:nvSpPr>
              <p:cNvPr id="10" name="Rectangle 9"/>
              <p:cNvSpPr>
                <a:spLocks noRot="1" noChangeAspect="1" noMove="1" noResize="1" noEditPoints="1" noAdjustHandles="1" noChangeArrowheads="1" noChangeShapeType="1" noTextEdit="1"/>
              </p:cNvSpPr>
              <p:nvPr/>
            </p:nvSpPr>
            <p:spPr bwMode="auto">
              <a:xfrm>
                <a:off x="5735960" y="2738470"/>
                <a:ext cx="6048671" cy="1023938"/>
              </a:xfrm>
              <a:prstGeom prst="rect">
                <a:avLst/>
              </a:prstGeom>
              <a:blipFill rotWithShape="1">
                <a:blip r:embed="rId5"/>
                <a:stretch>
                  <a:fillRect l="-84" t="-468" r="-69" b="-431"/>
                </a:stretch>
              </a:blipFill>
              <a:ln w="9525">
                <a:solidFill>
                  <a:schemeClr val="tx1"/>
                </a:solidFill>
                <a:miter lim="800000"/>
              </a:ln>
              <a:effectLst/>
            </p:spPr>
            <p:txBody>
              <a:bodyPr/>
              <a:lstStyle/>
              <a:p>
                <a:r>
                  <a:rPr lang="zh-CN" altLang="en-US">
                    <a:noFill/>
                  </a:rPr>
                  <a:t> </a:t>
                </a:r>
              </a:p>
            </p:txBody>
          </p:sp>
        </mc:Fallback>
      </mc:AlternateContent>
      <p:sp>
        <p:nvSpPr>
          <p:cNvPr id="11" name="Rectangle 11"/>
          <p:cNvSpPr>
            <a:spLocks noChangeArrowheads="1"/>
          </p:cNvSpPr>
          <p:nvPr/>
        </p:nvSpPr>
        <p:spPr bwMode="auto">
          <a:xfrm>
            <a:off x="695400" y="4298710"/>
            <a:ext cx="11089231" cy="1728788"/>
          </a:xfrm>
          <a:prstGeom prst="rect">
            <a:avLst/>
          </a:prstGeom>
          <a:solidFill>
            <a:schemeClr val="accent6">
              <a:lumMod val="60000"/>
              <a:lumOff val="40000"/>
            </a:schemeClr>
          </a:solidFill>
          <a:ln w="9525">
            <a:solidFill>
              <a:schemeClr val="tx1"/>
            </a:solidFill>
            <a:miter lim="800000"/>
          </a:ln>
          <a:effectLst/>
        </p:spPr>
        <p:txBody>
          <a:bodyPr/>
          <a:lstStyle>
            <a:lvl1pPr marL="271780" indent="-27178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对于条件表达式</a:t>
            </a:r>
            <a:r>
              <a:rPr lang="en-US" altLang="zh-CN" sz="2000" dirty="0">
                <a:latin typeface="微软雅黑" panose="020B0503020204020204" pitchFamily="34" charset="-122"/>
                <a:ea typeface="微软雅黑" panose="020B0503020204020204" pitchFamily="34" charset="-122"/>
              </a:rPr>
              <a:t>(A&gt;1)&amp;(B=0)</a:t>
            </a:r>
            <a:endParaRPr lang="en-US" altLang="zh-CN"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(A&gt;1)</a:t>
            </a:r>
            <a:r>
              <a:rPr lang="zh-CN" altLang="en-US" sz="2000" dirty="0">
                <a:latin typeface="微软雅黑" panose="020B0503020204020204" pitchFamily="34" charset="-122"/>
                <a:ea typeface="微软雅黑" panose="020B0503020204020204" pitchFamily="34" charset="-122"/>
              </a:rPr>
              <a:t>的测试结果为真，则还要测试</a:t>
            </a:r>
            <a:r>
              <a:rPr lang="en-US" altLang="zh-CN" sz="2000" dirty="0">
                <a:latin typeface="微软雅黑" panose="020B0503020204020204" pitchFamily="34" charset="-122"/>
                <a:ea typeface="微软雅黑" panose="020B0503020204020204" pitchFamily="34" charset="-122"/>
              </a:rPr>
              <a:t>(B=0)</a:t>
            </a:r>
            <a:r>
              <a:rPr lang="zh-CN" altLang="en-US" sz="2000" dirty="0">
                <a:latin typeface="微软雅黑" panose="020B0503020204020204" pitchFamily="34" charset="-122"/>
                <a:ea typeface="微软雅黑" panose="020B0503020204020204" pitchFamily="34" charset="-122"/>
              </a:rPr>
              <a:t>，才能决定表达式的值</a:t>
            </a:r>
            <a:endParaRPr lang="zh-CN" altLang="en-US"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(A&gt;1)</a:t>
            </a:r>
            <a:r>
              <a:rPr lang="zh-CN" altLang="en-US" sz="2000" dirty="0">
                <a:latin typeface="微软雅黑" panose="020B0503020204020204" pitchFamily="34" charset="-122"/>
                <a:ea typeface="微软雅黑" panose="020B0503020204020204" pitchFamily="34" charset="-122"/>
              </a:rPr>
              <a:t>的结果为假，则立刻确立表达式的结果为假，往往就不再测试</a:t>
            </a:r>
            <a:r>
              <a:rPr lang="en-US" altLang="zh-CN" sz="2000" dirty="0">
                <a:latin typeface="微软雅黑" panose="020B0503020204020204" pitchFamily="34" charset="-122"/>
                <a:ea typeface="微软雅黑" panose="020B0503020204020204" pitchFamily="34" charset="-122"/>
              </a:rPr>
              <a:t>(B=0)</a:t>
            </a:r>
            <a:r>
              <a:rPr lang="zh-CN" altLang="en-US" sz="2000" dirty="0">
                <a:latin typeface="微软雅黑" panose="020B0503020204020204" pitchFamily="34" charset="-122"/>
                <a:ea typeface="微软雅黑" panose="020B0503020204020204" pitchFamily="34" charset="-122"/>
              </a:rPr>
              <a:t>的取值了</a:t>
            </a:r>
            <a:endParaRPr lang="zh-CN" altLang="en-US"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因此采用判定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条件覆盖，逻辑表达式中的错误不一定能够查得出来</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zh-CN" altLang="en-US" dirty="0" smtClean="0"/>
              <a:t>组合覆盖</a:t>
            </a:r>
            <a:endParaRPr lang="zh-CN" altLang="en-US" dirty="0"/>
          </a:p>
        </p:txBody>
      </p:sp>
      <p:sp>
        <p:nvSpPr>
          <p:cNvPr id="3" name="内容占位符 2"/>
          <p:cNvSpPr>
            <a:spLocks noGrp="1"/>
          </p:cNvSpPr>
          <p:nvPr>
            <p:ph idx="1"/>
          </p:nvPr>
        </p:nvSpPr>
        <p:spPr>
          <a:xfrm>
            <a:off x="407368" y="783800"/>
            <a:ext cx="11377263" cy="5393163"/>
          </a:xfrm>
        </p:spPr>
        <p:txBody>
          <a:bodyPr/>
          <a:lstStyle/>
          <a:p>
            <a:r>
              <a:rPr lang="zh-CN" altLang="en-US" dirty="0"/>
              <a:t>条件组合</a:t>
            </a:r>
            <a:r>
              <a:rPr lang="zh-CN" altLang="en-US" dirty="0" smtClean="0"/>
              <a:t>覆盖：使得</a:t>
            </a:r>
            <a:r>
              <a:rPr lang="zh-CN" altLang="en-US" dirty="0"/>
              <a:t>每个判断的所有可能的条件取值组合至少执行一次</a:t>
            </a:r>
            <a:r>
              <a:rPr lang="zh-CN" altLang="en-US" dirty="0" smtClean="0"/>
              <a:t>。</a:t>
            </a:r>
            <a:endParaRPr lang="en-US" altLang="zh-CN" dirty="0" smtClean="0"/>
          </a:p>
          <a:p>
            <a:pPr lvl="1"/>
            <a:r>
              <a:rPr lang="zh-CN" altLang="en-US" dirty="0" smtClean="0"/>
              <a:t>需要</a:t>
            </a:r>
            <a:r>
              <a:rPr lang="zh-CN" altLang="en-US" dirty="0"/>
              <a:t>将多重条件判断分解成有多个基本判断组成的流程图</a:t>
            </a:r>
            <a:r>
              <a:rPr lang="zh-CN" altLang="en-US" dirty="0" smtClean="0"/>
              <a:t>。</a:t>
            </a:r>
            <a:endParaRPr lang="en-US" altLang="zh-CN" dirty="0" smtClean="0"/>
          </a:p>
          <a:p>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3711" y="1773707"/>
            <a:ext cx="3222372" cy="27439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1772816"/>
            <a:ext cx="3360581" cy="274479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8058146" y="1772816"/>
            <a:ext cx="2817553" cy="2744793"/>
            <a:chOff x="9039086" y="2052359"/>
            <a:chExt cx="2817553" cy="2800767"/>
          </a:xfrm>
        </p:grpSpPr>
        <p:sp>
          <p:nvSpPr>
            <p:cNvPr id="9" name="文本框 8"/>
            <p:cNvSpPr txBox="1"/>
            <p:nvPr/>
          </p:nvSpPr>
          <p:spPr>
            <a:xfrm>
              <a:off x="9039086" y="2052359"/>
              <a:ext cx="2817553" cy="2800767"/>
            </a:xfrm>
            <a:prstGeom prst="rect">
              <a:avLst/>
            </a:prstGeom>
            <a:solidFill>
              <a:schemeClr val="accent4">
                <a:lumMod val="75000"/>
              </a:schemeClr>
            </a:solidFill>
          </p:spPr>
          <p:txBody>
            <a:bodyPr wrap="square" rtlCol="0">
              <a:spAutoFit/>
            </a:bodyPr>
            <a:lstStyle/>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1.A</a:t>
              </a:r>
              <a:r>
                <a:rPr lang="zh-CN" altLang="en-US" sz="2000" dirty="0" smtClean="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1,B=0              </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2.A</a:t>
              </a:r>
              <a:r>
                <a:rPr lang="zh-CN" altLang="en-US" sz="2000" dirty="0" smtClean="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1,B≠0</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3.A≯1, B=0</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4.A≯1, B≠0</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5.A=2, X</a:t>
              </a:r>
              <a:r>
                <a:rPr lang="zh-CN" altLang="en-US" sz="2000" dirty="0" smtClean="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6.A=2, X</a:t>
              </a:r>
              <a:r>
                <a:rPr lang="en-US" altLang="zh-CN" sz="2000" dirty="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7.A≠2, X</a:t>
              </a:r>
              <a:r>
                <a:rPr lang="zh-CN" altLang="en-US" sz="2000" dirty="0" smtClean="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1</a:t>
              </a:r>
              <a:endPar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endParaRPr>
            </a:p>
            <a:p>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8.A</a:t>
              </a:r>
              <a:r>
                <a:rPr lang="en-US" altLang="zh-CN" sz="2000" dirty="0">
                  <a:solidFill>
                    <a:schemeClr val="bg1"/>
                  </a:solidFill>
                  <a:latin typeface="Arial Unicode MS" panose="020B0604020202020204" charset="-122"/>
                  <a:ea typeface="Arial Unicode MS" panose="020B0604020202020204" charset="-122"/>
                  <a:cs typeface="Arial Unicode MS" panose="020B0604020202020204" charset="-122"/>
                </a:rPr>
                <a:t>≠</a:t>
              </a:r>
              <a:r>
                <a:rPr lang="en-US" altLang="zh-CN" sz="2000" dirty="0" smtClean="0">
                  <a:solidFill>
                    <a:schemeClr val="bg1"/>
                  </a:solidFill>
                  <a:latin typeface="Arial Unicode MS" panose="020B0604020202020204" charset="-122"/>
                  <a:ea typeface="Arial Unicode MS" panose="020B0604020202020204" charset="-122"/>
                  <a:cs typeface="Arial Unicode MS" panose="020B0604020202020204" charset="-122"/>
                </a:rPr>
                <a:t>2, X≯1</a:t>
              </a:r>
              <a:endParaRPr lang="en-US" altLang="zh-CN" sz="2000" dirty="0">
                <a:solidFill>
                  <a:schemeClr val="bg1"/>
                </a:solidFill>
                <a:latin typeface="Arial Unicode MS" panose="020B0604020202020204" charset="-122"/>
                <a:ea typeface="Arial Unicode MS" panose="020B0604020202020204" charset="-122"/>
                <a:cs typeface="Arial Unicode MS" panose="020B0604020202020204" charset="-122"/>
              </a:endParaRPr>
            </a:p>
            <a:p>
              <a:endParaRPr lang="zh-CN" altLang="en-US" dirty="0"/>
            </a:p>
          </p:txBody>
        </p:sp>
        <p:pic>
          <p:nvPicPr>
            <p:cNvPr id="10" name="图片 9"/>
            <p:cNvPicPr>
              <a:picLocks noChangeAspect="1"/>
            </p:cNvPicPr>
            <p:nvPr/>
          </p:nvPicPr>
          <p:blipFill>
            <a:blip r:embed="rId3"/>
            <a:stretch>
              <a:fillRect/>
            </a:stretch>
          </p:blipFill>
          <p:spPr>
            <a:xfrm>
              <a:off x="11006547" y="2148336"/>
              <a:ext cx="589768" cy="2432792"/>
            </a:xfrm>
            <a:prstGeom prst="rect">
              <a:avLst/>
            </a:prstGeom>
          </p:spPr>
        </p:pic>
      </p:grpSp>
      <p:sp>
        <p:nvSpPr>
          <p:cNvPr id="12" name="Rectangle 9"/>
          <p:cNvSpPr>
            <a:spLocks noChangeArrowheads="1"/>
          </p:cNvSpPr>
          <p:nvPr/>
        </p:nvSpPr>
        <p:spPr bwMode="auto">
          <a:xfrm>
            <a:off x="1080379" y="4581128"/>
            <a:ext cx="4799598" cy="1656184"/>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dirty="0" smtClean="0">
                <a:latin typeface="微软雅黑" panose="020B0503020204020204" pitchFamily="34" charset="-122"/>
                <a:ea typeface="微软雅黑" panose="020B0503020204020204" pitchFamily="34" charset="-122"/>
              </a:rPr>
              <a:t>测试用例</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覆盖组合</a:t>
            </a:r>
            <a:br>
              <a:rPr lang="en-US" altLang="zh-CN" sz="1800" dirty="0">
                <a:latin typeface="微软雅黑" panose="020B0503020204020204" pitchFamily="34" charset="-122"/>
                <a:ea typeface="微软雅黑" panose="020B0503020204020204" pitchFamily="34" charset="-122"/>
              </a:rPr>
            </a:b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0, 4)</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3)】L1</a:t>
            </a:r>
            <a:r>
              <a:rPr lang="en-US" altLang="zh-CN" sz="1800" b="0" dirty="0" smtClean="0">
                <a:solidFill>
                  <a:srgbClr val="FFFF00"/>
                </a:solidFill>
              </a:rPr>
              <a:t>		  </a:t>
            </a:r>
            <a:r>
              <a:rPr lang="en-US" altLang="zh-CN" sz="1800" b="1" dirty="0">
                <a:latin typeface="微软雅黑" panose="020B0503020204020204" pitchFamily="34" charset="-122"/>
                <a:ea typeface="微软雅黑" panose="020B0503020204020204" pitchFamily="34" charset="-122"/>
              </a:rPr>
              <a:t>1,5</a:t>
            </a:r>
            <a:endParaRPr lang="en-US" altLang="zh-CN" sz="1800" b="1" dirty="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1, 1)</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1, 2)】L3		  2,6</a:t>
            </a:r>
            <a:endParaRPr lang="en-US" altLang="zh-CN" sz="1800" b="1" dirty="0" smtClean="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4)】L3		  3,7</a:t>
            </a:r>
            <a:br>
              <a:rPr lang="en-US" altLang="zh-CN" sz="1800" dirty="0">
                <a:latin typeface="微软雅黑" panose="020B0503020204020204" pitchFamily="34" charset="-122"/>
                <a:ea typeface="微软雅黑" panose="020B0503020204020204" pitchFamily="34" charset="-122"/>
              </a:rPr>
            </a:b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 1)</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)】L2</a:t>
            </a:r>
            <a:r>
              <a:rPr lang="zh-CN" altLang="en-US" sz="1800" dirty="0" smtClean="0">
                <a:solidFill>
                  <a:srgbClr val="FFFF00"/>
                </a:solidFill>
              </a:rPr>
              <a:t> </a:t>
            </a:r>
            <a:r>
              <a:rPr lang="en-US" altLang="zh-CN" sz="1800" dirty="0" smtClean="0">
                <a:solidFill>
                  <a:srgbClr val="FFFF00"/>
                </a:solidFill>
              </a:rPr>
              <a:t>	  </a:t>
            </a:r>
            <a:r>
              <a:rPr lang="en-US" altLang="zh-CN" sz="1800" b="1" dirty="0">
                <a:latin typeface="微软雅黑" panose="020B0503020204020204" pitchFamily="34" charset="-122"/>
                <a:ea typeface="微软雅黑" panose="020B0503020204020204" pitchFamily="34" charset="-122"/>
              </a:rPr>
              <a:t>4,8</a:t>
            </a:r>
            <a:endParaRPr lang="en-US" altLang="zh-CN" sz="1800" b="1" dirty="0">
              <a:latin typeface="微软雅黑" panose="020B0503020204020204" pitchFamily="34" charset="-122"/>
              <a:ea typeface="微软雅黑" panose="020B0503020204020204" pitchFamily="34" charset="-122"/>
            </a:endParaRPr>
          </a:p>
        </p:txBody>
      </p:sp>
      <p:sp>
        <p:nvSpPr>
          <p:cNvPr id="13" name="Rectangle 11"/>
          <p:cNvSpPr>
            <a:spLocks noChangeArrowheads="1"/>
          </p:cNvSpPr>
          <p:nvPr/>
        </p:nvSpPr>
        <p:spPr bwMode="auto">
          <a:xfrm>
            <a:off x="6134892" y="4584402"/>
            <a:ext cx="4740807" cy="1652910"/>
          </a:xfrm>
          <a:prstGeom prst="rect">
            <a:avLst/>
          </a:prstGeom>
          <a:solidFill>
            <a:schemeClr val="accent6">
              <a:lumMod val="60000"/>
              <a:lumOff val="40000"/>
            </a:schemeClr>
          </a:solidFill>
          <a:ln w="9525">
            <a:solidFill>
              <a:schemeClr val="tx1"/>
            </a:solidFill>
            <a:miter lim="800000"/>
          </a:ln>
          <a:effectLst/>
        </p:spPr>
        <p:txBody>
          <a:bodyPr/>
          <a:lstStyle>
            <a:lvl1pPr marL="271780" indent="-27178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这组测试用例覆盖了所有条件的可能取值的组合</a:t>
            </a:r>
            <a:endParaRPr lang="zh-CN" altLang="en-US"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覆盖了所有判断的可取</a:t>
            </a:r>
            <a:r>
              <a:rPr lang="zh-CN" altLang="en-US" sz="2000" dirty="0" smtClean="0">
                <a:latin typeface="微软雅黑" panose="020B0503020204020204" pitchFamily="34" charset="-122"/>
                <a:ea typeface="微软雅黑" panose="020B0503020204020204" pitchFamily="34" charset="-122"/>
              </a:rPr>
              <a:t>分支</a:t>
            </a:r>
            <a:endParaRPr lang="en-US" altLang="zh-CN" sz="20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L4 </a:t>
            </a:r>
            <a:r>
              <a:rPr lang="zh-CN" altLang="en-US" sz="2000" dirty="0" smtClean="0">
                <a:latin typeface="微软雅黑" panose="020B0503020204020204" pitchFamily="34" charset="-122"/>
                <a:ea typeface="微软雅黑" panose="020B0503020204020204" pitchFamily="34" charset="-122"/>
              </a:rPr>
              <a:t>缺失，测试不完整</a:t>
            </a:r>
            <a:endParaRPr lang="zh-CN" altLang="en-US" sz="20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路经测试</a:t>
            </a:r>
            <a:endParaRPr lang="zh-CN" altLang="en-US" dirty="0"/>
          </a:p>
        </p:txBody>
      </p:sp>
      <p:sp>
        <p:nvSpPr>
          <p:cNvPr id="3" name="内容占位符 2"/>
          <p:cNvSpPr>
            <a:spLocks noGrp="1"/>
          </p:cNvSpPr>
          <p:nvPr>
            <p:ph idx="1"/>
          </p:nvPr>
        </p:nvSpPr>
        <p:spPr/>
        <p:txBody>
          <a:bodyPr/>
          <a:lstStyle/>
          <a:p>
            <a:r>
              <a:rPr lang="zh-CN" altLang="en-US" dirty="0"/>
              <a:t>路径测试就是设计足够的测试用例，覆盖程序中所有可能的路径。</a:t>
            </a:r>
            <a:endParaRPr lang="zh-CN" altLang="en-US" dirty="0"/>
          </a:p>
          <a:p>
            <a:r>
              <a:rPr lang="zh-CN" altLang="en-US" dirty="0" smtClean="0"/>
              <a:t>需要选择能够覆盖所有路径的测试用例：</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
        <p:nvSpPr>
          <p:cNvPr id="7" name="Rectangle 9"/>
          <p:cNvSpPr>
            <a:spLocks noChangeArrowheads="1"/>
          </p:cNvSpPr>
          <p:nvPr/>
        </p:nvSpPr>
        <p:spPr bwMode="auto">
          <a:xfrm>
            <a:off x="695400" y="2132856"/>
            <a:ext cx="4799598" cy="1728192"/>
          </a:xfrm>
          <a:prstGeom prst="rect">
            <a:avLst/>
          </a:prstGeom>
          <a:solidFill>
            <a:schemeClr val="accent6">
              <a:lumMod val="60000"/>
              <a:lumOff val="40000"/>
            </a:schemeClr>
          </a:solidFill>
          <a:ln w="9525">
            <a:solidFill>
              <a:schemeClr val="tx1"/>
            </a:solidFill>
            <a:miter lim="800000"/>
          </a:ln>
          <a:effec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dirty="0" smtClean="0">
                <a:latin typeface="微软雅黑" panose="020B0503020204020204" pitchFamily="34" charset="-122"/>
                <a:ea typeface="微软雅黑" panose="020B0503020204020204" pitchFamily="34" charset="-122"/>
              </a:rPr>
              <a:t>测试用例</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覆盖</a:t>
            </a:r>
            <a:r>
              <a:rPr lang="zh-CN" altLang="en-US" sz="1800" dirty="0">
                <a:latin typeface="微软雅黑" panose="020B0503020204020204" pitchFamily="34" charset="-122"/>
                <a:ea typeface="微软雅黑" panose="020B0503020204020204" pitchFamily="34" charset="-122"/>
              </a:rPr>
              <a:t>条件</a:t>
            </a:r>
            <a:br>
              <a:rPr lang="en-US" altLang="zh-CN" sz="1800" dirty="0">
                <a:latin typeface="微软雅黑" panose="020B0503020204020204" pitchFamily="34" charset="-122"/>
                <a:ea typeface="微软雅黑" panose="020B0503020204020204" pitchFamily="34" charset="-122"/>
              </a:rPr>
            </a:b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0, 4)</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 </a:t>
            </a:r>
            <a:r>
              <a:rPr lang="en-US" altLang="zh-CN" sz="1800" b="1" dirty="0" smtClean="0">
                <a:latin typeface="微软雅黑" panose="020B0503020204020204" pitchFamily="34" charset="-122"/>
                <a:ea typeface="微软雅黑" panose="020B0503020204020204" pitchFamily="34" charset="-122"/>
              </a:rPr>
              <a:t>0, 3)】L1</a:t>
            </a:r>
            <a:r>
              <a:rPr lang="en-US" altLang="zh-CN" sz="1800" b="0" dirty="0" smtClean="0">
                <a:solidFill>
                  <a:srgbClr val="FFFF00"/>
                </a:solidFill>
              </a:rPr>
              <a:t>	</a:t>
            </a:r>
            <a:r>
              <a:rPr lang="en-US" altLang="zh-CN" sz="1800" dirty="0" smtClean="0"/>
              <a:t>(ace)</a:t>
            </a:r>
            <a:r>
              <a:rPr lang="en-US" altLang="zh-CN" sz="1800" b="0" dirty="0" smtClean="0">
                <a:solidFill>
                  <a:srgbClr val="FFFF00"/>
                </a:solidFill>
              </a:rPr>
              <a:t>	  </a:t>
            </a:r>
            <a:endParaRPr lang="en-US" altLang="zh-CN" sz="1800" b="1" dirty="0" smtClean="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【(1, 1, 1)</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1, 1)】L2</a:t>
            </a:r>
            <a:r>
              <a:rPr lang="en-US" altLang="zh-CN" sz="1800" dirty="0"/>
              <a:t> (</a:t>
            </a:r>
            <a:r>
              <a:rPr lang="en-US" altLang="zh-CN" sz="1800" dirty="0" err="1" smtClean="0"/>
              <a:t>abd</a:t>
            </a:r>
            <a:r>
              <a:rPr lang="en-US" altLang="zh-CN" sz="1800" dirty="0" smtClean="0"/>
              <a:t>)</a:t>
            </a:r>
            <a:endParaRPr lang="en-US" altLang="zh-CN" sz="1800" b="1" dirty="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【(1, 1, 2)</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(1, 1, 3)】L3	</a:t>
            </a:r>
            <a:r>
              <a:rPr lang="en-US" altLang="zh-CN" sz="1800" dirty="0" smtClean="0"/>
              <a:t>(</a:t>
            </a:r>
            <a:r>
              <a:rPr lang="en-US" altLang="zh-CN" sz="1800" dirty="0" err="1" smtClean="0"/>
              <a:t>abe</a:t>
            </a:r>
            <a:r>
              <a:rPr lang="en-US" altLang="zh-CN" sz="1800" dirty="0"/>
              <a:t>) </a:t>
            </a:r>
            <a:r>
              <a:rPr lang="en-US" altLang="zh-CN" sz="1800" b="1" dirty="0" smtClean="0">
                <a:latin typeface="微软雅黑" panose="020B0503020204020204" pitchFamily="34" charset="-122"/>
                <a:ea typeface="微软雅黑" panose="020B0503020204020204" pitchFamily="34" charset="-122"/>
              </a:rPr>
              <a:t>	  </a:t>
            </a:r>
            <a:endParaRPr lang="en-US" altLang="zh-CN" sz="1800" b="1" dirty="0" smtClean="0">
              <a:latin typeface="微软雅黑" panose="020B0503020204020204" pitchFamily="34" charset="-122"/>
              <a:ea typeface="微软雅黑" panose="020B0503020204020204" pitchFamily="34" charset="-122"/>
            </a:endParaRPr>
          </a:p>
          <a:p>
            <a:pPr>
              <a:buNone/>
            </a:pPr>
            <a:r>
              <a:rPr lang="en-US" altLang="zh-CN" sz="1800" b="1" dirty="0" smtClean="0">
                <a:latin typeface="微软雅黑" panose="020B0503020204020204" pitchFamily="34" charset="-122"/>
                <a:ea typeface="微软雅黑" panose="020B0503020204020204" pitchFamily="34" charset="-122"/>
              </a:rPr>
              <a:t>【(3, </a:t>
            </a:r>
            <a:r>
              <a:rPr lang="en-US" altLang="zh-CN" sz="1800" b="1" dirty="0">
                <a:latin typeface="微软雅黑" panose="020B0503020204020204" pitchFamily="34" charset="-122"/>
                <a:ea typeface="微软雅黑" panose="020B0503020204020204" pitchFamily="34" charset="-122"/>
              </a:rPr>
              <a:t>0, </a:t>
            </a:r>
            <a:r>
              <a:rPr lang="en-US" altLang="zh-CN" sz="1800" b="1" dirty="0" smtClean="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(3, </a:t>
            </a:r>
            <a:r>
              <a:rPr lang="en-US" altLang="zh-CN" sz="1800" b="1" dirty="0">
                <a:latin typeface="微软雅黑" panose="020B0503020204020204" pitchFamily="34" charset="-122"/>
                <a:ea typeface="微软雅黑" panose="020B0503020204020204" pitchFamily="34" charset="-122"/>
              </a:rPr>
              <a:t>0, 1</a:t>
            </a:r>
            <a:r>
              <a:rPr lang="en-US" altLang="zh-CN" sz="1800" b="1" dirty="0" smtClean="0">
                <a:latin typeface="微软雅黑" panose="020B0503020204020204" pitchFamily="34" charset="-122"/>
                <a:ea typeface="微软雅黑" panose="020B0503020204020204" pitchFamily="34" charset="-122"/>
              </a:rPr>
              <a:t>)】L4	</a:t>
            </a:r>
            <a:r>
              <a:rPr lang="en-US" altLang="zh-CN" sz="1800" dirty="0" smtClean="0"/>
              <a:t>(</a:t>
            </a:r>
            <a:r>
              <a:rPr lang="en-US" altLang="zh-CN" sz="1800" dirty="0" err="1" smtClean="0"/>
              <a:t>acd</a:t>
            </a:r>
            <a:r>
              <a:rPr lang="en-US" altLang="zh-CN" sz="1800" dirty="0" smtClean="0"/>
              <a:t>) </a:t>
            </a:r>
            <a:r>
              <a:rPr lang="en-US" altLang="zh-CN" sz="1800" b="1" dirty="0" smtClean="0">
                <a:latin typeface="微软雅黑" panose="020B0503020204020204" pitchFamily="34" charset="-122"/>
                <a:ea typeface="微软雅黑" panose="020B0503020204020204" pitchFamily="34" charset="-122"/>
              </a:rPr>
              <a:t>	  </a:t>
            </a:r>
            <a:br>
              <a:rPr lang="en-US" altLang="zh-CN" sz="1800" dirty="0">
                <a:latin typeface="微软雅黑" panose="020B0503020204020204" pitchFamily="34" charset="-122"/>
                <a:ea typeface="微软雅黑" panose="020B0503020204020204" pitchFamily="34" charset="-122"/>
              </a:rPr>
            </a:br>
            <a:endParaRPr lang="en-US" altLang="zh-CN" sz="18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439816" y="2476205"/>
            <a:ext cx="969040" cy="1282339"/>
          </a:xfrm>
          <a:prstGeom prst="rect">
            <a:avLst/>
          </a:prstGeom>
        </p:spPr>
      </p:pic>
      <p:sp>
        <p:nvSpPr>
          <p:cNvPr id="9" name="Rectangle 11"/>
          <p:cNvSpPr>
            <a:spLocks noChangeArrowheads="1"/>
          </p:cNvSpPr>
          <p:nvPr/>
        </p:nvSpPr>
        <p:spPr bwMode="auto">
          <a:xfrm>
            <a:off x="695400" y="4245108"/>
            <a:ext cx="10873208" cy="1488148"/>
          </a:xfrm>
          <a:prstGeom prst="rect">
            <a:avLst/>
          </a:prstGeom>
          <a:solidFill>
            <a:schemeClr val="accent6">
              <a:lumMod val="60000"/>
              <a:lumOff val="40000"/>
            </a:schemeClr>
          </a:solidFill>
          <a:ln w="9525">
            <a:solidFill>
              <a:schemeClr val="tx1"/>
            </a:solidFill>
            <a:miter lim="800000"/>
          </a:ln>
          <a:effectLst/>
        </p:spPr>
        <p:txBody>
          <a:bodyPr/>
          <a:lstStyle>
            <a:lvl1pPr marL="271780" indent="-27178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这种测试仍然无法满足条件组合覆盖某些条件</a:t>
            </a:r>
            <a:r>
              <a:rPr lang="zh-CN" altLang="en-US" sz="2400" dirty="0" smtClean="0">
                <a:latin typeface="微软雅黑" panose="020B0503020204020204" pitchFamily="34" charset="-122"/>
                <a:ea typeface="微软雅黑" panose="020B0503020204020204" pitchFamily="34" charset="-122"/>
              </a:rPr>
              <a:t>，也</a:t>
            </a:r>
            <a:r>
              <a:rPr lang="zh-CN" altLang="en-US" sz="2400" dirty="0">
                <a:latin typeface="微软雅黑" panose="020B0503020204020204" pitchFamily="34" charset="-122"/>
                <a:ea typeface="微软雅黑" panose="020B0503020204020204" pitchFamily="34" charset="-122"/>
              </a:rPr>
              <a:t>并非是完善的测试</a:t>
            </a:r>
            <a:r>
              <a:rPr lang="zh-CN" altLang="en-US" sz="2400" dirty="0"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实际的测试用例设计过程中需要综合以上</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种测试方法去</a:t>
            </a:r>
            <a:r>
              <a:rPr lang="zh-CN" altLang="en-US" sz="2400" dirty="0" smtClean="0">
                <a:latin typeface="微软雅黑" panose="020B0503020204020204" pitchFamily="34" charset="-122"/>
                <a:ea typeface="微软雅黑" panose="020B0503020204020204" pitchFamily="34" charset="-122"/>
              </a:rPr>
              <a:t>设计测试用例。</a:t>
            </a:r>
            <a:endParaRPr lang="en-US" altLang="zh-CN" sz="2400" dirty="0" smtClean="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以路径覆盖为主，辅助其他</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种方法。</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基本路经测试</a:t>
            </a:r>
            <a:endParaRPr lang="zh-CN" altLang="en-US" dirty="0"/>
          </a:p>
        </p:txBody>
      </p:sp>
      <p:sp>
        <p:nvSpPr>
          <p:cNvPr id="3" name="内容占位符 2"/>
          <p:cNvSpPr>
            <a:spLocks noGrp="1"/>
          </p:cNvSpPr>
          <p:nvPr>
            <p:ph idx="1"/>
          </p:nvPr>
        </p:nvSpPr>
        <p:spPr/>
        <p:txBody>
          <a:bodyPr/>
          <a:lstStyle/>
          <a:p>
            <a:r>
              <a:rPr lang="zh-CN" altLang="en-US" dirty="0" smtClean="0"/>
              <a:t>对于具有循环结构的程序而言，其路径数有可能很多，要求做到路径覆盖有难度。基本</a:t>
            </a:r>
            <a:r>
              <a:rPr lang="zh-CN" altLang="en-US" dirty="0"/>
              <a:t>路径测试方法力图把覆盖的路径数压缩到一定限度内</a:t>
            </a:r>
            <a:r>
              <a:rPr lang="zh-CN" altLang="en-US" dirty="0" smtClean="0"/>
              <a:t>，使得程序</a:t>
            </a:r>
            <a:r>
              <a:rPr lang="zh-CN" altLang="en-US" dirty="0"/>
              <a:t>中的循环体最多只执行一次。</a:t>
            </a:r>
            <a:endParaRPr lang="zh-CN" altLang="en-US" dirty="0"/>
          </a:p>
          <a:p>
            <a:r>
              <a:rPr lang="zh-CN" altLang="en-US" dirty="0" smtClean="0"/>
              <a:t>这个方法需引入程序控制</a:t>
            </a:r>
            <a:r>
              <a:rPr lang="zh-CN" altLang="en-US" dirty="0"/>
              <a:t>流</a:t>
            </a:r>
            <a:r>
              <a:rPr lang="zh-CN" altLang="en-US" dirty="0" smtClean="0"/>
              <a:t>图：基于程序流程图进行简化，得到程序的控制结构。</a:t>
            </a:r>
            <a:endParaRPr lang="en-US" altLang="zh-CN" dirty="0" smtClean="0"/>
          </a:p>
          <a:p>
            <a:r>
              <a:rPr lang="zh-CN" altLang="en-US" dirty="0" smtClean="0"/>
              <a:t>进而分析控制</a:t>
            </a:r>
            <a:r>
              <a:rPr lang="zh-CN" altLang="en-US" dirty="0"/>
              <a:t>结构</a:t>
            </a:r>
            <a:r>
              <a:rPr lang="zh-CN" altLang="en-US" dirty="0" smtClean="0"/>
              <a:t>的</a:t>
            </a:r>
            <a:r>
              <a:rPr lang="zh-CN" altLang="en-US" dirty="0"/>
              <a:t>环路复杂性，导出基本可执行路径集合，设计测试用例的方法。设计出的测试用例要保证在测试中，程序的每一个可执行语句至少要执行一次。</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352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464" y="3549652"/>
            <a:ext cx="1728192" cy="265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3983759"/>
            <a:ext cx="6911132" cy="17850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本章内容</a:t>
            </a:r>
            <a:endParaRPr lang="zh-CN" altLang="en-US"/>
          </a:p>
        </p:txBody>
      </p:sp>
      <p:sp>
        <p:nvSpPr>
          <p:cNvPr id="12291" name="Rectangle 3"/>
          <p:cNvSpPr>
            <a:spLocks noGrp="1" noChangeArrowheads="1"/>
          </p:cNvSpPr>
          <p:nvPr>
            <p:ph idx="1"/>
          </p:nvPr>
        </p:nvSpPr>
        <p:spPr/>
        <p:txBody>
          <a:bodyPr/>
          <a:lstStyle/>
          <a:p>
            <a:pPr>
              <a:lnSpc>
                <a:spcPct val="80000"/>
              </a:lnSpc>
            </a:pPr>
            <a:r>
              <a:rPr lang="zh-CN" altLang="en-US" dirty="0"/>
              <a:t>软件测试的目的和原则</a:t>
            </a:r>
            <a:endParaRPr lang="zh-CN" altLang="en-US" dirty="0"/>
          </a:p>
          <a:p>
            <a:pPr lvl="1">
              <a:lnSpc>
                <a:spcPct val="80000"/>
              </a:lnSpc>
            </a:pPr>
            <a:r>
              <a:rPr lang="zh-CN" altLang="en-US" dirty="0"/>
              <a:t>软件测试的对象</a:t>
            </a:r>
            <a:endParaRPr lang="zh-CN" altLang="en-US" dirty="0"/>
          </a:p>
          <a:p>
            <a:pPr lvl="1">
              <a:lnSpc>
                <a:spcPct val="80000"/>
              </a:lnSpc>
            </a:pPr>
            <a:r>
              <a:rPr lang="zh-CN" altLang="en-US" dirty="0" smtClean="0"/>
              <a:t>测试流程</a:t>
            </a:r>
            <a:endParaRPr lang="zh-CN" altLang="en-US" dirty="0"/>
          </a:p>
          <a:p>
            <a:pPr lvl="1">
              <a:lnSpc>
                <a:spcPct val="80000"/>
              </a:lnSpc>
            </a:pPr>
            <a:r>
              <a:rPr lang="zh-CN" altLang="en-US" dirty="0"/>
              <a:t>测试与软件开发各阶段的关系</a:t>
            </a:r>
            <a:endParaRPr lang="zh-CN" altLang="en-US" dirty="0"/>
          </a:p>
          <a:p>
            <a:pPr>
              <a:lnSpc>
                <a:spcPct val="80000"/>
              </a:lnSpc>
            </a:pPr>
            <a:r>
              <a:rPr lang="zh-CN" altLang="en-US" dirty="0"/>
              <a:t> 软件测试方法</a:t>
            </a:r>
            <a:endParaRPr lang="zh-CN" altLang="en-US" dirty="0"/>
          </a:p>
          <a:p>
            <a:pPr>
              <a:lnSpc>
                <a:spcPct val="80000"/>
              </a:lnSpc>
            </a:pPr>
            <a:r>
              <a:rPr lang="zh-CN" altLang="en-US" dirty="0"/>
              <a:t> 软件测试策略</a:t>
            </a:r>
            <a:endParaRPr lang="zh-CN" altLang="en-US" dirty="0"/>
          </a:p>
          <a:p>
            <a:pPr>
              <a:lnSpc>
                <a:spcPct val="80000"/>
              </a:lnSpc>
            </a:pPr>
            <a:r>
              <a:rPr lang="zh-CN" altLang="en-US" dirty="0"/>
              <a:t> 软件测试种类</a:t>
            </a:r>
            <a:endParaRPr lang="zh-CN" altLang="en-US" dirty="0"/>
          </a:p>
          <a:p>
            <a:pPr>
              <a:lnSpc>
                <a:spcPct val="80000"/>
              </a:lnSpc>
            </a:pPr>
            <a:r>
              <a:rPr lang="zh-CN" altLang="en-US" dirty="0"/>
              <a:t> 软件调试</a:t>
            </a:r>
            <a:endParaRPr lang="zh-CN" altLang="en-US" dirty="0"/>
          </a:p>
        </p:txBody>
      </p:sp>
      <p:sp>
        <p:nvSpPr>
          <p:cNvPr id="5" name="日期占位符 4"/>
          <p:cNvSpPr>
            <a:spLocks noGrp="1"/>
          </p:cNvSpPr>
          <p:nvPr>
            <p:ph type="dt" sz="half" idx="10"/>
          </p:nvPr>
        </p:nvSpPr>
        <p:spPr/>
        <p:txBody>
          <a:bodyPr/>
          <a:lstStyle/>
          <a:p>
            <a:fld id="{C1732099-91CD-4089-B117-98A82E89D3CB}"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7" name="灯片编号占位符 6"/>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控制流图的转换</a:t>
            </a:r>
            <a:endParaRPr lang="zh-CN" altLang="en-US" dirty="0"/>
          </a:p>
        </p:txBody>
      </p:sp>
      <p:sp>
        <p:nvSpPr>
          <p:cNvPr id="3" name="内容占位符 2"/>
          <p:cNvSpPr>
            <a:spLocks noGrp="1"/>
          </p:cNvSpPr>
          <p:nvPr>
            <p:ph idx="1"/>
          </p:nvPr>
        </p:nvSpPr>
        <p:spPr/>
        <p:txBody>
          <a:bodyPr/>
          <a:lstStyle/>
          <a:p>
            <a:r>
              <a:rPr lang="zh-CN" altLang="en-US" sz="2000" dirty="0" smtClean="0"/>
              <a:t>顺序结构的多个结点可以合并为一个结点。</a:t>
            </a:r>
            <a:endParaRPr lang="en-US" altLang="zh-CN" sz="2000" dirty="0" smtClean="0"/>
          </a:p>
          <a:p>
            <a:r>
              <a:rPr lang="zh-CN" altLang="en-US" sz="2000" dirty="0" smtClean="0"/>
              <a:t>在</a:t>
            </a:r>
            <a:r>
              <a:rPr lang="zh-CN" altLang="en-US" sz="2000" dirty="0"/>
              <a:t>选择或多分支结构中，分支的汇聚处应有一</a:t>
            </a:r>
            <a:r>
              <a:rPr lang="zh-CN" altLang="en-US" sz="2000" dirty="0" smtClean="0"/>
              <a:t>个虚拟汇聚</a:t>
            </a:r>
            <a:r>
              <a:rPr lang="zh-CN" altLang="en-US" sz="2000" dirty="0"/>
              <a:t>结点。</a:t>
            </a:r>
            <a:endParaRPr lang="zh-CN" altLang="en-US" sz="2000" dirty="0"/>
          </a:p>
          <a:p>
            <a:r>
              <a:rPr lang="zh-CN" altLang="en-US" sz="2000" dirty="0"/>
              <a:t>边和结点圈定</a:t>
            </a:r>
            <a:r>
              <a:rPr lang="zh-CN" altLang="en-US" sz="2000" dirty="0" smtClean="0"/>
              <a:t>的</a:t>
            </a:r>
            <a:r>
              <a:rPr lang="zh-CN" altLang="en-US" sz="2000" dirty="0"/>
              <a:t>范围</a:t>
            </a:r>
            <a:r>
              <a:rPr lang="zh-CN" altLang="en-US" sz="2000" dirty="0" smtClean="0"/>
              <a:t>叫做</a:t>
            </a:r>
            <a:r>
              <a:rPr lang="zh-CN" altLang="en-US" sz="2000" dirty="0"/>
              <a:t>区域，当对区域计数时，图形外</a:t>
            </a:r>
            <a:r>
              <a:rPr lang="zh-CN" altLang="en-US" sz="2000" dirty="0" smtClean="0"/>
              <a:t>的</a:t>
            </a:r>
            <a:r>
              <a:rPr lang="zh-CN" altLang="en-US" sz="2000" dirty="0"/>
              <a:t>范围</a:t>
            </a:r>
            <a:r>
              <a:rPr lang="zh-CN" altLang="en-US" sz="2000" dirty="0" smtClean="0"/>
              <a:t>也应</a:t>
            </a:r>
            <a:r>
              <a:rPr lang="zh-CN" altLang="en-US" sz="2000" dirty="0"/>
              <a:t>记为一个区域。</a:t>
            </a:r>
            <a:endParaRPr lang="zh-CN" altLang="en-US" sz="2000" dirty="0"/>
          </a:p>
          <a:p>
            <a:r>
              <a:rPr lang="zh-CN" altLang="en-US" sz="2000" dirty="0"/>
              <a:t>如果判断中的条件表达式是由一个或多个逻辑运算符 </a:t>
            </a:r>
            <a:r>
              <a:rPr lang="en-US" altLang="zh-CN" sz="2000" dirty="0"/>
              <a:t>(OR,  AND, NAND,  NOR)  </a:t>
            </a:r>
            <a:r>
              <a:rPr lang="zh-CN" altLang="en-US" sz="2000" dirty="0"/>
              <a:t>连接的复合条件表达式，则需要改为一系列只有单个条件的嵌套的判断。</a:t>
            </a:r>
            <a:endParaRPr lang="zh-CN" altLang="en-US" sz="2000"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353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742" y="3284984"/>
            <a:ext cx="5703145"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控制流图的环路复杂度计算</a:t>
            </a:r>
            <a:endParaRPr lang="zh-CN" altLang="en-US" dirty="0"/>
          </a:p>
        </p:txBody>
      </p:sp>
      <p:sp>
        <p:nvSpPr>
          <p:cNvPr id="3" name="内容占位符 2"/>
          <p:cNvSpPr>
            <a:spLocks noGrp="1"/>
          </p:cNvSpPr>
          <p:nvPr>
            <p:ph idx="1"/>
          </p:nvPr>
        </p:nvSpPr>
        <p:spPr/>
        <p:txBody>
          <a:bodyPr/>
          <a:lstStyle/>
          <a:p>
            <a:r>
              <a:rPr lang="zh-CN" altLang="en-US" dirty="0"/>
              <a:t>控制流图的环路复杂度</a:t>
            </a:r>
            <a:r>
              <a:rPr lang="zh-CN" altLang="en-US" dirty="0" smtClean="0"/>
              <a:t>（也称为</a:t>
            </a:r>
            <a:r>
              <a:rPr lang="en-US" altLang="zh-CN" dirty="0" smtClean="0"/>
              <a:t>McCabe</a:t>
            </a:r>
            <a:r>
              <a:rPr lang="zh-CN" altLang="en-US" dirty="0" smtClean="0"/>
              <a:t>复杂度）</a:t>
            </a:r>
            <a:r>
              <a:rPr lang="zh-CN" altLang="en-US" dirty="0"/>
              <a:t>确定了程序中独立路径的上界</a:t>
            </a:r>
            <a:r>
              <a:rPr lang="zh-CN" altLang="en-US" dirty="0" smtClean="0"/>
              <a:t>，</a:t>
            </a:r>
            <a:r>
              <a:rPr lang="zh-CN" altLang="en-US" dirty="0"/>
              <a:t>以此</a:t>
            </a:r>
            <a:r>
              <a:rPr lang="zh-CN" altLang="en-US" dirty="0" smtClean="0"/>
              <a:t>为</a:t>
            </a:r>
            <a:r>
              <a:rPr lang="zh-CN" altLang="en-US" dirty="0"/>
              <a:t>依据</a:t>
            </a:r>
            <a:r>
              <a:rPr lang="zh-CN" altLang="en-US" dirty="0" smtClean="0"/>
              <a:t>可以找出</a:t>
            </a:r>
            <a:r>
              <a:rPr lang="zh-CN" altLang="en-US" dirty="0"/>
              <a:t>程序中的全部独立路径</a:t>
            </a:r>
            <a:r>
              <a:rPr lang="zh-CN" altLang="en-US" dirty="0" smtClean="0"/>
              <a:t>。</a:t>
            </a:r>
            <a:endParaRPr lang="en-US" altLang="zh-CN" dirty="0" smtClean="0"/>
          </a:p>
          <a:p>
            <a:r>
              <a:rPr lang="zh-CN" altLang="en-US" dirty="0" smtClean="0"/>
              <a:t>环路</a:t>
            </a:r>
            <a:r>
              <a:rPr lang="zh-CN" altLang="en-US" dirty="0"/>
              <a:t>复杂度有三种计算方法</a:t>
            </a:r>
            <a:r>
              <a:rPr lang="zh-CN" altLang="en-US" dirty="0" smtClean="0"/>
              <a:t>：</a:t>
            </a:r>
            <a:endParaRPr lang="en-US" altLang="zh-CN" dirty="0" smtClean="0"/>
          </a:p>
          <a:p>
            <a:pPr lvl="1"/>
            <a:r>
              <a:rPr lang="zh-CN" altLang="zh-CN" dirty="0"/>
              <a:t>等于控制流图中的区域数，包括封闭区域和开放区域</a:t>
            </a:r>
            <a:r>
              <a:rPr lang="zh-CN" altLang="zh-CN" dirty="0" smtClean="0"/>
              <a:t>；</a:t>
            </a:r>
            <a:endParaRPr lang="en-US" altLang="zh-CN" dirty="0" smtClean="0"/>
          </a:p>
          <a:p>
            <a:pPr lvl="1"/>
            <a:r>
              <a:rPr lang="zh-CN" altLang="en-US" dirty="0"/>
              <a:t>设</a:t>
            </a:r>
            <a:r>
              <a:rPr lang="en-US" altLang="zh-CN" dirty="0"/>
              <a:t>E</a:t>
            </a:r>
            <a:r>
              <a:rPr lang="zh-CN" altLang="en-US" dirty="0"/>
              <a:t>为控制流图的边数，</a:t>
            </a:r>
            <a:r>
              <a:rPr lang="en-US" altLang="zh-CN" dirty="0"/>
              <a:t>N</a:t>
            </a:r>
            <a:r>
              <a:rPr lang="zh-CN" altLang="en-US" dirty="0"/>
              <a:t>为图的结点数，则定义环路复杂性为 </a:t>
            </a:r>
            <a:r>
              <a:rPr lang="en-US" altLang="zh-CN" dirty="0"/>
              <a:t>V(G)</a:t>
            </a:r>
            <a:r>
              <a:rPr lang="zh-CN" altLang="en-US" dirty="0"/>
              <a:t>＝</a:t>
            </a:r>
            <a:r>
              <a:rPr lang="en-US" altLang="zh-CN" dirty="0"/>
              <a:t>E</a:t>
            </a:r>
            <a:r>
              <a:rPr lang="zh-CN" altLang="en-US" dirty="0"/>
              <a:t>－</a:t>
            </a:r>
            <a:r>
              <a:rPr lang="en-US" altLang="zh-CN" dirty="0"/>
              <a:t>N</a:t>
            </a:r>
            <a:r>
              <a:rPr lang="zh-CN" altLang="en-US" dirty="0"/>
              <a:t>＋</a:t>
            </a:r>
            <a:r>
              <a:rPr lang="en-US" altLang="zh-CN" dirty="0"/>
              <a:t>2</a:t>
            </a:r>
            <a:r>
              <a:rPr lang="zh-CN" altLang="en-US" dirty="0" smtClean="0"/>
              <a:t>；</a:t>
            </a:r>
            <a:endParaRPr lang="en-US" altLang="zh-CN" dirty="0" smtClean="0"/>
          </a:p>
          <a:p>
            <a:pPr lvl="1"/>
            <a:r>
              <a:rPr lang="zh-CN" altLang="en-US" dirty="0"/>
              <a:t>若设</a:t>
            </a:r>
            <a:r>
              <a:rPr lang="en-US" altLang="zh-CN" dirty="0"/>
              <a:t>P</a:t>
            </a:r>
            <a:r>
              <a:rPr lang="zh-CN" altLang="en-US" dirty="0"/>
              <a:t>为控制流图中的判定结点数，则有 </a:t>
            </a:r>
            <a:r>
              <a:rPr lang="en-US" altLang="zh-CN" dirty="0"/>
              <a:t>V(G)</a:t>
            </a:r>
            <a:r>
              <a:rPr lang="zh-CN" altLang="en-US" dirty="0"/>
              <a:t>＝</a:t>
            </a:r>
            <a:r>
              <a:rPr lang="en-US" altLang="zh-CN" dirty="0"/>
              <a:t>P</a:t>
            </a:r>
            <a:r>
              <a:rPr lang="zh-CN" altLang="en-US" dirty="0"/>
              <a:t>＋</a:t>
            </a:r>
            <a:r>
              <a:rPr lang="en-US" altLang="zh-CN" dirty="0"/>
              <a:t>1</a:t>
            </a:r>
            <a:r>
              <a:rPr lang="zh-CN" altLang="en-US" dirty="0" smtClean="0"/>
              <a:t>。</a:t>
            </a:r>
            <a:endParaRPr lang="en-US" altLang="zh-CN" dirty="0" smtClean="0"/>
          </a:p>
          <a:p>
            <a:r>
              <a:rPr lang="zh-CN" altLang="en-US" dirty="0"/>
              <a:t>基本路径</a:t>
            </a:r>
            <a:r>
              <a:rPr lang="zh-CN" altLang="en-US" dirty="0" smtClean="0"/>
              <a:t>集：</a:t>
            </a:r>
            <a:r>
              <a:rPr lang="zh-CN" altLang="zh-CN" dirty="0"/>
              <a:t>指程序的控制流图中，从入口到出口的路径，该路径至少经历一个从未走过的边。</a:t>
            </a:r>
            <a:endParaRPr lang="en-US" altLang="zh-CN" dirty="0" smtClean="0"/>
          </a:p>
          <a:p>
            <a:pPr lvl="1"/>
            <a:r>
              <a:rPr lang="zh-CN" altLang="zh-CN" dirty="0"/>
              <a:t>基本路径集不是唯一的，对于给定的控制流图，可以得到不同的基本路径集</a:t>
            </a:r>
            <a:r>
              <a:rPr lang="zh-CN" altLang="zh-CN" dirty="0" smtClean="0"/>
              <a:t>。</a:t>
            </a:r>
            <a:endParaRPr lang="en-US" altLang="zh-CN" dirty="0" smtClean="0"/>
          </a:p>
          <a:p>
            <a:pPr lvl="1"/>
            <a:r>
              <a:rPr lang="zh-CN" altLang="zh-CN" dirty="0" smtClean="0"/>
              <a:t>最大</a:t>
            </a:r>
            <a:r>
              <a:rPr lang="zh-CN" altLang="zh-CN" dirty="0"/>
              <a:t>的基本路径条数</a:t>
            </a:r>
            <a:r>
              <a:rPr lang="zh-CN" altLang="zh-CN" dirty="0" smtClean="0"/>
              <a:t>就是环路</a:t>
            </a:r>
            <a:r>
              <a:rPr lang="zh-CN" altLang="zh-CN" dirty="0"/>
              <a:t>复杂度。</a:t>
            </a:r>
            <a:endParaRPr lang="zh-CN" altLang="zh-CN" dirty="0"/>
          </a:p>
          <a:p>
            <a:pPr lvl="1"/>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导出测试用例</a:t>
            </a:r>
            <a:endParaRPr lang="zh-CN" altLang="en-US" dirty="0"/>
          </a:p>
        </p:txBody>
      </p:sp>
      <p:sp>
        <p:nvSpPr>
          <p:cNvPr id="3" name="内容占位符 2"/>
          <p:cNvSpPr>
            <a:spLocks noGrp="1"/>
          </p:cNvSpPr>
          <p:nvPr>
            <p:ph idx="1"/>
          </p:nvPr>
        </p:nvSpPr>
        <p:spPr/>
        <p:txBody>
          <a:bodyPr/>
          <a:lstStyle/>
          <a:p>
            <a:r>
              <a:rPr lang="zh-CN" altLang="en-US" dirty="0" smtClean="0"/>
              <a:t>根据控制流图的基本路径导出</a:t>
            </a:r>
            <a:r>
              <a:rPr lang="zh-CN" altLang="en-US" dirty="0"/>
              <a:t>测试用例，确保基本路径集中每一条路径的执行。 </a:t>
            </a:r>
            <a:endParaRPr lang="zh-CN" altLang="en-US" dirty="0"/>
          </a:p>
          <a:p>
            <a:r>
              <a:rPr lang="zh-CN" altLang="en-US" dirty="0"/>
              <a:t>根据判断结点给出的条件，选择适当的数据</a:t>
            </a:r>
            <a:r>
              <a:rPr lang="zh-CN" altLang="en-US"/>
              <a:t>以</a:t>
            </a:r>
            <a:r>
              <a:rPr lang="zh-CN" altLang="en-US" smtClean="0"/>
              <a:t>保证每一</a:t>
            </a:r>
            <a:r>
              <a:rPr lang="zh-CN" altLang="en-US" dirty="0"/>
              <a:t>条路径可以被测试</a:t>
            </a:r>
            <a:r>
              <a:rPr lang="zh-CN" altLang="en-US" dirty="0" smtClean="0"/>
              <a:t>到，考虑使用逻辑</a:t>
            </a:r>
            <a:r>
              <a:rPr lang="zh-CN" altLang="en-US" dirty="0"/>
              <a:t>覆盖方法。</a:t>
            </a:r>
            <a:endParaRPr lang="zh-CN" altLang="en-US" dirty="0"/>
          </a:p>
          <a:p>
            <a:r>
              <a:rPr lang="zh-CN" altLang="en-US" dirty="0"/>
              <a:t>每个测试用例执行之后，与预期结果进行比较。</a:t>
            </a:r>
            <a:endParaRPr lang="zh-CN" altLang="en-US" dirty="0"/>
          </a:p>
          <a:p>
            <a:r>
              <a:rPr lang="zh-CN" altLang="en-US" dirty="0"/>
              <a:t>如果所有测试用例都执行完毕，则可以确信程序中所有的可执行语句至少被执行了一次。</a:t>
            </a:r>
            <a:endParaRPr lang="zh-CN" altLang="en-US" dirty="0"/>
          </a:p>
          <a:p>
            <a:pPr marL="0" indent="0">
              <a:buNone/>
            </a:pP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控制流图转换举例</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8" name="图片 7"/>
          <p:cNvPicPr>
            <a:picLocks noChangeAspect="1"/>
          </p:cNvPicPr>
          <p:nvPr/>
        </p:nvPicPr>
        <p:blipFill>
          <a:blip r:embed="rId1"/>
          <a:stretch>
            <a:fillRect/>
          </a:stretch>
        </p:blipFill>
        <p:spPr>
          <a:xfrm>
            <a:off x="695400" y="945941"/>
            <a:ext cx="6629400" cy="3629025"/>
          </a:xfrm>
          <a:prstGeom prst="rect">
            <a:avLst/>
          </a:prstGeom>
        </p:spPr>
      </p:pic>
      <p:pic>
        <p:nvPicPr>
          <p:cNvPr id="354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167" y="958513"/>
            <a:ext cx="3689633" cy="36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Grp="1" noChangeArrowheads="1"/>
          </p:cNvSpPr>
          <p:nvPr>
            <p:ph idx="1"/>
          </p:nvPr>
        </p:nvSpPr>
        <p:spPr bwMode="auto">
          <a:xfrm>
            <a:off x="696772" y="4737107"/>
            <a:ext cx="9400626" cy="1420379"/>
          </a:xfrm>
          <a:prstGeom prst="rect">
            <a:avLst/>
          </a:prstGeom>
          <a:solidFill>
            <a:schemeClr val="accent6">
              <a:lumMod val="60000"/>
              <a:lumOff val="40000"/>
            </a:schemeClr>
          </a:solidFill>
          <a:ln w="9525">
            <a:solidFill>
              <a:schemeClr val="tx1"/>
            </a:solidFill>
            <a:miter lim="800000"/>
          </a:ln>
          <a:effectLst/>
        </p:spPr>
        <p:txBody>
          <a:bodyPr>
            <a:noAutofit/>
          </a:bodyPr>
          <a:lstStyle>
            <a:lvl1pPr marL="271780" indent="-27178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827405"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507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4338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4-14</a:t>
            </a:r>
            <a:r>
              <a:rPr lang="zh-CN" altLang="en-US"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4-6-7-14	</a:t>
            </a:r>
            <a:r>
              <a:rPr lang="zh-CN" altLang="en-US"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4-6-8-10-13-4-14</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buClr>
                <a:schemeClr val="tx1"/>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路径</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4-6-8-12-13-4-14</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输入数据</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iRecordNum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1,iType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；预期结果：</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黑盒测试方法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相对于白盒测试，黑盒测试是在不需要了解程序结构的基础上，根据概要设计或者需求分析的结果进行测试用例的设计。常用的方法有：</a:t>
            </a:r>
            <a:endParaRPr lang="en-US" altLang="zh-CN" dirty="0" smtClean="0"/>
          </a:p>
          <a:p>
            <a:pPr lvl="1"/>
            <a:r>
              <a:rPr lang="zh-CN" altLang="en-US" dirty="0" smtClean="0"/>
              <a:t>等价类划分；</a:t>
            </a:r>
            <a:endParaRPr lang="en-US" altLang="zh-CN" dirty="0" smtClean="0"/>
          </a:p>
          <a:p>
            <a:pPr lvl="1"/>
            <a:r>
              <a:rPr lang="zh-CN" altLang="en-US" dirty="0" smtClean="0"/>
              <a:t>边界值分析；</a:t>
            </a:r>
            <a:endParaRPr lang="en-US" altLang="zh-CN" dirty="0" smtClean="0"/>
          </a:p>
          <a:p>
            <a:pPr lvl="1"/>
            <a:r>
              <a:rPr lang="zh-CN" altLang="en-US" dirty="0" smtClean="0"/>
              <a:t>因果图；</a:t>
            </a:r>
            <a:endParaRPr lang="en-US" altLang="zh-CN" dirty="0" smtClean="0"/>
          </a:p>
          <a:p>
            <a:r>
              <a:rPr lang="zh-CN" altLang="en-US" dirty="0" smtClean="0"/>
              <a:t>黑盒测试方法一般用于集成测试、系统测试和验收测试，某些特殊情况也会用到单元测试。</a:t>
            </a:r>
            <a:endParaRPr lang="en-US" altLang="zh-CN" dirty="0" smtClean="0"/>
          </a:p>
          <a:p>
            <a:r>
              <a:rPr lang="zh-CN" altLang="en-US" dirty="0"/>
              <a:t>黑盒测试</a:t>
            </a:r>
            <a:r>
              <a:rPr lang="zh-CN" altLang="en-US" dirty="0" smtClean="0"/>
              <a:t>方法用于测试程序接口，</a:t>
            </a:r>
            <a:r>
              <a:rPr lang="zh-CN" altLang="en-US" dirty="0"/>
              <a:t>主要是为了发现以下错误</a:t>
            </a:r>
            <a:r>
              <a:rPr lang="en-US" altLang="zh-CN" dirty="0"/>
              <a:t>:</a:t>
            </a:r>
            <a:endParaRPr lang="en-US" altLang="zh-CN" dirty="0"/>
          </a:p>
          <a:p>
            <a:pPr lvl="1"/>
            <a:r>
              <a:rPr lang="zh-CN" altLang="en-US" dirty="0"/>
              <a:t>是否有不正确或遗漏了的功能</a:t>
            </a:r>
            <a:r>
              <a:rPr lang="en-US" altLang="zh-CN" dirty="0"/>
              <a:t>?</a:t>
            </a:r>
            <a:endParaRPr lang="en-US" altLang="zh-CN" dirty="0"/>
          </a:p>
          <a:p>
            <a:pPr lvl="1"/>
            <a:r>
              <a:rPr lang="zh-CN" altLang="en-US" dirty="0"/>
              <a:t>在接口上，输入能否正确地接受</a:t>
            </a:r>
            <a:r>
              <a:rPr lang="en-US" altLang="zh-CN" dirty="0"/>
              <a:t>? </a:t>
            </a:r>
            <a:r>
              <a:rPr lang="zh-CN" altLang="en-US" dirty="0"/>
              <a:t>能否输出正确的结果</a:t>
            </a:r>
            <a:r>
              <a:rPr lang="en-US" altLang="zh-CN" dirty="0"/>
              <a:t>?</a:t>
            </a:r>
            <a:endParaRPr lang="en-US" altLang="zh-CN" dirty="0"/>
          </a:p>
          <a:p>
            <a:pPr lvl="1"/>
            <a:r>
              <a:rPr lang="zh-CN" altLang="en-US" dirty="0"/>
              <a:t>是否有数据结构错误或外部信息</a:t>
            </a:r>
            <a:r>
              <a:rPr lang="en-US" altLang="zh-CN" dirty="0"/>
              <a:t>(</a:t>
            </a:r>
            <a:r>
              <a:rPr lang="zh-CN" altLang="en-US" dirty="0"/>
              <a:t>例如数据文件</a:t>
            </a:r>
            <a:r>
              <a:rPr lang="en-US" altLang="zh-CN" dirty="0"/>
              <a:t>)</a:t>
            </a:r>
            <a:r>
              <a:rPr lang="zh-CN" altLang="en-US" dirty="0"/>
              <a:t>访问错误</a:t>
            </a:r>
            <a:r>
              <a:rPr lang="en-US" altLang="zh-CN" dirty="0"/>
              <a:t>?</a:t>
            </a:r>
            <a:endParaRPr lang="en-US" altLang="zh-CN" dirty="0"/>
          </a:p>
          <a:p>
            <a:pPr lvl="1"/>
            <a:r>
              <a:rPr lang="zh-CN" altLang="en-US" dirty="0"/>
              <a:t>性能上是否能够满足要求</a:t>
            </a:r>
            <a:r>
              <a:rPr lang="en-US" altLang="zh-CN" dirty="0"/>
              <a:t>?</a:t>
            </a:r>
            <a:endParaRPr lang="en-US" altLang="zh-CN" dirty="0"/>
          </a:p>
          <a:p>
            <a:pPr lvl="1"/>
            <a:r>
              <a:rPr lang="zh-CN" altLang="en-US" dirty="0"/>
              <a:t>是否有初始化或终止性错误</a:t>
            </a:r>
            <a:r>
              <a:rPr lang="en-US" altLang="zh-CN" dirty="0"/>
              <a:t>?</a:t>
            </a:r>
            <a:r>
              <a:rPr lang="zh-CN" altLang="en-US" dirty="0"/>
              <a:t>　</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a:t>
            </a:r>
            <a:endParaRPr lang="zh-CN" altLang="en-US" dirty="0"/>
          </a:p>
        </p:txBody>
      </p:sp>
      <p:sp>
        <p:nvSpPr>
          <p:cNvPr id="3" name="内容占位符 2"/>
          <p:cNvSpPr>
            <a:spLocks noGrp="1"/>
          </p:cNvSpPr>
          <p:nvPr>
            <p:ph idx="1"/>
          </p:nvPr>
        </p:nvSpPr>
        <p:spPr/>
        <p:txBody>
          <a:bodyPr/>
          <a:lstStyle/>
          <a:p>
            <a:r>
              <a:rPr lang="zh-CN" altLang="en-US" dirty="0"/>
              <a:t>黑盒测试方法不能选用穷举方式，为此</a:t>
            </a:r>
            <a:r>
              <a:rPr lang="zh-CN" altLang="en-US" dirty="0" smtClean="0"/>
              <a:t>通过寻找具有</a:t>
            </a:r>
            <a:r>
              <a:rPr lang="zh-CN" altLang="en-US" dirty="0"/>
              <a:t>代表意义的数据进行</a:t>
            </a:r>
            <a:r>
              <a:rPr lang="zh-CN" altLang="en-US" dirty="0" smtClean="0"/>
              <a:t>替代其它同类型的数据，</a:t>
            </a:r>
            <a:r>
              <a:rPr lang="zh-CN" altLang="en-US" dirty="0"/>
              <a:t>称为等价类</a:t>
            </a:r>
            <a:r>
              <a:rPr lang="zh-CN" altLang="en-US" dirty="0" smtClean="0"/>
              <a:t>。</a:t>
            </a:r>
            <a:endParaRPr lang="en-US" altLang="zh-CN" dirty="0" smtClean="0"/>
          </a:p>
          <a:p>
            <a:r>
              <a:rPr lang="zh-CN" altLang="en-US" dirty="0" smtClean="0"/>
              <a:t>并</a:t>
            </a:r>
            <a:r>
              <a:rPr lang="zh-CN" altLang="en-US" dirty="0"/>
              <a:t>合理地假定：测试某等价类的代表值就等价于对这一类其它值的测试</a:t>
            </a:r>
            <a:r>
              <a:rPr lang="zh-CN" altLang="en-US" dirty="0" smtClean="0"/>
              <a:t>。</a:t>
            </a:r>
            <a:endParaRPr lang="en-US" altLang="zh-CN" dirty="0" smtClean="0"/>
          </a:p>
          <a:p>
            <a:r>
              <a:rPr lang="zh-CN" altLang="en-US" dirty="0" smtClean="0"/>
              <a:t>使用</a:t>
            </a:r>
            <a:r>
              <a:rPr lang="zh-CN" altLang="en-US" dirty="0"/>
              <a:t>这一方法设计测试用例要经历划分等价类（列出等价类表）和选取</a:t>
            </a:r>
            <a:r>
              <a:rPr lang="zh-CN" altLang="en-US" dirty="0" smtClean="0"/>
              <a:t>测试用例</a:t>
            </a:r>
            <a:endParaRPr lang="en-US" altLang="zh-CN" dirty="0" smtClean="0"/>
          </a:p>
          <a:p>
            <a:pPr lvl="1"/>
            <a:r>
              <a:rPr lang="zh-CN" altLang="en-US" dirty="0"/>
              <a:t>划分等价类</a:t>
            </a:r>
            <a:r>
              <a:rPr lang="zh-CN" altLang="en-US" dirty="0" smtClean="0"/>
              <a:t>：根据输入域的要求和数据类型定义寻找等价类，确定等价类表结构。</a:t>
            </a:r>
            <a:endParaRPr lang="zh-CN" altLang="en-US" dirty="0"/>
          </a:p>
          <a:p>
            <a:pPr lvl="1"/>
            <a:r>
              <a:rPr lang="zh-CN" altLang="en-US" dirty="0"/>
              <a:t>等价类的划分有两种不同的情况：</a:t>
            </a:r>
            <a:endParaRPr lang="zh-CN" altLang="en-US" dirty="0"/>
          </a:p>
          <a:p>
            <a:pPr lvl="2"/>
            <a:r>
              <a:rPr lang="zh-CN" altLang="en-US" dirty="0"/>
              <a:t>有效等价类：是指对于程序的规格说明来说，是合理的，有意义的输入数据构成的集合。</a:t>
            </a:r>
            <a:endParaRPr lang="zh-CN" altLang="en-US" dirty="0"/>
          </a:p>
          <a:p>
            <a:pPr lvl="2"/>
            <a:r>
              <a:rPr lang="zh-CN" altLang="en-US" dirty="0"/>
              <a:t>无效等价类：是指对于程序的规格说明来说，是不合理的，无意义的输入数据构成的集合。</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划分等价类原则</a:t>
            </a:r>
            <a:endParaRPr lang="zh-CN" altLang="en-US" dirty="0"/>
          </a:p>
        </p:txBody>
      </p:sp>
      <p:sp>
        <p:nvSpPr>
          <p:cNvPr id="3" name="内容占位符 2"/>
          <p:cNvSpPr>
            <a:spLocks noGrp="1"/>
          </p:cNvSpPr>
          <p:nvPr>
            <p:ph idx="1"/>
          </p:nvPr>
        </p:nvSpPr>
        <p:spPr>
          <a:xfrm>
            <a:off x="407368" y="783800"/>
            <a:ext cx="11377263" cy="5393163"/>
          </a:xfrm>
        </p:spPr>
        <p:txBody>
          <a:bodyPr>
            <a:normAutofit fontScale="77500" lnSpcReduction="20000"/>
          </a:bodyPr>
          <a:lstStyle/>
          <a:p>
            <a:r>
              <a:rPr lang="zh-CN" altLang="en-US" dirty="0"/>
              <a:t>按区间划分：如果某个字段的输入条件属于一个取值范围</a:t>
            </a:r>
            <a:r>
              <a:rPr lang="en-US" altLang="zh-CN" dirty="0"/>
              <a:t>[</a:t>
            </a:r>
            <a:r>
              <a:rPr lang="en-US" altLang="zh-CN" dirty="0" err="1"/>
              <a:t>x,y</a:t>
            </a:r>
            <a:r>
              <a:rPr lang="en-US" altLang="zh-CN" dirty="0"/>
              <a:t>]</a:t>
            </a:r>
            <a:r>
              <a:rPr lang="zh-CN" altLang="en-US" dirty="0"/>
              <a:t>，则可以</a:t>
            </a:r>
            <a:r>
              <a:rPr lang="zh-CN" altLang="en-US" dirty="0" smtClean="0"/>
              <a:t>确立</a:t>
            </a:r>
            <a:endParaRPr lang="en-US" altLang="zh-CN" dirty="0" smtClean="0"/>
          </a:p>
          <a:p>
            <a:pPr lvl="1"/>
            <a:r>
              <a:rPr lang="zh-CN" altLang="en-US" dirty="0" smtClean="0"/>
              <a:t>一</a:t>
            </a:r>
            <a:r>
              <a:rPr lang="zh-CN" altLang="en-US" dirty="0"/>
              <a:t>个有效</a:t>
            </a:r>
            <a:r>
              <a:rPr lang="zh-CN" altLang="en-US" dirty="0" smtClean="0"/>
              <a:t>等价类</a:t>
            </a:r>
            <a:r>
              <a:rPr lang="en-US" altLang="zh-CN" dirty="0"/>
              <a:t>;</a:t>
            </a:r>
            <a:endParaRPr lang="en-US" altLang="zh-CN" dirty="0" smtClean="0"/>
          </a:p>
          <a:p>
            <a:pPr lvl="1"/>
            <a:r>
              <a:rPr lang="zh-CN" altLang="en-US" dirty="0" smtClean="0"/>
              <a:t>两</a:t>
            </a:r>
            <a:r>
              <a:rPr lang="zh-CN" altLang="en-US" dirty="0"/>
              <a:t>个无效等价类</a:t>
            </a:r>
            <a:r>
              <a:rPr lang="zh-CN" altLang="en-US" dirty="0" smtClean="0"/>
              <a:t>。</a:t>
            </a:r>
            <a:endParaRPr lang="en-US" altLang="zh-CN" dirty="0" smtClean="0"/>
          </a:p>
          <a:p>
            <a:r>
              <a:rPr lang="zh-CN" altLang="zh-CN" dirty="0"/>
              <a:t>按数值集合划分：如果输入条件规定了输入数据的集合，则可</a:t>
            </a:r>
            <a:r>
              <a:rPr lang="zh-CN" altLang="zh-CN" dirty="0" smtClean="0"/>
              <a:t>划分</a:t>
            </a:r>
            <a:endParaRPr lang="en-US" altLang="zh-CN" dirty="0" smtClean="0"/>
          </a:p>
          <a:p>
            <a:pPr lvl="1"/>
            <a:r>
              <a:rPr lang="zh-CN" altLang="zh-CN" dirty="0" smtClean="0"/>
              <a:t>一</a:t>
            </a:r>
            <a:r>
              <a:rPr lang="zh-CN" altLang="zh-CN" dirty="0"/>
              <a:t>个有效</a:t>
            </a:r>
            <a:r>
              <a:rPr lang="zh-CN" altLang="zh-CN" dirty="0" smtClean="0"/>
              <a:t>等价类</a:t>
            </a:r>
            <a:r>
              <a:rPr lang="zh-CN" altLang="en-US" dirty="0" smtClean="0"/>
              <a:t>：</a:t>
            </a:r>
            <a:r>
              <a:rPr lang="zh-CN" altLang="zh-CN" dirty="0" smtClean="0"/>
              <a:t>所有</a:t>
            </a:r>
            <a:r>
              <a:rPr lang="zh-CN" altLang="zh-CN" dirty="0"/>
              <a:t>符合输入条件的数据集合</a:t>
            </a:r>
            <a:r>
              <a:rPr lang="zh-CN" altLang="zh-CN" dirty="0" smtClean="0"/>
              <a:t>，</a:t>
            </a:r>
            <a:endParaRPr lang="en-US" altLang="zh-CN" dirty="0" smtClean="0"/>
          </a:p>
          <a:p>
            <a:pPr lvl="1"/>
            <a:r>
              <a:rPr lang="zh-CN" altLang="zh-CN" dirty="0" smtClean="0"/>
              <a:t>一</a:t>
            </a:r>
            <a:r>
              <a:rPr lang="zh-CN" altLang="zh-CN" dirty="0"/>
              <a:t>个无效</a:t>
            </a:r>
            <a:r>
              <a:rPr lang="zh-CN" altLang="zh-CN" dirty="0" smtClean="0"/>
              <a:t>等价类</a:t>
            </a:r>
            <a:r>
              <a:rPr lang="zh-CN" altLang="en-US" dirty="0" smtClean="0"/>
              <a:t>：</a:t>
            </a:r>
            <a:r>
              <a:rPr lang="zh-CN" altLang="zh-CN" dirty="0" smtClean="0"/>
              <a:t>所有</a:t>
            </a:r>
            <a:r>
              <a:rPr lang="zh-CN" altLang="zh-CN" dirty="0"/>
              <a:t>不允许输入的数据集合</a:t>
            </a:r>
            <a:r>
              <a:rPr lang="zh-CN" altLang="zh-CN" dirty="0" smtClean="0"/>
              <a:t>。</a:t>
            </a:r>
            <a:endParaRPr lang="en-US" altLang="zh-CN" dirty="0" smtClean="0"/>
          </a:p>
          <a:p>
            <a:r>
              <a:rPr lang="zh-CN" altLang="zh-CN" dirty="0"/>
              <a:t>如果输入条件是一个布尔量，则可以</a:t>
            </a:r>
            <a:r>
              <a:rPr lang="zh-CN" altLang="zh-CN" dirty="0" smtClean="0"/>
              <a:t>确定</a:t>
            </a:r>
            <a:endParaRPr lang="en-US" altLang="zh-CN" dirty="0" smtClean="0"/>
          </a:p>
          <a:p>
            <a:pPr lvl="1"/>
            <a:r>
              <a:rPr lang="zh-CN" altLang="zh-CN" dirty="0" smtClean="0"/>
              <a:t>一</a:t>
            </a:r>
            <a:r>
              <a:rPr lang="zh-CN" altLang="zh-CN" dirty="0"/>
              <a:t>个有效等价类，即取真</a:t>
            </a:r>
            <a:r>
              <a:rPr lang="zh-CN" altLang="zh-CN" dirty="0" smtClean="0"/>
              <a:t>；</a:t>
            </a:r>
            <a:endParaRPr lang="en-US" altLang="zh-CN" dirty="0" smtClean="0"/>
          </a:p>
          <a:p>
            <a:pPr lvl="1"/>
            <a:r>
              <a:rPr lang="zh-CN" altLang="zh-CN" dirty="0" smtClean="0"/>
              <a:t>一</a:t>
            </a:r>
            <a:r>
              <a:rPr lang="zh-CN" altLang="zh-CN" dirty="0"/>
              <a:t>个无效等价类，即取假</a:t>
            </a:r>
            <a:r>
              <a:rPr lang="zh-CN" altLang="zh-CN" dirty="0" smtClean="0"/>
              <a:t>。</a:t>
            </a:r>
            <a:endParaRPr lang="en-US" altLang="zh-CN" dirty="0" smtClean="0"/>
          </a:p>
          <a:p>
            <a:r>
              <a:rPr lang="zh-CN" altLang="zh-CN" dirty="0"/>
              <a:t>按数值划分：如果规定了输入数据的一组值，而且程序要对每个输入值分别进行处理，这时可以</a:t>
            </a:r>
            <a:r>
              <a:rPr lang="zh-CN" altLang="zh-CN" dirty="0" smtClean="0"/>
              <a:t>为</a:t>
            </a:r>
            <a:endParaRPr lang="en-US" altLang="zh-CN" dirty="0" smtClean="0"/>
          </a:p>
          <a:p>
            <a:pPr lvl="1"/>
            <a:r>
              <a:rPr lang="zh-CN" altLang="zh-CN" dirty="0" smtClean="0"/>
              <a:t>每</a:t>
            </a:r>
            <a:r>
              <a:rPr lang="zh-CN" altLang="zh-CN" dirty="0"/>
              <a:t>一个输入值确立一个有效</a:t>
            </a:r>
            <a:r>
              <a:rPr lang="zh-CN" altLang="zh-CN" dirty="0" smtClean="0"/>
              <a:t>等价类</a:t>
            </a:r>
            <a:r>
              <a:rPr lang="en-US" altLang="zh-CN" dirty="0"/>
              <a:t>;</a:t>
            </a:r>
            <a:endParaRPr lang="en-US" altLang="zh-CN" dirty="0" smtClean="0"/>
          </a:p>
          <a:p>
            <a:pPr lvl="1"/>
            <a:r>
              <a:rPr lang="zh-CN" altLang="zh-CN" dirty="0" smtClean="0"/>
              <a:t>一</a:t>
            </a:r>
            <a:r>
              <a:rPr lang="zh-CN" altLang="zh-CN" dirty="0"/>
              <a:t>个无效等价类，包含所有不允许输入的</a:t>
            </a:r>
            <a:r>
              <a:rPr lang="zh-CN" altLang="zh-CN" dirty="0" smtClean="0"/>
              <a:t>数值</a:t>
            </a:r>
            <a:endParaRPr lang="en-US" altLang="zh-CN" dirty="0" smtClean="0"/>
          </a:p>
          <a:p>
            <a:pPr>
              <a:lnSpc>
                <a:spcPct val="120000"/>
              </a:lnSpc>
            </a:pPr>
            <a:r>
              <a:rPr lang="zh-CN" altLang="en-US" dirty="0"/>
              <a:t>按限制条件或规则划分：如果规定了输入数据必须遵守的规则或限制条件，则可以</a:t>
            </a:r>
            <a:r>
              <a:rPr lang="zh-CN" altLang="en-US" dirty="0" smtClean="0"/>
              <a:t>确立</a:t>
            </a:r>
            <a:endParaRPr lang="en-US" altLang="zh-CN" dirty="0" smtClean="0"/>
          </a:p>
          <a:p>
            <a:pPr lvl="1">
              <a:lnSpc>
                <a:spcPct val="120000"/>
              </a:lnSpc>
            </a:pPr>
            <a:r>
              <a:rPr lang="zh-CN" altLang="en-US" dirty="0" smtClean="0"/>
              <a:t>一</a:t>
            </a:r>
            <a:r>
              <a:rPr lang="zh-CN" altLang="en-US" dirty="0"/>
              <a:t>个有效等价类，即各方面均符合规则</a:t>
            </a:r>
            <a:r>
              <a:rPr lang="zh-CN" altLang="en-US" dirty="0" smtClean="0"/>
              <a:t>要求</a:t>
            </a:r>
            <a:r>
              <a:rPr lang="en-US" altLang="zh-CN" dirty="0"/>
              <a:t>;</a:t>
            </a:r>
            <a:endParaRPr lang="en-US" altLang="zh-CN" dirty="0" smtClean="0"/>
          </a:p>
          <a:p>
            <a:pPr lvl="1">
              <a:lnSpc>
                <a:spcPct val="120000"/>
              </a:lnSpc>
            </a:pPr>
            <a:r>
              <a:rPr lang="zh-CN" altLang="en-US" dirty="0" smtClean="0"/>
              <a:t>若干</a:t>
            </a:r>
            <a:r>
              <a:rPr lang="zh-CN" altLang="en-US" dirty="0"/>
              <a:t>个无效等价类，每个无效等价类从不同角度违反输入规则。</a:t>
            </a:r>
            <a:endParaRPr lang="zh-CN" altLang="zh-CN"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确定测试用例</a:t>
            </a:r>
            <a:endParaRPr lang="zh-CN" altLang="en-US" dirty="0"/>
          </a:p>
        </p:txBody>
      </p:sp>
      <p:sp>
        <p:nvSpPr>
          <p:cNvPr id="3" name="内容占位符 2"/>
          <p:cNvSpPr>
            <a:spLocks noGrp="1"/>
          </p:cNvSpPr>
          <p:nvPr>
            <p:ph idx="1"/>
          </p:nvPr>
        </p:nvSpPr>
        <p:spPr/>
        <p:txBody>
          <a:bodyPr/>
          <a:lstStyle/>
          <a:p>
            <a:r>
              <a:rPr lang="zh-CN" altLang="en-US" dirty="0" smtClean="0"/>
              <a:t>为</a:t>
            </a:r>
            <a:r>
              <a:rPr lang="zh-CN" altLang="en-US" dirty="0"/>
              <a:t>每一个等价类规定一个唯一编号；</a:t>
            </a:r>
            <a:endParaRPr lang="zh-CN" altLang="en-US" dirty="0"/>
          </a:p>
          <a:p>
            <a:r>
              <a:rPr lang="zh-CN" altLang="en-US" dirty="0"/>
              <a:t>设计一个新的测试用例，使其尽可能多地覆盖尚未被覆盖的有效等价类，重复这一步，直到所有的有效等价类都被覆盖为止；</a:t>
            </a:r>
            <a:endParaRPr lang="zh-CN" altLang="en-US" dirty="0"/>
          </a:p>
          <a:p>
            <a:r>
              <a:rPr lang="zh-CN" altLang="en-US" dirty="0"/>
              <a:t>设计一个新的测试用例，使其仅覆盖一个尚未被覆盖的无效等价类，重复这一步，直到所有的无效等价类都被覆盖为止。</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边界值分析</a:t>
            </a:r>
            <a:endParaRPr lang="zh-CN" altLang="en-US" dirty="0"/>
          </a:p>
        </p:txBody>
      </p:sp>
      <p:sp>
        <p:nvSpPr>
          <p:cNvPr id="3" name="内容占位符 2"/>
          <p:cNvSpPr>
            <a:spLocks noGrp="1"/>
          </p:cNvSpPr>
          <p:nvPr>
            <p:ph idx="1"/>
          </p:nvPr>
        </p:nvSpPr>
        <p:spPr/>
        <p:txBody>
          <a:bodyPr>
            <a:normAutofit/>
          </a:bodyPr>
          <a:lstStyle/>
          <a:p>
            <a:r>
              <a:rPr lang="zh-CN" altLang="en-US" dirty="0"/>
              <a:t>边界值分析方法是对等价类划分方法的补充。</a:t>
            </a:r>
            <a:endParaRPr lang="zh-CN" altLang="en-US" dirty="0"/>
          </a:p>
          <a:p>
            <a:r>
              <a:rPr lang="zh-CN" altLang="en-US" dirty="0"/>
              <a:t>从长期的测试工作经验得知，大量的错误是发生在输入或输出范围的边界上，而不是在输入范围的内部</a:t>
            </a:r>
            <a:r>
              <a:rPr lang="zh-CN" altLang="en-US" dirty="0" smtClean="0"/>
              <a:t>。</a:t>
            </a:r>
            <a:endParaRPr lang="zh-CN" altLang="en-US" dirty="0"/>
          </a:p>
          <a:p>
            <a:r>
              <a:rPr lang="zh-CN" altLang="en-US" dirty="0"/>
              <a:t>这里所说的边界是指，相当于输入等价类和输出等价类而言，稍高于其边界值及稍低于其边界值的一些特定情况。</a:t>
            </a:r>
            <a:endParaRPr lang="zh-CN" altLang="en-US" dirty="0"/>
          </a:p>
          <a:p>
            <a:r>
              <a:rPr lang="zh-CN" altLang="en-US" dirty="0"/>
              <a:t>使用边界值分析方法设计测试用例，首先应确定边界情况。应当选取正好等于，刚刚大于，或刚刚小于边界的值做为测试数据，而不是选取等价类中的典型值或任意值做为测试数据。</a:t>
            </a:r>
            <a:endParaRPr lang="zh-CN" altLang="en-US" dirty="0"/>
          </a:p>
          <a:p>
            <a:r>
              <a:rPr lang="zh-CN" altLang="en-US" dirty="0"/>
              <a:t>比如，在做三角形计算时，要输入三角形的三个边长：</a:t>
            </a:r>
            <a:r>
              <a:rPr lang="en-US" altLang="zh-CN" dirty="0"/>
              <a:t>A</a:t>
            </a:r>
            <a:r>
              <a:rPr lang="zh-CN" altLang="en-US" dirty="0"/>
              <a:t>、</a:t>
            </a:r>
            <a:r>
              <a:rPr lang="en-US" altLang="zh-CN" dirty="0"/>
              <a:t>B</a:t>
            </a:r>
            <a:r>
              <a:rPr lang="zh-CN" altLang="en-US" dirty="0"/>
              <a:t>和</a:t>
            </a:r>
            <a:r>
              <a:rPr lang="en-US" altLang="zh-CN" dirty="0"/>
              <a:t>C</a:t>
            </a:r>
            <a:r>
              <a:rPr lang="zh-CN" altLang="en-US" dirty="0"/>
              <a:t>。 我们应注意到这三个数值应当满足：</a:t>
            </a:r>
            <a:endParaRPr lang="zh-CN" altLang="en-US" dirty="0"/>
          </a:p>
          <a:p>
            <a:pPr lvl="1"/>
            <a:r>
              <a:rPr lang="en-US" altLang="zh-CN" dirty="0"/>
              <a:t>A</a:t>
            </a:r>
            <a:r>
              <a:rPr lang="zh-CN" altLang="en-US" dirty="0"/>
              <a:t>＞</a:t>
            </a:r>
            <a:r>
              <a:rPr lang="en-US" altLang="zh-CN" dirty="0"/>
              <a:t>0</a:t>
            </a:r>
            <a:r>
              <a:rPr lang="zh-CN" altLang="en-US" dirty="0"/>
              <a:t>、</a:t>
            </a:r>
            <a:r>
              <a:rPr lang="en-US" altLang="zh-CN" dirty="0"/>
              <a:t>B</a:t>
            </a:r>
            <a:r>
              <a:rPr lang="zh-CN" altLang="en-US" dirty="0"/>
              <a:t>＞</a:t>
            </a:r>
            <a:r>
              <a:rPr lang="en-US" altLang="zh-CN" dirty="0"/>
              <a:t>0</a:t>
            </a:r>
            <a:r>
              <a:rPr lang="zh-CN" altLang="en-US" dirty="0"/>
              <a:t>、</a:t>
            </a:r>
            <a:r>
              <a:rPr lang="en-US" altLang="zh-CN" dirty="0"/>
              <a:t>C</a:t>
            </a:r>
            <a:r>
              <a:rPr lang="zh-CN" altLang="en-US" dirty="0"/>
              <a:t>＞</a:t>
            </a:r>
            <a:r>
              <a:rPr lang="en-US" altLang="zh-CN" dirty="0"/>
              <a:t>0</a:t>
            </a:r>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a:t>
            </a:r>
            <a:r>
              <a:rPr lang="en-US" altLang="zh-CN" dirty="0"/>
              <a:t>C</a:t>
            </a:r>
            <a:r>
              <a:rPr lang="zh-CN" altLang="en-US" dirty="0"/>
              <a:t>＞</a:t>
            </a:r>
            <a:r>
              <a:rPr lang="en-US" altLang="zh-CN" dirty="0"/>
              <a:t>B</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，才能构成三角形。在程序中如果把不等式中的任何一个 “＞”错写成“≥”，那就不能构成三角形。</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a:t>测试时必须考虑输入条件的各种组合，以及相应动作的形式来设计测试用例，这就需要利用因果图。因果图方法需要使用判定表</a:t>
            </a:r>
            <a:r>
              <a:rPr lang="zh-CN" altLang="en-US" dirty="0" smtClean="0"/>
              <a:t>。</a:t>
            </a:r>
            <a:endParaRPr lang="en-US" altLang="zh-CN" dirty="0" smtClean="0"/>
          </a:p>
          <a:p>
            <a:pPr lvl="1"/>
            <a:r>
              <a:rPr lang="zh-CN" altLang="en-US" dirty="0" smtClean="0"/>
              <a:t>分析（需求）软件</a:t>
            </a:r>
            <a:r>
              <a:rPr lang="zh-CN" altLang="en-US" dirty="0"/>
              <a:t>规格说明描述中，哪些是原因（输入或状态），哪些是结果（输出或动作），并给每个原因和结果赋予一个唯一的标识符。</a:t>
            </a:r>
            <a:endParaRPr lang="zh-CN" altLang="en-US" dirty="0"/>
          </a:p>
          <a:p>
            <a:pPr lvl="1"/>
            <a:r>
              <a:rPr lang="zh-CN" altLang="en-US" dirty="0" smtClean="0"/>
              <a:t>分析（需求）软件</a:t>
            </a:r>
            <a:r>
              <a:rPr lang="zh-CN" altLang="en-US" dirty="0"/>
              <a:t>规格说明中的语义，找出原因与原因之间，原因与结果之间的关系，根据这些关系，画出因果图。  </a:t>
            </a:r>
            <a:endParaRPr lang="zh-CN" altLang="en-US" dirty="0"/>
          </a:p>
          <a:p>
            <a:pPr lvl="1"/>
            <a:r>
              <a:rPr lang="zh-CN" altLang="en-US" dirty="0" smtClean="0"/>
              <a:t>由于</a:t>
            </a:r>
            <a:r>
              <a:rPr lang="zh-CN" altLang="en-US" dirty="0"/>
              <a:t>语法或环境限制，有些原因与原因之间，原因与结果之间的组合情况不可能出现。为表明这些特殊情况，在因果图上用一些记号标明约束或限制条件。</a:t>
            </a:r>
            <a:endParaRPr lang="zh-CN" altLang="en-US" dirty="0"/>
          </a:p>
          <a:p>
            <a:pPr lvl="1"/>
            <a:r>
              <a:rPr lang="zh-CN" altLang="en-US" dirty="0" smtClean="0"/>
              <a:t>把</a:t>
            </a:r>
            <a:r>
              <a:rPr lang="zh-CN" altLang="en-US" dirty="0"/>
              <a:t>因果图转换成判定表，并根据因果图中的制约关系对判定表进行化简，去掉不可能存在的组合情况。</a:t>
            </a:r>
            <a:endParaRPr lang="zh-CN" altLang="en-US" dirty="0"/>
          </a:p>
          <a:p>
            <a:pPr lvl="1"/>
            <a:r>
              <a:rPr lang="zh-CN" altLang="en-US" dirty="0" smtClean="0"/>
              <a:t>简化</a:t>
            </a:r>
            <a:r>
              <a:rPr lang="zh-CN" altLang="en-US" dirty="0"/>
              <a:t>后的判定表中的每一列就是一种有效的条件组合，对应一个测试用例。</a:t>
            </a:r>
            <a:endParaRPr lang="zh-CN" altLang="en-US"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192" y="275432"/>
            <a:ext cx="10765455" cy="645258"/>
          </a:xfrm>
        </p:spPr>
        <p:txBody>
          <a:bodyPr/>
          <a:lstStyle/>
          <a:p>
            <a:r>
              <a:rPr lang="zh-CN" altLang="en-US" dirty="0"/>
              <a:t>软件测试的目的</a:t>
            </a:r>
            <a:endParaRPr lang="zh-CN" altLang="en-US" dirty="0"/>
          </a:p>
        </p:txBody>
      </p:sp>
      <p:sp>
        <p:nvSpPr>
          <p:cNvPr id="3" name="内容占位符 2"/>
          <p:cNvSpPr>
            <a:spLocks noGrp="1"/>
          </p:cNvSpPr>
          <p:nvPr>
            <p:ph idx="1"/>
          </p:nvPr>
        </p:nvSpPr>
        <p:spPr>
          <a:xfrm>
            <a:off x="407368" y="1010384"/>
            <a:ext cx="11377263" cy="5166579"/>
          </a:xfrm>
        </p:spPr>
        <p:txBody>
          <a:bodyPr>
            <a:normAutofit fontScale="92500"/>
          </a:bodyPr>
          <a:lstStyle/>
          <a:p>
            <a:pPr>
              <a:lnSpc>
                <a:spcPct val="110000"/>
              </a:lnSpc>
            </a:pPr>
            <a:r>
              <a:rPr lang="zh-CN" altLang="en-US" dirty="0"/>
              <a:t>从用户的</a:t>
            </a:r>
            <a:r>
              <a:rPr lang="zh-CN" altLang="en-US" dirty="0" smtClean="0"/>
              <a:t>角度</a:t>
            </a:r>
            <a:r>
              <a:rPr lang="zh-CN" altLang="en-US" dirty="0"/>
              <a:t>：</a:t>
            </a:r>
            <a:r>
              <a:rPr lang="zh-CN" altLang="en-US" dirty="0" smtClean="0"/>
              <a:t>通过</a:t>
            </a:r>
            <a:r>
              <a:rPr lang="zh-CN" altLang="en-US" dirty="0"/>
              <a:t>软件测试暴露软件</a:t>
            </a:r>
            <a:r>
              <a:rPr lang="zh-CN" altLang="en-US" dirty="0" smtClean="0"/>
              <a:t>中的</a:t>
            </a:r>
            <a:r>
              <a:rPr lang="zh-CN" altLang="en-US" dirty="0"/>
              <a:t>错误和缺陷，以考虑是否可接受</a:t>
            </a:r>
            <a:r>
              <a:rPr lang="zh-CN" altLang="en-US" dirty="0" smtClean="0"/>
              <a:t>该软件产品</a:t>
            </a:r>
            <a:r>
              <a:rPr lang="zh-CN" altLang="en-US" dirty="0"/>
              <a:t>。</a:t>
            </a:r>
            <a:endParaRPr lang="zh-CN" altLang="en-US" dirty="0"/>
          </a:p>
          <a:p>
            <a:pPr>
              <a:lnSpc>
                <a:spcPct val="110000"/>
              </a:lnSpc>
            </a:pPr>
            <a:r>
              <a:rPr lang="zh-CN" altLang="en-US" dirty="0"/>
              <a:t>从软件开发者的</a:t>
            </a:r>
            <a:r>
              <a:rPr lang="zh-CN" altLang="en-US" dirty="0" smtClean="0"/>
              <a:t>角度：希望</a:t>
            </a:r>
            <a:r>
              <a:rPr lang="zh-CN" altLang="en-US" dirty="0"/>
              <a:t>测试成为表明软件产品中不存在</a:t>
            </a:r>
            <a:r>
              <a:rPr lang="zh-CN" altLang="en-US" dirty="0" smtClean="0"/>
              <a:t>错误，</a:t>
            </a:r>
            <a:r>
              <a:rPr lang="zh-CN" altLang="en-US" dirty="0"/>
              <a:t>验证该软件已正确地实现了用户的要求，确立人们对软件质量的信心。</a:t>
            </a:r>
            <a:endParaRPr lang="zh-CN" altLang="en-US" dirty="0"/>
          </a:p>
          <a:p>
            <a:r>
              <a:rPr lang="en-US" altLang="zh-CN" dirty="0" err="1"/>
              <a:t>Glenford</a:t>
            </a:r>
            <a:r>
              <a:rPr lang="en-US" altLang="zh-CN" dirty="0"/>
              <a:t> </a:t>
            </a:r>
            <a:r>
              <a:rPr lang="en-US" altLang="zh-CN" dirty="0" err="1" smtClean="0"/>
              <a:t>J.Myers</a:t>
            </a:r>
            <a:r>
              <a:rPr lang="zh-CN" altLang="en-US" dirty="0" smtClean="0"/>
              <a:t>：软件测试</a:t>
            </a:r>
            <a:r>
              <a:rPr lang="zh-CN" altLang="en-US" dirty="0"/>
              <a:t>目的</a:t>
            </a:r>
            <a:endParaRPr lang="zh-CN" altLang="en-US" dirty="0"/>
          </a:p>
          <a:p>
            <a:pPr lvl="1"/>
            <a:r>
              <a:rPr lang="zh-CN" altLang="en-US" dirty="0"/>
              <a:t>测试是程序的执行过程，目的在于发现错误；</a:t>
            </a:r>
            <a:endParaRPr lang="zh-CN" altLang="en-US" dirty="0"/>
          </a:p>
          <a:p>
            <a:pPr lvl="1"/>
            <a:r>
              <a:rPr lang="zh-CN" altLang="en-US" dirty="0"/>
              <a:t>一个好的测试用例在于能发现至今未发现的错误；</a:t>
            </a:r>
            <a:endParaRPr lang="zh-CN" altLang="en-US" dirty="0"/>
          </a:p>
          <a:p>
            <a:pPr lvl="1"/>
            <a:r>
              <a:rPr lang="zh-CN" altLang="en-US" dirty="0"/>
              <a:t>一个成功的测试是发现了至今未发现的错误的</a:t>
            </a:r>
            <a:r>
              <a:rPr lang="zh-CN" altLang="en-US" dirty="0" smtClean="0"/>
              <a:t>测试</a:t>
            </a:r>
            <a:r>
              <a:rPr lang="zh-CN" altLang="en-US" dirty="0"/>
              <a:t>；</a:t>
            </a:r>
            <a:endParaRPr lang="en-US" altLang="zh-CN" dirty="0" smtClean="0"/>
          </a:p>
          <a:p>
            <a:pPr lvl="1"/>
            <a:r>
              <a:rPr lang="zh-CN" altLang="en-US" dirty="0" smtClean="0"/>
              <a:t>测试</a:t>
            </a:r>
            <a:r>
              <a:rPr lang="zh-CN" altLang="en-US" dirty="0"/>
              <a:t>不能表明软件中不存在错误</a:t>
            </a:r>
            <a:r>
              <a:rPr lang="zh-CN" altLang="en-US" dirty="0" smtClean="0"/>
              <a:t>，只能</a:t>
            </a:r>
            <a:r>
              <a:rPr lang="zh-CN" altLang="en-US" dirty="0"/>
              <a:t>说明软件中存在</a:t>
            </a:r>
            <a:r>
              <a:rPr lang="zh-CN" altLang="en-US" dirty="0" smtClean="0"/>
              <a:t>错误。</a:t>
            </a:r>
            <a:endParaRPr lang="zh-CN" altLang="en-US" dirty="0"/>
          </a:p>
          <a:p>
            <a:r>
              <a:rPr lang="zh-CN" altLang="en-US" dirty="0" smtClean="0"/>
              <a:t>软件测试的定义：</a:t>
            </a:r>
            <a:endParaRPr lang="zh-CN" altLang="en-US" dirty="0"/>
          </a:p>
          <a:p>
            <a:pPr lvl="1">
              <a:lnSpc>
                <a:spcPct val="110000"/>
              </a:lnSpc>
            </a:pPr>
            <a:r>
              <a:rPr lang="zh-CN" altLang="en-US" dirty="0"/>
              <a:t>以最少的时间和人力，系统地找出软件中潜在的各种错误和</a:t>
            </a:r>
            <a:r>
              <a:rPr lang="zh-CN" altLang="en-US" dirty="0" smtClean="0"/>
              <a:t>缺陷，并证明</a:t>
            </a:r>
            <a:r>
              <a:rPr lang="zh-CN" altLang="en-US" dirty="0"/>
              <a:t>软件的功能和性能与需求说明相</a:t>
            </a:r>
            <a:r>
              <a:rPr lang="zh-CN" altLang="en-US" dirty="0" smtClean="0"/>
              <a:t>符合</a:t>
            </a:r>
            <a:endParaRPr lang="en-US" altLang="zh-CN" dirty="0" smtClean="0"/>
          </a:p>
          <a:p>
            <a:endParaRPr lang="zh-CN" altLang="en-US" dirty="0"/>
          </a:p>
        </p:txBody>
      </p:sp>
      <p:sp>
        <p:nvSpPr>
          <p:cNvPr id="7" name="日期占位符 6"/>
          <p:cNvSpPr>
            <a:spLocks noGrp="1"/>
          </p:cNvSpPr>
          <p:nvPr>
            <p:ph type="dt" sz="half" idx="10"/>
          </p:nvPr>
        </p:nvSpPr>
        <p:spPr/>
        <p:txBody>
          <a:bodyPr/>
          <a:lstStyle/>
          <a:p>
            <a:fld id="{C659C8D8-5B35-4BCD-90B7-091462851BEC}"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因果图中的符号</a:t>
            </a:r>
            <a:endParaRPr lang="zh-CN" altLang="en-US" dirty="0"/>
          </a:p>
        </p:txBody>
      </p:sp>
      <p:sp>
        <p:nvSpPr>
          <p:cNvPr id="3" name="内容占位符 2"/>
          <p:cNvSpPr>
            <a:spLocks noGrp="1"/>
          </p:cNvSpPr>
          <p:nvPr>
            <p:ph idx="1"/>
          </p:nvPr>
        </p:nvSpPr>
        <p:spPr/>
        <p:txBody>
          <a:bodyPr/>
          <a:lstStyle/>
          <a:p>
            <a:r>
              <a:rPr lang="zh-CN" altLang="en-US" dirty="0"/>
              <a:t>通常在因果图中用</a:t>
            </a:r>
            <a:r>
              <a:rPr lang="en-US" altLang="zh-CN" dirty="0"/>
              <a:t>C</a:t>
            </a:r>
            <a:r>
              <a:rPr lang="en-US" altLang="zh-CN" baseline="-25000" dirty="0"/>
              <a:t>i</a:t>
            </a:r>
            <a:r>
              <a:rPr lang="zh-CN" altLang="en-US" dirty="0"/>
              <a:t>表示原因，用</a:t>
            </a:r>
            <a:r>
              <a:rPr lang="en-US" altLang="zh-CN" dirty="0"/>
              <a:t>E</a:t>
            </a:r>
            <a:r>
              <a:rPr lang="en-US" altLang="zh-CN" baseline="-25000" dirty="0"/>
              <a:t>i</a:t>
            </a:r>
            <a:r>
              <a:rPr lang="zh-CN" altLang="en-US" dirty="0"/>
              <a:t>表示结果，各结点表示</a:t>
            </a:r>
            <a:r>
              <a:rPr lang="zh-CN" altLang="en-US" dirty="0" smtClean="0"/>
              <a:t>状态。</a:t>
            </a:r>
            <a:endParaRPr lang="en-US" altLang="zh-CN" dirty="0" smtClean="0"/>
          </a:p>
          <a:p>
            <a:pPr lvl="1"/>
            <a:r>
              <a:rPr lang="zh-CN" altLang="en-US" dirty="0" smtClean="0"/>
              <a:t>“</a:t>
            </a:r>
            <a:r>
              <a:rPr lang="en-US" altLang="zh-CN" dirty="0" smtClean="0"/>
              <a:t>0”</a:t>
            </a:r>
            <a:r>
              <a:rPr lang="zh-CN" altLang="en-US" dirty="0"/>
              <a:t>表示某状态不出现</a:t>
            </a:r>
            <a:r>
              <a:rPr lang="zh-CN" altLang="en-US" dirty="0" smtClean="0"/>
              <a:t>，</a:t>
            </a:r>
            <a:endParaRPr lang="en-US" altLang="zh-CN" dirty="0" smtClean="0"/>
          </a:p>
          <a:p>
            <a:pPr lvl="1"/>
            <a:r>
              <a:rPr lang="zh-CN" altLang="en-US" dirty="0" smtClean="0"/>
              <a:t>“</a:t>
            </a:r>
            <a:r>
              <a:rPr lang="en-US" altLang="zh-CN" dirty="0" smtClean="0"/>
              <a:t>1”</a:t>
            </a:r>
            <a:r>
              <a:rPr lang="zh-CN" altLang="en-US" dirty="0"/>
              <a:t>表示某状态出现</a:t>
            </a:r>
            <a:r>
              <a:rPr lang="zh-CN" altLang="en-US" dirty="0" smtClean="0"/>
              <a:t>。</a:t>
            </a:r>
            <a:endParaRPr lang="en-US" altLang="zh-CN" dirty="0" smtClean="0"/>
          </a:p>
          <a:p>
            <a:r>
              <a:rPr lang="zh-CN" altLang="en-US" dirty="0" smtClean="0"/>
              <a:t>主要</a:t>
            </a:r>
            <a:r>
              <a:rPr lang="zh-CN" altLang="en-US" dirty="0"/>
              <a:t>的原因和结果之间的关系有</a:t>
            </a:r>
            <a:r>
              <a:rPr lang="en-US" altLang="zh-CN" dirty="0" smtClean="0"/>
              <a:t>:</a:t>
            </a:r>
            <a:endParaRPr lang="en-US" altLang="zh-CN" dirty="0" smtClean="0"/>
          </a:p>
          <a:p>
            <a:endParaRPr lang="en-US" altLang="zh-CN" dirty="0"/>
          </a:p>
          <a:p>
            <a:r>
              <a:rPr lang="zh-CN" altLang="en-US" dirty="0"/>
              <a:t>表示约束条件的符号</a:t>
            </a:r>
            <a:br>
              <a:rPr lang="zh-CN" altLang="en-US" dirty="0"/>
            </a:br>
            <a:r>
              <a:rPr lang="zh-CN" altLang="en-US" dirty="0"/>
              <a:t>为了表示原因与原因之间，结果与结果之间可能存在的约束条件，在因果图中可以附加一些表示约束条件的符号。</a:t>
            </a:r>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7929" y="2204865"/>
            <a:ext cx="4902857" cy="143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653" y="4509120"/>
            <a:ext cx="6540467"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自动饮料售货机</a:t>
            </a:r>
            <a:r>
              <a:rPr lang="zh-CN" altLang="en-US" dirty="0" smtClean="0"/>
              <a:t>实例</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sz="2800" dirty="0"/>
              <a:t>例如，有一个处理单价为</a:t>
            </a:r>
            <a:r>
              <a:rPr lang="en-US" altLang="zh-CN" sz="2800" dirty="0"/>
              <a:t>5</a:t>
            </a:r>
            <a:r>
              <a:rPr lang="zh-CN" altLang="en-US" sz="2800" dirty="0"/>
              <a:t>角钱的饮料的自动售货机软件测试用例的设计。</a:t>
            </a:r>
            <a:endParaRPr lang="zh-CN" altLang="en-US" sz="2800" dirty="0"/>
          </a:p>
          <a:p>
            <a:pPr>
              <a:lnSpc>
                <a:spcPct val="120000"/>
              </a:lnSpc>
            </a:pPr>
            <a:r>
              <a:rPr lang="zh-CN" altLang="en-US" sz="2800" dirty="0"/>
              <a:t>其规格说明如下：</a:t>
            </a:r>
            <a:endParaRPr lang="zh-CN" altLang="en-US" sz="2800" dirty="0"/>
          </a:p>
          <a:p>
            <a:pPr lvl="1">
              <a:lnSpc>
                <a:spcPct val="120000"/>
              </a:lnSpc>
            </a:pPr>
            <a:r>
              <a:rPr lang="zh-CN" altLang="en-US" sz="2400" dirty="0" smtClean="0"/>
              <a:t>可投入</a:t>
            </a:r>
            <a:r>
              <a:rPr lang="en-US" altLang="zh-CN" sz="2400" dirty="0"/>
              <a:t>5</a:t>
            </a:r>
            <a:r>
              <a:rPr lang="zh-CN" altLang="en-US" sz="2400" dirty="0"/>
              <a:t>角钱或</a:t>
            </a:r>
            <a:r>
              <a:rPr lang="en-US" altLang="zh-CN" sz="2400" dirty="0"/>
              <a:t>1</a:t>
            </a:r>
            <a:r>
              <a:rPr lang="zh-CN" altLang="en-US" sz="2400" dirty="0"/>
              <a:t>元钱的硬币，按下</a:t>
            </a:r>
            <a:r>
              <a:rPr lang="en-US" altLang="zh-CN" sz="2400" dirty="0"/>
              <a:t>〖</a:t>
            </a:r>
            <a:r>
              <a:rPr lang="zh-CN" altLang="en-US" sz="2400" dirty="0"/>
              <a:t>橙汁</a:t>
            </a:r>
            <a:r>
              <a:rPr lang="en-US" altLang="zh-CN" sz="2400" dirty="0"/>
              <a:t>〗</a:t>
            </a:r>
            <a:r>
              <a:rPr lang="zh-CN" altLang="en-US" sz="2400" dirty="0"/>
              <a:t>或</a:t>
            </a:r>
            <a:r>
              <a:rPr lang="en-US" altLang="zh-CN" sz="2400" dirty="0"/>
              <a:t>〖</a:t>
            </a:r>
            <a:r>
              <a:rPr lang="zh-CN" altLang="en-US" sz="2400" dirty="0"/>
              <a:t>啤酒</a:t>
            </a:r>
            <a:r>
              <a:rPr lang="en-US" altLang="zh-CN" sz="2400" dirty="0"/>
              <a:t>〗</a:t>
            </a:r>
            <a:r>
              <a:rPr lang="zh-CN" altLang="en-US" sz="2400" dirty="0"/>
              <a:t>的按钮，则相应的饮料就送出来。</a:t>
            </a:r>
            <a:endParaRPr lang="zh-CN" altLang="en-US" sz="2400" dirty="0"/>
          </a:p>
          <a:p>
            <a:pPr lvl="1">
              <a:lnSpc>
                <a:spcPct val="120000"/>
              </a:lnSpc>
            </a:pPr>
            <a:r>
              <a:rPr lang="zh-CN" altLang="en-US" sz="2400" dirty="0"/>
              <a:t>若售货机没有零钱找，则一个显示</a:t>
            </a:r>
            <a:r>
              <a:rPr lang="en-US" altLang="zh-CN" sz="2400" dirty="0"/>
              <a:t>〖</a:t>
            </a:r>
            <a:r>
              <a:rPr lang="zh-CN" altLang="en-US" sz="2400" dirty="0"/>
              <a:t>零钱找完</a:t>
            </a:r>
            <a:r>
              <a:rPr lang="en-US" altLang="zh-CN" sz="2400" dirty="0"/>
              <a:t>〗</a:t>
            </a:r>
            <a:r>
              <a:rPr lang="zh-CN" altLang="en-US" sz="2400" dirty="0"/>
              <a:t>的红灯亮。此时在投入</a:t>
            </a:r>
            <a:r>
              <a:rPr lang="en-US" altLang="zh-CN" sz="2400" dirty="0"/>
              <a:t>1</a:t>
            </a:r>
            <a:r>
              <a:rPr lang="zh-CN" altLang="en-US" sz="2400" dirty="0"/>
              <a:t>元硬币并押下按钮后，饮料不送出来而且</a:t>
            </a:r>
            <a:r>
              <a:rPr lang="en-US" altLang="zh-CN" sz="2400" dirty="0"/>
              <a:t>1</a:t>
            </a:r>
            <a:r>
              <a:rPr lang="zh-CN" altLang="en-US" sz="2400" dirty="0"/>
              <a:t>元硬币也退出来；</a:t>
            </a:r>
            <a:endParaRPr lang="zh-CN" altLang="en-US" sz="2400" dirty="0"/>
          </a:p>
          <a:p>
            <a:pPr lvl="1">
              <a:lnSpc>
                <a:spcPct val="120000"/>
              </a:lnSpc>
            </a:pPr>
            <a:r>
              <a:rPr lang="zh-CN" altLang="en-US" sz="2400" dirty="0"/>
              <a:t>若有零钱找，则显示</a:t>
            </a:r>
            <a:r>
              <a:rPr lang="en-US" altLang="zh-CN" sz="2400" dirty="0"/>
              <a:t>〖</a:t>
            </a:r>
            <a:r>
              <a:rPr lang="zh-CN" altLang="en-US" sz="2400" dirty="0"/>
              <a:t>零钱找完</a:t>
            </a:r>
            <a:r>
              <a:rPr lang="en-US" altLang="zh-CN" sz="2400" dirty="0"/>
              <a:t>〗</a:t>
            </a:r>
            <a:r>
              <a:rPr lang="zh-CN" altLang="en-US" sz="2400" dirty="0"/>
              <a:t>的红灯灭，在送出饮料的同时退还</a:t>
            </a:r>
            <a:r>
              <a:rPr lang="en-US" altLang="zh-CN" sz="2400" dirty="0"/>
              <a:t>5</a:t>
            </a:r>
            <a:r>
              <a:rPr lang="zh-CN" altLang="en-US" sz="2400" dirty="0"/>
              <a:t>角硬币。”</a:t>
            </a:r>
            <a:endParaRPr lang="zh-CN" altLang="en-US" sz="2400" dirty="0"/>
          </a:p>
          <a:p>
            <a:pPr>
              <a:lnSpc>
                <a:spcPct val="120000"/>
              </a:lnSpc>
            </a:pPr>
            <a:r>
              <a:rPr lang="zh-CN" altLang="en-US" dirty="0"/>
              <a:t>分析步骤：</a:t>
            </a:r>
            <a:endParaRPr lang="zh-CN" altLang="en-US" dirty="0"/>
          </a:p>
          <a:p>
            <a:pPr lvl="1">
              <a:lnSpc>
                <a:spcPct val="120000"/>
              </a:lnSpc>
            </a:pPr>
            <a:r>
              <a:rPr lang="zh-CN" altLang="en-US" dirty="0"/>
              <a:t>建立原因</a:t>
            </a:r>
            <a:endParaRPr lang="zh-CN" altLang="en-US" dirty="0"/>
          </a:p>
          <a:p>
            <a:pPr lvl="1">
              <a:lnSpc>
                <a:spcPct val="120000"/>
              </a:lnSpc>
            </a:pPr>
            <a:r>
              <a:rPr lang="zh-CN" altLang="en-US" dirty="0"/>
              <a:t>建立对应的结果</a:t>
            </a:r>
            <a:endParaRPr lang="zh-CN" altLang="en-US" dirty="0"/>
          </a:p>
          <a:p>
            <a:pPr lvl="1">
              <a:lnSpc>
                <a:spcPct val="120000"/>
              </a:lnSpc>
            </a:pPr>
            <a:r>
              <a:rPr lang="zh-CN" altLang="en-US" dirty="0"/>
              <a:t>建立中间结果</a:t>
            </a:r>
            <a:endParaRPr lang="zh-CN" altLang="en-US" dirty="0"/>
          </a:p>
          <a:p>
            <a:pPr lvl="1">
              <a:lnSpc>
                <a:spcPct val="120000"/>
              </a:lnSpc>
            </a:pPr>
            <a:r>
              <a:rPr lang="zh-CN" altLang="en-US" dirty="0"/>
              <a:t>绘制因果图并添加约束条件</a:t>
            </a:r>
            <a:endParaRPr lang="zh-CN" altLang="en-US" dirty="0"/>
          </a:p>
          <a:p>
            <a:pPr lvl="1">
              <a:lnSpc>
                <a:spcPct val="120000"/>
              </a:lnSpc>
            </a:pPr>
            <a:r>
              <a:rPr lang="zh-CN" altLang="en-US" dirty="0"/>
              <a:t>建立判定表</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建立原因结果及中间结点</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
        <p:nvSpPr>
          <p:cNvPr id="7" name="Text Box 7"/>
          <p:cNvSpPr txBox="1">
            <a:spLocks noChangeArrowheads="1"/>
          </p:cNvSpPr>
          <p:nvPr/>
        </p:nvSpPr>
        <p:spPr bwMode="auto">
          <a:xfrm>
            <a:off x="2665955" y="3643944"/>
            <a:ext cx="6192838" cy="1951560"/>
          </a:xfrm>
          <a:prstGeom prst="rect">
            <a:avLst/>
          </a:prstGeom>
          <a:solidFill>
            <a:schemeClr val="accent2">
              <a:lumMod val="75000"/>
            </a:schemeClr>
          </a:solidFill>
          <a:ln w="9525">
            <a:solidFill>
              <a:schemeClr val="tx1"/>
            </a:solidFill>
            <a:miter lim="800000"/>
          </a:ln>
          <a:effectLst/>
        </p:spPr>
        <p:txBody>
          <a:bodyPr>
            <a:spAutoFit/>
          </a:bodyPr>
          <a:lstStyle/>
          <a:p>
            <a:pPr>
              <a:lnSpc>
                <a:spcPct val="95000"/>
              </a:lnSpc>
              <a:spcBef>
                <a:spcPct val="20000"/>
              </a:spcBef>
              <a:buClr>
                <a:schemeClr val="bg2"/>
              </a:buClr>
              <a:buSzPct val="75000"/>
              <a:buFont typeface="Wingdings" panose="05000000000000000000" pitchFamily="2" charset="2"/>
              <a:buNone/>
            </a:pPr>
            <a:r>
              <a:rPr lang="zh-CN" altLang="en-US" sz="2400" dirty="0">
                <a:solidFill>
                  <a:schemeClr val="bg2"/>
                </a:solidFill>
                <a:latin typeface="微软雅黑" panose="020B0503020204020204" pitchFamily="34" charset="-122"/>
                <a:ea typeface="微软雅黑" panose="020B0503020204020204" pitchFamily="34" charset="-122"/>
              </a:rPr>
              <a:t>步骤三：建立中间结点</a:t>
            </a:r>
            <a:endParaRPr lang="zh-CN" altLang="en-US" sz="2400" dirty="0">
              <a:solidFill>
                <a:schemeClr val="bg2"/>
              </a:solidFill>
              <a:latin typeface="微软雅黑" panose="020B0503020204020204" pitchFamily="34" charset="-122"/>
              <a:ea typeface="微软雅黑" panose="020B0503020204020204" pitchFamily="34" charset="-122"/>
            </a:endParaRPr>
          </a:p>
          <a:p>
            <a:pPr marL="268605" lvl="1">
              <a:lnSpc>
                <a:spcPct val="115000"/>
              </a:lnSpc>
              <a:spcBef>
                <a:spcPct val="20000"/>
              </a:spcBef>
              <a:buClr>
                <a:schemeClr val="bg2"/>
              </a:buClr>
              <a:buSzPct val="75000"/>
              <a:buFont typeface="Wingdings" panose="05000000000000000000" pitchFamily="2" charset="2"/>
              <a:buNone/>
            </a:pPr>
            <a:r>
              <a:rPr lang="en-US" altLang="zh-CN" sz="2000" dirty="0">
                <a:solidFill>
                  <a:schemeClr val="bg2"/>
                </a:solidFill>
                <a:latin typeface="微软雅黑" panose="020B0503020204020204" pitchFamily="34" charset="-122"/>
                <a:ea typeface="微软雅黑" panose="020B0503020204020204" pitchFamily="34" charset="-122"/>
              </a:rPr>
              <a:t>11. </a:t>
            </a:r>
            <a:r>
              <a:rPr lang="zh-CN" altLang="en-US" sz="2000" dirty="0">
                <a:solidFill>
                  <a:schemeClr val="bg2"/>
                </a:solidFill>
                <a:latin typeface="微软雅黑" panose="020B0503020204020204" pitchFamily="34" charset="-122"/>
                <a:ea typeface="微软雅黑" panose="020B0503020204020204" pitchFamily="34" charset="-122"/>
              </a:rPr>
              <a:t>投入</a:t>
            </a:r>
            <a:r>
              <a:rPr lang="en-US" altLang="zh-CN" sz="2000" dirty="0">
                <a:solidFill>
                  <a:schemeClr val="bg2"/>
                </a:solidFill>
                <a:latin typeface="微软雅黑" panose="020B0503020204020204" pitchFamily="34" charset="-122"/>
                <a:ea typeface="微软雅黑" panose="020B0503020204020204" pitchFamily="34" charset="-122"/>
              </a:rPr>
              <a:t>1</a:t>
            </a:r>
            <a:r>
              <a:rPr lang="zh-CN" altLang="en-US" sz="2000" dirty="0">
                <a:solidFill>
                  <a:schemeClr val="bg2"/>
                </a:solidFill>
                <a:latin typeface="微软雅黑" panose="020B0503020204020204" pitchFamily="34" charset="-122"/>
                <a:ea typeface="微软雅黑" panose="020B0503020204020204" pitchFamily="34" charset="-122"/>
              </a:rPr>
              <a:t>元硬币且押下饮料按钮</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12. </a:t>
            </a:r>
            <a:r>
              <a:rPr lang="zh-CN" altLang="en-US" sz="2000" dirty="0">
                <a:solidFill>
                  <a:schemeClr val="bg2"/>
                </a:solidFill>
                <a:latin typeface="微软雅黑" panose="020B0503020204020204" pitchFamily="34" charset="-122"/>
                <a:ea typeface="微软雅黑" panose="020B0503020204020204" pitchFamily="34" charset="-122"/>
              </a:rPr>
              <a:t>押下</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橙汁</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或</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啤酒</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的按钮</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13. </a:t>
            </a:r>
            <a:r>
              <a:rPr lang="zh-CN" altLang="en-US" sz="2000" dirty="0">
                <a:solidFill>
                  <a:schemeClr val="bg2"/>
                </a:solidFill>
                <a:latin typeface="微软雅黑" panose="020B0503020204020204" pitchFamily="34" charset="-122"/>
                <a:ea typeface="微软雅黑" panose="020B0503020204020204" pitchFamily="34" charset="-122"/>
              </a:rPr>
              <a:t>应当找</a:t>
            </a:r>
            <a:r>
              <a:rPr lang="en-US" altLang="zh-CN" sz="2000" dirty="0">
                <a:solidFill>
                  <a:schemeClr val="bg2"/>
                </a:solidFill>
                <a:latin typeface="微软雅黑" panose="020B0503020204020204" pitchFamily="34" charset="-122"/>
                <a:ea typeface="微软雅黑" panose="020B0503020204020204" pitchFamily="34" charset="-122"/>
              </a:rPr>
              <a:t>5</a:t>
            </a:r>
            <a:r>
              <a:rPr lang="zh-CN" altLang="en-US" sz="2000" dirty="0">
                <a:solidFill>
                  <a:schemeClr val="bg2"/>
                </a:solidFill>
                <a:latin typeface="微软雅黑" panose="020B0503020204020204" pitchFamily="34" charset="-122"/>
                <a:ea typeface="微软雅黑" panose="020B0503020204020204" pitchFamily="34" charset="-122"/>
              </a:rPr>
              <a:t>角零钱并且售货机有零钱找</a:t>
            </a:r>
            <a:br>
              <a:rPr lang="zh-CN" altLang="en-US" sz="2000" dirty="0">
                <a:solidFill>
                  <a:schemeClr val="bg2"/>
                </a:solidFill>
                <a:latin typeface="微软雅黑" panose="020B0503020204020204" pitchFamily="34" charset="-122"/>
                <a:ea typeface="微软雅黑" panose="020B0503020204020204" pitchFamily="34" charset="-122"/>
              </a:rPr>
            </a:br>
            <a:r>
              <a:rPr lang="en-US" altLang="zh-CN" sz="2000" dirty="0">
                <a:solidFill>
                  <a:schemeClr val="bg2"/>
                </a:solidFill>
                <a:latin typeface="微软雅黑" panose="020B0503020204020204" pitchFamily="34" charset="-122"/>
                <a:ea typeface="微软雅黑" panose="020B0503020204020204" pitchFamily="34" charset="-122"/>
              </a:rPr>
              <a:t>14. </a:t>
            </a:r>
            <a:r>
              <a:rPr lang="zh-CN" altLang="en-US" sz="2000" dirty="0">
                <a:solidFill>
                  <a:schemeClr val="bg2"/>
                </a:solidFill>
                <a:latin typeface="微软雅黑" panose="020B0503020204020204" pitchFamily="34" charset="-122"/>
                <a:ea typeface="微软雅黑" panose="020B0503020204020204" pitchFamily="34" charset="-122"/>
              </a:rPr>
              <a:t>钱已付清</a:t>
            </a:r>
            <a:endParaRPr lang="zh-CN" altLang="en-US" sz="2000" dirty="0">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317949" y="944138"/>
            <a:ext cx="4679950" cy="2338589"/>
          </a:xfrm>
          <a:prstGeom prst="rect">
            <a:avLst/>
          </a:prstGeom>
          <a:solidFill>
            <a:schemeClr val="accent1"/>
          </a:solidFill>
          <a:ln w="9525">
            <a:solidFill>
              <a:schemeClr val="tx1"/>
            </a:solidFill>
            <a:miter lim="800000"/>
          </a:ln>
          <a:effectLst/>
        </p:spPr>
        <p:txBody>
          <a:bodyPr>
            <a:spAutoFit/>
          </a:bodyPr>
          <a:lstStyle/>
          <a:p>
            <a:r>
              <a:rPr lang="en-US" altLang="zh-CN" sz="1800" dirty="0">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步骤二：给出结果</a:t>
            </a:r>
            <a:endParaRPr lang="zh-CN" altLang="en-US" sz="2400" dirty="0">
              <a:solidFill>
                <a:schemeClr val="bg1"/>
              </a:solidFill>
              <a:latin typeface="微软雅黑" panose="020B0503020204020204" pitchFamily="34" charset="-122"/>
              <a:ea typeface="微软雅黑" panose="020B0503020204020204" pitchFamily="34" charset="-122"/>
            </a:endParaRPr>
          </a:p>
          <a:p>
            <a:pPr marL="360680"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21</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售货机</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零钱找完</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灯亮 </a:t>
            </a:r>
            <a:endParaRPr lang="zh-CN" altLang="en-US" sz="2000" dirty="0">
              <a:solidFill>
                <a:schemeClr val="bg1"/>
              </a:solidFill>
              <a:latin typeface="微软雅黑" panose="020B0503020204020204" pitchFamily="34" charset="-122"/>
              <a:ea typeface="微软雅黑" panose="020B0503020204020204" pitchFamily="34" charset="-122"/>
            </a:endParaRPr>
          </a:p>
          <a:p>
            <a:pPr marL="360680"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22</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退还</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元硬币 </a:t>
            </a:r>
            <a:endParaRPr lang="zh-CN" altLang="en-US" sz="2000" dirty="0">
              <a:solidFill>
                <a:schemeClr val="bg1"/>
              </a:solidFill>
              <a:latin typeface="微软雅黑" panose="020B0503020204020204" pitchFamily="34" charset="-122"/>
              <a:ea typeface="微软雅黑" panose="020B0503020204020204" pitchFamily="34" charset="-122"/>
            </a:endParaRPr>
          </a:p>
          <a:p>
            <a:pPr marL="360680"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23</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找回</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角硬币</a:t>
            </a:r>
            <a:endParaRPr lang="zh-CN" altLang="en-US" sz="2000" dirty="0">
              <a:solidFill>
                <a:schemeClr val="bg1"/>
              </a:solidFill>
              <a:latin typeface="微软雅黑" panose="020B0503020204020204" pitchFamily="34" charset="-122"/>
              <a:ea typeface="微软雅黑" panose="020B0503020204020204" pitchFamily="34" charset="-122"/>
            </a:endParaRPr>
          </a:p>
          <a:p>
            <a:pPr marL="360680"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24</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送出橙汁饮料</a:t>
            </a:r>
            <a:endParaRPr lang="zh-CN" altLang="en-US" sz="2000" dirty="0">
              <a:solidFill>
                <a:schemeClr val="bg1"/>
              </a:solidFill>
              <a:latin typeface="微软雅黑" panose="020B0503020204020204" pitchFamily="34" charset="-122"/>
              <a:ea typeface="微软雅黑" panose="020B0503020204020204" pitchFamily="34" charset="-122"/>
            </a:endParaRPr>
          </a:p>
          <a:p>
            <a:pPr marL="360680" lvl="1">
              <a:lnSpc>
                <a:spcPct val="120000"/>
              </a:lnSpc>
            </a:pPr>
            <a:r>
              <a:rPr lang="en-US" altLang="zh-CN" sz="2000" dirty="0" smtClean="0">
                <a:solidFill>
                  <a:schemeClr val="bg1"/>
                </a:solidFill>
                <a:latin typeface="微软雅黑" panose="020B0503020204020204" pitchFamily="34" charset="-122"/>
                <a:ea typeface="微软雅黑" panose="020B0503020204020204" pitchFamily="34" charset="-122"/>
              </a:rPr>
              <a:t>25</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送出啤酒饮料</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Text Box 9"/>
          <p:cNvSpPr txBox="1">
            <a:spLocks noChangeArrowheads="1"/>
          </p:cNvSpPr>
          <p:nvPr/>
        </p:nvSpPr>
        <p:spPr bwMode="auto">
          <a:xfrm>
            <a:off x="1487488" y="944138"/>
            <a:ext cx="3455987" cy="2308324"/>
          </a:xfrm>
          <a:prstGeom prst="rect">
            <a:avLst/>
          </a:prstGeom>
          <a:solidFill>
            <a:schemeClr val="accent1"/>
          </a:solidFill>
          <a:ln w="9525">
            <a:solidFill>
              <a:schemeClr val="tx1"/>
            </a:solidFill>
            <a:miter lim="800000"/>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dirty="0">
                <a:solidFill>
                  <a:schemeClr val="bg1"/>
                </a:solidFill>
                <a:latin typeface="微软雅黑" panose="020B0503020204020204" pitchFamily="34" charset="-122"/>
                <a:ea typeface="微软雅黑" panose="020B0503020204020204" pitchFamily="34" charset="-122"/>
              </a:rPr>
              <a:t>步骤一：列出原因</a:t>
            </a:r>
            <a:endParaRPr kumimoji="0" lang="zh-CN" altLang="en-US" dirty="0">
              <a:solidFill>
                <a:schemeClr val="bg1"/>
              </a:solidFill>
              <a:latin typeface="微软雅黑" panose="020B0503020204020204" pitchFamily="34" charset="-122"/>
              <a:ea typeface="微软雅黑" panose="020B0503020204020204" pitchFamily="34" charset="-122"/>
            </a:endParaRPr>
          </a:p>
          <a:p>
            <a:pPr marL="535305"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售货机有零钱找</a:t>
            </a:r>
            <a:endParaRPr kumimoji="0" lang="zh-CN" altLang="en-US" sz="2000" dirty="0">
              <a:solidFill>
                <a:schemeClr val="bg1"/>
              </a:solidFill>
              <a:latin typeface="微软雅黑" panose="020B0503020204020204" pitchFamily="34" charset="-122"/>
              <a:ea typeface="微软雅黑" panose="020B0503020204020204" pitchFamily="34" charset="-122"/>
            </a:endParaRPr>
          </a:p>
          <a:p>
            <a:pPr marL="535305"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投入</a:t>
            </a:r>
            <a:r>
              <a:rPr kumimoji="0" lang="en-US" altLang="zh-CN" sz="2000" dirty="0">
                <a:solidFill>
                  <a:schemeClr val="bg1"/>
                </a:solidFill>
                <a:latin typeface="微软雅黑" panose="020B0503020204020204" pitchFamily="34" charset="-122"/>
                <a:ea typeface="微软雅黑" panose="020B0503020204020204" pitchFamily="34" charset="-122"/>
              </a:rPr>
              <a:t>1</a:t>
            </a:r>
            <a:r>
              <a:rPr kumimoji="0" lang="zh-CN" altLang="en-US" sz="2000" dirty="0">
                <a:solidFill>
                  <a:schemeClr val="bg1"/>
                </a:solidFill>
                <a:latin typeface="微软雅黑" panose="020B0503020204020204" pitchFamily="34" charset="-122"/>
                <a:ea typeface="微软雅黑" panose="020B0503020204020204" pitchFamily="34" charset="-122"/>
              </a:rPr>
              <a:t>元硬币 </a:t>
            </a:r>
            <a:endParaRPr kumimoji="0" lang="zh-CN" altLang="en-US" sz="2000" dirty="0">
              <a:solidFill>
                <a:schemeClr val="bg1"/>
              </a:solidFill>
              <a:latin typeface="微软雅黑" panose="020B0503020204020204" pitchFamily="34" charset="-122"/>
              <a:ea typeface="微软雅黑" panose="020B0503020204020204" pitchFamily="34" charset="-122"/>
            </a:endParaRPr>
          </a:p>
          <a:p>
            <a:pPr marL="535305"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投入</a:t>
            </a:r>
            <a:r>
              <a:rPr kumimoji="0" lang="en-US" altLang="zh-CN" sz="2000" dirty="0">
                <a:solidFill>
                  <a:schemeClr val="bg1"/>
                </a:solidFill>
                <a:latin typeface="微软雅黑" panose="020B0503020204020204" pitchFamily="34" charset="-122"/>
                <a:ea typeface="微软雅黑" panose="020B0503020204020204" pitchFamily="34" charset="-122"/>
              </a:rPr>
              <a:t>5</a:t>
            </a:r>
            <a:r>
              <a:rPr kumimoji="0" lang="zh-CN" altLang="en-US" sz="2000" dirty="0">
                <a:solidFill>
                  <a:schemeClr val="bg1"/>
                </a:solidFill>
                <a:latin typeface="微软雅黑" panose="020B0503020204020204" pitchFamily="34" charset="-122"/>
                <a:ea typeface="微软雅黑" panose="020B0503020204020204" pitchFamily="34" charset="-122"/>
              </a:rPr>
              <a:t>角硬币</a:t>
            </a:r>
            <a:endParaRPr kumimoji="0" lang="zh-CN" altLang="en-US" sz="2000" dirty="0">
              <a:solidFill>
                <a:schemeClr val="bg1"/>
              </a:solidFill>
              <a:latin typeface="微软雅黑" panose="020B0503020204020204" pitchFamily="34" charset="-122"/>
              <a:ea typeface="微软雅黑" panose="020B0503020204020204" pitchFamily="34" charset="-122"/>
            </a:endParaRPr>
          </a:p>
          <a:p>
            <a:pPr marL="535305"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押下橙汁按钮</a:t>
            </a:r>
            <a:endParaRPr kumimoji="0" lang="zh-CN" altLang="en-US" sz="2000" dirty="0">
              <a:solidFill>
                <a:schemeClr val="bg1"/>
              </a:solidFill>
              <a:latin typeface="微软雅黑" panose="020B0503020204020204" pitchFamily="34" charset="-122"/>
              <a:ea typeface="微软雅黑" panose="020B0503020204020204" pitchFamily="34" charset="-122"/>
            </a:endParaRPr>
          </a:p>
          <a:p>
            <a:pPr marL="535305" lvl="1" indent="-266700">
              <a:lnSpc>
                <a:spcPct val="120000"/>
              </a:lnSpc>
              <a:buFontTx/>
              <a:buAutoNum type="arabicPeriod"/>
            </a:pPr>
            <a:r>
              <a:rPr kumimoji="0" lang="zh-CN" altLang="en-US" sz="2000" dirty="0">
                <a:solidFill>
                  <a:schemeClr val="bg1"/>
                </a:solidFill>
                <a:latin typeface="微软雅黑" panose="020B0503020204020204" pitchFamily="34" charset="-122"/>
                <a:ea typeface="微软雅黑" panose="020B0503020204020204" pitchFamily="34" charset="-122"/>
              </a:rPr>
              <a:t>押下啤酒按钮</a:t>
            </a:r>
            <a:endParaRPr kumimoji="0"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绘制因果图</a:t>
            </a:r>
            <a:endParaRPr lang="zh-CN" altLang="en-US" dirty="0"/>
          </a:p>
        </p:txBody>
      </p:sp>
      <p:sp>
        <p:nvSpPr>
          <p:cNvPr id="3" name="内容占位符 2"/>
          <p:cNvSpPr>
            <a:spLocks noGrp="1"/>
          </p:cNvSpPr>
          <p:nvPr>
            <p:ph idx="1"/>
          </p:nvPr>
        </p:nvSpPr>
        <p:spPr/>
        <p:txBody>
          <a:bodyPr/>
          <a:lstStyle/>
          <a:p>
            <a:r>
              <a:rPr lang="zh-CN" altLang="en-US" dirty="0"/>
              <a:t>画出因果图。所有原因结点列在左边，所有结果结点列在右边。</a:t>
            </a:r>
            <a:endParaRPr lang="zh-CN" altLang="en-US" dirty="0"/>
          </a:p>
          <a:p>
            <a:pPr lvl="1"/>
            <a:r>
              <a:rPr lang="zh-CN" altLang="en-US" dirty="0"/>
              <a:t>由于 </a:t>
            </a:r>
            <a:r>
              <a:rPr lang="en-US" altLang="zh-CN" dirty="0"/>
              <a:t>2 </a:t>
            </a:r>
            <a:r>
              <a:rPr lang="zh-CN" altLang="en-US" dirty="0"/>
              <a:t>与 </a:t>
            </a:r>
            <a:r>
              <a:rPr lang="en-US" altLang="zh-CN" dirty="0"/>
              <a:t>3 </a:t>
            </a:r>
            <a:r>
              <a:rPr lang="zh-CN" altLang="en-US" dirty="0"/>
              <a:t>，</a:t>
            </a:r>
            <a:r>
              <a:rPr lang="en-US" altLang="zh-CN" dirty="0"/>
              <a:t>4 </a:t>
            </a:r>
            <a:r>
              <a:rPr lang="zh-CN" altLang="en-US" dirty="0"/>
              <a:t>与 </a:t>
            </a:r>
            <a:r>
              <a:rPr lang="en-US" altLang="zh-CN" dirty="0"/>
              <a:t>5 </a:t>
            </a:r>
            <a:r>
              <a:rPr lang="zh-CN" altLang="en-US" dirty="0"/>
              <a:t>不能同时发生，分别加上约束条件</a:t>
            </a:r>
            <a:r>
              <a:rPr lang="en-US" altLang="zh-CN" dirty="0"/>
              <a:t>E</a:t>
            </a:r>
            <a:r>
              <a:rPr lang="zh-CN" altLang="en-US"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9811" y="2060848"/>
            <a:ext cx="9142857" cy="39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转换判定表</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grpSp>
        <p:nvGrpSpPr>
          <p:cNvPr id="7" name="Group 9"/>
          <p:cNvGrpSpPr/>
          <p:nvPr/>
        </p:nvGrpSpPr>
        <p:grpSpPr bwMode="auto">
          <a:xfrm>
            <a:off x="1199456" y="753286"/>
            <a:ext cx="8567986" cy="5356225"/>
            <a:chOff x="0" y="0"/>
            <a:chExt cx="5760" cy="4128"/>
          </a:xfrm>
        </p:grpSpPr>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760"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5760"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五个软件测试的基本类型</a:t>
            </a:r>
            <a:endParaRPr lang="zh-CN" altLang="en-US" dirty="0"/>
          </a:p>
        </p:txBody>
      </p:sp>
      <p:sp>
        <p:nvSpPr>
          <p:cNvPr id="3" name="内容占位符 2"/>
          <p:cNvSpPr>
            <a:spLocks noGrp="1"/>
          </p:cNvSpPr>
          <p:nvPr>
            <p:ph idx="1"/>
          </p:nvPr>
        </p:nvSpPr>
        <p:spPr/>
        <p:txBody>
          <a:bodyPr/>
          <a:lstStyle/>
          <a:p>
            <a:r>
              <a:rPr lang="zh-CN" altLang="en-US" dirty="0" smtClean="0"/>
              <a:t>单元测试：编码阶段运用白盒测试方法，对已实现的最小单位代码进行正确性检查；</a:t>
            </a:r>
            <a:endParaRPr lang="en-US" altLang="zh-CN" dirty="0" smtClean="0"/>
          </a:p>
          <a:p>
            <a:r>
              <a:rPr lang="zh-CN" altLang="en-US" dirty="0" smtClean="0"/>
              <a:t>集成测试：编码阶段在单元测试的基础上，运用黑盒测试方法检查被测单元的接口问题，并检查代码集成后各功能的完整性；</a:t>
            </a:r>
            <a:endParaRPr lang="en-US" altLang="zh-CN" dirty="0" smtClean="0"/>
          </a:p>
          <a:p>
            <a:r>
              <a:rPr lang="zh-CN" altLang="en-US" dirty="0"/>
              <a:t>确认</a:t>
            </a:r>
            <a:r>
              <a:rPr lang="zh-CN" altLang="en-US" dirty="0" smtClean="0"/>
              <a:t>测试：开发后期，针对系统级的软件验证所实现的功能和性能是否与用户的要求一致；</a:t>
            </a:r>
            <a:endParaRPr lang="en-US" altLang="zh-CN" dirty="0" smtClean="0"/>
          </a:p>
          <a:p>
            <a:r>
              <a:rPr lang="zh-CN" altLang="en-US" dirty="0" smtClean="0"/>
              <a:t>系统测试：在开发环境或实际运行环境中，以系统需求分析规格说明书作为验收标准，对软硬件系统进行的一系列集成和确认测试；</a:t>
            </a:r>
            <a:endParaRPr lang="en-US" altLang="zh-CN" dirty="0" smtClean="0"/>
          </a:p>
          <a:p>
            <a:r>
              <a:rPr lang="zh-CN" altLang="en-US" dirty="0" smtClean="0"/>
              <a:t>验收测试：在实际运行环境中，试运行一段时间后所进行的测试活动，确认系统功能和性能符合生产要求。验收通过后交付给用户使用。</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a:t>
            </a:r>
            <a:endParaRPr lang="zh-CN" altLang="en-US" dirty="0"/>
          </a:p>
        </p:txBody>
      </p:sp>
      <p:sp>
        <p:nvSpPr>
          <p:cNvPr id="3" name="内容占位符 2"/>
          <p:cNvSpPr>
            <a:spLocks noGrp="1"/>
          </p:cNvSpPr>
          <p:nvPr>
            <p:ph idx="1"/>
          </p:nvPr>
        </p:nvSpPr>
        <p:spPr/>
        <p:txBody>
          <a:bodyPr>
            <a:normAutofit/>
          </a:bodyPr>
          <a:lstStyle/>
          <a:p>
            <a:r>
              <a:rPr lang="zh-CN" altLang="en-US" dirty="0"/>
              <a:t>单元测试是针对软件设计的最小</a:t>
            </a:r>
            <a:r>
              <a:rPr lang="zh-CN" altLang="en-US" dirty="0" smtClean="0"/>
              <a:t>单位</a:t>
            </a:r>
            <a:r>
              <a:rPr lang="zh-CN" altLang="en-US" dirty="0"/>
              <a:t>：</a:t>
            </a:r>
            <a:r>
              <a:rPr lang="zh-CN" altLang="en-US" dirty="0" smtClean="0"/>
              <a:t>程序模块</a:t>
            </a:r>
            <a:r>
              <a:rPr lang="zh-CN" altLang="en-US" dirty="0"/>
              <a:t>，进行正确性检验的测试工作。</a:t>
            </a:r>
            <a:endParaRPr lang="zh-CN" altLang="en-US" dirty="0"/>
          </a:p>
          <a:p>
            <a:r>
              <a:rPr lang="zh-CN" altLang="en-US" dirty="0" smtClean="0"/>
              <a:t>单元测试采用白盒测试方法设计</a:t>
            </a:r>
            <a:r>
              <a:rPr lang="zh-CN" altLang="en-US" dirty="0"/>
              <a:t>测试用例</a:t>
            </a:r>
            <a:r>
              <a:rPr lang="zh-CN" altLang="en-US" dirty="0" smtClean="0"/>
              <a:t>。单元测试</a:t>
            </a:r>
            <a:r>
              <a:rPr lang="zh-CN" altLang="en-US" dirty="0"/>
              <a:t>包括一些内容：</a:t>
            </a:r>
            <a:endParaRPr lang="zh-CN" altLang="en-US" dirty="0"/>
          </a:p>
          <a:p>
            <a:pPr lvl="1"/>
            <a:r>
              <a:rPr lang="zh-CN" altLang="en-US" dirty="0">
                <a:solidFill>
                  <a:srgbClr val="FF0000"/>
                </a:solidFill>
              </a:rPr>
              <a:t>路径测试</a:t>
            </a:r>
            <a:endParaRPr lang="zh-CN" altLang="en-US" dirty="0">
              <a:solidFill>
                <a:srgbClr val="FF0000"/>
              </a:solidFill>
            </a:endParaRPr>
          </a:p>
          <a:p>
            <a:pPr lvl="1"/>
            <a:r>
              <a:rPr lang="zh-CN" altLang="en-US" dirty="0" smtClean="0">
                <a:solidFill>
                  <a:srgbClr val="FF0000"/>
                </a:solidFill>
              </a:rPr>
              <a:t>接口测试</a:t>
            </a:r>
            <a:endParaRPr lang="zh-CN" altLang="en-US" dirty="0">
              <a:solidFill>
                <a:srgbClr val="FF0000"/>
              </a:solidFill>
            </a:endParaRPr>
          </a:p>
          <a:p>
            <a:pPr lvl="1"/>
            <a:r>
              <a:rPr lang="zh-CN" altLang="en-US" dirty="0"/>
              <a:t>边界条件测试</a:t>
            </a:r>
            <a:endParaRPr lang="zh-CN" altLang="en-US" dirty="0"/>
          </a:p>
          <a:p>
            <a:pPr lvl="1"/>
            <a:r>
              <a:rPr lang="zh-CN" altLang="en-US" dirty="0" smtClean="0"/>
              <a:t>局部</a:t>
            </a:r>
            <a:r>
              <a:rPr lang="zh-CN" altLang="en-US" dirty="0"/>
              <a:t>数据结构测试</a:t>
            </a:r>
            <a:endParaRPr lang="zh-CN" altLang="en-US" dirty="0"/>
          </a:p>
          <a:p>
            <a:pPr lvl="1"/>
            <a:r>
              <a:rPr lang="zh-CN" altLang="en-US" dirty="0" smtClean="0"/>
              <a:t>错误</a:t>
            </a:r>
            <a:r>
              <a:rPr lang="zh-CN" altLang="en-US" dirty="0"/>
              <a:t>处理</a:t>
            </a:r>
            <a:r>
              <a:rPr lang="zh-CN" altLang="en-US" dirty="0" smtClean="0"/>
              <a:t>测试</a:t>
            </a:r>
            <a:endParaRPr lang="en-US" altLang="zh-CN" dirty="0" smtClean="0"/>
          </a:p>
          <a:p>
            <a:r>
              <a:rPr lang="zh-CN" altLang="en-US" dirty="0" smtClean="0"/>
              <a:t>被测模块</a:t>
            </a:r>
            <a:r>
              <a:rPr lang="zh-CN" altLang="en-US" dirty="0"/>
              <a:t>并不是一个独立的程序</a:t>
            </a:r>
            <a:r>
              <a:rPr lang="zh-CN" altLang="en-US" dirty="0" smtClean="0"/>
              <a:t>，还要</a:t>
            </a:r>
            <a:r>
              <a:rPr lang="zh-CN" altLang="en-US" dirty="0"/>
              <a:t>考虑它和外界的联系，用一些辅助模块去模拟与被测模块相联系的其它模块。</a:t>
            </a:r>
            <a:endParaRPr lang="zh-CN" altLang="en-US" dirty="0"/>
          </a:p>
          <a:p>
            <a:pPr lvl="1"/>
            <a:r>
              <a:rPr lang="zh-CN" altLang="en-US" dirty="0"/>
              <a:t> 驱动模块 </a:t>
            </a:r>
            <a:r>
              <a:rPr lang="en-US" altLang="zh-CN" dirty="0"/>
              <a:t>(driver) </a:t>
            </a:r>
            <a:endParaRPr lang="en-US" altLang="zh-CN" dirty="0"/>
          </a:p>
          <a:p>
            <a:pPr lvl="1"/>
            <a:r>
              <a:rPr lang="en-US" altLang="zh-CN" dirty="0"/>
              <a:t> </a:t>
            </a:r>
            <a:r>
              <a:rPr lang="zh-CN" altLang="en-US" dirty="0"/>
              <a:t>桩模块 </a:t>
            </a:r>
            <a:r>
              <a:rPr lang="en-US" altLang="zh-CN" dirty="0"/>
              <a:t>(stub) ─</a:t>
            </a:r>
            <a:r>
              <a:rPr lang="zh-CN" altLang="en-US" dirty="0"/>
              <a:t>存根模块</a:t>
            </a:r>
            <a:endParaRPr lang="zh-CN" altLang="en-US" dirty="0"/>
          </a:p>
          <a:p>
            <a:endParaRPr lang="zh-CN" altLang="en-US" dirty="0" smtClean="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61100" y="1988840"/>
            <a:ext cx="46990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集成测试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通常在单元测试的基础上，需要将所有模块按照设计</a:t>
            </a:r>
            <a:r>
              <a:rPr lang="zh-CN" altLang="en-US" dirty="0" smtClean="0"/>
              <a:t>要求集成成为</a:t>
            </a:r>
            <a:r>
              <a:rPr lang="zh-CN" altLang="en-US" dirty="0"/>
              <a:t>系统</a:t>
            </a:r>
            <a:r>
              <a:rPr lang="zh-CN" altLang="en-US" dirty="0" smtClean="0"/>
              <a:t>。需要</a:t>
            </a:r>
            <a:r>
              <a:rPr lang="zh-CN" altLang="en-US" dirty="0"/>
              <a:t>考虑的问题是：</a:t>
            </a:r>
            <a:endParaRPr lang="zh-CN" altLang="en-US" dirty="0"/>
          </a:p>
          <a:p>
            <a:pPr lvl="1"/>
            <a:r>
              <a:rPr lang="zh-CN" altLang="en-US" dirty="0"/>
              <a:t>把各模块集成之后，穿越模块接口的数据是否会丢失；</a:t>
            </a:r>
            <a:endParaRPr lang="zh-CN" altLang="en-US" dirty="0"/>
          </a:p>
          <a:p>
            <a:pPr lvl="1"/>
            <a:r>
              <a:rPr lang="zh-CN" altLang="en-US" dirty="0"/>
              <a:t>一个模块的功能是否会对另一个模块的功能产生不利的影响；</a:t>
            </a:r>
            <a:endParaRPr lang="zh-CN" altLang="en-US" dirty="0"/>
          </a:p>
          <a:p>
            <a:pPr lvl="1"/>
            <a:r>
              <a:rPr lang="zh-CN" altLang="en-US" dirty="0"/>
              <a:t>各个子功能组合起来，能否达到预期要求的父功能；</a:t>
            </a:r>
            <a:endParaRPr lang="zh-CN" altLang="en-US" dirty="0"/>
          </a:p>
          <a:p>
            <a:pPr lvl="1"/>
            <a:r>
              <a:rPr lang="zh-CN" altLang="en-US" dirty="0"/>
              <a:t>全局数据结构是否有问题；</a:t>
            </a:r>
            <a:endParaRPr lang="zh-CN" altLang="en-US" dirty="0"/>
          </a:p>
          <a:p>
            <a:pPr lvl="1"/>
            <a:r>
              <a:rPr lang="zh-CN" altLang="en-US" dirty="0"/>
              <a:t>单个模块的误差累积起来，是否会放大</a:t>
            </a:r>
            <a:r>
              <a:rPr lang="zh-CN" altLang="en-US" dirty="0" smtClean="0"/>
              <a:t>？</a:t>
            </a:r>
            <a:endParaRPr lang="zh-CN" altLang="en-US" dirty="0"/>
          </a:p>
          <a:p>
            <a:r>
              <a:rPr lang="zh-CN" altLang="en-US" dirty="0"/>
              <a:t>在单元测试的同时可</a:t>
            </a:r>
            <a:r>
              <a:rPr lang="zh-CN" altLang="en-US" dirty="0" smtClean="0"/>
              <a:t>进行集成测试</a:t>
            </a:r>
            <a:r>
              <a:rPr lang="zh-CN" altLang="en-US" dirty="0"/>
              <a:t>，发现并排除在模块连接中可能出现的问题，最终构成要求的软件系统</a:t>
            </a:r>
            <a:r>
              <a:rPr lang="zh-CN" altLang="en-US" dirty="0" smtClean="0"/>
              <a:t>。</a:t>
            </a:r>
            <a:endParaRPr lang="en-US" altLang="zh-CN" dirty="0" smtClean="0"/>
          </a:p>
          <a:p>
            <a:r>
              <a:rPr lang="zh-CN" altLang="en-US" dirty="0" smtClean="0"/>
              <a:t>尽早对核心模块进行测试</a:t>
            </a:r>
            <a:endParaRPr lang="en-US" altLang="zh-CN" dirty="0" smtClean="0"/>
          </a:p>
          <a:p>
            <a:pPr lvl="1"/>
            <a:r>
              <a:rPr lang="zh-CN" altLang="en-US" dirty="0" smtClean="0"/>
              <a:t>基于用例中的核心功能；</a:t>
            </a:r>
            <a:endParaRPr lang="en-US" altLang="zh-CN" dirty="0" smtClean="0"/>
          </a:p>
          <a:p>
            <a:pPr lvl="1"/>
            <a:r>
              <a:rPr lang="zh-CN" altLang="en-US" dirty="0" smtClean="0"/>
              <a:t>基于功能结构图中的变换中心。</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两种集成测试方法</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zh-CN" altLang="en-US" dirty="0" smtClean="0"/>
              <a:t>一次性集成方式</a:t>
            </a:r>
            <a:r>
              <a:rPr lang="zh-CN" altLang="en-US" dirty="0"/>
              <a:t>：首先</a:t>
            </a:r>
            <a:r>
              <a:rPr lang="zh-CN" altLang="en-US" dirty="0" smtClean="0"/>
              <a:t>对所有模块进行单元测试</a:t>
            </a:r>
            <a:r>
              <a:rPr lang="zh-CN" altLang="en-US" dirty="0"/>
              <a:t>，然后再把所有</a:t>
            </a:r>
            <a:r>
              <a:rPr lang="zh-CN" altLang="en-US" dirty="0" smtClean="0"/>
              <a:t>模块集成在</a:t>
            </a:r>
            <a:r>
              <a:rPr lang="zh-CN" altLang="en-US" dirty="0"/>
              <a:t>一起进行测试，最终得到要求的软件系统。</a:t>
            </a:r>
            <a:endParaRPr lang="zh-CN" altLang="en-US" dirty="0"/>
          </a:p>
          <a:p>
            <a:pPr>
              <a:lnSpc>
                <a:spcPct val="120000"/>
              </a:lnSpc>
            </a:pPr>
            <a:endParaRPr lang="zh-CN" altLang="en-US" dirty="0"/>
          </a:p>
          <a:p>
            <a:pPr>
              <a:lnSpc>
                <a:spcPct val="120000"/>
              </a:lnSpc>
            </a:pPr>
            <a:endParaRPr lang="zh-CN" altLang="en-US" dirty="0"/>
          </a:p>
          <a:p>
            <a:pPr>
              <a:lnSpc>
                <a:spcPct val="120000"/>
              </a:lnSpc>
            </a:pPr>
            <a:endParaRPr lang="zh-CN" altLang="en-US" dirty="0"/>
          </a:p>
          <a:p>
            <a:pPr>
              <a:lnSpc>
                <a:spcPct val="120000"/>
              </a:lnSpc>
            </a:pPr>
            <a:r>
              <a:rPr lang="zh-CN" altLang="en-US" dirty="0" smtClean="0"/>
              <a:t>增殖式</a:t>
            </a:r>
            <a:r>
              <a:rPr lang="zh-CN" altLang="en-US" dirty="0"/>
              <a:t>集成</a:t>
            </a:r>
            <a:r>
              <a:rPr lang="zh-CN" altLang="en-US" dirty="0" smtClean="0"/>
              <a:t>方式</a:t>
            </a:r>
            <a:r>
              <a:rPr lang="zh-CN" altLang="en-US" dirty="0"/>
              <a:t>：首先对每个模块进行模块测试，然后将这些模块</a:t>
            </a:r>
            <a:r>
              <a:rPr lang="zh-CN" altLang="en-US" dirty="0" smtClean="0"/>
              <a:t>逐步集成成</a:t>
            </a:r>
            <a:r>
              <a:rPr lang="zh-CN" altLang="en-US" dirty="0"/>
              <a:t>较大的系统；</a:t>
            </a:r>
            <a:r>
              <a:rPr lang="zh-CN" altLang="en-US" dirty="0" smtClean="0"/>
              <a:t>在集成的</a:t>
            </a:r>
            <a:r>
              <a:rPr lang="zh-CN" altLang="en-US" dirty="0"/>
              <a:t>过程中边连接边</a:t>
            </a:r>
            <a:r>
              <a:rPr lang="zh-CN" altLang="en-US" dirty="0" smtClean="0"/>
              <a:t>测试；最后逐步集成成为</a:t>
            </a:r>
            <a:r>
              <a:rPr lang="zh-CN" altLang="en-US" dirty="0"/>
              <a:t>要求的软件系统</a:t>
            </a:r>
            <a:r>
              <a:rPr lang="zh-CN" altLang="en-US" dirty="0" smtClean="0"/>
              <a:t>。</a:t>
            </a:r>
            <a:endParaRPr lang="en-US" altLang="zh-CN" dirty="0" smtClean="0"/>
          </a:p>
          <a:p>
            <a:pPr lvl="1">
              <a:lnSpc>
                <a:spcPct val="120000"/>
              </a:lnSpc>
            </a:pPr>
            <a:r>
              <a:rPr lang="zh-CN" altLang="en-US" dirty="0" smtClean="0"/>
              <a:t>自顶向下的增殖方式</a:t>
            </a:r>
            <a:endParaRPr lang="en-US" altLang="zh-CN" dirty="0" smtClean="0"/>
          </a:p>
          <a:p>
            <a:pPr lvl="1">
              <a:lnSpc>
                <a:spcPct val="120000"/>
              </a:lnSpc>
            </a:pPr>
            <a:r>
              <a:rPr lang="zh-CN" altLang="en-US" dirty="0" smtClean="0"/>
              <a:t>自底向上的增殖方式</a:t>
            </a:r>
            <a:endParaRPr lang="en-US" altLang="zh-CN" dirty="0" smtClean="0"/>
          </a:p>
          <a:p>
            <a:pPr lvl="1">
              <a:lnSpc>
                <a:spcPct val="120000"/>
              </a:lnSpc>
            </a:pPr>
            <a:r>
              <a:rPr lang="zh-CN" altLang="en-US" dirty="0" smtClean="0"/>
              <a:t>混合增殖式</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35960" y="1449390"/>
            <a:ext cx="5364162"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自顶向下的增值方式</a:t>
            </a:r>
            <a:endParaRPr lang="zh-CN" altLang="en-US" dirty="0"/>
          </a:p>
        </p:txBody>
      </p:sp>
      <p:sp>
        <p:nvSpPr>
          <p:cNvPr id="3" name="内容占位符 2"/>
          <p:cNvSpPr>
            <a:spLocks noGrp="1"/>
          </p:cNvSpPr>
          <p:nvPr>
            <p:ph idx="1"/>
          </p:nvPr>
        </p:nvSpPr>
        <p:spPr/>
        <p:txBody>
          <a:bodyPr/>
          <a:lstStyle/>
          <a:p>
            <a:r>
              <a:rPr lang="zh-CN" altLang="en-US" dirty="0"/>
              <a:t>这种方式将模块按系统程序结构，沿控制层次自顶向下</a:t>
            </a:r>
            <a:r>
              <a:rPr lang="zh-CN" altLang="en-US" dirty="0" smtClean="0"/>
              <a:t>进行集成。</a:t>
            </a:r>
            <a:endParaRPr lang="zh-CN" altLang="en-US" dirty="0"/>
          </a:p>
          <a:p>
            <a:r>
              <a:rPr lang="zh-CN" altLang="en-US" dirty="0"/>
              <a:t>自顶向下的增殖方式在测试过程中较早地验证了主要的控制和判断点。选用按深度</a:t>
            </a:r>
            <a:r>
              <a:rPr lang="zh-CN" altLang="en-US" dirty="0" smtClean="0"/>
              <a:t>方向</a:t>
            </a:r>
            <a:r>
              <a:rPr lang="zh-CN" altLang="en-US" dirty="0"/>
              <a:t>集成</a:t>
            </a:r>
            <a:r>
              <a:rPr lang="zh-CN" altLang="en-US" dirty="0" smtClean="0"/>
              <a:t>的</a:t>
            </a:r>
            <a:r>
              <a:rPr lang="zh-CN" altLang="en-US" dirty="0"/>
              <a:t>方式，可以首先实现和验证一个完整的软件功能。</a:t>
            </a:r>
            <a:endParaRPr lang="zh-CN" altLang="en-US" dirty="0"/>
          </a:p>
          <a:p>
            <a:pPr lvl="1"/>
            <a:r>
              <a:rPr lang="zh-CN" altLang="en-US" dirty="0"/>
              <a:t>采用深度优先的策略</a:t>
            </a:r>
            <a:endParaRPr lang="zh-CN" altLang="en-US" dirty="0"/>
          </a:p>
          <a:p>
            <a:pPr lvl="1"/>
            <a:r>
              <a:rPr lang="zh-CN" altLang="en-US" dirty="0"/>
              <a:t>进行回归测试</a:t>
            </a:r>
            <a:endParaRPr lang="zh-CN" altLang="en-US" dirty="0"/>
          </a:p>
          <a:p>
            <a:pPr lvl="1"/>
            <a:r>
              <a:rPr lang="zh-CN" altLang="en-US" dirty="0"/>
              <a:t>判断是否所有模块</a:t>
            </a:r>
            <a:r>
              <a:rPr lang="zh-CN" altLang="en-US" dirty="0" smtClean="0"/>
              <a:t>已集成</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7968" y="2492896"/>
            <a:ext cx="5146675"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软件测试的原则</a:t>
            </a:r>
            <a:endParaRPr lang="zh-CN" altLang="en-US" dirty="0"/>
          </a:p>
        </p:txBody>
      </p:sp>
      <p:sp>
        <p:nvSpPr>
          <p:cNvPr id="3" name="内容占位符 2"/>
          <p:cNvSpPr>
            <a:spLocks noGrp="1"/>
          </p:cNvSpPr>
          <p:nvPr>
            <p:ph idx="1"/>
          </p:nvPr>
        </p:nvSpPr>
        <p:spPr/>
        <p:txBody>
          <a:bodyPr/>
          <a:lstStyle/>
          <a:p>
            <a:r>
              <a:rPr lang="zh-CN" altLang="en-US" dirty="0"/>
              <a:t>应当把“尽早地和不断地进行软件测试”作为软件开发者的座右铭。</a:t>
            </a:r>
            <a:endParaRPr lang="zh-CN" altLang="en-US" dirty="0"/>
          </a:p>
          <a:p>
            <a:r>
              <a:rPr lang="zh-CN" altLang="en-US" dirty="0"/>
              <a:t>测试用例应由</a:t>
            </a:r>
            <a:r>
              <a:rPr lang="zh-CN" altLang="en-US" dirty="0">
                <a:solidFill>
                  <a:srgbClr val="FF0000"/>
                </a:solidFill>
              </a:rPr>
              <a:t>测试输入数据和对应的预期输出结果</a:t>
            </a:r>
            <a:r>
              <a:rPr lang="zh-CN" altLang="en-US" dirty="0"/>
              <a:t>这两部分组成。</a:t>
            </a:r>
            <a:endParaRPr lang="zh-CN" altLang="en-US" dirty="0"/>
          </a:p>
          <a:p>
            <a:r>
              <a:rPr lang="zh-CN" altLang="en-US" dirty="0"/>
              <a:t>程序员应避免检查自己的程序。</a:t>
            </a:r>
            <a:endParaRPr lang="zh-CN" altLang="en-US" dirty="0"/>
          </a:p>
          <a:p>
            <a:r>
              <a:rPr lang="zh-CN" altLang="en-US" dirty="0"/>
              <a:t>在设计测试用例时，应当包括合理的输入条件和不合理的输入条件。</a:t>
            </a:r>
            <a:endParaRPr lang="zh-CN" altLang="en-US" dirty="0"/>
          </a:p>
          <a:p>
            <a:r>
              <a:rPr lang="zh-CN" altLang="en-US" dirty="0"/>
              <a:t>充分注意测试中的</a:t>
            </a:r>
            <a:r>
              <a:rPr lang="zh-CN" altLang="en-US" dirty="0" smtClean="0"/>
              <a:t>群集现象</a:t>
            </a:r>
            <a:r>
              <a:rPr lang="zh-CN" altLang="en-US" dirty="0"/>
              <a:t>：</a:t>
            </a:r>
            <a:r>
              <a:rPr lang="zh-CN" altLang="en-US" dirty="0" smtClean="0"/>
              <a:t>经验</a:t>
            </a:r>
            <a:r>
              <a:rPr lang="zh-CN" altLang="en-US" dirty="0"/>
              <a:t>表明，测试后程序中残存的错误数目与该程序中已发现的错误数目成正比。</a:t>
            </a:r>
            <a:endParaRPr lang="zh-CN" altLang="en-US" dirty="0"/>
          </a:p>
          <a:p>
            <a:r>
              <a:rPr lang="zh-CN" altLang="en-US" dirty="0"/>
              <a:t>严格执行测试计划，排除测试</a:t>
            </a:r>
            <a:r>
              <a:rPr lang="zh-CN" altLang="en-US" dirty="0" smtClean="0"/>
              <a:t>随意性。应当</a:t>
            </a:r>
            <a:r>
              <a:rPr lang="zh-CN" altLang="en-US" dirty="0"/>
              <a:t>对每一个测试结果做全面检查。</a:t>
            </a:r>
            <a:endParaRPr lang="zh-CN" altLang="en-US" dirty="0"/>
          </a:p>
          <a:p>
            <a:r>
              <a:rPr lang="zh-CN" altLang="en-US" dirty="0"/>
              <a:t>妥善保存测试计划，测试用例，出错统计和最终分析报告，为维护提供</a:t>
            </a:r>
            <a:r>
              <a:rPr lang="zh-CN" altLang="en-US" dirty="0" smtClean="0"/>
              <a:t>方便。</a:t>
            </a:r>
            <a:endParaRPr lang="zh-CN" altLang="en-US" dirty="0"/>
          </a:p>
          <a:p>
            <a:endParaRPr lang="zh-CN" altLang="en-US" dirty="0"/>
          </a:p>
        </p:txBody>
      </p:sp>
      <p:sp>
        <p:nvSpPr>
          <p:cNvPr id="7" name="日期占位符 6"/>
          <p:cNvSpPr>
            <a:spLocks noGrp="1"/>
          </p:cNvSpPr>
          <p:nvPr>
            <p:ph type="dt" sz="half" idx="10"/>
          </p:nvPr>
        </p:nvSpPr>
        <p:spPr/>
        <p:txBody>
          <a:bodyPr/>
          <a:lstStyle/>
          <a:p>
            <a:fld id="{497A0B9B-A3D3-4DA3-9C6A-8B03F48BCC6C}"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自底向上的增值方式</a:t>
            </a:r>
            <a:endParaRPr lang="zh-CN" altLang="en-US" dirty="0"/>
          </a:p>
        </p:txBody>
      </p:sp>
      <p:sp>
        <p:nvSpPr>
          <p:cNvPr id="3" name="内容占位符 2"/>
          <p:cNvSpPr>
            <a:spLocks noGrp="1"/>
          </p:cNvSpPr>
          <p:nvPr>
            <p:ph idx="1"/>
          </p:nvPr>
        </p:nvSpPr>
        <p:spPr/>
        <p:txBody>
          <a:bodyPr/>
          <a:lstStyle/>
          <a:p>
            <a:r>
              <a:rPr lang="zh-CN" altLang="en-US" dirty="0" smtClean="0"/>
              <a:t>这种集成的</a:t>
            </a:r>
            <a:r>
              <a:rPr lang="zh-CN" altLang="en-US" dirty="0"/>
              <a:t>方式是从程序模块结构的最底层的模块</a:t>
            </a:r>
            <a:r>
              <a:rPr lang="zh-CN" altLang="en-US" dirty="0" smtClean="0"/>
              <a:t>开始集成和</a:t>
            </a:r>
            <a:r>
              <a:rPr lang="zh-CN" altLang="en-US" dirty="0"/>
              <a:t>测试。</a:t>
            </a:r>
            <a:endParaRPr lang="zh-CN" altLang="en-US" dirty="0"/>
          </a:p>
          <a:p>
            <a:r>
              <a:rPr lang="zh-CN" altLang="en-US" dirty="0"/>
              <a:t>因为模块是自底向上</a:t>
            </a:r>
            <a:r>
              <a:rPr lang="zh-CN" altLang="en-US" dirty="0" smtClean="0"/>
              <a:t>进行</a:t>
            </a:r>
            <a:r>
              <a:rPr lang="zh-CN" altLang="en-US" dirty="0"/>
              <a:t>集成</a:t>
            </a:r>
            <a:r>
              <a:rPr lang="zh-CN" altLang="en-US" dirty="0" smtClean="0"/>
              <a:t>，</a:t>
            </a:r>
            <a:r>
              <a:rPr lang="zh-CN" altLang="en-US" dirty="0"/>
              <a:t>对于一个给定层次的模块，它的子模块（包括子模块的所有下属模块）</a:t>
            </a:r>
            <a:r>
              <a:rPr lang="zh-CN" altLang="en-US" dirty="0" smtClean="0"/>
              <a:t>已经</a:t>
            </a:r>
            <a:r>
              <a:rPr lang="zh-CN" altLang="en-US" dirty="0"/>
              <a:t>集成</a:t>
            </a:r>
            <a:r>
              <a:rPr lang="zh-CN" altLang="en-US" dirty="0" smtClean="0"/>
              <a:t>并</a:t>
            </a:r>
            <a:r>
              <a:rPr lang="zh-CN" altLang="en-US" dirty="0"/>
              <a:t>测试完成，所以不再需要桩模块。</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5729" y="2780928"/>
            <a:ext cx="5795963"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混合增殖式测试</a:t>
            </a:r>
            <a:endParaRPr lang="zh-CN" altLang="en-US" dirty="0"/>
          </a:p>
        </p:txBody>
      </p:sp>
      <p:sp>
        <p:nvSpPr>
          <p:cNvPr id="3" name="内容占位符 2"/>
          <p:cNvSpPr>
            <a:spLocks noGrp="1"/>
          </p:cNvSpPr>
          <p:nvPr>
            <p:ph idx="1"/>
          </p:nvPr>
        </p:nvSpPr>
        <p:spPr/>
        <p:txBody>
          <a:bodyPr>
            <a:normAutofit/>
          </a:bodyPr>
          <a:lstStyle/>
          <a:p>
            <a:r>
              <a:rPr lang="zh-CN" altLang="en-US" dirty="0"/>
              <a:t>衍变的自顶向下的增殖测试</a:t>
            </a:r>
            <a:endParaRPr lang="zh-CN" altLang="en-US" dirty="0"/>
          </a:p>
          <a:p>
            <a:pPr lvl="1"/>
            <a:r>
              <a:rPr lang="zh-CN" altLang="en-US" dirty="0"/>
              <a:t>首先对输入／输出模块和引入新算法模块进行测试</a:t>
            </a:r>
            <a:r>
              <a:rPr lang="en-US" altLang="zh-CN" dirty="0"/>
              <a:t>;</a:t>
            </a:r>
            <a:endParaRPr lang="en-US" altLang="zh-CN" dirty="0"/>
          </a:p>
          <a:p>
            <a:pPr lvl="1"/>
            <a:r>
              <a:rPr lang="zh-CN" altLang="en-US" dirty="0"/>
              <a:t>再</a:t>
            </a:r>
            <a:r>
              <a:rPr lang="zh-CN" altLang="en-US" dirty="0" smtClean="0"/>
              <a:t>自底向上集成成为</a:t>
            </a:r>
            <a:r>
              <a:rPr lang="zh-CN" altLang="en-US" dirty="0"/>
              <a:t>功能相当完整且相对独立的子系统</a:t>
            </a:r>
            <a:r>
              <a:rPr lang="en-US" altLang="zh-CN" dirty="0"/>
              <a:t>;</a:t>
            </a:r>
            <a:endParaRPr lang="en-US" altLang="zh-CN" dirty="0"/>
          </a:p>
          <a:p>
            <a:pPr lvl="1"/>
            <a:r>
              <a:rPr lang="zh-CN" altLang="en-US" dirty="0"/>
              <a:t>然后由主模块开始自顶向下进行增殖测试。</a:t>
            </a:r>
            <a:endParaRPr lang="zh-CN" altLang="en-US" dirty="0"/>
          </a:p>
          <a:p>
            <a:r>
              <a:rPr lang="zh-CN" altLang="en-US" dirty="0" smtClean="0"/>
              <a:t>自底向上</a:t>
            </a:r>
            <a:r>
              <a:rPr lang="en-US" altLang="zh-CN" dirty="0" smtClean="0"/>
              <a:t>-</a:t>
            </a:r>
            <a:r>
              <a:rPr lang="zh-CN" altLang="en-US" dirty="0" smtClean="0"/>
              <a:t>自顶向下</a:t>
            </a:r>
            <a:r>
              <a:rPr lang="zh-CN" altLang="en-US" dirty="0"/>
              <a:t>的增殖测试</a:t>
            </a:r>
            <a:endParaRPr lang="zh-CN" altLang="en-US" dirty="0"/>
          </a:p>
          <a:p>
            <a:pPr lvl="1"/>
            <a:r>
              <a:rPr lang="zh-CN" altLang="en-US" dirty="0"/>
              <a:t>首先对含读操作的子系统自底向上直至根结点模块</a:t>
            </a:r>
            <a:r>
              <a:rPr lang="zh-CN" altLang="en-US" dirty="0" smtClean="0"/>
              <a:t>进行集成和</a:t>
            </a:r>
            <a:r>
              <a:rPr lang="zh-CN" altLang="en-US" dirty="0"/>
              <a:t>测试</a:t>
            </a:r>
            <a:r>
              <a:rPr lang="en-US" altLang="zh-CN" dirty="0"/>
              <a:t>;</a:t>
            </a:r>
            <a:endParaRPr lang="en-US" altLang="zh-CN" dirty="0"/>
          </a:p>
          <a:p>
            <a:pPr lvl="1"/>
            <a:r>
              <a:rPr lang="zh-CN" altLang="en-US" dirty="0"/>
              <a:t>然后对含写操作的子系统做自顶向下</a:t>
            </a:r>
            <a:r>
              <a:rPr lang="zh-CN" altLang="en-US" dirty="0" smtClean="0"/>
              <a:t>的集成与</a:t>
            </a:r>
            <a:r>
              <a:rPr lang="zh-CN" altLang="en-US" dirty="0"/>
              <a:t>测试。</a:t>
            </a:r>
            <a:endParaRPr lang="zh-CN" altLang="en-US" dirty="0"/>
          </a:p>
          <a:p>
            <a:r>
              <a:rPr lang="zh-CN" altLang="en-US" dirty="0"/>
              <a:t>回归测试</a:t>
            </a:r>
            <a:endParaRPr lang="zh-CN" altLang="en-US" dirty="0"/>
          </a:p>
          <a:p>
            <a:pPr lvl="1"/>
            <a:r>
              <a:rPr lang="zh-CN" altLang="en-US" dirty="0"/>
              <a:t>这种方式采取自顶向下的方式测试被修改的模块及其子模块</a:t>
            </a:r>
            <a:r>
              <a:rPr lang="en-US" altLang="zh-CN" dirty="0"/>
              <a:t>;</a:t>
            </a:r>
            <a:endParaRPr lang="en-US" altLang="zh-CN" dirty="0"/>
          </a:p>
          <a:p>
            <a:pPr lvl="1"/>
            <a:r>
              <a:rPr lang="zh-CN" altLang="en-US" dirty="0"/>
              <a:t>然后将这一部分视为子系统，再自底向上测试。</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确认测试</a:t>
            </a:r>
            <a:endParaRPr lang="zh-CN" altLang="en-US" dirty="0"/>
          </a:p>
        </p:txBody>
      </p:sp>
      <p:sp>
        <p:nvSpPr>
          <p:cNvPr id="3" name="内容占位符 2"/>
          <p:cNvSpPr>
            <a:spLocks noGrp="1"/>
          </p:cNvSpPr>
          <p:nvPr>
            <p:ph idx="1"/>
          </p:nvPr>
        </p:nvSpPr>
        <p:spPr/>
        <p:txBody>
          <a:bodyPr/>
          <a:lstStyle/>
          <a:p>
            <a:r>
              <a:rPr lang="zh-CN" altLang="en-US" dirty="0"/>
              <a:t>确认测试又称有效性</a:t>
            </a:r>
            <a:r>
              <a:rPr lang="zh-CN" altLang="en-US" dirty="0" smtClean="0"/>
              <a:t>测试</a:t>
            </a:r>
            <a:r>
              <a:rPr lang="zh-CN" altLang="en-US" dirty="0"/>
              <a:t>，</a:t>
            </a:r>
            <a:r>
              <a:rPr lang="zh-CN" altLang="en-US" dirty="0" smtClean="0"/>
              <a:t>是</a:t>
            </a:r>
            <a:r>
              <a:rPr lang="zh-CN" altLang="en-US" dirty="0"/>
              <a:t>验证软件的功能和性能及其它特性是否与用户的要求</a:t>
            </a:r>
            <a:r>
              <a:rPr lang="zh-CN" altLang="en-US" dirty="0" smtClean="0"/>
              <a:t>一致，以及软件配置是否完整和正确。</a:t>
            </a:r>
            <a:endParaRPr lang="zh-CN" altLang="en-US" dirty="0"/>
          </a:p>
          <a:p>
            <a:r>
              <a:rPr lang="zh-CN" altLang="zh-CN" dirty="0"/>
              <a:t>确认测试一般是由开发组织中专门的测试</a:t>
            </a:r>
            <a:r>
              <a:rPr lang="zh-CN" altLang="zh-CN" dirty="0" smtClean="0"/>
              <a:t>人员</a:t>
            </a:r>
            <a:r>
              <a:rPr lang="zh-CN" altLang="en-US" dirty="0" smtClean="0"/>
              <a:t>在开发环境中</a:t>
            </a:r>
            <a:r>
              <a:rPr lang="zh-CN" altLang="zh-CN" dirty="0" smtClean="0"/>
              <a:t>完成</a:t>
            </a:r>
            <a:r>
              <a:rPr lang="zh-CN" altLang="zh-CN" dirty="0"/>
              <a:t>的系统级测试活动，采用黑</a:t>
            </a:r>
            <a:r>
              <a:rPr lang="zh-CN" altLang="zh-CN" dirty="0" smtClean="0"/>
              <a:t>盒</a:t>
            </a:r>
            <a:r>
              <a:rPr lang="zh-CN" altLang="en-US" dirty="0"/>
              <a:t>方法验证被测软件是否满足需求规格说明书列出的需求</a:t>
            </a:r>
            <a:r>
              <a:rPr lang="zh-CN" altLang="zh-CN" dirty="0" smtClean="0"/>
              <a:t>。</a:t>
            </a:r>
            <a:endParaRPr lang="en-US" altLang="zh-CN" dirty="0" smtClean="0"/>
          </a:p>
          <a:p>
            <a:r>
              <a:rPr lang="zh-CN" altLang="zh-CN" dirty="0"/>
              <a:t>对于需求规格说明中定义的非功能性需求，在不受运行环境影响的情况下，也可以在确认测试环节进行相应的测试，如系统可移植性、兼容性、出错自动恢复、可维护性</a:t>
            </a:r>
            <a:r>
              <a:rPr lang="zh-CN" altLang="zh-CN" dirty="0" smtClean="0"/>
              <a:t>等</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系统测试</a:t>
            </a:r>
            <a:endParaRPr lang="zh-CN" altLang="en-US" dirty="0"/>
          </a:p>
        </p:txBody>
      </p:sp>
      <p:sp>
        <p:nvSpPr>
          <p:cNvPr id="3" name="内容占位符 2"/>
          <p:cNvSpPr>
            <a:spLocks noGrp="1"/>
          </p:cNvSpPr>
          <p:nvPr>
            <p:ph idx="1"/>
          </p:nvPr>
        </p:nvSpPr>
        <p:spPr/>
        <p:txBody>
          <a:bodyPr/>
          <a:lstStyle/>
          <a:p>
            <a:r>
              <a:rPr lang="zh-CN" altLang="en-US" dirty="0"/>
              <a:t>将通过确认测试的软件，作为整个基于计算机系统的一个元素，与计算机硬件、外设、某些支持软件、数据和人员等其它系统元素结合在一起，在实际运行环境下，对计算机系统进行一系列的组装测试和确认测试。</a:t>
            </a:r>
            <a:endParaRPr lang="zh-CN" altLang="en-US" dirty="0"/>
          </a:p>
          <a:p>
            <a:r>
              <a:rPr lang="zh-CN" altLang="en-US" dirty="0"/>
              <a:t>系统测试的目的在于通过与系统的需求定义作比较</a:t>
            </a:r>
            <a:r>
              <a:rPr lang="en-US" altLang="zh-CN" dirty="0"/>
              <a:t>,  </a:t>
            </a:r>
            <a:r>
              <a:rPr lang="zh-CN" altLang="en-US" dirty="0"/>
              <a:t>发现软件与系统的定义不符合或与之矛盾的地方。</a:t>
            </a:r>
            <a:endParaRPr lang="zh-CN" altLang="en-US" dirty="0"/>
          </a:p>
          <a:p>
            <a:r>
              <a:rPr lang="zh-CN" altLang="en-US" dirty="0" smtClean="0"/>
              <a:t>系统测试包括一系列测试内容：</a:t>
            </a:r>
            <a:endParaRPr lang="en-US" altLang="zh-CN" dirty="0" smtClean="0"/>
          </a:p>
          <a:p>
            <a:pPr lvl="1"/>
            <a:r>
              <a:rPr lang="zh-CN" altLang="en-US" dirty="0" smtClean="0"/>
              <a:t>功能</a:t>
            </a:r>
            <a:r>
              <a:rPr lang="en-US" altLang="zh-CN" dirty="0" smtClean="0"/>
              <a:t>/</a:t>
            </a:r>
            <a:r>
              <a:rPr lang="zh-CN" altLang="en-US" dirty="0" smtClean="0"/>
              <a:t>性能测试；</a:t>
            </a:r>
            <a:endParaRPr lang="en-US" altLang="zh-CN" dirty="0" smtClean="0"/>
          </a:p>
          <a:p>
            <a:pPr lvl="1"/>
            <a:r>
              <a:rPr lang="zh-CN" altLang="en-US" dirty="0" smtClean="0"/>
              <a:t>压力</a:t>
            </a:r>
            <a:r>
              <a:rPr lang="en-US" altLang="zh-CN" dirty="0" smtClean="0"/>
              <a:t>/</a:t>
            </a:r>
            <a:r>
              <a:rPr lang="zh-CN" altLang="en-US" dirty="0" smtClean="0"/>
              <a:t>强度测试；</a:t>
            </a:r>
            <a:endParaRPr lang="en-US" altLang="zh-CN" dirty="0" smtClean="0"/>
          </a:p>
          <a:p>
            <a:pPr lvl="1"/>
            <a:r>
              <a:rPr lang="zh-CN" altLang="en-US" dirty="0"/>
              <a:t>大数据量</a:t>
            </a:r>
            <a:r>
              <a:rPr lang="zh-CN" altLang="en-US" dirty="0" smtClean="0"/>
              <a:t>测试；</a:t>
            </a:r>
            <a:endParaRPr lang="en-US" altLang="zh-CN" dirty="0" smtClean="0"/>
          </a:p>
          <a:p>
            <a:pPr lvl="1"/>
            <a:r>
              <a:rPr lang="zh-CN" altLang="en-US" dirty="0" smtClean="0"/>
              <a:t>安全性</a:t>
            </a:r>
            <a:r>
              <a:rPr lang="en-US" altLang="zh-CN" dirty="0" smtClean="0"/>
              <a:t>/</a:t>
            </a:r>
            <a:r>
              <a:rPr lang="zh-CN" altLang="en-US" dirty="0" smtClean="0"/>
              <a:t>易用性测试；</a:t>
            </a:r>
            <a:endParaRPr lang="en-US" altLang="zh-CN" dirty="0" smtClean="0"/>
          </a:p>
          <a:p>
            <a:pPr lvl="1"/>
            <a:r>
              <a:rPr lang="en-US" altLang="zh-CN" dirty="0" smtClean="0"/>
              <a:t>…… </a:t>
            </a:r>
            <a:r>
              <a:rPr lang="zh-CN" altLang="en-US" dirty="0" smtClean="0"/>
              <a:t>文档测试。</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验收测试</a:t>
            </a:r>
            <a:endParaRPr lang="zh-CN" altLang="en-US" dirty="0"/>
          </a:p>
        </p:txBody>
      </p:sp>
      <p:sp>
        <p:nvSpPr>
          <p:cNvPr id="3" name="内容占位符 2"/>
          <p:cNvSpPr>
            <a:spLocks noGrp="1"/>
          </p:cNvSpPr>
          <p:nvPr>
            <p:ph idx="1"/>
          </p:nvPr>
        </p:nvSpPr>
        <p:spPr/>
        <p:txBody>
          <a:bodyPr/>
          <a:lstStyle/>
          <a:p>
            <a:r>
              <a:rPr lang="zh-CN" altLang="en-US" dirty="0" smtClean="0"/>
              <a:t>系统正式</a:t>
            </a:r>
            <a:r>
              <a:rPr lang="zh-CN" altLang="en-US" dirty="0"/>
              <a:t>投入试</a:t>
            </a:r>
            <a:r>
              <a:rPr lang="zh-CN" altLang="en-US" dirty="0" smtClean="0"/>
              <a:t>运行一段</a:t>
            </a:r>
            <a:r>
              <a:rPr lang="zh-CN" altLang="en-US" dirty="0"/>
              <a:t>时间后</a:t>
            </a:r>
            <a:r>
              <a:rPr lang="zh-CN" altLang="en-US" dirty="0" smtClean="0"/>
              <a:t>，需要</a:t>
            </a:r>
            <a:r>
              <a:rPr lang="zh-CN" altLang="en-US" dirty="0"/>
              <a:t>对系统</a:t>
            </a:r>
            <a:r>
              <a:rPr lang="zh-CN" altLang="en-US" dirty="0" smtClean="0"/>
              <a:t>进行最终的评估，确认是否可以将系统移交给最终用户，这个测试称为验收测试。</a:t>
            </a:r>
            <a:endParaRPr lang="en-US" altLang="zh-CN" dirty="0" smtClean="0"/>
          </a:p>
          <a:p>
            <a:r>
              <a:rPr lang="zh-CN" altLang="en-US" dirty="0"/>
              <a:t>验收测试是以用户为主的测试。软件开发人员和</a:t>
            </a:r>
            <a:r>
              <a:rPr lang="en-US" altLang="zh-CN" dirty="0"/>
              <a:t>QA</a:t>
            </a:r>
            <a:r>
              <a:rPr lang="zh-CN" altLang="en-US" dirty="0"/>
              <a:t>（质量保证）人员也应参加。由用户参加设计测试用例，使用生产中的实际数据进行测试。</a:t>
            </a:r>
            <a:endParaRPr lang="zh-CN" altLang="en-US" dirty="0"/>
          </a:p>
          <a:p>
            <a:r>
              <a:rPr lang="zh-CN" altLang="en-US" dirty="0"/>
              <a:t>除了考虑软件的功能和性能外，还应对软件的可移植性、兼容性、可维护性、错误的恢复功能等进行确认。</a:t>
            </a:r>
            <a:endParaRPr lang="zh-CN" altLang="en-US" dirty="0"/>
          </a:p>
          <a:p>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软件测试种类</a:t>
            </a:r>
            <a:endParaRPr lang="zh-CN" altLang="en-US" dirty="0"/>
          </a:p>
        </p:txBody>
      </p:sp>
      <p:sp>
        <p:nvSpPr>
          <p:cNvPr id="3" name="内容占位符 2"/>
          <p:cNvSpPr>
            <a:spLocks noGrp="1"/>
          </p:cNvSpPr>
          <p:nvPr>
            <p:ph idx="1"/>
          </p:nvPr>
        </p:nvSpPr>
        <p:spPr/>
        <p:txBody>
          <a:bodyPr/>
          <a:lstStyle/>
          <a:p>
            <a:r>
              <a:rPr lang="zh-CN" altLang="en-US" dirty="0" smtClean="0"/>
              <a:t>功能测试（黑盒）</a:t>
            </a:r>
            <a:endParaRPr lang="en-US" altLang="zh-CN" dirty="0" smtClean="0"/>
          </a:p>
          <a:p>
            <a:r>
              <a:rPr lang="zh-CN" altLang="en-US" dirty="0"/>
              <a:t>结构</a:t>
            </a:r>
            <a:r>
              <a:rPr lang="zh-CN" altLang="en-US" dirty="0" smtClean="0"/>
              <a:t>测试（白盒）</a:t>
            </a:r>
            <a:endParaRPr lang="en-US" altLang="zh-CN" dirty="0" smtClean="0"/>
          </a:p>
          <a:p>
            <a:r>
              <a:rPr lang="zh-CN" altLang="en-US" dirty="0" smtClean="0"/>
              <a:t>回归测试（黑</a:t>
            </a:r>
            <a:r>
              <a:rPr lang="en-US" altLang="zh-CN" dirty="0" smtClean="0"/>
              <a:t>+</a:t>
            </a:r>
            <a:r>
              <a:rPr lang="zh-CN" altLang="en-US" dirty="0" smtClean="0"/>
              <a:t>白）：软件修改后的测试</a:t>
            </a:r>
            <a:endParaRPr lang="en-US" altLang="zh-CN" dirty="0" smtClean="0"/>
          </a:p>
          <a:p>
            <a:r>
              <a:rPr lang="zh-CN" altLang="en-US" dirty="0"/>
              <a:t>可靠性</a:t>
            </a:r>
            <a:r>
              <a:rPr lang="zh-CN" altLang="en-US" dirty="0" smtClean="0"/>
              <a:t>测试：</a:t>
            </a:r>
            <a:r>
              <a:rPr lang="en-US" altLang="zh-CN" smtClean="0"/>
              <a:t>MTTF/MTBF/MTTR</a:t>
            </a:r>
            <a:endParaRPr lang="en-US" altLang="zh-CN" dirty="0" smtClean="0"/>
          </a:p>
          <a:p>
            <a:r>
              <a:rPr lang="zh-CN" altLang="en-US" dirty="0" smtClean="0"/>
              <a:t>强度</a:t>
            </a:r>
            <a:r>
              <a:rPr lang="en-US" altLang="zh-CN" dirty="0" smtClean="0"/>
              <a:t>/</a:t>
            </a:r>
            <a:r>
              <a:rPr lang="zh-CN" altLang="en-US" dirty="0" smtClean="0"/>
              <a:t>压力测试：大数据量，并发强度等</a:t>
            </a:r>
            <a:endParaRPr lang="en-US" altLang="zh-CN" dirty="0" smtClean="0"/>
          </a:p>
          <a:p>
            <a:r>
              <a:rPr lang="zh-CN" altLang="en-US" dirty="0" smtClean="0"/>
              <a:t>性能测试：响应时间、吞吐量、缓冲区等</a:t>
            </a:r>
            <a:endParaRPr lang="en-US" altLang="zh-CN" dirty="0" smtClean="0"/>
          </a:p>
          <a:p>
            <a:r>
              <a:rPr lang="zh-CN" altLang="en-US" dirty="0"/>
              <a:t>恢复</a:t>
            </a:r>
            <a:r>
              <a:rPr lang="zh-CN" altLang="en-US" dirty="0" smtClean="0"/>
              <a:t>测试：模拟硬件故障（掉电）后的系统恢复能力</a:t>
            </a:r>
            <a:endParaRPr lang="en-US" altLang="zh-CN" dirty="0" smtClean="0"/>
          </a:p>
          <a:p>
            <a:r>
              <a:rPr lang="zh-CN" altLang="en-US" dirty="0" smtClean="0"/>
              <a:t>启动</a:t>
            </a:r>
            <a:r>
              <a:rPr lang="en-US" altLang="zh-CN" dirty="0" smtClean="0"/>
              <a:t>/</a:t>
            </a:r>
            <a:r>
              <a:rPr lang="zh-CN" altLang="en-US" dirty="0" smtClean="0"/>
              <a:t>停止测试：反复开关机</a:t>
            </a:r>
            <a:endParaRPr lang="en-US" altLang="zh-CN" dirty="0" smtClean="0"/>
          </a:p>
          <a:p>
            <a:r>
              <a:rPr lang="zh-CN" altLang="en-US" dirty="0"/>
              <a:t>安全性</a:t>
            </a:r>
            <a:r>
              <a:rPr lang="zh-CN" altLang="en-US" dirty="0" smtClean="0"/>
              <a:t>测试：系统加密、数据加密、网络安全等</a:t>
            </a:r>
            <a:endParaRPr lang="en-US" altLang="zh-CN" dirty="0" smtClean="0"/>
          </a:p>
          <a:p>
            <a:r>
              <a:rPr lang="en-US" altLang="zh-CN" dirty="0" smtClean="0"/>
              <a:t>……</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软件测试专业术语</a:t>
            </a:r>
            <a:endParaRPr lang="zh-CN" altLang="en-US" dirty="0"/>
          </a:p>
        </p:txBody>
      </p:sp>
      <p:sp>
        <p:nvSpPr>
          <p:cNvPr id="3" name="内容占位符 2"/>
          <p:cNvSpPr>
            <a:spLocks noGrp="1"/>
          </p:cNvSpPr>
          <p:nvPr>
            <p:ph idx="1"/>
          </p:nvPr>
        </p:nvSpPr>
        <p:spPr/>
        <p:txBody>
          <a:bodyPr/>
          <a:lstStyle/>
          <a:p>
            <a:r>
              <a:rPr lang="zh-CN" altLang="en-US" dirty="0" smtClean="0"/>
              <a:t>软件错误（</a:t>
            </a:r>
            <a:r>
              <a:rPr lang="en-US" altLang="zh-CN" dirty="0" smtClean="0"/>
              <a:t>Error</a:t>
            </a:r>
            <a:r>
              <a:rPr lang="zh-CN" altLang="en-US" dirty="0" smtClean="0"/>
              <a:t>）：即常</a:t>
            </a:r>
            <a:r>
              <a:rPr lang="zh-CN" altLang="en-US" dirty="0"/>
              <a:t>说的</a:t>
            </a:r>
            <a:r>
              <a:rPr lang="en-US" altLang="zh-CN" dirty="0"/>
              <a:t>bug</a:t>
            </a:r>
            <a:r>
              <a:rPr lang="zh-CN" altLang="en-US" dirty="0"/>
              <a:t>，是人们在进行软件的需求分析、设计和开发中人为产生的错误，可存在于文档或代码中，是一种面向开发的</a:t>
            </a:r>
            <a:r>
              <a:rPr lang="zh-CN" altLang="en-US" dirty="0" smtClean="0"/>
              <a:t>概念；</a:t>
            </a:r>
            <a:endParaRPr lang="en-US" altLang="zh-CN" dirty="0" smtClean="0"/>
          </a:p>
          <a:p>
            <a:r>
              <a:rPr lang="zh-CN" altLang="en-US" dirty="0"/>
              <a:t>软件缺陷</a:t>
            </a:r>
            <a:r>
              <a:rPr lang="zh-CN" altLang="en-US" dirty="0" smtClean="0"/>
              <a:t>（</a:t>
            </a:r>
            <a:r>
              <a:rPr lang="en-US" altLang="zh-CN" dirty="0" smtClean="0"/>
              <a:t>Defect</a:t>
            </a:r>
            <a:r>
              <a:rPr lang="zh-CN" altLang="en-US" dirty="0"/>
              <a:t>）</a:t>
            </a:r>
            <a:r>
              <a:rPr lang="zh-CN" altLang="en-US" dirty="0" smtClean="0"/>
              <a:t>：指</a:t>
            </a:r>
            <a:r>
              <a:rPr lang="zh-CN" altLang="en-US" dirty="0"/>
              <a:t>存在于软件（文档、数据、程序）中的那些不希望或不可接受的偏差</a:t>
            </a:r>
            <a:r>
              <a:rPr lang="zh-CN" altLang="en-US" dirty="0" smtClean="0"/>
              <a:t>。</a:t>
            </a:r>
            <a:endParaRPr lang="en-US" altLang="zh-CN" dirty="0" smtClean="0"/>
          </a:p>
          <a:p>
            <a:r>
              <a:rPr lang="zh-CN" altLang="en-US" dirty="0"/>
              <a:t>软件故障</a:t>
            </a:r>
            <a:r>
              <a:rPr lang="zh-CN" altLang="en-US" dirty="0" smtClean="0"/>
              <a:t>（</a:t>
            </a:r>
            <a:r>
              <a:rPr lang="en-US" altLang="zh-CN" dirty="0" smtClean="0"/>
              <a:t>Fault</a:t>
            </a:r>
            <a:r>
              <a:rPr lang="zh-CN" altLang="en-US" dirty="0"/>
              <a:t>）</a:t>
            </a:r>
            <a:r>
              <a:rPr lang="zh-CN" altLang="en-US" dirty="0" smtClean="0"/>
              <a:t>：指</a:t>
            </a:r>
            <a:r>
              <a:rPr lang="zh-CN" altLang="en-US" dirty="0"/>
              <a:t>软件运行过程中产生的一</a:t>
            </a:r>
            <a:r>
              <a:rPr lang="zh-CN" altLang="en-US" dirty="0" smtClean="0"/>
              <a:t>种不可</a:t>
            </a:r>
            <a:r>
              <a:rPr lang="zh-CN" altLang="en-US" dirty="0"/>
              <a:t>接受的系统内部状态，</a:t>
            </a:r>
            <a:r>
              <a:rPr lang="zh-CN" altLang="en-US" dirty="0" smtClean="0"/>
              <a:t>是一种系统动态</a:t>
            </a:r>
            <a:r>
              <a:rPr lang="zh-CN" altLang="en-US" dirty="0"/>
              <a:t>行为</a:t>
            </a:r>
            <a:r>
              <a:rPr lang="zh-CN" altLang="en-US" dirty="0" smtClean="0"/>
              <a:t>。</a:t>
            </a:r>
            <a:endParaRPr lang="en-US" altLang="zh-CN" dirty="0" smtClean="0"/>
          </a:p>
          <a:p>
            <a:r>
              <a:rPr lang="zh-CN" altLang="zh-CN" dirty="0"/>
              <a:t>软件失效</a:t>
            </a:r>
            <a:r>
              <a:rPr lang="zh-CN" altLang="zh-CN" dirty="0" smtClean="0"/>
              <a:t>（</a:t>
            </a:r>
            <a:r>
              <a:rPr lang="en-US" altLang="zh-CN" dirty="0" smtClean="0"/>
              <a:t>Failure</a:t>
            </a:r>
            <a:r>
              <a:rPr lang="zh-CN" altLang="zh-CN" dirty="0"/>
              <a:t>）</a:t>
            </a:r>
            <a:r>
              <a:rPr lang="zh-CN" altLang="zh-CN" dirty="0" smtClean="0"/>
              <a:t>：指</a:t>
            </a:r>
            <a:r>
              <a:rPr lang="zh-CN" altLang="zh-CN" dirty="0"/>
              <a:t>软件运行过程中产生的一</a:t>
            </a:r>
            <a:r>
              <a:rPr lang="zh-CN" altLang="zh-CN" dirty="0" smtClean="0"/>
              <a:t>种不可</a:t>
            </a:r>
            <a:r>
              <a:rPr lang="zh-CN" altLang="zh-CN" dirty="0"/>
              <a:t>接受的系统外部状态。</a:t>
            </a:r>
            <a:endParaRPr lang="zh-CN" altLang="en-US" dirty="0"/>
          </a:p>
        </p:txBody>
      </p:sp>
      <p:sp>
        <p:nvSpPr>
          <p:cNvPr id="4" name="日期占位符 3"/>
          <p:cNvSpPr>
            <a:spLocks noGrp="1"/>
          </p:cNvSpPr>
          <p:nvPr>
            <p:ph type="dt" sz="half" idx="10"/>
          </p:nvPr>
        </p:nvSpPr>
        <p:spPr/>
        <p:txBody>
          <a:bodyPr/>
          <a:lstStyle/>
          <a:p>
            <a:fld id="{4A36B72C-6881-4DBC-AC71-D6B58B2491DD}"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6" name="灯片编号占位符 5"/>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软件测试对象</a:t>
            </a:r>
            <a:endParaRPr lang="zh-CN" altLang="en-US" dirty="0"/>
          </a:p>
        </p:txBody>
      </p:sp>
      <p:sp>
        <p:nvSpPr>
          <p:cNvPr id="3" name="内容占位符 2"/>
          <p:cNvSpPr>
            <a:spLocks noGrp="1"/>
          </p:cNvSpPr>
          <p:nvPr>
            <p:ph idx="1"/>
          </p:nvPr>
        </p:nvSpPr>
        <p:spPr/>
        <p:txBody>
          <a:bodyPr/>
          <a:lstStyle/>
          <a:p>
            <a:r>
              <a:rPr lang="zh-CN" altLang="en-US" dirty="0"/>
              <a:t>软件测试并不等于程序测试。软件测试应贯穿于软件定义与开发的整个周期。</a:t>
            </a:r>
            <a:endParaRPr lang="zh-CN" altLang="en-US" dirty="0"/>
          </a:p>
          <a:p>
            <a:r>
              <a:rPr lang="zh-CN" altLang="en-US" dirty="0"/>
              <a:t>软件开发各阶段所得到的文档，包括需求规格说明、概要设计规格说明、详细设计规格说明以及源程序，都应成为软件测试的对象。</a:t>
            </a:r>
            <a:endParaRPr lang="zh-CN" altLang="en-US" dirty="0"/>
          </a:p>
          <a:p>
            <a:endParaRPr lang="zh-CN" altLang="en-US" dirty="0"/>
          </a:p>
        </p:txBody>
      </p:sp>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368" y="2405609"/>
            <a:ext cx="5148064" cy="386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7"/>
          <p:cNvSpPr>
            <a:spLocks noGrp="1"/>
          </p:cNvSpPr>
          <p:nvPr>
            <p:ph type="dt" sz="half" idx="10"/>
          </p:nvPr>
        </p:nvSpPr>
        <p:spPr/>
        <p:txBody>
          <a:bodyPr/>
          <a:lstStyle/>
          <a:p>
            <a:fld id="{B69CE18D-8DF3-4EDC-8D29-59042AA71AFA}" type="datetime1">
              <a:rPr lang="zh-CN" altLang="en-US" smtClean="0"/>
            </a:fld>
            <a:endParaRPr lang="en-US" altLang="zh-CN"/>
          </a:p>
        </p:txBody>
      </p:sp>
      <p:sp>
        <p:nvSpPr>
          <p:cNvPr id="9" name="页脚占位符 8"/>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10" name="灯片编号占位符 9"/>
          <p:cNvSpPr>
            <a:spLocks noGrp="1"/>
          </p:cNvSpPr>
          <p:nvPr>
            <p:ph type="sldNum" sz="quarter" idx="12"/>
          </p:nvPr>
        </p:nvSpPr>
        <p:spPr/>
        <p:txBody>
          <a:bodyPr/>
          <a:lstStyle/>
          <a:p>
            <a:fld id="{43E70546-1504-4506-BA88-2CC53EE42F44}" type="slidenum">
              <a:rPr lang="en-US" altLang="zh-CN" smtClean="0"/>
            </a:fld>
            <a:endParaRPr lang="en-US" altLang="zh-CN"/>
          </a:p>
        </p:txBody>
      </p:sp>
      <p:graphicFrame>
        <p:nvGraphicFramePr>
          <p:cNvPr id="4" name="表格 3"/>
          <p:cNvGraphicFramePr>
            <a:graphicFrameLocks noGrp="1"/>
          </p:cNvGraphicFramePr>
          <p:nvPr/>
        </p:nvGraphicFramePr>
        <p:xfrm>
          <a:off x="5626158" y="2416282"/>
          <a:ext cx="6182048" cy="3850375"/>
        </p:xfrm>
        <a:graphic>
          <a:graphicData uri="http://schemas.openxmlformats.org/drawingml/2006/table">
            <a:tbl>
              <a:tblPr firstRow="1" firstCol="1" bandRow="1">
                <a:tableStyleId>{5C22544A-7EE6-4342-B048-85BDC9FD1C3A}</a:tableStyleId>
              </a:tblPr>
              <a:tblGrid>
                <a:gridCol w="1003984"/>
                <a:gridCol w="1130933"/>
                <a:gridCol w="1028649"/>
                <a:gridCol w="3018482"/>
              </a:tblGrid>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用例编号</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en-US" sz="1200" kern="100">
                          <a:effectLst/>
                          <a:latin typeface="微软雅黑" panose="020B0503020204020204" pitchFamily="34" charset="-122"/>
                          <a:ea typeface="微软雅黑" panose="020B0503020204020204" pitchFamily="34" charset="-122"/>
                        </a:rPr>
                        <a:t>XT-YH-0001</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用例名称</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增加用户</a:t>
                      </a:r>
                      <a:r>
                        <a:rPr lang="en-US" sz="1200" kern="100" dirty="0">
                          <a:effectLst/>
                          <a:latin typeface="微软雅黑" panose="020B0503020204020204" pitchFamily="34" charset="-122"/>
                          <a:ea typeface="微软雅黑" panose="020B0503020204020204" pitchFamily="34" charset="-122"/>
                        </a:rPr>
                        <a:t>-</a:t>
                      </a:r>
                      <a:r>
                        <a:rPr lang="zh-CN" sz="1200" kern="100" dirty="0">
                          <a:effectLst/>
                          <a:latin typeface="微软雅黑" panose="020B0503020204020204" pitchFamily="34" charset="-122"/>
                          <a:ea typeface="微软雅黑" panose="020B0503020204020204" pitchFamily="34" charset="-122"/>
                        </a:rPr>
                        <a:t>合法输入</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r>
              <a:tr h="514730">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测试功能</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增加用户</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测试目的</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在各项用户数据均合法的情况下，系统能够正确添加一个用户。</a:t>
                      </a:r>
                      <a:endParaRPr lang="zh-CN" sz="1600" kern="100">
                        <a:effectLst/>
                        <a:latin typeface="微软雅黑" panose="020B0503020204020204" pitchFamily="34" charset="-122"/>
                        <a:ea typeface="微软雅黑" panose="020B0503020204020204" pitchFamily="34" charset="-122"/>
                      </a:endParaRPr>
                    </a:p>
                  </a:txBody>
                  <a:tcPr marL="68580" marR="68580" marT="0" marB="0"/>
                </a:tc>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业务说明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此处给出该系统在增加用户时，各项输入字段的限制要求，以及系统处理的业务规则。</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cPr/>
                </a:tc>
                <a:tc hMerge="1">
                  <a:tcPr/>
                </a:tc>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前置条件</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此处说明进行该功能操作时，所需要的数据环境、登录用户所需具有权限等说明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cPr/>
                </a:tc>
                <a:tc hMerge="1">
                  <a:tcPr/>
                </a:tc>
              </a:tr>
              <a:tr h="1286823">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操作过程</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执行“系统管理”下的“用户管理”，出现用户管理页面；</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单击“用户管理”页面中的“新增用户”按钮，弹出增加用户窗口；</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在“增加用户”窗口中输入用户各项信息，每个字段均符合业务说明中的限制要求；</a:t>
                      </a:r>
                      <a:endParaRPr lang="zh-CN" sz="1600" kern="100" dirty="0">
                        <a:effectLst/>
                        <a:latin typeface="微软雅黑" panose="020B0503020204020204" pitchFamily="34" charset="-122"/>
                        <a:ea typeface="微软雅黑" panose="020B0503020204020204" pitchFamily="34" charset="-122"/>
                      </a:endParaRPr>
                    </a:p>
                    <a:p>
                      <a:pPr marL="342900" lvl="0" indent="-342900" algn="just" fontAlgn="ctr">
                        <a:lnSpc>
                          <a:spcPts val="1500"/>
                        </a:lnSpc>
                        <a:spcAft>
                          <a:spcPts val="0"/>
                        </a:spcAft>
                        <a:buFont typeface="+mj-lt"/>
                        <a:buAutoNum type="arabicPeriod"/>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单击“确定”按钮。</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c hMerge="1">
                  <a:tcPr/>
                </a:tc>
                <a:tc hMerge="1">
                  <a:tcPr/>
                </a:tc>
              </a:tr>
              <a:tr h="514730">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预期结果</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系统提示“增加用户成功”，在返回的“用户管理”页面的用户列表中，显示出新增用户信息。</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cPr/>
                </a:tc>
                <a:tc hMerge="1">
                  <a:tcPr/>
                </a:tc>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其他说明</a:t>
                      </a:r>
                      <a:endParaRPr lang="zh-CN" sz="1600" kern="100">
                        <a:effectLst/>
                        <a:latin typeface="微软雅黑" panose="020B0503020204020204" pitchFamily="34" charset="-122"/>
                        <a:ea typeface="微软雅黑" panose="020B0503020204020204" pitchFamily="34" charset="-122"/>
                      </a:endParaRPr>
                    </a:p>
                  </a:txBody>
                  <a:tcPr marL="68580" marR="68580" marT="0" marB="0"/>
                </a:tc>
                <a:tc gridSpan="3">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无。</a:t>
                      </a:r>
                      <a:endParaRPr lang="zh-CN" sz="1600" kern="100">
                        <a:effectLst/>
                        <a:latin typeface="微软雅黑" panose="020B0503020204020204" pitchFamily="34" charset="-122"/>
                        <a:ea typeface="微软雅黑" panose="020B0503020204020204" pitchFamily="34" charset="-122"/>
                      </a:endParaRPr>
                    </a:p>
                  </a:txBody>
                  <a:tcPr marL="68580" marR="68580" marT="0" marB="0"/>
                </a:tc>
                <a:tc hMerge="1">
                  <a:tcPr/>
                </a:tc>
                <a:tc hMerge="1">
                  <a:tcPr/>
                </a:tc>
              </a:tr>
              <a:tr h="257364">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用例设计人</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张三</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a:effectLst/>
                          <a:latin typeface="微软雅黑" panose="020B0503020204020204" pitchFamily="34" charset="-122"/>
                          <a:ea typeface="微软雅黑" panose="020B0503020204020204" pitchFamily="34" charset="-122"/>
                        </a:rPr>
                        <a:t>用例审核人</a:t>
                      </a:r>
                      <a:endParaRPr lang="zh-CN" sz="16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just" fontAlgn="ctr">
                        <a:lnSpc>
                          <a:spcPts val="1500"/>
                        </a:lnSpc>
                        <a:spcAft>
                          <a:spcPts val="0"/>
                        </a:spcAft>
                        <a:tabLst>
                          <a:tab pos="269875" algn="l"/>
                          <a:tab pos="609600" algn="l"/>
                          <a:tab pos="1219200" algn="l"/>
                          <a:tab pos="1828800" algn="l"/>
                          <a:tab pos="2438400" algn="l"/>
                          <a:tab pos="3048000" algn="l"/>
                          <a:tab pos="3657600" algn="l"/>
                          <a:tab pos="4267200" algn="l"/>
                          <a:tab pos="4876800" algn="l"/>
                        </a:tabLst>
                      </a:pPr>
                      <a:r>
                        <a:rPr lang="zh-CN" sz="1200" kern="100" dirty="0">
                          <a:effectLst/>
                          <a:latin typeface="微软雅黑" panose="020B0503020204020204" pitchFamily="34" charset="-122"/>
                          <a:ea typeface="微软雅黑" panose="020B0503020204020204" pitchFamily="34" charset="-122"/>
                        </a:rPr>
                        <a:t>李四</a:t>
                      </a:r>
                      <a:endParaRPr lang="zh-CN" sz="1600" kern="100" dirty="0">
                        <a:effectLst/>
                        <a:latin typeface="微软雅黑" panose="020B0503020204020204" pitchFamily="34" charset="-122"/>
                        <a:ea typeface="微软雅黑" panose="020B0503020204020204" pitchFamily="34" charset="-122"/>
                      </a:endParaRPr>
                    </a:p>
                  </a:txBody>
                  <a:tcPr marL="68580" marR="68580" marT="0" marB="0"/>
                </a:tc>
              </a:tr>
            </a:tbl>
          </a:graphicData>
        </a:graphic>
      </p:graphicFrame>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软件测试与软件各阶段的关系</a:t>
            </a:r>
            <a:endParaRPr lang="zh-CN" altLang="en-US" dirty="0"/>
          </a:p>
        </p:txBody>
      </p:sp>
      <p:sp>
        <p:nvSpPr>
          <p:cNvPr id="3" name="内容占位符 2"/>
          <p:cNvSpPr>
            <a:spLocks noGrp="1"/>
          </p:cNvSpPr>
          <p:nvPr>
            <p:ph idx="1"/>
          </p:nvPr>
        </p:nvSpPr>
        <p:spPr/>
        <p:txBody>
          <a:bodyPr/>
          <a:lstStyle/>
          <a:p>
            <a:r>
              <a:rPr lang="zh-CN" altLang="en-US" dirty="0" smtClean="0"/>
              <a:t>软件测试是软件实现之后开始的一系列测试活动；</a:t>
            </a:r>
            <a:endParaRPr lang="zh-CN" alt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832" y="2276872"/>
            <a:ext cx="5532846" cy="281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7"/>
          <p:cNvSpPr>
            <a:spLocks noGrp="1"/>
          </p:cNvSpPr>
          <p:nvPr>
            <p:ph type="dt" sz="half" idx="10"/>
          </p:nvPr>
        </p:nvSpPr>
        <p:spPr/>
        <p:txBody>
          <a:bodyPr/>
          <a:lstStyle/>
          <a:p>
            <a:fld id="{6E640DE8-081B-4916-8F56-D2D2FB15F880}" type="datetime1">
              <a:rPr lang="zh-CN" altLang="en-US" smtClean="0"/>
            </a:fld>
            <a:endParaRPr lang="en-US" altLang="zh-CN"/>
          </a:p>
        </p:txBody>
      </p:sp>
      <p:sp>
        <p:nvSpPr>
          <p:cNvPr id="9" name="页脚占位符 8"/>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10" name="灯片编号占位符 9"/>
          <p:cNvSpPr>
            <a:spLocks noGrp="1"/>
          </p:cNvSpPr>
          <p:nvPr>
            <p:ph type="sldNum" sz="quarter" idx="12"/>
          </p:nvPr>
        </p:nvSpPr>
        <p:spPr/>
        <p:txBody>
          <a:bodyPr/>
          <a:lstStyle/>
          <a:p>
            <a:fld id="{43E70546-1504-4506-BA88-2CC53EE42F44}" type="slidenum">
              <a:rPr lang="en-US" altLang="zh-CN" smtClean="0"/>
            </a:fld>
            <a:endParaRPr lang="en-US" altLang="zh-CN"/>
          </a:p>
        </p:txBody>
      </p:sp>
      <p:pic>
        <p:nvPicPr>
          <p:cNvPr id="351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336" y="2093062"/>
            <a:ext cx="5971953" cy="318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368" y="783800"/>
            <a:ext cx="6378450" cy="292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07368" y="3818732"/>
            <a:ext cx="6378450" cy="2447925"/>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软件配置：软件需求规格说明、软件设计规格说明、源代码等；</a:t>
            </a:r>
            <a:endParaRPr lang="zh-CN" altLang="en-US" sz="2000" dirty="0">
              <a:latin typeface="微软雅黑" panose="020B0503020204020204" pitchFamily="34" charset="-122"/>
              <a:ea typeface="微软雅黑" panose="020B0503020204020204" pitchFamily="34" charset="-122"/>
            </a:endParaRP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测试配置：测试计划、测试用例、测试程序等；</a:t>
            </a:r>
            <a:endParaRPr lang="zh-CN" altLang="en-US" sz="2000" dirty="0">
              <a:latin typeface="微软雅黑" panose="020B0503020204020204" pitchFamily="34" charset="-122"/>
              <a:ea typeface="微软雅黑" panose="020B0503020204020204" pitchFamily="34" charset="-122"/>
            </a:endParaRP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测试工具：测试数据自动生成程序、静态分析程序、动态分析程序、测试结果分析程序、以及驱动测试的测试数据库等等。</a:t>
            </a:r>
            <a:endParaRPr lang="zh-CN" altLang="en-US" sz="1600" dirty="0">
              <a:latin typeface="微软雅黑" panose="020B0503020204020204" pitchFamily="34" charset="-122"/>
              <a:ea typeface="微软雅黑" panose="020B0503020204020204" pitchFamily="34" charset="-122"/>
            </a:endParaRPr>
          </a:p>
        </p:txBody>
      </p:sp>
      <p:sp>
        <p:nvSpPr>
          <p:cNvPr id="9" name="Rectangle 6"/>
          <p:cNvSpPr>
            <a:spLocks noGrp="1" noChangeArrowheads="1"/>
          </p:cNvSpPr>
          <p:nvPr>
            <p:ph idx="1"/>
          </p:nvPr>
        </p:nvSpPr>
        <p:spPr bwMode="auto">
          <a:xfrm>
            <a:off x="6960096" y="785780"/>
            <a:ext cx="4824535" cy="2920856"/>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测试结果分析：比较实测结果与预期结果，评价错误是否发生以及错误的级别和严重性。</a:t>
            </a:r>
            <a:endParaRPr lang="zh-CN" altLang="en-US" sz="2000" dirty="0">
              <a:latin typeface="微软雅黑" panose="020B0503020204020204" pitchFamily="34" charset="-122"/>
              <a:ea typeface="微软雅黑" panose="020B0503020204020204" pitchFamily="34" charset="-122"/>
            </a:endParaRP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排错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调试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：对已经发现的错误进行错误定位和确定出错性质，并改正错误，同时修改相关的文档。</a:t>
            </a:r>
            <a:endParaRPr lang="zh-CN" altLang="en-US" sz="2000" dirty="0">
              <a:latin typeface="微软雅黑" panose="020B0503020204020204" pitchFamily="34" charset="-122"/>
              <a:ea typeface="微软雅黑" panose="020B0503020204020204" pitchFamily="34" charset="-122"/>
            </a:endParaRPr>
          </a:p>
          <a:p>
            <a:pPr marL="266700" indent="-2667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修正后的文档再测试：直到通过测试为止。</a:t>
            </a:r>
            <a:endParaRPr lang="zh-CN" altLang="en-US" sz="2000" dirty="0">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6960096" y="3818732"/>
            <a:ext cx="4824535" cy="2447925"/>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361950" indent="-180975">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98905"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806575"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1488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7208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928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648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4368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利用可靠性分析，评价软件质量：</a:t>
            </a:r>
            <a:endParaRPr lang="zh-CN" altLang="en-US" sz="2000" dirty="0">
              <a:latin typeface="微软雅黑" panose="020B0503020204020204" pitchFamily="34" charset="-122"/>
              <a:ea typeface="微软雅黑" panose="020B0503020204020204" pitchFamily="34" charset="-122"/>
            </a:endParaRPr>
          </a:p>
          <a:p>
            <a:pPr lvl="1">
              <a:buClr>
                <a:schemeClr val="bg2"/>
              </a:buCl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软件的质量和可靠性达到可接受的程度</a:t>
            </a:r>
            <a:endParaRPr lang="zh-CN" altLang="en-US" sz="1800" dirty="0">
              <a:latin typeface="微软雅黑" panose="020B0503020204020204" pitchFamily="34" charset="-122"/>
              <a:ea typeface="微软雅黑" panose="020B0503020204020204" pitchFamily="34" charset="-122"/>
            </a:endParaRPr>
          </a:p>
          <a:p>
            <a:pPr lvl="1">
              <a:buClr>
                <a:schemeClr val="bg2"/>
              </a:buCl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是否所做的测试不足以发现严重的错误</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如果测试发现不了错误，只能说明测试配置考虑得不够细致充分，错误仍然潜伏在软件中</a:t>
            </a:r>
            <a:endParaRPr lang="zh-CN" altLang="en-US" sz="1600" dirty="0">
              <a:latin typeface="微软雅黑" panose="020B0503020204020204" pitchFamily="34" charset="-122"/>
              <a:ea typeface="微软雅黑" panose="020B0503020204020204" pitchFamily="34" charset="-122"/>
            </a:endParaRPr>
          </a:p>
        </p:txBody>
      </p:sp>
      <p:sp>
        <p:nvSpPr>
          <p:cNvPr id="11" name="日期占位符 10"/>
          <p:cNvSpPr>
            <a:spLocks noGrp="1"/>
          </p:cNvSpPr>
          <p:nvPr>
            <p:ph type="dt" sz="half" idx="10"/>
          </p:nvPr>
        </p:nvSpPr>
        <p:spPr/>
        <p:txBody>
          <a:bodyPr/>
          <a:lstStyle/>
          <a:p>
            <a:fld id="{84B635BF-A375-46A0-A78B-B265CC2AF797}" type="datetime1">
              <a:rPr lang="zh-CN" altLang="en-US" smtClean="0"/>
            </a:fld>
            <a:endParaRPr lang="en-US" altLang="zh-CN"/>
          </a:p>
        </p:txBody>
      </p:sp>
      <p:sp>
        <p:nvSpPr>
          <p:cNvPr id="12" name="页脚占位符 11"/>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13" name="灯片编号占位符 12"/>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两种常用的测试</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a:t>白盒测试：将测试对象看做一个透明的盒子，允许利用程序内部的逻辑结构及有关信息，设计或选择测试用例，对程序所有逻辑路径进行测试。通过在不同点检查程序的状态，确定实际的状态是否与预期的状态一致，又称为结构测试或逻辑驱动测试。</a:t>
            </a:r>
            <a:endParaRPr lang="zh-CN" altLang="en-US" dirty="0"/>
          </a:p>
          <a:p>
            <a:r>
              <a:rPr lang="zh-CN" altLang="en-US" dirty="0"/>
              <a:t>黑盒测试：这种方法完全不考虑程序内部的逻辑结构和内部特性，只依据程序的需求规格</a:t>
            </a:r>
            <a:r>
              <a:rPr lang="zh-CN" altLang="en-US" dirty="0" smtClean="0"/>
              <a:t>说明书和概要设计说明，</a:t>
            </a:r>
            <a:r>
              <a:rPr lang="zh-CN" altLang="en-US" dirty="0"/>
              <a:t>检查程序的功能是否符合它的功能说明，又称为功能测试或数据驱动测试</a:t>
            </a:r>
            <a:endParaRPr lang="zh-CN" altLang="en-US" dirty="0"/>
          </a:p>
          <a:p>
            <a:endParaRPr lang="zh-CN" altLang="en-US" dirty="0"/>
          </a:p>
        </p:txBody>
      </p:sp>
      <p:sp>
        <p:nvSpPr>
          <p:cNvPr id="7" name="日期占位符 6"/>
          <p:cNvSpPr>
            <a:spLocks noGrp="1"/>
          </p:cNvSpPr>
          <p:nvPr>
            <p:ph type="dt" sz="half" idx="10"/>
          </p:nvPr>
        </p:nvSpPr>
        <p:spPr/>
        <p:txBody>
          <a:bodyPr/>
          <a:lstStyle/>
          <a:p>
            <a:fld id="{AA9FD33E-D0D6-49C5-8E53-A3E66EC121C0}"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白盒测试方法</a:t>
            </a:r>
            <a:endParaRPr lang="zh-CN" altLang="en-US" dirty="0"/>
          </a:p>
        </p:txBody>
      </p:sp>
      <p:sp>
        <p:nvSpPr>
          <p:cNvPr id="3" name="内容占位符 2"/>
          <p:cNvSpPr>
            <a:spLocks noGrp="1"/>
          </p:cNvSpPr>
          <p:nvPr>
            <p:ph idx="1"/>
          </p:nvPr>
        </p:nvSpPr>
        <p:spPr>
          <a:xfrm>
            <a:off x="407368" y="783800"/>
            <a:ext cx="11377263" cy="5453512"/>
          </a:xfrm>
        </p:spPr>
        <p:txBody>
          <a:bodyPr>
            <a:normAutofit fontScale="92500" lnSpcReduction="10000"/>
          </a:bodyPr>
          <a:lstStyle/>
          <a:p>
            <a:r>
              <a:rPr lang="zh-CN" altLang="en-US" dirty="0" smtClean="0"/>
              <a:t>白盒测试主要应用于单元测试，是检查程序逻辑错误的主要方法。</a:t>
            </a:r>
            <a:endParaRPr lang="en-US" altLang="zh-CN" dirty="0" smtClean="0"/>
          </a:p>
          <a:p>
            <a:r>
              <a:rPr lang="zh-CN" altLang="en-US" dirty="0"/>
              <a:t>使用白盒测试方法，主要对程序模块进行如下的检查：</a:t>
            </a:r>
            <a:endParaRPr lang="zh-CN" altLang="en-US" dirty="0"/>
          </a:p>
          <a:p>
            <a:pPr lvl="1"/>
            <a:r>
              <a:rPr lang="zh-CN" altLang="en-US" dirty="0"/>
              <a:t>程序模块的所有独立的执行路径至少测试一次；</a:t>
            </a:r>
            <a:endParaRPr lang="zh-CN" altLang="en-US" dirty="0"/>
          </a:p>
          <a:p>
            <a:pPr lvl="1"/>
            <a:r>
              <a:rPr lang="zh-CN" altLang="en-US" dirty="0"/>
              <a:t>对所有的逻辑判定，取“真”与取“假”的两种情况都至少测试一次；</a:t>
            </a:r>
            <a:endParaRPr lang="zh-CN" altLang="en-US" dirty="0"/>
          </a:p>
          <a:p>
            <a:pPr lvl="1"/>
            <a:r>
              <a:rPr lang="zh-CN" altLang="en-US" dirty="0"/>
              <a:t>在循环的边界和运行界限内执行循环体；</a:t>
            </a:r>
            <a:endParaRPr lang="zh-CN" altLang="en-US" dirty="0"/>
          </a:p>
          <a:p>
            <a:pPr lvl="1"/>
            <a:r>
              <a:rPr lang="zh-CN" altLang="en-US" dirty="0"/>
              <a:t>测试内部数据结构的有效性，等。</a:t>
            </a:r>
            <a:endParaRPr lang="zh-CN" altLang="en-US" dirty="0"/>
          </a:p>
          <a:p>
            <a:r>
              <a:rPr lang="zh-CN" altLang="en-US" dirty="0"/>
              <a:t>逻辑覆盖：逻辑覆盖是以程序内部的逻辑结构为基础设计的测试用例</a:t>
            </a:r>
            <a:r>
              <a:rPr lang="zh-CN" altLang="en-US" dirty="0" smtClean="0"/>
              <a:t>技术</a:t>
            </a:r>
            <a:endParaRPr lang="en-US" altLang="zh-CN" dirty="0" smtClean="0"/>
          </a:p>
          <a:p>
            <a:pPr lvl="1"/>
            <a:r>
              <a:rPr lang="zh-CN" altLang="en-US" dirty="0"/>
              <a:t>语句</a:t>
            </a:r>
            <a:r>
              <a:rPr lang="zh-CN" altLang="en-US" dirty="0" smtClean="0"/>
              <a:t>覆盖</a:t>
            </a:r>
            <a:endParaRPr lang="en-US" altLang="zh-CN" dirty="0" smtClean="0"/>
          </a:p>
          <a:p>
            <a:pPr lvl="1"/>
            <a:r>
              <a:rPr lang="zh-CN" altLang="en-US" dirty="0"/>
              <a:t>判定</a:t>
            </a:r>
            <a:r>
              <a:rPr lang="zh-CN" altLang="en-US" dirty="0" smtClean="0"/>
              <a:t>覆盖</a:t>
            </a:r>
            <a:endParaRPr lang="en-US" altLang="zh-CN" dirty="0" smtClean="0"/>
          </a:p>
          <a:p>
            <a:pPr lvl="1"/>
            <a:r>
              <a:rPr lang="zh-CN" altLang="en-US" dirty="0"/>
              <a:t>条件</a:t>
            </a:r>
            <a:r>
              <a:rPr lang="zh-CN" altLang="en-US" dirty="0" smtClean="0"/>
              <a:t>覆盖</a:t>
            </a:r>
            <a:endParaRPr lang="en-US" altLang="zh-CN" dirty="0" smtClean="0"/>
          </a:p>
          <a:p>
            <a:pPr lvl="1"/>
            <a:r>
              <a:rPr lang="zh-CN" altLang="en-US" dirty="0" smtClean="0"/>
              <a:t>判定</a:t>
            </a:r>
            <a:r>
              <a:rPr lang="en-US" altLang="zh-CN" dirty="0" smtClean="0"/>
              <a:t>+</a:t>
            </a:r>
            <a:r>
              <a:rPr lang="zh-CN" altLang="en-US" dirty="0" smtClean="0"/>
              <a:t>条件覆盖</a:t>
            </a:r>
            <a:endParaRPr lang="en-US" altLang="zh-CN" dirty="0" smtClean="0"/>
          </a:p>
          <a:p>
            <a:pPr lvl="1"/>
            <a:r>
              <a:rPr lang="zh-CN" altLang="en-US" dirty="0"/>
              <a:t>条件组合</a:t>
            </a:r>
            <a:r>
              <a:rPr lang="zh-CN" altLang="en-US" dirty="0" smtClean="0"/>
              <a:t>覆盖</a:t>
            </a:r>
            <a:endParaRPr lang="en-US" altLang="zh-CN" dirty="0" smtClean="0"/>
          </a:p>
          <a:p>
            <a:pPr lvl="1"/>
            <a:r>
              <a:rPr lang="zh-CN" altLang="en-US" dirty="0"/>
              <a:t>路径覆盖</a:t>
            </a:r>
            <a:endParaRPr lang="zh-CN" altLang="en-US" dirty="0"/>
          </a:p>
        </p:txBody>
      </p:sp>
      <p:sp>
        <p:nvSpPr>
          <p:cNvPr id="7" name="日期占位符 6"/>
          <p:cNvSpPr>
            <a:spLocks noGrp="1"/>
          </p:cNvSpPr>
          <p:nvPr>
            <p:ph type="dt" sz="half" idx="10"/>
          </p:nvPr>
        </p:nvSpPr>
        <p:spPr/>
        <p:txBody>
          <a:bodyPr/>
          <a:lstStyle/>
          <a:p>
            <a:fld id="{F2B79669-54EF-40B4-859C-F6E064A738E7}" type="datetime1">
              <a:rPr lang="zh-CN" altLang="en-US" smtClean="0"/>
            </a:fld>
            <a:endParaRPr lang="en-US" altLang="zh-CN"/>
          </a:p>
        </p:txBody>
      </p:sp>
      <p:sp>
        <p:nvSpPr>
          <p:cNvPr id="8" name="页脚占位符 7"/>
          <p:cNvSpPr>
            <a:spLocks noGrp="1"/>
          </p:cNvSpPr>
          <p:nvPr>
            <p:ph type="ftr" sz="quarter" idx="11"/>
          </p:nvPr>
        </p:nvSpPr>
        <p:spPr/>
        <p:txBody>
          <a:bodyPr/>
          <a:lstStyle/>
          <a:p>
            <a:r>
              <a:rPr lang="en-US" altLang="zh-CN" dirty="0" smtClean="0"/>
              <a:t>©2015-2020 Data Science &amp; Service Center</a:t>
            </a:r>
            <a:endParaRPr lang="en-US" altLang="zh-CN" dirty="0"/>
          </a:p>
        </p:txBody>
      </p:sp>
      <p:sp>
        <p:nvSpPr>
          <p:cNvPr id="9" name="灯片编号占位符 8"/>
          <p:cNvSpPr>
            <a:spLocks noGrp="1"/>
          </p:cNvSpPr>
          <p:nvPr>
            <p:ph type="sldNum" sz="quarter" idx="12"/>
          </p:nvPr>
        </p:nvSpPr>
        <p:spPr/>
        <p:txBody>
          <a:bodyPr/>
          <a:lstStyle/>
          <a:p>
            <a:fld id="{43E70546-1504-4506-BA88-2CC53EE42F44}" type="slidenum">
              <a:rPr lang="en-US" altLang="zh-CN" smtClean="0"/>
            </a:fld>
            <a:endParaRPr lang="en-US" altLang="zh-CN"/>
          </a:p>
        </p:txBody>
      </p:sp>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KSO_WPP_MARK_KEY" val="08b7165b-e2ad-40c1-beb8-bbc0e0d58077"/>
  <p:tag name="COMMONDATA" val="eyJoZGlkIjoiZmY3ODVlMGQ0YzgxMTNkZmQ2M2Y3ZGQ4OGI5ZmE3MTcifQ=="/>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11606</Words>
  <Application>WPS 演示</Application>
  <PresentationFormat>宽屏</PresentationFormat>
  <Paragraphs>834</Paragraphs>
  <Slides>46</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46</vt:i4>
      </vt:variant>
    </vt:vector>
  </HeadingPairs>
  <TitlesOfParts>
    <vt:vector size="69" baseType="lpstr">
      <vt:lpstr>Arial</vt:lpstr>
      <vt:lpstr>宋体</vt:lpstr>
      <vt:lpstr>Wingdings</vt:lpstr>
      <vt:lpstr>微软雅黑</vt:lpstr>
      <vt:lpstr>Times New Roman</vt:lpstr>
      <vt:lpstr>Arial Unicode MS</vt:lpstr>
      <vt:lpstr>Calibri Light</vt:lpstr>
      <vt:lpstr>Calibri</vt:lpstr>
      <vt:lpstr>Cambria Math</vt:lpstr>
      <vt:lpstr>Arial Unicode MS</vt:lpstr>
      <vt:lpstr>黑体</vt:lpstr>
      <vt:lpstr>2015SE</vt:lpstr>
      <vt:lpstr>Word.Document.8</vt:lpstr>
      <vt:lpstr>Equation.3</vt:lpstr>
      <vt:lpstr>Equation.3</vt:lpstr>
      <vt:lpstr>Word.Document.8</vt:lpstr>
      <vt:lpstr>Word.Document.8</vt:lpstr>
      <vt:lpstr>Word.Document.8</vt:lpstr>
      <vt:lpstr>Equation.3</vt:lpstr>
      <vt:lpstr>Equation.3</vt:lpstr>
      <vt:lpstr>Equation.3</vt:lpstr>
      <vt:lpstr>Equation.2</vt:lpstr>
      <vt:lpstr>Equation.2</vt:lpstr>
      <vt:lpstr>PowerPoint 演示文稿</vt:lpstr>
      <vt:lpstr>本章内容</vt:lpstr>
      <vt:lpstr>软件测试的目的</vt:lpstr>
      <vt:lpstr>软件测试的原则</vt:lpstr>
      <vt:lpstr>软件测试对象</vt:lpstr>
      <vt:lpstr>软件测试与软件各阶段的关系</vt:lpstr>
      <vt:lpstr>软件测试流程</vt:lpstr>
      <vt:lpstr>两种常用的测试方法</vt:lpstr>
      <vt:lpstr>白盒测试方法</vt:lpstr>
      <vt:lpstr>逻辑覆盖</vt:lpstr>
      <vt:lpstr>PowerPoint 演示文稿</vt:lpstr>
      <vt:lpstr>语句覆盖</vt:lpstr>
      <vt:lpstr>判定覆盖</vt:lpstr>
      <vt:lpstr>判定覆盖的问题</vt:lpstr>
      <vt:lpstr>条件覆盖</vt:lpstr>
      <vt:lpstr>判定-条件覆盖</vt:lpstr>
      <vt:lpstr>条件组合覆盖</vt:lpstr>
      <vt:lpstr>路经测试</vt:lpstr>
      <vt:lpstr>基本路经测试</vt:lpstr>
      <vt:lpstr>控制流图的转换</vt:lpstr>
      <vt:lpstr>控制流图的环路复杂度计算</vt:lpstr>
      <vt:lpstr>导出测试用例</vt:lpstr>
      <vt:lpstr>控制流图转换举例</vt:lpstr>
      <vt:lpstr>黑盒测试方法</vt:lpstr>
      <vt:lpstr>等价类划分</vt:lpstr>
      <vt:lpstr>划分等价类原则</vt:lpstr>
      <vt:lpstr>确定测试用例</vt:lpstr>
      <vt:lpstr>边界值分析</vt:lpstr>
      <vt:lpstr>因果图</vt:lpstr>
      <vt:lpstr>因果图中的符号</vt:lpstr>
      <vt:lpstr>自动饮料售货机实例</vt:lpstr>
      <vt:lpstr>建立原因结果及中间结点</vt:lpstr>
      <vt:lpstr>绘制因果图</vt:lpstr>
      <vt:lpstr>转换判定表</vt:lpstr>
      <vt:lpstr>五个软件测试的基本类型</vt:lpstr>
      <vt:lpstr>单元测试</vt:lpstr>
      <vt:lpstr>集成测试</vt:lpstr>
      <vt:lpstr>两种集成测试方法</vt:lpstr>
      <vt:lpstr>自顶向下的增值方式</vt:lpstr>
      <vt:lpstr>自底向上的增值方式</vt:lpstr>
      <vt:lpstr>混合增殖式测试</vt:lpstr>
      <vt:lpstr>确认测试</vt:lpstr>
      <vt:lpstr>系统测试</vt:lpstr>
      <vt:lpstr>验收测试</vt:lpstr>
      <vt:lpstr>软件测试种类</vt:lpstr>
      <vt:lpstr>软件测试专业术语</vt:lpstr>
    </vt:vector>
  </TitlesOfParts>
  <Company>清华大学计算机系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山人</cp:lastModifiedBy>
  <cp:revision>196</cp:revision>
  <dcterms:created xsi:type="dcterms:W3CDTF">1999-04-15T21:26:00Z</dcterms:created>
  <dcterms:modified xsi:type="dcterms:W3CDTF">2022-07-01T01:34:55Z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F92DC13F44EB4B5CB4746DC20548BF5A</vt:lpwstr>
  </property>
</Properties>
</file>