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6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C5DA-03B9-4741-A29A-1630FE45D843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2DE52-460B-4379-B81B-4DC359021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3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E2CB-05B5-4A2C-B3AB-F4BDE2E5FFB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50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313" y="6356350"/>
            <a:ext cx="8207375" cy="365125"/>
          </a:xfrm>
        </p:spPr>
        <p:txBody>
          <a:bodyPr/>
          <a:lstStyle>
            <a:lvl1pPr>
              <a:defRPr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6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12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88B67-FFF4-425B-9EFC-DB7F7DF7672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2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  <a:ea typeface="+mj-ea"/>
              </a:rPr>
              <a:t>实验目的 ：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熟悉</a:t>
            </a:r>
            <a:r>
              <a:rPr lang="zh-CN" altLang="en-US" b="1" dirty="0">
                <a:latin typeface="+mj-ea"/>
                <a:ea typeface="+mj-ea"/>
              </a:rPr>
              <a:t>数据选择器的逻辑功能。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熟悉</a:t>
            </a:r>
            <a:r>
              <a:rPr lang="zh-CN" altLang="en-US" b="1" dirty="0">
                <a:latin typeface="+mj-ea"/>
                <a:ea typeface="+mj-ea"/>
              </a:rPr>
              <a:t>译码器的逻辑功能。</a:t>
            </a:r>
          </a:p>
          <a:p>
            <a:endParaRPr lang="en-US" altLang="zh-CN" dirty="0">
              <a:solidFill>
                <a:srgbClr val="0000FF"/>
              </a:solidFill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655-3914-46A9-B460-787C1D826CF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TEC-8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计算机学院实验中心系统结构实验室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8140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74LS139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实验电路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10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1"/>
            <a:ext cx="8136904" cy="41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71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实验报告要求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画出实验接线图或逻辑电路图；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根据实验结果写出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74LS139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的真值表；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根据实验结果写出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74LS153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的真值表；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记录实测数据、波形及实验现象；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分析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74LS139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74LS153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中引脚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的功能。</a:t>
            </a: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11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30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  <a:ea typeface="+mj-ea"/>
              </a:rPr>
              <a:t>实验器件和设备</a:t>
            </a:r>
            <a:r>
              <a:rPr lang="en-US" altLang="zh-CN" b="1" dirty="0">
                <a:latin typeface="+mj-ea"/>
                <a:ea typeface="+mj-ea"/>
              </a:rPr>
              <a:t>: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双</a:t>
            </a:r>
            <a:r>
              <a:rPr lang="en-US" altLang="zh-CN" b="1" dirty="0">
                <a:latin typeface="+mj-ea"/>
                <a:ea typeface="+mj-ea"/>
              </a:rPr>
              <a:t>4</a:t>
            </a:r>
            <a:r>
              <a:rPr lang="zh-CN" altLang="en-US" b="1" dirty="0">
                <a:latin typeface="+mj-ea"/>
                <a:ea typeface="+mj-ea"/>
              </a:rPr>
              <a:t>选</a:t>
            </a:r>
            <a:r>
              <a:rPr lang="en-US" altLang="zh-CN" b="1" dirty="0">
                <a:latin typeface="+mj-ea"/>
                <a:ea typeface="+mj-ea"/>
              </a:rPr>
              <a:t>1</a:t>
            </a:r>
            <a:r>
              <a:rPr lang="zh-CN" altLang="en-US" b="1" dirty="0">
                <a:latin typeface="+mj-ea"/>
                <a:ea typeface="+mj-ea"/>
              </a:rPr>
              <a:t>数据选择器</a:t>
            </a:r>
            <a:r>
              <a:rPr lang="en-US" altLang="zh-CN" b="1" dirty="0">
                <a:latin typeface="+mj-ea"/>
                <a:ea typeface="+mj-ea"/>
              </a:rPr>
              <a:t>74LS153</a:t>
            </a:r>
            <a:r>
              <a:rPr lang="zh-CN" altLang="en-US" b="1" dirty="0">
                <a:latin typeface="+mj-ea"/>
                <a:ea typeface="+mj-ea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双</a:t>
            </a:r>
            <a:r>
              <a:rPr lang="en-US" altLang="zh-CN" b="1" dirty="0">
                <a:latin typeface="+mj-ea"/>
                <a:ea typeface="+mj-ea"/>
              </a:rPr>
              <a:t>2</a:t>
            </a:r>
            <a:r>
              <a:rPr lang="zh-CN" altLang="en-US" b="1" dirty="0">
                <a:latin typeface="+mj-ea"/>
                <a:ea typeface="+mj-ea"/>
              </a:rPr>
              <a:t>线</a:t>
            </a:r>
            <a:r>
              <a:rPr lang="en-US" altLang="zh-CN" b="1" dirty="0">
                <a:latin typeface="+mj-ea"/>
                <a:ea typeface="+mj-ea"/>
              </a:rPr>
              <a:t>-4</a:t>
            </a:r>
            <a:r>
              <a:rPr lang="zh-CN" altLang="en-US" b="1" dirty="0">
                <a:latin typeface="+mj-ea"/>
                <a:ea typeface="+mj-ea"/>
              </a:rPr>
              <a:t>线译码器</a:t>
            </a:r>
            <a:r>
              <a:rPr lang="en-US" altLang="zh-CN" b="1" dirty="0">
                <a:latin typeface="+mj-ea"/>
                <a:ea typeface="+mj-ea"/>
              </a:rPr>
              <a:t>74LS139</a:t>
            </a:r>
            <a:r>
              <a:rPr lang="zh-CN" altLang="en-US" b="1" dirty="0">
                <a:latin typeface="+mj-ea"/>
                <a:ea typeface="+mj-ea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</a:t>
            </a:r>
            <a:r>
              <a:rPr lang="en-US" altLang="zh-CN" b="1" dirty="0" smtClean="0">
                <a:latin typeface="+mj-ea"/>
                <a:ea typeface="+mj-ea"/>
              </a:rPr>
              <a:t>TEC-8</a:t>
            </a:r>
            <a:r>
              <a:rPr lang="zh-CN" altLang="en-US" b="1" dirty="0" smtClean="0">
                <a:latin typeface="+mj-ea"/>
                <a:ea typeface="+mj-ea"/>
              </a:rPr>
              <a:t>数字逻辑实验</a:t>
            </a:r>
            <a:r>
              <a:rPr lang="zh-CN" altLang="en-US" b="1" dirty="0">
                <a:latin typeface="+mj-ea"/>
                <a:ea typeface="+mj-ea"/>
              </a:rPr>
              <a:t>系统</a:t>
            </a:r>
            <a:r>
              <a:rPr lang="zh-CN" altLang="en-US" b="1" dirty="0" smtClean="0">
                <a:latin typeface="+mj-ea"/>
                <a:ea typeface="+mj-ea"/>
              </a:rPr>
              <a:t>；</a:t>
            </a:r>
            <a:endParaRPr lang="en-US" altLang="zh-CN" b="1" dirty="0" smtClean="0">
              <a:latin typeface="+mj-ea"/>
              <a:ea typeface="+mj-ea"/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b="1" dirty="0" smtClean="0">
                <a:latin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</a:t>
            </a:r>
            <a:endParaRPr lang="zh-CN" altLang="en-US" b="1" dirty="0">
              <a:latin typeface="+mj-ea"/>
              <a:ea typeface="+mj-ea"/>
            </a:endParaRP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</a:t>
            </a:r>
            <a:r>
              <a:rPr lang="en-US" altLang="zh-CN" b="1" dirty="0" smtClean="0">
                <a:latin typeface="+mj-ea"/>
                <a:ea typeface="+mj-ea"/>
              </a:rPr>
              <a:t>TBS 1102B</a:t>
            </a:r>
            <a:r>
              <a:rPr lang="zh-CN" altLang="en-US" b="1" dirty="0" smtClean="0">
                <a:latin typeface="+mj-ea"/>
                <a:ea typeface="+mj-ea"/>
              </a:rPr>
              <a:t>数字</a:t>
            </a:r>
            <a:r>
              <a:rPr lang="zh-CN" altLang="en-US" b="1" dirty="0">
                <a:latin typeface="+mj-ea"/>
                <a:ea typeface="+mj-ea"/>
              </a:rPr>
              <a:t>存储示波器</a:t>
            </a:r>
            <a:r>
              <a:rPr lang="zh-CN" altLang="en-US" b="1" dirty="0" smtClean="0">
                <a:latin typeface="+mj-ea"/>
                <a:ea typeface="+mj-ea"/>
              </a:rPr>
              <a:t>。 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TEC-8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计算机学院实验中心系统结构实验室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5612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  <a:ea typeface="+mj-ea"/>
              </a:rPr>
              <a:t>实验器件和设备</a:t>
            </a:r>
            <a:r>
              <a:rPr lang="en-US" altLang="zh-CN" b="1" dirty="0">
                <a:latin typeface="+mj-ea"/>
                <a:ea typeface="+mj-ea"/>
              </a:rPr>
              <a:t>: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双</a:t>
            </a:r>
            <a:r>
              <a:rPr lang="en-US" altLang="zh-CN" b="1" dirty="0">
                <a:latin typeface="+mj-ea"/>
                <a:ea typeface="+mj-ea"/>
              </a:rPr>
              <a:t>4</a:t>
            </a:r>
            <a:r>
              <a:rPr lang="zh-CN" altLang="en-US" b="1" dirty="0">
                <a:latin typeface="+mj-ea"/>
                <a:ea typeface="+mj-ea"/>
              </a:rPr>
              <a:t>选</a:t>
            </a:r>
            <a:r>
              <a:rPr lang="en-US" altLang="zh-CN" b="1" dirty="0">
                <a:latin typeface="+mj-ea"/>
                <a:ea typeface="+mj-ea"/>
              </a:rPr>
              <a:t>1</a:t>
            </a:r>
            <a:r>
              <a:rPr lang="zh-CN" altLang="en-US" b="1" dirty="0">
                <a:latin typeface="+mj-ea"/>
                <a:ea typeface="+mj-ea"/>
              </a:rPr>
              <a:t>数据选择器</a:t>
            </a:r>
            <a:r>
              <a:rPr lang="en-US" altLang="zh-CN" b="1" dirty="0">
                <a:latin typeface="+mj-ea"/>
                <a:ea typeface="+mj-ea"/>
              </a:rPr>
              <a:t>74LS153</a:t>
            </a:r>
            <a:r>
              <a:rPr lang="zh-CN" altLang="en-US" b="1" dirty="0">
                <a:latin typeface="+mj-ea"/>
                <a:ea typeface="+mj-ea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双</a:t>
            </a:r>
            <a:r>
              <a:rPr lang="en-US" altLang="zh-CN" b="1" dirty="0">
                <a:latin typeface="+mj-ea"/>
                <a:ea typeface="+mj-ea"/>
              </a:rPr>
              <a:t>2</a:t>
            </a:r>
            <a:r>
              <a:rPr lang="zh-CN" altLang="en-US" b="1" dirty="0">
                <a:latin typeface="+mj-ea"/>
                <a:ea typeface="+mj-ea"/>
              </a:rPr>
              <a:t>线</a:t>
            </a:r>
            <a:r>
              <a:rPr lang="en-US" altLang="zh-CN" b="1" dirty="0">
                <a:latin typeface="+mj-ea"/>
                <a:ea typeface="+mj-ea"/>
              </a:rPr>
              <a:t>-4</a:t>
            </a:r>
            <a:r>
              <a:rPr lang="zh-CN" altLang="en-US" b="1" dirty="0">
                <a:latin typeface="+mj-ea"/>
                <a:ea typeface="+mj-ea"/>
              </a:rPr>
              <a:t>线译码器</a:t>
            </a:r>
            <a:r>
              <a:rPr lang="en-US" altLang="zh-CN" b="1" dirty="0">
                <a:latin typeface="+mj-ea"/>
                <a:ea typeface="+mj-ea"/>
              </a:rPr>
              <a:t>74LS139</a:t>
            </a:r>
            <a:r>
              <a:rPr lang="zh-CN" altLang="en-US" b="1" dirty="0">
                <a:latin typeface="+mj-ea"/>
                <a:ea typeface="+mj-ea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</a:t>
            </a:r>
            <a:r>
              <a:rPr lang="en-US" altLang="zh-CN" b="1" dirty="0" smtClean="0">
                <a:latin typeface="+mj-ea"/>
                <a:ea typeface="+mj-ea"/>
              </a:rPr>
              <a:t>TEC-8</a:t>
            </a:r>
            <a:r>
              <a:rPr lang="zh-CN" altLang="en-US" b="1" dirty="0" smtClean="0">
                <a:latin typeface="+mj-ea"/>
                <a:ea typeface="+mj-ea"/>
              </a:rPr>
              <a:t>数字逻辑实验</a:t>
            </a:r>
            <a:r>
              <a:rPr lang="zh-CN" altLang="en-US" b="1" dirty="0">
                <a:latin typeface="+mj-ea"/>
                <a:ea typeface="+mj-ea"/>
              </a:rPr>
              <a:t>系统</a:t>
            </a:r>
            <a:r>
              <a:rPr lang="zh-CN" altLang="en-US" b="1" dirty="0" smtClean="0">
                <a:latin typeface="+mj-ea"/>
                <a:ea typeface="+mj-ea"/>
              </a:rPr>
              <a:t>；</a:t>
            </a:r>
            <a:endParaRPr lang="en-US" altLang="zh-CN" b="1" dirty="0" smtClean="0">
              <a:latin typeface="+mj-ea"/>
              <a:ea typeface="+mj-ea"/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b="1" dirty="0" smtClean="0">
                <a:latin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</a:t>
            </a:r>
            <a:endParaRPr lang="zh-CN" altLang="en-US" b="1" dirty="0">
              <a:latin typeface="+mj-ea"/>
              <a:ea typeface="+mj-ea"/>
            </a:endParaRPr>
          </a:p>
          <a:p>
            <a:pPr>
              <a:buFontTx/>
              <a:buNone/>
            </a:pPr>
            <a:r>
              <a:rPr lang="zh-CN" altLang="en-US" b="1" dirty="0" smtClean="0">
                <a:latin typeface="+mj-ea"/>
                <a:ea typeface="+mj-ea"/>
              </a:rPr>
              <a:t>   </a:t>
            </a:r>
            <a:r>
              <a:rPr lang="en-US" altLang="zh-CN" b="1" dirty="0" smtClean="0">
                <a:latin typeface="+mj-ea"/>
                <a:ea typeface="+mj-ea"/>
              </a:rPr>
              <a:t>TBS 1102B</a:t>
            </a:r>
            <a:r>
              <a:rPr lang="zh-CN" altLang="en-US" b="1" dirty="0" smtClean="0">
                <a:latin typeface="+mj-ea"/>
                <a:ea typeface="+mj-ea"/>
              </a:rPr>
              <a:t>数字</a:t>
            </a:r>
            <a:r>
              <a:rPr lang="zh-CN" altLang="en-US" b="1" dirty="0">
                <a:latin typeface="+mj-ea"/>
                <a:ea typeface="+mj-ea"/>
              </a:rPr>
              <a:t>存储示波器</a:t>
            </a:r>
            <a:r>
              <a:rPr lang="zh-CN" altLang="en-US" b="1" dirty="0" smtClean="0">
                <a:latin typeface="+mj-ea"/>
                <a:ea typeface="+mj-ea"/>
              </a:rPr>
              <a:t>。 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TEC-8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计算机学院实验中心系统结构实验室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7456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实验内容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测试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74LS153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中一个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数据选择器的逻辑功能。  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测试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74LS139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中一个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2-4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译码器的逻辑功能。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利用译码器设计数据分配器。</a:t>
            </a:r>
          </a:p>
          <a:p>
            <a:pPr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用与非门和异或门设计一位全加器。</a:t>
            </a:r>
          </a:p>
          <a:p>
            <a:pPr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用数据选择器设计一位全加器。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验证其正确性。</a:t>
            </a:r>
          </a:p>
          <a:p>
            <a:pPr>
              <a:buNone/>
            </a:pP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4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08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实验提示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74LS153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的数据输入端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C0~C3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分别接实验台上的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MF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CP1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CP2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CP3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脉冲源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（注意：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 DZ3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DZ4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、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 DZ5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DZ6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、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 DZ7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DZ8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不能同时短接）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Unicode MS" pitchFamily="34" charset="-122"/>
              </a:rPr>
              <a:t>，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改变数据选择端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和使能端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的电平，观察各组合条件下数据选择器的输出波形。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5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35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实验提示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74LS139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的译码输出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Y0~Y3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接电平指示灯，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改变使能端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和选择端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的电平，观测并记录指示灯的显示状态。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6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18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数据选择器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74LS153: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TEC-8</a:t>
            </a:r>
            <a:endParaRPr lang="zh-CN" altLang="en-US" dirty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/>
          <a:srcRect l="10744" t="6117" r="8934" b="14305"/>
          <a:stretch>
            <a:fillRect/>
          </a:stretch>
        </p:blipFill>
        <p:spPr bwMode="auto">
          <a:xfrm>
            <a:off x="4859338" y="2276475"/>
            <a:ext cx="3960812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276475"/>
            <a:ext cx="4175125" cy="4095750"/>
          </a:xfrm>
          <a:prstGeom prst="rect">
            <a:avLst/>
          </a:prstGeom>
          <a:noFill/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计算机学院实验中心系统结构实验室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44774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74LS153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实验电路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8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8136904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27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7549632" cy="11430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实验二  数据选择器和译码器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线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- 4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线译码器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多路分配器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74LS139:</a:t>
            </a: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B2B-F9E7-45B7-BB47-90597664086E}" type="slidenum">
              <a:rPr lang="en-US" altLang="zh-CN">
                <a:solidFill>
                  <a:prstClr val="white"/>
                </a:solidFill>
              </a:rPr>
              <a:pPr/>
              <a:t>9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 l="12096" t="6931" r="9219" b="14015"/>
          <a:stretch>
            <a:fillRect/>
          </a:stretch>
        </p:blipFill>
        <p:spPr bwMode="auto">
          <a:xfrm>
            <a:off x="4211638" y="2276475"/>
            <a:ext cx="4608512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38946" name="Object 2"/>
          <p:cNvGraphicFramePr>
            <a:graphicFrameLocks noChangeAspect="1"/>
          </p:cNvGraphicFramePr>
          <p:nvPr/>
        </p:nvGraphicFramePr>
        <p:xfrm>
          <a:off x="684213" y="2276475"/>
          <a:ext cx="3527425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位图图像" r:id="rId4" imgW="2381582" imgH="2314286" progId="PBrush">
                  <p:embed/>
                </p:oleObj>
              </mc:Choice>
              <mc:Fallback>
                <p:oleObj name="位图图像" r:id="rId4" imgW="2381582" imgH="231428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64000" contrast="9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822"/>
                      <a:stretch>
                        <a:fillRect/>
                      </a:stretch>
                    </p:blipFill>
                    <p:spPr bwMode="auto">
                      <a:xfrm>
                        <a:off x="684213" y="2276475"/>
                        <a:ext cx="3527425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32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Theme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Phoenix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61</TotalTime>
  <Words>528</Words>
  <Application>Microsoft Office PowerPoint</Application>
  <PresentationFormat>全屏显示(4:3)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1_Default Theme</vt:lpstr>
      <vt:lpstr>位图图像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  <vt:lpstr>实验二  数据选择器和译码器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CHK</dc:creator>
  <cp:lastModifiedBy>le</cp:lastModifiedBy>
  <cp:revision>10</cp:revision>
  <dcterms:created xsi:type="dcterms:W3CDTF">2013-10-14T12:17:42Z</dcterms:created>
  <dcterms:modified xsi:type="dcterms:W3CDTF">2019-09-16T01:16:26Z</dcterms:modified>
</cp:coreProperties>
</file>