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3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2" r:id="rId28"/>
    <p:sldId id="313" r:id="rId29"/>
    <p:sldId id="314" r:id="rId30"/>
    <p:sldId id="27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3D70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84D98F0-7D1C-4CF3-A269-57FE42FE4571}" type="datetimeFigureOut">
              <a:rPr lang="zh-CN" altLang="en-US"/>
              <a:pPr>
                <a:defRPr/>
              </a:pPr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18D5DB1-4B12-4FA6-8369-0A6625159E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02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0FF4A-B717-4BB0-A6BB-E7C0CD34756B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A5ADE-B4F5-4F77-8CE6-BB19B902E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6B8A-0D52-4168-9392-03ADF9D36F22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9EDF4-D44A-49E9-BA51-9847EC266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3E99-B622-405B-B13F-EBCFD056A687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24994-5700-4B2A-9A2B-3EF911571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2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005B8-75D0-4B04-A564-DB9F325EC593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D4422-32BC-4672-949B-75084349D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74200-098A-4A2D-B5F9-1283600A0FF3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2BF83-5608-487C-958A-E7057B9A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1B866-8BD9-4424-8939-FB20510E99E7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2C403-9CB5-4909-8620-778ABCB7A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638F-A0D3-4C7C-8450-93CD82563097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66B59-D1A3-4CA9-98A8-7F97D19AE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59DE6-E6BE-47CB-983F-6633B6161787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D9E6-9C08-499B-BC84-42BB6355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2A4F6-B162-4F41-B2E5-18497E91798B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DB25-514F-448C-A7E0-E7D05E75F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5531-23E6-4B5F-886D-72C7E015B6C5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F0D86-ABB0-49F4-893D-DBE7E9BE1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BC521-A958-44CD-ABCE-7B60EAF5955E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851B10FC-929E-49B0-9CF2-D6599475B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23D2B-546F-4994-9265-6D267886B0DF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FD44A9-0B47-4887-AE5E-6F1093654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41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学习使用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语言设计简单组合逻辑电路。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学习使用</a:t>
            </a:r>
            <a:r>
              <a:rPr lang="en-US" altLang="zh-CN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Quartus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 II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软件。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学习在系统可编程器件的下载。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1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将扁平电缆的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34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J6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</a:t>
            </a:r>
            <a:r>
              <a:rPr lang="en-US" altLang="zh-CN" b="1" dirty="0" smtClean="0">
                <a:latin typeface="+mj-ea"/>
              </a:rPr>
              <a:t>(EPM7128</a:t>
            </a:r>
            <a:r>
              <a:rPr lang="zh-CN" altLang="en-US" b="1" dirty="0" smtClean="0">
                <a:latin typeface="+mj-ea"/>
              </a:rPr>
              <a:t>左侧</a:t>
            </a:r>
            <a:r>
              <a:rPr lang="en-US" altLang="zh-CN" b="1" dirty="0" smtClean="0">
                <a:latin typeface="+mj-ea"/>
              </a:rPr>
              <a:t>)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，将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12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LED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右下），将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16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J8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K15-K0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上）。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注意：扁平电缆进行插接或者拔出必须在关电源后进行。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另外，做实验时，应将短路子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DZ10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短接，以使发光二极管受到控制；实验完成后，应将短路子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DZ1 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断开。</a:t>
            </a:r>
          </a:p>
        </p:txBody>
      </p:sp>
    </p:spTree>
    <p:extLst>
      <p:ext uri="{BB962C8B-B14F-4D97-AF65-F5344CB8AC3E}">
        <p14:creationId xmlns:p14="http://schemas.microsoft.com/office/powerpoint/2010/main" val="359660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064586"/>
              </p:ext>
            </p:extLst>
          </p:nvPr>
        </p:nvGraphicFramePr>
        <p:xfrm>
          <a:off x="683568" y="1124746"/>
          <a:ext cx="8157673" cy="5040555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102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5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输    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     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输           出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En  IN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IN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IN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0  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Q 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Q</a:t>
                      </a:r>
                      <a:r>
                        <a:rPr kumimoji="1" lang="en-US" altLang="zh-CN" sz="2000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0      x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122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0      0      0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1          1           1          1         1         1         1          0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1       0      0      1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1          1           1          1         1         1         0          1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1       0      1      0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1          1           1          1         1         0         1          1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1       0      1      1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1          1           1          1         0         1         1          1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1       1      0      0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1          1           1          0         1         1         1          1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5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1       1      0      1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1          1           0          1         1         1         1          1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1       1      1      0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1          0           1          1         1         1         1          1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19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1       1      1      1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0          1           1          1         1         1         1          1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404664"/>
            <a:ext cx="7775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latin typeface="+mj-ea"/>
              </a:rPr>
              <a:t/>
            </a:r>
            <a:br>
              <a:rPr lang="en-US" altLang="zh-CN" b="1" dirty="0" smtClean="0">
                <a:solidFill>
                  <a:srgbClr val="FFFFFF"/>
                </a:solidFill>
                <a:latin typeface="+mj-ea"/>
              </a:rPr>
            </a:br>
            <a:r>
              <a:rPr lang="en-US" altLang="zh-CN" b="1" dirty="0" smtClean="0">
                <a:solidFill>
                  <a:srgbClr val="FFFFFF"/>
                </a:solidFill>
                <a:latin typeface="+mj-ea"/>
              </a:rPr>
              <a:t>3:8</a:t>
            </a:r>
            <a:r>
              <a:rPr lang="zh-CN" altLang="en-US" b="1" dirty="0">
                <a:solidFill>
                  <a:srgbClr val="FFFFFF"/>
                </a:solidFill>
                <a:latin typeface="+mj-ea"/>
              </a:rPr>
              <a:t>线译码器真值表</a:t>
            </a:r>
            <a:br>
              <a:rPr lang="zh-CN" altLang="en-US" b="1" dirty="0">
                <a:solidFill>
                  <a:srgbClr val="FFFFFF"/>
                </a:solidFill>
                <a:latin typeface="+mj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01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写出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3:8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线译码器的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语言设计方案。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写出采用硬件描述语言设计组合逻辑电路的心得体会。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学习使用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语言设计简单逻辑电路。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学习使用</a:t>
            </a:r>
            <a:r>
              <a:rPr lang="en-US" altLang="zh-CN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Quartus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 II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软件。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学习在系统可编程器件的编程和下载。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17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实验所用的器件和设备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EPM7128SLC84-15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数字逻辑实验系统；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latin typeface="+mj-ea"/>
              </a:rPr>
              <a:t>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59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 smtClean="0">
                <a:solidFill>
                  <a:schemeClr val="tx1"/>
                </a:solidFill>
              </a:rPr>
              <a:t>实验六  在系统编程实验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实验内容：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采用可编程器件，用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语言设计一个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8421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码同步十进制计数器及其七段数码管显示系统 。该计数器的时钟输入为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的上升沿计数。它具有同步复位输入端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，当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为低电平时，在下一个时钟的上升沿，将计数器清零。该计数器的计数顺序如表：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6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Box 1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553750"/>
            <a:ext cx="7775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itchFamily="18" charset="0"/>
                <a:ea typeface="+mn-ea"/>
              </a:rPr>
              <a:t>        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84213" y="260350"/>
            <a:ext cx="727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itchFamily="18" charset="0"/>
                <a:ea typeface="+mn-ea"/>
              </a:rPr>
              <a:t>       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十进制计数器计数顺序表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29419"/>
              </p:ext>
            </p:extLst>
          </p:nvPr>
        </p:nvGraphicFramePr>
        <p:xfrm>
          <a:off x="680444" y="917466"/>
          <a:ext cx="8066087" cy="5415768"/>
        </p:xfrm>
        <a:graphic>
          <a:graphicData uri="http://schemas.openxmlformats.org/drawingml/2006/table">
            <a:tbl>
              <a:tblPr>
                <a:noFill/>
                <a:tableStyleId>{E929F9F4-4A8F-4326-A1B4-22849713DDAB}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11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计数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输      出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4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Q</a:t>
                      </a:r>
                      <a:r>
                        <a:rPr kumimoji="1" lang="en-US" altLang="zh-CN" sz="2400" b="1" u="none" strike="noStrike" cap="none" normalizeH="0" baseline="-25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3                          </a:t>
                      </a: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25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2                               </a:t>
                      </a: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25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1                         </a:t>
                      </a: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Q</a:t>
                      </a:r>
                      <a:r>
                        <a:rPr kumimoji="1" lang="en-US" altLang="zh-CN" sz="2400" b="1" u="none" strike="noStrike" cap="none" normalizeH="0" baseline="-2500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4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9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0                     0                      0                    0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0                     0                      0                    1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0                     0                      1                    0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0                     0                      1                    1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0                     1                      0                    0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0                     1                      0                    1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0                     1                      1                    0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0                     1                      1                    1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1                     0                      0                    0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新魏" pitchFamily="2" charset="-122"/>
                          <a:ea typeface="华文新魏" pitchFamily="2" charset="-122"/>
                        </a:rPr>
                        <a:t>        1                     0                      0                    1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4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562074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七段译码器真值表</a:t>
            </a:r>
          </a:p>
        </p:txBody>
      </p:sp>
      <p:pic>
        <p:nvPicPr>
          <p:cNvPr id="8" name="Picture 5" descr="2008010415053713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8000"/>
          </a:blip>
          <a:srcRect l="2621" t="6725" r="5157" b="1292"/>
          <a:stretch>
            <a:fillRect/>
          </a:stretch>
        </p:blipFill>
        <p:spPr bwMode="auto">
          <a:xfrm>
            <a:off x="611560" y="836712"/>
            <a:ext cx="8280919" cy="5544616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70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典型设计框图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55650" y="2060575"/>
            <a:ext cx="8064500" cy="3860800"/>
            <a:chOff x="657" y="1368"/>
            <a:chExt cx="4765" cy="2432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26" y="1615"/>
              <a:ext cx="881" cy="186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8900000" scaled="1"/>
              <a:tileRect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latin typeface="Times New Roman" pitchFamily="18" charset="0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十进制</a:t>
              </a: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计数器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207" y="1971"/>
              <a:ext cx="44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07" y="2352"/>
              <a:ext cx="44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07" y="2732"/>
              <a:ext cx="44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207" y="3112"/>
              <a:ext cx="44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645" y="1608"/>
              <a:ext cx="883" cy="1867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3500000" scaled="0"/>
              <a:tileRect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latin typeface="Times New Roman" pitchFamily="18" charset="0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  <a:endParaRPr lang="en-US" altLang="zh-CN" sz="2400" b="1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  </a:t>
              </a: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七段</a:t>
              </a:r>
              <a:endPara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译码器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148" y="1388"/>
              <a:ext cx="2602" cy="24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Goudy Old Style" pitchFamily="18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38" y="2465"/>
              <a:ext cx="395" cy="1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657" y="2094"/>
              <a:ext cx="59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solidFill>
                    <a:srgbClr val="FFFF00"/>
                  </a:solidFill>
                  <a:latin typeface="Goudy Old Style" pitchFamily="18" charset="0"/>
                </a:rPr>
                <a:t>CLK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231" y="1640"/>
              <a:ext cx="48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Q3</a:t>
              </a:r>
              <a:endPara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231" y="2003"/>
              <a:ext cx="48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Q2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231" y="2774"/>
              <a:ext cx="48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Q0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231" y="2411"/>
              <a:ext cx="48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Q1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763" y="1686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3763" y="2003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763" y="2366"/>
              <a:ext cx="544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763" y="2683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763" y="3001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763" y="3318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763" y="3636"/>
              <a:ext cx="55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805" y="1368"/>
              <a:ext cx="43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Ya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763" y="1686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 Yb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763" y="2048"/>
              <a:ext cx="481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 Yc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805" y="2366"/>
              <a:ext cx="47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Yd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763" y="2683"/>
              <a:ext cx="46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 Ye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787" y="2976"/>
              <a:ext cx="48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Yf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763" y="3318"/>
              <a:ext cx="43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Goudy Old Style" pitchFamily="18" charset="0"/>
                </a:rPr>
                <a:t> Yg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316" y="1368"/>
              <a:ext cx="1033" cy="243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path path="rect">
                <a:fillToRect l="50000" t="50000" r="50000" b="50000"/>
              </a:path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Goudy Old Style" pitchFamily="18" charset="0"/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4571" y="2048"/>
              <a:ext cx="0" cy="513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5125" y="2069"/>
              <a:ext cx="0" cy="513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4571" y="2749"/>
              <a:ext cx="0" cy="499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125" y="2749"/>
              <a:ext cx="0" cy="499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4614" y="1978"/>
              <a:ext cx="468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614" y="2658"/>
              <a:ext cx="468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4614" y="3318"/>
              <a:ext cx="468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4699" y="3273"/>
              <a:ext cx="29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4656" y="1595"/>
              <a:ext cx="384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5082" y="2683"/>
              <a:ext cx="333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itchFamily="18" charset="0"/>
                  <a:ea typeface="+mn-ea"/>
                </a:rPr>
                <a:t> 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5082" y="2069"/>
              <a:ext cx="3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FF33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b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4273" y="2683"/>
              <a:ext cx="29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</a:t>
              </a:r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4316" y="2094"/>
              <a:ext cx="25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f</a:t>
              </a: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4657" y="2205"/>
              <a:ext cx="34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itchFamily="18" charset="0"/>
                </a:rPr>
                <a:t> 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g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738" y="2886"/>
              <a:ext cx="395" cy="1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657" y="2547"/>
              <a:ext cx="59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solidFill>
                    <a:srgbClr val="FFFF00"/>
                  </a:solidFill>
                  <a:latin typeface="Goudy Old Style" pitchFamily="18" charset="0"/>
                </a:rPr>
                <a:t>CLR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34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在</a:t>
            </a:r>
            <a:r>
              <a:rPr lang="en-US" altLang="zh-CN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Quartus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 II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环境下，输入设计方案，并进行编译、连接、器件适配和下载。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实验台上，使用单脉冲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作计数器时钟，复位信号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CLR#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。用实验台上最右边的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数码管验证设计的正确性。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数码管段位驱动如下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LG1-D7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LG1-D6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LG1-D5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LG1-D4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LG1-D2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LG1-D1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LG1-D0</a:t>
            </a: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f  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d 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b    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 startAt="3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5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</a:rPr>
              <a:t>VHDL</a:t>
            </a:r>
            <a:r>
              <a:rPr b="1" dirty="0" smtClean="0">
                <a:solidFill>
                  <a:srgbClr val="FFFFFF"/>
                </a:solidFill>
                <a:latin typeface="Arial" charset="0"/>
              </a:rPr>
              <a:t>设计步骤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按给定项目，写出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文件（实体、结构体），调用所需库；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根据所选器件锁定管脚；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文件进行综合和编译；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进行功能和实时仿真；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18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ts val="2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baseline="-25000" dirty="0" smtClean="0">
                <a:solidFill>
                  <a:srgbClr val="0000FF"/>
                </a:solidFill>
                <a:latin typeface="Arial" charset="0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管脚锁定：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信号名 引脚号 信号方向    信号意义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baseline="-25000" dirty="0" smtClean="0">
                <a:latin typeface="+mn-ea"/>
              </a:rPr>
              <a:t>    </a:t>
            </a:r>
            <a:r>
              <a:rPr lang="en-US" altLang="zh-CN" sz="2800" b="1" dirty="0" smtClean="0">
                <a:latin typeface="+mj-ea"/>
                <a:ea typeface="+mj-ea"/>
              </a:rPr>
              <a:t>QD </a:t>
            </a:r>
            <a:r>
              <a:rPr lang="zh-CN" altLang="en-US" sz="2800" b="1" dirty="0" smtClean="0">
                <a:latin typeface="+mj-ea"/>
                <a:ea typeface="+mj-ea"/>
              </a:rPr>
              <a:t>          </a:t>
            </a:r>
            <a:r>
              <a:rPr lang="en-US" altLang="zh-CN" sz="2800" b="1" dirty="0" smtClean="0">
                <a:latin typeface="+mj-ea"/>
                <a:ea typeface="+mj-ea"/>
              </a:rPr>
              <a:t>60 </a:t>
            </a:r>
            <a:r>
              <a:rPr lang="zh-CN" altLang="en-US" sz="2800" b="1" dirty="0" smtClean="0">
                <a:latin typeface="+mj-ea"/>
                <a:ea typeface="+mj-ea"/>
              </a:rPr>
              <a:t>         </a:t>
            </a:r>
            <a:r>
              <a:rPr lang="en-US" altLang="zh-CN" sz="2800" b="1" dirty="0" smtClean="0">
                <a:latin typeface="+mj-ea"/>
                <a:ea typeface="+mj-ea"/>
              </a:rPr>
              <a:t>in </a:t>
            </a:r>
            <a:r>
              <a:rPr lang="zh-CN" altLang="en-US" sz="2800" b="1" dirty="0" smtClean="0">
                <a:latin typeface="+mj-ea"/>
                <a:ea typeface="+mj-ea"/>
              </a:rPr>
              <a:t>                 </a:t>
            </a:r>
            <a:r>
              <a:rPr lang="en-US" altLang="zh-CN" sz="2800" b="1" dirty="0" smtClean="0">
                <a:latin typeface="+mj-ea"/>
                <a:ea typeface="+mj-ea"/>
              </a:rPr>
              <a:t>QD</a:t>
            </a:r>
            <a:r>
              <a:rPr lang="zh-CN" altLang="en-US" sz="2800" b="1" dirty="0" smtClean="0">
                <a:latin typeface="+mj-ea"/>
                <a:ea typeface="+mj-ea"/>
              </a:rPr>
              <a:t>脉冲 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16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CLR#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in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   复位低电平有效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LG1-D0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44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LG1-D1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45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LG1-D2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 46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 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LG1-D3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48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LG1-D4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49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LG1-D5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50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609600" indent="-60960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LG1-D6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5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400" b="1" baseline="-25000" dirty="0" smtClean="0">
              <a:latin typeface="+mj-ea"/>
              <a:ea typeface="+mj-ea"/>
            </a:endParaRPr>
          </a:p>
          <a:p>
            <a:pPr marL="609600" indent="-60960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LG1-D7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52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     数码管</a:t>
            </a:r>
            <a:r>
              <a:rPr lang="en-US" altLang="zh-CN" sz="4400" b="1" baseline="-25000" dirty="0" smtClean="0">
                <a:latin typeface="+mj-ea"/>
                <a:ea typeface="+mj-ea"/>
              </a:rPr>
              <a:t>LG1</a:t>
            </a:r>
            <a:r>
              <a:rPr lang="zh-CN" altLang="en-US" sz="4400" b="1" baseline="-25000" dirty="0" smtClean="0">
                <a:latin typeface="+mj-ea"/>
                <a:ea typeface="+mj-ea"/>
              </a:rPr>
              <a:t>的驱动信号</a:t>
            </a:r>
            <a:endParaRPr lang="en-US" altLang="zh-CN" sz="4400" b="1" baseline="-25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515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503" y="332656"/>
            <a:ext cx="8136904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MF        55    IN     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主时钟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CLR#      1      in      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复位信号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QD        60    in     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启动按钮</a:t>
            </a: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QD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CP1        56    in     100KHz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10KHz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CP2       57    in     1KHz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100Hz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CP3       58    in     10Hz</a:t>
            </a:r>
            <a:r>
              <a:rPr lang="zh-CN" altLang="en-US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8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1Hz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K1          81     IN 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K2         80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K3         79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K4         77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K5         76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K6         75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K7         74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K8         73     IN      </a:t>
            </a:r>
            <a:r>
              <a:rPr lang="zh-CN" altLang="en-US" sz="2800" b="1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开关</a:t>
            </a:r>
          </a:p>
        </p:txBody>
      </p:sp>
    </p:spTree>
    <p:extLst>
      <p:ext uri="{BB962C8B-B14F-4D97-AF65-F5344CB8AC3E}">
        <p14:creationId xmlns:p14="http://schemas.microsoft.com/office/powerpoint/2010/main" val="124914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200" y="476250"/>
            <a:ext cx="8229600" cy="564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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itchFamily="18" charset="2"/>
              <a:buChar char="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LG1-D0	44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LG1-D1	45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LG1-D2	46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LG1-D3	48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LG1-D4	49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LG1-D5	50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LG1-D6	51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endParaRPr lang="zh-CN" altLang="en-US" b="1" dirty="0" smtClean="0">
              <a:solidFill>
                <a:srgbClr val="00FF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LG1-D7	52   out   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数码管</a:t>
            </a:r>
            <a:r>
              <a:rPr lang="en-US" altLang="zh-CN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LG1</a:t>
            </a:r>
            <a:r>
              <a:rPr lang="zh-CN" altLang="en-US" b="1" dirty="0" smtClean="0">
                <a:solidFill>
                  <a:srgbClr val="00FF00"/>
                </a:solidFill>
                <a:latin typeface="华文新魏" pitchFamily="2" charset="-122"/>
                <a:ea typeface="华文新魏" pitchFamily="2" charset="-122"/>
              </a:rPr>
              <a:t>小数点</a:t>
            </a:r>
          </a:p>
        </p:txBody>
      </p:sp>
    </p:spTree>
    <p:extLst>
      <p:ext uri="{BB962C8B-B14F-4D97-AF65-F5344CB8AC3E}">
        <p14:creationId xmlns:p14="http://schemas.microsoft.com/office/powerpoint/2010/main" val="324292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177" y="332656"/>
            <a:ext cx="8208912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LG2-A    37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LG2-B    39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LG2-C    40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LG2-D    41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LG3-A    35   out   </a:t>
            </a:r>
            <a:r>
              <a:rPr lang="zh-CN" altLang="en-US" sz="3200" b="1" dirty="0">
                <a:solidFill>
                  <a:srgbClr val="00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LG2-B    36   out   </a:t>
            </a:r>
            <a:r>
              <a:rPr lang="zh-CN" altLang="en-US" sz="3200" b="1" dirty="0">
                <a:solidFill>
                  <a:srgbClr val="00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LG3-C    17   out   </a:t>
            </a:r>
            <a:r>
              <a:rPr lang="zh-CN" altLang="en-US" sz="3200" b="1" dirty="0">
                <a:solidFill>
                  <a:srgbClr val="00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LG3-D    18   out   </a:t>
            </a:r>
            <a:r>
              <a:rPr lang="zh-CN" altLang="en-US" sz="3200" b="1" dirty="0">
                <a:solidFill>
                  <a:srgbClr val="00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srgbClr val="00FF00"/>
                </a:solidFill>
                <a:latin typeface="Goudy Old Style"/>
                <a:ea typeface="宋体"/>
              </a:rPr>
              <a:t>LG3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LG4-A    30   out 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LG4-B    31   out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LG4-C    33   out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LG4-D    34   out  </a:t>
            </a:r>
            <a:r>
              <a:rPr lang="zh-CN" altLang="en-US" sz="32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3200" b="1" dirty="0">
                <a:solidFill>
                  <a:prstClr val="white"/>
                </a:solidFill>
                <a:latin typeface="Goudy Old Style"/>
                <a:ea typeface="宋体"/>
              </a:rPr>
              <a:t>LG4</a:t>
            </a:r>
          </a:p>
        </p:txBody>
      </p:sp>
    </p:spTree>
    <p:extLst>
      <p:ext uri="{BB962C8B-B14F-4D97-AF65-F5344CB8AC3E}">
        <p14:creationId xmlns:p14="http://schemas.microsoft.com/office/powerpoint/2010/main" val="331567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692696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LG5-A    25   out  </a:t>
            </a:r>
            <a:r>
              <a:rPr lang="zh-CN" altLang="en-US" sz="4000" b="1" dirty="0">
                <a:solidFill>
                  <a:srgbClr val="FF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LG5-B    27   out   </a:t>
            </a:r>
            <a:r>
              <a:rPr lang="zh-CN" altLang="en-US" sz="4000" b="1" dirty="0">
                <a:solidFill>
                  <a:srgbClr val="FF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LG5-C    28   out   </a:t>
            </a:r>
            <a:r>
              <a:rPr lang="zh-CN" altLang="en-US" sz="4000" b="1" dirty="0">
                <a:solidFill>
                  <a:srgbClr val="FF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LG5-D    29   out   </a:t>
            </a:r>
            <a:r>
              <a:rPr lang="zh-CN" altLang="en-US" sz="4000" b="1" dirty="0">
                <a:solidFill>
                  <a:srgbClr val="FFFF00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srgbClr val="FFFF00"/>
                </a:solidFill>
                <a:latin typeface="Goudy Old Style"/>
                <a:ea typeface="宋体"/>
              </a:rPr>
              <a:t>LG5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LG6-A    20   out  </a:t>
            </a:r>
            <a:r>
              <a:rPr lang="zh-CN" altLang="en-US" sz="40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LG6-B    21   out  </a:t>
            </a:r>
            <a:r>
              <a:rPr lang="zh-CN" altLang="en-US" sz="40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LG6-C    22   out  </a:t>
            </a:r>
            <a:r>
              <a:rPr lang="zh-CN" altLang="en-US" sz="40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E1F0FF"/>
              </a:buClr>
              <a:buSzPct val="60000"/>
              <a:buFont typeface="Wingdings 2" pitchFamily="18" charset="2"/>
              <a:buChar char=""/>
            </a:pP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LG6-D    24   out  </a:t>
            </a:r>
            <a:r>
              <a:rPr lang="zh-CN" altLang="en-US" sz="4000" b="1" dirty="0">
                <a:solidFill>
                  <a:prstClr val="white"/>
                </a:solidFill>
                <a:latin typeface="Goudy Old Style"/>
                <a:ea typeface="宋体"/>
              </a:rPr>
              <a:t>数码管</a:t>
            </a:r>
            <a:r>
              <a:rPr lang="en-US" altLang="zh-CN" sz="4000" b="1" dirty="0">
                <a:solidFill>
                  <a:prstClr val="white"/>
                </a:solidFill>
                <a:latin typeface="Goudy Old Style"/>
                <a:ea typeface="宋体"/>
              </a:rPr>
              <a:t>LG6</a:t>
            </a:r>
          </a:p>
        </p:txBody>
      </p:sp>
    </p:spTree>
    <p:extLst>
      <p:ext uri="{BB962C8B-B14F-4D97-AF65-F5344CB8AC3E}">
        <p14:creationId xmlns:p14="http://schemas.microsoft.com/office/powerpoint/2010/main" val="273101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用扁平电缆将</a:t>
            </a:r>
            <a:r>
              <a:rPr lang="en-US" altLang="zh-CN" b="1" dirty="0" smtClean="0">
                <a:latin typeface="+mj-ea"/>
                <a:ea typeface="+mj-ea"/>
              </a:rPr>
              <a:t>EPM7128</a:t>
            </a:r>
            <a:r>
              <a:rPr lang="zh-CN" altLang="en-US" b="1" dirty="0" smtClean="0">
                <a:latin typeface="+mj-ea"/>
                <a:ea typeface="+mj-ea"/>
              </a:rPr>
              <a:t>的引脚和</a:t>
            </a:r>
            <a:r>
              <a:rPr lang="en-US" altLang="zh-CN" b="1" dirty="0" smtClean="0">
                <a:latin typeface="+mj-ea"/>
                <a:ea typeface="+mj-ea"/>
              </a:rPr>
              <a:t>TEC-8</a:t>
            </a:r>
            <a:r>
              <a:rPr lang="zh-CN" altLang="en-US" b="1" dirty="0" smtClean="0">
                <a:latin typeface="+mj-ea"/>
                <a:ea typeface="+mj-ea"/>
              </a:rPr>
              <a:t>实验台上的对应信号进行连接。将扁平电缆的</a:t>
            </a:r>
            <a:r>
              <a:rPr lang="en-US" altLang="zh-CN" b="1" dirty="0" smtClean="0">
                <a:latin typeface="+mj-ea"/>
                <a:ea typeface="+mj-ea"/>
              </a:rPr>
              <a:t>34</a:t>
            </a:r>
            <a:r>
              <a:rPr lang="zh-CN" altLang="en-US" b="1" dirty="0" smtClean="0"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latin typeface="+mj-ea"/>
                <a:ea typeface="+mj-ea"/>
              </a:rPr>
              <a:t>J6</a:t>
            </a:r>
            <a:r>
              <a:rPr lang="zh-CN" altLang="en-US" b="1" dirty="0" smtClean="0">
                <a:latin typeface="+mj-ea"/>
                <a:ea typeface="+mj-ea"/>
              </a:rPr>
              <a:t>上</a:t>
            </a:r>
            <a:r>
              <a:rPr lang="en-US" altLang="zh-CN" b="1" dirty="0" smtClean="0">
                <a:latin typeface="+mj-ea"/>
                <a:ea typeface="+mj-ea"/>
              </a:rPr>
              <a:t>(EPM7128</a:t>
            </a:r>
            <a:r>
              <a:rPr lang="zh-CN" altLang="en-US" b="1" dirty="0" smtClean="0">
                <a:latin typeface="+mj-ea"/>
                <a:ea typeface="+mj-ea"/>
              </a:rPr>
              <a:t>左侧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  <a:r>
              <a:rPr lang="zh-CN" altLang="en-US" b="1" dirty="0" smtClean="0">
                <a:latin typeface="+mj-ea"/>
                <a:ea typeface="+mj-ea"/>
              </a:rPr>
              <a:t>，将扁平电缆的</a:t>
            </a:r>
            <a:r>
              <a:rPr lang="en-US" altLang="zh-CN" b="1" dirty="0" smtClean="0">
                <a:latin typeface="+mj-ea"/>
                <a:ea typeface="+mj-ea"/>
              </a:rPr>
              <a:t>12</a:t>
            </a:r>
            <a:r>
              <a:rPr lang="zh-CN" altLang="en-US" b="1" dirty="0" smtClean="0"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latin typeface="+mj-ea"/>
                <a:ea typeface="+mj-ea"/>
              </a:rPr>
              <a:t>J1</a:t>
            </a:r>
            <a:r>
              <a:rPr lang="zh-CN" altLang="en-US" b="1" dirty="0" smtClean="0">
                <a:latin typeface="+mj-ea"/>
                <a:ea typeface="+mj-ea"/>
              </a:rPr>
              <a:t>上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zh-CN" altLang="en-US" b="1" dirty="0" smtClean="0">
                <a:latin typeface="+mj-ea"/>
                <a:ea typeface="+mj-ea"/>
              </a:rPr>
              <a:t>数码管右下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  <a:r>
              <a:rPr lang="zh-CN" altLang="en-US" b="1" dirty="0" smtClean="0">
                <a:latin typeface="+mj-ea"/>
                <a:ea typeface="+mj-ea"/>
              </a:rPr>
              <a:t>，将扁平电缆的</a:t>
            </a:r>
            <a:r>
              <a:rPr lang="en-US" altLang="zh-CN" b="1" dirty="0" smtClean="0">
                <a:latin typeface="+mj-ea"/>
                <a:ea typeface="+mj-ea"/>
              </a:rPr>
              <a:t>6</a:t>
            </a:r>
            <a:r>
              <a:rPr lang="zh-CN" altLang="en-US" b="1" dirty="0" smtClean="0">
                <a:latin typeface="+mj-ea"/>
                <a:ea typeface="+mj-ea"/>
              </a:rPr>
              <a:t>芯端插到插座</a:t>
            </a:r>
            <a:r>
              <a:rPr lang="en-US" altLang="zh-CN" b="1" dirty="0" smtClean="0">
                <a:latin typeface="+mj-ea"/>
                <a:ea typeface="+mj-ea"/>
              </a:rPr>
              <a:t>J5</a:t>
            </a:r>
            <a:r>
              <a:rPr lang="zh-CN" altLang="en-US" b="1" dirty="0" smtClean="0">
                <a:latin typeface="+mj-ea"/>
                <a:ea typeface="+mj-ea"/>
              </a:rPr>
              <a:t>上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zh-CN" altLang="en-US" b="1" dirty="0" smtClean="0">
                <a:latin typeface="+mj-ea"/>
                <a:ea typeface="+mj-ea"/>
              </a:rPr>
              <a:t>时钟源中间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控制转换开关</a:t>
            </a:r>
            <a:r>
              <a:rPr lang="en-US" altLang="zh-CN" b="1" dirty="0" smtClean="0">
                <a:solidFill>
                  <a:srgbClr val="FFFF00"/>
                </a:solidFill>
                <a:latin typeface="+mj-ea"/>
                <a:ea typeface="+mj-ea"/>
              </a:rPr>
              <a:t>(VGA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插座左侧</a:t>
            </a:r>
            <a:r>
              <a:rPr lang="en-US" altLang="zh-CN" b="1" dirty="0" smtClean="0">
                <a:solidFill>
                  <a:srgbClr val="FFFF00"/>
                </a:solidFill>
                <a:latin typeface="+mj-ea"/>
                <a:ea typeface="+mj-ea"/>
              </a:rPr>
              <a:t>)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设置为硬连线控制。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137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注意：扁平电缆进行插接或者拔出必须在关电源后进行。</a:t>
            </a:r>
            <a:r>
              <a:rPr lang="zh-CN" altLang="en-US" b="1" dirty="0" smtClean="0">
                <a:latin typeface="+mj-ea"/>
                <a:ea typeface="+mj-ea"/>
              </a:rPr>
              <a:t>另外，做实验时，应将短路子</a:t>
            </a:r>
            <a:r>
              <a:rPr lang="en-US" altLang="zh-CN" b="1" dirty="0" smtClean="0">
                <a:latin typeface="+mj-ea"/>
                <a:ea typeface="+mj-ea"/>
              </a:rPr>
              <a:t>DZ2</a:t>
            </a:r>
            <a:r>
              <a:rPr lang="zh-CN" altLang="en-US" b="1" dirty="0" smtClean="0">
                <a:latin typeface="+mj-ea"/>
                <a:ea typeface="+mj-ea"/>
              </a:rPr>
              <a:t>短接，以使数码管正极接到</a:t>
            </a:r>
            <a:r>
              <a:rPr lang="en-US" altLang="zh-CN" b="1" dirty="0" smtClean="0">
                <a:latin typeface="+mj-ea"/>
                <a:ea typeface="+mj-ea"/>
              </a:rPr>
              <a:t>+5V</a:t>
            </a:r>
            <a:r>
              <a:rPr lang="zh-CN" altLang="en-US" b="1" dirty="0" smtClean="0">
                <a:latin typeface="+mj-ea"/>
                <a:ea typeface="+mj-ea"/>
              </a:rPr>
              <a:t>上；实验结束后，将短路子</a:t>
            </a:r>
            <a:r>
              <a:rPr lang="en-US" altLang="zh-CN" b="1" dirty="0" smtClean="0">
                <a:latin typeface="+mj-ea"/>
                <a:ea typeface="+mj-ea"/>
              </a:rPr>
              <a:t>DZ2</a:t>
            </a:r>
            <a:r>
              <a:rPr lang="zh-CN" altLang="en-US" b="1" dirty="0" smtClean="0">
                <a:latin typeface="+mj-ea"/>
                <a:ea typeface="+mj-ea"/>
              </a:rPr>
              <a:t>断开。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202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  <a:latin typeface="+mj-ea"/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  <a:latin typeface="+mj-ea"/>
              </a:rPr>
              <a:t>实验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写出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十进制计数器及其七段数码管显示系统的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语言设计方案。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写出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本次实验的心得体会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9312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 smtClean="0">
                <a:solidFill>
                  <a:schemeClr val="tx1"/>
                </a:solidFill>
              </a:rPr>
              <a:t>结  束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参考资料：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数字逻辑与数字系统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》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白中英  主编   科学出版社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《TEC-8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计算机硬件综合实验系统实验指导书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清华大学科教仪器厂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52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 smtClean="0">
                <a:solidFill>
                  <a:schemeClr val="tx1"/>
                </a:solidFill>
              </a:rPr>
              <a:t>结  束</a:t>
            </a:r>
            <a:endParaRPr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921625" cy="38163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参考资料：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数字逻辑与数字系统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》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白中英  主编   科学出版社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《TEC-8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计算机硬件综合实验系统实验指导书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清华大学科教仪器厂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9928BB-EBBF-4775-9D3C-B7B1D5382EC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  <p:sp>
        <p:nvSpPr>
          <p:cNvPr id="38916" name="日期占位符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TEC-8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</a:rPr>
              <a:t>VHDL</a:t>
            </a:r>
            <a:r>
              <a:rPr b="1" dirty="0" smtClean="0">
                <a:solidFill>
                  <a:srgbClr val="FFFFFF"/>
                </a:solidFill>
                <a:latin typeface="Arial" charset="0"/>
              </a:rPr>
              <a:t>设计步骤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选择器件，适配（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Fit Design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），生成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JEDEC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文件；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运行下载程序，将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JEDEC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文件下载到器件中；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按设计接好电路，观察结果，修改完成设计。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引脚图：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JTAG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下载插座信号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1: TCK     2:GND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3:TDO    4:VCC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5:TMS     6:NC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7:NC       8:NC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9: TDI      10:GND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662473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9" descr="IMG_09221.jpg"/>
          <p:cNvPicPr>
            <a:picLocks noChangeAspect="1"/>
          </p:cNvPicPr>
          <p:nvPr/>
        </p:nvPicPr>
        <p:blipFill>
          <a:blip r:embed="rId3" cstate="print"/>
          <a:srcRect l="2563" t="2563" r="2563" b="2563"/>
          <a:stretch>
            <a:fillRect/>
          </a:stretch>
        </p:blipFill>
        <p:spPr bwMode="auto">
          <a:xfrm>
            <a:off x="2987675" y="2060575"/>
            <a:ext cx="3600450" cy="338464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722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实验所用的器件和设备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EPM7128SLC84-15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数字逻辑实验系统 ；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latin typeface="+mj-ea"/>
              </a:rPr>
              <a:t>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09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VHDL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语言设计一个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3:8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线译码器，下表是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3:8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线译码器的真值表：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Quartus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 II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环境下，输入两种设计方案，并进行行编辑、连接、器件适配和下载。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实验台上用万用表或逻辑笔检查设计的正确性。 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91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 smtClean="0">
                <a:latin typeface="+mj-ea"/>
                <a:ea typeface="+mj-ea"/>
              </a:rPr>
              <a:t>EPM7128</a:t>
            </a:r>
            <a:r>
              <a:rPr lang="zh-CN" altLang="en-US" b="1" dirty="0" smtClean="0">
                <a:latin typeface="+mj-ea"/>
                <a:ea typeface="+mj-ea"/>
              </a:rPr>
              <a:t>管脚锁定：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信号名 引脚号 信号方向      信号意义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S1 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81 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in</a:t>
            </a:r>
            <a:r>
              <a:rPr lang="zh-CN" altLang="en-US" b="1" dirty="0" smtClean="0">
                <a:latin typeface="+mj-ea"/>
                <a:ea typeface="+mj-ea"/>
              </a:rPr>
              <a:t>         译码输入</a:t>
            </a:r>
            <a:r>
              <a:rPr lang="en-US" altLang="zh-CN" b="1" dirty="0" smtClean="0">
                <a:latin typeface="+mj-ea"/>
                <a:ea typeface="+mj-ea"/>
              </a:rPr>
              <a:t>in0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S2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80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 in</a:t>
            </a:r>
            <a:r>
              <a:rPr lang="zh-CN" altLang="en-US" b="1" dirty="0" smtClean="0">
                <a:latin typeface="+mj-ea"/>
                <a:ea typeface="+mj-ea"/>
              </a:rPr>
              <a:t>        译码输入</a:t>
            </a:r>
            <a:r>
              <a:rPr lang="en-US" altLang="zh-CN" b="1" dirty="0" smtClean="0">
                <a:latin typeface="+mj-ea"/>
                <a:ea typeface="+mj-ea"/>
              </a:rPr>
              <a:t>in1</a:t>
            </a: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S3 </a:t>
            </a:r>
            <a:r>
              <a:rPr lang="zh-CN" altLang="en-US" b="1" dirty="0" smtClean="0">
                <a:latin typeface="+mj-ea"/>
                <a:ea typeface="+mj-ea"/>
              </a:rPr>
              <a:t>        </a:t>
            </a:r>
            <a:r>
              <a:rPr lang="en-US" altLang="zh-CN" b="1" dirty="0" smtClean="0">
                <a:latin typeface="+mj-ea"/>
                <a:ea typeface="+mj-ea"/>
              </a:rPr>
              <a:t>79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 in</a:t>
            </a:r>
            <a:r>
              <a:rPr lang="zh-CN" altLang="en-US" b="1" dirty="0" smtClean="0">
                <a:latin typeface="+mj-ea"/>
                <a:ea typeface="+mj-ea"/>
              </a:rPr>
              <a:t>        译码输入</a:t>
            </a:r>
            <a:r>
              <a:rPr lang="en-US" altLang="zh-CN" b="1" dirty="0" smtClean="0">
                <a:latin typeface="+mj-ea"/>
                <a:ea typeface="+mj-ea"/>
              </a:rPr>
              <a:t>in2</a:t>
            </a:r>
            <a:r>
              <a:rPr lang="zh-CN" altLang="en-US" b="1" dirty="0" smtClean="0">
                <a:latin typeface="+mj-ea"/>
                <a:ea typeface="+mj-ea"/>
              </a:rPr>
              <a:t>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latin typeface="+mj-ea"/>
                <a:ea typeface="+mj-ea"/>
              </a:rPr>
              <a:t>    </a:t>
            </a:r>
            <a:r>
              <a:rPr lang="en-US" altLang="zh-CN" b="1" dirty="0" smtClean="0">
                <a:latin typeface="+mj-ea"/>
                <a:ea typeface="+mj-ea"/>
              </a:rPr>
              <a:t>S4 </a:t>
            </a:r>
            <a:r>
              <a:rPr lang="zh-CN" altLang="en-US" b="1" dirty="0" smtClean="0">
                <a:latin typeface="+mj-ea"/>
                <a:ea typeface="+mj-ea"/>
              </a:rPr>
              <a:t>        </a:t>
            </a:r>
            <a:r>
              <a:rPr lang="en-US" altLang="zh-CN" b="1" dirty="0" smtClean="0">
                <a:latin typeface="+mj-ea"/>
                <a:ea typeface="+mj-ea"/>
              </a:rPr>
              <a:t>77 </a:t>
            </a:r>
            <a:r>
              <a:rPr lang="zh-CN" altLang="en-US" b="1" dirty="0" smtClean="0">
                <a:latin typeface="+mj-ea"/>
                <a:ea typeface="+mj-ea"/>
              </a:rPr>
              <a:t>         </a:t>
            </a:r>
            <a:r>
              <a:rPr lang="en-US" altLang="zh-CN" b="1" dirty="0" smtClean="0">
                <a:latin typeface="+mj-ea"/>
                <a:ea typeface="+mj-ea"/>
              </a:rPr>
              <a:t>in </a:t>
            </a:r>
            <a:r>
              <a:rPr lang="zh-CN" altLang="en-US" b="1" dirty="0" smtClean="0">
                <a:latin typeface="+mj-ea"/>
                <a:ea typeface="+mj-ea"/>
              </a:rPr>
              <a:t>       译码使能</a:t>
            </a:r>
          </a:p>
        </p:txBody>
      </p:sp>
    </p:spTree>
    <p:extLst>
      <p:ext uri="{BB962C8B-B14F-4D97-AF65-F5344CB8AC3E}">
        <p14:creationId xmlns:p14="http://schemas.microsoft.com/office/powerpoint/2010/main" val="343738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实验六  在系统编程</a:t>
            </a:r>
            <a:r>
              <a:rPr b="1" dirty="0" smtClean="0">
                <a:solidFill>
                  <a:schemeClr val="tx1"/>
                </a:solidFill>
              </a:rPr>
              <a:t>实验</a:t>
            </a:r>
            <a:endParaRPr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EPM7128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管脚锁定：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信号名 引脚号 信号方向 信号意义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L0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44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L0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L1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45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L1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L2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46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 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L2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L3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48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L3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L4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49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L4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0" indent="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L5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50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L5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609600" indent="-60960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L6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5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1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L6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 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marL="609600" indent="-609600" fontAlgn="auto">
              <a:lnSpc>
                <a:spcPts val="28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L7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52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out 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     </a:t>
            </a:r>
            <a:r>
              <a:rPr lang="en-US" altLang="zh-CN" sz="4800" b="1" baseline="-25000" dirty="0" smtClean="0">
                <a:latin typeface="+mj-ea"/>
                <a:ea typeface="+mj-ea"/>
              </a:rPr>
              <a:t>L8</a:t>
            </a:r>
            <a:r>
              <a:rPr lang="zh-CN" altLang="en-US" sz="4800" b="1" baseline="-25000" dirty="0" smtClean="0">
                <a:latin typeface="+mj-ea"/>
                <a:ea typeface="+mj-ea"/>
              </a:rPr>
              <a:t>的驱动信号</a:t>
            </a:r>
            <a:endParaRPr lang="en-US" altLang="zh-CN" sz="4800" b="1" baseline="-25000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3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round/>
          <a:headEnd/>
          <a:tailEnd type="arrow" w="med" len="med"/>
        </a:ln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288</TotalTime>
  <Words>1741</Words>
  <Application>Microsoft Office PowerPoint</Application>
  <PresentationFormat>全屏显示(4:3)</PresentationFormat>
  <Paragraphs>317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Default Theme</vt:lpstr>
      <vt:lpstr>1_Default Theme</vt:lpstr>
      <vt:lpstr>实验六  在系统编程实验</vt:lpstr>
      <vt:lpstr>VHDL设计步骤</vt:lpstr>
      <vt:lpstr>VHDL设计步骤</vt:lpstr>
      <vt:lpstr>实验六  在系统编程实验</vt:lpstr>
      <vt:lpstr>PowerPoint 演示文稿</vt:lpstr>
      <vt:lpstr>实验六  在系统编程实验</vt:lpstr>
      <vt:lpstr>实验六  在系统编程实验</vt:lpstr>
      <vt:lpstr>实验六  在系统编程实验</vt:lpstr>
      <vt:lpstr>实验六  在系统编程实验</vt:lpstr>
      <vt:lpstr>实验六  在系统编程实验</vt:lpstr>
      <vt:lpstr> 3:8线译码器真值表 </vt:lpstr>
      <vt:lpstr>实验六  在系统编程实验</vt:lpstr>
      <vt:lpstr>实验六  在系统编程实验</vt:lpstr>
      <vt:lpstr>实验六  在系统编程实验</vt:lpstr>
      <vt:lpstr>实验六  在系统编程实验</vt:lpstr>
      <vt:lpstr>        </vt:lpstr>
      <vt:lpstr>七段译码器真值表</vt:lpstr>
      <vt:lpstr>典型设计框图</vt:lpstr>
      <vt:lpstr>实验六  在系统编程实验</vt:lpstr>
      <vt:lpstr>实验六  在系统编程实验</vt:lpstr>
      <vt:lpstr>PowerPoint 演示文稿</vt:lpstr>
      <vt:lpstr>PowerPoint 演示文稿</vt:lpstr>
      <vt:lpstr>PowerPoint 演示文稿</vt:lpstr>
      <vt:lpstr>PowerPoint 演示文稿</vt:lpstr>
      <vt:lpstr>实验六  在系统编程实验</vt:lpstr>
      <vt:lpstr>实验六  在系统编程实验</vt:lpstr>
      <vt:lpstr>实验六  在系统编程实验</vt:lpstr>
      <vt:lpstr>结  束</vt:lpstr>
      <vt:lpstr>结 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le</cp:lastModifiedBy>
  <cp:revision>54</cp:revision>
  <dcterms:created xsi:type="dcterms:W3CDTF">2013-10-14T12:17:42Z</dcterms:created>
  <dcterms:modified xsi:type="dcterms:W3CDTF">2019-09-16T01:16:48Z</dcterms:modified>
</cp:coreProperties>
</file>