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61" r:id="rId2"/>
    <p:sldId id="374" r:id="rId3"/>
    <p:sldId id="375" r:id="rId4"/>
    <p:sldId id="416" r:id="rId5"/>
    <p:sldId id="417" r:id="rId6"/>
    <p:sldId id="459" r:id="rId7"/>
    <p:sldId id="508" r:id="rId8"/>
    <p:sldId id="509" r:id="rId9"/>
    <p:sldId id="514" r:id="rId10"/>
    <p:sldId id="418" r:id="rId11"/>
    <p:sldId id="507" r:id="rId12"/>
    <p:sldId id="419" r:id="rId13"/>
    <p:sldId id="415" r:id="rId14"/>
    <p:sldId id="412" r:id="rId15"/>
    <p:sldId id="413" r:id="rId16"/>
    <p:sldId id="423" r:id="rId17"/>
    <p:sldId id="421" r:id="rId18"/>
    <p:sldId id="516" r:id="rId19"/>
    <p:sldId id="305" r:id="rId20"/>
    <p:sldId id="350" r:id="rId21"/>
    <p:sldId id="351" r:id="rId22"/>
    <p:sldId id="364" r:id="rId23"/>
    <p:sldId id="306" r:id="rId24"/>
    <p:sldId id="307" r:id="rId25"/>
    <p:sldId id="343" r:id="rId26"/>
    <p:sldId id="477" r:id="rId27"/>
    <p:sldId id="309" r:id="rId28"/>
    <p:sldId id="344" r:id="rId29"/>
    <p:sldId id="345" r:id="rId30"/>
    <p:sldId id="346" r:id="rId31"/>
    <p:sldId id="311" r:id="rId32"/>
    <p:sldId id="358" r:id="rId33"/>
    <p:sldId id="359" r:id="rId34"/>
    <p:sldId id="349" r:id="rId35"/>
    <p:sldId id="312" r:id="rId36"/>
    <p:sldId id="319" r:id="rId37"/>
    <p:sldId id="340" r:id="rId38"/>
    <p:sldId id="512" r:id="rId39"/>
    <p:sldId id="461" r:id="rId40"/>
    <p:sldId id="347" r:id="rId41"/>
    <p:sldId id="348" r:id="rId42"/>
    <p:sldId id="519" r:id="rId43"/>
    <p:sldId id="520" r:id="rId44"/>
    <p:sldId id="313" r:id="rId45"/>
    <p:sldId id="422" r:id="rId46"/>
    <p:sldId id="424" r:id="rId47"/>
    <p:sldId id="314" r:id="rId48"/>
    <p:sldId id="425" r:id="rId49"/>
    <p:sldId id="443" r:id="rId50"/>
    <p:sldId id="521" r:id="rId51"/>
    <p:sldId id="460" r:id="rId52"/>
    <p:sldId id="462" r:id="rId53"/>
    <p:sldId id="463" r:id="rId54"/>
    <p:sldId id="432" r:id="rId55"/>
    <p:sldId id="446" r:id="rId56"/>
    <p:sldId id="448" r:id="rId57"/>
    <p:sldId id="447" r:id="rId58"/>
    <p:sldId id="505" r:id="rId59"/>
    <p:sldId id="464" r:id="rId60"/>
    <p:sldId id="465" r:id="rId61"/>
    <p:sldId id="466" r:id="rId62"/>
    <p:sldId id="467" r:id="rId63"/>
    <p:sldId id="426" r:id="rId64"/>
    <p:sldId id="428" r:id="rId65"/>
    <p:sldId id="430" r:id="rId66"/>
    <p:sldId id="498" r:id="rId67"/>
    <p:sldId id="511" r:id="rId68"/>
    <p:sldId id="479" r:id="rId69"/>
    <p:sldId id="429" r:id="rId70"/>
    <p:sldId id="440" r:id="rId71"/>
    <p:sldId id="441" r:id="rId72"/>
    <p:sldId id="442" r:id="rId73"/>
    <p:sldId id="449" r:id="rId74"/>
    <p:sldId id="444" r:id="rId75"/>
    <p:sldId id="469" r:id="rId76"/>
    <p:sldId id="470" r:id="rId77"/>
    <p:sldId id="445" r:id="rId78"/>
    <p:sldId id="450" r:id="rId79"/>
    <p:sldId id="468" r:id="rId80"/>
    <p:sldId id="431" r:id="rId81"/>
    <p:sldId id="433" r:id="rId82"/>
    <p:sldId id="434" r:id="rId83"/>
    <p:sldId id="435" r:id="rId84"/>
    <p:sldId id="436" r:id="rId85"/>
    <p:sldId id="437" r:id="rId86"/>
    <p:sldId id="438" r:id="rId87"/>
    <p:sldId id="439" r:id="rId88"/>
    <p:sldId id="452" r:id="rId89"/>
    <p:sldId id="471" r:id="rId90"/>
    <p:sldId id="482" r:id="rId91"/>
    <p:sldId id="472" r:id="rId92"/>
    <p:sldId id="453" r:id="rId93"/>
    <p:sldId id="454" r:id="rId94"/>
    <p:sldId id="495" r:id="rId95"/>
    <p:sldId id="510" r:id="rId96"/>
    <p:sldId id="455" r:id="rId97"/>
    <p:sldId id="456" r:id="rId98"/>
    <p:sldId id="458" r:id="rId99"/>
    <p:sldId id="457" r:id="rId100"/>
    <p:sldId id="474" r:id="rId101"/>
    <p:sldId id="291" r:id="rId102"/>
    <p:sldId id="475" r:id="rId103"/>
    <p:sldId id="500" r:id="rId104"/>
    <p:sldId id="506" r:id="rId105"/>
    <p:sldId id="451" r:id="rId106"/>
    <p:sldId id="481" r:id="rId107"/>
    <p:sldId id="473" r:id="rId108"/>
    <p:sldId id="515" r:id="rId109"/>
    <p:sldId id="476" r:id="rId110"/>
    <p:sldId id="518" r:id="rId111"/>
  </p:sldIdLst>
  <p:sldSz cx="9144000" cy="6858000" type="screen4x3"/>
  <p:notesSz cx="6858000" cy="9144000"/>
  <p:defaultTextStyle>
    <a:defPPr>
      <a:defRPr lang="zh-CN"/>
    </a:defPPr>
    <a:lvl1pPr algn="l" rtl="0" fontAlgn="base">
      <a:lnSpc>
        <a:spcPct val="85000"/>
      </a:lnSpc>
      <a:spcBef>
        <a:spcPct val="50000"/>
      </a:spcBef>
      <a:spcAft>
        <a:spcPct val="0"/>
      </a:spcAft>
      <a:defRPr kumimoji="1" sz="2000" b="1" kern="1200">
        <a:solidFill>
          <a:schemeClr val="tx1"/>
        </a:solidFill>
        <a:latin typeface="Times New Roman" pitchFamily="18" charset="0"/>
        <a:ea typeface="楷体_GB2312" charset="-122"/>
        <a:cs typeface="+mn-cs"/>
      </a:defRPr>
    </a:lvl1pPr>
    <a:lvl2pPr marL="457200" algn="l" rtl="0" fontAlgn="base">
      <a:lnSpc>
        <a:spcPct val="85000"/>
      </a:lnSpc>
      <a:spcBef>
        <a:spcPct val="50000"/>
      </a:spcBef>
      <a:spcAft>
        <a:spcPct val="0"/>
      </a:spcAft>
      <a:defRPr kumimoji="1" sz="2000" b="1" kern="1200">
        <a:solidFill>
          <a:schemeClr val="tx1"/>
        </a:solidFill>
        <a:latin typeface="Times New Roman" pitchFamily="18" charset="0"/>
        <a:ea typeface="楷体_GB2312" charset="-122"/>
        <a:cs typeface="+mn-cs"/>
      </a:defRPr>
    </a:lvl2pPr>
    <a:lvl3pPr marL="914400" algn="l" rtl="0" fontAlgn="base">
      <a:lnSpc>
        <a:spcPct val="85000"/>
      </a:lnSpc>
      <a:spcBef>
        <a:spcPct val="50000"/>
      </a:spcBef>
      <a:spcAft>
        <a:spcPct val="0"/>
      </a:spcAft>
      <a:defRPr kumimoji="1" sz="2000" b="1" kern="1200">
        <a:solidFill>
          <a:schemeClr val="tx1"/>
        </a:solidFill>
        <a:latin typeface="Times New Roman" pitchFamily="18" charset="0"/>
        <a:ea typeface="楷体_GB2312" charset="-122"/>
        <a:cs typeface="+mn-cs"/>
      </a:defRPr>
    </a:lvl3pPr>
    <a:lvl4pPr marL="1371600" algn="l" rtl="0" fontAlgn="base">
      <a:lnSpc>
        <a:spcPct val="85000"/>
      </a:lnSpc>
      <a:spcBef>
        <a:spcPct val="50000"/>
      </a:spcBef>
      <a:spcAft>
        <a:spcPct val="0"/>
      </a:spcAft>
      <a:defRPr kumimoji="1" sz="2000" b="1" kern="1200">
        <a:solidFill>
          <a:schemeClr val="tx1"/>
        </a:solidFill>
        <a:latin typeface="Times New Roman" pitchFamily="18" charset="0"/>
        <a:ea typeface="楷体_GB2312" charset="-122"/>
        <a:cs typeface="+mn-cs"/>
      </a:defRPr>
    </a:lvl4pPr>
    <a:lvl5pPr marL="1828800" algn="l" rtl="0" fontAlgn="base">
      <a:lnSpc>
        <a:spcPct val="85000"/>
      </a:lnSpc>
      <a:spcBef>
        <a:spcPct val="50000"/>
      </a:spcBef>
      <a:spcAft>
        <a:spcPct val="0"/>
      </a:spcAft>
      <a:defRPr kumimoji="1" sz="2000" b="1" kern="1200">
        <a:solidFill>
          <a:schemeClr val="tx1"/>
        </a:solidFill>
        <a:latin typeface="Times New Roman" pitchFamily="18" charset="0"/>
        <a:ea typeface="楷体_GB2312" charset="-122"/>
        <a:cs typeface="+mn-cs"/>
      </a:defRPr>
    </a:lvl5pPr>
    <a:lvl6pPr marL="2286000" algn="l" defTabSz="914400" rtl="0" eaLnBrk="1" latinLnBrk="0" hangingPunct="1">
      <a:defRPr kumimoji="1" sz="2000" b="1" kern="1200">
        <a:solidFill>
          <a:schemeClr val="tx1"/>
        </a:solidFill>
        <a:latin typeface="Times New Roman" pitchFamily="18" charset="0"/>
        <a:ea typeface="楷体_GB2312" charset="-122"/>
        <a:cs typeface="+mn-cs"/>
      </a:defRPr>
    </a:lvl6pPr>
    <a:lvl7pPr marL="2743200" algn="l" defTabSz="914400" rtl="0" eaLnBrk="1" latinLnBrk="0" hangingPunct="1">
      <a:defRPr kumimoji="1" sz="2000" b="1" kern="1200">
        <a:solidFill>
          <a:schemeClr val="tx1"/>
        </a:solidFill>
        <a:latin typeface="Times New Roman" pitchFamily="18" charset="0"/>
        <a:ea typeface="楷体_GB2312" charset="-122"/>
        <a:cs typeface="+mn-cs"/>
      </a:defRPr>
    </a:lvl7pPr>
    <a:lvl8pPr marL="3200400" algn="l" defTabSz="914400" rtl="0" eaLnBrk="1" latinLnBrk="0" hangingPunct="1">
      <a:defRPr kumimoji="1" sz="2000" b="1" kern="1200">
        <a:solidFill>
          <a:schemeClr val="tx1"/>
        </a:solidFill>
        <a:latin typeface="Times New Roman" pitchFamily="18" charset="0"/>
        <a:ea typeface="楷体_GB2312" charset="-122"/>
        <a:cs typeface="+mn-cs"/>
      </a:defRPr>
    </a:lvl8pPr>
    <a:lvl9pPr marL="3657600" algn="l" defTabSz="914400" rtl="0" eaLnBrk="1" latinLnBrk="0" hangingPunct="1">
      <a:defRPr kumimoji="1" sz="2000" b="1" kern="1200">
        <a:solidFill>
          <a:schemeClr val="tx1"/>
        </a:solidFill>
        <a:latin typeface="Times New Roman" pitchFamily="18" charset="0"/>
        <a:ea typeface="楷体_GB231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C3399"/>
    <a:srgbClr val="0099CC"/>
    <a:srgbClr val="E6E6E6"/>
    <a:srgbClr val="FF3300"/>
    <a:srgbClr val="FF6600"/>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86340" autoAdjust="0"/>
  </p:normalViewPr>
  <p:slideViewPr>
    <p:cSldViewPr>
      <p:cViewPr varScale="1">
        <p:scale>
          <a:sx n="100" d="100"/>
          <a:sy n="100" d="100"/>
        </p:scale>
        <p:origin x="150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4" Type="http://schemas.openxmlformats.org/officeDocument/2006/relationships/image" Target="../media/image6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7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4"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png"/><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3.emf"/><Relationship Id="rId12" Type="http://schemas.openxmlformats.org/officeDocument/2006/relationships/image" Target="../media/image58.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emf"/><Relationship Id="rId11" Type="http://schemas.openxmlformats.org/officeDocument/2006/relationships/image" Target="../media/image57.emf"/><Relationship Id="rId5" Type="http://schemas.openxmlformats.org/officeDocument/2006/relationships/image" Target="../media/image51.emf"/><Relationship Id="rId10" Type="http://schemas.openxmlformats.org/officeDocument/2006/relationships/image" Target="../media/image56.emf"/><Relationship Id="rId4" Type="http://schemas.openxmlformats.org/officeDocument/2006/relationships/image" Target="../media/image50.emf"/><Relationship Id="rId9" Type="http://schemas.openxmlformats.org/officeDocument/2006/relationships/image" Target="../media/image5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b="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ea typeface="宋体" pitchFamily="2" charset="-122"/>
              </a:defRPr>
            </a:lvl1pPr>
          </a:lstStyle>
          <a:p>
            <a:pPr>
              <a:defRPr/>
            </a:pPr>
            <a:endParaRPr lang="en-US" altLang="zh-CN"/>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b="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ea typeface="宋体" pitchFamily="2" charset="-122"/>
              </a:defRPr>
            </a:lvl1pPr>
          </a:lstStyle>
          <a:p>
            <a:pPr>
              <a:defRPr/>
            </a:pPr>
            <a:fld id="{7FAD4321-BD9F-4AD0-A62F-E39707C626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BA1025-58DD-4766-9B08-C2F24156672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2A8F5A-C42A-4157-AF7C-929D66805CE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FEB763-7170-4FA9-A3D0-FB0F31B1678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893D8C-2F37-410E-AF6D-A5E672D2DE1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FBA675-8A69-43FF-97F5-326D5336051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0BF1D9-87CC-46AA-8A9E-2B12E1D9720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9EDEED-BE32-47A6-9A4A-EEC8E32824F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A7EE8FD-F321-4B83-8440-9A2637CC72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93CB55-6CC6-4CD2-92D4-5B7B11BC0E7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ABC1D4F-DB09-4678-8B3C-5A9220CC86F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538DB39-4A6F-4AAB-A9BE-4927538519C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DBCC47-E463-4646-B0A0-2A7B1F5BC56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CDCDC"/>
            </a:gs>
            <a:gs pos="100000">
              <a:schemeClr val="bg1"/>
            </a:gs>
          </a:gsLst>
          <a:lin ang="5400000" scaled="1"/>
        </a:gra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33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b="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b="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b="0">
                <a:ea typeface="+mn-ea"/>
              </a:defRPr>
            </a:lvl1pPr>
          </a:lstStyle>
          <a:p>
            <a:pPr>
              <a:defRPr/>
            </a:pPr>
            <a:fld id="{FD90872D-1845-4E69-9AEF-030E4AE88DB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81.emf"/><Relationship Id="rId5" Type="http://schemas.openxmlformats.org/officeDocument/2006/relationships/oleObject" Target="../embeddings/oleObject42.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44.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22.bin"/><Relationship Id="rId18" Type="http://schemas.openxmlformats.org/officeDocument/2006/relationships/image" Target="../media/image54.emf"/><Relationship Id="rId26" Type="http://schemas.openxmlformats.org/officeDocument/2006/relationships/image" Target="../media/image58.e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51.emf"/><Relationship Id="rId17" Type="http://schemas.openxmlformats.org/officeDocument/2006/relationships/oleObject" Target="../embeddings/oleObject24.bin"/><Relationship Id="rId25"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image" Target="../media/image53.emf"/><Relationship Id="rId20" Type="http://schemas.openxmlformats.org/officeDocument/2006/relationships/image" Target="../media/image55.emf"/><Relationship Id="rId1" Type="http://schemas.openxmlformats.org/officeDocument/2006/relationships/vmlDrawing" Target="../drawings/vmlDrawing9.vml"/><Relationship Id="rId6" Type="http://schemas.openxmlformats.org/officeDocument/2006/relationships/image" Target="../media/image48.emf"/><Relationship Id="rId11" Type="http://schemas.openxmlformats.org/officeDocument/2006/relationships/oleObject" Target="../embeddings/oleObject21.bin"/><Relationship Id="rId24" Type="http://schemas.openxmlformats.org/officeDocument/2006/relationships/image" Target="../media/image57.e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50.emf"/><Relationship Id="rId19" Type="http://schemas.openxmlformats.org/officeDocument/2006/relationships/oleObject" Target="../embeddings/oleObject25.bin"/><Relationship Id="rId4" Type="http://schemas.openxmlformats.org/officeDocument/2006/relationships/image" Target="../media/image47.emf"/><Relationship Id="rId9" Type="http://schemas.openxmlformats.org/officeDocument/2006/relationships/oleObject" Target="../embeddings/oleObject20.bin"/><Relationship Id="rId14" Type="http://schemas.openxmlformats.org/officeDocument/2006/relationships/image" Target="../media/image52.emf"/><Relationship Id="rId22" Type="http://schemas.openxmlformats.org/officeDocument/2006/relationships/image" Target="../media/image56.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8.png"/><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 Id="rId9" Type="http://schemas.openxmlformats.org/officeDocument/2006/relationships/image" Target="../media/image7.e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emf"/><Relationship Id="rId5" Type="http://schemas.openxmlformats.org/officeDocument/2006/relationships/oleObject" Target="../embeddings/oleObject30.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1.emf"/><Relationship Id="rId5" Type="http://schemas.openxmlformats.org/officeDocument/2006/relationships/oleObject" Target="../embeddings/oleObject34.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36.bin"/></Relationships>
</file>

<file path=ppt/slides/_rels/slide91.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5.emf"/><Relationship Id="rId5" Type="http://schemas.openxmlformats.org/officeDocument/2006/relationships/oleObject" Target="../embeddings/oleObject38.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4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8153400" y="6461125"/>
            <a:ext cx="990600" cy="396875"/>
          </a:xfrm>
        </p:spPr>
        <p:txBody>
          <a:bodyPr anchor="t">
            <a:spAutoFit/>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第</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5</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章</a:t>
            </a:r>
          </a:p>
        </p:txBody>
      </p:sp>
      <p:sp>
        <p:nvSpPr>
          <p:cNvPr id="16387" name="Rectangle 3"/>
          <p:cNvSpPr>
            <a:spLocks noChangeArrowheads="1"/>
          </p:cNvSpPr>
          <p:nvPr/>
        </p:nvSpPr>
        <p:spPr bwMode="auto">
          <a:xfrm>
            <a:off x="2743200" y="0"/>
            <a:ext cx="3200400" cy="914400"/>
          </a:xfrm>
          <a:prstGeom prst="rect">
            <a:avLst/>
          </a:prstGeom>
          <a:noFill/>
          <a:ln w="9525">
            <a:noFill/>
            <a:miter lim="800000"/>
            <a:headEnd/>
            <a:tailEnd/>
          </a:ln>
        </p:spPr>
        <p:txBody>
          <a:bodyPr>
            <a:spAutoFit/>
          </a:bodyPr>
          <a:lstStyle/>
          <a:p>
            <a:pPr algn="ctr">
              <a:lnSpc>
                <a:spcPct val="100000"/>
              </a:lnSpc>
              <a:spcBef>
                <a:spcPct val="30000"/>
              </a:spcBef>
            </a:pPr>
            <a:r>
              <a:rPr lang="zh-CN" altLang="en-US" sz="2400">
                <a:ea typeface="宋体" pitchFamily="2" charset="-122"/>
              </a:rPr>
              <a:t>第</a:t>
            </a:r>
            <a:r>
              <a:rPr lang="zh-CN" altLang="en-US" sz="2400">
                <a:solidFill>
                  <a:schemeClr val="bg1"/>
                </a:solidFill>
                <a:ea typeface="宋体" pitchFamily="2" charset="-122"/>
              </a:rPr>
              <a:t> </a:t>
            </a:r>
            <a:r>
              <a:rPr lang="en-US" altLang="zh-CN" sz="5400">
                <a:solidFill>
                  <a:srgbClr val="FF9900"/>
                </a:solidFill>
                <a:ea typeface="宋体" pitchFamily="2" charset="-122"/>
              </a:rPr>
              <a:t>5</a:t>
            </a:r>
            <a:r>
              <a:rPr lang="zh-CN" altLang="en-US" sz="2400">
                <a:ea typeface="宋体" pitchFamily="2" charset="-122"/>
              </a:rPr>
              <a:t>章</a:t>
            </a:r>
            <a:endParaRPr lang="zh-CN" altLang="en-US" sz="2800">
              <a:ea typeface="宋体" pitchFamily="2" charset="-122"/>
            </a:endParaRPr>
          </a:p>
        </p:txBody>
      </p:sp>
      <p:sp>
        <p:nvSpPr>
          <p:cNvPr id="16388" name="Text Box 4"/>
          <p:cNvSpPr txBox="1">
            <a:spLocks noChangeArrowheads="1"/>
          </p:cNvSpPr>
          <p:nvPr/>
        </p:nvSpPr>
        <p:spPr bwMode="auto">
          <a:xfrm>
            <a:off x="1828800" y="2133600"/>
            <a:ext cx="5410200" cy="1984375"/>
          </a:xfrm>
          <a:prstGeom prst="rect">
            <a:avLst/>
          </a:prstGeom>
          <a:noFill/>
          <a:ln w="9525">
            <a:noFill/>
            <a:miter lim="800000"/>
            <a:headEnd/>
            <a:tailEnd/>
          </a:ln>
        </p:spPr>
        <p:txBody>
          <a:bodyPr>
            <a:spAutoFit/>
          </a:bodyPr>
          <a:lstStyle/>
          <a:p>
            <a:pPr>
              <a:lnSpc>
                <a:spcPct val="100000"/>
              </a:lnSpc>
              <a:spcBef>
                <a:spcPct val="30000"/>
              </a:spcBef>
            </a:pPr>
            <a:r>
              <a:rPr lang="zh-CN" altLang="en-US">
                <a:solidFill>
                  <a:srgbClr val="1C1C1C"/>
                </a:solidFill>
                <a:ea typeface="宋体" pitchFamily="2" charset="-122"/>
              </a:rPr>
              <a:t>第一节  </a:t>
            </a:r>
            <a:r>
              <a:rPr lang="en-US" altLang="zh-CN">
                <a:solidFill>
                  <a:srgbClr val="1C1C1C"/>
                </a:solidFill>
                <a:ea typeface="宋体" pitchFamily="2" charset="-122"/>
              </a:rPr>
              <a:t>PLD</a:t>
            </a:r>
            <a:r>
              <a:rPr lang="zh-CN" altLang="en-US">
                <a:solidFill>
                  <a:srgbClr val="1C1C1C"/>
                </a:solidFill>
                <a:ea typeface="宋体" pitchFamily="2" charset="-122"/>
              </a:rPr>
              <a:t>的基本概念</a:t>
            </a:r>
          </a:p>
          <a:p>
            <a:pPr>
              <a:lnSpc>
                <a:spcPct val="100000"/>
              </a:lnSpc>
              <a:spcBef>
                <a:spcPct val="30000"/>
              </a:spcBef>
            </a:pPr>
            <a:r>
              <a:rPr lang="zh-CN" altLang="en-US">
                <a:solidFill>
                  <a:srgbClr val="1C1C1C"/>
                </a:solidFill>
                <a:ea typeface="宋体" pitchFamily="2" charset="-122"/>
              </a:rPr>
              <a:t>第二节  现场可编程门阵列 </a:t>
            </a:r>
            <a:r>
              <a:rPr lang="en-US" altLang="zh-CN">
                <a:solidFill>
                  <a:srgbClr val="1C1C1C"/>
                </a:solidFill>
                <a:ea typeface="宋体" pitchFamily="2" charset="-122"/>
              </a:rPr>
              <a:t>FPGA</a:t>
            </a:r>
          </a:p>
          <a:p>
            <a:pPr>
              <a:lnSpc>
                <a:spcPct val="100000"/>
              </a:lnSpc>
              <a:spcBef>
                <a:spcPct val="30000"/>
              </a:spcBef>
            </a:pPr>
            <a:r>
              <a:rPr lang="zh-CN" altLang="en-US">
                <a:solidFill>
                  <a:srgbClr val="1C1C1C"/>
                </a:solidFill>
                <a:ea typeface="宋体" pitchFamily="2" charset="-122"/>
              </a:rPr>
              <a:t>第三节  在系统可编程 </a:t>
            </a:r>
            <a:r>
              <a:rPr lang="en-US" altLang="zh-CN">
                <a:solidFill>
                  <a:srgbClr val="1C1C1C"/>
                </a:solidFill>
                <a:ea typeface="宋体" pitchFamily="2" charset="-122"/>
              </a:rPr>
              <a:t>ISP</a:t>
            </a:r>
          </a:p>
          <a:p>
            <a:pPr>
              <a:lnSpc>
                <a:spcPct val="100000"/>
              </a:lnSpc>
              <a:spcBef>
                <a:spcPct val="30000"/>
              </a:spcBef>
            </a:pPr>
            <a:r>
              <a:rPr lang="zh-CN" altLang="en-US">
                <a:solidFill>
                  <a:srgbClr val="1C1C1C"/>
                </a:solidFill>
                <a:ea typeface="宋体" pitchFamily="2" charset="-122"/>
              </a:rPr>
              <a:t>第四节  可编程逻辑的原理图方式设计</a:t>
            </a:r>
          </a:p>
          <a:p>
            <a:pPr>
              <a:lnSpc>
                <a:spcPct val="100000"/>
              </a:lnSpc>
              <a:spcBef>
                <a:spcPct val="30000"/>
              </a:spcBef>
            </a:pPr>
            <a:r>
              <a:rPr lang="zh-CN" altLang="en-US">
                <a:solidFill>
                  <a:srgbClr val="1C1C1C"/>
                </a:solidFill>
                <a:ea typeface="宋体" pitchFamily="2" charset="-122"/>
              </a:rPr>
              <a:t>第五节  可编程逻辑的</a:t>
            </a:r>
            <a:r>
              <a:rPr lang="en-US" altLang="zh-CN">
                <a:solidFill>
                  <a:srgbClr val="1C1C1C"/>
                </a:solidFill>
                <a:ea typeface="宋体" pitchFamily="2" charset="-122"/>
              </a:rPr>
              <a:t>VHDL</a:t>
            </a:r>
            <a:r>
              <a:rPr lang="zh-CN" altLang="en-US">
                <a:solidFill>
                  <a:srgbClr val="1C1C1C"/>
                </a:solidFill>
                <a:ea typeface="宋体" pitchFamily="2" charset="-122"/>
              </a:rPr>
              <a:t>文本方式设计</a:t>
            </a:r>
          </a:p>
        </p:txBody>
      </p:sp>
      <p:sp>
        <p:nvSpPr>
          <p:cNvPr id="16389" name="AutoShape 5"/>
          <p:cNvSpPr>
            <a:spLocks noChangeArrowheads="1"/>
          </p:cNvSpPr>
          <p:nvPr/>
        </p:nvSpPr>
        <p:spPr bwMode="auto">
          <a:xfrm>
            <a:off x="1371600" y="1143000"/>
            <a:ext cx="6019800" cy="3438525"/>
          </a:xfrm>
          <a:prstGeom prst="roundRect">
            <a:avLst>
              <a:gd name="adj" fmla="val 6991"/>
            </a:avLst>
          </a:prstGeom>
          <a:noFill/>
          <a:ln w="19050">
            <a:solidFill>
              <a:schemeClr val="accent1"/>
            </a:solidFill>
            <a:round/>
            <a:headEnd/>
            <a:tailEnd/>
          </a:ln>
        </p:spPr>
        <p:txBody>
          <a:bodyPr anchor="ctr">
            <a:spAutoFit/>
          </a:bodyPr>
          <a:lstStyle/>
          <a:p>
            <a:endParaRPr lang="zh-CN" altLang="en-US"/>
          </a:p>
        </p:txBody>
      </p:sp>
      <p:sp>
        <p:nvSpPr>
          <p:cNvPr id="7174" name="AutoShape 6"/>
          <p:cNvSpPr>
            <a:spLocks noChangeArrowheads="1"/>
          </p:cNvSpPr>
          <p:nvPr/>
        </p:nvSpPr>
        <p:spPr bwMode="auto">
          <a:xfrm>
            <a:off x="2362200" y="838200"/>
            <a:ext cx="4038600" cy="914400"/>
          </a:xfrm>
          <a:prstGeom prst="roundRect">
            <a:avLst>
              <a:gd name="adj" fmla="val 50000"/>
            </a:avLst>
          </a:prstGeom>
          <a:gradFill rotWithShape="0">
            <a:gsLst>
              <a:gs pos="0">
                <a:srgbClr val="CC3300"/>
              </a:gs>
              <a:gs pos="100000">
                <a:schemeClr val="accent2"/>
              </a:gs>
            </a:gsLst>
            <a:lin ang="0" scaled="1"/>
          </a:gradFill>
          <a:ln w="19050">
            <a:solidFill>
              <a:schemeClr val="hlink"/>
            </a:solidFill>
            <a:round/>
            <a:headEnd/>
            <a:tailEnd/>
          </a:ln>
          <a:effectLst/>
        </p:spPr>
        <p:txBody>
          <a:bodyPr lIns="0" tIns="0" rIns="0" bIns="0" anchor="ctr"/>
          <a:lstStyle/>
          <a:p>
            <a:pPr algn="ctr">
              <a:lnSpc>
                <a:spcPct val="100000"/>
              </a:lnSpc>
              <a:spcBef>
                <a:spcPct val="0"/>
              </a:spcBef>
              <a:defRPr/>
            </a:pPr>
            <a:r>
              <a:rPr lang="zh-CN" altLang="en-US" sz="2800" b="0">
                <a:solidFill>
                  <a:schemeClr val="bg1"/>
                </a:solidFill>
                <a:effectLst>
                  <a:outerShdw blurRad="38100" dist="38100" dir="2700000" algn="tl">
                    <a:srgbClr val="000000"/>
                  </a:outerShdw>
                </a:effectLst>
                <a:latin typeface="Arial" charset="0"/>
                <a:ea typeface="宋体" pitchFamily="2" charset="-122"/>
              </a:rPr>
              <a:t>可编程逻辑</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7850188" y="6308725"/>
            <a:ext cx="1293812" cy="360363"/>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PLD</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类型</a:t>
            </a:r>
          </a:p>
        </p:txBody>
      </p:sp>
      <p:grpSp>
        <p:nvGrpSpPr>
          <p:cNvPr id="2" name="Group 4"/>
          <p:cNvGrpSpPr>
            <a:grpSpLocks/>
          </p:cNvGrpSpPr>
          <p:nvPr/>
        </p:nvGrpSpPr>
        <p:grpSpPr bwMode="auto">
          <a:xfrm>
            <a:off x="0" y="0"/>
            <a:ext cx="2519363" cy="396875"/>
            <a:chOff x="144" y="1152"/>
            <a:chExt cx="1728" cy="250"/>
          </a:xfrm>
        </p:grpSpPr>
        <p:sp>
          <p:nvSpPr>
            <p:cNvPr id="494597"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5</a:t>
              </a:r>
              <a:r>
                <a:rPr lang="zh-CN" altLang="en-US">
                  <a:ea typeface="宋体" pitchFamily="2" charset="-122"/>
                </a:rPr>
                <a:t>、</a:t>
              </a:r>
              <a:r>
                <a:rPr lang="en-US" altLang="zh-CN">
                  <a:ea typeface="宋体" pitchFamily="2" charset="-122"/>
                </a:rPr>
                <a:t>PLD</a:t>
              </a:r>
              <a:r>
                <a:rPr lang="zh-CN" altLang="en-US">
                  <a:ea typeface="宋体" pitchFamily="2" charset="-122"/>
                </a:rPr>
                <a:t>类型</a:t>
              </a:r>
            </a:p>
          </p:txBody>
        </p:sp>
        <p:sp>
          <p:nvSpPr>
            <p:cNvPr id="21620"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494599" name="Rectangle 7"/>
          <p:cNvSpPr>
            <a:spLocks noChangeArrowheads="1"/>
          </p:cNvSpPr>
          <p:nvPr/>
        </p:nvSpPr>
        <p:spPr bwMode="auto">
          <a:xfrm>
            <a:off x="504825" y="649288"/>
            <a:ext cx="2214563" cy="396875"/>
          </a:xfrm>
          <a:prstGeom prst="rect">
            <a:avLst/>
          </a:prstGeom>
          <a:noFill/>
          <a:ln w="19050">
            <a:noFill/>
            <a:miter lim="800000"/>
            <a:headEnd/>
            <a:tailEnd/>
          </a:ln>
        </p:spPr>
        <p:txBody>
          <a:bodyPr wrap="none" lIns="90000" tIns="46800" rIns="90000" bIns="46800">
            <a:spAutoFit/>
          </a:bodyPr>
          <a:lstStyle/>
          <a:p>
            <a:pPr>
              <a:lnSpc>
                <a:spcPct val="100000"/>
              </a:lnSpc>
            </a:pPr>
            <a:r>
              <a:rPr lang="zh-CN" altLang="en-US">
                <a:ea typeface="宋体" pitchFamily="2" charset="-122"/>
              </a:rPr>
              <a:t>按照容量</a:t>
            </a:r>
            <a:r>
              <a:rPr lang="en-US" altLang="zh-CN">
                <a:ea typeface="宋体" pitchFamily="2" charset="-122"/>
              </a:rPr>
              <a:t>PLD</a:t>
            </a:r>
            <a:r>
              <a:rPr lang="zh-CN" altLang="en-US">
                <a:ea typeface="宋体" pitchFamily="2" charset="-122"/>
              </a:rPr>
              <a:t>分为</a:t>
            </a:r>
          </a:p>
        </p:txBody>
      </p:sp>
      <p:sp>
        <p:nvSpPr>
          <p:cNvPr id="494600" name="AutoShape 8"/>
          <p:cNvSpPr>
            <a:spLocks/>
          </p:cNvSpPr>
          <p:nvPr/>
        </p:nvSpPr>
        <p:spPr bwMode="auto">
          <a:xfrm>
            <a:off x="2722563" y="433388"/>
            <a:ext cx="73025" cy="792162"/>
          </a:xfrm>
          <a:prstGeom prst="leftBrace">
            <a:avLst>
              <a:gd name="adj1" fmla="val 90398"/>
              <a:gd name="adj2" fmla="val 50000"/>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494601" name="Text Box 9"/>
          <p:cNvSpPr txBox="1">
            <a:spLocks noChangeArrowheads="1"/>
          </p:cNvSpPr>
          <p:nvPr/>
        </p:nvSpPr>
        <p:spPr bwMode="auto">
          <a:xfrm>
            <a:off x="2808288" y="360363"/>
            <a:ext cx="316865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简单可编程逻辑器件</a:t>
            </a:r>
            <a:r>
              <a:rPr lang="en-US" altLang="zh-CN">
                <a:ea typeface="宋体" pitchFamily="2" charset="-122"/>
              </a:rPr>
              <a:t>SPLD</a:t>
            </a:r>
          </a:p>
        </p:txBody>
      </p:sp>
      <p:sp>
        <p:nvSpPr>
          <p:cNvPr id="494602" name="Text Box 10"/>
          <p:cNvSpPr txBox="1">
            <a:spLocks noChangeArrowheads="1"/>
          </p:cNvSpPr>
          <p:nvPr/>
        </p:nvSpPr>
        <p:spPr bwMode="auto">
          <a:xfrm>
            <a:off x="2808288" y="865188"/>
            <a:ext cx="3348037"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复杂可编程逻辑器件</a:t>
            </a:r>
            <a:r>
              <a:rPr lang="en-US" altLang="zh-CN">
                <a:ea typeface="宋体" pitchFamily="2" charset="-122"/>
              </a:rPr>
              <a:t>CPLD</a:t>
            </a:r>
          </a:p>
        </p:txBody>
      </p:sp>
      <p:sp>
        <p:nvSpPr>
          <p:cNvPr id="494603" name="Rectangle 11"/>
          <p:cNvSpPr>
            <a:spLocks noChangeArrowheads="1"/>
          </p:cNvSpPr>
          <p:nvPr/>
        </p:nvSpPr>
        <p:spPr bwMode="auto">
          <a:xfrm>
            <a:off x="6156325" y="333375"/>
            <a:ext cx="2627313" cy="415925"/>
          </a:xfrm>
          <a:prstGeom prst="rect">
            <a:avLst/>
          </a:prstGeom>
          <a:solidFill>
            <a:schemeClr val="hlink"/>
          </a:solidFill>
          <a:ln w="19050">
            <a:solidFill>
              <a:srgbClr val="FF3300"/>
            </a:solidFill>
            <a:miter lim="800000"/>
            <a:headEnd/>
            <a:tailEnd/>
          </a:ln>
        </p:spPr>
        <p:txBody>
          <a:bodyPr lIns="90000" tIns="46800" rIns="90000" bIns="46800" anchor="ctr">
            <a:spAutoFit/>
          </a:bodyPr>
          <a:lstStyle/>
          <a:p>
            <a:pPr algn="ctr">
              <a:lnSpc>
                <a:spcPct val="100000"/>
              </a:lnSpc>
            </a:pPr>
            <a:r>
              <a:rPr lang="en-US" altLang="zh-CN">
                <a:ea typeface="宋体" pitchFamily="2" charset="-122"/>
              </a:rPr>
              <a:t>IC</a:t>
            </a:r>
            <a:r>
              <a:rPr lang="zh-CN" altLang="en-US">
                <a:ea typeface="宋体" pitchFamily="2" charset="-122"/>
              </a:rPr>
              <a:t>管脚数：</a:t>
            </a:r>
            <a:r>
              <a:rPr lang="en-US" altLang="zh-CN">
                <a:ea typeface="宋体" pitchFamily="2" charset="-122"/>
              </a:rPr>
              <a:t>24~28</a:t>
            </a:r>
          </a:p>
        </p:txBody>
      </p:sp>
      <p:sp>
        <p:nvSpPr>
          <p:cNvPr id="494604" name="Rectangle 12"/>
          <p:cNvSpPr>
            <a:spLocks noChangeArrowheads="1"/>
          </p:cNvSpPr>
          <p:nvPr/>
        </p:nvSpPr>
        <p:spPr bwMode="auto">
          <a:xfrm>
            <a:off x="6156325" y="836613"/>
            <a:ext cx="2619375" cy="415925"/>
          </a:xfrm>
          <a:prstGeom prst="rect">
            <a:avLst/>
          </a:prstGeom>
          <a:solidFill>
            <a:schemeClr val="hlink"/>
          </a:solidFill>
          <a:ln w="19050">
            <a:solidFill>
              <a:srgbClr val="FF3300"/>
            </a:solidFill>
            <a:miter lim="800000"/>
            <a:headEnd/>
            <a:tailEnd/>
          </a:ln>
        </p:spPr>
        <p:txBody>
          <a:bodyPr lIns="90000" tIns="46800" rIns="90000" bIns="46800" anchor="ctr">
            <a:spAutoFit/>
          </a:bodyPr>
          <a:lstStyle/>
          <a:p>
            <a:pPr algn="ctr">
              <a:lnSpc>
                <a:spcPct val="100000"/>
              </a:lnSpc>
            </a:pPr>
            <a:r>
              <a:rPr lang="en-US" altLang="zh-CN">
                <a:ea typeface="宋体" pitchFamily="2" charset="-122"/>
              </a:rPr>
              <a:t>IC</a:t>
            </a:r>
            <a:r>
              <a:rPr lang="zh-CN" altLang="en-US">
                <a:ea typeface="宋体" pitchFamily="2" charset="-122"/>
              </a:rPr>
              <a:t>管脚数：</a:t>
            </a:r>
            <a:r>
              <a:rPr lang="en-US" altLang="zh-CN">
                <a:ea typeface="宋体" pitchFamily="2" charset="-122"/>
              </a:rPr>
              <a:t>44~160</a:t>
            </a:r>
          </a:p>
        </p:txBody>
      </p:sp>
      <p:sp>
        <p:nvSpPr>
          <p:cNvPr id="494605" name="Rectangle 13"/>
          <p:cNvSpPr>
            <a:spLocks noChangeArrowheads="1"/>
          </p:cNvSpPr>
          <p:nvPr/>
        </p:nvSpPr>
        <p:spPr bwMode="auto">
          <a:xfrm>
            <a:off x="250825" y="1341438"/>
            <a:ext cx="4897438" cy="415925"/>
          </a:xfrm>
          <a:prstGeom prst="rect">
            <a:avLst/>
          </a:prstGeom>
          <a:gradFill rotWithShape="1">
            <a:gsLst>
              <a:gs pos="0">
                <a:srgbClr val="5E1847"/>
              </a:gs>
              <a:gs pos="50000">
                <a:srgbClr val="CC3399"/>
              </a:gs>
              <a:gs pos="100000">
                <a:srgbClr val="5E1847"/>
              </a:gs>
            </a:gsLst>
            <a:lin ang="5400000" scaled="1"/>
          </a:gradFill>
          <a:ln w="19050">
            <a:solidFill>
              <a:srgbClr val="00CCFF"/>
            </a:solidFill>
            <a:miter lim="800000"/>
            <a:headEnd/>
            <a:tailEnd/>
          </a:ln>
        </p:spPr>
        <p:txBody>
          <a:bodyPr lIns="90000" tIns="46800" rIns="90000" bIns="46800" anchor="ctr">
            <a:spAutoFit/>
          </a:bodyPr>
          <a:lstStyle/>
          <a:p>
            <a:pPr algn="ctr">
              <a:lnSpc>
                <a:spcPct val="100000"/>
              </a:lnSpc>
            </a:pPr>
            <a:r>
              <a:rPr lang="zh-CN" altLang="en-US">
                <a:solidFill>
                  <a:schemeClr val="bg1"/>
                </a:solidFill>
                <a:ea typeface="宋体" pitchFamily="2" charset="-122"/>
              </a:rPr>
              <a:t>简单可编程逻辑器件</a:t>
            </a:r>
            <a:r>
              <a:rPr lang="en-US" altLang="zh-CN">
                <a:solidFill>
                  <a:schemeClr val="bg1"/>
                </a:solidFill>
                <a:ea typeface="宋体" pitchFamily="2" charset="-122"/>
              </a:rPr>
              <a:t>SPLD</a:t>
            </a:r>
            <a:r>
              <a:rPr lang="zh-CN" altLang="en-US">
                <a:solidFill>
                  <a:schemeClr val="bg1"/>
                </a:solidFill>
                <a:ea typeface="宋体" pitchFamily="2" charset="-122"/>
              </a:rPr>
              <a:t>的内部结构</a:t>
            </a:r>
          </a:p>
        </p:txBody>
      </p:sp>
      <p:grpSp>
        <p:nvGrpSpPr>
          <p:cNvPr id="3" name="Group 46"/>
          <p:cNvGrpSpPr>
            <a:grpSpLocks/>
          </p:cNvGrpSpPr>
          <p:nvPr/>
        </p:nvGrpSpPr>
        <p:grpSpPr bwMode="auto">
          <a:xfrm>
            <a:off x="250825" y="1989138"/>
            <a:ext cx="3849688" cy="1776412"/>
            <a:chOff x="1973" y="1389"/>
            <a:chExt cx="2425" cy="1119"/>
          </a:xfrm>
        </p:grpSpPr>
        <p:sp>
          <p:nvSpPr>
            <p:cNvPr id="21596" name="Rectangle 16"/>
            <p:cNvSpPr>
              <a:spLocks noChangeArrowheads="1"/>
            </p:cNvSpPr>
            <p:nvPr/>
          </p:nvSpPr>
          <p:spPr bwMode="auto">
            <a:xfrm>
              <a:off x="2590" y="1389"/>
              <a:ext cx="462" cy="807"/>
            </a:xfrm>
            <a:prstGeom prst="rect">
              <a:avLst/>
            </a:prstGeom>
            <a:solidFill>
              <a:schemeClr val="hlink"/>
            </a:solidFill>
            <a:ln w="19050">
              <a:solidFill>
                <a:srgbClr val="FF3300"/>
              </a:solidFill>
              <a:miter lim="800000"/>
              <a:headEnd/>
              <a:tailEnd/>
            </a:ln>
          </p:spPr>
          <p:txBody>
            <a:bodyPr wrap="none" lIns="90000" tIns="46800" rIns="90000" bIns="46800" anchor="ctr">
              <a:spAutoFit/>
            </a:bodyPr>
            <a:lstStyle/>
            <a:p>
              <a:pPr algn="ctr">
                <a:lnSpc>
                  <a:spcPct val="100000"/>
                </a:lnSpc>
              </a:pPr>
              <a:endParaRPr lang="en-US" altLang="zh-CN" sz="1400"/>
            </a:p>
            <a:p>
              <a:pPr algn="ctr">
                <a:lnSpc>
                  <a:spcPct val="100000"/>
                </a:lnSpc>
              </a:pPr>
              <a:r>
                <a:rPr lang="zh-CN" altLang="en-US" sz="1400"/>
                <a:t>与阵列</a:t>
              </a:r>
            </a:p>
            <a:p>
              <a:pPr algn="ctr">
                <a:lnSpc>
                  <a:spcPct val="100000"/>
                </a:lnSpc>
              </a:pPr>
              <a:r>
                <a:rPr lang="zh-CN" altLang="en-US" sz="1400"/>
                <a:t>固定</a:t>
              </a:r>
            </a:p>
            <a:p>
              <a:pPr algn="ctr">
                <a:lnSpc>
                  <a:spcPct val="100000"/>
                </a:lnSpc>
              </a:pPr>
              <a:endParaRPr lang="en-US" altLang="zh-CN" sz="1400"/>
            </a:p>
          </p:txBody>
        </p:sp>
        <p:sp>
          <p:nvSpPr>
            <p:cNvPr id="21597" name="Rectangle 17"/>
            <p:cNvSpPr>
              <a:spLocks noChangeArrowheads="1"/>
            </p:cNvSpPr>
            <p:nvPr/>
          </p:nvSpPr>
          <p:spPr bwMode="auto">
            <a:xfrm>
              <a:off x="3288" y="1389"/>
              <a:ext cx="470" cy="807"/>
            </a:xfrm>
            <a:prstGeom prst="rect">
              <a:avLst/>
            </a:prstGeom>
            <a:solidFill>
              <a:srgbClr val="FFFFCD"/>
            </a:solidFill>
            <a:ln w="19050">
              <a:solidFill>
                <a:srgbClr val="FF3300"/>
              </a:solidFill>
              <a:miter lim="800000"/>
              <a:headEnd/>
              <a:tailEnd/>
            </a:ln>
          </p:spPr>
          <p:txBody>
            <a:bodyPr lIns="90000" tIns="46800" rIns="90000" bIns="46800" anchor="ctr">
              <a:spAutoFit/>
            </a:bodyPr>
            <a:lstStyle/>
            <a:p>
              <a:pPr algn="ctr">
                <a:lnSpc>
                  <a:spcPct val="100000"/>
                </a:lnSpc>
              </a:pPr>
              <a:endParaRPr lang="en-US" altLang="zh-CN" sz="1400"/>
            </a:p>
            <a:p>
              <a:pPr algn="ctr">
                <a:lnSpc>
                  <a:spcPct val="100000"/>
                </a:lnSpc>
              </a:pPr>
              <a:r>
                <a:rPr lang="zh-CN" altLang="en-US" sz="1400"/>
                <a:t>或阵列</a:t>
              </a:r>
            </a:p>
            <a:p>
              <a:pPr algn="ctr">
                <a:lnSpc>
                  <a:spcPct val="100000"/>
                </a:lnSpc>
              </a:pPr>
              <a:r>
                <a:rPr lang="zh-CN" altLang="en-US" sz="1400"/>
                <a:t>可编程</a:t>
              </a:r>
            </a:p>
            <a:p>
              <a:pPr algn="ctr">
                <a:lnSpc>
                  <a:spcPct val="100000"/>
                </a:lnSpc>
              </a:pPr>
              <a:endParaRPr lang="en-US" altLang="zh-CN" sz="1400"/>
            </a:p>
          </p:txBody>
        </p:sp>
        <p:sp>
          <p:nvSpPr>
            <p:cNvPr id="21598" name="Line 18"/>
            <p:cNvSpPr>
              <a:spLocks noChangeShapeType="1"/>
            </p:cNvSpPr>
            <p:nvPr/>
          </p:nvSpPr>
          <p:spPr bwMode="auto">
            <a:xfrm>
              <a:off x="3061" y="2069"/>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99" name="Line 19"/>
            <p:cNvSpPr>
              <a:spLocks noChangeShapeType="1"/>
            </p:cNvSpPr>
            <p:nvPr/>
          </p:nvSpPr>
          <p:spPr bwMode="auto">
            <a:xfrm>
              <a:off x="3061" y="1480"/>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600" name="Line 20"/>
            <p:cNvSpPr>
              <a:spLocks noChangeShapeType="1"/>
            </p:cNvSpPr>
            <p:nvPr/>
          </p:nvSpPr>
          <p:spPr bwMode="auto">
            <a:xfrm>
              <a:off x="3061" y="1606"/>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601" name="AutoShape 27"/>
            <p:cNvSpPr>
              <a:spLocks noChangeArrowheads="1"/>
            </p:cNvSpPr>
            <p:nvPr/>
          </p:nvSpPr>
          <p:spPr bwMode="auto">
            <a:xfrm>
              <a:off x="2200" y="1434"/>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602" name="AutoShape 28"/>
            <p:cNvSpPr>
              <a:spLocks noChangeArrowheads="1"/>
            </p:cNvSpPr>
            <p:nvPr/>
          </p:nvSpPr>
          <p:spPr bwMode="auto">
            <a:xfrm>
              <a:off x="2200" y="1570"/>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603" name="AutoShape 29"/>
            <p:cNvSpPr>
              <a:spLocks noChangeArrowheads="1"/>
            </p:cNvSpPr>
            <p:nvPr/>
          </p:nvSpPr>
          <p:spPr bwMode="auto">
            <a:xfrm>
              <a:off x="2200" y="2069"/>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604" name="Text Box 30"/>
            <p:cNvSpPr txBox="1">
              <a:spLocks noChangeArrowheads="1"/>
            </p:cNvSpPr>
            <p:nvPr/>
          </p:nvSpPr>
          <p:spPr bwMode="auto">
            <a:xfrm>
              <a:off x="2179"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605" name="Text Box 31"/>
            <p:cNvSpPr txBox="1">
              <a:spLocks noChangeArrowheads="1"/>
            </p:cNvSpPr>
            <p:nvPr/>
          </p:nvSpPr>
          <p:spPr bwMode="auto">
            <a:xfrm>
              <a:off x="3016" y="1706"/>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606" name="Line 32"/>
            <p:cNvSpPr>
              <a:spLocks noChangeShapeType="1"/>
            </p:cNvSpPr>
            <p:nvPr/>
          </p:nvSpPr>
          <p:spPr bwMode="auto">
            <a:xfrm>
              <a:off x="2391" y="162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607" name="Line 34"/>
            <p:cNvSpPr>
              <a:spLocks noChangeShapeType="1"/>
            </p:cNvSpPr>
            <p:nvPr/>
          </p:nvSpPr>
          <p:spPr bwMode="auto">
            <a:xfrm>
              <a:off x="2381"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608" name="Line 35"/>
            <p:cNvSpPr>
              <a:spLocks noChangeShapeType="1"/>
            </p:cNvSpPr>
            <p:nvPr/>
          </p:nvSpPr>
          <p:spPr bwMode="auto">
            <a:xfrm>
              <a:off x="2381"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609" name="Line 36"/>
            <p:cNvSpPr>
              <a:spLocks noChangeShapeType="1"/>
            </p:cNvSpPr>
            <p:nvPr/>
          </p:nvSpPr>
          <p:spPr bwMode="auto">
            <a:xfrm>
              <a:off x="3769" y="161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610" name="Line 37"/>
            <p:cNvSpPr>
              <a:spLocks noChangeShapeType="1"/>
            </p:cNvSpPr>
            <p:nvPr/>
          </p:nvSpPr>
          <p:spPr bwMode="auto">
            <a:xfrm>
              <a:off x="3768"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611" name="Line 38"/>
            <p:cNvSpPr>
              <a:spLocks noChangeShapeType="1"/>
            </p:cNvSpPr>
            <p:nvPr/>
          </p:nvSpPr>
          <p:spPr bwMode="auto">
            <a:xfrm>
              <a:off x="3768"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612" name="AutoShape 39"/>
            <p:cNvSpPr>
              <a:spLocks noChangeArrowheads="1"/>
            </p:cNvSpPr>
            <p:nvPr/>
          </p:nvSpPr>
          <p:spPr bwMode="auto">
            <a:xfrm>
              <a:off x="3969" y="1434"/>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613" name="AutoShape 40"/>
            <p:cNvSpPr>
              <a:spLocks noChangeArrowheads="1"/>
            </p:cNvSpPr>
            <p:nvPr/>
          </p:nvSpPr>
          <p:spPr bwMode="auto">
            <a:xfrm>
              <a:off x="3969" y="1570"/>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614" name="AutoShape 41"/>
            <p:cNvSpPr>
              <a:spLocks noChangeArrowheads="1"/>
            </p:cNvSpPr>
            <p:nvPr/>
          </p:nvSpPr>
          <p:spPr bwMode="auto">
            <a:xfrm>
              <a:off x="3969" y="2069"/>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615" name="Text Box 42"/>
            <p:cNvSpPr txBox="1">
              <a:spLocks noChangeArrowheads="1"/>
            </p:cNvSpPr>
            <p:nvPr/>
          </p:nvSpPr>
          <p:spPr bwMode="auto">
            <a:xfrm>
              <a:off x="3948"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616" name="Text Box 43"/>
            <p:cNvSpPr txBox="1">
              <a:spLocks noChangeArrowheads="1"/>
            </p:cNvSpPr>
            <p:nvPr/>
          </p:nvSpPr>
          <p:spPr bwMode="auto">
            <a:xfrm>
              <a:off x="1973"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入</a:t>
              </a:r>
            </a:p>
          </p:txBody>
        </p:sp>
        <p:sp>
          <p:nvSpPr>
            <p:cNvPr id="21617" name="Text Box 44"/>
            <p:cNvSpPr txBox="1">
              <a:spLocks noChangeArrowheads="1"/>
            </p:cNvSpPr>
            <p:nvPr/>
          </p:nvSpPr>
          <p:spPr bwMode="auto">
            <a:xfrm>
              <a:off x="4150"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出</a:t>
              </a:r>
            </a:p>
          </p:txBody>
        </p:sp>
        <p:sp>
          <p:nvSpPr>
            <p:cNvPr id="21618" name="Text Box 45"/>
            <p:cNvSpPr txBox="1">
              <a:spLocks noChangeArrowheads="1"/>
            </p:cNvSpPr>
            <p:nvPr/>
          </p:nvSpPr>
          <p:spPr bwMode="auto">
            <a:xfrm>
              <a:off x="2699" y="2296"/>
              <a:ext cx="952"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ea typeface="宋体" pitchFamily="2" charset="-122"/>
                </a:rPr>
                <a:t>(a) PROM</a:t>
              </a:r>
            </a:p>
          </p:txBody>
        </p:sp>
      </p:grpSp>
      <p:grpSp>
        <p:nvGrpSpPr>
          <p:cNvPr id="4" name="Group 47"/>
          <p:cNvGrpSpPr>
            <a:grpSpLocks/>
          </p:cNvGrpSpPr>
          <p:nvPr/>
        </p:nvGrpSpPr>
        <p:grpSpPr bwMode="auto">
          <a:xfrm>
            <a:off x="4716463" y="1989138"/>
            <a:ext cx="3849687" cy="1776412"/>
            <a:chOff x="1973" y="1389"/>
            <a:chExt cx="2425" cy="1119"/>
          </a:xfrm>
        </p:grpSpPr>
        <p:sp>
          <p:nvSpPr>
            <p:cNvPr id="21573" name="Rectangle 48"/>
            <p:cNvSpPr>
              <a:spLocks noChangeArrowheads="1"/>
            </p:cNvSpPr>
            <p:nvPr/>
          </p:nvSpPr>
          <p:spPr bwMode="auto">
            <a:xfrm>
              <a:off x="2590" y="1389"/>
              <a:ext cx="462" cy="807"/>
            </a:xfrm>
            <a:prstGeom prst="rect">
              <a:avLst/>
            </a:prstGeom>
            <a:solidFill>
              <a:schemeClr val="hlink"/>
            </a:solidFill>
            <a:ln w="19050">
              <a:solidFill>
                <a:srgbClr val="FF3300"/>
              </a:solidFill>
              <a:miter lim="800000"/>
              <a:headEnd/>
              <a:tailEnd/>
            </a:ln>
          </p:spPr>
          <p:txBody>
            <a:bodyPr wrap="none" lIns="90000" tIns="46800" rIns="90000" bIns="46800" anchor="ctr">
              <a:spAutoFit/>
            </a:bodyPr>
            <a:lstStyle/>
            <a:p>
              <a:pPr algn="ctr">
                <a:lnSpc>
                  <a:spcPct val="100000"/>
                </a:lnSpc>
              </a:pPr>
              <a:endParaRPr lang="en-US" altLang="zh-CN" sz="1400"/>
            </a:p>
            <a:p>
              <a:pPr algn="ctr">
                <a:lnSpc>
                  <a:spcPct val="100000"/>
                </a:lnSpc>
              </a:pPr>
              <a:r>
                <a:rPr lang="zh-CN" altLang="en-US" sz="1400"/>
                <a:t>与阵列</a:t>
              </a:r>
            </a:p>
            <a:p>
              <a:pPr algn="ctr">
                <a:lnSpc>
                  <a:spcPct val="100000"/>
                </a:lnSpc>
              </a:pPr>
              <a:r>
                <a:rPr lang="zh-CN" altLang="en-US" sz="1400"/>
                <a:t>可编程</a:t>
              </a:r>
            </a:p>
            <a:p>
              <a:pPr algn="ctr">
                <a:lnSpc>
                  <a:spcPct val="100000"/>
                </a:lnSpc>
              </a:pPr>
              <a:endParaRPr lang="en-US" altLang="zh-CN" sz="1400"/>
            </a:p>
          </p:txBody>
        </p:sp>
        <p:sp>
          <p:nvSpPr>
            <p:cNvPr id="21574" name="Rectangle 49"/>
            <p:cNvSpPr>
              <a:spLocks noChangeArrowheads="1"/>
            </p:cNvSpPr>
            <p:nvPr/>
          </p:nvSpPr>
          <p:spPr bwMode="auto">
            <a:xfrm>
              <a:off x="3288" y="1389"/>
              <a:ext cx="470" cy="807"/>
            </a:xfrm>
            <a:prstGeom prst="rect">
              <a:avLst/>
            </a:prstGeom>
            <a:solidFill>
              <a:srgbClr val="FFFFCD"/>
            </a:solidFill>
            <a:ln w="19050">
              <a:solidFill>
                <a:srgbClr val="FF3300"/>
              </a:solidFill>
              <a:miter lim="800000"/>
              <a:headEnd/>
              <a:tailEnd/>
            </a:ln>
          </p:spPr>
          <p:txBody>
            <a:bodyPr lIns="90000" tIns="46800" rIns="90000" bIns="46800" anchor="ctr">
              <a:spAutoFit/>
            </a:bodyPr>
            <a:lstStyle/>
            <a:p>
              <a:pPr algn="ctr">
                <a:lnSpc>
                  <a:spcPct val="100000"/>
                </a:lnSpc>
              </a:pPr>
              <a:endParaRPr lang="en-US" altLang="zh-CN" sz="1400"/>
            </a:p>
            <a:p>
              <a:pPr algn="ctr">
                <a:lnSpc>
                  <a:spcPct val="100000"/>
                </a:lnSpc>
              </a:pPr>
              <a:r>
                <a:rPr lang="zh-CN" altLang="en-US" sz="1400"/>
                <a:t>或阵列</a:t>
              </a:r>
            </a:p>
            <a:p>
              <a:pPr algn="ctr">
                <a:lnSpc>
                  <a:spcPct val="100000"/>
                </a:lnSpc>
              </a:pPr>
              <a:r>
                <a:rPr lang="zh-CN" altLang="en-US" sz="1400"/>
                <a:t>固定</a:t>
              </a:r>
            </a:p>
            <a:p>
              <a:pPr algn="ctr">
                <a:lnSpc>
                  <a:spcPct val="100000"/>
                </a:lnSpc>
              </a:pPr>
              <a:endParaRPr lang="en-US" altLang="zh-CN" sz="1400"/>
            </a:p>
          </p:txBody>
        </p:sp>
        <p:sp>
          <p:nvSpPr>
            <p:cNvPr id="21575" name="Line 50"/>
            <p:cNvSpPr>
              <a:spLocks noChangeShapeType="1"/>
            </p:cNvSpPr>
            <p:nvPr/>
          </p:nvSpPr>
          <p:spPr bwMode="auto">
            <a:xfrm>
              <a:off x="3061" y="2069"/>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76" name="Line 51"/>
            <p:cNvSpPr>
              <a:spLocks noChangeShapeType="1"/>
            </p:cNvSpPr>
            <p:nvPr/>
          </p:nvSpPr>
          <p:spPr bwMode="auto">
            <a:xfrm>
              <a:off x="3061" y="1480"/>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77" name="Line 52"/>
            <p:cNvSpPr>
              <a:spLocks noChangeShapeType="1"/>
            </p:cNvSpPr>
            <p:nvPr/>
          </p:nvSpPr>
          <p:spPr bwMode="auto">
            <a:xfrm>
              <a:off x="3061" y="1606"/>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78" name="AutoShape 53"/>
            <p:cNvSpPr>
              <a:spLocks noChangeArrowheads="1"/>
            </p:cNvSpPr>
            <p:nvPr/>
          </p:nvSpPr>
          <p:spPr bwMode="auto">
            <a:xfrm>
              <a:off x="2200" y="1434"/>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79" name="AutoShape 54"/>
            <p:cNvSpPr>
              <a:spLocks noChangeArrowheads="1"/>
            </p:cNvSpPr>
            <p:nvPr/>
          </p:nvSpPr>
          <p:spPr bwMode="auto">
            <a:xfrm>
              <a:off x="2200" y="1570"/>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80" name="AutoShape 55"/>
            <p:cNvSpPr>
              <a:spLocks noChangeArrowheads="1"/>
            </p:cNvSpPr>
            <p:nvPr/>
          </p:nvSpPr>
          <p:spPr bwMode="auto">
            <a:xfrm>
              <a:off x="2200" y="2069"/>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81" name="Text Box 56"/>
            <p:cNvSpPr txBox="1">
              <a:spLocks noChangeArrowheads="1"/>
            </p:cNvSpPr>
            <p:nvPr/>
          </p:nvSpPr>
          <p:spPr bwMode="auto">
            <a:xfrm>
              <a:off x="2179"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82" name="Text Box 57"/>
            <p:cNvSpPr txBox="1">
              <a:spLocks noChangeArrowheads="1"/>
            </p:cNvSpPr>
            <p:nvPr/>
          </p:nvSpPr>
          <p:spPr bwMode="auto">
            <a:xfrm>
              <a:off x="3016" y="1706"/>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83" name="Line 58"/>
            <p:cNvSpPr>
              <a:spLocks noChangeShapeType="1"/>
            </p:cNvSpPr>
            <p:nvPr/>
          </p:nvSpPr>
          <p:spPr bwMode="auto">
            <a:xfrm>
              <a:off x="2391" y="162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84" name="Line 59"/>
            <p:cNvSpPr>
              <a:spLocks noChangeShapeType="1"/>
            </p:cNvSpPr>
            <p:nvPr/>
          </p:nvSpPr>
          <p:spPr bwMode="auto">
            <a:xfrm>
              <a:off x="2381"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85" name="Line 60"/>
            <p:cNvSpPr>
              <a:spLocks noChangeShapeType="1"/>
            </p:cNvSpPr>
            <p:nvPr/>
          </p:nvSpPr>
          <p:spPr bwMode="auto">
            <a:xfrm>
              <a:off x="2381"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86" name="Line 61"/>
            <p:cNvSpPr>
              <a:spLocks noChangeShapeType="1"/>
            </p:cNvSpPr>
            <p:nvPr/>
          </p:nvSpPr>
          <p:spPr bwMode="auto">
            <a:xfrm>
              <a:off x="3769" y="161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87" name="Line 62"/>
            <p:cNvSpPr>
              <a:spLocks noChangeShapeType="1"/>
            </p:cNvSpPr>
            <p:nvPr/>
          </p:nvSpPr>
          <p:spPr bwMode="auto">
            <a:xfrm>
              <a:off x="3768"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88" name="Line 63"/>
            <p:cNvSpPr>
              <a:spLocks noChangeShapeType="1"/>
            </p:cNvSpPr>
            <p:nvPr/>
          </p:nvSpPr>
          <p:spPr bwMode="auto">
            <a:xfrm>
              <a:off x="3768"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89" name="AutoShape 64"/>
            <p:cNvSpPr>
              <a:spLocks noChangeArrowheads="1"/>
            </p:cNvSpPr>
            <p:nvPr/>
          </p:nvSpPr>
          <p:spPr bwMode="auto">
            <a:xfrm>
              <a:off x="3969" y="1434"/>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90" name="AutoShape 65"/>
            <p:cNvSpPr>
              <a:spLocks noChangeArrowheads="1"/>
            </p:cNvSpPr>
            <p:nvPr/>
          </p:nvSpPr>
          <p:spPr bwMode="auto">
            <a:xfrm>
              <a:off x="3969" y="1570"/>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91" name="AutoShape 66"/>
            <p:cNvSpPr>
              <a:spLocks noChangeArrowheads="1"/>
            </p:cNvSpPr>
            <p:nvPr/>
          </p:nvSpPr>
          <p:spPr bwMode="auto">
            <a:xfrm>
              <a:off x="3969" y="2069"/>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92" name="Text Box 67"/>
            <p:cNvSpPr txBox="1">
              <a:spLocks noChangeArrowheads="1"/>
            </p:cNvSpPr>
            <p:nvPr/>
          </p:nvSpPr>
          <p:spPr bwMode="auto">
            <a:xfrm>
              <a:off x="3948"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93" name="Text Box 68"/>
            <p:cNvSpPr txBox="1">
              <a:spLocks noChangeArrowheads="1"/>
            </p:cNvSpPr>
            <p:nvPr/>
          </p:nvSpPr>
          <p:spPr bwMode="auto">
            <a:xfrm>
              <a:off x="1973"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入</a:t>
              </a:r>
            </a:p>
          </p:txBody>
        </p:sp>
        <p:sp>
          <p:nvSpPr>
            <p:cNvPr id="21594" name="Text Box 69"/>
            <p:cNvSpPr txBox="1">
              <a:spLocks noChangeArrowheads="1"/>
            </p:cNvSpPr>
            <p:nvPr/>
          </p:nvSpPr>
          <p:spPr bwMode="auto">
            <a:xfrm>
              <a:off x="4150"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出</a:t>
              </a:r>
            </a:p>
          </p:txBody>
        </p:sp>
        <p:sp>
          <p:nvSpPr>
            <p:cNvPr id="21595" name="Text Box 70"/>
            <p:cNvSpPr txBox="1">
              <a:spLocks noChangeArrowheads="1"/>
            </p:cNvSpPr>
            <p:nvPr/>
          </p:nvSpPr>
          <p:spPr bwMode="auto">
            <a:xfrm>
              <a:off x="2699" y="2296"/>
              <a:ext cx="952"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ea typeface="宋体" pitchFamily="2" charset="-122"/>
                </a:rPr>
                <a:t>(c) PAL</a:t>
              </a:r>
            </a:p>
          </p:txBody>
        </p:sp>
      </p:grpSp>
      <p:grpSp>
        <p:nvGrpSpPr>
          <p:cNvPr id="5" name="Group 71"/>
          <p:cNvGrpSpPr>
            <a:grpSpLocks/>
          </p:cNvGrpSpPr>
          <p:nvPr/>
        </p:nvGrpSpPr>
        <p:grpSpPr bwMode="auto">
          <a:xfrm>
            <a:off x="323850" y="4292600"/>
            <a:ext cx="3849688" cy="1776413"/>
            <a:chOff x="1973" y="1389"/>
            <a:chExt cx="2425" cy="1119"/>
          </a:xfrm>
        </p:grpSpPr>
        <p:sp>
          <p:nvSpPr>
            <p:cNvPr id="21550" name="Rectangle 72"/>
            <p:cNvSpPr>
              <a:spLocks noChangeArrowheads="1"/>
            </p:cNvSpPr>
            <p:nvPr/>
          </p:nvSpPr>
          <p:spPr bwMode="auto">
            <a:xfrm>
              <a:off x="2590" y="1389"/>
              <a:ext cx="462" cy="807"/>
            </a:xfrm>
            <a:prstGeom prst="rect">
              <a:avLst/>
            </a:prstGeom>
            <a:solidFill>
              <a:schemeClr val="hlink"/>
            </a:solidFill>
            <a:ln w="19050">
              <a:solidFill>
                <a:srgbClr val="FF3300"/>
              </a:solidFill>
              <a:miter lim="800000"/>
              <a:headEnd/>
              <a:tailEnd/>
            </a:ln>
          </p:spPr>
          <p:txBody>
            <a:bodyPr wrap="none" lIns="90000" tIns="46800" rIns="90000" bIns="46800" anchor="ctr">
              <a:spAutoFit/>
            </a:bodyPr>
            <a:lstStyle/>
            <a:p>
              <a:pPr algn="ctr">
                <a:lnSpc>
                  <a:spcPct val="100000"/>
                </a:lnSpc>
              </a:pPr>
              <a:endParaRPr lang="en-US" altLang="zh-CN" sz="1400"/>
            </a:p>
            <a:p>
              <a:pPr algn="ctr">
                <a:lnSpc>
                  <a:spcPct val="100000"/>
                </a:lnSpc>
              </a:pPr>
              <a:r>
                <a:rPr lang="zh-CN" altLang="en-US" sz="1400"/>
                <a:t>与阵列</a:t>
              </a:r>
            </a:p>
            <a:p>
              <a:pPr algn="ctr">
                <a:lnSpc>
                  <a:spcPct val="100000"/>
                </a:lnSpc>
              </a:pPr>
              <a:r>
                <a:rPr lang="zh-CN" altLang="en-US" sz="1400"/>
                <a:t>可编程</a:t>
              </a:r>
            </a:p>
            <a:p>
              <a:pPr algn="ctr">
                <a:lnSpc>
                  <a:spcPct val="100000"/>
                </a:lnSpc>
              </a:pPr>
              <a:endParaRPr lang="en-US" altLang="zh-CN" sz="1400"/>
            </a:p>
          </p:txBody>
        </p:sp>
        <p:sp>
          <p:nvSpPr>
            <p:cNvPr id="21551" name="Rectangle 73"/>
            <p:cNvSpPr>
              <a:spLocks noChangeArrowheads="1"/>
            </p:cNvSpPr>
            <p:nvPr/>
          </p:nvSpPr>
          <p:spPr bwMode="auto">
            <a:xfrm>
              <a:off x="3288" y="1389"/>
              <a:ext cx="470" cy="807"/>
            </a:xfrm>
            <a:prstGeom prst="rect">
              <a:avLst/>
            </a:prstGeom>
            <a:solidFill>
              <a:srgbClr val="FFFFCD"/>
            </a:solidFill>
            <a:ln w="19050">
              <a:solidFill>
                <a:srgbClr val="FF3300"/>
              </a:solidFill>
              <a:miter lim="800000"/>
              <a:headEnd/>
              <a:tailEnd/>
            </a:ln>
          </p:spPr>
          <p:txBody>
            <a:bodyPr lIns="90000" tIns="46800" rIns="90000" bIns="46800" anchor="ctr">
              <a:spAutoFit/>
            </a:bodyPr>
            <a:lstStyle/>
            <a:p>
              <a:pPr algn="ctr">
                <a:lnSpc>
                  <a:spcPct val="100000"/>
                </a:lnSpc>
              </a:pPr>
              <a:endParaRPr lang="en-US" altLang="zh-CN" sz="1400"/>
            </a:p>
            <a:p>
              <a:pPr algn="ctr">
                <a:lnSpc>
                  <a:spcPct val="100000"/>
                </a:lnSpc>
              </a:pPr>
              <a:r>
                <a:rPr lang="zh-CN" altLang="en-US" sz="1400"/>
                <a:t>或阵列</a:t>
              </a:r>
            </a:p>
            <a:p>
              <a:pPr algn="ctr">
                <a:lnSpc>
                  <a:spcPct val="100000"/>
                </a:lnSpc>
              </a:pPr>
              <a:r>
                <a:rPr lang="zh-CN" altLang="en-US" sz="1400"/>
                <a:t>可编程</a:t>
              </a:r>
            </a:p>
            <a:p>
              <a:pPr algn="ctr">
                <a:lnSpc>
                  <a:spcPct val="100000"/>
                </a:lnSpc>
              </a:pPr>
              <a:endParaRPr lang="en-US" altLang="zh-CN" sz="1400"/>
            </a:p>
          </p:txBody>
        </p:sp>
        <p:sp>
          <p:nvSpPr>
            <p:cNvPr id="21552" name="Line 74"/>
            <p:cNvSpPr>
              <a:spLocks noChangeShapeType="1"/>
            </p:cNvSpPr>
            <p:nvPr/>
          </p:nvSpPr>
          <p:spPr bwMode="auto">
            <a:xfrm>
              <a:off x="3061" y="2069"/>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53" name="Line 75"/>
            <p:cNvSpPr>
              <a:spLocks noChangeShapeType="1"/>
            </p:cNvSpPr>
            <p:nvPr/>
          </p:nvSpPr>
          <p:spPr bwMode="auto">
            <a:xfrm>
              <a:off x="3061" y="1480"/>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54" name="Line 76"/>
            <p:cNvSpPr>
              <a:spLocks noChangeShapeType="1"/>
            </p:cNvSpPr>
            <p:nvPr/>
          </p:nvSpPr>
          <p:spPr bwMode="auto">
            <a:xfrm>
              <a:off x="3061" y="1606"/>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55" name="AutoShape 77"/>
            <p:cNvSpPr>
              <a:spLocks noChangeArrowheads="1"/>
            </p:cNvSpPr>
            <p:nvPr/>
          </p:nvSpPr>
          <p:spPr bwMode="auto">
            <a:xfrm>
              <a:off x="2200" y="1434"/>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56" name="AutoShape 78"/>
            <p:cNvSpPr>
              <a:spLocks noChangeArrowheads="1"/>
            </p:cNvSpPr>
            <p:nvPr/>
          </p:nvSpPr>
          <p:spPr bwMode="auto">
            <a:xfrm>
              <a:off x="2200" y="1570"/>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57" name="AutoShape 79"/>
            <p:cNvSpPr>
              <a:spLocks noChangeArrowheads="1"/>
            </p:cNvSpPr>
            <p:nvPr/>
          </p:nvSpPr>
          <p:spPr bwMode="auto">
            <a:xfrm>
              <a:off x="2200" y="2069"/>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58" name="Text Box 80"/>
            <p:cNvSpPr txBox="1">
              <a:spLocks noChangeArrowheads="1"/>
            </p:cNvSpPr>
            <p:nvPr/>
          </p:nvSpPr>
          <p:spPr bwMode="auto">
            <a:xfrm>
              <a:off x="2179"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59" name="Text Box 81"/>
            <p:cNvSpPr txBox="1">
              <a:spLocks noChangeArrowheads="1"/>
            </p:cNvSpPr>
            <p:nvPr/>
          </p:nvSpPr>
          <p:spPr bwMode="auto">
            <a:xfrm>
              <a:off x="3016" y="1706"/>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60" name="Line 82"/>
            <p:cNvSpPr>
              <a:spLocks noChangeShapeType="1"/>
            </p:cNvSpPr>
            <p:nvPr/>
          </p:nvSpPr>
          <p:spPr bwMode="auto">
            <a:xfrm>
              <a:off x="2391" y="162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61" name="Line 83"/>
            <p:cNvSpPr>
              <a:spLocks noChangeShapeType="1"/>
            </p:cNvSpPr>
            <p:nvPr/>
          </p:nvSpPr>
          <p:spPr bwMode="auto">
            <a:xfrm>
              <a:off x="2381"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62" name="Line 84"/>
            <p:cNvSpPr>
              <a:spLocks noChangeShapeType="1"/>
            </p:cNvSpPr>
            <p:nvPr/>
          </p:nvSpPr>
          <p:spPr bwMode="auto">
            <a:xfrm>
              <a:off x="2381"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63" name="Line 85"/>
            <p:cNvSpPr>
              <a:spLocks noChangeShapeType="1"/>
            </p:cNvSpPr>
            <p:nvPr/>
          </p:nvSpPr>
          <p:spPr bwMode="auto">
            <a:xfrm>
              <a:off x="3769" y="161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64" name="Line 86"/>
            <p:cNvSpPr>
              <a:spLocks noChangeShapeType="1"/>
            </p:cNvSpPr>
            <p:nvPr/>
          </p:nvSpPr>
          <p:spPr bwMode="auto">
            <a:xfrm>
              <a:off x="3768"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65" name="Line 87"/>
            <p:cNvSpPr>
              <a:spLocks noChangeShapeType="1"/>
            </p:cNvSpPr>
            <p:nvPr/>
          </p:nvSpPr>
          <p:spPr bwMode="auto">
            <a:xfrm>
              <a:off x="3768"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66" name="AutoShape 88"/>
            <p:cNvSpPr>
              <a:spLocks noChangeArrowheads="1"/>
            </p:cNvSpPr>
            <p:nvPr/>
          </p:nvSpPr>
          <p:spPr bwMode="auto">
            <a:xfrm>
              <a:off x="3969" y="1434"/>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67" name="AutoShape 89"/>
            <p:cNvSpPr>
              <a:spLocks noChangeArrowheads="1"/>
            </p:cNvSpPr>
            <p:nvPr/>
          </p:nvSpPr>
          <p:spPr bwMode="auto">
            <a:xfrm>
              <a:off x="3969" y="1570"/>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68" name="AutoShape 90"/>
            <p:cNvSpPr>
              <a:spLocks noChangeArrowheads="1"/>
            </p:cNvSpPr>
            <p:nvPr/>
          </p:nvSpPr>
          <p:spPr bwMode="auto">
            <a:xfrm>
              <a:off x="3969" y="2069"/>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69" name="Text Box 91"/>
            <p:cNvSpPr txBox="1">
              <a:spLocks noChangeArrowheads="1"/>
            </p:cNvSpPr>
            <p:nvPr/>
          </p:nvSpPr>
          <p:spPr bwMode="auto">
            <a:xfrm>
              <a:off x="3948"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70" name="Text Box 92"/>
            <p:cNvSpPr txBox="1">
              <a:spLocks noChangeArrowheads="1"/>
            </p:cNvSpPr>
            <p:nvPr/>
          </p:nvSpPr>
          <p:spPr bwMode="auto">
            <a:xfrm>
              <a:off x="1973"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入</a:t>
              </a:r>
            </a:p>
          </p:txBody>
        </p:sp>
        <p:sp>
          <p:nvSpPr>
            <p:cNvPr id="21571" name="Text Box 93"/>
            <p:cNvSpPr txBox="1">
              <a:spLocks noChangeArrowheads="1"/>
            </p:cNvSpPr>
            <p:nvPr/>
          </p:nvSpPr>
          <p:spPr bwMode="auto">
            <a:xfrm>
              <a:off x="4150"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出</a:t>
              </a:r>
            </a:p>
          </p:txBody>
        </p:sp>
        <p:sp>
          <p:nvSpPr>
            <p:cNvPr id="21572" name="Text Box 94"/>
            <p:cNvSpPr txBox="1">
              <a:spLocks noChangeArrowheads="1"/>
            </p:cNvSpPr>
            <p:nvPr/>
          </p:nvSpPr>
          <p:spPr bwMode="auto">
            <a:xfrm>
              <a:off x="2699" y="2296"/>
              <a:ext cx="952"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ea typeface="宋体" pitchFamily="2" charset="-122"/>
                </a:rPr>
                <a:t>(b) PLA</a:t>
              </a:r>
            </a:p>
          </p:txBody>
        </p:sp>
      </p:grpSp>
      <p:grpSp>
        <p:nvGrpSpPr>
          <p:cNvPr id="6" name="Group 95"/>
          <p:cNvGrpSpPr>
            <a:grpSpLocks/>
          </p:cNvGrpSpPr>
          <p:nvPr/>
        </p:nvGrpSpPr>
        <p:grpSpPr bwMode="auto">
          <a:xfrm>
            <a:off x="4716463" y="4219575"/>
            <a:ext cx="3849687" cy="1781175"/>
            <a:chOff x="1973" y="1389"/>
            <a:chExt cx="2425" cy="1122"/>
          </a:xfrm>
        </p:grpSpPr>
        <p:sp>
          <p:nvSpPr>
            <p:cNvPr id="21527" name="Rectangle 96"/>
            <p:cNvSpPr>
              <a:spLocks noChangeArrowheads="1"/>
            </p:cNvSpPr>
            <p:nvPr/>
          </p:nvSpPr>
          <p:spPr bwMode="auto">
            <a:xfrm>
              <a:off x="2590" y="1389"/>
              <a:ext cx="462" cy="807"/>
            </a:xfrm>
            <a:prstGeom prst="rect">
              <a:avLst/>
            </a:prstGeom>
            <a:solidFill>
              <a:schemeClr val="hlink"/>
            </a:solidFill>
            <a:ln w="19050">
              <a:solidFill>
                <a:srgbClr val="FF3300"/>
              </a:solidFill>
              <a:miter lim="800000"/>
              <a:headEnd/>
              <a:tailEnd/>
            </a:ln>
          </p:spPr>
          <p:txBody>
            <a:bodyPr wrap="none" lIns="90000" tIns="46800" rIns="90000" bIns="46800" anchor="ctr">
              <a:spAutoFit/>
            </a:bodyPr>
            <a:lstStyle/>
            <a:p>
              <a:pPr algn="ctr">
                <a:lnSpc>
                  <a:spcPct val="100000"/>
                </a:lnSpc>
              </a:pPr>
              <a:endParaRPr lang="en-US" altLang="zh-CN" sz="1400"/>
            </a:p>
            <a:p>
              <a:pPr algn="ctr">
                <a:lnSpc>
                  <a:spcPct val="100000"/>
                </a:lnSpc>
              </a:pPr>
              <a:r>
                <a:rPr lang="zh-CN" altLang="en-US" sz="1400"/>
                <a:t>与阵列</a:t>
              </a:r>
            </a:p>
            <a:p>
              <a:pPr algn="ctr">
                <a:lnSpc>
                  <a:spcPct val="100000"/>
                </a:lnSpc>
              </a:pPr>
              <a:r>
                <a:rPr lang="zh-CN" altLang="en-US" sz="1400"/>
                <a:t>可编程</a:t>
              </a:r>
            </a:p>
            <a:p>
              <a:pPr algn="ctr">
                <a:lnSpc>
                  <a:spcPct val="100000"/>
                </a:lnSpc>
              </a:pPr>
              <a:endParaRPr lang="en-US" altLang="zh-CN" sz="1400"/>
            </a:p>
          </p:txBody>
        </p:sp>
        <p:sp>
          <p:nvSpPr>
            <p:cNvPr id="21528" name="Rectangle 97"/>
            <p:cNvSpPr>
              <a:spLocks noChangeArrowheads="1"/>
            </p:cNvSpPr>
            <p:nvPr/>
          </p:nvSpPr>
          <p:spPr bwMode="auto">
            <a:xfrm>
              <a:off x="3288" y="1389"/>
              <a:ext cx="470" cy="807"/>
            </a:xfrm>
            <a:prstGeom prst="rect">
              <a:avLst/>
            </a:prstGeom>
            <a:solidFill>
              <a:srgbClr val="FFFFCD"/>
            </a:solidFill>
            <a:ln w="19050">
              <a:solidFill>
                <a:srgbClr val="FF3300"/>
              </a:solidFill>
              <a:miter lim="800000"/>
              <a:headEnd/>
              <a:tailEnd/>
            </a:ln>
          </p:spPr>
          <p:txBody>
            <a:bodyPr lIns="90000" tIns="46800" rIns="90000" bIns="46800" anchor="ctr">
              <a:spAutoFit/>
            </a:bodyPr>
            <a:lstStyle/>
            <a:p>
              <a:pPr algn="ctr">
                <a:lnSpc>
                  <a:spcPct val="100000"/>
                </a:lnSpc>
              </a:pPr>
              <a:endParaRPr lang="en-US" altLang="zh-CN" sz="1400"/>
            </a:p>
            <a:p>
              <a:pPr algn="ctr">
                <a:lnSpc>
                  <a:spcPct val="100000"/>
                </a:lnSpc>
              </a:pPr>
              <a:r>
                <a:rPr lang="zh-CN" altLang="en-US" sz="1400"/>
                <a:t>或阵列</a:t>
              </a:r>
            </a:p>
            <a:p>
              <a:pPr algn="ctr">
                <a:lnSpc>
                  <a:spcPct val="100000"/>
                </a:lnSpc>
              </a:pPr>
              <a:r>
                <a:rPr lang="zh-CN" altLang="en-US" sz="1400"/>
                <a:t>固定</a:t>
              </a:r>
            </a:p>
            <a:p>
              <a:pPr algn="ctr">
                <a:lnSpc>
                  <a:spcPct val="100000"/>
                </a:lnSpc>
              </a:pPr>
              <a:endParaRPr lang="en-US" altLang="zh-CN" sz="1400"/>
            </a:p>
          </p:txBody>
        </p:sp>
        <p:sp>
          <p:nvSpPr>
            <p:cNvPr id="21529" name="Line 98"/>
            <p:cNvSpPr>
              <a:spLocks noChangeShapeType="1"/>
            </p:cNvSpPr>
            <p:nvPr/>
          </p:nvSpPr>
          <p:spPr bwMode="auto">
            <a:xfrm>
              <a:off x="3061" y="2069"/>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30" name="Line 99"/>
            <p:cNvSpPr>
              <a:spLocks noChangeShapeType="1"/>
            </p:cNvSpPr>
            <p:nvPr/>
          </p:nvSpPr>
          <p:spPr bwMode="auto">
            <a:xfrm>
              <a:off x="3061" y="1480"/>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31" name="Line 100"/>
            <p:cNvSpPr>
              <a:spLocks noChangeShapeType="1"/>
            </p:cNvSpPr>
            <p:nvPr/>
          </p:nvSpPr>
          <p:spPr bwMode="auto">
            <a:xfrm>
              <a:off x="3061" y="1606"/>
              <a:ext cx="22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21532" name="AutoShape 101"/>
            <p:cNvSpPr>
              <a:spLocks noChangeArrowheads="1"/>
            </p:cNvSpPr>
            <p:nvPr/>
          </p:nvSpPr>
          <p:spPr bwMode="auto">
            <a:xfrm>
              <a:off x="2200" y="1434"/>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33" name="AutoShape 102"/>
            <p:cNvSpPr>
              <a:spLocks noChangeArrowheads="1"/>
            </p:cNvSpPr>
            <p:nvPr/>
          </p:nvSpPr>
          <p:spPr bwMode="auto">
            <a:xfrm>
              <a:off x="2200" y="1570"/>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34" name="AutoShape 103"/>
            <p:cNvSpPr>
              <a:spLocks noChangeArrowheads="1"/>
            </p:cNvSpPr>
            <p:nvPr/>
          </p:nvSpPr>
          <p:spPr bwMode="auto">
            <a:xfrm>
              <a:off x="2200" y="2069"/>
              <a:ext cx="182" cy="91"/>
            </a:xfrm>
            <a:prstGeom prst="homePlate">
              <a:avLst>
                <a:gd name="adj" fmla="val 50000"/>
              </a:avLst>
            </a:prstGeom>
            <a:solidFill>
              <a:schemeClr val="hlink"/>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35" name="Text Box 104"/>
            <p:cNvSpPr txBox="1">
              <a:spLocks noChangeArrowheads="1"/>
            </p:cNvSpPr>
            <p:nvPr/>
          </p:nvSpPr>
          <p:spPr bwMode="auto">
            <a:xfrm>
              <a:off x="2179"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36" name="Text Box 105"/>
            <p:cNvSpPr txBox="1">
              <a:spLocks noChangeArrowheads="1"/>
            </p:cNvSpPr>
            <p:nvPr/>
          </p:nvSpPr>
          <p:spPr bwMode="auto">
            <a:xfrm>
              <a:off x="3016" y="1706"/>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37" name="Line 106"/>
            <p:cNvSpPr>
              <a:spLocks noChangeShapeType="1"/>
            </p:cNvSpPr>
            <p:nvPr/>
          </p:nvSpPr>
          <p:spPr bwMode="auto">
            <a:xfrm>
              <a:off x="2391" y="162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38" name="Line 107"/>
            <p:cNvSpPr>
              <a:spLocks noChangeShapeType="1"/>
            </p:cNvSpPr>
            <p:nvPr/>
          </p:nvSpPr>
          <p:spPr bwMode="auto">
            <a:xfrm>
              <a:off x="2381"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39" name="Line 108"/>
            <p:cNvSpPr>
              <a:spLocks noChangeShapeType="1"/>
            </p:cNvSpPr>
            <p:nvPr/>
          </p:nvSpPr>
          <p:spPr bwMode="auto">
            <a:xfrm>
              <a:off x="2381"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40" name="Line 109"/>
            <p:cNvSpPr>
              <a:spLocks noChangeShapeType="1"/>
            </p:cNvSpPr>
            <p:nvPr/>
          </p:nvSpPr>
          <p:spPr bwMode="auto">
            <a:xfrm>
              <a:off x="3769" y="1616"/>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41" name="Line 110"/>
            <p:cNvSpPr>
              <a:spLocks noChangeShapeType="1"/>
            </p:cNvSpPr>
            <p:nvPr/>
          </p:nvSpPr>
          <p:spPr bwMode="auto">
            <a:xfrm>
              <a:off x="3768" y="1480"/>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42" name="Line 111"/>
            <p:cNvSpPr>
              <a:spLocks noChangeShapeType="1"/>
            </p:cNvSpPr>
            <p:nvPr/>
          </p:nvSpPr>
          <p:spPr bwMode="auto">
            <a:xfrm>
              <a:off x="3768" y="2115"/>
              <a:ext cx="209"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21543" name="AutoShape 112"/>
            <p:cNvSpPr>
              <a:spLocks noChangeArrowheads="1"/>
            </p:cNvSpPr>
            <p:nvPr/>
          </p:nvSpPr>
          <p:spPr bwMode="auto">
            <a:xfrm>
              <a:off x="3969" y="1434"/>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44" name="AutoShape 113"/>
            <p:cNvSpPr>
              <a:spLocks noChangeArrowheads="1"/>
            </p:cNvSpPr>
            <p:nvPr/>
          </p:nvSpPr>
          <p:spPr bwMode="auto">
            <a:xfrm>
              <a:off x="3969" y="1570"/>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45" name="AutoShape 114"/>
            <p:cNvSpPr>
              <a:spLocks noChangeArrowheads="1"/>
            </p:cNvSpPr>
            <p:nvPr/>
          </p:nvSpPr>
          <p:spPr bwMode="auto">
            <a:xfrm>
              <a:off x="3969" y="2069"/>
              <a:ext cx="182" cy="91"/>
            </a:xfrm>
            <a:prstGeom prst="homePlate">
              <a:avLst>
                <a:gd name="adj" fmla="val 50000"/>
              </a:avLst>
            </a:prstGeom>
            <a:solidFill>
              <a:srgbClr val="FFFFCD"/>
            </a:solidFill>
            <a:ln w="19050">
              <a:solidFill>
                <a:srgbClr val="FF3300"/>
              </a:solidFill>
              <a:miter lim="800000"/>
              <a:headEnd/>
              <a:tailEnd/>
            </a:ln>
          </p:spPr>
          <p:txBody>
            <a:bodyPr wrap="none" lIns="90000" tIns="46800" rIns="90000" bIns="46800" anchor="ctr">
              <a:spAutoFit/>
            </a:bodyPr>
            <a:lstStyle/>
            <a:p>
              <a:endParaRPr lang="zh-CN" altLang="en-US"/>
            </a:p>
          </p:txBody>
        </p:sp>
        <p:sp>
          <p:nvSpPr>
            <p:cNvPr id="21546" name="Text Box 115"/>
            <p:cNvSpPr txBox="1">
              <a:spLocks noChangeArrowheads="1"/>
            </p:cNvSpPr>
            <p:nvPr/>
          </p:nvSpPr>
          <p:spPr bwMode="auto">
            <a:xfrm>
              <a:off x="3948" y="1724"/>
              <a:ext cx="248" cy="318"/>
            </a:xfrm>
            <a:prstGeom prst="rect">
              <a:avLst/>
            </a:prstGeom>
            <a:noFill/>
            <a:ln w="19050">
              <a:noFill/>
              <a:miter lim="800000"/>
              <a:headEnd/>
              <a:tailEnd/>
            </a:ln>
          </p:spPr>
          <p:txBody>
            <a:bodyPr vert="eaVert" lIns="90000" tIns="46800" rIns="90000" bIns="46800">
              <a:spAutoFit/>
            </a:bodyPr>
            <a:lstStyle/>
            <a:p>
              <a:pPr>
                <a:lnSpc>
                  <a:spcPct val="100000"/>
                </a:lnSpc>
              </a:pPr>
              <a:r>
                <a:rPr lang="en-US" altLang="zh-CN" sz="1400">
                  <a:ea typeface="宋体" pitchFamily="2" charset="-122"/>
                </a:rPr>
                <a:t>……</a:t>
              </a:r>
            </a:p>
          </p:txBody>
        </p:sp>
        <p:sp>
          <p:nvSpPr>
            <p:cNvPr id="21547" name="Text Box 116"/>
            <p:cNvSpPr txBox="1">
              <a:spLocks noChangeArrowheads="1"/>
            </p:cNvSpPr>
            <p:nvPr/>
          </p:nvSpPr>
          <p:spPr bwMode="auto">
            <a:xfrm>
              <a:off x="1973"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入</a:t>
              </a:r>
            </a:p>
          </p:txBody>
        </p:sp>
        <p:sp>
          <p:nvSpPr>
            <p:cNvPr id="21548" name="Text Box 117"/>
            <p:cNvSpPr txBox="1">
              <a:spLocks noChangeArrowheads="1"/>
            </p:cNvSpPr>
            <p:nvPr/>
          </p:nvSpPr>
          <p:spPr bwMode="auto">
            <a:xfrm>
              <a:off x="4150" y="1570"/>
              <a:ext cx="248" cy="408"/>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400"/>
                <a:t>输    出</a:t>
              </a:r>
            </a:p>
          </p:txBody>
        </p:sp>
        <p:sp>
          <p:nvSpPr>
            <p:cNvPr id="21549" name="Text Box 118"/>
            <p:cNvSpPr txBox="1">
              <a:spLocks noChangeArrowheads="1"/>
            </p:cNvSpPr>
            <p:nvPr/>
          </p:nvSpPr>
          <p:spPr bwMode="auto">
            <a:xfrm>
              <a:off x="2699" y="2296"/>
              <a:ext cx="952" cy="215"/>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ea typeface="宋体" pitchFamily="2" charset="-122"/>
                </a:rPr>
                <a:t>(d) GAL</a:t>
              </a:r>
            </a:p>
          </p:txBody>
        </p:sp>
      </p:grpSp>
      <p:sp>
        <p:nvSpPr>
          <p:cNvPr id="494711" name="Text Box 119"/>
          <p:cNvSpPr txBox="1">
            <a:spLocks noChangeArrowheads="1"/>
          </p:cNvSpPr>
          <p:nvPr/>
        </p:nvSpPr>
        <p:spPr bwMode="auto">
          <a:xfrm>
            <a:off x="1030288" y="3673475"/>
            <a:ext cx="2305050" cy="336550"/>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solidFill>
                  <a:srgbClr val="FF3300"/>
                </a:solidFill>
              </a:rPr>
              <a:t>一次可编程只读存储器</a:t>
            </a:r>
          </a:p>
        </p:txBody>
      </p:sp>
      <p:sp>
        <p:nvSpPr>
          <p:cNvPr id="494712" name="Text Box 120"/>
          <p:cNvSpPr txBox="1">
            <a:spLocks noChangeArrowheads="1"/>
          </p:cNvSpPr>
          <p:nvPr/>
        </p:nvSpPr>
        <p:spPr bwMode="auto">
          <a:xfrm>
            <a:off x="5551488" y="3702050"/>
            <a:ext cx="1873250" cy="336550"/>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solidFill>
                  <a:srgbClr val="FF3300"/>
                </a:solidFill>
              </a:rPr>
              <a:t>可编程阵列逻辑</a:t>
            </a:r>
          </a:p>
        </p:txBody>
      </p:sp>
      <p:sp>
        <p:nvSpPr>
          <p:cNvPr id="494713" name="Text Box 121"/>
          <p:cNvSpPr txBox="1">
            <a:spLocks noChangeArrowheads="1"/>
          </p:cNvSpPr>
          <p:nvPr/>
        </p:nvSpPr>
        <p:spPr bwMode="auto">
          <a:xfrm>
            <a:off x="1244600" y="6078538"/>
            <a:ext cx="1657350" cy="336550"/>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solidFill>
                  <a:srgbClr val="FF3300"/>
                </a:solidFill>
              </a:rPr>
              <a:t>可编程逻辑阵列</a:t>
            </a:r>
          </a:p>
        </p:txBody>
      </p:sp>
      <p:sp>
        <p:nvSpPr>
          <p:cNvPr id="494714" name="Text Box 122"/>
          <p:cNvSpPr txBox="1">
            <a:spLocks noChangeArrowheads="1"/>
          </p:cNvSpPr>
          <p:nvPr/>
        </p:nvSpPr>
        <p:spPr bwMode="auto">
          <a:xfrm>
            <a:off x="5724525" y="5949950"/>
            <a:ext cx="1657350" cy="336550"/>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solidFill>
                  <a:srgbClr val="FF3300"/>
                </a:solidFill>
              </a:rPr>
              <a:t>通用阵列逻辑</a:t>
            </a:r>
          </a:p>
        </p:txBody>
      </p:sp>
      <p:sp>
        <p:nvSpPr>
          <p:cNvPr id="494715" name="Line 123"/>
          <p:cNvSpPr>
            <a:spLocks noChangeShapeType="1"/>
          </p:cNvSpPr>
          <p:nvPr/>
        </p:nvSpPr>
        <p:spPr bwMode="auto">
          <a:xfrm>
            <a:off x="250825" y="4076700"/>
            <a:ext cx="8569325" cy="0"/>
          </a:xfrm>
          <a:prstGeom prst="line">
            <a:avLst/>
          </a:prstGeom>
          <a:noFill/>
          <a:ln w="19050">
            <a:solidFill>
              <a:srgbClr val="00CCFF"/>
            </a:solidFill>
            <a:prstDash val="dash"/>
            <a:round/>
            <a:headEnd/>
            <a:tailEnd/>
          </a:ln>
        </p:spPr>
        <p:txBody>
          <a:bodyPr wrap="none" lIns="90000" tIns="46800" rIns="90000" bIns="46800" anchor="ctr">
            <a:spAutoFit/>
          </a:bodyPr>
          <a:lstStyle/>
          <a:p>
            <a:endParaRPr lang="zh-CN" altLang="en-US"/>
          </a:p>
        </p:txBody>
      </p:sp>
      <p:sp>
        <p:nvSpPr>
          <p:cNvPr id="494716" name="Line 124"/>
          <p:cNvSpPr>
            <a:spLocks noChangeShapeType="1"/>
          </p:cNvSpPr>
          <p:nvPr/>
        </p:nvSpPr>
        <p:spPr bwMode="auto">
          <a:xfrm>
            <a:off x="4356100" y="1916113"/>
            <a:ext cx="0" cy="4465637"/>
          </a:xfrm>
          <a:prstGeom prst="line">
            <a:avLst/>
          </a:prstGeom>
          <a:noFill/>
          <a:ln w="19050">
            <a:solidFill>
              <a:srgbClr val="00CCFF"/>
            </a:solidFill>
            <a:prstDash val="dash"/>
            <a:round/>
            <a:headEnd/>
            <a:tailEnd/>
          </a:ln>
        </p:spPr>
        <p:txBody>
          <a:bodyPr wrap="none" lIns="90000" tIns="46800" rIns="90000" bIns="46800" anchor="ctr">
            <a:spAutoFit/>
          </a:bodyPr>
          <a:lstStyle/>
          <a:p>
            <a:endParaRPr lang="zh-CN" altLang="en-US"/>
          </a:p>
        </p:txBody>
      </p:sp>
      <p:sp>
        <p:nvSpPr>
          <p:cNvPr id="494717" name="Text Box 125"/>
          <p:cNvSpPr txBox="1">
            <a:spLocks noChangeArrowheads="1"/>
          </p:cNvSpPr>
          <p:nvPr/>
        </p:nvSpPr>
        <p:spPr bwMode="auto">
          <a:xfrm>
            <a:off x="7235825" y="5589588"/>
            <a:ext cx="1368425" cy="847725"/>
          </a:xfrm>
          <a:prstGeom prst="rect">
            <a:avLst/>
          </a:prstGeom>
          <a:noFill/>
          <a:ln w="19050" algn="ctr">
            <a:solidFill>
              <a:srgbClr val="0099CC"/>
            </a:solidFill>
            <a:miter lim="800000"/>
            <a:headEnd/>
            <a:tailEnd/>
          </a:ln>
        </p:spPr>
        <p:txBody>
          <a:bodyPr lIns="90000" tIns="82800" rIns="90000" bIns="46800">
            <a:spAutoFit/>
          </a:bodyPr>
          <a:lstStyle/>
          <a:p>
            <a:pPr algn="ctr"/>
            <a:r>
              <a:rPr lang="zh-CN" altLang="en-US" sz="1800"/>
              <a:t>内部包含逻辑宏单元（触发器）</a:t>
            </a:r>
          </a:p>
        </p:txBody>
      </p:sp>
      <p:sp>
        <p:nvSpPr>
          <p:cNvPr id="116" name="TextBox 115"/>
          <p:cNvSpPr txBox="1">
            <a:spLocks noChangeArrowheads="1"/>
          </p:cNvSpPr>
          <p:nvPr/>
        </p:nvSpPr>
        <p:spPr bwMode="auto">
          <a:xfrm>
            <a:off x="3708400" y="6308725"/>
            <a:ext cx="1368425" cy="354013"/>
          </a:xfrm>
          <a:prstGeom prst="rect">
            <a:avLst/>
          </a:prstGeom>
          <a:noFill/>
          <a:ln w="9525">
            <a:solidFill>
              <a:srgbClr val="0070C0"/>
            </a:solidFill>
            <a:miter lim="800000"/>
            <a:headEnd/>
            <a:tailEnd/>
          </a:ln>
        </p:spPr>
        <p:txBody>
          <a:bodyPr>
            <a:spAutoFit/>
          </a:bodyPr>
          <a:lstStyle/>
          <a:p>
            <a:r>
              <a:rPr lang="en-US" altLang="zh-CN"/>
              <a:t>P132 </a:t>
            </a:r>
            <a:r>
              <a:rPr lang="zh-CN" altLang="en-US"/>
              <a:t>图</a:t>
            </a:r>
            <a:r>
              <a:rPr lang="en-US" altLang="zh-CN"/>
              <a:t>5.6</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45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46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46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46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46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46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46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47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47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47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47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47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47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47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9" grpId="0"/>
      <p:bldP spid="494600" grpId="0" animBg="1"/>
      <p:bldP spid="494601" grpId="0"/>
      <p:bldP spid="494602" grpId="0"/>
      <p:bldP spid="494603" grpId="0" animBg="1"/>
      <p:bldP spid="494604" grpId="0" animBg="1"/>
      <p:bldP spid="494605" grpId="0" animBg="1"/>
      <p:bldP spid="494711" grpId="0"/>
      <p:bldP spid="494712" grpId="0"/>
      <p:bldP spid="494713" grpId="0"/>
      <p:bldP spid="494714" grpId="0"/>
      <p:bldP spid="494715" grpId="0" animBg="1"/>
      <p:bldP spid="494716" grpId="0" animBg="1"/>
      <p:bldP spid="494717" grpId="0" animBg="1"/>
      <p:bldP spid="1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6353175" y="6629400"/>
            <a:ext cx="2733675" cy="15557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三进程描述状态机</a:t>
            </a:r>
          </a:p>
        </p:txBody>
      </p:sp>
      <p:sp>
        <p:nvSpPr>
          <p:cNvPr id="598020" name="Text Box 4"/>
          <p:cNvSpPr txBox="1">
            <a:spLocks noChangeArrowheads="1"/>
          </p:cNvSpPr>
          <p:nvPr/>
        </p:nvSpPr>
        <p:spPr bwMode="auto">
          <a:xfrm>
            <a:off x="4189413" y="144463"/>
            <a:ext cx="4954587" cy="6502400"/>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400"/>
              <a:t>ARCHITECTURE state_machine OF store_controller IS</a:t>
            </a:r>
          </a:p>
          <a:p>
            <a:pPr>
              <a:lnSpc>
                <a:spcPct val="50000"/>
              </a:lnSpc>
            </a:pPr>
            <a:r>
              <a:rPr lang="en-US" altLang="zh-CN" sz="1400"/>
              <a:t>     </a:t>
            </a:r>
            <a:r>
              <a:rPr lang="en-US" altLang="zh-CN" sz="1400">
                <a:solidFill>
                  <a:schemeClr val="accent2"/>
                </a:solidFill>
              </a:rPr>
              <a:t>TYPE state_type IS (idle,decision,read,write);</a:t>
            </a:r>
          </a:p>
          <a:p>
            <a:pPr>
              <a:lnSpc>
                <a:spcPct val="50000"/>
              </a:lnSpc>
            </a:pPr>
            <a:r>
              <a:rPr lang="en-US" altLang="zh-CN" sz="1400"/>
              <a:t>     SIGNAL present_state,next_state : state_type;</a:t>
            </a:r>
          </a:p>
          <a:p>
            <a:pPr>
              <a:lnSpc>
                <a:spcPct val="50000"/>
              </a:lnSpc>
            </a:pPr>
            <a:r>
              <a:rPr lang="en-US" altLang="zh-CN" sz="1400"/>
              <a:t>BEGIN</a:t>
            </a:r>
          </a:p>
          <a:p>
            <a:pPr>
              <a:lnSpc>
                <a:spcPct val="50000"/>
              </a:lnSpc>
            </a:pPr>
            <a:r>
              <a:rPr lang="en-US" altLang="zh-CN" sz="1400"/>
              <a:t>     nextstate_logic:PROCESS (present_state,ready,read_write)</a:t>
            </a:r>
          </a:p>
          <a:p>
            <a:pPr>
              <a:lnSpc>
                <a:spcPct val="50000"/>
              </a:lnSpc>
            </a:pPr>
            <a:r>
              <a:rPr lang="en-US" altLang="zh-CN" sz="1400"/>
              <a:t>     BEGIN</a:t>
            </a:r>
          </a:p>
          <a:p>
            <a:pPr>
              <a:lnSpc>
                <a:spcPct val="50000"/>
              </a:lnSpc>
            </a:pPr>
            <a:r>
              <a:rPr lang="en-US" altLang="zh-CN" sz="1400"/>
              <a:t>          CASE present_state IS</a:t>
            </a:r>
          </a:p>
          <a:p>
            <a:pPr>
              <a:lnSpc>
                <a:spcPct val="50000"/>
              </a:lnSpc>
            </a:pPr>
            <a:r>
              <a:rPr lang="en-US" altLang="zh-CN" sz="1400"/>
              <a:t>               WHEN idle =&gt; IF (ready ='1') THEN</a:t>
            </a:r>
          </a:p>
          <a:p>
            <a:pPr>
              <a:lnSpc>
                <a:spcPct val="50000"/>
              </a:lnSpc>
            </a:pPr>
            <a:r>
              <a:rPr lang="en-US" altLang="zh-CN" sz="1400"/>
              <a:t>                                next_state &lt;= decision;</a:t>
            </a:r>
          </a:p>
          <a:p>
            <a:pPr>
              <a:lnSpc>
                <a:spcPct val="50000"/>
              </a:lnSpc>
            </a:pPr>
            <a:r>
              <a:rPr lang="en-US" altLang="zh-CN" sz="1400"/>
              <a:t>                            ELSE</a:t>
            </a:r>
          </a:p>
          <a:p>
            <a:pPr>
              <a:lnSpc>
                <a:spcPct val="50000"/>
              </a:lnSpc>
            </a:pPr>
            <a:r>
              <a:rPr lang="en-US" altLang="zh-CN" sz="1400"/>
              <a:t>                                next_state &lt;= idle;</a:t>
            </a:r>
          </a:p>
          <a:p>
            <a:pPr>
              <a:lnSpc>
                <a:spcPct val="50000"/>
              </a:lnSpc>
            </a:pPr>
            <a:r>
              <a:rPr lang="en-US" altLang="zh-CN" sz="1400"/>
              <a:t>                            END IF;</a:t>
            </a:r>
          </a:p>
          <a:p>
            <a:pPr>
              <a:lnSpc>
                <a:spcPct val="50000"/>
              </a:lnSpc>
            </a:pPr>
            <a:r>
              <a:rPr lang="en-US" altLang="zh-CN" sz="1400"/>
              <a:t>               WHEN decision =&gt; IF (read_write ='1') THEN</a:t>
            </a:r>
          </a:p>
          <a:p>
            <a:pPr>
              <a:lnSpc>
                <a:spcPct val="50000"/>
              </a:lnSpc>
            </a:pPr>
            <a:r>
              <a:rPr lang="en-US" altLang="zh-CN" sz="1400"/>
              <a:t>                                    next_state &lt;= read;</a:t>
            </a:r>
          </a:p>
          <a:p>
            <a:pPr>
              <a:lnSpc>
                <a:spcPct val="50000"/>
              </a:lnSpc>
            </a:pPr>
            <a:r>
              <a:rPr lang="en-US" altLang="zh-CN" sz="1400"/>
              <a:t>                                ELSE</a:t>
            </a:r>
          </a:p>
          <a:p>
            <a:pPr>
              <a:lnSpc>
                <a:spcPct val="50000"/>
              </a:lnSpc>
            </a:pPr>
            <a:r>
              <a:rPr lang="en-US" altLang="zh-CN" sz="1400"/>
              <a:t>                                    next_state &lt;= write;</a:t>
            </a:r>
          </a:p>
          <a:p>
            <a:pPr>
              <a:lnSpc>
                <a:spcPct val="50000"/>
              </a:lnSpc>
            </a:pPr>
            <a:r>
              <a:rPr lang="en-US" altLang="zh-CN" sz="1400"/>
              <a:t>                                END IF;</a:t>
            </a:r>
          </a:p>
          <a:p>
            <a:pPr>
              <a:lnSpc>
                <a:spcPct val="50000"/>
              </a:lnSpc>
            </a:pPr>
            <a:r>
              <a:rPr lang="en-US" altLang="zh-CN" sz="1400"/>
              <a:t>               WHEN read =&gt; IF (ready ='1') THEN</a:t>
            </a:r>
          </a:p>
          <a:p>
            <a:pPr>
              <a:lnSpc>
                <a:spcPct val="50000"/>
              </a:lnSpc>
            </a:pPr>
            <a:r>
              <a:rPr lang="en-US" altLang="zh-CN" sz="1400"/>
              <a:t>                                next_state &lt;= idle;</a:t>
            </a:r>
          </a:p>
          <a:p>
            <a:pPr>
              <a:lnSpc>
                <a:spcPct val="50000"/>
              </a:lnSpc>
            </a:pPr>
            <a:r>
              <a:rPr lang="en-US" altLang="zh-CN" sz="1400"/>
              <a:t>                            ELSE</a:t>
            </a:r>
          </a:p>
          <a:p>
            <a:pPr>
              <a:lnSpc>
                <a:spcPct val="50000"/>
              </a:lnSpc>
            </a:pPr>
            <a:r>
              <a:rPr lang="en-US" altLang="zh-CN" sz="1400"/>
              <a:t>                                next_state &lt;= read;</a:t>
            </a:r>
          </a:p>
          <a:p>
            <a:pPr>
              <a:lnSpc>
                <a:spcPct val="50000"/>
              </a:lnSpc>
            </a:pPr>
            <a:r>
              <a:rPr lang="en-US" altLang="zh-CN" sz="1400"/>
              <a:t>                            END IF;</a:t>
            </a:r>
          </a:p>
          <a:p>
            <a:pPr>
              <a:lnSpc>
                <a:spcPct val="50000"/>
              </a:lnSpc>
            </a:pPr>
            <a:r>
              <a:rPr lang="en-US" altLang="zh-CN" sz="1400"/>
              <a:t>               WHEN write =&gt; IF (ready ='1') THEN</a:t>
            </a:r>
          </a:p>
          <a:p>
            <a:pPr>
              <a:lnSpc>
                <a:spcPct val="50000"/>
              </a:lnSpc>
            </a:pPr>
            <a:r>
              <a:rPr lang="en-US" altLang="zh-CN" sz="1400"/>
              <a:t>                                next_state &lt;= idle;</a:t>
            </a:r>
          </a:p>
          <a:p>
            <a:pPr>
              <a:lnSpc>
                <a:spcPct val="50000"/>
              </a:lnSpc>
            </a:pPr>
            <a:r>
              <a:rPr lang="en-US" altLang="zh-CN" sz="1400"/>
              <a:t>                             ELSE</a:t>
            </a:r>
          </a:p>
          <a:p>
            <a:pPr>
              <a:lnSpc>
                <a:spcPct val="50000"/>
              </a:lnSpc>
            </a:pPr>
            <a:r>
              <a:rPr lang="en-US" altLang="zh-CN" sz="1400"/>
              <a:t>                                next_state &lt;= write;</a:t>
            </a:r>
          </a:p>
          <a:p>
            <a:pPr>
              <a:lnSpc>
                <a:spcPct val="50000"/>
              </a:lnSpc>
            </a:pPr>
            <a:r>
              <a:rPr lang="en-US" altLang="zh-CN" sz="1400"/>
              <a:t>                             END IF;</a:t>
            </a:r>
          </a:p>
          <a:p>
            <a:pPr>
              <a:lnSpc>
                <a:spcPct val="50000"/>
              </a:lnSpc>
            </a:pPr>
            <a:r>
              <a:rPr lang="en-US" altLang="zh-CN" sz="1400"/>
              <a:t>          END CASE;</a:t>
            </a:r>
          </a:p>
          <a:p>
            <a:pPr>
              <a:lnSpc>
                <a:spcPct val="50000"/>
              </a:lnSpc>
            </a:pPr>
            <a:r>
              <a:rPr lang="en-US" altLang="zh-CN" sz="1400"/>
              <a:t>     END PROCESS;    </a:t>
            </a:r>
            <a:endParaRPr lang="en-US" altLang="zh-CN"/>
          </a:p>
        </p:txBody>
      </p:sp>
      <p:sp>
        <p:nvSpPr>
          <p:cNvPr id="598021" name="Text Box 5"/>
          <p:cNvSpPr txBox="1">
            <a:spLocks noChangeArrowheads="1"/>
          </p:cNvSpPr>
          <p:nvPr/>
        </p:nvSpPr>
        <p:spPr bwMode="auto">
          <a:xfrm>
            <a:off x="323850" y="2708275"/>
            <a:ext cx="3960813" cy="3916363"/>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400"/>
              <a:t>state_register:PROCESS (clk)</a:t>
            </a:r>
          </a:p>
          <a:p>
            <a:pPr>
              <a:lnSpc>
                <a:spcPct val="50000"/>
              </a:lnSpc>
            </a:pPr>
            <a:r>
              <a:rPr lang="en-US" altLang="zh-CN" sz="1400"/>
              <a:t>     BEGIN</a:t>
            </a:r>
          </a:p>
          <a:p>
            <a:pPr>
              <a:lnSpc>
                <a:spcPct val="50000"/>
              </a:lnSpc>
            </a:pPr>
            <a:r>
              <a:rPr lang="en-US" altLang="zh-CN" sz="1400"/>
              <a:t>          IF (clk'event AND clk ='1') THEN</a:t>
            </a:r>
          </a:p>
          <a:p>
            <a:pPr>
              <a:lnSpc>
                <a:spcPct val="50000"/>
              </a:lnSpc>
            </a:pPr>
            <a:r>
              <a:rPr lang="en-US" altLang="zh-CN" sz="1400"/>
              <a:t>              present_state &lt;= next_state;</a:t>
            </a:r>
          </a:p>
          <a:p>
            <a:pPr>
              <a:lnSpc>
                <a:spcPct val="50000"/>
              </a:lnSpc>
            </a:pPr>
            <a:r>
              <a:rPr lang="en-US" altLang="zh-CN" sz="1400"/>
              <a:t>          END IF;</a:t>
            </a:r>
          </a:p>
          <a:p>
            <a:pPr>
              <a:lnSpc>
                <a:spcPct val="50000"/>
              </a:lnSpc>
            </a:pPr>
            <a:r>
              <a:rPr lang="en-US" altLang="zh-CN" sz="1400"/>
              <a:t>     END PROCESS;</a:t>
            </a:r>
          </a:p>
          <a:p>
            <a:pPr>
              <a:lnSpc>
                <a:spcPct val="50000"/>
              </a:lnSpc>
            </a:pPr>
            <a:endParaRPr lang="en-US" altLang="zh-CN" sz="1400"/>
          </a:p>
          <a:p>
            <a:pPr>
              <a:lnSpc>
                <a:spcPct val="50000"/>
              </a:lnSpc>
            </a:pPr>
            <a:r>
              <a:rPr lang="en-US" altLang="zh-CN" sz="1400"/>
              <a:t>     output_logic:PROCESS (present_state)</a:t>
            </a:r>
          </a:p>
          <a:p>
            <a:pPr>
              <a:lnSpc>
                <a:spcPct val="50000"/>
              </a:lnSpc>
            </a:pPr>
            <a:r>
              <a:rPr lang="en-US" altLang="zh-CN" sz="1400"/>
              <a:t>     BEGIN</a:t>
            </a:r>
          </a:p>
          <a:p>
            <a:pPr>
              <a:lnSpc>
                <a:spcPct val="50000"/>
              </a:lnSpc>
            </a:pPr>
            <a:r>
              <a:rPr lang="en-US" altLang="zh-CN" sz="1400"/>
              <a:t>          CASE present_state IS</a:t>
            </a:r>
          </a:p>
          <a:p>
            <a:pPr>
              <a:lnSpc>
                <a:spcPct val="50000"/>
              </a:lnSpc>
            </a:pPr>
            <a:r>
              <a:rPr lang="en-US" altLang="zh-CN" sz="1400"/>
              <a:t>               WHEN idle     =&gt; we &lt;= '0'; re &lt;= '0';</a:t>
            </a:r>
          </a:p>
          <a:p>
            <a:pPr>
              <a:lnSpc>
                <a:spcPct val="50000"/>
              </a:lnSpc>
            </a:pPr>
            <a:r>
              <a:rPr lang="en-US" altLang="zh-CN" sz="1400"/>
              <a:t>               WHEN decision =&gt; we &lt;= '0'; re &lt;= '0';</a:t>
            </a:r>
          </a:p>
          <a:p>
            <a:pPr>
              <a:lnSpc>
                <a:spcPct val="50000"/>
              </a:lnSpc>
            </a:pPr>
            <a:r>
              <a:rPr lang="en-US" altLang="zh-CN" sz="1400"/>
              <a:t>               WHEN read     =&gt; we &lt;= '0'; re &lt;= '1';</a:t>
            </a:r>
          </a:p>
          <a:p>
            <a:pPr>
              <a:lnSpc>
                <a:spcPct val="50000"/>
              </a:lnSpc>
            </a:pPr>
            <a:r>
              <a:rPr lang="en-US" altLang="zh-CN" sz="1400"/>
              <a:t>               WHEN write    =&gt; we &lt;= '1'; re &lt;= '0';</a:t>
            </a:r>
          </a:p>
          <a:p>
            <a:pPr>
              <a:lnSpc>
                <a:spcPct val="50000"/>
              </a:lnSpc>
            </a:pPr>
            <a:r>
              <a:rPr lang="en-US" altLang="zh-CN" sz="1400"/>
              <a:t>          END CASE;</a:t>
            </a:r>
          </a:p>
          <a:p>
            <a:pPr>
              <a:lnSpc>
                <a:spcPct val="50000"/>
              </a:lnSpc>
            </a:pPr>
            <a:r>
              <a:rPr lang="en-US" altLang="zh-CN" sz="1400"/>
              <a:t>     END PROCESS;</a:t>
            </a:r>
          </a:p>
          <a:p>
            <a:pPr>
              <a:lnSpc>
                <a:spcPct val="50000"/>
              </a:lnSpc>
            </a:pPr>
            <a:r>
              <a:rPr lang="en-US" altLang="zh-CN" sz="1400"/>
              <a:t>END state_machine;</a:t>
            </a:r>
            <a:endParaRPr lang="en-US" altLang="zh-CN"/>
          </a:p>
        </p:txBody>
      </p:sp>
      <p:sp>
        <p:nvSpPr>
          <p:cNvPr id="598022" name="Rectangle 6"/>
          <p:cNvSpPr>
            <a:spLocks noChangeArrowheads="1"/>
          </p:cNvSpPr>
          <p:nvPr/>
        </p:nvSpPr>
        <p:spPr bwMode="auto">
          <a:xfrm>
            <a:off x="250825" y="709613"/>
            <a:ext cx="3448050" cy="2192337"/>
          </a:xfrm>
          <a:prstGeom prst="rect">
            <a:avLst/>
          </a:prstGeom>
          <a:noFill/>
          <a:ln w="19050" algn="ctr">
            <a:noFill/>
            <a:miter lim="800000"/>
            <a:headEnd/>
            <a:tailEnd/>
          </a:ln>
        </p:spPr>
        <p:txBody>
          <a:bodyPr lIns="90000" tIns="82800" rIns="90000" bIns="46800">
            <a:spAutoFit/>
          </a:bodyPr>
          <a:lstStyle/>
          <a:p>
            <a:pPr>
              <a:lnSpc>
                <a:spcPct val="50000"/>
              </a:lnSpc>
            </a:pPr>
            <a:r>
              <a:rPr lang="en-US" altLang="zh-CN" sz="1400"/>
              <a:t>LIBRARY IEEE;</a:t>
            </a:r>
          </a:p>
          <a:p>
            <a:pPr>
              <a:lnSpc>
                <a:spcPct val="50000"/>
              </a:lnSpc>
            </a:pPr>
            <a:r>
              <a:rPr lang="en-US" altLang="zh-CN" sz="1400"/>
              <a:t>USE IEEE.std_logic_1164.ALL;</a:t>
            </a:r>
          </a:p>
          <a:p>
            <a:pPr>
              <a:lnSpc>
                <a:spcPct val="50000"/>
              </a:lnSpc>
            </a:pPr>
            <a:endParaRPr lang="en-US" altLang="zh-CN" sz="1400"/>
          </a:p>
          <a:p>
            <a:pPr>
              <a:lnSpc>
                <a:spcPct val="50000"/>
              </a:lnSpc>
            </a:pPr>
            <a:r>
              <a:rPr lang="en-US" altLang="zh-CN" sz="1400"/>
              <a:t>ENTITY store_controller IS </a:t>
            </a:r>
          </a:p>
          <a:p>
            <a:pPr>
              <a:lnSpc>
                <a:spcPct val="50000"/>
              </a:lnSpc>
            </a:pPr>
            <a:r>
              <a:rPr lang="en-US" altLang="zh-CN" sz="1400"/>
              <a:t>           PORT (ready : IN  std_logic;</a:t>
            </a:r>
          </a:p>
          <a:p>
            <a:pPr>
              <a:lnSpc>
                <a:spcPct val="50000"/>
              </a:lnSpc>
            </a:pPr>
            <a:r>
              <a:rPr lang="en-US" altLang="zh-CN" sz="1400"/>
              <a:t>                 clk   : IN  std_logic;</a:t>
            </a:r>
          </a:p>
          <a:p>
            <a:pPr>
              <a:lnSpc>
                <a:spcPct val="50000"/>
              </a:lnSpc>
            </a:pPr>
            <a:r>
              <a:rPr lang="en-US" altLang="zh-CN" sz="1400"/>
              <a:t>                 read_write : IN  std_logic;</a:t>
            </a:r>
          </a:p>
          <a:p>
            <a:pPr>
              <a:lnSpc>
                <a:spcPct val="50000"/>
              </a:lnSpc>
            </a:pPr>
            <a:r>
              <a:rPr lang="en-US" altLang="zh-CN" sz="1400"/>
              <a:t>                  we,re      : OUT std_logic);</a:t>
            </a:r>
          </a:p>
          <a:p>
            <a:pPr>
              <a:lnSpc>
                <a:spcPct val="50000"/>
              </a:lnSpc>
            </a:pPr>
            <a:r>
              <a:rPr lang="en-US" altLang="zh-CN" sz="1400"/>
              <a:t>END store_controller;</a:t>
            </a:r>
          </a:p>
          <a:p>
            <a:pPr algn="ctr">
              <a:lnSpc>
                <a:spcPct val="50000"/>
              </a:lnSpc>
            </a:pPr>
            <a:endParaRPr lang="en-US" altLang="zh-CN" sz="1400"/>
          </a:p>
        </p:txBody>
      </p:sp>
      <p:sp>
        <p:nvSpPr>
          <p:cNvPr id="598023" name="Freeform 7"/>
          <p:cNvSpPr>
            <a:spLocks/>
          </p:cNvSpPr>
          <p:nvPr/>
        </p:nvSpPr>
        <p:spPr bwMode="auto">
          <a:xfrm>
            <a:off x="2987675" y="130175"/>
            <a:ext cx="1392238" cy="2387600"/>
          </a:xfrm>
          <a:custGeom>
            <a:avLst/>
            <a:gdLst>
              <a:gd name="T0" fmla="*/ 0 w 877"/>
              <a:gd name="T1" fmla="*/ 2147483647 h 1331"/>
              <a:gd name="T2" fmla="*/ 2147483647 w 877"/>
              <a:gd name="T3" fmla="*/ 2147483647 h 1331"/>
              <a:gd name="T4" fmla="*/ 2147483647 w 877"/>
              <a:gd name="T5" fmla="*/ 2147483647 h 1331"/>
              <a:gd name="T6" fmla="*/ 2147483647 w 877"/>
              <a:gd name="T7" fmla="*/ 2147483647 h 1331"/>
              <a:gd name="T8" fmla="*/ 2147483647 w 877"/>
              <a:gd name="T9" fmla="*/ 2147483647 h 1331"/>
              <a:gd name="T10" fmla="*/ 2147483647 w 877"/>
              <a:gd name="T11" fmla="*/ 2147483647 h 1331"/>
              <a:gd name="T12" fmla="*/ 2147483647 w 877"/>
              <a:gd name="T13" fmla="*/ 2147483647 h 1331"/>
              <a:gd name="T14" fmla="*/ 2147483647 w 877"/>
              <a:gd name="T15" fmla="*/ 2147483647 h 1331"/>
              <a:gd name="T16" fmla="*/ 2147483647 w 877"/>
              <a:gd name="T17" fmla="*/ 2147483647 h 13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7"/>
              <a:gd name="T28" fmla="*/ 0 h 1331"/>
              <a:gd name="T29" fmla="*/ 877 w 877"/>
              <a:gd name="T30" fmla="*/ 1331 h 13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7" h="1331">
                <a:moveTo>
                  <a:pt x="0" y="1330"/>
                </a:moveTo>
                <a:cubicBezTo>
                  <a:pt x="35" y="1327"/>
                  <a:pt x="149" y="1331"/>
                  <a:pt x="210" y="1311"/>
                </a:cubicBezTo>
                <a:cubicBezTo>
                  <a:pt x="271" y="1291"/>
                  <a:pt x="345" y="1288"/>
                  <a:pt x="365" y="1211"/>
                </a:cubicBezTo>
                <a:cubicBezTo>
                  <a:pt x="385" y="1134"/>
                  <a:pt x="353" y="979"/>
                  <a:pt x="329" y="845"/>
                </a:cubicBezTo>
                <a:cubicBezTo>
                  <a:pt x="305" y="711"/>
                  <a:pt x="221" y="516"/>
                  <a:pt x="219" y="406"/>
                </a:cubicBezTo>
                <a:cubicBezTo>
                  <a:pt x="217" y="296"/>
                  <a:pt x="276" y="243"/>
                  <a:pt x="320" y="187"/>
                </a:cubicBezTo>
                <a:cubicBezTo>
                  <a:pt x="364" y="131"/>
                  <a:pt x="422" y="98"/>
                  <a:pt x="484" y="68"/>
                </a:cubicBezTo>
                <a:cubicBezTo>
                  <a:pt x="546" y="38"/>
                  <a:pt x="629" y="0"/>
                  <a:pt x="694" y="4"/>
                </a:cubicBezTo>
                <a:cubicBezTo>
                  <a:pt x="759" y="8"/>
                  <a:pt x="839" y="76"/>
                  <a:pt x="877" y="95"/>
                </a:cubicBezTo>
              </a:path>
            </a:pathLst>
          </a:custGeom>
          <a:noFill/>
          <a:ln w="19050">
            <a:solidFill>
              <a:srgbClr val="FF3300"/>
            </a:solidFill>
            <a:round/>
            <a:headEnd/>
            <a:tailEnd type="triangle" w="med" len="med"/>
          </a:ln>
        </p:spPr>
        <p:txBody>
          <a:bodyPr lIns="90000" tIns="82800" rIns="90000" bIns="46800">
            <a:spAutoFit/>
          </a:bodyPr>
          <a:lstStyle/>
          <a:p>
            <a:endParaRPr lang="zh-CN" altLang="en-US"/>
          </a:p>
        </p:txBody>
      </p:sp>
      <p:sp>
        <p:nvSpPr>
          <p:cNvPr id="598024" name="Freeform 8"/>
          <p:cNvSpPr>
            <a:spLocks/>
          </p:cNvSpPr>
          <p:nvPr/>
        </p:nvSpPr>
        <p:spPr bwMode="auto">
          <a:xfrm>
            <a:off x="2873375" y="2781300"/>
            <a:ext cx="2046288" cy="3910013"/>
          </a:xfrm>
          <a:custGeom>
            <a:avLst/>
            <a:gdLst>
              <a:gd name="T0" fmla="*/ 2147483647 w 1289"/>
              <a:gd name="T1" fmla="*/ 2147483647 h 2463"/>
              <a:gd name="T2" fmla="*/ 2147483647 w 1289"/>
              <a:gd name="T3" fmla="*/ 2147483647 h 2463"/>
              <a:gd name="T4" fmla="*/ 2147483647 w 1289"/>
              <a:gd name="T5" fmla="*/ 2147483647 h 2463"/>
              <a:gd name="T6" fmla="*/ 2147483647 w 1289"/>
              <a:gd name="T7" fmla="*/ 2147483647 h 2463"/>
              <a:gd name="T8" fmla="*/ 2147483647 w 1289"/>
              <a:gd name="T9" fmla="*/ 2147483647 h 2463"/>
              <a:gd name="T10" fmla="*/ 2147483647 w 1289"/>
              <a:gd name="T11" fmla="*/ 2147483647 h 2463"/>
              <a:gd name="T12" fmla="*/ 2147483647 w 1289"/>
              <a:gd name="T13" fmla="*/ 2147483647 h 2463"/>
              <a:gd name="T14" fmla="*/ 2147483647 w 1289"/>
              <a:gd name="T15" fmla="*/ 2147483647 h 2463"/>
              <a:gd name="T16" fmla="*/ 2147483647 w 1289"/>
              <a:gd name="T17" fmla="*/ 2147483647 h 2463"/>
              <a:gd name="T18" fmla="*/ 2147483647 w 1289"/>
              <a:gd name="T19" fmla="*/ 2147483647 h 2463"/>
              <a:gd name="T20" fmla="*/ 2147483647 w 1289"/>
              <a:gd name="T21" fmla="*/ 2147483647 h 2463"/>
              <a:gd name="T22" fmla="*/ 2147483647 w 1289"/>
              <a:gd name="T23" fmla="*/ 2147483647 h 2463"/>
              <a:gd name="T24" fmla="*/ 2147483647 w 1289"/>
              <a:gd name="T25" fmla="*/ 2147483647 h 2463"/>
              <a:gd name="T26" fmla="*/ 2147483647 w 1289"/>
              <a:gd name="T27" fmla="*/ 2147483647 h 2463"/>
              <a:gd name="T28" fmla="*/ 0 w 1289"/>
              <a:gd name="T29" fmla="*/ 2147483647 h 24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9"/>
              <a:gd name="T46" fmla="*/ 0 h 2463"/>
              <a:gd name="T47" fmla="*/ 1289 w 1289"/>
              <a:gd name="T48" fmla="*/ 2463 h 24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9" h="2463">
                <a:moveTo>
                  <a:pt x="1289" y="2381"/>
                </a:moveTo>
                <a:cubicBezTo>
                  <a:pt x="1289" y="2381"/>
                  <a:pt x="1207" y="2463"/>
                  <a:pt x="1207" y="2463"/>
                </a:cubicBezTo>
                <a:cubicBezTo>
                  <a:pt x="1207" y="2463"/>
                  <a:pt x="1006" y="2463"/>
                  <a:pt x="1006" y="2463"/>
                </a:cubicBezTo>
                <a:cubicBezTo>
                  <a:pt x="1006" y="2463"/>
                  <a:pt x="896" y="2381"/>
                  <a:pt x="896" y="2381"/>
                </a:cubicBezTo>
                <a:cubicBezTo>
                  <a:pt x="896" y="2381"/>
                  <a:pt x="887" y="2252"/>
                  <a:pt x="887" y="2252"/>
                </a:cubicBezTo>
                <a:cubicBezTo>
                  <a:pt x="887" y="2252"/>
                  <a:pt x="924" y="2008"/>
                  <a:pt x="924" y="2008"/>
                </a:cubicBezTo>
                <a:cubicBezTo>
                  <a:pt x="924" y="2008"/>
                  <a:pt x="1079" y="1448"/>
                  <a:pt x="1079" y="1448"/>
                </a:cubicBezTo>
                <a:cubicBezTo>
                  <a:pt x="1079" y="1448"/>
                  <a:pt x="1107" y="1172"/>
                  <a:pt x="1107" y="1172"/>
                </a:cubicBezTo>
                <a:cubicBezTo>
                  <a:pt x="1107" y="1172"/>
                  <a:pt x="1061" y="912"/>
                  <a:pt x="1061" y="912"/>
                </a:cubicBezTo>
                <a:cubicBezTo>
                  <a:pt x="1061" y="912"/>
                  <a:pt x="1033" y="709"/>
                  <a:pt x="1033" y="709"/>
                </a:cubicBezTo>
                <a:cubicBezTo>
                  <a:pt x="1033" y="709"/>
                  <a:pt x="969" y="473"/>
                  <a:pt x="969" y="473"/>
                </a:cubicBezTo>
                <a:cubicBezTo>
                  <a:pt x="969" y="473"/>
                  <a:pt x="732" y="104"/>
                  <a:pt x="741" y="91"/>
                </a:cubicBezTo>
                <a:cubicBezTo>
                  <a:pt x="750" y="78"/>
                  <a:pt x="518" y="6"/>
                  <a:pt x="421" y="3"/>
                </a:cubicBezTo>
                <a:cubicBezTo>
                  <a:pt x="324" y="0"/>
                  <a:pt x="226" y="40"/>
                  <a:pt x="156" y="75"/>
                </a:cubicBezTo>
                <a:cubicBezTo>
                  <a:pt x="86" y="111"/>
                  <a:pt x="32" y="184"/>
                  <a:pt x="0" y="213"/>
                </a:cubicBezTo>
              </a:path>
            </a:pathLst>
          </a:custGeom>
          <a:noFill/>
          <a:ln w="19050" cap="flat" cmpd="sng">
            <a:solidFill>
              <a:srgbClr val="FF3300"/>
            </a:solidFill>
            <a:prstDash val="solid"/>
            <a:round/>
            <a:headEnd type="none" w="med" len="med"/>
            <a:tailEnd type="triangle" w="med" len="med"/>
          </a:ln>
        </p:spPr>
        <p:txBody>
          <a:bodyPr lIns="90000" tIns="82800" rIns="90000" bIns="46800">
            <a:spAutoFit/>
          </a:bodyPr>
          <a:lstStyle/>
          <a:p>
            <a:endParaRPr lang="zh-CN" altLang="en-US"/>
          </a:p>
        </p:txBody>
      </p:sp>
      <p:sp>
        <p:nvSpPr>
          <p:cNvPr id="598025" name="Text Box 9"/>
          <p:cNvSpPr txBox="1">
            <a:spLocks noChangeArrowheads="1"/>
          </p:cNvSpPr>
          <p:nvPr/>
        </p:nvSpPr>
        <p:spPr bwMode="auto">
          <a:xfrm>
            <a:off x="395288" y="130175"/>
            <a:ext cx="2160587" cy="406400"/>
          </a:xfrm>
          <a:prstGeom prst="rect">
            <a:avLst/>
          </a:prstGeom>
          <a:gradFill rotWithShape="1">
            <a:gsLst>
              <a:gs pos="0">
                <a:srgbClr val="5E1847"/>
              </a:gs>
              <a:gs pos="100000">
                <a:srgbClr val="CC3399"/>
              </a:gs>
            </a:gsLst>
            <a:lin ang="0" scaled="1"/>
          </a:gradFill>
          <a:ln w="19050" algn="ctr">
            <a:solidFill>
              <a:srgbClr val="00CCFF"/>
            </a:solidFill>
            <a:miter lim="800000"/>
            <a:headEnd/>
            <a:tailEnd/>
          </a:ln>
        </p:spPr>
        <p:txBody>
          <a:bodyPr lIns="90000" tIns="82800" rIns="90000" bIns="46800">
            <a:spAutoFit/>
          </a:bodyPr>
          <a:lstStyle/>
          <a:p>
            <a:pPr algn="ctr"/>
            <a:r>
              <a:rPr lang="zh-CN" altLang="en-US">
                <a:solidFill>
                  <a:schemeClr val="bg1"/>
                </a:solidFill>
                <a:ea typeface="宋体" pitchFamily="2" charset="-122"/>
              </a:rPr>
              <a:t>三进程状态机</a:t>
            </a:r>
          </a:p>
        </p:txBody>
      </p:sp>
      <p:sp>
        <p:nvSpPr>
          <p:cNvPr id="598026" name="Text Box 10"/>
          <p:cNvSpPr txBox="1">
            <a:spLocks noChangeArrowheads="1"/>
          </p:cNvSpPr>
          <p:nvPr/>
        </p:nvSpPr>
        <p:spPr bwMode="auto">
          <a:xfrm>
            <a:off x="7596188" y="1412875"/>
            <a:ext cx="1295400" cy="406400"/>
          </a:xfrm>
          <a:prstGeom prst="rect">
            <a:avLst/>
          </a:prstGeom>
          <a:noFill/>
          <a:ln w="19050" algn="ctr">
            <a:solidFill>
              <a:schemeClr val="accent1"/>
            </a:solidFill>
            <a:miter lim="800000"/>
            <a:headEnd/>
            <a:tailEnd/>
          </a:ln>
        </p:spPr>
        <p:txBody>
          <a:bodyPr lIns="90000" tIns="82800" rIns="90000" bIns="46800">
            <a:spAutoFit/>
          </a:bodyPr>
          <a:lstStyle/>
          <a:p>
            <a:pPr algn="ctr"/>
            <a:r>
              <a:rPr lang="zh-CN" altLang="en-US"/>
              <a:t>次态逻辑</a:t>
            </a:r>
          </a:p>
        </p:txBody>
      </p:sp>
      <p:sp>
        <p:nvSpPr>
          <p:cNvPr id="598027" name="Text Box 11"/>
          <p:cNvSpPr txBox="1">
            <a:spLocks noChangeArrowheads="1"/>
          </p:cNvSpPr>
          <p:nvPr/>
        </p:nvSpPr>
        <p:spPr bwMode="auto">
          <a:xfrm>
            <a:off x="2771775" y="2852738"/>
            <a:ext cx="1655763" cy="406400"/>
          </a:xfrm>
          <a:prstGeom prst="rect">
            <a:avLst/>
          </a:prstGeom>
          <a:noFill/>
          <a:ln w="19050" algn="ctr">
            <a:solidFill>
              <a:schemeClr val="accent1"/>
            </a:solidFill>
            <a:miter lim="800000"/>
            <a:headEnd/>
            <a:tailEnd/>
          </a:ln>
        </p:spPr>
        <p:txBody>
          <a:bodyPr lIns="90000" tIns="82800" rIns="90000" bIns="46800">
            <a:spAutoFit/>
          </a:bodyPr>
          <a:lstStyle/>
          <a:p>
            <a:pPr algn="ctr"/>
            <a:r>
              <a:rPr lang="zh-CN" altLang="en-US"/>
              <a:t>状态寄存器</a:t>
            </a:r>
          </a:p>
        </p:txBody>
      </p:sp>
      <p:sp>
        <p:nvSpPr>
          <p:cNvPr id="598028" name="Text Box 12"/>
          <p:cNvSpPr txBox="1">
            <a:spLocks noChangeArrowheads="1"/>
          </p:cNvSpPr>
          <p:nvPr/>
        </p:nvSpPr>
        <p:spPr bwMode="auto">
          <a:xfrm>
            <a:off x="2771775" y="4652963"/>
            <a:ext cx="1295400" cy="406400"/>
          </a:xfrm>
          <a:prstGeom prst="rect">
            <a:avLst/>
          </a:prstGeom>
          <a:noFill/>
          <a:ln w="19050" algn="ctr">
            <a:solidFill>
              <a:schemeClr val="accent1"/>
            </a:solidFill>
            <a:miter lim="800000"/>
            <a:headEnd/>
            <a:tailEnd/>
          </a:ln>
        </p:spPr>
        <p:txBody>
          <a:bodyPr lIns="90000" tIns="82800" rIns="90000" bIns="46800">
            <a:spAutoFit/>
          </a:bodyPr>
          <a:lstStyle/>
          <a:p>
            <a:pPr algn="ctr"/>
            <a:r>
              <a:rPr lang="zh-CN" altLang="en-US"/>
              <a:t>输出逻辑</a:t>
            </a:r>
          </a:p>
        </p:txBody>
      </p:sp>
      <p:sp>
        <p:nvSpPr>
          <p:cNvPr id="598030" name="Text Box 14"/>
          <p:cNvSpPr txBox="1">
            <a:spLocks noChangeArrowheads="1"/>
          </p:cNvSpPr>
          <p:nvPr/>
        </p:nvSpPr>
        <p:spPr bwMode="auto">
          <a:xfrm>
            <a:off x="7164388" y="6021388"/>
            <a:ext cx="1584325" cy="406400"/>
          </a:xfrm>
          <a:prstGeom prst="rect">
            <a:avLst/>
          </a:prstGeom>
          <a:gradFill rotWithShape="1">
            <a:gsLst>
              <a:gs pos="0">
                <a:srgbClr val="5E1847"/>
              </a:gs>
              <a:gs pos="50000">
                <a:srgbClr val="CC3399"/>
              </a:gs>
              <a:gs pos="100000">
                <a:srgbClr val="5E1847"/>
              </a:gs>
            </a:gsLst>
            <a:lin ang="5400000" scaled="1"/>
          </a:gradFill>
          <a:ln w="19050" algn="ctr">
            <a:solidFill>
              <a:srgbClr val="0099CC"/>
            </a:solidFill>
            <a:miter lim="800000"/>
            <a:headEnd/>
            <a:tailEnd/>
          </a:ln>
        </p:spPr>
        <p:txBody>
          <a:bodyPr lIns="90000" tIns="82800" rIns="90000" bIns="46800">
            <a:spAutoFit/>
          </a:bodyPr>
          <a:lstStyle/>
          <a:p>
            <a:pPr algn="ctr"/>
            <a:r>
              <a:rPr lang="en-US" altLang="zh-CN">
                <a:solidFill>
                  <a:schemeClr val="bg1"/>
                </a:solidFill>
              </a:rPr>
              <a:t>P162  </a:t>
            </a:r>
            <a:r>
              <a:rPr lang="zh-CN" altLang="en-US">
                <a:solidFill>
                  <a:schemeClr val="bg1"/>
                </a:solidFill>
              </a:rPr>
              <a:t>例</a:t>
            </a:r>
            <a:r>
              <a:rPr lang="en-US" altLang="zh-CN">
                <a:solidFill>
                  <a:schemeClr val="bg1"/>
                </a:solidFill>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80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80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80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80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8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8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80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8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1" grpId="0"/>
      <p:bldP spid="598022" grpId="0"/>
      <p:bldP spid="598023" grpId="0" animBg="1"/>
      <p:bldP spid="598024" grpId="0" animBg="1"/>
      <p:bldP spid="598025" grpId="0" animBg="1"/>
      <p:bldP spid="598026" grpId="0" animBg="1"/>
      <p:bldP spid="598027" grpId="0" animBg="1"/>
      <p:bldP spid="598028" grpId="0" animBg="1"/>
      <p:bldP spid="59803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idx="4294967295"/>
          </p:nvPr>
        </p:nvSpPr>
        <p:spPr>
          <a:xfrm>
            <a:off x="838200" y="609600"/>
            <a:ext cx="2362200" cy="365125"/>
          </a:xfrm>
        </p:spPr>
        <p:txBody>
          <a:bodyPr lIns="0" tIns="0" rIns="0" bIns="0">
            <a:spAutoFit/>
          </a:bodyPr>
          <a:lstStyle/>
          <a:p>
            <a:pPr algn="l" eaLnBrk="1" hangingPunct="1">
              <a:defRPr/>
            </a:pPr>
            <a:r>
              <a:rPr lang="zh-CN" altLang="en-US" sz="2400" b="1" dirty="0">
                <a:solidFill>
                  <a:schemeClr val="tx1"/>
                </a:solidFill>
                <a:effectLst>
                  <a:outerShdw blurRad="38100" dist="38100" dir="2700000" algn="tl">
                    <a:srgbClr val="C0C0C0"/>
                  </a:outerShdw>
                </a:effectLst>
              </a:rPr>
              <a:t>第</a:t>
            </a:r>
            <a:r>
              <a:rPr lang="en-US" altLang="zh-CN" sz="2400" b="1" dirty="0">
                <a:solidFill>
                  <a:schemeClr val="tx1"/>
                </a:solidFill>
                <a:effectLst>
                  <a:outerShdw blurRad="38100" dist="38100" dir="2700000" algn="tl">
                    <a:srgbClr val="C0C0C0"/>
                  </a:outerShdw>
                </a:effectLst>
              </a:rPr>
              <a:t>5</a:t>
            </a:r>
            <a:r>
              <a:rPr lang="zh-CN" altLang="en-US" sz="2400" b="1" dirty="0">
                <a:solidFill>
                  <a:schemeClr val="tx1"/>
                </a:solidFill>
                <a:effectLst>
                  <a:outerShdw blurRad="38100" dist="38100" dir="2700000" algn="tl">
                    <a:srgbClr val="C0C0C0"/>
                  </a:outerShdw>
                </a:effectLst>
              </a:rPr>
              <a:t>章掌握内容</a:t>
            </a:r>
          </a:p>
        </p:txBody>
      </p:sp>
      <p:sp>
        <p:nvSpPr>
          <p:cNvPr id="105475" name="Line 4"/>
          <p:cNvSpPr>
            <a:spLocks noChangeShapeType="1"/>
          </p:cNvSpPr>
          <p:nvPr/>
        </p:nvSpPr>
        <p:spPr bwMode="auto">
          <a:xfrm>
            <a:off x="685800" y="990600"/>
            <a:ext cx="2286000" cy="0"/>
          </a:xfrm>
          <a:prstGeom prst="line">
            <a:avLst/>
          </a:prstGeom>
          <a:noFill/>
          <a:ln w="28575">
            <a:solidFill>
              <a:srgbClr val="FF9900"/>
            </a:solidFill>
            <a:round/>
            <a:headEnd/>
            <a:tailEnd/>
          </a:ln>
        </p:spPr>
        <p:txBody>
          <a:bodyPr lIns="0" tIns="0" rIns="0" bIns="0" anchor="ctr"/>
          <a:lstStyle/>
          <a:p>
            <a:endParaRPr lang="zh-CN" altLang="en-US"/>
          </a:p>
        </p:txBody>
      </p:sp>
      <p:sp>
        <p:nvSpPr>
          <p:cNvPr id="39942" name="Rectangle 6"/>
          <p:cNvSpPr>
            <a:spLocks noChangeArrowheads="1"/>
          </p:cNvSpPr>
          <p:nvPr/>
        </p:nvSpPr>
        <p:spPr bwMode="auto">
          <a:xfrm>
            <a:off x="755650" y="1196975"/>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1</a:t>
            </a:r>
            <a:r>
              <a:rPr lang="zh-CN" altLang="en-US">
                <a:solidFill>
                  <a:schemeClr val="bg1"/>
                </a:solidFill>
                <a:effectLst>
                  <a:outerShdw blurRad="38100" dist="38100" dir="2700000" algn="tl">
                    <a:srgbClr val="000000"/>
                  </a:outerShdw>
                </a:effectLst>
                <a:ea typeface="宋体" pitchFamily="2" charset="-122"/>
              </a:rPr>
              <a:t>、</a:t>
            </a:r>
            <a:r>
              <a:rPr lang="en-US" altLang="zh-CN">
                <a:solidFill>
                  <a:schemeClr val="bg1"/>
                </a:solidFill>
                <a:effectLst>
                  <a:outerShdw blurRad="38100" dist="38100" dir="2700000" algn="tl">
                    <a:srgbClr val="000000"/>
                  </a:outerShdw>
                </a:effectLst>
                <a:ea typeface="宋体" pitchFamily="2" charset="-122"/>
              </a:rPr>
              <a:t>PLD</a:t>
            </a:r>
            <a:r>
              <a:rPr lang="zh-CN" altLang="en-US">
                <a:solidFill>
                  <a:schemeClr val="bg1"/>
                </a:solidFill>
                <a:effectLst>
                  <a:outerShdw blurRad="38100" dist="38100" dir="2700000" algn="tl">
                    <a:srgbClr val="000000"/>
                  </a:outerShdw>
                </a:effectLst>
                <a:ea typeface="宋体" pitchFamily="2" charset="-122"/>
              </a:rPr>
              <a:t>发展历程</a:t>
            </a:r>
          </a:p>
        </p:txBody>
      </p:sp>
      <p:pic>
        <p:nvPicPr>
          <p:cNvPr id="105477" name="Picture 61" descr="圆点"/>
          <p:cNvPicPr>
            <a:picLocks noChangeAspect="1" noChangeArrowheads="1" noCrop="1"/>
          </p:cNvPicPr>
          <p:nvPr/>
        </p:nvPicPr>
        <p:blipFill>
          <a:blip r:embed="rId2" cstate="print"/>
          <a:srcRect/>
          <a:stretch>
            <a:fillRect/>
          </a:stretch>
        </p:blipFill>
        <p:spPr bwMode="auto">
          <a:xfrm>
            <a:off x="533400" y="609600"/>
            <a:ext cx="304800" cy="304800"/>
          </a:xfrm>
          <a:prstGeom prst="rect">
            <a:avLst/>
          </a:prstGeom>
          <a:noFill/>
          <a:ln w="9525">
            <a:noFill/>
            <a:miter lim="800000"/>
            <a:headEnd/>
            <a:tailEnd/>
          </a:ln>
        </p:spPr>
      </p:pic>
      <p:sp>
        <p:nvSpPr>
          <p:cNvPr id="40003" name="Rectangle 67"/>
          <p:cNvSpPr>
            <a:spLocks noChangeArrowheads="1"/>
          </p:cNvSpPr>
          <p:nvPr/>
        </p:nvSpPr>
        <p:spPr bwMode="auto">
          <a:xfrm>
            <a:off x="755650" y="1654175"/>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2</a:t>
            </a:r>
            <a:r>
              <a:rPr lang="zh-CN" altLang="en-US">
                <a:solidFill>
                  <a:schemeClr val="bg1"/>
                </a:solidFill>
                <a:effectLst>
                  <a:outerShdw blurRad="38100" dist="38100" dir="2700000" algn="tl">
                    <a:srgbClr val="000000"/>
                  </a:outerShdw>
                </a:effectLst>
                <a:ea typeface="宋体" pitchFamily="2" charset="-122"/>
              </a:rPr>
              <a:t>、 采用</a:t>
            </a:r>
            <a:r>
              <a:rPr lang="en-US" altLang="zh-CN">
                <a:solidFill>
                  <a:schemeClr val="bg1"/>
                </a:solidFill>
                <a:effectLst>
                  <a:outerShdw blurRad="38100" dist="38100" dir="2700000" algn="tl">
                    <a:srgbClr val="000000"/>
                  </a:outerShdw>
                </a:effectLst>
                <a:ea typeface="宋体" pitchFamily="2" charset="-122"/>
              </a:rPr>
              <a:t>PLA</a:t>
            </a:r>
            <a:r>
              <a:rPr lang="zh-CN" altLang="en-US">
                <a:solidFill>
                  <a:schemeClr val="bg1"/>
                </a:solidFill>
                <a:effectLst>
                  <a:outerShdw blurRad="38100" dist="38100" dir="2700000" algn="tl">
                    <a:srgbClr val="000000"/>
                  </a:outerShdw>
                </a:effectLst>
                <a:ea typeface="宋体" pitchFamily="2" charset="-122"/>
              </a:rPr>
              <a:t>设计逻辑函数</a:t>
            </a:r>
          </a:p>
        </p:txBody>
      </p:sp>
      <p:sp>
        <p:nvSpPr>
          <p:cNvPr id="40004" name="Rectangle 68"/>
          <p:cNvSpPr>
            <a:spLocks noChangeArrowheads="1"/>
          </p:cNvSpPr>
          <p:nvPr/>
        </p:nvSpPr>
        <p:spPr bwMode="auto">
          <a:xfrm>
            <a:off x="755650" y="2111375"/>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3</a:t>
            </a:r>
            <a:r>
              <a:rPr lang="zh-CN" altLang="en-US">
                <a:solidFill>
                  <a:schemeClr val="bg1"/>
                </a:solidFill>
                <a:effectLst>
                  <a:outerShdw blurRad="38100" dist="38100" dir="2700000" algn="tl">
                    <a:srgbClr val="000000"/>
                  </a:outerShdw>
                </a:effectLst>
                <a:ea typeface="宋体" pitchFamily="2" charset="-122"/>
              </a:rPr>
              <a:t>、</a:t>
            </a:r>
            <a:r>
              <a:rPr lang="en-US" altLang="zh-CN">
                <a:solidFill>
                  <a:schemeClr val="bg1"/>
                </a:solidFill>
                <a:effectLst>
                  <a:outerShdw blurRad="38100" dist="38100" dir="2700000" algn="tl">
                    <a:srgbClr val="000000"/>
                  </a:outerShdw>
                </a:effectLst>
                <a:ea typeface="宋体" pitchFamily="2" charset="-122"/>
              </a:rPr>
              <a:t>ispLSI</a:t>
            </a:r>
            <a:r>
              <a:rPr lang="zh-CN" altLang="en-US">
                <a:solidFill>
                  <a:schemeClr val="bg1"/>
                </a:solidFill>
                <a:effectLst>
                  <a:outerShdw blurRad="38100" dist="38100" dir="2700000" algn="tl">
                    <a:srgbClr val="000000"/>
                  </a:outerShdw>
                </a:effectLst>
                <a:ea typeface="宋体" pitchFamily="2" charset="-122"/>
              </a:rPr>
              <a:t>的巨块结构及功能</a:t>
            </a:r>
          </a:p>
        </p:txBody>
      </p:sp>
      <p:sp>
        <p:nvSpPr>
          <p:cNvPr id="40005" name="Rectangle 69"/>
          <p:cNvSpPr>
            <a:spLocks noChangeArrowheads="1"/>
          </p:cNvSpPr>
          <p:nvPr/>
        </p:nvSpPr>
        <p:spPr bwMode="auto">
          <a:xfrm>
            <a:off x="755650" y="3025775"/>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5</a:t>
            </a:r>
            <a:r>
              <a:rPr lang="zh-CN" altLang="en-US">
                <a:solidFill>
                  <a:schemeClr val="bg1"/>
                </a:solidFill>
                <a:effectLst>
                  <a:outerShdw blurRad="38100" dist="38100" dir="2700000" algn="tl">
                    <a:srgbClr val="000000"/>
                  </a:outerShdw>
                </a:effectLst>
                <a:ea typeface="宋体" pitchFamily="2" charset="-122"/>
              </a:rPr>
              <a:t>、可编程逻辑器件的原理和方法</a:t>
            </a:r>
            <a:endParaRPr lang="zh-CN" altLang="en-US">
              <a:solidFill>
                <a:schemeClr val="bg1"/>
              </a:solidFill>
              <a:ea typeface="宋体" pitchFamily="2" charset="-122"/>
            </a:endParaRPr>
          </a:p>
        </p:txBody>
      </p:sp>
      <p:sp>
        <p:nvSpPr>
          <p:cNvPr id="40006" name="Rectangle 70"/>
          <p:cNvSpPr>
            <a:spLocks noChangeArrowheads="1"/>
          </p:cNvSpPr>
          <p:nvPr/>
        </p:nvSpPr>
        <p:spPr bwMode="auto">
          <a:xfrm>
            <a:off x="755650" y="3482975"/>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6</a:t>
            </a:r>
            <a:r>
              <a:rPr lang="zh-CN" altLang="en-US">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VHDL</a:t>
            </a:r>
            <a:r>
              <a:rPr lang="zh-CN" altLang="en-US">
                <a:solidFill>
                  <a:schemeClr val="bg1"/>
                </a:solidFill>
                <a:effectLst>
                  <a:outerShdw blurRad="38100" dist="38100" dir="2700000" algn="tl">
                    <a:srgbClr val="000000"/>
                  </a:outerShdw>
                </a:effectLst>
                <a:ea typeface="宋体" pitchFamily="2" charset="-122"/>
              </a:rPr>
              <a:t>语言的结构</a:t>
            </a:r>
          </a:p>
        </p:txBody>
      </p:sp>
      <p:sp>
        <p:nvSpPr>
          <p:cNvPr id="40007" name="Rectangle 71"/>
          <p:cNvSpPr>
            <a:spLocks noChangeArrowheads="1"/>
          </p:cNvSpPr>
          <p:nvPr/>
        </p:nvSpPr>
        <p:spPr bwMode="auto">
          <a:xfrm>
            <a:off x="769938" y="3962400"/>
            <a:ext cx="7608887"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7</a:t>
            </a:r>
            <a:r>
              <a:rPr lang="zh-CN" altLang="en-US">
                <a:solidFill>
                  <a:schemeClr val="bg1"/>
                </a:solidFill>
                <a:effectLst>
                  <a:outerShdw blurRad="38100" dist="38100" dir="2700000" algn="tl">
                    <a:srgbClr val="000000"/>
                  </a:outerShdw>
                </a:effectLst>
                <a:ea typeface="宋体" pitchFamily="2" charset="-122"/>
              </a:rPr>
              <a:t>、</a:t>
            </a:r>
            <a:r>
              <a:rPr lang="en-US" altLang="zh-CN">
                <a:solidFill>
                  <a:schemeClr val="bg1"/>
                </a:solidFill>
                <a:effectLst>
                  <a:outerShdw blurRad="38100" dist="38100" dir="2700000" algn="tl">
                    <a:srgbClr val="000000"/>
                  </a:outerShdw>
                </a:effectLst>
                <a:ea typeface="宋体" pitchFamily="2" charset="-122"/>
              </a:rPr>
              <a:t>VHDL</a:t>
            </a:r>
            <a:r>
              <a:rPr lang="zh-CN" altLang="en-US">
                <a:solidFill>
                  <a:schemeClr val="bg1"/>
                </a:solidFill>
                <a:effectLst>
                  <a:outerShdw blurRad="38100" dist="38100" dir="2700000" algn="tl">
                    <a:srgbClr val="000000"/>
                  </a:outerShdw>
                </a:effectLst>
                <a:ea typeface="宋体" pitchFamily="2" charset="-122"/>
              </a:rPr>
              <a:t>语言中结构体的三种描述方法</a:t>
            </a:r>
          </a:p>
        </p:txBody>
      </p:sp>
      <p:sp>
        <p:nvSpPr>
          <p:cNvPr id="40015" name="Rectangle 79"/>
          <p:cNvSpPr>
            <a:spLocks noChangeArrowheads="1"/>
          </p:cNvSpPr>
          <p:nvPr/>
        </p:nvSpPr>
        <p:spPr bwMode="auto">
          <a:xfrm>
            <a:off x="769938" y="4419600"/>
            <a:ext cx="7608887"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8</a:t>
            </a:r>
            <a:r>
              <a:rPr lang="zh-CN" altLang="en-US">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VHDL</a:t>
            </a:r>
            <a:r>
              <a:rPr lang="zh-CN" altLang="en-US">
                <a:solidFill>
                  <a:schemeClr val="bg1"/>
                </a:solidFill>
                <a:effectLst>
                  <a:outerShdw blurRad="38100" dist="38100" dir="2700000" algn="tl">
                    <a:srgbClr val="000000"/>
                  </a:outerShdw>
                </a:effectLst>
                <a:ea typeface="宋体" pitchFamily="2" charset="-122"/>
              </a:rPr>
              <a:t>对组合逻辑、时序逻辑、有限状态机的描述方法</a:t>
            </a:r>
          </a:p>
        </p:txBody>
      </p:sp>
      <p:sp>
        <p:nvSpPr>
          <p:cNvPr id="40016" name="Rectangle 80"/>
          <p:cNvSpPr>
            <a:spLocks noChangeArrowheads="1"/>
          </p:cNvSpPr>
          <p:nvPr/>
        </p:nvSpPr>
        <p:spPr bwMode="auto">
          <a:xfrm>
            <a:off x="769938" y="4876800"/>
            <a:ext cx="7608887"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9</a:t>
            </a:r>
            <a:r>
              <a:rPr lang="zh-CN" altLang="en-US">
                <a:solidFill>
                  <a:schemeClr val="bg1"/>
                </a:solidFill>
                <a:effectLst>
                  <a:outerShdw blurRad="38100" dist="38100" dir="2700000" algn="tl">
                    <a:srgbClr val="000000"/>
                  </a:outerShdw>
                </a:effectLst>
                <a:ea typeface="宋体" pitchFamily="2" charset="-122"/>
              </a:rPr>
              <a:t>、可编程逻辑器件的原理图输入方法</a:t>
            </a:r>
          </a:p>
        </p:txBody>
      </p:sp>
      <p:sp>
        <p:nvSpPr>
          <p:cNvPr id="40017" name="Rectangle 81"/>
          <p:cNvSpPr>
            <a:spLocks noChangeArrowheads="1"/>
          </p:cNvSpPr>
          <p:nvPr/>
        </p:nvSpPr>
        <p:spPr bwMode="auto">
          <a:xfrm>
            <a:off x="755650" y="5340350"/>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10</a:t>
            </a:r>
            <a:r>
              <a:rPr lang="zh-CN" altLang="en-US">
                <a:solidFill>
                  <a:schemeClr val="bg1"/>
                </a:solidFill>
                <a:effectLst>
                  <a:outerShdw blurRad="38100" dist="38100" dir="2700000" algn="tl">
                    <a:srgbClr val="000000"/>
                  </a:outerShdw>
                </a:effectLst>
                <a:ea typeface="宋体" pitchFamily="2" charset="-122"/>
              </a:rPr>
              <a:t>、会使用</a:t>
            </a:r>
            <a:r>
              <a:rPr lang="en-US" altLang="zh-CN">
                <a:solidFill>
                  <a:schemeClr val="bg1"/>
                </a:solidFill>
                <a:effectLst>
                  <a:outerShdw blurRad="38100" dist="38100" dir="2700000" algn="tl">
                    <a:srgbClr val="000000"/>
                  </a:outerShdw>
                </a:effectLst>
                <a:ea typeface="宋体" pitchFamily="2" charset="-122"/>
              </a:rPr>
              <a:t>ispEXPERT</a:t>
            </a:r>
            <a:r>
              <a:rPr lang="zh-CN" altLang="en-US">
                <a:solidFill>
                  <a:schemeClr val="bg1"/>
                </a:solidFill>
                <a:effectLst>
                  <a:outerShdw blurRad="38100" dist="38100" dir="2700000" algn="tl">
                    <a:srgbClr val="000000"/>
                  </a:outerShdw>
                </a:effectLst>
                <a:ea typeface="宋体" pitchFamily="2" charset="-122"/>
              </a:rPr>
              <a:t>软件或</a:t>
            </a:r>
            <a:r>
              <a:rPr lang="en-US" altLang="zh-CN">
                <a:solidFill>
                  <a:schemeClr val="bg1"/>
                </a:solidFill>
                <a:effectLst>
                  <a:outerShdw blurRad="38100" dist="38100" dir="2700000" algn="tl">
                    <a:srgbClr val="000000"/>
                  </a:outerShdw>
                </a:effectLst>
                <a:ea typeface="宋体" pitchFamily="2" charset="-122"/>
              </a:rPr>
              <a:t>Quartus II</a:t>
            </a:r>
            <a:r>
              <a:rPr lang="zh-CN" altLang="en-US">
                <a:solidFill>
                  <a:schemeClr val="bg1"/>
                </a:solidFill>
                <a:effectLst>
                  <a:outerShdw blurRad="38100" dist="38100" dir="2700000" algn="tl">
                    <a:srgbClr val="000000"/>
                  </a:outerShdw>
                </a:effectLst>
                <a:ea typeface="宋体" pitchFamily="2" charset="-122"/>
              </a:rPr>
              <a:t>软件</a:t>
            </a:r>
          </a:p>
        </p:txBody>
      </p:sp>
      <p:sp>
        <p:nvSpPr>
          <p:cNvPr id="40022" name="Rectangle 86"/>
          <p:cNvSpPr>
            <a:spLocks noChangeArrowheads="1"/>
          </p:cNvSpPr>
          <p:nvPr/>
        </p:nvSpPr>
        <p:spPr bwMode="auto">
          <a:xfrm>
            <a:off x="755650" y="2568575"/>
            <a:ext cx="7608888" cy="403225"/>
          </a:xfrm>
          <a:prstGeom prst="rect">
            <a:avLst/>
          </a:prstGeom>
          <a:gradFill rotWithShape="0">
            <a:gsLst>
              <a:gs pos="0">
                <a:srgbClr val="006600">
                  <a:gamma/>
                  <a:shade val="46275"/>
                  <a:invGamma/>
                </a:srgbClr>
              </a:gs>
              <a:gs pos="100000">
                <a:srgbClr val="006600"/>
              </a:gs>
            </a:gsLst>
            <a:lin ang="0" scaled="1"/>
          </a:gradFill>
          <a:ln w="6350">
            <a:solidFill>
              <a:schemeClr val="accent1"/>
            </a:solidFill>
            <a:miter lim="800000"/>
            <a:headEnd/>
            <a:tailEnd/>
          </a:ln>
          <a:effectLst/>
        </p:spPr>
        <p:txBody>
          <a:bodyPr>
            <a:spAutoFit/>
          </a:bodyPr>
          <a:lstStyle/>
          <a:p>
            <a:pPr algn="just">
              <a:lnSpc>
                <a:spcPct val="100000"/>
              </a:lnSpc>
              <a:spcBef>
                <a:spcPct val="30000"/>
              </a:spcBef>
              <a:defRPr/>
            </a:pPr>
            <a:r>
              <a:rPr lang="en-US" altLang="zh-CN" sz="1800" b="0">
                <a:solidFill>
                  <a:srgbClr val="FF9966"/>
                </a:solidFill>
                <a:effectLst>
                  <a:outerShdw blurRad="38100" dist="38100" dir="2700000" algn="tl">
                    <a:srgbClr val="000000"/>
                  </a:outerShdw>
                </a:effectLst>
                <a:ea typeface="宋体" pitchFamily="2" charset="-122"/>
              </a:rPr>
              <a:t>●</a:t>
            </a:r>
            <a:r>
              <a:rPr lang="en-US" altLang="zh-CN" sz="1800" b="0">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4</a:t>
            </a:r>
            <a:r>
              <a:rPr lang="zh-CN" altLang="en-US">
                <a:solidFill>
                  <a:schemeClr val="bg1"/>
                </a:solidFill>
                <a:effectLst>
                  <a:outerShdw blurRad="38100" dist="38100" dir="2700000" algn="tl">
                    <a:srgbClr val="000000"/>
                  </a:outerShdw>
                </a:effectLst>
                <a:ea typeface="宋体" pitchFamily="2" charset="-122"/>
              </a:rPr>
              <a:t>、 </a:t>
            </a:r>
            <a:r>
              <a:rPr lang="en-US" altLang="zh-CN">
                <a:solidFill>
                  <a:schemeClr val="bg1"/>
                </a:solidFill>
                <a:effectLst>
                  <a:outerShdw blurRad="38100" dist="38100" dir="2700000" algn="tl">
                    <a:srgbClr val="000000"/>
                  </a:outerShdw>
                </a:effectLst>
                <a:ea typeface="宋体" pitchFamily="2" charset="-122"/>
              </a:rPr>
              <a:t>ispLSI</a:t>
            </a:r>
            <a:r>
              <a:rPr lang="zh-CN" altLang="en-US">
                <a:solidFill>
                  <a:schemeClr val="bg1"/>
                </a:solidFill>
                <a:effectLst>
                  <a:outerShdw blurRad="38100" dist="38100" dir="2700000" algn="tl">
                    <a:srgbClr val="000000"/>
                  </a:outerShdw>
                </a:effectLst>
                <a:ea typeface="宋体" pitchFamily="2" charset="-122"/>
              </a:rPr>
              <a:t>的全局布线及输出布线的功能</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0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0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00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autoUpdateAnimBg="0"/>
      <p:bldP spid="40003" grpId="0" animBg="1" autoUpdateAnimBg="0"/>
      <p:bldP spid="40004" grpId="0" animBg="1" autoUpdateAnimBg="0"/>
      <p:bldP spid="40005" grpId="0" animBg="1" autoUpdateAnimBg="0"/>
      <p:bldP spid="40006" grpId="0" animBg="1" autoUpdateAnimBg="0"/>
      <p:bldP spid="40007" grpId="0" animBg="1" autoUpdateAnimBg="0"/>
      <p:bldP spid="40015" grpId="0" animBg="1" autoUpdateAnimBg="0"/>
      <p:bldP spid="40016" grpId="0" animBg="1" autoUpdateAnimBg="0"/>
      <p:bldP spid="40017" grpId="0" animBg="1" autoUpdateAnimBg="0"/>
      <p:bldP spid="40022"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908175" y="404813"/>
            <a:ext cx="5226050" cy="525462"/>
          </a:xfrm>
          <a:prstGeom prst="rect">
            <a:avLst/>
          </a:prstGeom>
          <a:noFill/>
          <a:ln w="19050">
            <a:noFill/>
            <a:miter lim="800000"/>
            <a:headEnd/>
            <a:tailEnd/>
          </a:ln>
        </p:spPr>
        <p:txBody>
          <a:bodyPr lIns="90000" tIns="46800" rIns="90000" bIns="46800">
            <a:spAutoFit/>
          </a:bodyPr>
          <a:lstStyle/>
          <a:p>
            <a:pPr>
              <a:lnSpc>
                <a:spcPct val="100000"/>
              </a:lnSpc>
            </a:pPr>
            <a:r>
              <a:rPr lang="en-US" altLang="zh-CN" sz="2800">
                <a:ea typeface="宋体" pitchFamily="2" charset="-122"/>
              </a:rPr>
              <a:t>1</a:t>
            </a:r>
            <a:r>
              <a:rPr lang="zh-CN" altLang="en-US" sz="2800">
                <a:ea typeface="宋体" pitchFamily="2" charset="-122"/>
              </a:rPr>
              <a:t>、</a:t>
            </a:r>
            <a:r>
              <a:rPr lang="en-US" altLang="zh-CN" sz="2800">
                <a:ea typeface="宋体" pitchFamily="2" charset="-122"/>
              </a:rPr>
              <a:t>P164  </a:t>
            </a:r>
            <a:r>
              <a:rPr lang="zh-CN" altLang="en-US" sz="2800">
                <a:ea typeface="宋体" pitchFamily="2" charset="-122"/>
              </a:rPr>
              <a:t>  </a:t>
            </a:r>
            <a:r>
              <a:rPr lang="en-US" altLang="zh-CN" sz="2800">
                <a:ea typeface="宋体" pitchFamily="2" charset="-122"/>
              </a:rPr>
              <a:t>20</a:t>
            </a:r>
            <a:r>
              <a:rPr lang="zh-CN" altLang="en-US" sz="2800">
                <a:ea typeface="宋体" pitchFamily="2" charset="-122"/>
              </a:rPr>
              <a:t>、</a:t>
            </a:r>
            <a:r>
              <a:rPr lang="en-US" altLang="zh-CN" sz="2800">
                <a:ea typeface="宋体" pitchFamily="2" charset="-122"/>
              </a:rPr>
              <a:t>21 </a:t>
            </a:r>
          </a:p>
        </p:txBody>
      </p:sp>
      <p:grpSp>
        <p:nvGrpSpPr>
          <p:cNvPr id="106499" name="Group 3"/>
          <p:cNvGrpSpPr>
            <a:grpSpLocks/>
          </p:cNvGrpSpPr>
          <p:nvPr/>
        </p:nvGrpSpPr>
        <p:grpSpPr bwMode="auto">
          <a:xfrm>
            <a:off x="755650" y="404813"/>
            <a:ext cx="871538" cy="1143000"/>
            <a:chOff x="1008" y="672"/>
            <a:chExt cx="528" cy="720"/>
          </a:xfrm>
        </p:grpSpPr>
        <p:pic>
          <p:nvPicPr>
            <p:cNvPr id="106571" name="Picture 4" descr="注意"/>
            <p:cNvPicPr>
              <a:picLocks noChangeAspect="1" noChangeArrowheads="1" noCrop="1"/>
            </p:cNvPicPr>
            <p:nvPr/>
          </p:nvPicPr>
          <p:blipFill>
            <a:blip r:embed="rId2" cstate="print"/>
            <a:srcRect/>
            <a:stretch>
              <a:fillRect/>
            </a:stretch>
          </p:blipFill>
          <p:spPr bwMode="auto">
            <a:xfrm>
              <a:off x="1008" y="672"/>
              <a:ext cx="528" cy="432"/>
            </a:xfrm>
            <a:prstGeom prst="rect">
              <a:avLst/>
            </a:prstGeom>
            <a:noFill/>
            <a:ln w="9525">
              <a:noFill/>
              <a:miter lim="800000"/>
              <a:headEnd/>
              <a:tailEnd/>
            </a:ln>
          </p:spPr>
        </p:pic>
        <p:sp>
          <p:nvSpPr>
            <p:cNvPr id="106572" name="Text Box 5"/>
            <p:cNvSpPr txBox="1">
              <a:spLocks noChangeArrowheads="1"/>
            </p:cNvSpPr>
            <p:nvPr/>
          </p:nvSpPr>
          <p:spPr bwMode="auto">
            <a:xfrm>
              <a:off x="1008" y="1104"/>
              <a:ext cx="528" cy="288"/>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sz="2400">
                  <a:solidFill>
                    <a:schemeClr val="bg1"/>
                  </a:solidFill>
                  <a:ea typeface="宋体" pitchFamily="2" charset="-122"/>
                </a:rPr>
                <a:t>作业</a:t>
              </a:r>
              <a:endParaRPr lang="zh-CN" altLang="en-US">
                <a:solidFill>
                  <a:schemeClr val="bg1"/>
                </a:solidFill>
                <a:ea typeface="宋体" pitchFamily="2" charset="-122"/>
              </a:endParaRPr>
            </a:p>
          </p:txBody>
        </p:sp>
      </p:grpSp>
      <p:pic>
        <p:nvPicPr>
          <p:cNvPr id="106500" name="Picture 6" descr="BD14710_"/>
          <p:cNvPicPr>
            <a:picLocks noChangeAspect="1" noChangeArrowheads="1"/>
          </p:cNvPicPr>
          <p:nvPr/>
        </p:nvPicPr>
        <p:blipFill>
          <a:blip r:embed="rId3" cstate="print"/>
          <a:srcRect/>
          <a:stretch>
            <a:fillRect/>
          </a:stretch>
        </p:blipFill>
        <p:spPr bwMode="auto">
          <a:xfrm>
            <a:off x="1042988" y="188913"/>
            <a:ext cx="7127875" cy="114300"/>
          </a:xfrm>
          <a:prstGeom prst="rect">
            <a:avLst/>
          </a:prstGeom>
          <a:noFill/>
          <a:ln w="9525">
            <a:noFill/>
            <a:miter lim="800000"/>
            <a:headEnd/>
            <a:tailEnd/>
          </a:ln>
        </p:spPr>
      </p:pic>
      <p:pic>
        <p:nvPicPr>
          <p:cNvPr id="106501" name="Picture 7" descr="BD14710_"/>
          <p:cNvPicPr>
            <a:picLocks noChangeAspect="1" noChangeArrowheads="1"/>
          </p:cNvPicPr>
          <p:nvPr/>
        </p:nvPicPr>
        <p:blipFill>
          <a:blip r:embed="rId3" cstate="print"/>
          <a:srcRect/>
          <a:stretch>
            <a:fillRect/>
          </a:stretch>
        </p:blipFill>
        <p:spPr bwMode="auto">
          <a:xfrm>
            <a:off x="1042988" y="6308725"/>
            <a:ext cx="7127875" cy="114300"/>
          </a:xfrm>
          <a:prstGeom prst="rect">
            <a:avLst/>
          </a:prstGeom>
          <a:noFill/>
          <a:ln w="9525">
            <a:noFill/>
            <a:miter lim="800000"/>
            <a:headEnd/>
            <a:tailEnd/>
          </a:ln>
        </p:spPr>
      </p:pic>
      <p:sp>
        <p:nvSpPr>
          <p:cNvPr id="106502" name="Rectangle 28"/>
          <p:cNvSpPr>
            <a:spLocks noChangeArrowheads="1"/>
          </p:cNvSpPr>
          <p:nvPr/>
        </p:nvSpPr>
        <p:spPr bwMode="auto">
          <a:xfrm>
            <a:off x="1908175" y="981075"/>
            <a:ext cx="7072313" cy="460375"/>
          </a:xfrm>
          <a:prstGeom prst="rect">
            <a:avLst/>
          </a:prstGeom>
          <a:noFill/>
          <a:ln w="19050">
            <a:noFill/>
            <a:miter lim="800000"/>
            <a:headEnd/>
            <a:tailEnd/>
          </a:ln>
        </p:spPr>
        <p:txBody>
          <a:bodyPr lIns="90000" tIns="46800" rIns="90000" bIns="46800">
            <a:spAutoFit/>
          </a:bodyPr>
          <a:lstStyle/>
          <a:p>
            <a:r>
              <a:rPr lang="en-US" altLang="zh-CN" sz="2800"/>
              <a:t>2</a:t>
            </a:r>
            <a:r>
              <a:rPr lang="zh-CN" altLang="en-US" sz="2400"/>
              <a:t>、用</a:t>
            </a:r>
            <a:r>
              <a:rPr lang="en-US" altLang="zh-CN" sz="2400"/>
              <a:t>VHDL</a:t>
            </a:r>
            <a:r>
              <a:rPr lang="zh-CN" altLang="en-US" sz="2400"/>
              <a:t>语言设计共阴极七段数码显示驱动电路</a:t>
            </a:r>
          </a:p>
        </p:txBody>
      </p:sp>
      <p:graphicFrame>
        <p:nvGraphicFramePr>
          <p:cNvPr id="49" name="Group 141"/>
          <p:cNvGraphicFramePr>
            <a:graphicFrameLocks noGrp="1"/>
          </p:cNvGraphicFramePr>
          <p:nvPr>
            <p:ph idx="1"/>
          </p:nvPr>
        </p:nvGraphicFramePr>
        <p:xfrm>
          <a:off x="323850" y="2852738"/>
          <a:ext cx="3743325" cy="2722562"/>
        </p:xfrm>
        <a:graphic>
          <a:graphicData uri="http://schemas.openxmlformats.org/drawingml/2006/table">
            <a:tbl>
              <a:tblPr/>
              <a:tblGrid>
                <a:gridCol w="533400">
                  <a:extLst>
                    <a:ext uri="{9D8B030D-6E8A-4147-A177-3AD203B41FA5}">
                      <a16:colId xmlns:a16="http://schemas.microsoft.com/office/drawing/2014/main" val="20000"/>
                    </a:ext>
                  </a:extLst>
                </a:gridCol>
                <a:gridCol w="536575">
                  <a:extLst>
                    <a:ext uri="{9D8B030D-6E8A-4147-A177-3AD203B41FA5}">
                      <a16:colId xmlns:a16="http://schemas.microsoft.com/office/drawing/2014/main" val="20001"/>
                    </a:ext>
                  </a:extLst>
                </a:gridCol>
                <a:gridCol w="915988">
                  <a:extLst>
                    <a:ext uri="{9D8B030D-6E8A-4147-A177-3AD203B41FA5}">
                      <a16:colId xmlns:a16="http://schemas.microsoft.com/office/drawing/2014/main" val="20002"/>
                    </a:ext>
                  </a:extLst>
                </a:gridCol>
                <a:gridCol w="1222375">
                  <a:extLst>
                    <a:ext uri="{9D8B030D-6E8A-4147-A177-3AD203B41FA5}">
                      <a16:colId xmlns:a16="http://schemas.microsoft.com/office/drawing/2014/main" val="20003"/>
                    </a:ext>
                  </a:extLst>
                </a:gridCol>
                <a:gridCol w="534987">
                  <a:extLst>
                    <a:ext uri="{9D8B030D-6E8A-4147-A177-3AD203B41FA5}">
                      <a16:colId xmlns:a16="http://schemas.microsoft.com/office/drawing/2014/main" val="20004"/>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lt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bi</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db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segout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bio</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0000000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1111111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0000000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0000~1001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对应输出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06541" name="Group 115"/>
          <p:cNvGrpSpPr>
            <a:grpSpLocks/>
          </p:cNvGrpSpPr>
          <p:nvPr/>
        </p:nvGrpSpPr>
        <p:grpSpPr bwMode="auto">
          <a:xfrm>
            <a:off x="1908175" y="1557338"/>
            <a:ext cx="6480175" cy="1044575"/>
            <a:chOff x="1363" y="1162"/>
            <a:chExt cx="4082" cy="658"/>
          </a:xfrm>
        </p:grpSpPr>
        <p:sp>
          <p:nvSpPr>
            <p:cNvPr id="106560" name="Rectangle 29"/>
            <p:cNvSpPr>
              <a:spLocks noChangeArrowheads="1"/>
            </p:cNvSpPr>
            <p:nvPr/>
          </p:nvSpPr>
          <p:spPr bwMode="auto">
            <a:xfrm>
              <a:off x="2633" y="1162"/>
              <a:ext cx="998" cy="635"/>
            </a:xfrm>
            <a:prstGeom prst="rect">
              <a:avLst/>
            </a:prstGeom>
            <a:noFill/>
            <a:ln w="28575">
              <a:solidFill>
                <a:schemeClr val="tx2"/>
              </a:solidFill>
              <a:miter lim="800000"/>
              <a:headEnd/>
              <a:tailEnd/>
            </a:ln>
          </p:spPr>
          <p:txBody>
            <a:bodyPr wrap="none" lIns="90000" tIns="46800" rIns="90000" bIns="46800" anchor="ctr"/>
            <a:lstStyle/>
            <a:p>
              <a:endParaRPr lang="zh-CN" altLang="en-US"/>
            </a:p>
          </p:txBody>
        </p:sp>
        <p:sp>
          <p:nvSpPr>
            <p:cNvPr id="106561" name="AutoShape 32"/>
            <p:cNvSpPr>
              <a:spLocks noChangeArrowheads="1"/>
            </p:cNvSpPr>
            <p:nvPr/>
          </p:nvSpPr>
          <p:spPr bwMode="auto">
            <a:xfrm>
              <a:off x="2044" y="1253"/>
              <a:ext cx="589" cy="227"/>
            </a:xfrm>
            <a:prstGeom prst="rightArrow">
              <a:avLst>
                <a:gd name="adj1" fmla="val 50000"/>
                <a:gd name="adj2" fmla="val 64868"/>
              </a:avLst>
            </a:prstGeom>
            <a:noFill/>
            <a:ln w="19050">
              <a:solidFill>
                <a:schemeClr val="tx2"/>
              </a:solidFill>
              <a:miter lim="800000"/>
              <a:headEnd/>
              <a:tailEnd/>
            </a:ln>
          </p:spPr>
          <p:txBody>
            <a:bodyPr wrap="none" lIns="90000" tIns="46800" rIns="90000" bIns="46800" anchor="ctr"/>
            <a:lstStyle/>
            <a:p>
              <a:endParaRPr lang="zh-CN" altLang="en-US"/>
            </a:p>
          </p:txBody>
        </p:sp>
        <p:sp>
          <p:nvSpPr>
            <p:cNvPr id="106562" name="AutoShape 33"/>
            <p:cNvSpPr>
              <a:spLocks noChangeArrowheads="1"/>
            </p:cNvSpPr>
            <p:nvPr/>
          </p:nvSpPr>
          <p:spPr bwMode="auto">
            <a:xfrm>
              <a:off x="3631" y="1253"/>
              <a:ext cx="454" cy="227"/>
            </a:xfrm>
            <a:prstGeom prst="rightArrow">
              <a:avLst>
                <a:gd name="adj1" fmla="val 50000"/>
                <a:gd name="adj2" fmla="val 50000"/>
              </a:avLst>
            </a:prstGeom>
            <a:noFill/>
            <a:ln w="19050">
              <a:solidFill>
                <a:schemeClr val="tx2"/>
              </a:solidFill>
              <a:miter lim="800000"/>
              <a:headEnd/>
              <a:tailEnd/>
            </a:ln>
          </p:spPr>
          <p:txBody>
            <a:bodyPr wrap="none" lIns="90000" tIns="46800" rIns="90000" bIns="46800" anchor="ctr"/>
            <a:lstStyle/>
            <a:p>
              <a:endParaRPr lang="zh-CN" altLang="en-US"/>
            </a:p>
          </p:txBody>
        </p:sp>
        <p:sp>
          <p:nvSpPr>
            <p:cNvPr id="106563" name="Text Box 34"/>
            <p:cNvSpPr txBox="1">
              <a:spLocks noChangeArrowheads="1"/>
            </p:cNvSpPr>
            <p:nvPr/>
          </p:nvSpPr>
          <p:spPr bwMode="auto">
            <a:xfrm>
              <a:off x="1363" y="1253"/>
              <a:ext cx="817" cy="250"/>
            </a:xfrm>
            <a:prstGeom prst="rect">
              <a:avLst/>
            </a:prstGeom>
            <a:noFill/>
            <a:ln w="19050">
              <a:noFill/>
              <a:miter lim="800000"/>
              <a:headEnd/>
              <a:tailEnd/>
            </a:ln>
          </p:spPr>
          <p:txBody>
            <a:bodyPr lIns="90000" tIns="46800" rIns="90000" bIns="46800">
              <a:spAutoFit/>
            </a:bodyPr>
            <a:lstStyle/>
            <a:p>
              <a:r>
                <a:rPr lang="en-US" altLang="zh-CN"/>
                <a:t>db[3..0]</a:t>
              </a:r>
            </a:p>
          </p:txBody>
        </p:sp>
        <p:sp>
          <p:nvSpPr>
            <p:cNvPr id="106564" name="Text Box 35"/>
            <p:cNvSpPr txBox="1">
              <a:spLocks noChangeArrowheads="1"/>
            </p:cNvSpPr>
            <p:nvPr/>
          </p:nvSpPr>
          <p:spPr bwMode="auto">
            <a:xfrm>
              <a:off x="4059" y="1207"/>
              <a:ext cx="1386" cy="250"/>
            </a:xfrm>
            <a:prstGeom prst="rect">
              <a:avLst/>
            </a:prstGeom>
            <a:noFill/>
            <a:ln w="19050">
              <a:noFill/>
              <a:miter lim="800000"/>
              <a:headEnd/>
              <a:tailEnd/>
            </a:ln>
          </p:spPr>
          <p:txBody>
            <a:bodyPr lIns="90000" tIns="46800" rIns="90000" bIns="46800">
              <a:spAutoFit/>
            </a:bodyPr>
            <a:lstStyle/>
            <a:p>
              <a:r>
                <a:rPr lang="en-US" altLang="zh-CN"/>
                <a:t>segout[6..0]</a:t>
              </a:r>
            </a:p>
          </p:txBody>
        </p:sp>
        <p:sp>
          <p:nvSpPr>
            <p:cNvPr id="106565" name="Line 37"/>
            <p:cNvSpPr>
              <a:spLocks noChangeShapeType="1"/>
            </p:cNvSpPr>
            <p:nvPr/>
          </p:nvSpPr>
          <p:spPr bwMode="auto">
            <a:xfrm>
              <a:off x="2361" y="1570"/>
              <a:ext cx="272" cy="0"/>
            </a:xfrm>
            <a:prstGeom prst="line">
              <a:avLst/>
            </a:prstGeom>
            <a:noFill/>
            <a:ln w="19050">
              <a:solidFill>
                <a:schemeClr val="tx2"/>
              </a:solidFill>
              <a:round/>
              <a:headEnd/>
              <a:tailEnd type="triangle" w="med" len="med"/>
            </a:ln>
          </p:spPr>
          <p:txBody>
            <a:bodyPr wrap="none" lIns="90000" tIns="46800" rIns="90000" bIns="46800" anchor="ctr"/>
            <a:lstStyle/>
            <a:p>
              <a:endParaRPr lang="zh-CN" altLang="en-US"/>
            </a:p>
          </p:txBody>
        </p:sp>
        <p:sp>
          <p:nvSpPr>
            <p:cNvPr id="106566" name="Line 38"/>
            <p:cNvSpPr>
              <a:spLocks noChangeShapeType="1"/>
            </p:cNvSpPr>
            <p:nvPr/>
          </p:nvSpPr>
          <p:spPr bwMode="auto">
            <a:xfrm>
              <a:off x="2378" y="1706"/>
              <a:ext cx="272" cy="0"/>
            </a:xfrm>
            <a:prstGeom prst="line">
              <a:avLst/>
            </a:prstGeom>
            <a:noFill/>
            <a:ln w="19050">
              <a:solidFill>
                <a:schemeClr val="tx2"/>
              </a:solidFill>
              <a:round/>
              <a:headEnd/>
              <a:tailEnd type="triangle" w="med" len="med"/>
            </a:ln>
          </p:spPr>
          <p:txBody>
            <a:bodyPr wrap="none" lIns="90000" tIns="46800" rIns="90000" bIns="46800" anchor="ctr"/>
            <a:lstStyle/>
            <a:p>
              <a:endParaRPr lang="zh-CN" altLang="en-US"/>
            </a:p>
          </p:txBody>
        </p:sp>
        <p:sp>
          <p:nvSpPr>
            <p:cNvPr id="106567" name="Text Box 39"/>
            <p:cNvSpPr txBox="1">
              <a:spLocks noChangeArrowheads="1"/>
            </p:cNvSpPr>
            <p:nvPr/>
          </p:nvSpPr>
          <p:spPr bwMode="auto">
            <a:xfrm>
              <a:off x="2134" y="1434"/>
              <a:ext cx="272" cy="250"/>
            </a:xfrm>
            <a:prstGeom prst="rect">
              <a:avLst/>
            </a:prstGeom>
            <a:noFill/>
            <a:ln w="19050">
              <a:noFill/>
              <a:miter lim="800000"/>
              <a:headEnd/>
              <a:tailEnd/>
            </a:ln>
          </p:spPr>
          <p:txBody>
            <a:bodyPr lIns="90000" tIns="46800" rIns="90000" bIns="46800">
              <a:spAutoFit/>
            </a:bodyPr>
            <a:lstStyle/>
            <a:p>
              <a:r>
                <a:rPr lang="en-US" altLang="zh-CN"/>
                <a:t>lt</a:t>
              </a:r>
            </a:p>
          </p:txBody>
        </p:sp>
        <p:sp>
          <p:nvSpPr>
            <p:cNvPr id="106568" name="Text Box 40"/>
            <p:cNvSpPr txBox="1">
              <a:spLocks noChangeArrowheads="1"/>
            </p:cNvSpPr>
            <p:nvPr/>
          </p:nvSpPr>
          <p:spPr bwMode="auto">
            <a:xfrm>
              <a:off x="2134" y="1570"/>
              <a:ext cx="272" cy="250"/>
            </a:xfrm>
            <a:prstGeom prst="rect">
              <a:avLst/>
            </a:prstGeom>
            <a:noFill/>
            <a:ln w="19050">
              <a:noFill/>
              <a:miter lim="800000"/>
              <a:headEnd/>
              <a:tailEnd/>
            </a:ln>
          </p:spPr>
          <p:txBody>
            <a:bodyPr lIns="90000" tIns="46800" rIns="90000" bIns="46800">
              <a:spAutoFit/>
            </a:bodyPr>
            <a:lstStyle/>
            <a:p>
              <a:r>
                <a:rPr lang="en-US" altLang="zh-CN"/>
                <a:t>bi </a:t>
              </a:r>
            </a:p>
          </p:txBody>
        </p:sp>
        <p:sp>
          <p:nvSpPr>
            <p:cNvPr id="106569" name="Line 113"/>
            <p:cNvSpPr>
              <a:spLocks noChangeShapeType="1"/>
            </p:cNvSpPr>
            <p:nvPr/>
          </p:nvSpPr>
          <p:spPr bwMode="auto">
            <a:xfrm>
              <a:off x="3631" y="1661"/>
              <a:ext cx="272" cy="0"/>
            </a:xfrm>
            <a:prstGeom prst="line">
              <a:avLst/>
            </a:prstGeom>
            <a:noFill/>
            <a:ln w="19050">
              <a:solidFill>
                <a:schemeClr val="tx2"/>
              </a:solidFill>
              <a:round/>
              <a:headEnd/>
              <a:tailEnd type="triangle" w="med" len="med"/>
            </a:ln>
          </p:spPr>
          <p:txBody>
            <a:bodyPr wrap="none" lIns="90000" tIns="46800" rIns="90000" bIns="46800" anchor="ctr"/>
            <a:lstStyle/>
            <a:p>
              <a:endParaRPr lang="zh-CN" altLang="en-US"/>
            </a:p>
          </p:txBody>
        </p:sp>
        <p:sp>
          <p:nvSpPr>
            <p:cNvPr id="106570" name="Rectangle 114"/>
            <p:cNvSpPr>
              <a:spLocks noChangeArrowheads="1"/>
            </p:cNvSpPr>
            <p:nvPr/>
          </p:nvSpPr>
          <p:spPr bwMode="auto">
            <a:xfrm>
              <a:off x="3903" y="1570"/>
              <a:ext cx="318" cy="250"/>
            </a:xfrm>
            <a:prstGeom prst="rect">
              <a:avLst/>
            </a:prstGeom>
            <a:noFill/>
            <a:ln w="19050">
              <a:noFill/>
              <a:miter lim="800000"/>
              <a:headEnd/>
              <a:tailEnd/>
            </a:ln>
          </p:spPr>
          <p:txBody>
            <a:bodyPr wrap="none" lIns="90000" tIns="46800" rIns="90000" bIns="46800">
              <a:spAutoFit/>
            </a:bodyPr>
            <a:lstStyle/>
            <a:p>
              <a:pPr>
                <a:spcBef>
                  <a:spcPct val="20000"/>
                </a:spcBef>
              </a:pPr>
              <a:r>
                <a:rPr lang="en-US" altLang="zh-CN" b="0"/>
                <a:t>bio</a:t>
              </a:r>
            </a:p>
          </p:txBody>
        </p:sp>
      </p:grpSp>
      <p:sp>
        <p:nvSpPr>
          <p:cNvPr id="106542" name="Text Box 121"/>
          <p:cNvSpPr txBox="1">
            <a:spLocks noChangeArrowheads="1"/>
          </p:cNvSpPr>
          <p:nvPr/>
        </p:nvSpPr>
        <p:spPr bwMode="auto">
          <a:xfrm>
            <a:off x="1547813" y="2420938"/>
            <a:ext cx="1146175" cy="396875"/>
          </a:xfrm>
          <a:prstGeom prst="rect">
            <a:avLst/>
          </a:prstGeom>
          <a:noFill/>
          <a:ln w="19050">
            <a:noFill/>
            <a:miter lim="800000"/>
            <a:headEnd/>
            <a:tailEnd/>
          </a:ln>
        </p:spPr>
        <p:txBody>
          <a:bodyPr lIns="90000" tIns="46800" rIns="90000" bIns="46800">
            <a:spAutoFit/>
          </a:bodyPr>
          <a:lstStyle/>
          <a:p>
            <a:r>
              <a:rPr lang="zh-CN" altLang="en-US"/>
              <a:t>功能表</a:t>
            </a:r>
          </a:p>
        </p:txBody>
      </p:sp>
      <p:grpSp>
        <p:nvGrpSpPr>
          <p:cNvPr id="4" name="Group 122"/>
          <p:cNvGrpSpPr>
            <a:grpSpLocks/>
          </p:cNvGrpSpPr>
          <p:nvPr/>
        </p:nvGrpSpPr>
        <p:grpSpPr bwMode="auto">
          <a:xfrm>
            <a:off x="6227763" y="2133600"/>
            <a:ext cx="1676400" cy="1920875"/>
            <a:chOff x="3120" y="576"/>
            <a:chExt cx="1056" cy="1210"/>
          </a:xfrm>
        </p:grpSpPr>
        <p:grpSp>
          <p:nvGrpSpPr>
            <p:cNvPr id="106545" name="Group 123"/>
            <p:cNvGrpSpPr>
              <a:grpSpLocks/>
            </p:cNvGrpSpPr>
            <p:nvPr/>
          </p:nvGrpSpPr>
          <p:grpSpPr bwMode="auto">
            <a:xfrm>
              <a:off x="3456" y="864"/>
              <a:ext cx="396" cy="623"/>
              <a:chOff x="2496" y="885"/>
              <a:chExt cx="396" cy="623"/>
            </a:xfrm>
          </p:grpSpPr>
          <p:sp>
            <p:nvSpPr>
              <p:cNvPr id="106553" name="Line 124"/>
              <p:cNvSpPr>
                <a:spLocks noChangeShapeType="1"/>
              </p:cNvSpPr>
              <p:nvPr/>
            </p:nvSpPr>
            <p:spPr bwMode="auto">
              <a:xfrm>
                <a:off x="2526" y="885"/>
                <a:ext cx="336" cy="0"/>
              </a:xfrm>
              <a:prstGeom prst="line">
                <a:avLst/>
              </a:prstGeom>
              <a:noFill/>
              <a:ln w="57150">
                <a:solidFill>
                  <a:schemeClr val="tx1"/>
                </a:solidFill>
                <a:round/>
                <a:headEnd/>
                <a:tailEnd/>
              </a:ln>
            </p:spPr>
            <p:txBody>
              <a:bodyPr wrap="none" lIns="90000" tIns="46800" rIns="90000" bIns="46800" anchor="ctr"/>
              <a:lstStyle/>
              <a:p>
                <a:endParaRPr lang="zh-CN" altLang="en-US"/>
              </a:p>
            </p:txBody>
          </p:sp>
          <p:sp>
            <p:nvSpPr>
              <p:cNvPr id="106554" name="Line 125"/>
              <p:cNvSpPr>
                <a:spLocks noChangeShapeType="1"/>
              </p:cNvSpPr>
              <p:nvPr/>
            </p:nvSpPr>
            <p:spPr bwMode="auto">
              <a:xfrm>
                <a:off x="2517" y="1508"/>
                <a:ext cx="336" cy="0"/>
              </a:xfrm>
              <a:prstGeom prst="line">
                <a:avLst/>
              </a:prstGeom>
              <a:noFill/>
              <a:ln w="57150">
                <a:solidFill>
                  <a:schemeClr val="tx1"/>
                </a:solidFill>
                <a:round/>
                <a:headEnd/>
                <a:tailEnd/>
              </a:ln>
            </p:spPr>
            <p:txBody>
              <a:bodyPr wrap="none" lIns="90000" tIns="46800" rIns="90000" bIns="46800" anchor="ctr"/>
              <a:lstStyle/>
              <a:p>
                <a:endParaRPr lang="zh-CN" altLang="en-US"/>
              </a:p>
            </p:txBody>
          </p:sp>
          <p:sp>
            <p:nvSpPr>
              <p:cNvPr id="106555" name="Line 126"/>
              <p:cNvSpPr>
                <a:spLocks noChangeShapeType="1"/>
              </p:cNvSpPr>
              <p:nvPr/>
            </p:nvSpPr>
            <p:spPr bwMode="auto">
              <a:xfrm>
                <a:off x="2526" y="1200"/>
                <a:ext cx="336" cy="0"/>
              </a:xfrm>
              <a:prstGeom prst="line">
                <a:avLst/>
              </a:prstGeom>
              <a:noFill/>
              <a:ln w="57150">
                <a:solidFill>
                  <a:schemeClr val="tx1"/>
                </a:solidFill>
                <a:round/>
                <a:headEnd/>
                <a:tailEnd/>
              </a:ln>
            </p:spPr>
            <p:txBody>
              <a:bodyPr wrap="none" lIns="90000" tIns="46800" rIns="90000" bIns="46800" anchor="ctr"/>
              <a:lstStyle/>
              <a:p>
                <a:endParaRPr lang="zh-CN" altLang="en-US"/>
              </a:p>
            </p:txBody>
          </p:sp>
          <p:sp>
            <p:nvSpPr>
              <p:cNvPr id="106556" name="Line 127"/>
              <p:cNvSpPr>
                <a:spLocks noChangeShapeType="1"/>
              </p:cNvSpPr>
              <p:nvPr/>
            </p:nvSpPr>
            <p:spPr bwMode="auto">
              <a:xfrm>
                <a:off x="2892" y="933"/>
                <a:ext cx="0" cy="240"/>
              </a:xfrm>
              <a:prstGeom prst="line">
                <a:avLst/>
              </a:prstGeom>
              <a:noFill/>
              <a:ln w="57150">
                <a:solidFill>
                  <a:schemeClr val="tx1"/>
                </a:solidFill>
                <a:round/>
                <a:headEnd/>
                <a:tailEnd/>
              </a:ln>
            </p:spPr>
            <p:txBody>
              <a:bodyPr wrap="none" lIns="90000" tIns="46800" rIns="90000" bIns="46800" anchor="ctr"/>
              <a:lstStyle/>
              <a:p>
                <a:endParaRPr lang="zh-CN" altLang="en-US"/>
              </a:p>
            </p:txBody>
          </p:sp>
          <p:sp>
            <p:nvSpPr>
              <p:cNvPr id="106557" name="Line 128"/>
              <p:cNvSpPr>
                <a:spLocks noChangeShapeType="1"/>
              </p:cNvSpPr>
              <p:nvPr/>
            </p:nvSpPr>
            <p:spPr bwMode="auto">
              <a:xfrm>
                <a:off x="2496" y="923"/>
                <a:ext cx="0" cy="240"/>
              </a:xfrm>
              <a:prstGeom prst="line">
                <a:avLst/>
              </a:prstGeom>
              <a:noFill/>
              <a:ln w="57150">
                <a:solidFill>
                  <a:schemeClr val="tx1"/>
                </a:solidFill>
                <a:round/>
                <a:headEnd/>
                <a:tailEnd/>
              </a:ln>
            </p:spPr>
            <p:txBody>
              <a:bodyPr wrap="none" lIns="90000" tIns="46800" rIns="90000" bIns="46800" anchor="ctr"/>
              <a:lstStyle/>
              <a:p>
                <a:endParaRPr lang="zh-CN" altLang="en-US"/>
              </a:p>
            </p:txBody>
          </p:sp>
          <p:sp>
            <p:nvSpPr>
              <p:cNvPr id="106558" name="Line 129"/>
              <p:cNvSpPr>
                <a:spLocks noChangeShapeType="1"/>
              </p:cNvSpPr>
              <p:nvPr/>
            </p:nvSpPr>
            <p:spPr bwMode="auto">
              <a:xfrm>
                <a:off x="2496" y="1239"/>
                <a:ext cx="0" cy="240"/>
              </a:xfrm>
              <a:prstGeom prst="line">
                <a:avLst/>
              </a:prstGeom>
              <a:noFill/>
              <a:ln w="57150">
                <a:solidFill>
                  <a:schemeClr val="tx1"/>
                </a:solidFill>
                <a:round/>
                <a:headEnd/>
                <a:tailEnd/>
              </a:ln>
            </p:spPr>
            <p:txBody>
              <a:bodyPr wrap="none" lIns="90000" tIns="46800" rIns="90000" bIns="46800" anchor="ctr"/>
              <a:lstStyle/>
              <a:p>
                <a:endParaRPr lang="zh-CN" altLang="en-US"/>
              </a:p>
            </p:txBody>
          </p:sp>
          <p:sp>
            <p:nvSpPr>
              <p:cNvPr id="106559" name="Line 130"/>
              <p:cNvSpPr>
                <a:spLocks noChangeShapeType="1"/>
              </p:cNvSpPr>
              <p:nvPr/>
            </p:nvSpPr>
            <p:spPr bwMode="auto">
              <a:xfrm>
                <a:off x="2880" y="1239"/>
                <a:ext cx="0" cy="240"/>
              </a:xfrm>
              <a:prstGeom prst="line">
                <a:avLst/>
              </a:prstGeom>
              <a:noFill/>
              <a:ln w="57150">
                <a:solidFill>
                  <a:schemeClr val="tx1"/>
                </a:solidFill>
                <a:round/>
                <a:headEnd/>
                <a:tailEnd/>
              </a:ln>
            </p:spPr>
            <p:txBody>
              <a:bodyPr wrap="none" lIns="90000" tIns="46800" rIns="90000" bIns="46800" anchor="ctr"/>
              <a:lstStyle/>
              <a:p>
                <a:endParaRPr lang="zh-CN" altLang="en-US"/>
              </a:p>
            </p:txBody>
          </p:sp>
        </p:grpSp>
        <p:sp>
          <p:nvSpPr>
            <p:cNvPr id="106546" name="Text Box 131"/>
            <p:cNvSpPr txBox="1">
              <a:spLocks noChangeArrowheads="1"/>
            </p:cNvSpPr>
            <p:nvPr/>
          </p:nvSpPr>
          <p:spPr bwMode="auto">
            <a:xfrm>
              <a:off x="3504" y="576"/>
              <a:ext cx="288" cy="250"/>
            </a:xfrm>
            <a:prstGeom prst="rect">
              <a:avLst/>
            </a:prstGeom>
            <a:noFill/>
            <a:ln w="19050">
              <a:noFill/>
              <a:miter lim="800000"/>
              <a:headEnd/>
              <a:tailEnd/>
            </a:ln>
          </p:spPr>
          <p:txBody>
            <a:bodyPr lIns="90000" tIns="46800" rIns="90000" bIns="46800">
              <a:spAutoFit/>
            </a:bodyPr>
            <a:lstStyle/>
            <a:p>
              <a:pPr algn="ctr"/>
              <a:r>
                <a:rPr lang="en-US" altLang="zh-CN"/>
                <a:t>a</a:t>
              </a:r>
            </a:p>
          </p:txBody>
        </p:sp>
        <p:sp>
          <p:nvSpPr>
            <p:cNvPr id="106547" name="Text Box 132"/>
            <p:cNvSpPr txBox="1">
              <a:spLocks noChangeArrowheads="1"/>
            </p:cNvSpPr>
            <p:nvPr/>
          </p:nvSpPr>
          <p:spPr bwMode="auto">
            <a:xfrm>
              <a:off x="3888" y="1200"/>
              <a:ext cx="288" cy="250"/>
            </a:xfrm>
            <a:prstGeom prst="rect">
              <a:avLst/>
            </a:prstGeom>
            <a:noFill/>
            <a:ln w="19050">
              <a:noFill/>
              <a:miter lim="800000"/>
              <a:headEnd/>
              <a:tailEnd/>
            </a:ln>
          </p:spPr>
          <p:txBody>
            <a:bodyPr lIns="90000" tIns="46800" rIns="90000" bIns="46800">
              <a:spAutoFit/>
            </a:bodyPr>
            <a:lstStyle/>
            <a:p>
              <a:pPr algn="ctr"/>
              <a:r>
                <a:rPr lang="en-US" altLang="zh-CN"/>
                <a:t>c</a:t>
              </a:r>
            </a:p>
          </p:txBody>
        </p:sp>
        <p:sp>
          <p:nvSpPr>
            <p:cNvPr id="106548" name="Text Box 133"/>
            <p:cNvSpPr txBox="1">
              <a:spLocks noChangeArrowheads="1"/>
            </p:cNvSpPr>
            <p:nvPr/>
          </p:nvSpPr>
          <p:spPr bwMode="auto">
            <a:xfrm>
              <a:off x="3888" y="864"/>
              <a:ext cx="288" cy="250"/>
            </a:xfrm>
            <a:prstGeom prst="rect">
              <a:avLst/>
            </a:prstGeom>
            <a:noFill/>
            <a:ln w="19050">
              <a:noFill/>
              <a:miter lim="800000"/>
              <a:headEnd/>
              <a:tailEnd/>
            </a:ln>
          </p:spPr>
          <p:txBody>
            <a:bodyPr lIns="90000" tIns="46800" rIns="90000" bIns="46800">
              <a:spAutoFit/>
            </a:bodyPr>
            <a:lstStyle/>
            <a:p>
              <a:pPr algn="ctr"/>
              <a:r>
                <a:rPr lang="en-US" altLang="zh-CN"/>
                <a:t>b</a:t>
              </a:r>
            </a:p>
          </p:txBody>
        </p:sp>
        <p:sp>
          <p:nvSpPr>
            <p:cNvPr id="106549" name="Text Box 134"/>
            <p:cNvSpPr txBox="1">
              <a:spLocks noChangeArrowheads="1"/>
            </p:cNvSpPr>
            <p:nvPr/>
          </p:nvSpPr>
          <p:spPr bwMode="auto">
            <a:xfrm>
              <a:off x="3504" y="1536"/>
              <a:ext cx="288" cy="250"/>
            </a:xfrm>
            <a:prstGeom prst="rect">
              <a:avLst/>
            </a:prstGeom>
            <a:noFill/>
            <a:ln w="19050">
              <a:noFill/>
              <a:miter lim="800000"/>
              <a:headEnd/>
              <a:tailEnd/>
            </a:ln>
          </p:spPr>
          <p:txBody>
            <a:bodyPr lIns="90000" tIns="46800" rIns="90000" bIns="46800">
              <a:spAutoFit/>
            </a:bodyPr>
            <a:lstStyle/>
            <a:p>
              <a:pPr algn="ctr"/>
              <a:r>
                <a:rPr lang="en-US" altLang="zh-CN"/>
                <a:t>d</a:t>
              </a:r>
            </a:p>
          </p:txBody>
        </p:sp>
        <p:sp>
          <p:nvSpPr>
            <p:cNvPr id="106550" name="Text Box 135"/>
            <p:cNvSpPr txBox="1">
              <a:spLocks noChangeArrowheads="1"/>
            </p:cNvSpPr>
            <p:nvPr/>
          </p:nvSpPr>
          <p:spPr bwMode="auto">
            <a:xfrm>
              <a:off x="3120" y="1248"/>
              <a:ext cx="288" cy="250"/>
            </a:xfrm>
            <a:prstGeom prst="rect">
              <a:avLst/>
            </a:prstGeom>
            <a:noFill/>
            <a:ln w="19050">
              <a:noFill/>
              <a:miter lim="800000"/>
              <a:headEnd/>
              <a:tailEnd/>
            </a:ln>
          </p:spPr>
          <p:txBody>
            <a:bodyPr lIns="90000" tIns="46800" rIns="90000" bIns="46800">
              <a:spAutoFit/>
            </a:bodyPr>
            <a:lstStyle/>
            <a:p>
              <a:pPr algn="ctr"/>
              <a:r>
                <a:rPr lang="en-US" altLang="zh-CN"/>
                <a:t>e</a:t>
              </a:r>
            </a:p>
          </p:txBody>
        </p:sp>
        <p:sp>
          <p:nvSpPr>
            <p:cNvPr id="106551" name="Text Box 136"/>
            <p:cNvSpPr txBox="1">
              <a:spLocks noChangeArrowheads="1"/>
            </p:cNvSpPr>
            <p:nvPr/>
          </p:nvSpPr>
          <p:spPr bwMode="auto">
            <a:xfrm>
              <a:off x="3120" y="912"/>
              <a:ext cx="288" cy="250"/>
            </a:xfrm>
            <a:prstGeom prst="rect">
              <a:avLst/>
            </a:prstGeom>
            <a:noFill/>
            <a:ln w="19050">
              <a:noFill/>
              <a:miter lim="800000"/>
              <a:headEnd/>
              <a:tailEnd/>
            </a:ln>
          </p:spPr>
          <p:txBody>
            <a:bodyPr lIns="90000" tIns="46800" rIns="90000" bIns="46800">
              <a:spAutoFit/>
            </a:bodyPr>
            <a:lstStyle/>
            <a:p>
              <a:pPr algn="ctr"/>
              <a:r>
                <a:rPr lang="en-US" altLang="zh-CN"/>
                <a:t>f</a:t>
              </a:r>
            </a:p>
          </p:txBody>
        </p:sp>
        <p:sp>
          <p:nvSpPr>
            <p:cNvPr id="106552" name="Text Box 137"/>
            <p:cNvSpPr txBox="1">
              <a:spLocks noChangeArrowheads="1"/>
            </p:cNvSpPr>
            <p:nvPr/>
          </p:nvSpPr>
          <p:spPr bwMode="auto">
            <a:xfrm>
              <a:off x="3504" y="912"/>
              <a:ext cx="288" cy="250"/>
            </a:xfrm>
            <a:prstGeom prst="rect">
              <a:avLst/>
            </a:prstGeom>
            <a:noFill/>
            <a:ln w="19050">
              <a:noFill/>
              <a:miter lim="800000"/>
              <a:headEnd/>
              <a:tailEnd/>
            </a:ln>
          </p:spPr>
          <p:txBody>
            <a:bodyPr lIns="90000" tIns="46800" rIns="90000" bIns="46800">
              <a:spAutoFit/>
            </a:bodyPr>
            <a:lstStyle/>
            <a:p>
              <a:pPr algn="ctr"/>
              <a:r>
                <a:rPr lang="en-US" altLang="zh-CN"/>
                <a:t>g</a:t>
              </a:r>
            </a:p>
          </p:txBody>
        </p:sp>
      </p:grpSp>
      <p:sp>
        <p:nvSpPr>
          <p:cNvPr id="106544" name="Rectangle 139"/>
          <p:cNvSpPr>
            <a:spLocks noChangeArrowheads="1"/>
          </p:cNvSpPr>
          <p:nvPr/>
        </p:nvSpPr>
        <p:spPr bwMode="auto">
          <a:xfrm>
            <a:off x="4140200" y="3933825"/>
            <a:ext cx="4859338" cy="1187450"/>
          </a:xfrm>
          <a:prstGeom prst="rect">
            <a:avLst/>
          </a:prstGeom>
          <a:noFill/>
          <a:ln w="19050">
            <a:noFill/>
            <a:miter lim="800000"/>
            <a:headEnd/>
            <a:tailEnd/>
          </a:ln>
        </p:spPr>
        <p:txBody>
          <a:bodyPr lIns="90000" tIns="46800" rIns="90000" bIns="46800">
            <a:spAutoFit/>
          </a:bodyPr>
          <a:lstStyle/>
          <a:p>
            <a:r>
              <a:rPr lang="en-US" altLang="zh-CN" sz="2400"/>
              <a:t>segout</a:t>
            </a:r>
            <a:r>
              <a:rPr lang="zh-CN" altLang="en-US" sz="2400"/>
              <a:t>控制数码管</a:t>
            </a:r>
            <a:r>
              <a:rPr lang="en-US" altLang="zh-CN" sz="2400"/>
              <a:t>7</a:t>
            </a:r>
            <a:r>
              <a:rPr lang="zh-CN" altLang="en-US" sz="2400"/>
              <a:t>个段的亮、灭。最高位用于控制数码管的</a:t>
            </a:r>
            <a:r>
              <a:rPr lang="en-US" altLang="zh-CN" sz="2400"/>
              <a:t>g</a:t>
            </a:r>
            <a:r>
              <a:rPr lang="zh-CN" altLang="en-US" sz="2400"/>
              <a:t>段，其控制顺序是：</a:t>
            </a:r>
            <a:r>
              <a:rPr lang="en-US" altLang="zh-CN" sz="2400"/>
              <a:t>g</a:t>
            </a:r>
            <a:r>
              <a:rPr lang="zh-CN" altLang="en-US" sz="2400"/>
              <a:t>、</a:t>
            </a:r>
            <a:r>
              <a:rPr lang="en-US" altLang="zh-CN" sz="2400"/>
              <a:t>f</a:t>
            </a:r>
            <a:r>
              <a:rPr lang="zh-CN" altLang="en-US" sz="2400"/>
              <a:t>、</a:t>
            </a:r>
            <a:r>
              <a:rPr lang="en-US" altLang="zh-CN" sz="2400"/>
              <a:t>e</a:t>
            </a:r>
            <a:r>
              <a:rPr lang="zh-CN" altLang="en-US" sz="2400"/>
              <a:t>、</a:t>
            </a:r>
            <a:r>
              <a:rPr lang="en-US" altLang="zh-CN" sz="2400"/>
              <a:t>d</a:t>
            </a:r>
            <a:r>
              <a:rPr lang="zh-CN" altLang="en-US" sz="2400"/>
              <a:t>、</a:t>
            </a:r>
            <a:r>
              <a:rPr lang="en-US" altLang="zh-CN" sz="2400"/>
              <a:t>c</a:t>
            </a:r>
            <a:r>
              <a:rPr lang="zh-CN" altLang="en-US" sz="2400"/>
              <a:t>、</a:t>
            </a:r>
            <a:r>
              <a:rPr lang="en-US" altLang="zh-CN" sz="2400"/>
              <a:t>b</a:t>
            </a:r>
            <a:r>
              <a:rPr lang="zh-CN" altLang="en-US" sz="2400"/>
              <a:t>、</a:t>
            </a:r>
            <a:r>
              <a:rPr lang="en-US" altLang="zh-CN" sz="2400"/>
              <a:t>a</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矩形 3"/>
          <p:cNvSpPr>
            <a:spLocks noChangeArrowheads="1"/>
          </p:cNvSpPr>
          <p:nvPr/>
        </p:nvSpPr>
        <p:spPr bwMode="auto">
          <a:xfrm>
            <a:off x="250825" y="260350"/>
            <a:ext cx="8424863" cy="5465763"/>
          </a:xfrm>
          <a:prstGeom prst="rect">
            <a:avLst/>
          </a:prstGeom>
          <a:noFill/>
          <a:ln w="9525">
            <a:noFill/>
            <a:miter lim="800000"/>
            <a:headEnd/>
            <a:tailEnd/>
          </a:ln>
        </p:spPr>
        <p:txBody>
          <a:bodyPr>
            <a:spAutoFit/>
          </a:bodyPr>
          <a:lstStyle/>
          <a:p>
            <a:pPr>
              <a:lnSpc>
                <a:spcPts val="1100"/>
              </a:lnSpc>
              <a:spcBef>
                <a:spcPts val="600"/>
              </a:spcBef>
            </a:pPr>
            <a:r>
              <a:rPr lang="en-US" altLang="zh-CN" sz="1800"/>
              <a:t>LIBRARY IEEE; </a:t>
            </a:r>
          </a:p>
          <a:p>
            <a:pPr>
              <a:lnSpc>
                <a:spcPts val="1100"/>
              </a:lnSpc>
              <a:spcBef>
                <a:spcPts val="600"/>
              </a:spcBef>
            </a:pPr>
            <a:r>
              <a:rPr lang="en-US" altLang="zh-CN" sz="1800"/>
              <a:t>USE IEEE.STD_LOGIC_1164.ALL; </a:t>
            </a:r>
          </a:p>
          <a:p>
            <a:pPr>
              <a:lnSpc>
                <a:spcPts val="1100"/>
              </a:lnSpc>
              <a:spcBef>
                <a:spcPts val="600"/>
              </a:spcBef>
            </a:pPr>
            <a:endParaRPr lang="en-US" altLang="zh-CN" sz="1800"/>
          </a:p>
          <a:p>
            <a:pPr>
              <a:lnSpc>
                <a:spcPts val="1100"/>
              </a:lnSpc>
              <a:spcBef>
                <a:spcPts val="600"/>
              </a:spcBef>
            </a:pPr>
            <a:r>
              <a:rPr lang="en-US" altLang="zh-CN" sz="1800"/>
              <a:t>ENTITY COUNT  IS </a:t>
            </a:r>
          </a:p>
          <a:p>
            <a:pPr>
              <a:lnSpc>
                <a:spcPts val="1100"/>
              </a:lnSpc>
              <a:spcBef>
                <a:spcPts val="600"/>
              </a:spcBef>
            </a:pPr>
            <a:r>
              <a:rPr lang="en-US" altLang="zh-CN" sz="1800"/>
              <a:t>    PORT (CLK : IN STD_LOGIC</a:t>
            </a:r>
            <a:r>
              <a:rPr lang="en-US" altLang="zh-CN" sz="1400"/>
              <a:t>;                </a:t>
            </a:r>
            <a:r>
              <a:rPr lang="en-US" altLang="zh-CN" sz="1400">
                <a:solidFill>
                  <a:srgbClr val="C00000"/>
                </a:solidFill>
              </a:rPr>
              <a:t>-- </a:t>
            </a:r>
            <a:r>
              <a:rPr lang="zh-CN" altLang="en-US" sz="1400">
                <a:solidFill>
                  <a:srgbClr val="C00000"/>
                </a:solidFill>
              </a:rPr>
              <a:t>时钟信号 </a:t>
            </a:r>
          </a:p>
          <a:p>
            <a:pPr>
              <a:lnSpc>
                <a:spcPts val="1100"/>
              </a:lnSpc>
              <a:spcBef>
                <a:spcPts val="600"/>
              </a:spcBef>
            </a:pPr>
            <a:r>
              <a:rPr lang="zh-CN" altLang="en-US" sz="1800"/>
              <a:t>        </a:t>
            </a:r>
            <a:r>
              <a:rPr lang="en-US" altLang="zh-CN" sz="1800"/>
              <a:t>CLR : IN STD_LOGIC;</a:t>
            </a:r>
            <a:r>
              <a:rPr lang="en-US" altLang="zh-CN" sz="1800">
                <a:solidFill>
                  <a:srgbClr val="C00000"/>
                </a:solidFill>
              </a:rPr>
              <a:t>                     </a:t>
            </a:r>
            <a:r>
              <a:rPr lang="en-US" altLang="zh-CN" sz="1400">
                <a:solidFill>
                  <a:srgbClr val="C00000"/>
                </a:solidFill>
              </a:rPr>
              <a:t>-- </a:t>
            </a:r>
            <a:r>
              <a:rPr lang="zh-CN" altLang="en-US" sz="1400">
                <a:solidFill>
                  <a:srgbClr val="C00000"/>
                </a:solidFill>
              </a:rPr>
              <a:t>清零信号 </a:t>
            </a:r>
          </a:p>
          <a:p>
            <a:pPr>
              <a:lnSpc>
                <a:spcPts val="1100"/>
              </a:lnSpc>
              <a:spcBef>
                <a:spcPts val="600"/>
              </a:spcBef>
            </a:pPr>
            <a:r>
              <a:rPr lang="zh-CN" altLang="en-US" sz="1800"/>
              <a:t>        </a:t>
            </a:r>
            <a:r>
              <a:rPr lang="en-US" altLang="zh-CN" sz="1800"/>
              <a:t>ENA : IN STD_LOGIC</a:t>
            </a:r>
            <a:r>
              <a:rPr lang="en-US" altLang="zh-CN" sz="1400"/>
              <a:t>; </a:t>
            </a:r>
            <a:r>
              <a:rPr lang="en-US" altLang="zh-CN" sz="1400">
                <a:solidFill>
                  <a:srgbClr val="C00000"/>
                </a:solidFill>
              </a:rPr>
              <a:t>                   -- </a:t>
            </a:r>
            <a:r>
              <a:rPr lang="zh-CN" altLang="en-US" sz="1400">
                <a:solidFill>
                  <a:srgbClr val="C00000"/>
                </a:solidFill>
              </a:rPr>
              <a:t>计数使能信号 </a:t>
            </a:r>
          </a:p>
          <a:p>
            <a:pPr>
              <a:lnSpc>
                <a:spcPts val="1100"/>
              </a:lnSpc>
              <a:spcBef>
                <a:spcPts val="600"/>
              </a:spcBef>
            </a:pPr>
            <a:r>
              <a:rPr lang="zh-CN" altLang="en-US" sz="1800"/>
              <a:t>        </a:t>
            </a:r>
            <a:r>
              <a:rPr lang="en-US" altLang="zh-CN" sz="1800"/>
              <a:t>CNTQ : OUT  </a:t>
            </a:r>
            <a:r>
              <a:rPr lang="en-US" altLang="zh-CN" sz="1800">
                <a:solidFill>
                  <a:srgbClr val="FF6600"/>
                </a:solidFill>
              </a:rPr>
              <a:t>INTEGER  RANGE  0  TO 15</a:t>
            </a:r>
            <a:r>
              <a:rPr lang="en-US" altLang="zh-CN" sz="1400">
                <a:solidFill>
                  <a:srgbClr val="C00000"/>
                </a:solidFill>
              </a:rPr>
              <a:t>;       -- </a:t>
            </a:r>
            <a:r>
              <a:rPr lang="zh-CN" altLang="en-US" sz="1400">
                <a:solidFill>
                  <a:srgbClr val="C00000"/>
                </a:solidFill>
              </a:rPr>
              <a:t>计数结果 </a:t>
            </a:r>
          </a:p>
          <a:p>
            <a:pPr>
              <a:lnSpc>
                <a:spcPts val="1100"/>
              </a:lnSpc>
              <a:spcBef>
                <a:spcPts val="600"/>
              </a:spcBef>
            </a:pPr>
            <a:r>
              <a:rPr lang="zh-CN" altLang="en-US" sz="1800"/>
              <a:t>        </a:t>
            </a:r>
            <a:r>
              <a:rPr lang="en-US" altLang="zh-CN" sz="1800"/>
              <a:t>CNTOUT : OUT STD_LOGIC    );           </a:t>
            </a:r>
            <a:r>
              <a:rPr lang="en-US" altLang="zh-CN" sz="1400">
                <a:solidFill>
                  <a:srgbClr val="C00000"/>
                </a:solidFill>
              </a:rPr>
              <a:t>-- </a:t>
            </a:r>
            <a:r>
              <a:rPr lang="zh-CN" altLang="en-US" sz="1400">
                <a:solidFill>
                  <a:srgbClr val="C00000"/>
                </a:solidFill>
              </a:rPr>
              <a:t>计数进位 </a:t>
            </a:r>
          </a:p>
          <a:p>
            <a:pPr>
              <a:lnSpc>
                <a:spcPts val="1100"/>
              </a:lnSpc>
              <a:spcBef>
                <a:spcPts val="600"/>
              </a:spcBef>
            </a:pPr>
            <a:r>
              <a:rPr lang="zh-CN" altLang="en-US" sz="1800"/>
              <a:t>   </a:t>
            </a:r>
            <a:r>
              <a:rPr lang="en-US" altLang="zh-CN" sz="1800"/>
              <a:t>END COUNT ; </a:t>
            </a:r>
          </a:p>
          <a:p>
            <a:pPr>
              <a:lnSpc>
                <a:spcPts val="1100"/>
              </a:lnSpc>
              <a:spcBef>
                <a:spcPts val="600"/>
              </a:spcBef>
            </a:pPr>
            <a:endParaRPr lang="en-US" altLang="zh-CN" sz="1800"/>
          </a:p>
          <a:p>
            <a:pPr>
              <a:lnSpc>
                <a:spcPts val="1100"/>
              </a:lnSpc>
              <a:spcBef>
                <a:spcPts val="600"/>
              </a:spcBef>
            </a:pPr>
            <a:r>
              <a:rPr lang="en-US" altLang="zh-CN" sz="1800"/>
              <a:t>ARCHITECTURE  A  OF  COUNT  IS </a:t>
            </a:r>
          </a:p>
          <a:p>
            <a:pPr>
              <a:lnSpc>
                <a:spcPts val="1100"/>
              </a:lnSpc>
              <a:spcBef>
                <a:spcPts val="600"/>
              </a:spcBef>
            </a:pPr>
            <a:r>
              <a:rPr lang="en-US" altLang="zh-CN" sz="1800"/>
              <a:t>    SIGNAL CNTI : INTEGER RANGE 0 TO 15; </a:t>
            </a:r>
          </a:p>
          <a:p>
            <a:pPr>
              <a:lnSpc>
                <a:spcPts val="1100"/>
              </a:lnSpc>
              <a:spcBef>
                <a:spcPts val="600"/>
              </a:spcBef>
            </a:pPr>
            <a:r>
              <a:rPr lang="en-US" altLang="zh-CN" sz="1800"/>
              <a:t>BEGIN </a:t>
            </a:r>
          </a:p>
          <a:p>
            <a:pPr>
              <a:lnSpc>
                <a:spcPts val="1100"/>
              </a:lnSpc>
              <a:spcBef>
                <a:spcPts val="600"/>
              </a:spcBef>
            </a:pPr>
            <a:r>
              <a:rPr lang="en-US" altLang="zh-CN" sz="1800"/>
              <a:t>    PROCESS(CLK, CLR, ENA) </a:t>
            </a:r>
          </a:p>
          <a:p>
            <a:pPr>
              <a:lnSpc>
                <a:spcPts val="1100"/>
              </a:lnSpc>
              <a:spcBef>
                <a:spcPts val="600"/>
              </a:spcBef>
            </a:pPr>
            <a:r>
              <a:rPr lang="en-US" altLang="zh-CN" sz="1800"/>
              <a:t>      BEGIN </a:t>
            </a:r>
          </a:p>
          <a:p>
            <a:pPr>
              <a:lnSpc>
                <a:spcPts val="1100"/>
              </a:lnSpc>
              <a:spcBef>
                <a:spcPts val="600"/>
              </a:spcBef>
            </a:pPr>
            <a:r>
              <a:rPr lang="en-US" altLang="zh-CN" sz="1800"/>
              <a:t>        IF  CLR = '1'  THEN   CNTI &lt;= 0;                </a:t>
            </a:r>
            <a:r>
              <a:rPr lang="en-US" altLang="zh-CN" sz="1400">
                <a:solidFill>
                  <a:srgbClr val="C00000"/>
                </a:solidFill>
              </a:rPr>
              <a:t>-- </a:t>
            </a:r>
            <a:r>
              <a:rPr lang="zh-CN" altLang="en-US" sz="1400">
                <a:solidFill>
                  <a:srgbClr val="C00000"/>
                </a:solidFill>
              </a:rPr>
              <a:t>清零</a:t>
            </a:r>
            <a:r>
              <a:rPr lang="zh-CN" altLang="en-US" sz="1800">
                <a:solidFill>
                  <a:srgbClr val="C00000"/>
                </a:solidFill>
              </a:rPr>
              <a:t> </a:t>
            </a:r>
          </a:p>
          <a:p>
            <a:pPr>
              <a:lnSpc>
                <a:spcPts val="1100"/>
              </a:lnSpc>
              <a:spcBef>
                <a:spcPts val="600"/>
              </a:spcBef>
            </a:pPr>
            <a:r>
              <a:rPr lang="zh-CN" altLang="en-US" sz="1800"/>
              <a:t>        </a:t>
            </a:r>
            <a:r>
              <a:rPr lang="en-US" altLang="zh-CN" sz="1800"/>
              <a:t>ELSIF  CLK'EVENT  AND  CLK = '1' THEN </a:t>
            </a:r>
          </a:p>
          <a:p>
            <a:pPr>
              <a:lnSpc>
                <a:spcPts val="1100"/>
              </a:lnSpc>
              <a:spcBef>
                <a:spcPts val="600"/>
              </a:spcBef>
            </a:pPr>
            <a:r>
              <a:rPr lang="en-US" altLang="zh-CN" sz="1800"/>
              <a:t>            IF  ENA = '1' THEN </a:t>
            </a:r>
          </a:p>
          <a:p>
            <a:pPr>
              <a:lnSpc>
                <a:spcPts val="1100"/>
              </a:lnSpc>
              <a:spcBef>
                <a:spcPts val="600"/>
              </a:spcBef>
            </a:pPr>
            <a:r>
              <a:rPr lang="en-US" altLang="zh-CN" sz="1800"/>
              <a:t>                IF  CNTI &lt; 9  THEN   CNTI &lt;= CNTI + 1;    </a:t>
            </a:r>
          </a:p>
          <a:p>
            <a:pPr>
              <a:lnSpc>
                <a:spcPts val="1100"/>
              </a:lnSpc>
              <a:spcBef>
                <a:spcPts val="600"/>
              </a:spcBef>
            </a:pPr>
            <a:r>
              <a:rPr lang="en-US" altLang="zh-CN" sz="1800"/>
              <a:t>                  ELSE            CNTI &lt;= 0</a:t>
            </a:r>
            <a:r>
              <a:rPr lang="en-US" altLang="zh-CN" sz="1400"/>
              <a:t>;       </a:t>
            </a:r>
            <a:endParaRPr lang="zh-CN" altLang="en-US" sz="1400"/>
          </a:p>
          <a:p>
            <a:pPr>
              <a:lnSpc>
                <a:spcPts val="1100"/>
              </a:lnSpc>
              <a:spcBef>
                <a:spcPts val="600"/>
              </a:spcBef>
            </a:pPr>
            <a:r>
              <a:rPr lang="zh-CN" altLang="en-US" sz="1800"/>
              <a:t>                </a:t>
            </a:r>
            <a:r>
              <a:rPr lang="en-US" altLang="zh-CN" sz="1800"/>
              <a:t>END IF; </a:t>
            </a:r>
          </a:p>
          <a:p>
            <a:pPr>
              <a:lnSpc>
                <a:spcPts val="1100"/>
              </a:lnSpc>
              <a:spcBef>
                <a:spcPts val="600"/>
              </a:spcBef>
            </a:pPr>
            <a:r>
              <a:rPr lang="en-US" altLang="zh-CN" sz="1800"/>
              <a:t>            END IF; </a:t>
            </a:r>
          </a:p>
          <a:p>
            <a:pPr>
              <a:lnSpc>
                <a:spcPts val="1100"/>
              </a:lnSpc>
              <a:spcBef>
                <a:spcPts val="600"/>
              </a:spcBef>
            </a:pPr>
            <a:r>
              <a:rPr lang="en-US" altLang="zh-CN" sz="1800"/>
              <a:t>        END IF; </a:t>
            </a:r>
          </a:p>
          <a:p>
            <a:pPr>
              <a:lnSpc>
                <a:spcPts val="1100"/>
              </a:lnSpc>
              <a:spcBef>
                <a:spcPts val="600"/>
              </a:spcBef>
            </a:pPr>
            <a:r>
              <a:rPr lang="en-US" altLang="zh-CN" sz="1800"/>
              <a:t>    END PROCESS; </a:t>
            </a:r>
          </a:p>
        </p:txBody>
      </p:sp>
      <p:sp>
        <p:nvSpPr>
          <p:cNvPr id="107523" name="矩形 4"/>
          <p:cNvSpPr>
            <a:spLocks noChangeArrowheads="1"/>
          </p:cNvSpPr>
          <p:nvPr/>
        </p:nvSpPr>
        <p:spPr bwMode="auto">
          <a:xfrm>
            <a:off x="4067175" y="4797425"/>
            <a:ext cx="4826000" cy="1862138"/>
          </a:xfrm>
          <a:prstGeom prst="rect">
            <a:avLst/>
          </a:prstGeom>
          <a:noFill/>
          <a:ln w="9525">
            <a:noFill/>
            <a:miter lim="800000"/>
            <a:headEnd/>
            <a:tailEnd/>
          </a:ln>
        </p:spPr>
        <p:txBody>
          <a:bodyPr>
            <a:spAutoFit/>
          </a:bodyPr>
          <a:lstStyle/>
          <a:p>
            <a:pPr>
              <a:lnSpc>
                <a:spcPts val="1000"/>
              </a:lnSpc>
              <a:spcBef>
                <a:spcPts val="600"/>
              </a:spcBef>
            </a:pPr>
            <a:r>
              <a:rPr lang="en-US" altLang="zh-CN" sz="1800"/>
              <a:t> PROCESS(CNTI) </a:t>
            </a:r>
          </a:p>
          <a:p>
            <a:pPr>
              <a:lnSpc>
                <a:spcPts val="1000"/>
              </a:lnSpc>
              <a:spcBef>
                <a:spcPts val="600"/>
              </a:spcBef>
            </a:pPr>
            <a:r>
              <a:rPr lang="en-US" altLang="zh-CN" sz="1800"/>
              <a:t>    BEGIN </a:t>
            </a:r>
          </a:p>
          <a:p>
            <a:pPr>
              <a:lnSpc>
                <a:spcPts val="1000"/>
              </a:lnSpc>
              <a:spcBef>
                <a:spcPts val="600"/>
              </a:spcBef>
            </a:pPr>
            <a:r>
              <a:rPr lang="en-US" altLang="zh-CN" sz="1800"/>
              <a:t>        IF  CNTI = 9  THEN  CNTOUT &lt;= '1'; </a:t>
            </a:r>
          </a:p>
          <a:p>
            <a:pPr>
              <a:lnSpc>
                <a:spcPts val="1000"/>
              </a:lnSpc>
              <a:spcBef>
                <a:spcPts val="600"/>
              </a:spcBef>
            </a:pPr>
            <a:r>
              <a:rPr lang="en-US" altLang="zh-CN" sz="1800"/>
              <a:t>        ELSE </a:t>
            </a:r>
          </a:p>
          <a:p>
            <a:pPr>
              <a:lnSpc>
                <a:spcPts val="1000"/>
              </a:lnSpc>
              <a:spcBef>
                <a:spcPts val="600"/>
              </a:spcBef>
            </a:pPr>
            <a:r>
              <a:rPr lang="en-US" altLang="zh-CN" sz="1800"/>
              <a:t>            CNTOUT &lt;= '0'; </a:t>
            </a:r>
          </a:p>
          <a:p>
            <a:pPr>
              <a:lnSpc>
                <a:spcPts val="1000"/>
              </a:lnSpc>
              <a:spcBef>
                <a:spcPts val="600"/>
              </a:spcBef>
            </a:pPr>
            <a:r>
              <a:rPr lang="en-US" altLang="zh-CN" sz="1800"/>
              <a:t>        END IF; </a:t>
            </a:r>
          </a:p>
          <a:p>
            <a:pPr>
              <a:lnSpc>
                <a:spcPts val="1000"/>
              </a:lnSpc>
              <a:spcBef>
                <a:spcPts val="600"/>
              </a:spcBef>
            </a:pPr>
            <a:r>
              <a:rPr lang="en-US" altLang="zh-CN" sz="1800"/>
              <a:t>    END  PROCESS; </a:t>
            </a:r>
          </a:p>
          <a:p>
            <a:pPr>
              <a:lnSpc>
                <a:spcPts val="1000"/>
              </a:lnSpc>
              <a:spcBef>
                <a:spcPts val="600"/>
              </a:spcBef>
            </a:pPr>
            <a:r>
              <a:rPr lang="en-US" altLang="zh-CN" sz="1800"/>
              <a:t>    CNTQ &lt;= CNTI; </a:t>
            </a:r>
          </a:p>
          <a:p>
            <a:pPr>
              <a:lnSpc>
                <a:spcPts val="1000"/>
              </a:lnSpc>
              <a:spcBef>
                <a:spcPts val="600"/>
              </a:spcBef>
            </a:pPr>
            <a:r>
              <a:rPr lang="en-US" altLang="zh-CN" sz="1800"/>
              <a:t>END A; </a:t>
            </a:r>
            <a:endParaRPr lang="zh-CN" altLang="en-US" sz="1800"/>
          </a:p>
        </p:txBody>
      </p:sp>
      <p:sp>
        <p:nvSpPr>
          <p:cNvPr id="107524" name="Freeform 7"/>
          <p:cNvSpPr>
            <a:spLocks/>
          </p:cNvSpPr>
          <p:nvPr/>
        </p:nvSpPr>
        <p:spPr bwMode="auto">
          <a:xfrm>
            <a:off x="1979613" y="4616450"/>
            <a:ext cx="2808287" cy="1274763"/>
          </a:xfrm>
          <a:custGeom>
            <a:avLst/>
            <a:gdLst>
              <a:gd name="T0" fmla="*/ 0 w 13295"/>
              <a:gd name="T1" fmla="*/ 2147483647 h 32466"/>
              <a:gd name="T2" fmla="*/ 2147483647 w 13295"/>
              <a:gd name="T3" fmla="*/ 2147483647 h 32466"/>
              <a:gd name="T4" fmla="*/ 2147483647 w 13295"/>
              <a:gd name="T5" fmla="*/ 2147483647 h 32466"/>
              <a:gd name="T6" fmla="*/ 2147483647 w 13295"/>
              <a:gd name="T7" fmla="*/ 2147483647 h 32466"/>
              <a:gd name="T8" fmla="*/ 2147483647 w 13295"/>
              <a:gd name="T9" fmla="*/ 2147483647 h 32466"/>
              <a:gd name="T10" fmla="*/ 2147483647 w 13295"/>
              <a:gd name="T11" fmla="*/ 2147483647 h 32466"/>
              <a:gd name="T12" fmla="*/ 2147483647 w 13295"/>
              <a:gd name="T13" fmla="*/ 2147483647 h 32466"/>
              <a:gd name="T14" fmla="*/ 2147483647 w 13295"/>
              <a:gd name="T15" fmla="*/ 2147483647 h 32466"/>
              <a:gd name="T16" fmla="*/ 2147483647 w 13295"/>
              <a:gd name="T17" fmla="*/ 2147483647 h 32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95"/>
              <a:gd name="T28" fmla="*/ 0 h 32466"/>
              <a:gd name="T29" fmla="*/ 13295 w 13295"/>
              <a:gd name="T30" fmla="*/ 32466 h 324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95" h="32466">
                <a:moveTo>
                  <a:pt x="0" y="25380"/>
                </a:moveTo>
                <a:cubicBezTo>
                  <a:pt x="399" y="25358"/>
                  <a:pt x="1986" y="30656"/>
                  <a:pt x="2736" y="31561"/>
                </a:cubicBezTo>
                <a:cubicBezTo>
                  <a:pt x="3487" y="32466"/>
                  <a:pt x="4220" y="32451"/>
                  <a:pt x="4503" y="30809"/>
                </a:cubicBezTo>
                <a:cubicBezTo>
                  <a:pt x="4786" y="29167"/>
                  <a:pt x="4387" y="24756"/>
                  <a:pt x="4432" y="21711"/>
                </a:cubicBezTo>
                <a:cubicBezTo>
                  <a:pt x="4477" y="18666"/>
                  <a:pt x="4796" y="13365"/>
                  <a:pt x="4773" y="12538"/>
                </a:cubicBezTo>
                <a:cubicBezTo>
                  <a:pt x="4750" y="11712"/>
                  <a:pt x="5511" y="9582"/>
                  <a:pt x="6136" y="8868"/>
                </a:cubicBezTo>
                <a:cubicBezTo>
                  <a:pt x="6761" y="8154"/>
                  <a:pt x="7783" y="9581"/>
                  <a:pt x="8522" y="8256"/>
                </a:cubicBezTo>
                <a:cubicBezTo>
                  <a:pt x="9261" y="6931"/>
                  <a:pt x="9773" y="1834"/>
                  <a:pt x="10568" y="917"/>
                </a:cubicBezTo>
                <a:cubicBezTo>
                  <a:pt x="11363" y="0"/>
                  <a:pt x="12862" y="2609"/>
                  <a:pt x="13295" y="2752"/>
                </a:cubicBezTo>
              </a:path>
            </a:pathLst>
          </a:custGeom>
          <a:noFill/>
          <a:ln w="19050">
            <a:solidFill>
              <a:srgbClr val="FF3300"/>
            </a:solidFill>
            <a:round/>
            <a:headEnd/>
            <a:tailEnd type="triangle" w="med" len="med"/>
          </a:ln>
        </p:spPr>
        <p:txBody>
          <a:bodyPr lIns="90000" tIns="82800" rIns="90000" bIns="46800">
            <a:spAutoFit/>
          </a:bodyPr>
          <a:lstStyle/>
          <a:p>
            <a:endParaRPr lang="zh-CN" altLang="en-US"/>
          </a:p>
        </p:txBody>
      </p:sp>
      <p:grpSp>
        <p:nvGrpSpPr>
          <p:cNvPr id="2" name="组合 10"/>
          <p:cNvGrpSpPr>
            <a:grpSpLocks/>
          </p:cNvGrpSpPr>
          <p:nvPr/>
        </p:nvGrpSpPr>
        <p:grpSpPr bwMode="auto">
          <a:xfrm>
            <a:off x="5292725" y="908050"/>
            <a:ext cx="3455988" cy="936625"/>
            <a:chOff x="5292080" y="908720"/>
            <a:chExt cx="3456384" cy="936104"/>
          </a:xfrm>
        </p:grpSpPr>
        <p:sp>
          <p:nvSpPr>
            <p:cNvPr id="107527" name="TextBox 7"/>
            <p:cNvSpPr txBox="1">
              <a:spLocks noChangeArrowheads="1"/>
            </p:cNvSpPr>
            <p:nvPr/>
          </p:nvSpPr>
          <p:spPr bwMode="auto">
            <a:xfrm>
              <a:off x="5868144" y="908720"/>
              <a:ext cx="2880320" cy="360040"/>
            </a:xfrm>
            <a:prstGeom prst="rect">
              <a:avLst/>
            </a:prstGeom>
            <a:noFill/>
            <a:ln w="9525">
              <a:solidFill>
                <a:srgbClr val="00B050"/>
              </a:solidFill>
              <a:miter lim="800000"/>
              <a:headEnd/>
              <a:tailEnd/>
            </a:ln>
          </p:spPr>
          <p:txBody>
            <a:bodyPr>
              <a:spAutoFit/>
            </a:bodyPr>
            <a:lstStyle/>
            <a:p>
              <a:r>
                <a:rPr lang="zh-CN" altLang="en-US"/>
                <a:t>整数的取值范围是</a:t>
              </a:r>
              <a:r>
                <a:rPr lang="en-US" altLang="zh-CN"/>
                <a:t>0~15</a:t>
              </a:r>
              <a:endParaRPr lang="zh-CN" altLang="en-US"/>
            </a:p>
          </p:txBody>
        </p:sp>
        <p:cxnSp>
          <p:nvCxnSpPr>
            <p:cNvPr id="107528" name="直接箭头连接符 9"/>
            <p:cNvCxnSpPr>
              <a:cxnSpLocks noChangeShapeType="1"/>
            </p:cNvCxnSpPr>
            <p:nvPr/>
          </p:nvCxnSpPr>
          <p:spPr bwMode="auto">
            <a:xfrm flipH="1">
              <a:off x="5292080" y="1268760"/>
              <a:ext cx="576064" cy="576064"/>
            </a:xfrm>
            <a:prstGeom prst="straightConnector1">
              <a:avLst/>
            </a:prstGeom>
            <a:noFill/>
            <a:ln w="19050" algn="ctr">
              <a:solidFill>
                <a:srgbClr val="00B050"/>
              </a:solidFill>
              <a:round/>
              <a:headEnd/>
              <a:tailEnd type="arrow" w="med" len="med"/>
            </a:ln>
          </p:spPr>
        </p:cxnSp>
      </p:grpSp>
      <p:sp>
        <p:nvSpPr>
          <p:cNvPr id="12" name="矩形 11"/>
          <p:cNvSpPr>
            <a:spLocks noChangeArrowheads="1"/>
          </p:cNvSpPr>
          <p:nvPr/>
        </p:nvSpPr>
        <p:spPr bwMode="auto">
          <a:xfrm>
            <a:off x="6516688" y="1412875"/>
            <a:ext cx="2447925" cy="1138238"/>
          </a:xfrm>
          <a:prstGeom prst="rect">
            <a:avLst/>
          </a:prstGeom>
          <a:noFill/>
          <a:ln w="9525">
            <a:solidFill>
              <a:srgbClr val="00B050"/>
            </a:solidFill>
            <a:miter lim="800000"/>
            <a:headEnd/>
            <a:tailEnd/>
          </a:ln>
        </p:spPr>
        <p:txBody>
          <a:bodyPr>
            <a:spAutoFit/>
          </a:bodyPr>
          <a:lstStyle/>
          <a:p>
            <a:r>
              <a:rPr lang="zh-CN" altLang="en-US"/>
              <a:t>可用</a:t>
            </a:r>
            <a:r>
              <a:rPr lang="en-US" altLang="zh-CN"/>
              <a:t>4</a:t>
            </a:r>
            <a:r>
              <a:rPr lang="zh-CN" altLang="en-US"/>
              <a:t>位二进制数表示，因此 </a:t>
            </a:r>
            <a:r>
              <a:rPr lang="en-US" altLang="zh-CN"/>
              <a:t>CNTQ </a:t>
            </a:r>
            <a:r>
              <a:rPr lang="zh-CN" altLang="en-US"/>
              <a:t>将被综合成由四条信号线构成的信号。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6481763" y="6559550"/>
            <a:ext cx="2662237" cy="298450"/>
          </a:xfrm>
        </p:spPr>
        <p:txBody>
          <a:bodyPr/>
          <a:lstStyle/>
          <a:p>
            <a:pPr algn="r" eaLnBrk="1" hangingPunct="1">
              <a:spcBef>
                <a:spcPct val="50000"/>
              </a:spcBef>
              <a:defRPr/>
            </a:pPr>
            <a:r>
              <a:rPr lang="zh-CN" altLang="en-US"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顺序描述语句</a:t>
            </a:r>
            <a:r>
              <a:rPr lang="en-US" altLang="zh-CN"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for loop</a:t>
            </a:r>
          </a:p>
        </p:txBody>
      </p:sp>
      <p:sp>
        <p:nvSpPr>
          <p:cNvPr id="587781" name="Text Box 5"/>
          <p:cNvSpPr txBox="1">
            <a:spLocks noChangeArrowheads="1"/>
          </p:cNvSpPr>
          <p:nvPr/>
        </p:nvSpPr>
        <p:spPr bwMode="auto">
          <a:xfrm>
            <a:off x="250825" y="188913"/>
            <a:ext cx="1476375"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loop</a:t>
            </a:r>
            <a:r>
              <a:rPr lang="zh-CN" altLang="en-US"/>
              <a:t>语句</a:t>
            </a:r>
          </a:p>
        </p:txBody>
      </p:sp>
      <p:sp>
        <p:nvSpPr>
          <p:cNvPr id="587782" name="Rectangle 6"/>
          <p:cNvSpPr>
            <a:spLocks noChangeArrowheads="1"/>
          </p:cNvSpPr>
          <p:nvPr/>
        </p:nvSpPr>
        <p:spPr bwMode="auto">
          <a:xfrm>
            <a:off x="377825" y="617538"/>
            <a:ext cx="5580063" cy="6118225"/>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600"/>
          </a:p>
          <a:p>
            <a:pPr>
              <a:lnSpc>
                <a:spcPct val="50000"/>
              </a:lnSpc>
            </a:pPr>
            <a:r>
              <a:rPr lang="en-US" altLang="zh-CN" sz="1600"/>
              <a:t>LIBRARY IEEE;</a:t>
            </a:r>
          </a:p>
          <a:p>
            <a:pPr>
              <a:lnSpc>
                <a:spcPct val="50000"/>
              </a:lnSpc>
            </a:pPr>
            <a:r>
              <a:rPr lang="en-US" altLang="zh-CN" sz="1600"/>
              <a:t>USE IEEE.std_logic_1164.ALL;</a:t>
            </a:r>
          </a:p>
          <a:p>
            <a:pPr>
              <a:lnSpc>
                <a:spcPct val="50000"/>
              </a:lnSpc>
            </a:pPr>
            <a:r>
              <a:rPr lang="en-US" altLang="zh-CN" sz="1600"/>
              <a:t>ENTITY vector_to_int IS</a:t>
            </a:r>
          </a:p>
          <a:p>
            <a:pPr>
              <a:lnSpc>
                <a:spcPct val="50000"/>
              </a:lnSpc>
            </a:pPr>
            <a:r>
              <a:rPr lang="en-US" altLang="zh-CN" sz="1600"/>
              <a:t>           PORT (</a:t>
            </a:r>
            <a:r>
              <a:rPr lang="en-US" altLang="zh-CN" sz="1600">
                <a:solidFill>
                  <a:srgbClr val="006600"/>
                </a:solidFill>
              </a:rPr>
              <a:t>input</a:t>
            </a:r>
            <a:r>
              <a:rPr lang="en-US" altLang="zh-CN" sz="1600"/>
              <a:t> : IN  std_logic_vector(7 DOWNTO 0);</a:t>
            </a:r>
          </a:p>
          <a:p>
            <a:pPr>
              <a:lnSpc>
                <a:spcPct val="50000"/>
              </a:lnSpc>
            </a:pPr>
            <a:r>
              <a:rPr lang="en-US" altLang="zh-CN" sz="1600"/>
              <a:t>                 </a:t>
            </a:r>
            <a:r>
              <a:rPr lang="en-US" altLang="zh-CN" sz="1600">
                <a:solidFill>
                  <a:srgbClr val="006600"/>
                </a:solidFill>
              </a:rPr>
              <a:t>flag </a:t>
            </a:r>
            <a:r>
              <a:rPr lang="en-US" altLang="zh-CN" sz="1600"/>
              <a:t> : OUT  boolean;</a:t>
            </a:r>
          </a:p>
          <a:p>
            <a:pPr>
              <a:lnSpc>
                <a:spcPct val="50000"/>
              </a:lnSpc>
            </a:pPr>
            <a:r>
              <a:rPr lang="en-US" altLang="zh-CN" sz="1600"/>
              <a:t>                 </a:t>
            </a:r>
            <a:r>
              <a:rPr lang="en-US" altLang="zh-CN" sz="1600">
                <a:solidFill>
                  <a:srgbClr val="006600"/>
                </a:solidFill>
              </a:rPr>
              <a:t>q  </a:t>
            </a:r>
            <a:r>
              <a:rPr lang="en-US" altLang="zh-CN" sz="1600"/>
              <a:t>   : OUT integer);</a:t>
            </a:r>
          </a:p>
          <a:p>
            <a:pPr>
              <a:lnSpc>
                <a:spcPct val="50000"/>
              </a:lnSpc>
            </a:pPr>
            <a:r>
              <a:rPr lang="en-US" altLang="zh-CN" sz="1600"/>
              <a:t>END vector_to_int;</a:t>
            </a:r>
          </a:p>
          <a:p>
            <a:pPr>
              <a:lnSpc>
                <a:spcPct val="50000"/>
              </a:lnSpc>
            </a:pPr>
            <a:r>
              <a:rPr lang="en-US" altLang="zh-CN" sz="1600"/>
              <a:t>ARCHITECTURE behave OF vector_to_int IS</a:t>
            </a:r>
          </a:p>
          <a:p>
            <a:pPr>
              <a:lnSpc>
                <a:spcPct val="50000"/>
              </a:lnSpc>
            </a:pPr>
            <a:r>
              <a:rPr lang="en-US" altLang="zh-CN" sz="1600"/>
              <a:t>BEGIN</a:t>
            </a:r>
          </a:p>
          <a:p>
            <a:pPr>
              <a:lnSpc>
                <a:spcPct val="50000"/>
              </a:lnSpc>
            </a:pPr>
            <a:r>
              <a:rPr lang="en-US" altLang="zh-CN" sz="1600"/>
              <a:t>     PROCESS(input)</a:t>
            </a:r>
          </a:p>
          <a:p>
            <a:pPr>
              <a:lnSpc>
                <a:spcPct val="50000"/>
              </a:lnSpc>
            </a:pPr>
            <a:r>
              <a:rPr lang="en-US" altLang="zh-CN" sz="1600"/>
              <a:t>     VARIABLE  tmp : integer := 0;</a:t>
            </a:r>
          </a:p>
          <a:p>
            <a:pPr>
              <a:lnSpc>
                <a:spcPct val="50000"/>
              </a:lnSpc>
            </a:pPr>
            <a:r>
              <a:rPr lang="en-US" altLang="zh-CN" sz="1600"/>
              <a:t>     BEGIN</a:t>
            </a:r>
          </a:p>
          <a:p>
            <a:pPr>
              <a:lnSpc>
                <a:spcPct val="50000"/>
              </a:lnSpc>
            </a:pPr>
            <a:r>
              <a:rPr lang="en-US" altLang="zh-CN" sz="1600"/>
              <a:t>              flag &lt;= false;</a:t>
            </a:r>
          </a:p>
          <a:p>
            <a:pPr>
              <a:lnSpc>
                <a:spcPct val="50000"/>
              </a:lnSpc>
            </a:pPr>
            <a:r>
              <a:rPr lang="en-US" altLang="zh-CN" sz="1600"/>
              <a:t>              </a:t>
            </a:r>
            <a:r>
              <a:rPr lang="en-US" altLang="zh-CN" sz="1600">
                <a:solidFill>
                  <a:schemeClr val="accent2"/>
                </a:solidFill>
              </a:rPr>
              <a:t>FOR</a:t>
            </a:r>
            <a:r>
              <a:rPr lang="en-US" altLang="zh-CN" sz="1600"/>
              <a:t> i </a:t>
            </a:r>
            <a:r>
              <a:rPr lang="en-US" altLang="zh-CN" sz="1600">
                <a:solidFill>
                  <a:schemeClr val="accent2"/>
                </a:solidFill>
              </a:rPr>
              <a:t>IN</a:t>
            </a:r>
            <a:r>
              <a:rPr lang="en-US" altLang="zh-CN" sz="1600"/>
              <a:t> 7 </a:t>
            </a:r>
            <a:r>
              <a:rPr lang="en-US" altLang="zh-CN" sz="1600">
                <a:solidFill>
                  <a:schemeClr val="accent2"/>
                </a:solidFill>
              </a:rPr>
              <a:t>downto</a:t>
            </a:r>
            <a:r>
              <a:rPr lang="en-US" altLang="zh-CN" sz="1600"/>
              <a:t> 0 </a:t>
            </a:r>
            <a:r>
              <a:rPr lang="en-US" altLang="zh-CN" sz="1600">
                <a:solidFill>
                  <a:schemeClr val="accent2"/>
                </a:solidFill>
              </a:rPr>
              <a:t>LOOP</a:t>
            </a:r>
          </a:p>
          <a:p>
            <a:pPr>
              <a:lnSpc>
                <a:spcPct val="50000"/>
              </a:lnSpc>
            </a:pPr>
            <a:r>
              <a:rPr lang="en-US" altLang="zh-CN" sz="1600"/>
              <a:t>                  tmp := tmp * 2;</a:t>
            </a:r>
          </a:p>
          <a:p>
            <a:pPr>
              <a:lnSpc>
                <a:spcPct val="50000"/>
              </a:lnSpc>
            </a:pPr>
            <a:r>
              <a:rPr lang="en-US" altLang="zh-CN" sz="1600"/>
              <a:t>                  IF (input(i)= '1') THEN</a:t>
            </a:r>
          </a:p>
          <a:p>
            <a:pPr>
              <a:lnSpc>
                <a:spcPct val="50000"/>
              </a:lnSpc>
            </a:pPr>
            <a:r>
              <a:rPr lang="en-US" altLang="zh-CN" sz="1600"/>
              <a:t>                     tmp := tmp +1;</a:t>
            </a:r>
          </a:p>
          <a:p>
            <a:pPr>
              <a:lnSpc>
                <a:spcPct val="50000"/>
              </a:lnSpc>
            </a:pPr>
            <a:r>
              <a:rPr lang="en-US" altLang="zh-CN" sz="1600"/>
              <a:t>                  ELSIF (input(i)/= '0') THEN</a:t>
            </a:r>
          </a:p>
          <a:p>
            <a:pPr>
              <a:lnSpc>
                <a:spcPct val="50000"/>
              </a:lnSpc>
            </a:pPr>
            <a:r>
              <a:rPr lang="en-US" altLang="zh-CN" sz="1600"/>
              <a:t>                     flag &lt;= true;</a:t>
            </a:r>
          </a:p>
          <a:p>
            <a:pPr>
              <a:lnSpc>
                <a:spcPct val="50000"/>
              </a:lnSpc>
            </a:pPr>
            <a:r>
              <a:rPr lang="en-US" altLang="zh-CN" sz="1600"/>
              <a:t>                  END IF;</a:t>
            </a:r>
          </a:p>
          <a:p>
            <a:pPr>
              <a:lnSpc>
                <a:spcPct val="50000"/>
              </a:lnSpc>
            </a:pPr>
            <a:r>
              <a:rPr lang="en-US" altLang="zh-CN" sz="1600"/>
              <a:t>              </a:t>
            </a:r>
            <a:r>
              <a:rPr lang="en-US" altLang="zh-CN" sz="1600">
                <a:solidFill>
                  <a:schemeClr val="accent2"/>
                </a:solidFill>
              </a:rPr>
              <a:t>END LOOP</a:t>
            </a:r>
            <a:r>
              <a:rPr lang="en-US" altLang="zh-CN" sz="1600"/>
              <a:t>;</a:t>
            </a:r>
          </a:p>
          <a:p>
            <a:pPr>
              <a:lnSpc>
                <a:spcPct val="50000"/>
              </a:lnSpc>
            </a:pPr>
            <a:r>
              <a:rPr lang="en-US" altLang="zh-CN" sz="1600"/>
              <a:t>              q &lt;= tmp;</a:t>
            </a:r>
          </a:p>
          <a:p>
            <a:pPr>
              <a:lnSpc>
                <a:spcPct val="50000"/>
              </a:lnSpc>
            </a:pPr>
            <a:r>
              <a:rPr lang="en-US" altLang="zh-CN" sz="1600"/>
              <a:t>      END PROCESS;</a:t>
            </a:r>
          </a:p>
          <a:p>
            <a:pPr>
              <a:lnSpc>
                <a:spcPct val="50000"/>
              </a:lnSpc>
            </a:pPr>
            <a:r>
              <a:rPr lang="en-US" altLang="zh-CN" sz="1600"/>
              <a:t>END behave;</a:t>
            </a:r>
          </a:p>
        </p:txBody>
      </p:sp>
      <p:sp>
        <p:nvSpPr>
          <p:cNvPr id="587783" name="Text Box 7"/>
          <p:cNvSpPr txBox="1">
            <a:spLocks noChangeArrowheads="1"/>
          </p:cNvSpPr>
          <p:nvPr/>
        </p:nvSpPr>
        <p:spPr bwMode="auto">
          <a:xfrm>
            <a:off x="4505325" y="146050"/>
            <a:ext cx="4537075" cy="1047750"/>
          </a:xfrm>
          <a:prstGeom prst="rect">
            <a:avLst/>
          </a:prstGeom>
          <a:noFill/>
          <a:ln w="19050" algn="ctr">
            <a:solidFill>
              <a:srgbClr val="FF3300"/>
            </a:solidFill>
            <a:miter lim="800000"/>
            <a:headEnd/>
            <a:tailEnd/>
          </a:ln>
        </p:spPr>
        <p:txBody>
          <a:bodyPr lIns="90000" tIns="82800" rIns="90000" bIns="46800">
            <a:spAutoFit/>
          </a:bodyPr>
          <a:lstStyle/>
          <a:p>
            <a:pPr>
              <a:lnSpc>
                <a:spcPct val="65000"/>
              </a:lnSpc>
            </a:pPr>
            <a:r>
              <a:rPr lang="zh-CN" altLang="en-US"/>
              <a:t>循环标号：</a:t>
            </a:r>
            <a:r>
              <a:rPr lang="en-US" altLang="zh-CN">
                <a:solidFill>
                  <a:schemeClr val="accent2"/>
                </a:solidFill>
              </a:rPr>
              <a:t>for</a:t>
            </a:r>
            <a:r>
              <a:rPr lang="en-US" altLang="zh-CN"/>
              <a:t> </a:t>
            </a:r>
            <a:r>
              <a:rPr lang="zh-CN" altLang="en-US"/>
              <a:t>循环变量 </a:t>
            </a:r>
            <a:r>
              <a:rPr lang="en-US" altLang="zh-CN">
                <a:solidFill>
                  <a:schemeClr val="accent2"/>
                </a:solidFill>
              </a:rPr>
              <a:t>in</a:t>
            </a:r>
            <a:r>
              <a:rPr lang="en-US" altLang="zh-CN"/>
              <a:t> </a:t>
            </a:r>
            <a:r>
              <a:rPr lang="zh-CN" altLang="en-US"/>
              <a:t>范围 </a:t>
            </a:r>
            <a:r>
              <a:rPr lang="en-US" altLang="zh-CN">
                <a:solidFill>
                  <a:schemeClr val="accent2"/>
                </a:solidFill>
              </a:rPr>
              <a:t>loop</a:t>
            </a:r>
          </a:p>
          <a:p>
            <a:pPr>
              <a:lnSpc>
                <a:spcPct val="65000"/>
              </a:lnSpc>
            </a:pPr>
            <a:r>
              <a:rPr lang="en-US" altLang="zh-CN"/>
              <a:t>                       </a:t>
            </a:r>
            <a:r>
              <a:rPr lang="zh-CN" altLang="en-US"/>
              <a:t>顺序处理语句；</a:t>
            </a:r>
          </a:p>
          <a:p>
            <a:pPr>
              <a:lnSpc>
                <a:spcPct val="65000"/>
              </a:lnSpc>
            </a:pPr>
            <a:r>
              <a:rPr lang="zh-CN" altLang="en-US">
                <a:solidFill>
                  <a:schemeClr val="accent2"/>
                </a:solidFill>
              </a:rPr>
              <a:t>                    </a:t>
            </a:r>
            <a:r>
              <a:rPr lang="en-US" altLang="zh-CN">
                <a:solidFill>
                  <a:schemeClr val="accent2"/>
                </a:solidFill>
              </a:rPr>
              <a:t>end loop</a:t>
            </a:r>
            <a:r>
              <a:rPr lang="en-US" altLang="zh-CN"/>
              <a:t> </a:t>
            </a:r>
            <a:r>
              <a:rPr lang="zh-CN" altLang="en-US"/>
              <a:t>循环标号；</a:t>
            </a:r>
          </a:p>
        </p:txBody>
      </p:sp>
      <p:sp>
        <p:nvSpPr>
          <p:cNvPr id="587784" name="Text Box 8"/>
          <p:cNvSpPr txBox="1">
            <a:spLocks noChangeArrowheads="1"/>
          </p:cNvSpPr>
          <p:nvPr/>
        </p:nvSpPr>
        <p:spPr bwMode="auto">
          <a:xfrm>
            <a:off x="2195513" y="260350"/>
            <a:ext cx="1944687"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for</a:t>
            </a:r>
            <a:r>
              <a:rPr lang="en-US" altLang="zh-CN">
                <a:solidFill>
                  <a:srgbClr val="FF3300"/>
                </a:solidFill>
              </a:rPr>
              <a:t> </a:t>
            </a:r>
            <a:r>
              <a:rPr lang="en-US" altLang="zh-CN"/>
              <a:t>loop</a:t>
            </a:r>
            <a:r>
              <a:rPr lang="zh-CN" altLang="en-US"/>
              <a:t>语句</a:t>
            </a:r>
          </a:p>
        </p:txBody>
      </p:sp>
      <p:sp>
        <p:nvSpPr>
          <p:cNvPr id="587785" name="Text Box 9"/>
          <p:cNvSpPr txBox="1">
            <a:spLocks noChangeArrowheads="1"/>
          </p:cNvSpPr>
          <p:nvPr/>
        </p:nvSpPr>
        <p:spPr bwMode="auto">
          <a:xfrm>
            <a:off x="5292725" y="3429000"/>
            <a:ext cx="3455988" cy="706438"/>
          </a:xfrm>
          <a:prstGeom prst="rect">
            <a:avLst/>
          </a:prstGeom>
          <a:noFill/>
          <a:ln w="19050" algn="ctr">
            <a:noFill/>
            <a:miter lim="800000"/>
            <a:headEnd/>
            <a:tailEnd/>
          </a:ln>
        </p:spPr>
        <p:txBody>
          <a:bodyPr lIns="90000" tIns="82800" rIns="90000" bIns="46800">
            <a:spAutoFit/>
          </a:bodyPr>
          <a:lstStyle/>
          <a:p>
            <a:pPr algn="ctr">
              <a:lnSpc>
                <a:spcPct val="95000"/>
              </a:lnSpc>
            </a:pPr>
            <a:r>
              <a:rPr lang="zh-CN" altLang="en-US">
                <a:solidFill>
                  <a:srgbClr val="CC3399"/>
                </a:solidFill>
                <a:latin typeface="宋体" pitchFamily="2" charset="-122"/>
                <a:ea typeface="宋体" pitchFamily="2" charset="-122"/>
              </a:rPr>
              <a:t>功能描述：</a:t>
            </a:r>
            <a:r>
              <a:rPr lang="zh-CN" altLang="en-US">
                <a:ea typeface="宋体" pitchFamily="2" charset="-122"/>
              </a:rPr>
              <a:t>将输入端口</a:t>
            </a:r>
            <a:r>
              <a:rPr lang="en-US" altLang="zh-CN">
                <a:ea typeface="宋体" pitchFamily="2" charset="-122"/>
              </a:rPr>
              <a:t>input</a:t>
            </a:r>
            <a:r>
              <a:rPr lang="zh-CN" altLang="en-US">
                <a:ea typeface="宋体" pitchFamily="2" charset="-122"/>
              </a:rPr>
              <a:t>送来的矢量转换成整数。</a:t>
            </a:r>
          </a:p>
        </p:txBody>
      </p:sp>
      <p:sp>
        <p:nvSpPr>
          <p:cNvPr id="587786" name="Text Box 10"/>
          <p:cNvSpPr txBox="1">
            <a:spLocks noChangeArrowheads="1"/>
          </p:cNvSpPr>
          <p:nvPr/>
        </p:nvSpPr>
        <p:spPr bwMode="auto">
          <a:xfrm>
            <a:off x="2195513" y="3716338"/>
            <a:ext cx="649287" cy="336550"/>
          </a:xfrm>
          <a:prstGeom prst="rect">
            <a:avLst/>
          </a:prstGeom>
          <a:noFill/>
          <a:ln w="19050" algn="ctr">
            <a:noFill/>
            <a:miter lim="800000"/>
            <a:headEnd/>
            <a:tailEnd/>
          </a:ln>
        </p:spPr>
        <p:txBody>
          <a:bodyPr lIns="90000" tIns="82800" rIns="90000" bIns="46800">
            <a:spAutoFit/>
          </a:bodyPr>
          <a:lstStyle/>
          <a:p>
            <a:pPr algn="ctr"/>
            <a:r>
              <a:rPr lang="zh-CN" altLang="en-US" sz="1600">
                <a:solidFill>
                  <a:srgbClr val="006600"/>
                </a:solidFill>
              </a:rPr>
              <a:t>假</a:t>
            </a:r>
          </a:p>
        </p:txBody>
      </p:sp>
      <p:sp>
        <p:nvSpPr>
          <p:cNvPr id="587787" name="Text Box 11"/>
          <p:cNvSpPr txBox="1">
            <a:spLocks noChangeArrowheads="1"/>
          </p:cNvSpPr>
          <p:nvPr/>
        </p:nvSpPr>
        <p:spPr bwMode="auto">
          <a:xfrm>
            <a:off x="3492500" y="3213100"/>
            <a:ext cx="1368425" cy="361950"/>
          </a:xfrm>
          <a:prstGeom prst="rect">
            <a:avLst/>
          </a:prstGeom>
          <a:noFill/>
          <a:ln w="19050" algn="ctr">
            <a:noFill/>
            <a:miter lim="800000"/>
            <a:headEnd/>
            <a:tailEnd/>
          </a:ln>
        </p:spPr>
        <p:txBody>
          <a:bodyPr lIns="90000" tIns="82800" rIns="90000" bIns="46800">
            <a:spAutoFit/>
          </a:bodyPr>
          <a:lstStyle/>
          <a:p>
            <a:pPr algn="ctr"/>
            <a:r>
              <a:rPr lang="zh-CN" altLang="en-US" sz="1800">
                <a:solidFill>
                  <a:srgbClr val="006600"/>
                </a:solidFill>
                <a:ea typeface="楷体" pitchFamily="49" charset="-122"/>
              </a:rPr>
              <a:t>中间变量</a:t>
            </a:r>
          </a:p>
        </p:txBody>
      </p:sp>
      <p:grpSp>
        <p:nvGrpSpPr>
          <p:cNvPr id="2" name="Group 15"/>
          <p:cNvGrpSpPr>
            <a:grpSpLocks/>
          </p:cNvGrpSpPr>
          <p:nvPr/>
        </p:nvGrpSpPr>
        <p:grpSpPr bwMode="auto">
          <a:xfrm>
            <a:off x="2051050" y="4221163"/>
            <a:ext cx="2663825" cy="387350"/>
            <a:chOff x="1292" y="2659"/>
            <a:chExt cx="1678" cy="244"/>
          </a:xfrm>
        </p:grpSpPr>
        <p:sp>
          <p:nvSpPr>
            <p:cNvPr id="108555" name="Line 12"/>
            <p:cNvSpPr>
              <a:spLocks noChangeShapeType="1"/>
            </p:cNvSpPr>
            <p:nvPr/>
          </p:nvSpPr>
          <p:spPr bwMode="auto">
            <a:xfrm>
              <a:off x="1292" y="2677"/>
              <a:ext cx="590" cy="0"/>
            </a:xfrm>
            <a:prstGeom prst="line">
              <a:avLst/>
            </a:prstGeom>
            <a:noFill/>
            <a:ln w="38100" cmpd="dbl">
              <a:solidFill>
                <a:srgbClr val="FF3300"/>
              </a:solidFill>
              <a:round/>
              <a:headEnd/>
              <a:tailEnd/>
            </a:ln>
          </p:spPr>
          <p:txBody>
            <a:bodyPr lIns="90000" tIns="82800" rIns="90000" bIns="46800">
              <a:spAutoFit/>
            </a:bodyPr>
            <a:lstStyle/>
            <a:p>
              <a:endParaRPr lang="zh-CN" altLang="en-US"/>
            </a:p>
          </p:txBody>
        </p:sp>
        <p:sp>
          <p:nvSpPr>
            <p:cNvPr id="108556" name="Text Box 13"/>
            <p:cNvSpPr txBox="1">
              <a:spLocks noChangeArrowheads="1"/>
            </p:cNvSpPr>
            <p:nvPr/>
          </p:nvSpPr>
          <p:spPr bwMode="auto">
            <a:xfrm>
              <a:off x="2472" y="2659"/>
              <a:ext cx="498" cy="244"/>
            </a:xfrm>
            <a:prstGeom prst="rect">
              <a:avLst/>
            </a:prstGeom>
            <a:noFill/>
            <a:ln w="19050" algn="ctr">
              <a:noFill/>
              <a:miter lim="800000"/>
              <a:headEnd/>
              <a:tailEnd/>
            </a:ln>
          </p:spPr>
          <p:txBody>
            <a:bodyPr lIns="90000" tIns="82800" rIns="90000" bIns="46800">
              <a:spAutoFit/>
            </a:bodyPr>
            <a:lstStyle/>
            <a:p>
              <a:r>
                <a:rPr lang="zh-CN" altLang="en-US">
                  <a:solidFill>
                    <a:srgbClr val="FF3300"/>
                  </a:solidFill>
                </a:rPr>
                <a:t>范围</a:t>
              </a:r>
            </a:p>
          </p:txBody>
        </p:sp>
        <p:sp>
          <p:nvSpPr>
            <p:cNvPr id="108557" name="Line 14"/>
            <p:cNvSpPr>
              <a:spLocks noChangeShapeType="1"/>
            </p:cNvSpPr>
            <p:nvPr/>
          </p:nvSpPr>
          <p:spPr bwMode="auto">
            <a:xfrm flipH="1" flipV="1">
              <a:off x="1882" y="2659"/>
              <a:ext cx="635" cy="91"/>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7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77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77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77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7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782" grpId="0"/>
      <p:bldP spid="587783" grpId="0" animBg="1"/>
      <p:bldP spid="587784" grpId="0"/>
      <p:bldP spid="587785" grpId="0"/>
      <p:bldP spid="587786" grpId="0"/>
      <p:bldP spid="58778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626225" y="6559550"/>
            <a:ext cx="2517775" cy="298450"/>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通用加法器</a:t>
            </a:r>
          </a:p>
        </p:txBody>
      </p:sp>
      <p:grpSp>
        <p:nvGrpSpPr>
          <p:cNvPr id="2" name="Group 3"/>
          <p:cNvGrpSpPr>
            <a:grpSpLocks/>
          </p:cNvGrpSpPr>
          <p:nvPr/>
        </p:nvGrpSpPr>
        <p:grpSpPr bwMode="auto">
          <a:xfrm>
            <a:off x="250825" y="0"/>
            <a:ext cx="3025775" cy="396875"/>
            <a:chOff x="144" y="1152"/>
            <a:chExt cx="1728" cy="250"/>
          </a:xfrm>
        </p:grpSpPr>
        <p:sp>
          <p:nvSpPr>
            <p:cNvPr id="548868" name="Text Box 4"/>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8</a:t>
              </a:r>
              <a:r>
                <a:rPr lang="zh-CN" altLang="en-US">
                  <a:ea typeface="宋体" pitchFamily="2" charset="-122"/>
                </a:rPr>
                <a:t>、通用加法器</a:t>
              </a:r>
            </a:p>
          </p:txBody>
        </p:sp>
        <p:sp>
          <p:nvSpPr>
            <p:cNvPr id="109581" name="Line 5"/>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109572" name="Rectangle 31"/>
          <p:cNvSpPr>
            <a:spLocks noChangeArrowheads="1"/>
          </p:cNvSpPr>
          <p:nvPr/>
        </p:nvSpPr>
        <p:spPr bwMode="auto">
          <a:xfrm>
            <a:off x="250825" y="620713"/>
            <a:ext cx="8713788" cy="5410200"/>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 ;</a:t>
            </a:r>
          </a:p>
          <a:p>
            <a:pPr>
              <a:lnSpc>
                <a:spcPct val="35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 ;</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USE</a:t>
            </a:r>
            <a:r>
              <a:rPr lang="en-US" altLang="zh-CN">
                <a:ea typeface="宋体" pitchFamily="2" charset="-122"/>
              </a:rPr>
              <a:t> ieee.std_logic_arith.</a:t>
            </a:r>
            <a:r>
              <a:rPr lang="en-US" altLang="zh-CN">
                <a:solidFill>
                  <a:schemeClr val="accent2"/>
                </a:solidFill>
                <a:ea typeface="宋体" pitchFamily="2" charset="-122"/>
              </a:rPr>
              <a:t>all</a:t>
            </a:r>
            <a:r>
              <a:rPr lang="en-US" altLang="zh-CN">
                <a:ea typeface="宋体" pitchFamily="2" charset="-122"/>
              </a:rPr>
              <a:t> ;</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ENTITY</a:t>
            </a:r>
            <a:r>
              <a:rPr lang="en-US" altLang="zh-CN">
                <a:ea typeface="宋体" pitchFamily="2" charset="-122"/>
              </a:rPr>
              <a:t> adder16 </a:t>
            </a:r>
            <a:r>
              <a:rPr lang="en-US" altLang="zh-CN">
                <a:solidFill>
                  <a:schemeClr val="accent2"/>
                </a:solidFill>
                <a:ea typeface="宋体" pitchFamily="2" charset="-122"/>
              </a:rPr>
              <a:t>IS</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	Cin :     </a:t>
            </a:r>
            <a:r>
              <a:rPr lang="en-US" altLang="zh-CN">
                <a:solidFill>
                  <a:schemeClr val="accent2"/>
                </a:solidFill>
                <a:ea typeface="宋体" pitchFamily="2" charset="-122"/>
              </a:rPr>
              <a:t> IN</a:t>
            </a:r>
            <a:r>
              <a:rPr lang="en-US" altLang="zh-CN">
                <a:ea typeface="宋体" pitchFamily="2" charset="-122"/>
              </a:rPr>
              <a:t> 	STD_LOGIC ;</a:t>
            </a:r>
          </a:p>
          <a:p>
            <a:pPr>
              <a:lnSpc>
                <a:spcPct val="35000"/>
              </a:lnSpc>
            </a:pPr>
            <a:r>
              <a:rPr lang="en-US" altLang="zh-CN">
                <a:ea typeface="宋体" pitchFamily="2" charset="-122"/>
              </a:rPr>
              <a:t>			X, Y 	:</a:t>
            </a:r>
            <a:r>
              <a:rPr lang="en-US" altLang="zh-CN">
                <a:solidFill>
                  <a:schemeClr val="accent2"/>
                </a:solidFill>
                <a:ea typeface="宋体" pitchFamily="2" charset="-122"/>
              </a:rPr>
              <a:t> IN</a:t>
            </a:r>
            <a:r>
              <a:rPr lang="en-US" altLang="zh-CN">
                <a:ea typeface="宋体" pitchFamily="2" charset="-122"/>
              </a:rPr>
              <a:t> 	SIGNED(15 </a:t>
            </a:r>
            <a:r>
              <a:rPr lang="en-US" altLang="zh-CN">
                <a:solidFill>
                  <a:schemeClr val="accent2"/>
                </a:solidFill>
                <a:ea typeface="宋体" pitchFamily="2" charset="-122"/>
              </a:rPr>
              <a:t>DOWNTO</a:t>
            </a:r>
            <a:r>
              <a:rPr lang="en-US" altLang="zh-CN">
                <a:ea typeface="宋体" pitchFamily="2" charset="-122"/>
              </a:rPr>
              <a:t> 0) ;</a:t>
            </a:r>
          </a:p>
          <a:p>
            <a:pPr>
              <a:lnSpc>
                <a:spcPct val="35000"/>
              </a:lnSpc>
            </a:pPr>
            <a:r>
              <a:rPr lang="en-US" altLang="zh-CN">
                <a:ea typeface="宋体" pitchFamily="2" charset="-122"/>
              </a:rPr>
              <a:t>			S 	: </a:t>
            </a:r>
            <a:r>
              <a:rPr lang="en-US" altLang="zh-CN">
                <a:solidFill>
                  <a:schemeClr val="accent2"/>
                </a:solidFill>
                <a:ea typeface="宋体" pitchFamily="2" charset="-122"/>
              </a:rPr>
              <a:t>OUT</a:t>
            </a:r>
            <a:r>
              <a:rPr lang="en-US" altLang="zh-CN">
                <a:ea typeface="宋体" pitchFamily="2" charset="-122"/>
              </a:rPr>
              <a:t> 	SIGNED(15 </a:t>
            </a:r>
            <a:r>
              <a:rPr lang="en-US" altLang="zh-CN">
                <a:solidFill>
                  <a:schemeClr val="accent2"/>
                </a:solidFill>
                <a:ea typeface="宋体" pitchFamily="2" charset="-122"/>
              </a:rPr>
              <a:t>DOWNTO</a:t>
            </a:r>
            <a:r>
              <a:rPr lang="en-US" altLang="zh-CN">
                <a:ea typeface="宋体" pitchFamily="2" charset="-122"/>
              </a:rPr>
              <a:t> 0) ;</a:t>
            </a:r>
          </a:p>
          <a:p>
            <a:pPr>
              <a:lnSpc>
                <a:spcPct val="35000"/>
              </a:lnSpc>
            </a:pPr>
            <a:r>
              <a:rPr lang="en-US" altLang="zh-CN">
                <a:ea typeface="宋体" pitchFamily="2" charset="-122"/>
              </a:rPr>
              <a:t>			Cout, Overflow 	: </a:t>
            </a:r>
            <a:r>
              <a:rPr lang="en-US" altLang="zh-CN">
                <a:solidFill>
                  <a:schemeClr val="accent2"/>
                </a:solidFill>
                <a:ea typeface="宋体" pitchFamily="2" charset="-122"/>
              </a:rPr>
              <a:t>OUT</a:t>
            </a:r>
            <a:r>
              <a:rPr lang="en-US" altLang="zh-CN">
                <a:ea typeface="宋体" pitchFamily="2" charset="-122"/>
              </a:rPr>
              <a:t> 	STD_LOGIC ) ;</a:t>
            </a:r>
          </a:p>
          <a:p>
            <a:pPr>
              <a:lnSpc>
                <a:spcPct val="35000"/>
              </a:lnSpc>
            </a:pPr>
            <a:r>
              <a:rPr lang="en-US" altLang="zh-CN">
                <a:solidFill>
                  <a:schemeClr val="accent2"/>
                </a:solidFill>
                <a:ea typeface="宋体" pitchFamily="2" charset="-122"/>
              </a:rPr>
              <a:t>END</a:t>
            </a:r>
            <a:r>
              <a:rPr lang="en-US" altLang="zh-CN">
                <a:ea typeface="宋体" pitchFamily="2" charset="-122"/>
              </a:rPr>
              <a:t> adder16 ;</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Behavior </a:t>
            </a:r>
            <a:r>
              <a:rPr lang="en-US" altLang="zh-CN">
                <a:solidFill>
                  <a:schemeClr val="accent2"/>
                </a:solidFill>
                <a:ea typeface="宋体" pitchFamily="2" charset="-122"/>
              </a:rPr>
              <a:t>OF</a:t>
            </a:r>
            <a:r>
              <a:rPr lang="en-US" altLang="zh-CN">
                <a:ea typeface="宋体" pitchFamily="2" charset="-122"/>
              </a:rPr>
              <a:t> adder16 </a:t>
            </a:r>
            <a:r>
              <a:rPr lang="en-US" altLang="zh-CN">
                <a:solidFill>
                  <a:schemeClr val="accent2"/>
                </a:solidFill>
                <a:ea typeface="宋体" pitchFamily="2" charset="-122"/>
              </a:rPr>
              <a:t>IS </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SIGNAL</a:t>
            </a:r>
            <a:r>
              <a:rPr lang="en-US" altLang="zh-CN">
                <a:ea typeface="宋体" pitchFamily="2" charset="-122"/>
              </a:rPr>
              <a:t> Sum : SIGNED(16 </a:t>
            </a:r>
            <a:r>
              <a:rPr lang="en-US" altLang="zh-CN">
                <a:solidFill>
                  <a:schemeClr val="accent2"/>
                </a:solidFill>
                <a:ea typeface="宋体" pitchFamily="2" charset="-122"/>
              </a:rPr>
              <a:t>DOWNTO</a:t>
            </a:r>
            <a:r>
              <a:rPr lang="en-US" altLang="zh-CN">
                <a:ea typeface="宋体" pitchFamily="2" charset="-122"/>
              </a:rPr>
              <a:t> 0) ;</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Sum &lt;= ('0' &amp; X) + Y + Cin ;</a:t>
            </a:r>
          </a:p>
          <a:p>
            <a:pPr>
              <a:lnSpc>
                <a:spcPct val="35000"/>
              </a:lnSpc>
            </a:pPr>
            <a:r>
              <a:rPr lang="en-US" altLang="zh-CN">
                <a:ea typeface="宋体" pitchFamily="2" charset="-122"/>
              </a:rPr>
              <a:t>	S &lt;= Sum(15 </a:t>
            </a:r>
            <a:r>
              <a:rPr lang="en-US" altLang="zh-CN">
                <a:solidFill>
                  <a:schemeClr val="accent2"/>
                </a:solidFill>
                <a:ea typeface="宋体" pitchFamily="2" charset="-122"/>
              </a:rPr>
              <a:t>DOWNTO</a:t>
            </a:r>
            <a:r>
              <a:rPr lang="en-US" altLang="zh-CN">
                <a:ea typeface="宋体" pitchFamily="2" charset="-122"/>
              </a:rPr>
              <a:t> 0) ;</a:t>
            </a:r>
          </a:p>
          <a:p>
            <a:pPr>
              <a:lnSpc>
                <a:spcPct val="35000"/>
              </a:lnSpc>
            </a:pPr>
            <a:r>
              <a:rPr lang="en-US" altLang="zh-CN">
                <a:ea typeface="宋体" pitchFamily="2" charset="-122"/>
              </a:rPr>
              <a:t>	Cout &lt;= Sum(16) ;</a:t>
            </a:r>
          </a:p>
          <a:p>
            <a:pPr>
              <a:lnSpc>
                <a:spcPct val="35000"/>
              </a:lnSpc>
            </a:pPr>
            <a:r>
              <a:rPr lang="en-US" altLang="zh-CN">
                <a:ea typeface="宋体" pitchFamily="2" charset="-122"/>
              </a:rPr>
              <a:t>	Overflow &lt;= Sum(16) </a:t>
            </a:r>
            <a:r>
              <a:rPr lang="en-US" altLang="zh-CN">
                <a:solidFill>
                  <a:schemeClr val="accent2"/>
                </a:solidFill>
                <a:ea typeface="宋体" pitchFamily="2" charset="-122"/>
              </a:rPr>
              <a:t>XOR</a:t>
            </a:r>
            <a:r>
              <a:rPr lang="en-US" altLang="zh-CN">
                <a:ea typeface="宋体" pitchFamily="2" charset="-122"/>
              </a:rPr>
              <a:t> X(15) </a:t>
            </a:r>
            <a:r>
              <a:rPr lang="en-US" altLang="zh-CN">
                <a:solidFill>
                  <a:schemeClr val="accent2"/>
                </a:solidFill>
                <a:ea typeface="宋体" pitchFamily="2" charset="-122"/>
              </a:rPr>
              <a:t>XOR</a:t>
            </a:r>
            <a:r>
              <a:rPr lang="en-US" altLang="zh-CN">
                <a:ea typeface="宋体" pitchFamily="2" charset="-122"/>
              </a:rPr>
              <a:t> Y(15) </a:t>
            </a:r>
            <a:r>
              <a:rPr lang="en-US" altLang="zh-CN">
                <a:solidFill>
                  <a:schemeClr val="accent2"/>
                </a:solidFill>
                <a:ea typeface="宋体" pitchFamily="2" charset="-122"/>
              </a:rPr>
              <a:t>XOR</a:t>
            </a:r>
            <a:r>
              <a:rPr lang="en-US" altLang="zh-CN">
                <a:ea typeface="宋体" pitchFamily="2" charset="-122"/>
              </a:rPr>
              <a:t> Sum(15) ;</a:t>
            </a:r>
          </a:p>
          <a:p>
            <a:pPr>
              <a:lnSpc>
                <a:spcPct val="35000"/>
              </a:lnSpc>
            </a:pPr>
            <a:r>
              <a:rPr lang="en-US" altLang="zh-CN">
                <a:solidFill>
                  <a:schemeClr val="accent2"/>
                </a:solidFill>
                <a:ea typeface="宋体" pitchFamily="2" charset="-122"/>
              </a:rPr>
              <a:t>END</a:t>
            </a:r>
            <a:r>
              <a:rPr lang="en-US" altLang="zh-CN">
                <a:ea typeface="宋体" pitchFamily="2" charset="-122"/>
              </a:rPr>
              <a:t> Behavior ;</a:t>
            </a:r>
          </a:p>
        </p:txBody>
      </p:sp>
      <p:grpSp>
        <p:nvGrpSpPr>
          <p:cNvPr id="109573" name="Group 35"/>
          <p:cNvGrpSpPr>
            <a:grpSpLocks/>
          </p:cNvGrpSpPr>
          <p:nvPr/>
        </p:nvGrpSpPr>
        <p:grpSpPr bwMode="auto">
          <a:xfrm>
            <a:off x="755650" y="777875"/>
            <a:ext cx="6554788" cy="1282700"/>
            <a:chOff x="476" y="490"/>
            <a:chExt cx="4129" cy="808"/>
          </a:xfrm>
        </p:grpSpPr>
        <p:sp>
          <p:nvSpPr>
            <p:cNvPr id="109577" name="Text Box 32"/>
            <p:cNvSpPr txBox="1">
              <a:spLocks noChangeArrowheads="1"/>
            </p:cNvSpPr>
            <p:nvPr/>
          </p:nvSpPr>
          <p:spPr bwMode="auto">
            <a:xfrm>
              <a:off x="3017" y="490"/>
              <a:ext cx="1588" cy="218"/>
            </a:xfrm>
            <a:prstGeom prst="rect">
              <a:avLst/>
            </a:prstGeom>
            <a:noFill/>
            <a:ln w="19050" algn="ctr">
              <a:solidFill>
                <a:srgbClr val="FF0000"/>
              </a:solidFill>
              <a:miter lim="800000"/>
              <a:headEnd/>
              <a:tailEnd/>
            </a:ln>
          </p:spPr>
          <p:txBody>
            <a:bodyPr lIns="90000" tIns="82800" rIns="90000" bIns="46800">
              <a:spAutoFit/>
            </a:bodyPr>
            <a:lstStyle/>
            <a:p>
              <a:pPr>
                <a:lnSpc>
                  <a:spcPct val="65000"/>
                </a:lnSpc>
              </a:pPr>
              <a:r>
                <a:rPr lang="zh-CN" altLang="en-US">
                  <a:ea typeface="宋体" pitchFamily="2" charset="-122"/>
                </a:rPr>
                <a:t>使用算数运算程序包</a:t>
              </a:r>
            </a:p>
          </p:txBody>
        </p:sp>
        <p:sp>
          <p:nvSpPr>
            <p:cNvPr id="109578" name="Oval 33"/>
            <p:cNvSpPr>
              <a:spLocks noChangeArrowheads="1"/>
            </p:cNvSpPr>
            <p:nvPr/>
          </p:nvSpPr>
          <p:spPr bwMode="auto">
            <a:xfrm>
              <a:off x="476" y="890"/>
              <a:ext cx="1860" cy="408"/>
            </a:xfrm>
            <a:prstGeom prst="ellipse">
              <a:avLst/>
            </a:prstGeom>
            <a:noFill/>
            <a:ln w="19050" algn="ctr">
              <a:solidFill>
                <a:srgbClr val="FF0000"/>
              </a:solidFill>
              <a:prstDash val="dash"/>
              <a:round/>
              <a:headEnd/>
              <a:tailEnd/>
            </a:ln>
          </p:spPr>
          <p:txBody>
            <a:bodyPr lIns="90000" tIns="82800" rIns="90000" bIns="46800" anchor="ctr">
              <a:spAutoFit/>
            </a:bodyPr>
            <a:lstStyle/>
            <a:p>
              <a:endParaRPr lang="zh-CN" altLang="en-US"/>
            </a:p>
          </p:txBody>
        </p:sp>
        <p:sp>
          <p:nvSpPr>
            <p:cNvPr id="109579" name="Line 34"/>
            <p:cNvSpPr>
              <a:spLocks noChangeShapeType="1"/>
            </p:cNvSpPr>
            <p:nvPr/>
          </p:nvSpPr>
          <p:spPr bwMode="auto">
            <a:xfrm flipV="1">
              <a:off x="2336" y="709"/>
              <a:ext cx="680" cy="362"/>
            </a:xfrm>
            <a:prstGeom prst="line">
              <a:avLst/>
            </a:prstGeom>
            <a:noFill/>
            <a:ln w="19050">
              <a:solidFill>
                <a:srgbClr val="FF0000"/>
              </a:solidFill>
              <a:round/>
              <a:headEnd/>
              <a:tailEnd/>
            </a:ln>
          </p:spPr>
          <p:txBody>
            <a:bodyPr lIns="90000" tIns="82800" rIns="90000" bIns="46800">
              <a:spAutoFit/>
            </a:bodyPr>
            <a:lstStyle/>
            <a:p>
              <a:endParaRPr lang="zh-CN" altLang="en-US"/>
            </a:p>
          </p:txBody>
        </p:sp>
      </p:grpSp>
      <p:grpSp>
        <p:nvGrpSpPr>
          <p:cNvPr id="109574" name="Group 38"/>
          <p:cNvGrpSpPr>
            <a:grpSpLocks/>
          </p:cNvGrpSpPr>
          <p:nvPr/>
        </p:nvGrpSpPr>
        <p:grpSpPr bwMode="auto">
          <a:xfrm>
            <a:off x="3059113" y="4724400"/>
            <a:ext cx="865187" cy="290513"/>
            <a:chOff x="1927" y="2976"/>
            <a:chExt cx="545" cy="183"/>
          </a:xfrm>
        </p:grpSpPr>
        <p:sp>
          <p:nvSpPr>
            <p:cNvPr id="109575" name="Oval 36"/>
            <p:cNvSpPr>
              <a:spLocks noChangeArrowheads="1"/>
            </p:cNvSpPr>
            <p:nvPr/>
          </p:nvSpPr>
          <p:spPr bwMode="auto">
            <a:xfrm>
              <a:off x="2245" y="2977"/>
              <a:ext cx="227" cy="182"/>
            </a:xfrm>
            <a:prstGeom prst="ellipse">
              <a:avLst/>
            </a:prstGeom>
            <a:noFill/>
            <a:ln w="19050" algn="ctr">
              <a:solidFill>
                <a:srgbClr val="FF0000"/>
              </a:solidFill>
              <a:round/>
              <a:headEnd/>
              <a:tailEnd/>
            </a:ln>
          </p:spPr>
          <p:txBody>
            <a:bodyPr wrap="none" lIns="90000" tIns="82800" rIns="90000" bIns="46800" anchor="ctr">
              <a:spAutoFit/>
            </a:bodyPr>
            <a:lstStyle/>
            <a:p>
              <a:endParaRPr lang="zh-CN" altLang="en-US"/>
            </a:p>
          </p:txBody>
        </p:sp>
        <p:sp>
          <p:nvSpPr>
            <p:cNvPr id="109576" name="Oval 37"/>
            <p:cNvSpPr>
              <a:spLocks noChangeArrowheads="1"/>
            </p:cNvSpPr>
            <p:nvPr/>
          </p:nvSpPr>
          <p:spPr bwMode="auto">
            <a:xfrm>
              <a:off x="1927" y="2976"/>
              <a:ext cx="227" cy="182"/>
            </a:xfrm>
            <a:prstGeom prst="ellipse">
              <a:avLst/>
            </a:prstGeom>
            <a:noFill/>
            <a:ln w="19050" algn="ctr">
              <a:solidFill>
                <a:srgbClr val="FF0000"/>
              </a:solidFill>
              <a:round/>
              <a:headEnd/>
              <a:tailEnd/>
            </a:ln>
          </p:spPr>
          <p:txBody>
            <a:bodyPr wrap="none" lIns="90000" tIns="82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6410325" y="6630988"/>
            <a:ext cx="2733675"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串入</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串出寄存器</a:t>
            </a:r>
          </a:p>
        </p:txBody>
      </p:sp>
      <p:sp>
        <p:nvSpPr>
          <p:cNvPr id="605187" name="Text Box 3"/>
          <p:cNvSpPr txBox="1">
            <a:spLocks noChangeArrowheads="1"/>
          </p:cNvSpPr>
          <p:nvPr/>
        </p:nvSpPr>
        <p:spPr bwMode="auto">
          <a:xfrm>
            <a:off x="323850" y="187325"/>
            <a:ext cx="2663825" cy="422275"/>
          </a:xfrm>
          <a:prstGeom prst="rect">
            <a:avLst/>
          </a:prstGeom>
          <a:gradFill rotWithShape="1">
            <a:gsLst>
              <a:gs pos="0">
                <a:srgbClr val="5E1847"/>
              </a:gs>
              <a:gs pos="50000">
                <a:srgbClr val="CC3399"/>
              </a:gs>
              <a:gs pos="100000">
                <a:srgbClr val="5E1847"/>
              </a:gs>
            </a:gsLst>
            <a:lin ang="5400000" scaled="1"/>
          </a:gradFill>
          <a:ln w="19050" algn="ctr">
            <a:solidFill>
              <a:srgbClr val="0099CC"/>
            </a:solidFill>
            <a:miter lim="800000"/>
            <a:headEnd/>
            <a:tailEnd/>
          </a:ln>
        </p:spPr>
        <p:txBody>
          <a:bodyPr lIns="90000" tIns="82800" rIns="90000" bIns="46800">
            <a:spAutoFit/>
          </a:bodyPr>
          <a:lstStyle/>
          <a:p>
            <a:pPr algn="ctr">
              <a:lnSpc>
                <a:spcPct val="90000"/>
              </a:lnSpc>
            </a:pPr>
            <a:r>
              <a:rPr lang="zh-CN" altLang="en-US">
                <a:solidFill>
                  <a:schemeClr val="bg1"/>
                </a:solidFill>
                <a:ea typeface="宋体" pitchFamily="2" charset="-122"/>
              </a:rPr>
              <a:t>串入</a:t>
            </a:r>
            <a:r>
              <a:rPr lang="en-US" altLang="zh-CN">
                <a:solidFill>
                  <a:schemeClr val="bg1"/>
                </a:solidFill>
                <a:ea typeface="宋体" pitchFamily="2" charset="-122"/>
              </a:rPr>
              <a:t>/</a:t>
            </a:r>
            <a:r>
              <a:rPr lang="zh-CN" altLang="en-US">
                <a:solidFill>
                  <a:schemeClr val="bg1"/>
                </a:solidFill>
                <a:ea typeface="宋体" pitchFamily="2" charset="-122"/>
              </a:rPr>
              <a:t>串出移位寄存器</a:t>
            </a:r>
          </a:p>
        </p:txBody>
      </p:sp>
      <p:sp>
        <p:nvSpPr>
          <p:cNvPr id="605188" name="Text Box 4"/>
          <p:cNvSpPr txBox="1">
            <a:spLocks noChangeArrowheads="1"/>
          </p:cNvSpPr>
          <p:nvPr/>
        </p:nvSpPr>
        <p:spPr bwMode="auto">
          <a:xfrm>
            <a:off x="4229100" y="-158750"/>
            <a:ext cx="4914900" cy="6731000"/>
          </a:xfrm>
          <a:prstGeom prst="rect">
            <a:avLst/>
          </a:prstGeom>
          <a:noFill/>
          <a:ln w="19050" algn="ctr">
            <a:noFill/>
            <a:miter lim="800000"/>
            <a:headEnd/>
            <a:tailEnd/>
          </a:ln>
        </p:spPr>
        <p:txBody>
          <a:bodyPr lIns="90000" tIns="82800" rIns="90000" bIns="46800">
            <a:spAutoFit/>
          </a:bodyPr>
          <a:lstStyle/>
          <a:p>
            <a:pPr>
              <a:lnSpc>
                <a:spcPct val="50000"/>
              </a:lnSpc>
              <a:defRPr/>
            </a:pPr>
            <a:endParaRPr lang="en-US" altLang="zh-CN" sz="1600" dirty="0">
              <a:ea typeface="楷体_GB2312" pitchFamily="49" charset="-122"/>
            </a:endParaRPr>
          </a:p>
          <a:p>
            <a:pPr>
              <a:lnSpc>
                <a:spcPct val="50000"/>
              </a:lnSpc>
              <a:defRPr/>
            </a:pPr>
            <a:r>
              <a:rPr lang="en-US" altLang="zh-CN" sz="1200" dirty="0">
                <a:solidFill>
                  <a:schemeClr val="accent2"/>
                </a:solidFill>
                <a:ea typeface="楷体_GB2312" pitchFamily="49" charset="-122"/>
              </a:rPr>
              <a:t>LIBRARY</a:t>
            </a:r>
            <a:r>
              <a:rPr lang="en-US" altLang="zh-CN" sz="1200" dirty="0">
                <a:ea typeface="楷体_GB2312" pitchFamily="49" charset="-122"/>
              </a:rPr>
              <a:t> IEEE;</a:t>
            </a:r>
          </a:p>
          <a:p>
            <a:pPr>
              <a:lnSpc>
                <a:spcPct val="50000"/>
              </a:lnSpc>
              <a:defRPr/>
            </a:pPr>
            <a:r>
              <a:rPr lang="en-US" altLang="zh-CN" sz="1200" dirty="0">
                <a:solidFill>
                  <a:schemeClr val="accent2"/>
                </a:solidFill>
                <a:ea typeface="楷体_GB2312" pitchFamily="49" charset="-122"/>
              </a:rPr>
              <a:t>USE</a:t>
            </a:r>
            <a:r>
              <a:rPr lang="en-US" altLang="zh-CN" sz="1200" dirty="0">
                <a:ea typeface="楷体_GB2312" pitchFamily="49" charset="-122"/>
              </a:rPr>
              <a:t> IEEE.std_logic_1164.</a:t>
            </a:r>
            <a:r>
              <a:rPr lang="en-US" altLang="zh-CN" sz="1200" dirty="0">
                <a:solidFill>
                  <a:schemeClr val="accent2"/>
                </a:solidFill>
                <a:ea typeface="楷体_GB2312" pitchFamily="49" charset="-122"/>
              </a:rPr>
              <a:t>ALL</a:t>
            </a:r>
            <a:r>
              <a:rPr lang="en-US" altLang="zh-CN" sz="1200" dirty="0">
                <a:ea typeface="楷体_GB2312" pitchFamily="49" charset="-122"/>
              </a:rPr>
              <a:t>;</a:t>
            </a:r>
          </a:p>
          <a:p>
            <a:pPr>
              <a:lnSpc>
                <a:spcPct val="50000"/>
              </a:lnSpc>
              <a:defRPr/>
            </a:pPr>
            <a:r>
              <a:rPr lang="en-US" altLang="zh-CN" sz="1600" dirty="0">
                <a:solidFill>
                  <a:schemeClr val="accent2"/>
                </a:solidFill>
                <a:ea typeface="楷体_GB2312" pitchFamily="49" charset="-122"/>
              </a:rPr>
              <a:t>ENTITY</a:t>
            </a:r>
            <a:r>
              <a:rPr lang="en-US" altLang="zh-CN" sz="1600" dirty="0">
                <a:ea typeface="楷体_GB2312" pitchFamily="49" charset="-122"/>
              </a:rPr>
              <a:t> </a:t>
            </a:r>
            <a:r>
              <a:rPr lang="en-US" altLang="zh-CN" sz="1600" dirty="0" err="1">
                <a:ea typeface="楷体_GB2312" pitchFamily="49" charset="-122"/>
              </a:rPr>
              <a:t>shift_regN</a:t>
            </a:r>
            <a:r>
              <a:rPr lang="en-US" altLang="zh-CN" sz="1600" dirty="0">
                <a:solidFill>
                  <a:schemeClr val="accent2"/>
                </a:solidFill>
                <a:ea typeface="楷体_GB2312" pitchFamily="49" charset="-122"/>
              </a:rPr>
              <a:t> IS</a:t>
            </a:r>
            <a:r>
              <a:rPr lang="en-US" altLang="zh-CN" sz="1600" dirty="0">
                <a:ea typeface="楷体_GB2312" pitchFamily="49" charset="-122"/>
              </a:rPr>
              <a:t> </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GENERIC</a:t>
            </a:r>
            <a:r>
              <a:rPr lang="en-US" altLang="zh-CN" sz="1600" dirty="0">
                <a:ea typeface="楷体_GB2312" pitchFamily="49" charset="-122"/>
              </a:rPr>
              <a:t> (n : integer:=4);</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PORT</a:t>
            </a:r>
            <a:r>
              <a:rPr lang="en-US" altLang="zh-CN" sz="1600" dirty="0">
                <a:ea typeface="楷体_GB2312" pitchFamily="49" charset="-122"/>
              </a:rPr>
              <a:t> (d1  : </a:t>
            </a:r>
            <a:r>
              <a:rPr lang="en-US" altLang="zh-CN" sz="1600" dirty="0">
                <a:solidFill>
                  <a:schemeClr val="accent2"/>
                </a:solidFill>
                <a:ea typeface="楷体_GB2312" pitchFamily="49" charset="-122"/>
              </a:rPr>
              <a:t>IN</a:t>
            </a:r>
            <a:r>
              <a:rPr lang="en-US" altLang="zh-CN" sz="1600" dirty="0">
                <a:ea typeface="楷体_GB2312" pitchFamily="49" charset="-122"/>
              </a:rPr>
              <a:t>  </a:t>
            </a:r>
            <a:r>
              <a:rPr lang="en-US" altLang="zh-CN" sz="1600" dirty="0" err="1">
                <a:ea typeface="楷体_GB2312" pitchFamily="49" charset="-122"/>
              </a:rPr>
              <a:t>std_logic</a:t>
            </a:r>
            <a:r>
              <a:rPr lang="en-US" altLang="zh-CN" sz="1600" dirty="0">
                <a:ea typeface="楷体_GB2312" pitchFamily="49" charset="-122"/>
              </a:rPr>
              <a:t>;</a:t>
            </a:r>
          </a:p>
          <a:p>
            <a:pPr>
              <a:lnSpc>
                <a:spcPct val="50000"/>
              </a:lnSpc>
              <a:defRPr/>
            </a:pPr>
            <a:r>
              <a:rPr lang="en-US" altLang="zh-CN" sz="1600" dirty="0">
                <a:ea typeface="楷体_GB2312" pitchFamily="49" charset="-122"/>
              </a:rPr>
              <a:t>                         cp  : </a:t>
            </a:r>
            <a:r>
              <a:rPr lang="en-US" altLang="zh-CN" sz="1600" dirty="0">
                <a:solidFill>
                  <a:schemeClr val="accent2"/>
                </a:solidFill>
                <a:ea typeface="楷体_GB2312" pitchFamily="49" charset="-122"/>
              </a:rPr>
              <a:t>IN</a:t>
            </a:r>
            <a:r>
              <a:rPr lang="en-US" altLang="zh-CN" sz="1600" dirty="0">
                <a:ea typeface="楷体_GB2312" pitchFamily="49" charset="-122"/>
              </a:rPr>
              <a:t>  </a:t>
            </a:r>
            <a:r>
              <a:rPr lang="en-US" altLang="zh-CN" sz="1600" dirty="0" err="1">
                <a:ea typeface="楷体_GB2312" pitchFamily="49" charset="-122"/>
              </a:rPr>
              <a:t>std_logic</a:t>
            </a:r>
            <a:r>
              <a:rPr lang="en-US" altLang="zh-CN" sz="1600" dirty="0">
                <a:ea typeface="楷体_GB2312" pitchFamily="49" charset="-122"/>
              </a:rPr>
              <a:t>;</a:t>
            </a:r>
          </a:p>
          <a:p>
            <a:pPr>
              <a:lnSpc>
                <a:spcPct val="50000"/>
              </a:lnSpc>
              <a:defRPr/>
            </a:pPr>
            <a:r>
              <a:rPr lang="en-US" altLang="zh-CN" sz="1600" dirty="0">
                <a:ea typeface="楷体_GB2312" pitchFamily="49" charset="-122"/>
              </a:rPr>
              <a:t>                        d0  : </a:t>
            </a:r>
            <a:r>
              <a:rPr lang="en-US" altLang="zh-CN" sz="1600" dirty="0">
                <a:solidFill>
                  <a:schemeClr val="accent2"/>
                </a:solidFill>
                <a:ea typeface="楷体_GB2312" pitchFamily="49" charset="-122"/>
              </a:rPr>
              <a:t>OUT</a:t>
            </a:r>
            <a:r>
              <a:rPr lang="en-US" altLang="zh-CN" sz="1600" dirty="0">
                <a:ea typeface="楷体_GB2312" pitchFamily="49" charset="-122"/>
              </a:rPr>
              <a:t> </a:t>
            </a:r>
            <a:r>
              <a:rPr lang="en-US" altLang="zh-CN" sz="1600" dirty="0" err="1">
                <a:ea typeface="楷体_GB2312" pitchFamily="49" charset="-122"/>
              </a:rPr>
              <a:t>std_logic</a:t>
            </a:r>
            <a:r>
              <a:rPr lang="en-US" altLang="zh-CN" sz="1600" dirty="0">
                <a:ea typeface="楷体_GB2312" pitchFamily="49" charset="-122"/>
              </a:rPr>
              <a:t>);</a:t>
            </a:r>
          </a:p>
          <a:p>
            <a:pPr>
              <a:lnSpc>
                <a:spcPct val="50000"/>
              </a:lnSpc>
              <a:defRPr/>
            </a:pPr>
            <a:r>
              <a:rPr lang="en-US" altLang="zh-CN" sz="1600" dirty="0">
                <a:solidFill>
                  <a:schemeClr val="accent2"/>
                </a:solidFill>
                <a:ea typeface="楷体_GB2312" pitchFamily="49" charset="-122"/>
              </a:rPr>
              <a:t>END</a:t>
            </a:r>
            <a:r>
              <a:rPr lang="en-US" altLang="zh-CN" sz="1600" dirty="0">
                <a:ea typeface="楷体_GB2312" pitchFamily="49" charset="-122"/>
              </a:rPr>
              <a:t> </a:t>
            </a:r>
            <a:r>
              <a:rPr lang="en-US" altLang="zh-CN" sz="1600" dirty="0" err="1">
                <a:ea typeface="楷体_GB2312" pitchFamily="49" charset="-122"/>
              </a:rPr>
              <a:t>shift_regN</a:t>
            </a:r>
            <a:r>
              <a:rPr lang="en-US" altLang="zh-CN" sz="1600" dirty="0">
                <a:ea typeface="楷体_GB2312" pitchFamily="49" charset="-122"/>
              </a:rPr>
              <a:t>;</a:t>
            </a:r>
          </a:p>
          <a:p>
            <a:pPr>
              <a:lnSpc>
                <a:spcPct val="50000"/>
              </a:lnSpc>
              <a:defRPr/>
            </a:pPr>
            <a:r>
              <a:rPr lang="en-US" altLang="zh-CN" sz="1600" dirty="0">
                <a:solidFill>
                  <a:schemeClr val="accent2"/>
                </a:solidFill>
                <a:ea typeface="楷体_GB2312" pitchFamily="49" charset="-122"/>
              </a:rPr>
              <a:t>ARCHITECTURE</a:t>
            </a:r>
            <a:r>
              <a:rPr lang="en-US" altLang="zh-CN" sz="1600" dirty="0">
                <a:ea typeface="楷体_GB2312" pitchFamily="49" charset="-122"/>
              </a:rPr>
              <a:t> </a:t>
            </a:r>
            <a:r>
              <a:rPr lang="en-US" altLang="zh-CN" sz="1600" dirty="0" err="1">
                <a:ea typeface="楷体_GB2312" pitchFamily="49" charset="-122"/>
              </a:rPr>
              <a:t>structure_arc</a:t>
            </a:r>
            <a:r>
              <a:rPr lang="en-US" altLang="zh-CN" sz="1600" dirty="0">
                <a:ea typeface="楷体_GB2312" pitchFamily="49" charset="-122"/>
              </a:rPr>
              <a:t> </a:t>
            </a:r>
            <a:r>
              <a:rPr lang="en-US" altLang="zh-CN" sz="1600" dirty="0">
                <a:solidFill>
                  <a:schemeClr val="accent2"/>
                </a:solidFill>
                <a:ea typeface="楷体_GB2312" pitchFamily="49" charset="-122"/>
              </a:rPr>
              <a:t>OF</a:t>
            </a:r>
            <a:r>
              <a:rPr lang="en-US" altLang="zh-CN" sz="1600" dirty="0">
                <a:ea typeface="楷体_GB2312" pitchFamily="49" charset="-122"/>
              </a:rPr>
              <a:t> </a:t>
            </a:r>
            <a:r>
              <a:rPr lang="en-US" altLang="zh-CN" sz="1600" dirty="0" err="1">
                <a:ea typeface="楷体_GB2312" pitchFamily="49" charset="-122"/>
              </a:rPr>
              <a:t>shift_regN</a:t>
            </a:r>
            <a:r>
              <a:rPr lang="en-US" altLang="zh-CN" sz="1600" dirty="0">
                <a:ea typeface="楷体_GB2312" pitchFamily="49" charset="-122"/>
              </a:rPr>
              <a:t> </a:t>
            </a:r>
            <a:r>
              <a:rPr lang="en-US" altLang="zh-CN" sz="1600" dirty="0">
                <a:solidFill>
                  <a:schemeClr val="accent2"/>
                </a:solidFill>
                <a:ea typeface="楷体_GB2312" pitchFamily="49" charset="-122"/>
              </a:rPr>
              <a:t>IS</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COMPONENT</a:t>
            </a:r>
            <a:r>
              <a:rPr lang="en-US" altLang="zh-CN" sz="1600" dirty="0">
                <a:ea typeface="楷体_GB2312" pitchFamily="49" charset="-122"/>
              </a:rPr>
              <a:t> </a:t>
            </a:r>
            <a:r>
              <a:rPr lang="en-US" altLang="zh-CN" sz="1600" dirty="0" err="1">
                <a:ea typeface="楷体_GB2312" pitchFamily="49" charset="-122"/>
              </a:rPr>
              <a:t>dff</a:t>
            </a:r>
            <a:endParaRPr lang="en-US" altLang="zh-CN" sz="1600" dirty="0">
              <a:ea typeface="楷体_GB2312" pitchFamily="49" charset="-122"/>
            </a:endParaRP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PORT </a:t>
            </a:r>
            <a:r>
              <a:rPr lang="en-US" altLang="zh-CN" sz="1600" dirty="0">
                <a:ea typeface="楷体_GB2312" pitchFamily="49" charset="-122"/>
              </a:rPr>
              <a:t>(d, </a:t>
            </a:r>
            <a:r>
              <a:rPr lang="en-US" altLang="zh-CN" sz="1600" dirty="0" err="1">
                <a:ea typeface="楷体_GB2312" pitchFamily="49" charset="-122"/>
              </a:rPr>
              <a:t>clk</a:t>
            </a:r>
            <a:r>
              <a:rPr lang="en-US" altLang="zh-CN" sz="1600" dirty="0">
                <a:ea typeface="楷体_GB2312" pitchFamily="49" charset="-122"/>
              </a:rPr>
              <a:t>   : </a:t>
            </a:r>
            <a:r>
              <a:rPr lang="en-US" altLang="zh-CN" sz="1600" dirty="0">
                <a:solidFill>
                  <a:schemeClr val="accent2"/>
                </a:solidFill>
                <a:ea typeface="楷体_GB2312" pitchFamily="49" charset="-122"/>
              </a:rPr>
              <a:t>IN</a:t>
            </a:r>
            <a:r>
              <a:rPr lang="en-US" altLang="zh-CN" sz="1600" dirty="0">
                <a:ea typeface="楷体_GB2312" pitchFamily="49" charset="-122"/>
              </a:rPr>
              <a:t>  </a:t>
            </a:r>
            <a:r>
              <a:rPr lang="en-US" altLang="zh-CN" sz="1600" dirty="0" err="1">
                <a:ea typeface="楷体_GB2312" pitchFamily="49" charset="-122"/>
              </a:rPr>
              <a:t>std_logic</a:t>
            </a:r>
            <a:r>
              <a:rPr lang="en-US" altLang="zh-CN" sz="1600" dirty="0">
                <a:ea typeface="楷体_GB2312" pitchFamily="49" charset="-122"/>
              </a:rPr>
              <a:t>;</a:t>
            </a:r>
          </a:p>
          <a:p>
            <a:pPr>
              <a:lnSpc>
                <a:spcPct val="50000"/>
              </a:lnSpc>
              <a:defRPr/>
            </a:pPr>
            <a:r>
              <a:rPr lang="en-US" altLang="zh-CN" sz="1600" dirty="0">
                <a:ea typeface="楷体_GB2312" pitchFamily="49" charset="-122"/>
              </a:rPr>
              <a:t>                              q   : </a:t>
            </a:r>
            <a:r>
              <a:rPr lang="en-US" altLang="zh-CN" sz="1600" dirty="0">
                <a:solidFill>
                  <a:schemeClr val="accent2"/>
                </a:solidFill>
                <a:ea typeface="楷体_GB2312" pitchFamily="49" charset="-122"/>
              </a:rPr>
              <a:t>OUT</a:t>
            </a:r>
            <a:r>
              <a:rPr lang="en-US" altLang="zh-CN" sz="1600" dirty="0">
                <a:ea typeface="楷体_GB2312" pitchFamily="49" charset="-122"/>
              </a:rPr>
              <a:t> </a:t>
            </a:r>
            <a:r>
              <a:rPr lang="en-US" altLang="zh-CN" sz="1600" dirty="0" err="1">
                <a:ea typeface="楷体_GB2312" pitchFamily="49" charset="-122"/>
              </a:rPr>
              <a:t>std_logic</a:t>
            </a:r>
            <a:r>
              <a:rPr lang="en-US" altLang="zh-CN" sz="1600" dirty="0">
                <a:ea typeface="楷体_GB2312" pitchFamily="49" charset="-122"/>
              </a:rPr>
              <a:t>);</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END COMPONENT</a:t>
            </a:r>
            <a:r>
              <a:rPr lang="en-US" altLang="zh-CN" sz="1600" dirty="0">
                <a:ea typeface="楷体_GB2312" pitchFamily="49" charset="-122"/>
              </a:rPr>
              <a:t>;</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SIGNAL</a:t>
            </a:r>
            <a:r>
              <a:rPr lang="en-US" altLang="zh-CN" sz="1600" dirty="0">
                <a:ea typeface="楷体_GB2312" pitchFamily="49" charset="-122"/>
              </a:rPr>
              <a:t>  q   : </a:t>
            </a:r>
            <a:r>
              <a:rPr lang="en-US" altLang="zh-CN" sz="1600" dirty="0" err="1">
                <a:ea typeface="楷体_GB2312" pitchFamily="49" charset="-122"/>
              </a:rPr>
              <a:t>std_logic_vector</a:t>
            </a:r>
            <a:r>
              <a:rPr lang="en-US" altLang="zh-CN" sz="1600" dirty="0">
                <a:ea typeface="楷体_GB2312" pitchFamily="49" charset="-122"/>
              </a:rPr>
              <a:t>(n-1 </a:t>
            </a:r>
            <a:r>
              <a:rPr lang="en-US" altLang="zh-CN" sz="1600" dirty="0">
                <a:solidFill>
                  <a:schemeClr val="accent2"/>
                </a:solidFill>
                <a:ea typeface="楷体_GB2312" pitchFamily="49" charset="-122"/>
              </a:rPr>
              <a:t>DOWNT</a:t>
            </a:r>
            <a:r>
              <a:rPr lang="en-US" altLang="zh-CN" sz="1600" dirty="0">
                <a:solidFill>
                  <a:schemeClr val="accent2">
                    <a:lumMod val="75000"/>
                  </a:schemeClr>
                </a:solidFill>
                <a:ea typeface="楷体_GB2312" pitchFamily="49" charset="-122"/>
              </a:rPr>
              <a:t>O</a:t>
            </a:r>
            <a:r>
              <a:rPr lang="en-US" altLang="zh-CN" sz="1600" dirty="0">
                <a:ea typeface="楷体_GB2312" pitchFamily="49" charset="-122"/>
              </a:rPr>
              <a:t> 1);</a:t>
            </a:r>
          </a:p>
          <a:p>
            <a:pPr>
              <a:lnSpc>
                <a:spcPct val="50000"/>
              </a:lnSpc>
              <a:defRPr/>
            </a:pPr>
            <a:r>
              <a:rPr lang="en-US" altLang="zh-CN" sz="1600" dirty="0">
                <a:solidFill>
                  <a:schemeClr val="accent2"/>
                </a:solidFill>
                <a:ea typeface="楷体_GB2312" pitchFamily="49" charset="-122"/>
              </a:rPr>
              <a:t>   BEGIN</a:t>
            </a:r>
          </a:p>
          <a:p>
            <a:pPr>
              <a:lnSpc>
                <a:spcPct val="50000"/>
              </a:lnSpc>
              <a:defRPr/>
            </a:pPr>
            <a:r>
              <a:rPr lang="en-US" altLang="zh-CN" sz="1600" dirty="0">
                <a:ea typeface="楷体_GB2312" pitchFamily="49" charset="-122"/>
              </a:rPr>
              <a:t>     G1:</a:t>
            </a:r>
            <a:r>
              <a:rPr lang="en-US" altLang="zh-CN" sz="1600" dirty="0">
                <a:solidFill>
                  <a:schemeClr val="accent2"/>
                </a:solidFill>
                <a:ea typeface="楷体_GB2312" pitchFamily="49" charset="-122"/>
              </a:rPr>
              <a:t>FOR</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a:t>
            </a:r>
            <a:r>
              <a:rPr lang="en-US" altLang="zh-CN" sz="1600" dirty="0">
                <a:solidFill>
                  <a:schemeClr val="accent2"/>
                </a:solidFill>
                <a:ea typeface="楷体_GB2312" pitchFamily="49" charset="-122"/>
              </a:rPr>
              <a:t>IN</a:t>
            </a:r>
            <a:r>
              <a:rPr lang="en-US" altLang="zh-CN" sz="1600" dirty="0">
                <a:ea typeface="楷体_GB2312" pitchFamily="49" charset="-122"/>
              </a:rPr>
              <a:t> 0 </a:t>
            </a:r>
            <a:r>
              <a:rPr lang="en-US" altLang="zh-CN" sz="1600" dirty="0">
                <a:solidFill>
                  <a:schemeClr val="accent2"/>
                </a:solidFill>
                <a:ea typeface="楷体_GB2312" pitchFamily="49" charset="-122"/>
              </a:rPr>
              <a:t>TO</a:t>
            </a:r>
            <a:r>
              <a:rPr lang="en-US" altLang="zh-CN" sz="1600" dirty="0">
                <a:ea typeface="楷体_GB2312" pitchFamily="49" charset="-122"/>
              </a:rPr>
              <a:t> n-1 </a:t>
            </a:r>
            <a:r>
              <a:rPr lang="en-US" altLang="zh-CN" sz="1600" dirty="0">
                <a:solidFill>
                  <a:schemeClr val="accent2"/>
                </a:solidFill>
                <a:ea typeface="楷体_GB2312" pitchFamily="49" charset="-122"/>
              </a:rPr>
              <a:t>GENERATE</a:t>
            </a:r>
          </a:p>
          <a:p>
            <a:pPr>
              <a:lnSpc>
                <a:spcPct val="50000"/>
              </a:lnSpc>
              <a:defRPr/>
            </a:pPr>
            <a:r>
              <a:rPr lang="en-US" altLang="zh-CN" sz="1600" dirty="0">
                <a:ea typeface="楷体_GB2312" pitchFamily="49" charset="-122"/>
              </a:rPr>
              <a:t>         P1:</a:t>
            </a:r>
            <a:r>
              <a:rPr lang="en-US" altLang="zh-CN" sz="1600" dirty="0">
                <a:solidFill>
                  <a:srgbClr val="FF3300"/>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 0) </a:t>
            </a:r>
            <a:r>
              <a:rPr lang="en-US" altLang="zh-CN" sz="1600" dirty="0">
                <a:solidFill>
                  <a:srgbClr val="FF3300"/>
                </a:solidFill>
                <a:ea typeface="楷体_GB2312" pitchFamily="49" charset="-122"/>
              </a:rPr>
              <a:t>GENERATE</a:t>
            </a:r>
          </a:p>
          <a:p>
            <a:pPr>
              <a:lnSpc>
                <a:spcPct val="50000"/>
              </a:lnSpc>
              <a:defRPr/>
            </a:pPr>
            <a:r>
              <a:rPr lang="en-US" altLang="zh-CN" sz="1600" dirty="0">
                <a:ea typeface="楷体_GB2312" pitchFamily="49" charset="-122"/>
              </a:rPr>
              <a:t>             </a:t>
            </a:r>
            <a:r>
              <a:rPr lang="en-US" altLang="zh-CN" sz="1600" dirty="0" err="1">
                <a:ea typeface="楷体_GB2312" pitchFamily="49" charset="-122"/>
              </a:rPr>
              <a:t>dffx</a:t>
            </a:r>
            <a:r>
              <a:rPr lang="en-US" altLang="zh-CN" sz="1600" dirty="0">
                <a:ea typeface="楷体_GB2312" pitchFamily="49" charset="-122"/>
              </a:rPr>
              <a:t>: </a:t>
            </a:r>
            <a:r>
              <a:rPr lang="en-US" altLang="zh-CN" sz="1600" dirty="0" err="1">
                <a:ea typeface="楷体_GB2312" pitchFamily="49" charset="-122"/>
              </a:rPr>
              <a:t>dff</a:t>
            </a:r>
            <a:r>
              <a:rPr lang="en-US" altLang="zh-CN" sz="1600" dirty="0">
                <a:ea typeface="楷体_GB2312" pitchFamily="49" charset="-122"/>
              </a:rPr>
              <a:t>  </a:t>
            </a:r>
            <a:r>
              <a:rPr lang="en-US" altLang="zh-CN" sz="1600" dirty="0">
                <a:solidFill>
                  <a:schemeClr val="accent2"/>
                </a:solidFill>
                <a:ea typeface="楷体_GB2312" pitchFamily="49" charset="-122"/>
              </a:rPr>
              <a:t>PORT MAP</a:t>
            </a:r>
            <a:r>
              <a:rPr lang="en-US" altLang="zh-CN" sz="1600" dirty="0">
                <a:ea typeface="楷体_GB2312" pitchFamily="49" charset="-122"/>
              </a:rPr>
              <a:t> (d1,cp,q(i+1));</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END GENERATE</a:t>
            </a:r>
            <a:r>
              <a:rPr lang="en-US" altLang="zh-CN" sz="1600" dirty="0">
                <a:ea typeface="楷体_GB2312" pitchFamily="49" charset="-122"/>
              </a:rPr>
              <a:t> P1;</a:t>
            </a:r>
          </a:p>
          <a:p>
            <a:pPr>
              <a:lnSpc>
                <a:spcPct val="50000"/>
              </a:lnSpc>
              <a:defRPr/>
            </a:pPr>
            <a:r>
              <a:rPr lang="en-US" altLang="zh-CN" sz="1600" dirty="0">
                <a:ea typeface="楷体_GB2312" pitchFamily="49" charset="-122"/>
              </a:rPr>
              <a:t>         P2:</a:t>
            </a:r>
            <a:r>
              <a:rPr lang="en-US" altLang="zh-CN" sz="1600" dirty="0">
                <a:solidFill>
                  <a:schemeClr val="accent2"/>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 n-1) </a:t>
            </a:r>
            <a:r>
              <a:rPr lang="en-US" altLang="zh-CN" sz="1600" dirty="0">
                <a:solidFill>
                  <a:schemeClr val="accent2"/>
                </a:solidFill>
                <a:ea typeface="楷体_GB2312" pitchFamily="49" charset="-122"/>
              </a:rPr>
              <a:t>GENERATE</a:t>
            </a:r>
          </a:p>
          <a:p>
            <a:pPr>
              <a:lnSpc>
                <a:spcPct val="50000"/>
              </a:lnSpc>
              <a:defRPr/>
            </a:pPr>
            <a:r>
              <a:rPr lang="en-US" altLang="zh-CN" sz="1600" dirty="0">
                <a:ea typeface="楷体_GB2312" pitchFamily="49" charset="-122"/>
              </a:rPr>
              <a:t>             </a:t>
            </a:r>
            <a:r>
              <a:rPr lang="en-US" altLang="zh-CN" sz="1600" dirty="0" err="1">
                <a:ea typeface="楷体_GB2312" pitchFamily="49" charset="-122"/>
              </a:rPr>
              <a:t>dffx</a:t>
            </a:r>
            <a:r>
              <a:rPr lang="en-US" altLang="zh-CN" sz="1600" dirty="0">
                <a:ea typeface="楷体_GB2312" pitchFamily="49" charset="-122"/>
              </a:rPr>
              <a:t>: </a:t>
            </a:r>
            <a:r>
              <a:rPr lang="en-US" altLang="zh-CN" sz="1600" dirty="0" err="1">
                <a:ea typeface="楷体_GB2312" pitchFamily="49" charset="-122"/>
              </a:rPr>
              <a:t>dff</a:t>
            </a:r>
            <a:r>
              <a:rPr lang="en-US" altLang="zh-CN" sz="1600" dirty="0">
                <a:ea typeface="楷体_GB2312" pitchFamily="49" charset="-122"/>
              </a:rPr>
              <a:t>  </a:t>
            </a:r>
            <a:r>
              <a:rPr lang="en-US" altLang="zh-CN" sz="1600" dirty="0">
                <a:solidFill>
                  <a:schemeClr val="accent2"/>
                </a:solidFill>
                <a:ea typeface="楷体_GB2312" pitchFamily="49" charset="-122"/>
              </a:rPr>
              <a:t>PORT MAP</a:t>
            </a:r>
            <a:r>
              <a:rPr lang="en-US" altLang="zh-CN" sz="1600" dirty="0">
                <a:ea typeface="楷体_GB2312" pitchFamily="49" charset="-122"/>
              </a:rPr>
              <a:t> (q(</a:t>
            </a:r>
            <a:r>
              <a:rPr lang="en-US" altLang="zh-CN" sz="1600" dirty="0" err="1">
                <a:ea typeface="楷体_GB2312" pitchFamily="49" charset="-122"/>
              </a:rPr>
              <a:t>i</a:t>
            </a:r>
            <a:r>
              <a:rPr lang="en-US" altLang="zh-CN" sz="1600" dirty="0">
                <a:ea typeface="楷体_GB2312" pitchFamily="49" charset="-122"/>
              </a:rPr>
              <a:t>),cp,d0);</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END GENERATE</a:t>
            </a:r>
            <a:r>
              <a:rPr lang="en-US" altLang="zh-CN" sz="1600" dirty="0">
                <a:ea typeface="楷体_GB2312" pitchFamily="49" charset="-122"/>
              </a:rPr>
              <a:t> P2;</a:t>
            </a:r>
          </a:p>
          <a:p>
            <a:pPr>
              <a:lnSpc>
                <a:spcPct val="50000"/>
              </a:lnSpc>
              <a:defRPr/>
            </a:pPr>
            <a:r>
              <a:rPr lang="en-US" altLang="zh-CN" sz="1600" dirty="0">
                <a:ea typeface="楷体_GB2312" pitchFamily="49" charset="-122"/>
              </a:rPr>
              <a:t>         P3:</a:t>
            </a:r>
            <a:r>
              <a:rPr lang="en-US" altLang="zh-CN" sz="1600" dirty="0">
                <a:solidFill>
                  <a:schemeClr val="accent2"/>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 0) AND (</a:t>
            </a:r>
            <a:r>
              <a:rPr lang="en-US" altLang="zh-CN" sz="1600" dirty="0" err="1">
                <a:ea typeface="楷体_GB2312" pitchFamily="49" charset="-122"/>
              </a:rPr>
              <a:t>i</a:t>
            </a:r>
            <a:r>
              <a:rPr lang="en-US" altLang="zh-CN" sz="1600" dirty="0">
                <a:ea typeface="楷体_GB2312" pitchFamily="49" charset="-122"/>
              </a:rPr>
              <a:t> /= n-1)) </a:t>
            </a:r>
            <a:r>
              <a:rPr lang="en-US" altLang="zh-CN" sz="1600" dirty="0">
                <a:solidFill>
                  <a:schemeClr val="accent2"/>
                </a:solidFill>
                <a:ea typeface="楷体_GB2312" pitchFamily="49" charset="-122"/>
              </a:rPr>
              <a:t>GENERATE</a:t>
            </a:r>
          </a:p>
          <a:p>
            <a:pPr>
              <a:lnSpc>
                <a:spcPct val="50000"/>
              </a:lnSpc>
              <a:defRPr/>
            </a:pPr>
            <a:r>
              <a:rPr lang="en-US" altLang="zh-CN" sz="1600" dirty="0">
                <a:ea typeface="楷体_GB2312" pitchFamily="49" charset="-122"/>
              </a:rPr>
              <a:t>             </a:t>
            </a:r>
            <a:r>
              <a:rPr lang="en-US" altLang="zh-CN" sz="1600" dirty="0" err="1">
                <a:ea typeface="楷体_GB2312" pitchFamily="49" charset="-122"/>
              </a:rPr>
              <a:t>dffx</a:t>
            </a:r>
            <a:r>
              <a:rPr lang="en-US" altLang="zh-CN" sz="1600" dirty="0">
                <a:ea typeface="楷体_GB2312" pitchFamily="49" charset="-122"/>
              </a:rPr>
              <a:t>: </a:t>
            </a:r>
            <a:r>
              <a:rPr lang="en-US" altLang="zh-CN" sz="1600" dirty="0" err="1">
                <a:ea typeface="楷体_GB2312" pitchFamily="49" charset="-122"/>
              </a:rPr>
              <a:t>dff</a:t>
            </a:r>
            <a:r>
              <a:rPr lang="en-US" altLang="zh-CN" sz="1600" dirty="0">
                <a:ea typeface="楷体_GB2312" pitchFamily="49" charset="-122"/>
              </a:rPr>
              <a:t>  </a:t>
            </a:r>
            <a:r>
              <a:rPr lang="en-US" altLang="zh-CN" sz="1600" dirty="0">
                <a:solidFill>
                  <a:schemeClr val="accent2"/>
                </a:solidFill>
                <a:ea typeface="楷体_GB2312" pitchFamily="49" charset="-122"/>
              </a:rPr>
              <a:t>PORT MAP</a:t>
            </a:r>
            <a:r>
              <a:rPr lang="en-US" altLang="zh-CN" sz="1600" dirty="0">
                <a:ea typeface="楷体_GB2312" pitchFamily="49" charset="-122"/>
              </a:rPr>
              <a:t> (q(</a:t>
            </a:r>
            <a:r>
              <a:rPr lang="en-US" altLang="zh-CN" sz="1600" dirty="0" err="1">
                <a:ea typeface="楷体_GB2312" pitchFamily="49" charset="-122"/>
              </a:rPr>
              <a:t>i</a:t>
            </a:r>
            <a:r>
              <a:rPr lang="en-US" altLang="zh-CN" sz="1600" dirty="0">
                <a:ea typeface="楷体_GB2312" pitchFamily="49" charset="-122"/>
              </a:rPr>
              <a:t>),</a:t>
            </a:r>
            <a:r>
              <a:rPr lang="en-US" altLang="zh-CN" sz="1600" dirty="0" err="1">
                <a:ea typeface="楷体_GB2312" pitchFamily="49" charset="-122"/>
              </a:rPr>
              <a:t>cp,q</a:t>
            </a:r>
            <a:r>
              <a:rPr lang="en-US" altLang="zh-CN" sz="1600" dirty="0">
                <a:ea typeface="楷体_GB2312" pitchFamily="49" charset="-122"/>
              </a:rPr>
              <a:t>(i+1));</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END GENERATE</a:t>
            </a:r>
            <a:r>
              <a:rPr lang="en-US" altLang="zh-CN" sz="1600" dirty="0">
                <a:ea typeface="楷体_GB2312" pitchFamily="49" charset="-122"/>
              </a:rPr>
              <a:t> P3;</a:t>
            </a:r>
          </a:p>
          <a:p>
            <a:pPr>
              <a:lnSpc>
                <a:spcPct val="50000"/>
              </a:lnSpc>
              <a:defRPr/>
            </a:pPr>
            <a:r>
              <a:rPr lang="en-US" altLang="zh-CN" sz="1600" dirty="0">
                <a:ea typeface="楷体_GB2312" pitchFamily="49" charset="-122"/>
              </a:rPr>
              <a:t>     </a:t>
            </a:r>
            <a:r>
              <a:rPr lang="en-US" altLang="zh-CN" sz="1600" dirty="0">
                <a:solidFill>
                  <a:schemeClr val="accent2"/>
                </a:solidFill>
                <a:ea typeface="楷体_GB2312" pitchFamily="49" charset="-122"/>
              </a:rPr>
              <a:t>END GENERATE</a:t>
            </a:r>
            <a:r>
              <a:rPr lang="en-US" altLang="zh-CN" sz="1600" dirty="0">
                <a:ea typeface="楷体_GB2312" pitchFamily="49" charset="-122"/>
              </a:rPr>
              <a:t> G1;</a:t>
            </a:r>
          </a:p>
          <a:p>
            <a:pPr>
              <a:lnSpc>
                <a:spcPct val="50000"/>
              </a:lnSpc>
              <a:defRPr/>
            </a:pPr>
            <a:r>
              <a:rPr lang="en-US" altLang="zh-CN" sz="1600" dirty="0">
                <a:solidFill>
                  <a:schemeClr val="accent2"/>
                </a:solidFill>
                <a:ea typeface="楷体_GB2312" pitchFamily="49" charset="-122"/>
              </a:rPr>
              <a:t>END</a:t>
            </a:r>
            <a:r>
              <a:rPr lang="en-US" altLang="zh-CN" sz="1600" dirty="0">
                <a:ea typeface="楷体_GB2312" pitchFamily="49" charset="-122"/>
              </a:rPr>
              <a:t> </a:t>
            </a:r>
            <a:r>
              <a:rPr lang="en-US" altLang="zh-CN" sz="1600" dirty="0" err="1">
                <a:ea typeface="楷体_GB2312" pitchFamily="49" charset="-122"/>
              </a:rPr>
              <a:t>structure_arc</a:t>
            </a:r>
            <a:r>
              <a:rPr lang="en-US" altLang="zh-CN" sz="1600" dirty="0">
                <a:ea typeface="楷体_GB2312" pitchFamily="49" charset="-122"/>
              </a:rPr>
              <a:t>;</a:t>
            </a:r>
          </a:p>
        </p:txBody>
      </p:sp>
      <p:sp>
        <p:nvSpPr>
          <p:cNvPr id="605189" name="Text Box 5"/>
          <p:cNvSpPr txBox="1">
            <a:spLocks noChangeArrowheads="1"/>
          </p:cNvSpPr>
          <p:nvPr/>
        </p:nvSpPr>
        <p:spPr bwMode="auto">
          <a:xfrm>
            <a:off x="206375" y="1654175"/>
            <a:ext cx="3455988" cy="4843463"/>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600">
                <a:solidFill>
                  <a:schemeClr val="accent2"/>
                </a:solidFill>
              </a:rPr>
              <a:t>LIBRARY</a:t>
            </a:r>
            <a:r>
              <a:rPr lang="en-US" altLang="zh-CN" sz="1600"/>
              <a:t> IEEE;</a:t>
            </a:r>
          </a:p>
          <a:p>
            <a:pPr>
              <a:lnSpc>
                <a:spcPct val="50000"/>
              </a:lnSpc>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50000"/>
              </a:lnSpc>
            </a:pPr>
            <a:r>
              <a:rPr lang="en-US" altLang="zh-CN" sz="1600">
                <a:solidFill>
                  <a:schemeClr val="accent2"/>
                </a:solidFill>
              </a:rPr>
              <a:t>ENTITY</a:t>
            </a:r>
            <a:r>
              <a:rPr lang="en-US" altLang="zh-CN" sz="1600"/>
              <a:t> dff </a:t>
            </a:r>
            <a:r>
              <a:rPr lang="en-US" altLang="zh-CN" sz="1600">
                <a:solidFill>
                  <a:schemeClr val="accent2"/>
                </a:solidFill>
              </a:rPr>
              <a:t>IS</a:t>
            </a:r>
          </a:p>
          <a:p>
            <a:pPr>
              <a:lnSpc>
                <a:spcPct val="50000"/>
              </a:lnSpc>
            </a:pPr>
            <a:r>
              <a:rPr lang="en-US" altLang="zh-CN" sz="1600">
                <a:solidFill>
                  <a:schemeClr val="accent2"/>
                </a:solidFill>
              </a:rPr>
              <a:t>       PORT</a:t>
            </a:r>
            <a:r>
              <a:rPr lang="en-US" altLang="zh-CN" sz="1600"/>
              <a:t> (d   : </a:t>
            </a:r>
            <a:r>
              <a:rPr lang="en-US" altLang="zh-CN" sz="1600">
                <a:solidFill>
                  <a:schemeClr val="accent2"/>
                </a:solidFill>
              </a:rPr>
              <a:t>IN</a:t>
            </a:r>
            <a:r>
              <a:rPr lang="en-US" altLang="zh-CN" sz="1600"/>
              <a:t>  std_logic;</a:t>
            </a:r>
          </a:p>
          <a:p>
            <a:pPr>
              <a:lnSpc>
                <a:spcPct val="50000"/>
              </a:lnSpc>
            </a:pPr>
            <a:r>
              <a:rPr lang="en-US" altLang="zh-CN" sz="1600"/>
              <a:t>             clk : </a:t>
            </a:r>
            <a:r>
              <a:rPr lang="en-US" altLang="zh-CN" sz="1600">
                <a:solidFill>
                  <a:schemeClr val="accent2"/>
                </a:solidFill>
              </a:rPr>
              <a:t>IN</a:t>
            </a:r>
            <a:r>
              <a:rPr lang="en-US" altLang="zh-CN" sz="1600"/>
              <a:t>  std_logic;</a:t>
            </a:r>
          </a:p>
          <a:p>
            <a:pPr>
              <a:lnSpc>
                <a:spcPct val="50000"/>
              </a:lnSpc>
            </a:pPr>
            <a:r>
              <a:rPr lang="en-US" altLang="zh-CN" sz="1600"/>
              <a:t>             q   : </a:t>
            </a:r>
            <a:r>
              <a:rPr lang="en-US" altLang="zh-CN" sz="1600">
                <a:solidFill>
                  <a:schemeClr val="accent2"/>
                </a:solidFill>
              </a:rPr>
              <a:t>OUT</a:t>
            </a:r>
            <a:r>
              <a:rPr lang="en-US" altLang="zh-CN" sz="1600"/>
              <a:t> std_logic);</a:t>
            </a:r>
          </a:p>
          <a:p>
            <a:pPr>
              <a:lnSpc>
                <a:spcPct val="50000"/>
              </a:lnSpc>
            </a:pPr>
            <a:r>
              <a:rPr lang="en-US" altLang="zh-CN" sz="1600">
                <a:solidFill>
                  <a:schemeClr val="accent2"/>
                </a:solidFill>
              </a:rPr>
              <a:t>END</a:t>
            </a:r>
            <a:r>
              <a:rPr lang="en-US" altLang="zh-CN" sz="1600"/>
              <a:t> dff;</a:t>
            </a:r>
          </a:p>
          <a:p>
            <a:pPr>
              <a:lnSpc>
                <a:spcPct val="50000"/>
              </a:lnSpc>
            </a:pPr>
            <a:endParaRPr lang="en-US" altLang="zh-CN" sz="1600"/>
          </a:p>
          <a:p>
            <a:pPr>
              <a:lnSpc>
                <a:spcPct val="50000"/>
              </a:lnSpc>
            </a:pPr>
            <a:r>
              <a:rPr lang="en-US" altLang="zh-CN" sz="1600">
                <a:solidFill>
                  <a:schemeClr val="accent2"/>
                </a:solidFill>
              </a:rPr>
              <a:t>ARCHITECTURE</a:t>
            </a:r>
            <a:r>
              <a:rPr lang="en-US" altLang="zh-CN" sz="1600"/>
              <a:t> rtl </a:t>
            </a:r>
            <a:r>
              <a:rPr lang="en-US" altLang="zh-CN" sz="1600">
                <a:solidFill>
                  <a:schemeClr val="accent2"/>
                </a:solidFill>
              </a:rPr>
              <a:t>OF</a:t>
            </a:r>
            <a:r>
              <a:rPr lang="en-US" altLang="zh-CN" sz="1600"/>
              <a:t> dff </a:t>
            </a:r>
            <a:r>
              <a:rPr lang="en-US" altLang="zh-CN" sz="1600">
                <a:solidFill>
                  <a:schemeClr val="accent2"/>
                </a:solidFill>
              </a:rPr>
              <a:t>IS</a:t>
            </a:r>
          </a:p>
          <a:p>
            <a:pPr>
              <a:lnSpc>
                <a:spcPct val="50000"/>
              </a:lnSpc>
            </a:pPr>
            <a:r>
              <a:rPr lang="en-US" altLang="zh-CN" sz="1600">
                <a:solidFill>
                  <a:schemeClr val="accent2"/>
                </a:solidFill>
              </a:rPr>
              <a:t>BEGIN</a:t>
            </a:r>
          </a:p>
          <a:p>
            <a:pPr>
              <a:lnSpc>
                <a:spcPct val="50000"/>
              </a:lnSpc>
            </a:pPr>
            <a:r>
              <a:rPr lang="en-US" altLang="zh-CN" sz="1600"/>
              <a:t>     </a:t>
            </a:r>
            <a:r>
              <a:rPr lang="en-US" altLang="zh-CN" sz="1600">
                <a:solidFill>
                  <a:schemeClr val="accent2"/>
                </a:solidFill>
              </a:rPr>
              <a:t>PROCESS</a:t>
            </a:r>
            <a:r>
              <a:rPr lang="en-US" altLang="zh-CN" sz="1600"/>
              <a:t> (clk)</a:t>
            </a:r>
          </a:p>
          <a:p>
            <a:pPr>
              <a:lnSpc>
                <a:spcPct val="50000"/>
              </a:lnSpc>
            </a:pPr>
            <a:r>
              <a:rPr lang="en-US" altLang="zh-CN" sz="1600">
                <a:solidFill>
                  <a:schemeClr val="accent2"/>
                </a:solidFill>
              </a:rPr>
              <a:t>     BEGIN</a:t>
            </a:r>
          </a:p>
          <a:p>
            <a:pPr>
              <a:lnSpc>
                <a:spcPct val="50000"/>
              </a:lnSpc>
            </a:pPr>
            <a:r>
              <a:rPr lang="en-US" altLang="zh-CN" sz="1600"/>
              <a:t>          </a:t>
            </a:r>
            <a:r>
              <a:rPr lang="en-US" altLang="zh-CN" sz="1600">
                <a:solidFill>
                  <a:schemeClr val="accent2"/>
                </a:solidFill>
              </a:rPr>
              <a:t>IF</a:t>
            </a:r>
            <a:r>
              <a:rPr lang="en-US" altLang="zh-CN" sz="1600"/>
              <a:t> (clk'event </a:t>
            </a:r>
            <a:r>
              <a:rPr lang="en-US" altLang="zh-CN" sz="1600">
                <a:solidFill>
                  <a:schemeClr val="accent2"/>
                </a:solidFill>
              </a:rPr>
              <a:t>AND</a:t>
            </a:r>
            <a:r>
              <a:rPr lang="en-US" altLang="zh-CN" sz="1600"/>
              <a:t> clk = '1') </a:t>
            </a:r>
            <a:r>
              <a:rPr lang="en-US" altLang="zh-CN" sz="1600">
                <a:solidFill>
                  <a:schemeClr val="accent2"/>
                </a:solidFill>
              </a:rPr>
              <a:t>THEN</a:t>
            </a:r>
          </a:p>
          <a:p>
            <a:pPr>
              <a:lnSpc>
                <a:spcPct val="50000"/>
              </a:lnSpc>
            </a:pPr>
            <a:r>
              <a:rPr lang="en-US" altLang="zh-CN" sz="1600"/>
              <a:t>              q &lt;= d;</a:t>
            </a:r>
          </a:p>
          <a:p>
            <a:pPr>
              <a:lnSpc>
                <a:spcPct val="50000"/>
              </a:lnSpc>
            </a:pPr>
            <a:r>
              <a:rPr lang="en-US" altLang="zh-CN" sz="1600"/>
              <a:t>          </a:t>
            </a:r>
            <a:r>
              <a:rPr lang="en-US" altLang="zh-CN" sz="1600">
                <a:solidFill>
                  <a:schemeClr val="accent2"/>
                </a:solidFill>
              </a:rPr>
              <a:t>END IF</a:t>
            </a:r>
            <a:r>
              <a:rPr lang="en-US" altLang="zh-CN" sz="1600"/>
              <a:t>;</a:t>
            </a:r>
          </a:p>
          <a:p>
            <a:pPr>
              <a:lnSpc>
                <a:spcPct val="50000"/>
              </a:lnSpc>
            </a:pPr>
            <a:r>
              <a:rPr lang="en-US" altLang="zh-CN" sz="1600"/>
              <a:t>     </a:t>
            </a:r>
            <a:r>
              <a:rPr lang="en-US" altLang="zh-CN" sz="1600">
                <a:solidFill>
                  <a:schemeClr val="accent2"/>
                </a:solidFill>
              </a:rPr>
              <a:t>END PROCESS;</a:t>
            </a:r>
          </a:p>
          <a:p>
            <a:pPr>
              <a:lnSpc>
                <a:spcPct val="50000"/>
              </a:lnSpc>
            </a:pPr>
            <a:r>
              <a:rPr lang="en-US" altLang="zh-CN" sz="1600">
                <a:solidFill>
                  <a:schemeClr val="accent2"/>
                </a:solidFill>
              </a:rPr>
              <a:t>END</a:t>
            </a:r>
            <a:r>
              <a:rPr lang="en-US" altLang="zh-CN" sz="1600"/>
              <a:t> rtl;</a:t>
            </a:r>
          </a:p>
          <a:p>
            <a:pPr algn="ctr"/>
            <a:endParaRPr lang="en-US" altLang="zh-CN" sz="1600"/>
          </a:p>
        </p:txBody>
      </p:sp>
      <p:grpSp>
        <p:nvGrpSpPr>
          <p:cNvPr id="2" name="Group 6"/>
          <p:cNvGrpSpPr>
            <a:grpSpLocks/>
          </p:cNvGrpSpPr>
          <p:nvPr/>
        </p:nvGrpSpPr>
        <p:grpSpPr bwMode="auto">
          <a:xfrm>
            <a:off x="250825" y="836613"/>
            <a:ext cx="4086225" cy="963612"/>
            <a:chOff x="89" y="3060"/>
            <a:chExt cx="2574" cy="607"/>
          </a:xfrm>
        </p:grpSpPr>
        <p:sp>
          <p:nvSpPr>
            <p:cNvPr id="13339" name="Rectangle 7"/>
            <p:cNvSpPr>
              <a:spLocks noChangeArrowheads="1"/>
            </p:cNvSpPr>
            <p:nvPr/>
          </p:nvSpPr>
          <p:spPr bwMode="auto">
            <a:xfrm>
              <a:off x="478" y="3113"/>
              <a:ext cx="273"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40" name="Text Box 8"/>
            <p:cNvSpPr txBox="1">
              <a:spLocks noChangeArrowheads="1"/>
            </p:cNvSpPr>
            <p:nvPr/>
          </p:nvSpPr>
          <p:spPr bwMode="auto">
            <a:xfrm>
              <a:off x="612" y="3113"/>
              <a:ext cx="17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3314" name="Object 9"/>
            <p:cNvGraphicFramePr>
              <a:graphicFrameLocks noChangeAspect="1"/>
            </p:cNvGraphicFramePr>
            <p:nvPr/>
          </p:nvGraphicFramePr>
          <p:xfrm>
            <a:off x="624" y="3355"/>
            <a:ext cx="90" cy="144"/>
          </p:xfrm>
          <a:graphic>
            <a:graphicData uri="http://schemas.openxmlformats.org/presentationml/2006/ole">
              <mc:AlternateContent xmlns:mc="http://schemas.openxmlformats.org/markup-compatibility/2006">
                <mc:Choice xmlns:v="urn:schemas-microsoft-com:vml" Requires="v">
                  <p:oleObj spid="_x0000_s13330" name="Equation" r:id="rId3" imgW="177480" imgH="228600" progId="Equation.3">
                    <p:embed/>
                  </p:oleObj>
                </mc:Choice>
                <mc:Fallback>
                  <p:oleObj name="Equation" r:id="rId3" imgW="17748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355"/>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41" name="Line 10"/>
            <p:cNvSpPr>
              <a:spLocks noChangeShapeType="1"/>
            </p:cNvSpPr>
            <p:nvPr/>
          </p:nvSpPr>
          <p:spPr bwMode="auto">
            <a:xfrm>
              <a:off x="911" y="3386"/>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42" name="Line 11"/>
            <p:cNvSpPr>
              <a:spLocks noChangeShapeType="1"/>
            </p:cNvSpPr>
            <p:nvPr/>
          </p:nvSpPr>
          <p:spPr bwMode="auto">
            <a:xfrm>
              <a:off x="749" y="3407"/>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43" name="Line 12"/>
            <p:cNvSpPr>
              <a:spLocks noChangeShapeType="1"/>
            </p:cNvSpPr>
            <p:nvPr/>
          </p:nvSpPr>
          <p:spPr bwMode="auto">
            <a:xfrm flipH="1" flipV="1">
              <a:off x="360" y="3657"/>
              <a:ext cx="161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44" name="Text Box 13"/>
            <p:cNvSpPr txBox="1">
              <a:spLocks noChangeArrowheads="1"/>
            </p:cNvSpPr>
            <p:nvPr/>
          </p:nvSpPr>
          <p:spPr bwMode="auto">
            <a:xfrm>
              <a:off x="444" y="3116"/>
              <a:ext cx="156"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3345" name="AutoShape 14"/>
            <p:cNvSpPr>
              <a:spLocks noChangeArrowheads="1"/>
            </p:cNvSpPr>
            <p:nvPr/>
          </p:nvSpPr>
          <p:spPr bwMode="auto">
            <a:xfrm rot="5400000">
              <a:off x="472" y="3361"/>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46" name="Line 15"/>
            <p:cNvSpPr>
              <a:spLocks noChangeShapeType="1"/>
            </p:cNvSpPr>
            <p:nvPr/>
          </p:nvSpPr>
          <p:spPr bwMode="auto">
            <a:xfrm flipV="1">
              <a:off x="283" y="3391"/>
              <a:ext cx="201"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47" name="Text Box 16"/>
            <p:cNvSpPr txBox="1">
              <a:spLocks noChangeArrowheads="1"/>
            </p:cNvSpPr>
            <p:nvPr/>
          </p:nvSpPr>
          <p:spPr bwMode="auto">
            <a:xfrm>
              <a:off x="155" y="3268"/>
              <a:ext cx="22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CP</a:t>
              </a:r>
            </a:p>
          </p:txBody>
        </p:sp>
        <p:sp>
          <p:nvSpPr>
            <p:cNvPr id="13348" name="Rectangle 17"/>
            <p:cNvSpPr>
              <a:spLocks noChangeArrowheads="1"/>
            </p:cNvSpPr>
            <p:nvPr/>
          </p:nvSpPr>
          <p:spPr bwMode="auto">
            <a:xfrm>
              <a:off x="990" y="3113"/>
              <a:ext cx="289"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49" name="Text Box 18"/>
            <p:cNvSpPr txBox="1">
              <a:spLocks noChangeArrowheads="1"/>
            </p:cNvSpPr>
            <p:nvPr/>
          </p:nvSpPr>
          <p:spPr bwMode="auto">
            <a:xfrm>
              <a:off x="1146" y="3113"/>
              <a:ext cx="155"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3315" name="Object 19"/>
            <p:cNvGraphicFramePr>
              <a:graphicFrameLocks noChangeAspect="1"/>
            </p:cNvGraphicFramePr>
            <p:nvPr/>
          </p:nvGraphicFramePr>
          <p:xfrm>
            <a:off x="1166" y="3355"/>
            <a:ext cx="89" cy="144"/>
          </p:xfrm>
          <a:graphic>
            <a:graphicData uri="http://schemas.openxmlformats.org/presentationml/2006/ole">
              <mc:AlternateContent xmlns:mc="http://schemas.openxmlformats.org/markup-compatibility/2006">
                <mc:Choice xmlns:v="urn:schemas-microsoft-com:vml" Requires="v">
                  <p:oleObj spid="_x0000_s13331" name="Equation" r:id="rId5" imgW="177480" imgH="228600" progId="Equation.3">
                    <p:embed/>
                  </p:oleObj>
                </mc:Choice>
                <mc:Fallback>
                  <p:oleObj name="Equation" r:id="rId5" imgW="177480" imgH="2286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3355"/>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50" name="Line 20"/>
            <p:cNvSpPr>
              <a:spLocks noChangeShapeType="1"/>
            </p:cNvSpPr>
            <p:nvPr/>
          </p:nvSpPr>
          <p:spPr bwMode="auto">
            <a:xfrm>
              <a:off x="1287" y="3204"/>
              <a:ext cx="223"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51" name="Line 21"/>
            <p:cNvSpPr>
              <a:spLocks noChangeShapeType="1"/>
            </p:cNvSpPr>
            <p:nvPr/>
          </p:nvSpPr>
          <p:spPr bwMode="auto">
            <a:xfrm>
              <a:off x="1272" y="341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52" name="Text Box 22"/>
            <p:cNvSpPr txBox="1">
              <a:spLocks noChangeArrowheads="1"/>
            </p:cNvSpPr>
            <p:nvPr/>
          </p:nvSpPr>
          <p:spPr bwMode="auto">
            <a:xfrm>
              <a:off x="957" y="3125"/>
              <a:ext cx="16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3353" name="AutoShape 23"/>
            <p:cNvSpPr>
              <a:spLocks noChangeArrowheads="1"/>
            </p:cNvSpPr>
            <p:nvPr/>
          </p:nvSpPr>
          <p:spPr bwMode="auto">
            <a:xfrm rot="5400000">
              <a:off x="983" y="3362"/>
              <a:ext cx="61" cy="4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54" name="Rectangle 24"/>
            <p:cNvSpPr>
              <a:spLocks noChangeArrowheads="1"/>
            </p:cNvSpPr>
            <p:nvPr/>
          </p:nvSpPr>
          <p:spPr bwMode="auto">
            <a:xfrm>
              <a:off x="1504" y="3113"/>
              <a:ext cx="308"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55" name="Text Box 25"/>
            <p:cNvSpPr txBox="1">
              <a:spLocks noChangeArrowheads="1"/>
            </p:cNvSpPr>
            <p:nvPr/>
          </p:nvSpPr>
          <p:spPr bwMode="auto">
            <a:xfrm>
              <a:off x="1656" y="3131"/>
              <a:ext cx="18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3316" name="Object 26"/>
            <p:cNvGraphicFramePr>
              <a:graphicFrameLocks noChangeAspect="1"/>
            </p:cNvGraphicFramePr>
            <p:nvPr/>
          </p:nvGraphicFramePr>
          <p:xfrm>
            <a:off x="1696" y="3355"/>
            <a:ext cx="89" cy="144"/>
          </p:xfrm>
          <a:graphic>
            <a:graphicData uri="http://schemas.openxmlformats.org/presentationml/2006/ole">
              <mc:AlternateContent xmlns:mc="http://schemas.openxmlformats.org/markup-compatibility/2006">
                <mc:Choice xmlns:v="urn:schemas-microsoft-com:vml" Requires="v">
                  <p:oleObj spid="_x0000_s13332" name="Equation" r:id="rId7" imgW="177480" imgH="228600" progId="Equation.3">
                    <p:embed/>
                  </p:oleObj>
                </mc:Choice>
                <mc:Fallback>
                  <p:oleObj name="Equation" r:id="rId7" imgW="177480" imgH="22860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6" y="3355"/>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56" name="Line 27"/>
            <p:cNvSpPr>
              <a:spLocks noChangeShapeType="1"/>
            </p:cNvSpPr>
            <p:nvPr/>
          </p:nvSpPr>
          <p:spPr bwMode="auto">
            <a:xfrm flipV="1">
              <a:off x="1808" y="3204"/>
              <a:ext cx="20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57" name="Line 28"/>
            <p:cNvSpPr>
              <a:spLocks noChangeShapeType="1"/>
            </p:cNvSpPr>
            <p:nvPr/>
          </p:nvSpPr>
          <p:spPr bwMode="auto">
            <a:xfrm>
              <a:off x="1805" y="3410"/>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58" name="Text Box 29"/>
            <p:cNvSpPr txBox="1">
              <a:spLocks noChangeArrowheads="1"/>
            </p:cNvSpPr>
            <p:nvPr/>
          </p:nvSpPr>
          <p:spPr bwMode="auto">
            <a:xfrm>
              <a:off x="1489" y="3131"/>
              <a:ext cx="170"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3359" name="AutoShape 30"/>
            <p:cNvSpPr>
              <a:spLocks noChangeArrowheads="1"/>
            </p:cNvSpPr>
            <p:nvPr/>
          </p:nvSpPr>
          <p:spPr bwMode="auto">
            <a:xfrm rot="5400000">
              <a:off x="1498" y="3364"/>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60" name="Rectangle 31"/>
            <p:cNvSpPr>
              <a:spLocks noChangeArrowheads="1"/>
            </p:cNvSpPr>
            <p:nvPr/>
          </p:nvSpPr>
          <p:spPr bwMode="auto">
            <a:xfrm>
              <a:off x="2015" y="3113"/>
              <a:ext cx="314"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61" name="Text Box 32"/>
            <p:cNvSpPr txBox="1">
              <a:spLocks noChangeArrowheads="1"/>
            </p:cNvSpPr>
            <p:nvPr/>
          </p:nvSpPr>
          <p:spPr bwMode="auto">
            <a:xfrm>
              <a:off x="2181" y="3119"/>
              <a:ext cx="15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3317" name="Object 33"/>
            <p:cNvGraphicFramePr>
              <a:graphicFrameLocks noChangeAspect="1"/>
            </p:cNvGraphicFramePr>
            <p:nvPr/>
          </p:nvGraphicFramePr>
          <p:xfrm>
            <a:off x="2231" y="3355"/>
            <a:ext cx="90" cy="144"/>
          </p:xfrm>
          <a:graphic>
            <a:graphicData uri="http://schemas.openxmlformats.org/presentationml/2006/ole">
              <mc:AlternateContent xmlns:mc="http://schemas.openxmlformats.org/markup-compatibility/2006">
                <mc:Choice xmlns:v="urn:schemas-microsoft-com:vml" Requires="v">
                  <p:oleObj spid="_x0000_s13333" name="Equation" r:id="rId9" imgW="177480" imgH="228600" progId="Equation.3">
                    <p:embed/>
                  </p:oleObj>
                </mc:Choice>
                <mc:Fallback>
                  <p:oleObj name="Equation" r:id="rId9" imgW="177480" imgH="2286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1" y="3355"/>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62" name="Line 34"/>
            <p:cNvSpPr>
              <a:spLocks noChangeShapeType="1"/>
            </p:cNvSpPr>
            <p:nvPr/>
          </p:nvSpPr>
          <p:spPr bwMode="auto">
            <a:xfrm>
              <a:off x="2329" y="3204"/>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63" name="Line 35"/>
            <p:cNvSpPr>
              <a:spLocks noChangeShapeType="1"/>
            </p:cNvSpPr>
            <p:nvPr/>
          </p:nvSpPr>
          <p:spPr bwMode="auto">
            <a:xfrm>
              <a:off x="2329" y="341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64" name="Text Box 36"/>
            <p:cNvSpPr txBox="1">
              <a:spLocks noChangeArrowheads="1"/>
            </p:cNvSpPr>
            <p:nvPr/>
          </p:nvSpPr>
          <p:spPr bwMode="auto">
            <a:xfrm>
              <a:off x="1992" y="3125"/>
              <a:ext cx="148"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3365" name="AutoShape 37"/>
            <p:cNvSpPr>
              <a:spLocks noChangeArrowheads="1"/>
            </p:cNvSpPr>
            <p:nvPr/>
          </p:nvSpPr>
          <p:spPr bwMode="auto">
            <a:xfrm rot="5400000">
              <a:off x="2010" y="3364"/>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3366" name="Line 38"/>
            <p:cNvSpPr>
              <a:spLocks noChangeShapeType="1"/>
            </p:cNvSpPr>
            <p:nvPr/>
          </p:nvSpPr>
          <p:spPr bwMode="auto">
            <a:xfrm>
              <a:off x="1428" y="3386"/>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67" name="Line 39"/>
            <p:cNvSpPr>
              <a:spLocks noChangeShapeType="1"/>
            </p:cNvSpPr>
            <p:nvPr/>
          </p:nvSpPr>
          <p:spPr bwMode="auto">
            <a:xfrm>
              <a:off x="1958" y="3395"/>
              <a:ext cx="55"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68" name="Line 40"/>
            <p:cNvSpPr>
              <a:spLocks noChangeShapeType="1"/>
            </p:cNvSpPr>
            <p:nvPr/>
          </p:nvSpPr>
          <p:spPr bwMode="auto">
            <a:xfrm>
              <a:off x="916" y="3386"/>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69" name="Line 41"/>
            <p:cNvSpPr>
              <a:spLocks noChangeShapeType="1"/>
            </p:cNvSpPr>
            <p:nvPr/>
          </p:nvSpPr>
          <p:spPr bwMode="auto">
            <a:xfrm>
              <a:off x="356" y="3386"/>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70" name="Line 42"/>
            <p:cNvSpPr>
              <a:spLocks noChangeShapeType="1"/>
            </p:cNvSpPr>
            <p:nvPr/>
          </p:nvSpPr>
          <p:spPr bwMode="auto">
            <a:xfrm>
              <a:off x="1431" y="3389"/>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71" name="Line 43"/>
            <p:cNvSpPr>
              <a:spLocks noChangeShapeType="1"/>
            </p:cNvSpPr>
            <p:nvPr/>
          </p:nvSpPr>
          <p:spPr bwMode="auto">
            <a:xfrm>
              <a:off x="1967" y="3395"/>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72" name="Line 44"/>
            <p:cNvSpPr>
              <a:spLocks noChangeShapeType="1"/>
            </p:cNvSpPr>
            <p:nvPr/>
          </p:nvSpPr>
          <p:spPr bwMode="auto">
            <a:xfrm flipV="1">
              <a:off x="756" y="3196"/>
              <a:ext cx="231"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3373" name="Line 45"/>
            <p:cNvSpPr>
              <a:spLocks noChangeShapeType="1"/>
            </p:cNvSpPr>
            <p:nvPr/>
          </p:nvSpPr>
          <p:spPr bwMode="auto">
            <a:xfrm>
              <a:off x="337" y="3194"/>
              <a:ext cx="13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3374" name="Text Box 46"/>
            <p:cNvSpPr txBox="1">
              <a:spLocks noChangeArrowheads="1"/>
            </p:cNvSpPr>
            <p:nvPr/>
          </p:nvSpPr>
          <p:spPr bwMode="auto">
            <a:xfrm>
              <a:off x="89" y="3061"/>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数据入</a:t>
              </a:r>
            </a:p>
          </p:txBody>
        </p:sp>
        <p:sp>
          <p:nvSpPr>
            <p:cNvPr id="13375" name="Text Box 47"/>
            <p:cNvSpPr txBox="1">
              <a:spLocks noChangeArrowheads="1"/>
            </p:cNvSpPr>
            <p:nvPr/>
          </p:nvSpPr>
          <p:spPr bwMode="auto">
            <a:xfrm>
              <a:off x="2300" y="3060"/>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数据出</a:t>
              </a:r>
            </a:p>
          </p:txBody>
        </p:sp>
      </p:grpSp>
      <p:grpSp>
        <p:nvGrpSpPr>
          <p:cNvPr id="3" name="Group 48"/>
          <p:cNvGrpSpPr>
            <a:grpSpLocks/>
          </p:cNvGrpSpPr>
          <p:nvPr/>
        </p:nvGrpSpPr>
        <p:grpSpPr bwMode="auto">
          <a:xfrm>
            <a:off x="2259013" y="3611563"/>
            <a:ext cx="5491162" cy="2424112"/>
            <a:chOff x="1423" y="2275"/>
            <a:chExt cx="3459" cy="1527"/>
          </a:xfrm>
        </p:grpSpPr>
        <p:sp>
          <p:nvSpPr>
            <p:cNvPr id="13336" name="Text Box 49"/>
            <p:cNvSpPr txBox="1">
              <a:spLocks noChangeArrowheads="1"/>
            </p:cNvSpPr>
            <p:nvPr/>
          </p:nvSpPr>
          <p:spPr bwMode="auto">
            <a:xfrm>
              <a:off x="1423" y="3383"/>
              <a:ext cx="1497" cy="419"/>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生成语句</a:t>
              </a:r>
              <a:r>
                <a:rPr lang="en-US" altLang="zh-CN"/>
                <a:t>FOR_GENERATE</a:t>
              </a:r>
            </a:p>
          </p:txBody>
        </p:sp>
        <p:sp>
          <p:nvSpPr>
            <p:cNvPr id="13337" name="Rectangle 50"/>
            <p:cNvSpPr>
              <a:spLocks noChangeArrowheads="1"/>
            </p:cNvSpPr>
            <p:nvPr/>
          </p:nvSpPr>
          <p:spPr bwMode="auto">
            <a:xfrm>
              <a:off x="3088" y="2275"/>
              <a:ext cx="1794" cy="165"/>
            </a:xfrm>
            <a:prstGeom prst="rect">
              <a:avLst/>
            </a:prstGeom>
            <a:noFill/>
            <a:ln w="19050" algn="ctr">
              <a:solidFill>
                <a:srgbClr val="FF3300"/>
              </a:solidFill>
              <a:miter lim="800000"/>
              <a:headEnd/>
              <a:tailEnd/>
            </a:ln>
          </p:spPr>
          <p:txBody>
            <a:bodyPr lIns="90000" tIns="82800" rIns="90000" bIns="46800" anchor="ctr">
              <a:spAutoFit/>
            </a:bodyPr>
            <a:lstStyle/>
            <a:p>
              <a:endParaRPr lang="zh-CN" altLang="en-US"/>
            </a:p>
          </p:txBody>
        </p:sp>
        <p:sp>
          <p:nvSpPr>
            <p:cNvPr id="13338" name="Line 51"/>
            <p:cNvSpPr>
              <a:spLocks noChangeShapeType="1"/>
            </p:cNvSpPr>
            <p:nvPr/>
          </p:nvSpPr>
          <p:spPr bwMode="auto">
            <a:xfrm flipH="1">
              <a:off x="2439" y="2440"/>
              <a:ext cx="650" cy="960"/>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sp>
        <p:nvSpPr>
          <p:cNvPr id="605236" name="Text Box 52"/>
          <p:cNvSpPr txBox="1">
            <a:spLocks noChangeArrowheads="1"/>
          </p:cNvSpPr>
          <p:nvPr/>
        </p:nvSpPr>
        <p:spPr bwMode="auto">
          <a:xfrm>
            <a:off x="3132138" y="2276475"/>
            <a:ext cx="1296987" cy="665163"/>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solidFill>
              <a:schemeClr val="bg2"/>
            </a:solidFill>
            <a:miter lim="800000"/>
            <a:headEnd/>
            <a:tailEnd/>
          </a:ln>
          <a:effectLst/>
        </p:spPr>
        <p:txBody>
          <a:bodyPr lIns="90000" tIns="82800" rIns="90000" bIns="46800">
            <a:spAutoFit/>
          </a:bodyPr>
          <a:lstStyle/>
          <a:p>
            <a:pPr algn="ctr">
              <a:defRPr/>
            </a:pPr>
            <a:r>
              <a:rPr lang="zh-CN" altLang="en-US">
                <a:ea typeface="楷体_GB2312" pitchFamily="49" charset="-122"/>
              </a:rPr>
              <a:t>结构描述方式</a:t>
            </a:r>
          </a:p>
        </p:txBody>
      </p:sp>
      <p:sp>
        <p:nvSpPr>
          <p:cNvPr id="605237" name="Text Box 53"/>
          <p:cNvSpPr txBox="1">
            <a:spLocks noChangeArrowheads="1"/>
          </p:cNvSpPr>
          <p:nvPr/>
        </p:nvSpPr>
        <p:spPr bwMode="auto">
          <a:xfrm>
            <a:off x="539750" y="6165850"/>
            <a:ext cx="3600450" cy="387350"/>
          </a:xfrm>
          <a:prstGeom prst="rect">
            <a:avLst/>
          </a:prstGeom>
          <a:noFill/>
          <a:ln w="19050" algn="ctr">
            <a:noFill/>
            <a:miter lim="800000"/>
            <a:headEnd/>
            <a:tailEnd/>
          </a:ln>
        </p:spPr>
        <p:txBody>
          <a:bodyPr lIns="90000" tIns="82800" rIns="90000" bIns="46800">
            <a:spAutoFit/>
          </a:bodyPr>
          <a:lstStyle/>
          <a:p>
            <a:pPr algn="ctr"/>
            <a:r>
              <a:rPr lang="zh-CN" altLang="en-US"/>
              <a:t>通常用来描述寄存器、存储器</a:t>
            </a:r>
          </a:p>
        </p:txBody>
      </p:sp>
      <p:sp>
        <p:nvSpPr>
          <p:cNvPr id="605238" name="Text Box 54"/>
          <p:cNvSpPr txBox="1">
            <a:spLocks noChangeArrowheads="1"/>
          </p:cNvSpPr>
          <p:nvPr/>
        </p:nvSpPr>
        <p:spPr bwMode="auto">
          <a:xfrm>
            <a:off x="2268538" y="5013325"/>
            <a:ext cx="2232025" cy="387350"/>
          </a:xfrm>
          <a:prstGeom prst="rect">
            <a:avLst/>
          </a:prstGeom>
          <a:noFill/>
          <a:ln w="19050" algn="ctr">
            <a:noFill/>
            <a:miter lim="800000"/>
            <a:headEnd/>
            <a:tailEnd/>
          </a:ln>
        </p:spPr>
        <p:txBody>
          <a:bodyPr lIns="90000" tIns="82800" rIns="90000" bIns="46800">
            <a:spAutoFit/>
          </a:bodyPr>
          <a:lstStyle/>
          <a:p>
            <a:r>
              <a:rPr lang="zh-CN" altLang="en-US">
                <a:solidFill>
                  <a:srgbClr val="006600"/>
                </a:solidFill>
                <a:ea typeface="楷体" pitchFamily="49" charset="-122"/>
              </a:rPr>
              <a:t>用于建立重复结构</a:t>
            </a:r>
          </a:p>
        </p:txBody>
      </p:sp>
      <p:grpSp>
        <p:nvGrpSpPr>
          <p:cNvPr id="4" name="组合 60"/>
          <p:cNvGrpSpPr>
            <a:grpSpLocks/>
          </p:cNvGrpSpPr>
          <p:nvPr/>
        </p:nvGrpSpPr>
        <p:grpSpPr bwMode="auto">
          <a:xfrm>
            <a:off x="8172450" y="4108450"/>
            <a:ext cx="930275" cy="406400"/>
            <a:chOff x="8172400" y="4107877"/>
            <a:chExt cx="930017" cy="407659"/>
          </a:xfrm>
        </p:grpSpPr>
        <p:sp>
          <p:nvSpPr>
            <p:cNvPr id="13334" name="右大括号 55"/>
            <p:cNvSpPr>
              <a:spLocks/>
            </p:cNvSpPr>
            <p:nvPr/>
          </p:nvSpPr>
          <p:spPr bwMode="auto">
            <a:xfrm>
              <a:off x="8172400" y="4107877"/>
              <a:ext cx="144016" cy="407659"/>
            </a:xfrm>
            <a:prstGeom prst="rightBrace">
              <a:avLst>
                <a:gd name="adj1" fmla="val 22265"/>
                <a:gd name="adj2" fmla="val 42880"/>
              </a:avLst>
            </a:prstGeom>
            <a:noFill/>
            <a:ln w="19050" algn="ctr">
              <a:solidFill>
                <a:srgbClr val="CC3399"/>
              </a:solidFill>
              <a:round/>
              <a:headEnd/>
              <a:tailEnd/>
            </a:ln>
          </p:spPr>
          <p:txBody>
            <a:bodyPr lIns="90000" tIns="82800" rIns="90000" bIns="46800">
              <a:spAutoFit/>
            </a:bodyPr>
            <a:lstStyle/>
            <a:p>
              <a:endParaRPr lang="zh-CN" altLang="en-US"/>
            </a:p>
          </p:txBody>
        </p:sp>
        <p:sp>
          <p:nvSpPr>
            <p:cNvPr id="58" name="TextBox 57"/>
            <p:cNvSpPr txBox="1"/>
            <p:nvPr/>
          </p:nvSpPr>
          <p:spPr>
            <a:xfrm>
              <a:off x="8335868" y="4149280"/>
              <a:ext cx="766549" cy="328038"/>
            </a:xfrm>
            <a:prstGeom prst="rect">
              <a:avLst/>
            </a:prstGeom>
            <a:noFill/>
            <a:ln>
              <a:solidFill>
                <a:srgbClr val="CC3399"/>
              </a:solidFill>
            </a:ln>
          </p:spPr>
          <p:txBody>
            <a:bodyPr>
              <a:spAutoFit/>
            </a:bodyPr>
            <a:lstStyle/>
            <a:p>
              <a:pPr>
                <a:defRPr/>
              </a:pPr>
              <a:r>
                <a:rPr lang="zh-CN" altLang="en-US" sz="1800" dirty="0">
                  <a:latin typeface="+mn-ea"/>
                  <a:ea typeface="+mn-ea"/>
                </a:rPr>
                <a:t>第</a:t>
              </a:r>
              <a:r>
                <a:rPr lang="en-US" altLang="zh-CN" sz="1800" dirty="0">
                  <a:latin typeface="+mn-ea"/>
                  <a:ea typeface="+mn-ea"/>
                </a:rPr>
                <a:t>1</a:t>
              </a:r>
              <a:r>
                <a:rPr lang="zh-CN" altLang="en-US" sz="1800" dirty="0">
                  <a:latin typeface="+mn-ea"/>
                  <a:ea typeface="+mn-ea"/>
                </a:rPr>
                <a:t>个</a:t>
              </a:r>
            </a:p>
          </p:txBody>
        </p:sp>
      </p:grpSp>
      <p:grpSp>
        <p:nvGrpSpPr>
          <p:cNvPr id="5" name="组合 61"/>
          <p:cNvGrpSpPr>
            <a:grpSpLocks/>
          </p:cNvGrpSpPr>
          <p:nvPr/>
        </p:nvGrpSpPr>
        <p:grpSpPr bwMode="auto">
          <a:xfrm>
            <a:off x="7956550" y="4652963"/>
            <a:ext cx="1144588" cy="407987"/>
            <a:chOff x="7956376" y="4653136"/>
            <a:chExt cx="1144081" cy="407659"/>
          </a:xfrm>
        </p:grpSpPr>
        <p:sp>
          <p:nvSpPr>
            <p:cNvPr id="13332" name="右大括号 56"/>
            <p:cNvSpPr>
              <a:spLocks/>
            </p:cNvSpPr>
            <p:nvPr/>
          </p:nvSpPr>
          <p:spPr bwMode="auto">
            <a:xfrm>
              <a:off x="7956376" y="4653136"/>
              <a:ext cx="144016" cy="407659"/>
            </a:xfrm>
            <a:prstGeom prst="rightBrace">
              <a:avLst>
                <a:gd name="adj1" fmla="val 22265"/>
                <a:gd name="adj2" fmla="val 42880"/>
              </a:avLst>
            </a:prstGeom>
            <a:noFill/>
            <a:ln w="19050" algn="ctr">
              <a:solidFill>
                <a:srgbClr val="CC3399"/>
              </a:solidFill>
              <a:round/>
              <a:headEnd/>
              <a:tailEnd/>
            </a:ln>
          </p:spPr>
          <p:txBody>
            <a:bodyPr lIns="90000" tIns="82800" rIns="90000" bIns="46800">
              <a:spAutoFit/>
            </a:bodyPr>
            <a:lstStyle/>
            <a:p>
              <a:endParaRPr lang="zh-CN" altLang="en-US"/>
            </a:p>
          </p:txBody>
        </p:sp>
        <p:sp>
          <p:nvSpPr>
            <p:cNvPr id="59" name="TextBox 58"/>
            <p:cNvSpPr txBox="1"/>
            <p:nvPr/>
          </p:nvSpPr>
          <p:spPr>
            <a:xfrm>
              <a:off x="8100775" y="4673756"/>
              <a:ext cx="999682" cy="328349"/>
            </a:xfrm>
            <a:prstGeom prst="rect">
              <a:avLst/>
            </a:prstGeom>
            <a:noFill/>
            <a:ln>
              <a:solidFill>
                <a:srgbClr val="CC3399"/>
              </a:solidFill>
            </a:ln>
          </p:spPr>
          <p:txBody>
            <a:bodyPr wrap="none">
              <a:spAutoFit/>
            </a:bodyPr>
            <a:lstStyle/>
            <a:p>
              <a:pPr>
                <a:defRPr/>
              </a:pPr>
              <a:r>
                <a:rPr lang="zh-CN" altLang="en-US" sz="1800" dirty="0">
                  <a:latin typeface="+mn-ea"/>
                  <a:ea typeface="+mn-ea"/>
                </a:rPr>
                <a:t>最后</a:t>
              </a:r>
              <a:r>
                <a:rPr lang="en-US" altLang="zh-CN" sz="1800" dirty="0">
                  <a:latin typeface="+mn-ea"/>
                  <a:ea typeface="+mn-ea"/>
                </a:rPr>
                <a:t>1</a:t>
              </a:r>
              <a:r>
                <a:rPr lang="zh-CN" altLang="en-US" sz="1800" dirty="0">
                  <a:latin typeface="+mn-ea"/>
                  <a:ea typeface="+mn-ea"/>
                </a:rPr>
                <a:t>个</a:t>
              </a:r>
            </a:p>
          </p:txBody>
        </p:sp>
      </p:grpSp>
      <p:grpSp>
        <p:nvGrpSpPr>
          <p:cNvPr id="6" name="组合 62"/>
          <p:cNvGrpSpPr>
            <a:grpSpLocks/>
          </p:cNvGrpSpPr>
          <p:nvPr/>
        </p:nvGrpSpPr>
        <p:grpSpPr bwMode="auto">
          <a:xfrm>
            <a:off x="8243888" y="5459413"/>
            <a:ext cx="814387" cy="407987"/>
            <a:chOff x="8244678" y="5459625"/>
            <a:chExt cx="814196" cy="407659"/>
          </a:xfrm>
        </p:grpSpPr>
        <p:sp>
          <p:nvSpPr>
            <p:cNvPr id="13330" name="右大括号 54"/>
            <p:cNvSpPr>
              <a:spLocks/>
            </p:cNvSpPr>
            <p:nvPr/>
          </p:nvSpPr>
          <p:spPr bwMode="auto">
            <a:xfrm>
              <a:off x="8244678" y="5459625"/>
              <a:ext cx="144016" cy="407659"/>
            </a:xfrm>
            <a:prstGeom prst="rightBrace">
              <a:avLst>
                <a:gd name="adj1" fmla="val 22265"/>
                <a:gd name="adj2" fmla="val 42880"/>
              </a:avLst>
            </a:prstGeom>
            <a:noFill/>
            <a:ln w="19050" algn="ctr">
              <a:solidFill>
                <a:srgbClr val="CC3399"/>
              </a:solidFill>
              <a:round/>
              <a:headEnd/>
              <a:tailEnd/>
            </a:ln>
          </p:spPr>
          <p:txBody>
            <a:bodyPr lIns="90000" tIns="82800" rIns="90000" bIns="46800">
              <a:spAutoFit/>
            </a:bodyPr>
            <a:lstStyle/>
            <a:p>
              <a:endParaRPr lang="zh-CN" altLang="en-US"/>
            </a:p>
          </p:txBody>
        </p:sp>
        <p:sp>
          <p:nvSpPr>
            <p:cNvPr id="60" name="TextBox 59"/>
            <p:cNvSpPr txBox="1"/>
            <p:nvPr/>
          </p:nvSpPr>
          <p:spPr>
            <a:xfrm>
              <a:off x="8409739" y="5459625"/>
              <a:ext cx="649135" cy="328348"/>
            </a:xfrm>
            <a:prstGeom prst="rect">
              <a:avLst/>
            </a:prstGeom>
            <a:noFill/>
            <a:ln>
              <a:solidFill>
                <a:srgbClr val="CC3399"/>
              </a:solidFill>
            </a:ln>
          </p:spPr>
          <p:txBody>
            <a:bodyPr wrap="none">
              <a:spAutoFit/>
            </a:bodyPr>
            <a:lstStyle/>
            <a:p>
              <a:pPr>
                <a:defRPr/>
              </a:pPr>
              <a:r>
                <a:rPr lang="zh-CN" altLang="en-US" sz="1800" dirty="0">
                  <a:latin typeface="+mn-ea"/>
                  <a:ea typeface="+mn-ea"/>
                </a:rPr>
                <a:t>中间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5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52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5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51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52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52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nimBg="1"/>
      <p:bldP spid="605188" grpId="0"/>
      <p:bldP spid="605189" grpId="0"/>
      <p:bldP spid="605236" grpId="0" animBg="1"/>
      <p:bldP spid="605237" grpId="0"/>
      <p:bldP spid="60523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6913563" y="6630988"/>
            <a:ext cx="2230437" cy="227012"/>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循环移位寄存器</a:t>
            </a:r>
          </a:p>
        </p:txBody>
      </p:sp>
      <p:sp>
        <p:nvSpPr>
          <p:cNvPr id="110595" name="Text Box 5"/>
          <p:cNvSpPr txBox="1">
            <a:spLocks noChangeArrowheads="1"/>
          </p:cNvSpPr>
          <p:nvPr/>
        </p:nvSpPr>
        <p:spPr bwMode="auto">
          <a:xfrm>
            <a:off x="323850" y="188913"/>
            <a:ext cx="2663825" cy="422275"/>
          </a:xfrm>
          <a:prstGeom prst="rect">
            <a:avLst/>
          </a:prstGeom>
          <a:gradFill rotWithShape="1">
            <a:gsLst>
              <a:gs pos="0">
                <a:srgbClr val="5E1847"/>
              </a:gs>
              <a:gs pos="50000">
                <a:srgbClr val="CC3399"/>
              </a:gs>
              <a:gs pos="100000">
                <a:srgbClr val="5E1847"/>
              </a:gs>
            </a:gsLst>
            <a:lin ang="5400000" scaled="1"/>
          </a:gradFill>
          <a:ln w="19050" algn="ctr">
            <a:solidFill>
              <a:srgbClr val="0099CC"/>
            </a:solidFill>
            <a:miter lim="800000"/>
            <a:headEnd/>
            <a:tailEnd/>
          </a:ln>
        </p:spPr>
        <p:txBody>
          <a:bodyPr lIns="90000" tIns="82800" rIns="90000" bIns="46800">
            <a:spAutoFit/>
          </a:bodyPr>
          <a:lstStyle/>
          <a:p>
            <a:pPr algn="ctr">
              <a:lnSpc>
                <a:spcPct val="90000"/>
              </a:lnSpc>
            </a:pPr>
            <a:r>
              <a:rPr lang="zh-CN" altLang="en-US">
                <a:solidFill>
                  <a:schemeClr val="bg1"/>
                </a:solidFill>
                <a:ea typeface="宋体" pitchFamily="2" charset="-122"/>
              </a:rPr>
              <a:t>循环移位寄存器</a:t>
            </a:r>
          </a:p>
        </p:txBody>
      </p:sp>
      <p:sp>
        <p:nvSpPr>
          <p:cNvPr id="110596" name="Text Box 6"/>
          <p:cNvSpPr txBox="1">
            <a:spLocks noChangeArrowheads="1"/>
          </p:cNvSpPr>
          <p:nvPr/>
        </p:nvSpPr>
        <p:spPr bwMode="auto">
          <a:xfrm>
            <a:off x="179388" y="692150"/>
            <a:ext cx="4464050" cy="5840413"/>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400"/>
              <a:t>LIBRARY IEEE;</a:t>
            </a:r>
          </a:p>
          <a:p>
            <a:pPr>
              <a:lnSpc>
                <a:spcPct val="50000"/>
              </a:lnSpc>
            </a:pPr>
            <a:r>
              <a:rPr lang="en-US" altLang="zh-CN" sz="1400"/>
              <a:t>USE IEEE.std_logic_1164.ALL;</a:t>
            </a:r>
          </a:p>
          <a:p>
            <a:pPr>
              <a:lnSpc>
                <a:spcPct val="50000"/>
              </a:lnSpc>
            </a:pPr>
            <a:r>
              <a:rPr lang="en-US" altLang="zh-CN" sz="1400"/>
              <a:t>USE IEEE.std_logic_arith.ALL;</a:t>
            </a:r>
          </a:p>
          <a:p>
            <a:pPr>
              <a:lnSpc>
                <a:spcPct val="50000"/>
              </a:lnSpc>
            </a:pPr>
            <a:r>
              <a:rPr lang="en-US" altLang="zh-CN" sz="1400"/>
              <a:t>USE IEEE.std_logic_unsigned.ALL;</a:t>
            </a:r>
          </a:p>
          <a:p>
            <a:pPr>
              <a:lnSpc>
                <a:spcPct val="50000"/>
              </a:lnSpc>
            </a:pPr>
            <a:endParaRPr lang="en-US" altLang="zh-CN" sz="1400"/>
          </a:p>
          <a:p>
            <a:pPr>
              <a:lnSpc>
                <a:spcPct val="50000"/>
              </a:lnSpc>
            </a:pPr>
            <a:r>
              <a:rPr lang="en-US" altLang="zh-CN" sz="1400"/>
              <a:t>PACKAGE example IS</a:t>
            </a:r>
          </a:p>
          <a:p>
            <a:pPr>
              <a:lnSpc>
                <a:spcPct val="50000"/>
              </a:lnSpc>
            </a:pPr>
            <a:r>
              <a:rPr lang="en-US" altLang="zh-CN" sz="1400"/>
              <a:t>        PROCEDURE shift (din,s : IN  std_logic_vector;</a:t>
            </a:r>
          </a:p>
          <a:p>
            <a:pPr>
              <a:lnSpc>
                <a:spcPct val="50000"/>
              </a:lnSpc>
            </a:pPr>
            <a:r>
              <a:rPr lang="en-US" altLang="zh-CN" sz="1400"/>
              <a:t>                         SIGNAL dout : OUT std_logic_vector);</a:t>
            </a:r>
          </a:p>
          <a:p>
            <a:pPr>
              <a:lnSpc>
                <a:spcPct val="50000"/>
              </a:lnSpc>
            </a:pPr>
            <a:r>
              <a:rPr lang="en-US" altLang="zh-CN" sz="1400"/>
              <a:t>END example;</a:t>
            </a:r>
          </a:p>
          <a:p>
            <a:pPr>
              <a:lnSpc>
                <a:spcPct val="50000"/>
              </a:lnSpc>
            </a:pPr>
            <a:endParaRPr lang="en-US" altLang="zh-CN" sz="1400"/>
          </a:p>
          <a:p>
            <a:pPr>
              <a:lnSpc>
                <a:spcPct val="50000"/>
              </a:lnSpc>
            </a:pPr>
            <a:r>
              <a:rPr lang="en-US" altLang="zh-CN" sz="1400"/>
              <a:t>PACKAGE BODY example IS</a:t>
            </a:r>
          </a:p>
          <a:p>
            <a:pPr>
              <a:lnSpc>
                <a:spcPct val="50000"/>
              </a:lnSpc>
            </a:pPr>
            <a:r>
              <a:rPr lang="en-US" altLang="zh-CN" sz="1400"/>
              <a:t>           PROCEDURE shift (din,s : IN  std_logic_vector;</a:t>
            </a:r>
          </a:p>
          <a:p>
            <a:pPr>
              <a:lnSpc>
                <a:spcPct val="50000"/>
              </a:lnSpc>
            </a:pPr>
            <a:r>
              <a:rPr lang="en-US" altLang="zh-CN" sz="1400"/>
              <a:t>                     SIGNAL dout : OUT std_logic_vector) IS</a:t>
            </a:r>
          </a:p>
          <a:p>
            <a:pPr>
              <a:lnSpc>
                <a:spcPct val="50000"/>
              </a:lnSpc>
            </a:pPr>
            <a:r>
              <a:rPr lang="en-US" altLang="zh-CN" sz="1400"/>
              <a:t>           VARIABLE s_temp : integer;</a:t>
            </a:r>
          </a:p>
          <a:p>
            <a:pPr>
              <a:lnSpc>
                <a:spcPct val="50000"/>
              </a:lnSpc>
            </a:pPr>
            <a:r>
              <a:rPr lang="en-US" altLang="zh-CN" sz="1400"/>
              <a:t>           BEGIN</a:t>
            </a:r>
          </a:p>
          <a:p>
            <a:pPr>
              <a:lnSpc>
                <a:spcPct val="50000"/>
              </a:lnSpc>
            </a:pPr>
            <a:r>
              <a:rPr lang="en-US" altLang="zh-CN" sz="1400"/>
              <a:t>                s_temp := conv_integer(s);</a:t>
            </a:r>
          </a:p>
          <a:p>
            <a:pPr>
              <a:lnSpc>
                <a:spcPct val="50000"/>
              </a:lnSpc>
            </a:pPr>
            <a:r>
              <a:rPr lang="en-US" altLang="zh-CN" sz="1400"/>
              <a:t>                FOR i IN din'RANGE LOOP</a:t>
            </a:r>
          </a:p>
          <a:p>
            <a:pPr>
              <a:lnSpc>
                <a:spcPct val="50000"/>
              </a:lnSpc>
            </a:pPr>
            <a:r>
              <a:rPr lang="en-US" altLang="zh-CN" sz="1400"/>
              <a:t>                    IF (s_temp+i &lt;= din'left) THEN</a:t>
            </a:r>
          </a:p>
          <a:p>
            <a:pPr>
              <a:lnSpc>
                <a:spcPct val="50000"/>
              </a:lnSpc>
            </a:pPr>
            <a:r>
              <a:rPr lang="en-US" altLang="zh-CN" sz="1400"/>
              <a:t>                        dout(s_temp+i) &lt;= din(i);</a:t>
            </a:r>
          </a:p>
          <a:p>
            <a:pPr>
              <a:lnSpc>
                <a:spcPct val="50000"/>
              </a:lnSpc>
            </a:pPr>
            <a:r>
              <a:rPr lang="en-US" altLang="zh-CN" sz="1400"/>
              <a:t>                    ELSE</a:t>
            </a:r>
          </a:p>
          <a:p>
            <a:pPr>
              <a:lnSpc>
                <a:spcPct val="50000"/>
              </a:lnSpc>
            </a:pPr>
            <a:r>
              <a:rPr lang="en-US" altLang="zh-CN" sz="1400"/>
              <a:t>                        dout(s_temp+i-1- din'left) &lt;= din(i);</a:t>
            </a:r>
          </a:p>
          <a:p>
            <a:pPr>
              <a:lnSpc>
                <a:spcPct val="50000"/>
              </a:lnSpc>
            </a:pPr>
            <a:r>
              <a:rPr lang="en-US" altLang="zh-CN" sz="1400"/>
              <a:t>                    END IF;</a:t>
            </a:r>
          </a:p>
          <a:p>
            <a:pPr>
              <a:lnSpc>
                <a:spcPct val="50000"/>
              </a:lnSpc>
            </a:pPr>
            <a:r>
              <a:rPr lang="en-US" altLang="zh-CN" sz="1400"/>
              <a:t>                END LOOP;</a:t>
            </a:r>
          </a:p>
          <a:p>
            <a:pPr>
              <a:lnSpc>
                <a:spcPct val="50000"/>
              </a:lnSpc>
            </a:pPr>
            <a:r>
              <a:rPr lang="en-US" altLang="zh-CN" sz="1400"/>
              <a:t>           END shift;</a:t>
            </a:r>
          </a:p>
          <a:p>
            <a:pPr>
              <a:lnSpc>
                <a:spcPct val="50000"/>
              </a:lnSpc>
            </a:pPr>
            <a:r>
              <a:rPr lang="en-US" altLang="zh-CN" sz="1400"/>
              <a:t>END example;</a:t>
            </a:r>
          </a:p>
          <a:p>
            <a:pPr algn="ctr"/>
            <a:endParaRPr lang="en-US" altLang="zh-CN" sz="1400"/>
          </a:p>
        </p:txBody>
      </p:sp>
      <p:sp>
        <p:nvSpPr>
          <p:cNvPr id="110597" name="Text Box 7"/>
          <p:cNvSpPr txBox="1">
            <a:spLocks noChangeArrowheads="1"/>
          </p:cNvSpPr>
          <p:nvPr/>
        </p:nvSpPr>
        <p:spPr bwMode="auto">
          <a:xfrm>
            <a:off x="4706938" y="333375"/>
            <a:ext cx="4321175" cy="5978525"/>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400"/>
              <a:t>LIBRARY IEEE;</a:t>
            </a:r>
          </a:p>
          <a:p>
            <a:pPr>
              <a:lnSpc>
                <a:spcPct val="50000"/>
              </a:lnSpc>
            </a:pPr>
            <a:r>
              <a:rPr lang="en-US" altLang="zh-CN" sz="1400"/>
              <a:t>USE IEEE.std_logic_1164.ALL;</a:t>
            </a:r>
          </a:p>
          <a:p>
            <a:pPr>
              <a:lnSpc>
                <a:spcPct val="50000"/>
              </a:lnSpc>
            </a:pPr>
            <a:r>
              <a:rPr lang="en-US" altLang="zh-CN" sz="1400"/>
              <a:t>--USE WORK.exmple.ALL;</a:t>
            </a:r>
          </a:p>
          <a:p>
            <a:pPr>
              <a:lnSpc>
                <a:spcPct val="50000"/>
              </a:lnSpc>
            </a:pPr>
            <a:endParaRPr lang="en-US" altLang="zh-CN" sz="1400"/>
          </a:p>
          <a:p>
            <a:pPr>
              <a:lnSpc>
                <a:spcPct val="50000"/>
              </a:lnSpc>
            </a:pPr>
            <a:r>
              <a:rPr lang="en-US" altLang="zh-CN" sz="1400"/>
              <a:t>ENTITY shift_regN IS </a:t>
            </a:r>
          </a:p>
          <a:p>
            <a:pPr>
              <a:lnSpc>
                <a:spcPct val="50000"/>
              </a:lnSpc>
            </a:pPr>
            <a:r>
              <a:rPr lang="en-US" altLang="zh-CN" sz="1400"/>
              <a:t>    GENERIC (n : integer :=3);</a:t>
            </a:r>
          </a:p>
          <a:p>
            <a:pPr>
              <a:lnSpc>
                <a:spcPct val="50000"/>
              </a:lnSpc>
            </a:pPr>
            <a:r>
              <a:rPr lang="en-US" altLang="zh-CN" sz="1400"/>
              <a:t>    PORT</a:t>
            </a:r>
          </a:p>
          <a:p>
            <a:pPr>
              <a:lnSpc>
                <a:spcPct val="50000"/>
              </a:lnSpc>
            </a:pPr>
            <a:r>
              <a:rPr lang="en-US" altLang="zh-CN" sz="1400"/>
              <a:t> (din  : IN  std_logic_vector((2**n-1) DOWNTO 0);</a:t>
            </a:r>
          </a:p>
          <a:p>
            <a:pPr>
              <a:lnSpc>
                <a:spcPct val="50000"/>
              </a:lnSpc>
            </a:pPr>
            <a:r>
              <a:rPr lang="en-US" altLang="zh-CN" sz="1400"/>
              <a:t>      s    : IN  std_logic_vector(n-1 DOWNTO 0);</a:t>
            </a:r>
          </a:p>
          <a:p>
            <a:pPr>
              <a:lnSpc>
                <a:spcPct val="50000"/>
              </a:lnSpc>
            </a:pPr>
            <a:r>
              <a:rPr lang="en-US" altLang="zh-CN" sz="1400"/>
              <a:t>        en   : IN  std_logic;</a:t>
            </a:r>
          </a:p>
          <a:p>
            <a:pPr>
              <a:lnSpc>
                <a:spcPct val="50000"/>
              </a:lnSpc>
            </a:pPr>
            <a:r>
              <a:rPr lang="en-US" altLang="zh-CN" sz="1400"/>
              <a:t>         clk  : IN  std_logic;</a:t>
            </a:r>
          </a:p>
          <a:p>
            <a:pPr>
              <a:lnSpc>
                <a:spcPct val="50000"/>
              </a:lnSpc>
            </a:pPr>
            <a:r>
              <a:rPr lang="en-US" altLang="zh-CN" sz="1400"/>
              <a:t>  dout : OUT std_logic_vector((2**n-1) DOWNTO 0));</a:t>
            </a:r>
          </a:p>
          <a:p>
            <a:pPr>
              <a:lnSpc>
                <a:spcPct val="50000"/>
              </a:lnSpc>
            </a:pPr>
            <a:r>
              <a:rPr lang="en-US" altLang="zh-CN" sz="1400"/>
              <a:t>END shift_regN;</a:t>
            </a:r>
          </a:p>
          <a:p>
            <a:pPr>
              <a:lnSpc>
                <a:spcPct val="50000"/>
              </a:lnSpc>
            </a:pPr>
            <a:endParaRPr lang="en-US" altLang="zh-CN" sz="1400"/>
          </a:p>
          <a:p>
            <a:pPr>
              <a:lnSpc>
                <a:spcPct val="50000"/>
              </a:lnSpc>
            </a:pPr>
            <a:r>
              <a:rPr lang="en-US" altLang="zh-CN" sz="1400"/>
              <a:t>ARCHITECTURE structure_arc OF shift_regN IS</a:t>
            </a:r>
          </a:p>
          <a:p>
            <a:pPr>
              <a:lnSpc>
                <a:spcPct val="50000"/>
              </a:lnSpc>
            </a:pPr>
            <a:r>
              <a:rPr lang="en-US" altLang="zh-CN" sz="1400"/>
              <a:t>BEGIN</a:t>
            </a:r>
          </a:p>
          <a:p>
            <a:pPr>
              <a:lnSpc>
                <a:spcPct val="50000"/>
              </a:lnSpc>
            </a:pPr>
            <a:r>
              <a:rPr lang="en-US" altLang="zh-CN" sz="1400"/>
              <a:t>     PROCESS (clk)</a:t>
            </a:r>
          </a:p>
          <a:p>
            <a:pPr>
              <a:lnSpc>
                <a:spcPct val="50000"/>
              </a:lnSpc>
            </a:pPr>
            <a:r>
              <a:rPr lang="en-US" altLang="zh-CN" sz="1400"/>
              <a:t>     BEGIN</a:t>
            </a:r>
          </a:p>
          <a:p>
            <a:pPr>
              <a:lnSpc>
                <a:spcPct val="50000"/>
              </a:lnSpc>
            </a:pPr>
            <a:r>
              <a:rPr lang="en-US" altLang="zh-CN" sz="1400"/>
              <a:t>          IF (clk'event AND clk ='1') THEN</a:t>
            </a:r>
          </a:p>
          <a:p>
            <a:pPr>
              <a:lnSpc>
                <a:spcPct val="50000"/>
              </a:lnSpc>
            </a:pPr>
            <a:r>
              <a:rPr lang="en-US" altLang="zh-CN" sz="1400"/>
              <a:t>              IF (en ='0') THEN</a:t>
            </a:r>
          </a:p>
          <a:p>
            <a:pPr>
              <a:lnSpc>
                <a:spcPct val="50000"/>
              </a:lnSpc>
            </a:pPr>
            <a:r>
              <a:rPr lang="en-US" altLang="zh-CN" sz="1400"/>
              <a:t>                  dout &lt;= din;</a:t>
            </a:r>
          </a:p>
          <a:p>
            <a:pPr>
              <a:lnSpc>
                <a:spcPct val="50000"/>
              </a:lnSpc>
            </a:pPr>
            <a:r>
              <a:rPr lang="en-US" altLang="zh-CN" sz="1400"/>
              <a:t>              ELSE</a:t>
            </a:r>
          </a:p>
          <a:p>
            <a:pPr>
              <a:lnSpc>
                <a:spcPct val="50000"/>
              </a:lnSpc>
            </a:pPr>
            <a:r>
              <a:rPr lang="en-US" altLang="zh-CN" sz="1400"/>
              <a:t>                  shift(din,s,dout);</a:t>
            </a:r>
          </a:p>
          <a:p>
            <a:pPr>
              <a:lnSpc>
                <a:spcPct val="50000"/>
              </a:lnSpc>
            </a:pPr>
            <a:r>
              <a:rPr lang="en-US" altLang="zh-CN" sz="1400"/>
              <a:t>              END IF;</a:t>
            </a:r>
          </a:p>
          <a:p>
            <a:pPr>
              <a:lnSpc>
                <a:spcPct val="50000"/>
              </a:lnSpc>
            </a:pPr>
            <a:r>
              <a:rPr lang="en-US" altLang="zh-CN" sz="1400"/>
              <a:t>          END IF;</a:t>
            </a:r>
          </a:p>
          <a:p>
            <a:pPr>
              <a:lnSpc>
                <a:spcPct val="50000"/>
              </a:lnSpc>
            </a:pPr>
            <a:r>
              <a:rPr lang="en-US" altLang="zh-CN" sz="1400"/>
              <a:t>     END PROCESS;</a:t>
            </a:r>
          </a:p>
          <a:p>
            <a:pPr>
              <a:lnSpc>
                <a:spcPct val="50000"/>
              </a:lnSpc>
            </a:pPr>
            <a:r>
              <a:rPr lang="en-US" altLang="zh-CN" sz="1400"/>
              <a:t>END structure_arc;</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6629400" y="6477000"/>
            <a:ext cx="25146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十大</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PLD</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公司</a:t>
            </a:r>
          </a:p>
        </p:txBody>
      </p:sp>
      <p:graphicFrame>
        <p:nvGraphicFramePr>
          <p:cNvPr id="489475" name="Group 3"/>
          <p:cNvGraphicFramePr>
            <a:graphicFrameLocks noGrp="1"/>
          </p:cNvGraphicFramePr>
          <p:nvPr/>
        </p:nvGraphicFramePr>
        <p:xfrm>
          <a:off x="2987675" y="549275"/>
          <a:ext cx="3752850" cy="4383088"/>
        </p:xfrm>
        <a:graphic>
          <a:graphicData uri="http://schemas.openxmlformats.org/drawingml/2006/table">
            <a:tbl>
              <a:tblPr/>
              <a:tblGrid>
                <a:gridCol w="762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排名</a:t>
                      </a: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公司</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市场占有率</a:t>
                      </a: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宋体" pitchFamily="2" charset="-122"/>
                          <a:ea typeface="宋体" pitchFamily="2" charset="-122"/>
                          <a:cs typeface="Times New Roman" pitchFamily="18" charset="0"/>
                        </a:rPr>
                        <a:t>Altera</a:t>
                      </a:r>
                      <a:endParaRPr kumimoji="1"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30.1</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宋体" pitchFamily="2" charset="-122"/>
                          <a:ea typeface="宋体" pitchFamily="2" charset="-122"/>
                          <a:cs typeface="Times New Roman" pitchFamily="18" charset="0"/>
                        </a:rPr>
                        <a:t>Xilinx</a:t>
                      </a:r>
                      <a:endParaRPr kumimoji="1"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29.0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Vantis</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11.1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宋体" pitchFamily="2" charset="-122"/>
                          <a:ea typeface="宋体" pitchFamily="2" charset="-122"/>
                          <a:cs typeface="Times New Roman" pitchFamily="18" charset="0"/>
                        </a:rPr>
                        <a:t>Lattice</a:t>
                      </a:r>
                      <a:endParaRPr kumimoji="1"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11.0</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Actel</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7.0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Luccent</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4.3</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Cypress</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2.2</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宋体" pitchFamily="2" charset="-122"/>
                          <a:ea typeface="宋体" pitchFamily="2" charset="-122"/>
                          <a:cs typeface="Times New Roman" pitchFamily="18" charset="0"/>
                        </a:rPr>
                        <a:t>Atmel</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2.1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宋体" pitchFamily="2" charset="-122"/>
                          <a:ea typeface="宋体" pitchFamily="2" charset="-122"/>
                          <a:cs typeface="Times New Roman" pitchFamily="18" charset="0"/>
                        </a:rPr>
                        <a:t>Philips</a:t>
                      </a:r>
                      <a:endParaRPr kumimoji="1"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1.4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Quicklogic</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rPr>
                        <a:t>1.2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4629" name="Text Box 53"/>
          <p:cNvSpPr txBox="1">
            <a:spLocks noChangeArrowheads="1"/>
          </p:cNvSpPr>
          <p:nvPr/>
        </p:nvSpPr>
        <p:spPr bwMode="auto">
          <a:xfrm>
            <a:off x="2916238" y="188913"/>
            <a:ext cx="3733800" cy="401637"/>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2010</a:t>
            </a:r>
            <a:r>
              <a:rPr lang="zh-CN" altLang="en-US">
                <a:ea typeface="宋体" pitchFamily="2" charset="-122"/>
              </a:rPr>
              <a:t>年十大</a:t>
            </a:r>
            <a:r>
              <a:rPr lang="en-US" altLang="zh-CN">
                <a:ea typeface="宋体" pitchFamily="2" charset="-122"/>
              </a:rPr>
              <a:t>CPLD/FPGA</a:t>
            </a:r>
            <a:r>
              <a:rPr lang="zh-CN" altLang="en-US">
                <a:ea typeface="宋体" pitchFamily="2" charset="-122"/>
              </a:rPr>
              <a:t>公司                              </a:t>
            </a:r>
          </a:p>
        </p:txBody>
      </p:sp>
      <p:sp>
        <p:nvSpPr>
          <p:cNvPr id="24630" name="TextBox 55"/>
          <p:cNvSpPr txBox="1">
            <a:spLocks noChangeArrowheads="1"/>
          </p:cNvSpPr>
          <p:nvPr/>
        </p:nvSpPr>
        <p:spPr bwMode="auto">
          <a:xfrm>
            <a:off x="1042988" y="4941888"/>
            <a:ext cx="7561262" cy="1400175"/>
          </a:xfrm>
          <a:prstGeom prst="rect">
            <a:avLst/>
          </a:prstGeom>
          <a:noFill/>
          <a:ln w="9525">
            <a:noFill/>
            <a:miter lim="800000"/>
            <a:headEnd/>
            <a:tailEnd/>
          </a:ln>
        </p:spPr>
        <p:txBody>
          <a:bodyPr>
            <a:spAutoFit/>
          </a:bodyPr>
          <a:lstStyle/>
          <a:p>
            <a:r>
              <a:rPr lang="en-US" altLang="zh-CN"/>
              <a:t>       Altera</a:t>
            </a:r>
            <a:r>
              <a:rPr lang="zh-CN" altLang="en-US"/>
              <a:t>和</a:t>
            </a:r>
            <a:r>
              <a:rPr lang="en-US" altLang="zh-CN"/>
              <a:t>Xilinx</a:t>
            </a:r>
            <a:r>
              <a:rPr lang="zh-CN" altLang="en-US"/>
              <a:t>占有了</a:t>
            </a:r>
            <a:r>
              <a:rPr lang="en-US" altLang="zh-CN"/>
              <a:t>60%</a:t>
            </a:r>
            <a:r>
              <a:rPr lang="zh-CN" altLang="en-US"/>
              <a:t>以上的市场份额。 </a:t>
            </a:r>
            <a:br>
              <a:rPr lang="zh-CN" altLang="en-US"/>
            </a:br>
            <a:r>
              <a:rPr lang="zh-CN" altLang="en-US"/>
              <a:t>在欧洲用</a:t>
            </a:r>
            <a:r>
              <a:rPr lang="en-US" altLang="zh-CN"/>
              <a:t>Xilinx</a:t>
            </a:r>
            <a:r>
              <a:rPr lang="zh-CN" altLang="en-US"/>
              <a:t>的人多，在日本和亚太地区用</a:t>
            </a:r>
            <a:r>
              <a:rPr lang="en-US" altLang="zh-CN"/>
              <a:t>Altera</a:t>
            </a:r>
            <a:r>
              <a:rPr lang="zh-CN" altLang="en-US"/>
              <a:t>的人多，在美国则是平分秋色。 </a:t>
            </a:r>
            <a:br>
              <a:rPr lang="zh-CN" altLang="en-US"/>
            </a:br>
            <a:r>
              <a:rPr lang="zh-CN" altLang="en-US"/>
              <a:t>       全球</a:t>
            </a:r>
            <a:r>
              <a:rPr lang="en-US" altLang="zh-CN"/>
              <a:t>CPLD/FPGA</a:t>
            </a:r>
            <a:r>
              <a:rPr lang="zh-CN" altLang="en-US"/>
              <a:t>产品</a:t>
            </a:r>
            <a:r>
              <a:rPr lang="en-US" altLang="zh-CN"/>
              <a:t>60%</a:t>
            </a:r>
            <a:r>
              <a:rPr lang="zh-CN" altLang="en-US"/>
              <a:t>以上是由</a:t>
            </a:r>
            <a:r>
              <a:rPr lang="en-US" altLang="zh-CN"/>
              <a:t>Altera</a:t>
            </a:r>
            <a:r>
              <a:rPr lang="zh-CN" altLang="en-US"/>
              <a:t>和</a:t>
            </a:r>
            <a:r>
              <a:rPr lang="en-US" altLang="zh-CN"/>
              <a:t>Xilinx</a:t>
            </a:r>
            <a:r>
              <a:rPr lang="zh-CN" altLang="en-US"/>
              <a:t>提供的。可以讲</a:t>
            </a:r>
            <a:r>
              <a:rPr lang="en-US" altLang="zh-CN"/>
              <a:t>Altera</a:t>
            </a:r>
            <a:r>
              <a:rPr lang="zh-CN" altLang="en-US"/>
              <a:t>和</a:t>
            </a:r>
            <a:r>
              <a:rPr lang="en-US" altLang="zh-CN"/>
              <a:t>Xilinx</a:t>
            </a:r>
            <a:r>
              <a:rPr lang="zh-CN" altLang="en-US"/>
              <a:t>共同决定了</a:t>
            </a:r>
            <a:r>
              <a:rPr lang="en-US" altLang="zh-CN"/>
              <a:t>PLD</a:t>
            </a:r>
            <a:r>
              <a:rPr lang="zh-CN" altLang="en-US"/>
              <a:t>技术的发展方向。</a:t>
            </a:r>
          </a:p>
        </p:txBody>
      </p:sp>
      <p:sp>
        <p:nvSpPr>
          <p:cNvPr id="6" name="矩形 5"/>
          <p:cNvSpPr/>
          <p:nvPr/>
        </p:nvSpPr>
        <p:spPr>
          <a:xfrm>
            <a:off x="250825" y="1196975"/>
            <a:ext cx="2700338" cy="20304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zh-CN" altLang="en-US" sz="2400" dirty="0"/>
              <a:t>全球三大</a:t>
            </a:r>
            <a:r>
              <a:rPr lang="en-US" altLang="zh-CN" sz="2400" dirty="0"/>
              <a:t>CPLD/FPGA</a:t>
            </a:r>
            <a:r>
              <a:rPr lang="zh-CN" altLang="en-US" sz="2400" dirty="0"/>
              <a:t>公司 </a:t>
            </a:r>
            <a:r>
              <a:rPr lang="en-US" altLang="zh-CN" sz="2400" dirty="0"/>
              <a:t> </a:t>
            </a:r>
            <a:r>
              <a:rPr lang="en-US" altLang="zh-CN" sz="2400" dirty="0" err="1"/>
              <a:t>Altera</a:t>
            </a:r>
            <a:r>
              <a:rPr lang="en-US" altLang="zh-CN" sz="2400" dirty="0"/>
              <a:t>  </a:t>
            </a:r>
          </a:p>
          <a:p>
            <a:pPr algn="ctr">
              <a:defRPr/>
            </a:pPr>
            <a:r>
              <a:rPr lang="en-US" altLang="zh-CN" sz="2400" dirty="0"/>
              <a:t>Xilinx  </a:t>
            </a:r>
          </a:p>
          <a:p>
            <a:pPr algn="ctr">
              <a:defRPr/>
            </a:pPr>
            <a:r>
              <a:rPr lang="en-US" altLang="zh-CN" sz="2400" dirty="0"/>
              <a:t>Lattice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9" grpId="0"/>
      <p:bldP spid="24630" grpId="0"/>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4"/>
          <p:cNvPicPr>
            <a:picLocks noChangeAspect="1" noChangeArrowheads="1"/>
          </p:cNvPicPr>
          <p:nvPr/>
        </p:nvPicPr>
        <p:blipFill>
          <a:blip r:embed="rId2" cstate="print"/>
          <a:srcRect/>
          <a:stretch>
            <a:fillRect/>
          </a:stretch>
        </p:blipFill>
        <p:spPr bwMode="auto">
          <a:xfrm>
            <a:off x="611188" y="0"/>
            <a:ext cx="7416800" cy="6775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8"/>
          <p:cNvGrpSpPr>
            <a:grpSpLocks/>
          </p:cNvGrpSpPr>
          <p:nvPr/>
        </p:nvGrpSpPr>
        <p:grpSpPr bwMode="auto">
          <a:xfrm>
            <a:off x="611188" y="333375"/>
            <a:ext cx="7686675" cy="6191250"/>
            <a:chOff x="611188" y="333375"/>
            <a:chExt cx="7686675" cy="6191250"/>
          </a:xfrm>
        </p:grpSpPr>
        <p:pic>
          <p:nvPicPr>
            <p:cNvPr id="22535" name="Picture 2"/>
            <p:cNvPicPr>
              <a:picLocks noChangeAspect="1" noChangeArrowheads="1"/>
            </p:cNvPicPr>
            <p:nvPr/>
          </p:nvPicPr>
          <p:blipFill>
            <a:blip r:embed="rId2" cstate="print"/>
            <a:srcRect/>
            <a:stretch>
              <a:fillRect/>
            </a:stretch>
          </p:blipFill>
          <p:spPr bwMode="auto">
            <a:xfrm>
              <a:off x="611188" y="333375"/>
              <a:ext cx="7686675" cy="6191250"/>
            </a:xfrm>
            <a:prstGeom prst="rect">
              <a:avLst/>
            </a:prstGeom>
            <a:noFill/>
            <a:ln w="19050" algn="ctr">
              <a:noFill/>
              <a:miter lim="800000"/>
              <a:headEnd/>
              <a:tailEnd/>
            </a:ln>
          </p:spPr>
        </p:pic>
        <p:sp>
          <p:nvSpPr>
            <p:cNvPr id="22536" name="矩形 4"/>
            <p:cNvSpPr>
              <a:spLocks noChangeArrowheads="1"/>
            </p:cNvSpPr>
            <p:nvPr/>
          </p:nvSpPr>
          <p:spPr bwMode="auto">
            <a:xfrm>
              <a:off x="3059113" y="333375"/>
              <a:ext cx="1081087" cy="287338"/>
            </a:xfrm>
            <a:prstGeom prst="rect">
              <a:avLst/>
            </a:prstGeom>
            <a:solidFill>
              <a:schemeClr val="bg1"/>
            </a:solidFill>
            <a:ln w="19050" algn="ctr">
              <a:noFill/>
              <a:round/>
              <a:headEnd/>
              <a:tailEnd/>
            </a:ln>
          </p:spPr>
          <p:txBody>
            <a:bodyPr lIns="90000" tIns="82800" rIns="90000" bIns="46800">
              <a:spAutoFit/>
            </a:bodyPr>
            <a:lstStyle/>
            <a:p>
              <a:endParaRPr lang="zh-CN" altLang="en-US"/>
            </a:p>
          </p:txBody>
        </p:sp>
        <p:sp>
          <p:nvSpPr>
            <p:cNvPr id="22537" name="矩形 6"/>
            <p:cNvSpPr>
              <a:spLocks noChangeArrowheads="1"/>
            </p:cNvSpPr>
            <p:nvPr/>
          </p:nvSpPr>
          <p:spPr bwMode="auto">
            <a:xfrm>
              <a:off x="1422847" y="1964631"/>
              <a:ext cx="144016" cy="392476"/>
            </a:xfrm>
            <a:prstGeom prst="rect">
              <a:avLst/>
            </a:prstGeom>
            <a:solidFill>
              <a:schemeClr val="bg1"/>
            </a:solidFill>
            <a:ln w="19050" algn="ctr">
              <a:noFill/>
              <a:round/>
              <a:headEnd/>
              <a:tailEnd/>
            </a:ln>
          </p:spPr>
          <p:txBody>
            <a:bodyPr lIns="90000" tIns="82800" rIns="90000" bIns="46800">
              <a:spAutoFit/>
            </a:bodyPr>
            <a:lstStyle/>
            <a:p>
              <a:endParaRPr lang="zh-CN" altLang="en-US"/>
            </a:p>
          </p:txBody>
        </p:sp>
        <p:sp>
          <p:nvSpPr>
            <p:cNvPr id="22538" name="矩形 7"/>
            <p:cNvSpPr>
              <a:spLocks noChangeArrowheads="1"/>
            </p:cNvSpPr>
            <p:nvPr/>
          </p:nvSpPr>
          <p:spPr bwMode="auto">
            <a:xfrm>
              <a:off x="3779912" y="6021288"/>
              <a:ext cx="144016" cy="392476"/>
            </a:xfrm>
            <a:prstGeom prst="rect">
              <a:avLst/>
            </a:prstGeom>
            <a:solidFill>
              <a:schemeClr val="bg1"/>
            </a:solidFill>
            <a:ln w="19050" algn="ctr">
              <a:noFill/>
              <a:round/>
              <a:headEnd/>
              <a:tailEnd/>
            </a:ln>
          </p:spPr>
          <p:txBody>
            <a:bodyPr lIns="90000" tIns="82800" rIns="90000" bIns="46800">
              <a:spAutoFit/>
            </a:bodyPr>
            <a:lstStyle/>
            <a:p>
              <a:endParaRPr lang="zh-CN" altLang="en-US"/>
            </a:p>
          </p:txBody>
        </p:sp>
      </p:grpSp>
      <p:grpSp>
        <p:nvGrpSpPr>
          <p:cNvPr id="3" name="组合 9"/>
          <p:cNvGrpSpPr>
            <a:grpSpLocks/>
          </p:cNvGrpSpPr>
          <p:nvPr/>
        </p:nvGrpSpPr>
        <p:grpSpPr bwMode="auto">
          <a:xfrm>
            <a:off x="7019925" y="908050"/>
            <a:ext cx="1841500" cy="720725"/>
            <a:chOff x="7086352" y="980728"/>
            <a:chExt cx="1841624" cy="720080"/>
          </a:xfrm>
        </p:grpSpPr>
        <p:sp>
          <p:nvSpPr>
            <p:cNvPr id="22533" name="TextBox 5"/>
            <p:cNvSpPr txBox="1">
              <a:spLocks noChangeArrowheads="1"/>
            </p:cNvSpPr>
            <p:nvPr/>
          </p:nvSpPr>
          <p:spPr bwMode="auto">
            <a:xfrm>
              <a:off x="8028384" y="980728"/>
              <a:ext cx="899592" cy="406265"/>
            </a:xfrm>
            <a:prstGeom prst="rect">
              <a:avLst/>
            </a:prstGeom>
            <a:noFill/>
            <a:ln w="9525">
              <a:solidFill>
                <a:srgbClr val="FF0000"/>
              </a:solidFill>
              <a:miter lim="800000"/>
              <a:headEnd/>
              <a:tailEnd/>
            </a:ln>
          </p:spPr>
          <p:txBody>
            <a:bodyPr>
              <a:spAutoFit/>
            </a:bodyPr>
            <a:lstStyle/>
            <a:p>
              <a:r>
                <a:rPr lang="zh-CN" altLang="en-US" sz="2400">
                  <a:solidFill>
                    <a:schemeClr val="accent2"/>
                  </a:solidFill>
                  <a:latin typeface="楷体" pitchFamily="49" charset="-122"/>
                  <a:ea typeface="楷体" pitchFamily="49" charset="-122"/>
                </a:rPr>
                <a:t>三态</a:t>
              </a:r>
            </a:p>
          </p:txBody>
        </p:sp>
        <p:cxnSp>
          <p:nvCxnSpPr>
            <p:cNvPr id="22534" name="直接箭头连接符 7"/>
            <p:cNvCxnSpPr>
              <a:cxnSpLocks noChangeShapeType="1"/>
              <a:stCxn id="22533" idx="1"/>
            </p:cNvCxnSpPr>
            <p:nvPr/>
          </p:nvCxnSpPr>
          <p:spPr bwMode="auto">
            <a:xfrm flipH="1">
              <a:off x="7086352" y="1183861"/>
              <a:ext cx="942032" cy="516947"/>
            </a:xfrm>
            <a:prstGeom prst="straightConnector1">
              <a:avLst/>
            </a:prstGeom>
            <a:noFill/>
            <a:ln w="19050" algn="ctr">
              <a:solidFill>
                <a:srgbClr val="FF0000"/>
              </a:solidFill>
              <a:round/>
              <a:headEnd/>
              <a:tailEnd type="arrow" w="med" len="med"/>
            </a:ln>
          </p:spPr>
        </p:cxnSp>
      </p:grpSp>
      <p:sp>
        <p:nvSpPr>
          <p:cNvPr id="13" name="标题 12"/>
          <p:cNvSpPr>
            <a:spLocks noGrp="1"/>
          </p:cNvSpPr>
          <p:nvPr>
            <p:ph type="title"/>
          </p:nvPr>
        </p:nvSpPr>
        <p:spPr>
          <a:xfrm>
            <a:off x="6985992" y="6486872"/>
            <a:ext cx="2158008" cy="371128"/>
          </a:xfrm>
        </p:spPr>
        <p:txBody>
          <a:bodyPr/>
          <a:lstStyle/>
          <a:p>
            <a:pPr>
              <a:defRPr/>
            </a:pPr>
            <a:r>
              <a:rPr lang="en-US" altLang="zh-CN" sz="2000" dirty="0">
                <a:solidFill>
                  <a:schemeClr val="bg1"/>
                </a:solidFill>
                <a:effectLst>
                  <a:innerShdw blurRad="63500" dist="50800">
                    <a:prstClr val="black">
                      <a:alpha val="50000"/>
                    </a:prstClr>
                  </a:innerShdw>
                </a:effectLst>
              </a:rPr>
              <a:t>PLD</a:t>
            </a:r>
            <a:r>
              <a:rPr lang="zh-CN" altLang="zh-CN" sz="2000" dirty="0">
                <a:solidFill>
                  <a:schemeClr val="bg1"/>
                </a:solidFill>
                <a:effectLst>
                  <a:innerShdw blurRad="63500" dist="50800">
                    <a:prstClr val="black">
                      <a:alpha val="50000"/>
                    </a:prstClr>
                  </a:innerShdw>
                </a:effectLst>
              </a:rPr>
              <a:t>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endParaRPr lang="zh-CN" altLang="en-US"/>
          </a:p>
        </p:txBody>
      </p:sp>
      <p:sp>
        <p:nvSpPr>
          <p:cNvPr id="4" name="矩形 9"/>
          <p:cNvSpPr>
            <a:spLocks noChangeArrowheads="1"/>
          </p:cNvSpPr>
          <p:nvPr/>
        </p:nvSpPr>
        <p:spPr bwMode="auto">
          <a:xfrm>
            <a:off x="827088" y="2708275"/>
            <a:ext cx="7632700" cy="904875"/>
          </a:xfrm>
          <a:prstGeom prst="rect">
            <a:avLst/>
          </a:prstGeom>
          <a:noFill/>
          <a:ln w="9525">
            <a:noFill/>
            <a:miter lim="800000"/>
            <a:headEnd/>
            <a:tailEnd/>
          </a:ln>
        </p:spPr>
        <p:txBody>
          <a:bodyPr>
            <a:spAutoFit/>
          </a:bodyPr>
          <a:lstStyle/>
          <a:p>
            <a:pPr>
              <a:defRPr/>
            </a:pPr>
            <a:r>
              <a:rPr lang="en-US" altLang="zh-CN" sz="2400" dirty="0">
                <a:latin typeface="+mn-lt"/>
                <a:ea typeface="+mn-ea"/>
              </a:rPr>
              <a:t>   3</a:t>
            </a:r>
            <a:r>
              <a:rPr lang="zh-CN" altLang="en-US" sz="2400" dirty="0">
                <a:latin typeface="+mn-lt"/>
                <a:ea typeface="+mn-ea"/>
              </a:rPr>
              <a:t>、查阅资料： </a:t>
            </a:r>
            <a:r>
              <a:rPr lang="en-US" altLang="zh-CN" sz="2400" dirty="0">
                <a:latin typeface="+mn-lt"/>
                <a:ea typeface="+mn-ea"/>
              </a:rPr>
              <a:t> CPLD</a:t>
            </a:r>
            <a:r>
              <a:rPr lang="zh-CN" altLang="en-US" sz="2400" dirty="0">
                <a:latin typeface="+mn-lt"/>
                <a:ea typeface="+mn-ea"/>
              </a:rPr>
              <a:t>与</a:t>
            </a:r>
            <a:r>
              <a:rPr lang="en-US" altLang="zh-CN" sz="2400" dirty="0">
                <a:latin typeface="+mn-lt"/>
                <a:ea typeface="+mn-ea"/>
              </a:rPr>
              <a:t>FPGA</a:t>
            </a:r>
            <a:r>
              <a:rPr lang="zh-CN" altLang="en-US" sz="2400" dirty="0">
                <a:latin typeface="+mn-lt"/>
                <a:ea typeface="+mn-ea"/>
              </a:rPr>
              <a:t>的区别。</a:t>
            </a:r>
            <a:endParaRPr lang="en-US" altLang="zh-CN" sz="2400" dirty="0">
              <a:latin typeface="+mn-lt"/>
              <a:ea typeface="+mn-ea"/>
            </a:endParaRPr>
          </a:p>
          <a:p>
            <a:pPr>
              <a:defRPr/>
            </a:pPr>
            <a:r>
              <a:rPr lang="zh-CN" altLang="en-US" sz="2400" dirty="0">
                <a:latin typeface="+mn-lt"/>
                <a:ea typeface="+mn-ea"/>
              </a:rPr>
              <a:t>   </a:t>
            </a:r>
            <a:r>
              <a:rPr lang="en-US" altLang="zh-CN" sz="2400" dirty="0">
                <a:latin typeface="+mn-lt"/>
                <a:ea typeface="+mn-ea"/>
              </a:rPr>
              <a:t>4</a:t>
            </a:r>
            <a:r>
              <a:rPr lang="zh-CN" altLang="en-US" sz="2400" dirty="0">
                <a:latin typeface="+mn-lt"/>
                <a:ea typeface="+mn-ea"/>
              </a:rPr>
              <a:t>、用</a:t>
            </a:r>
            <a:r>
              <a:rPr lang="en-US" altLang="zh-CN" sz="2400" dirty="0">
                <a:latin typeface="+mn-lt"/>
                <a:ea typeface="+mn-ea"/>
              </a:rPr>
              <a:t>PROM</a:t>
            </a:r>
            <a:r>
              <a:rPr lang="zh-CN" altLang="en-US" sz="2400" dirty="0">
                <a:latin typeface="+mn-lt"/>
                <a:ea typeface="+mn-ea"/>
              </a:rPr>
              <a:t>及</a:t>
            </a:r>
            <a:r>
              <a:rPr lang="en-US" altLang="zh-CN" sz="2400" dirty="0">
                <a:latin typeface="+mn-lt"/>
                <a:ea typeface="+mn-ea"/>
              </a:rPr>
              <a:t>PLA</a:t>
            </a:r>
            <a:r>
              <a:rPr lang="zh-CN" altLang="en-US" sz="2400" dirty="0">
                <a:latin typeface="+mn-lt"/>
                <a:ea typeface="+mn-ea"/>
              </a:rPr>
              <a:t>实现</a:t>
            </a:r>
            <a:r>
              <a:rPr lang="en-US" altLang="zh-CN" sz="2400" dirty="0">
                <a:latin typeface="+mn-lt"/>
                <a:ea typeface="+mn-ea"/>
              </a:rPr>
              <a:t>:</a:t>
            </a:r>
            <a:endParaRPr lang="zh-CN" altLang="en-US" sz="2400" dirty="0">
              <a:latin typeface="+mn-lt"/>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7019925" y="6308725"/>
            <a:ext cx="2124075" cy="360363"/>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CPLD</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内部结构</a:t>
            </a:r>
          </a:p>
        </p:txBody>
      </p:sp>
      <p:sp>
        <p:nvSpPr>
          <p:cNvPr id="23555" name="Rectangle 12"/>
          <p:cNvSpPr>
            <a:spLocks noChangeArrowheads="1"/>
          </p:cNvSpPr>
          <p:nvPr/>
        </p:nvSpPr>
        <p:spPr bwMode="auto">
          <a:xfrm>
            <a:off x="323850" y="333375"/>
            <a:ext cx="4608513" cy="415925"/>
          </a:xfrm>
          <a:prstGeom prst="rect">
            <a:avLst/>
          </a:prstGeom>
          <a:gradFill rotWithShape="1">
            <a:gsLst>
              <a:gs pos="0">
                <a:srgbClr val="5E1847"/>
              </a:gs>
              <a:gs pos="50000">
                <a:srgbClr val="CC3399"/>
              </a:gs>
              <a:gs pos="100000">
                <a:srgbClr val="5E1847"/>
              </a:gs>
            </a:gsLst>
            <a:lin ang="5400000" scaled="1"/>
          </a:gradFill>
          <a:ln w="19050">
            <a:solidFill>
              <a:srgbClr val="00CCFF"/>
            </a:solidFill>
            <a:miter lim="800000"/>
            <a:headEnd/>
            <a:tailEnd/>
          </a:ln>
        </p:spPr>
        <p:txBody>
          <a:bodyPr lIns="90000" tIns="46800" rIns="90000" bIns="46800" anchor="ctr">
            <a:spAutoFit/>
          </a:bodyPr>
          <a:lstStyle/>
          <a:p>
            <a:pPr>
              <a:lnSpc>
                <a:spcPct val="100000"/>
              </a:lnSpc>
            </a:pPr>
            <a:r>
              <a:rPr lang="zh-CN" altLang="en-US">
                <a:solidFill>
                  <a:schemeClr val="bg1"/>
                </a:solidFill>
                <a:ea typeface="宋体" pitchFamily="2" charset="-122"/>
              </a:rPr>
              <a:t>复杂可编程逻辑器件</a:t>
            </a:r>
            <a:r>
              <a:rPr lang="en-US" altLang="zh-CN">
                <a:solidFill>
                  <a:schemeClr val="bg1"/>
                </a:solidFill>
                <a:ea typeface="宋体" pitchFamily="2" charset="-122"/>
              </a:rPr>
              <a:t>CPLD</a:t>
            </a:r>
            <a:r>
              <a:rPr lang="zh-CN" altLang="en-US">
                <a:solidFill>
                  <a:schemeClr val="bg1"/>
                </a:solidFill>
                <a:ea typeface="宋体" pitchFamily="2" charset="-122"/>
              </a:rPr>
              <a:t>的内部结构</a:t>
            </a:r>
          </a:p>
        </p:txBody>
      </p:sp>
      <p:grpSp>
        <p:nvGrpSpPr>
          <p:cNvPr id="23556" name="Group 155"/>
          <p:cNvGrpSpPr>
            <a:grpSpLocks/>
          </p:cNvGrpSpPr>
          <p:nvPr/>
        </p:nvGrpSpPr>
        <p:grpSpPr bwMode="auto">
          <a:xfrm>
            <a:off x="1116013" y="1125538"/>
            <a:ext cx="6751637" cy="4133850"/>
            <a:chOff x="703" y="709"/>
            <a:chExt cx="4253" cy="2604"/>
          </a:xfrm>
        </p:grpSpPr>
        <p:grpSp>
          <p:nvGrpSpPr>
            <p:cNvPr id="23557" name="Group 153"/>
            <p:cNvGrpSpPr>
              <a:grpSpLocks/>
            </p:cNvGrpSpPr>
            <p:nvPr/>
          </p:nvGrpSpPr>
          <p:grpSpPr bwMode="auto">
            <a:xfrm>
              <a:off x="703" y="709"/>
              <a:ext cx="4253" cy="2604"/>
              <a:chOff x="748" y="858"/>
              <a:chExt cx="4253" cy="2604"/>
            </a:xfrm>
          </p:grpSpPr>
          <p:pic>
            <p:nvPicPr>
              <p:cNvPr id="23559" name="Picture 140"/>
              <p:cNvPicPr>
                <a:picLocks noChangeAspect="1" noChangeArrowheads="1"/>
              </p:cNvPicPr>
              <p:nvPr/>
            </p:nvPicPr>
            <p:blipFill>
              <a:blip r:embed="rId2" cstate="print"/>
              <a:srcRect/>
              <a:stretch>
                <a:fillRect/>
              </a:stretch>
            </p:blipFill>
            <p:spPr bwMode="auto">
              <a:xfrm>
                <a:off x="760" y="858"/>
                <a:ext cx="4241" cy="2604"/>
              </a:xfrm>
              <a:prstGeom prst="rect">
                <a:avLst/>
              </a:prstGeom>
              <a:noFill/>
              <a:ln w="9525">
                <a:noFill/>
                <a:miter lim="800000"/>
                <a:headEnd/>
                <a:tailEnd/>
              </a:ln>
            </p:spPr>
          </p:pic>
          <p:sp>
            <p:nvSpPr>
              <p:cNvPr id="23560" name="Rectangle 141"/>
              <p:cNvSpPr>
                <a:spLocks noChangeArrowheads="1"/>
              </p:cNvSpPr>
              <p:nvPr/>
            </p:nvSpPr>
            <p:spPr bwMode="auto">
              <a:xfrm>
                <a:off x="793" y="863"/>
                <a:ext cx="1584" cy="243"/>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23561" name="Text Box 142"/>
              <p:cNvSpPr txBox="1">
                <a:spLocks noChangeArrowheads="1"/>
              </p:cNvSpPr>
              <p:nvPr/>
            </p:nvSpPr>
            <p:spPr bwMode="auto">
              <a:xfrm>
                <a:off x="793" y="1389"/>
                <a:ext cx="363" cy="250"/>
              </a:xfrm>
              <a:prstGeom prst="rect">
                <a:avLst/>
              </a:prstGeom>
              <a:solidFill>
                <a:srgbClr val="FFFFCD"/>
              </a:solidFill>
              <a:ln w="19050">
                <a:noFill/>
                <a:miter lim="800000"/>
                <a:headEnd/>
                <a:tailEnd/>
              </a:ln>
            </p:spPr>
            <p:txBody>
              <a:bodyPr lIns="90000" tIns="46800" rIns="90000" bIns="46800">
                <a:spAutoFit/>
              </a:bodyPr>
              <a:lstStyle/>
              <a:p>
                <a:pPr>
                  <a:lnSpc>
                    <a:spcPct val="100000"/>
                  </a:lnSpc>
                </a:pPr>
                <a:r>
                  <a:rPr lang="en-US" altLang="zh-CN">
                    <a:ea typeface="宋体" pitchFamily="2" charset="-122"/>
                  </a:rPr>
                  <a:t>I/O</a:t>
                </a:r>
              </a:p>
            </p:txBody>
          </p:sp>
          <p:sp>
            <p:nvSpPr>
              <p:cNvPr id="23562" name="Text Box 143"/>
              <p:cNvSpPr txBox="1">
                <a:spLocks noChangeArrowheads="1"/>
              </p:cNvSpPr>
              <p:nvPr/>
            </p:nvSpPr>
            <p:spPr bwMode="auto">
              <a:xfrm>
                <a:off x="793" y="2024"/>
                <a:ext cx="363" cy="250"/>
              </a:xfrm>
              <a:prstGeom prst="rect">
                <a:avLst/>
              </a:prstGeom>
              <a:solidFill>
                <a:srgbClr val="FFFFCD"/>
              </a:solidFill>
              <a:ln w="19050">
                <a:noFill/>
                <a:miter lim="800000"/>
                <a:headEnd/>
                <a:tailEnd/>
              </a:ln>
            </p:spPr>
            <p:txBody>
              <a:bodyPr lIns="90000" tIns="46800" rIns="90000" bIns="46800">
                <a:spAutoFit/>
              </a:bodyPr>
              <a:lstStyle/>
              <a:p>
                <a:pPr>
                  <a:lnSpc>
                    <a:spcPct val="100000"/>
                  </a:lnSpc>
                </a:pPr>
                <a:r>
                  <a:rPr lang="en-US" altLang="zh-CN">
                    <a:ea typeface="宋体" pitchFamily="2" charset="-122"/>
                  </a:rPr>
                  <a:t>I/O</a:t>
                </a:r>
              </a:p>
            </p:txBody>
          </p:sp>
          <p:sp>
            <p:nvSpPr>
              <p:cNvPr id="23563" name="Text Box 144"/>
              <p:cNvSpPr txBox="1">
                <a:spLocks noChangeArrowheads="1"/>
              </p:cNvSpPr>
              <p:nvPr/>
            </p:nvSpPr>
            <p:spPr bwMode="auto">
              <a:xfrm>
                <a:off x="748" y="2976"/>
                <a:ext cx="363" cy="250"/>
              </a:xfrm>
              <a:prstGeom prst="rect">
                <a:avLst/>
              </a:prstGeom>
              <a:solidFill>
                <a:srgbClr val="FFFFCD"/>
              </a:solidFill>
              <a:ln w="19050">
                <a:noFill/>
                <a:miter lim="800000"/>
                <a:headEnd/>
                <a:tailEnd/>
              </a:ln>
            </p:spPr>
            <p:txBody>
              <a:bodyPr lIns="90000" tIns="46800" rIns="90000" bIns="46800">
                <a:spAutoFit/>
              </a:bodyPr>
              <a:lstStyle/>
              <a:p>
                <a:pPr>
                  <a:lnSpc>
                    <a:spcPct val="100000"/>
                  </a:lnSpc>
                </a:pPr>
                <a:r>
                  <a:rPr lang="en-US" altLang="zh-CN">
                    <a:ea typeface="宋体" pitchFamily="2" charset="-122"/>
                  </a:rPr>
                  <a:t>I/O</a:t>
                </a:r>
              </a:p>
            </p:txBody>
          </p:sp>
          <p:sp>
            <p:nvSpPr>
              <p:cNvPr id="23564" name="Text Box 146"/>
              <p:cNvSpPr txBox="1">
                <a:spLocks noChangeArrowheads="1"/>
              </p:cNvSpPr>
              <p:nvPr/>
            </p:nvSpPr>
            <p:spPr bwMode="auto">
              <a:xfrm>
                <a:off x="4604" y="1389"/>
                <a:ext cx="363" cy="250"/>
              </a:xfrm>
              <a:prstGeom prst="rect">
                <a:avLst/>
              </a:prstGeom>
              <a:solidFill>
                <a:srgbClr val="FFFFCD"/>
              </a:solidFill>
              <a:ln w="19050">
                <a:noFill/>
                <a:miter lim="800000"/>
                <a:headEnd/>
                <a:tailEnd/>
              </a:ln>
            </p:spPr>
            <p:txBody>
              <a:bodyPr lIns="90000" tIns="46800" rIns="90000" bIns="46800">
                <a:spAutoFit/>
              </a:bodyPr>
              <a:lstStyle/>
              <a:p>
                <a:pPr>
                  <a:lnSpc>
                    <a:spcPct val="100000"/>
                  </a:lnSpc>
                </a:pPr>
                <a:r>
                  <a:rPr lang="en-US" altLang="zh-CN">
                    <a:ea typeface="宋体" pitchFamily="2" charset="-122"/>
                  </a:rPr>
                  <a:t>I/O</a:t>
                </a:r>
              </a:p>
            </p:txBody>
          </p:sp>
          <p:sp>
            <p:nvSpPr>
              <p:cNvPr id="23565" name="Text Box 147"/>
              <p:cNvSpPr txBox="1">
                <a:spLocks noChangeArrowheads="1"/>
              </p:cNvSpPr>
              <p:nvPr/>
            </p:nvSpPr>
            <p:spPr bwMode="auto">
              <a:xfrm>
                <a:off x="4604" y="1979"/>
                <a:ext cx="363" cy="250"/>
              </a:xfrm>
              <a:prstGeom prst="rect">
                <a:avLst/>
              </a:prstGeom>
              <a:solidFill>
                <a:srgbClr val="FFFFCD"/>
              </a:solidFill>
              <a:ln w="19050">
                <a:noFill/>
                <a:miter lim="800000"/>
                <a:headEnd/>
                <a:tailEnd/>
              </a:ln>
            </p:spPr>
            <p:txBody>
              <a:bodyPr lIns="90000" tIns="46800" rIns="90000" bIns="46800">
                <a:spAutoFit/>
              </a:bodyPr>
              <a:lstStyle/>
              <a:p>
                <a:pPr>
                  <a:lnSpc>
                    <a:spcPct val="100000"/>
                  </a:lnSpc>
                </a:pPr>
                <a:r>
                  <a:rPr lang="en-US" altLang="zh-CN">
                    <a:ea typeface="宋体" pitchFamily="2" charset="-122"/>
                  </a:rPr>
                  <a:t>I/O</a:t>
                </a:r>
              </a:p>
            </p:txBody>
          </p:sp>
          <p:sp>
            <p:nvSpPr>
              <p:cNvPr id="23566" name="Text Box 150"/>
              <p:cNvSpPr txBox="1">
                <a:spLocks noChangeArrowheads="1"/>
              </p:cNvSpPr>
              <p:nvPr/>
            </p:nvSpPr>
            <p:spPr bwMode="auto">
              <a:xfrm>
                <a:off x="4604" y="2976"/>
                <a:ext cx="365" cy="250"/>
              </a:xfrm>
              <a:prstGeom prst="rect">
                <a:avLst/>
              </a:prstGeom>
              <a:solidFill>
                <a:srgbClr val="FFFFCD"/>
              </a:solidFill>
              <a:ln w="19050">
                <a:noFill/>
                <a:miter lim="800000"/>
                <a:headEnd/>
                <a:tailEnd/>
              </a:ln>
            </p:spPr>
            <p:txBody>
              <a:bodyPr lIns="90000" tIns="46800" rIns="90000" bIns="46800">
                <a:spAutoFit/>
              </a:bodyPr>
              <a:lstStyle/>
              <a:p>
                <a:pPr>
                  <a:lnSpc>
                    <a:spcPct val="100000"/>
                  </a:lnSpc>
                </a:pPr>
                <a:r>
                  <a:rPr lang="en-US" altLang="zh-CN">
                    <a:ea typeface="宋体" pitchFamily="2" charset="-122"/>
                  </a:rPr>
                  <a:t>I/O</a:t>
                </a:r>
              </a:p>
            </p:txBody>
          </p:sp>
          <p:sp>
            <p:nvSpPr>
              <p:cNvPr id="23567" name="Text Box 152"/>
              <p:cNvSpPr txBox="1">
                <a:spLocks noChangeArrowheads="1"/>
              </p:cNvSpPr>
              <p:nvPr/>
            </p:nvSpPr>
            <p:spPr bwMode="auto">
              <a:xfrm>
                <a:off x="2633" y="1525"/>
                <a:ext cx="383" cy="1406"/>
              </a:xfrm>
              <a:prstGeom prst="rect">
                <a:avLst/>
              </a:prstGeom>
              <a:solidFill>
                <a:srgbClr val="DBDBDB"/>
              </a:solidFill>
              <a:ln w="19050">
                <a:noFill/>
                <a:miter lim="800000"/>
                <a:headEnd/>
                <a:tailEnd/>
              </a:ln>
            </p:spPr>
            <p:txBody>
              <a:bodyPr vert="eaVert" lIns="90000" tIns="46800" rIns="90000" bIns="46800">
                <a:spAutoFit/>
              </a:bodyPr>
              <a:lstStyle/>
              <a:p>
                <a:pPr>
                  <a:lnSpc>
                    <a:spcPct val="100000"/>
                  </a:lnSpc>
                </a:pPr>
                <a:r>
                  <a:rPr lang="zh-CN" altLang="en-US" sz="2800">
                    <a:latin typeface="楷体_GB2312" charset="-122"/>
                  </a:rPr>
                  <a:t>互 连 总 线</a:t>
                </a:r>
              </a:p>
            </p:txBody>
          </p:sp>
        </p:grpSp>
        <p:sp>
          <p:nvSpPr>
            <p:cNvPr id="23558" name="Text Box 154"/>
            <p:cNvSpPr txBox="1">
              <a:spLocks noChangeArrowheads="1"/>
            </p:cNvSpPr>
            <p:nvPr/>
          </p:nvSpPr>
          <p:spPr bwMode="auto">
            <a:xfrm>
              <a:off x="2517" y="2795"/>
              <a:ext cx="499" cy="288"/>
            </a:xfrm>
            <a:prstGeom prst="rect">
              <a:avLst/>
            </a:prstGeom>
            <a:solidFill>
              <a:srgbClr val="DBDBDB"/>
            </a:solidFill>
            <a:ln w="19050">
              <a:noFill/>
              <a:miter lim="800000"/>
              <a:headEnd/>
              <a:tailEnd/>
            </a:ln>
          </p:spPr>
          <p:txBody>
            <a:bodyPr lIns="90000" tIns="46800" rIns="90000" bIns="46800">
              <a:spAutoFit/>
            </a:bodyPr>
            <a:lstStyle/>
            <a:p>
              <a:pPr>
                <a:lnSpc>
                  <a:spcPct val="100000"/>
                </a:lnSpc>
              </a:pPr>
              <a:r>
                <a:rPr lang="en-US" altLang="zh-CN" sz="2400">
                  <a:ea typeface="宋体" pitchFamily="2" charset="-122"/>
                </a:rPr>
                <a:t>PLA</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381000"/>
            <a:ext cx="8294688" cy="5080000"/>
          </a:xfrm>
          <a:prstGeom prst="rect">
            <a:avLst/>
          </a:prstGeom>
          <a:noFill/>
          <a:ln w="19050">
            <a:noFill/>
            <a:miter lim="800000"/>
            <a:headEnd/>
            <a:tailEnd/>
          </a:ln>
        </p:spPr>
        <p:txBody>
          <a:bodyPr lIns="90000" tIns="46800" rIns="90000" bIns="46800">
            <a:spAutoFit/>
          </a:bodyPr>
          <a:lstStyle/>
          <a:p>
            <a:pPr>
              <a:lnSpc>
                <a:spcPct val="100000"/>
              </a:lnSpc>
            </a:pPr>
            <a:r>
              <a:rPr lang="en-US" altLang="zh-CN" sz="2400">
                <a:solidFill>
                  <a:srgbClr val="FF3300"/>
                </a:solidFill>
                <a:ea typeface="宋体" pitchFamily="2" charset="-122"/>
              </a:rPr>
              <a:t>PLD</a:t>
            </a:r>
            <a:r>
              <a:rPr lang="zh-CN" altLang="en-US" sz="2400">
                <a:solidFill>
                  <a:srgbClr val="FF3300"/>
                </a:solidFill>
                <a:ea typeface="宋体" pitchFamily="2" charset="-122"/>
              </a:rPr>
              <a:t>能做什么呢？</a:t>
            </a:r>
          </a:p>
          <a:p>
            <a:pPr>
              <a:lnSpc>
                <a:spcPct val="100000"/>
              </a:lnSpc>
            </a:pPr>
            <a:r>
              <a:rPr lang="zh-CN" altLang="en-US" sz="2400">
                <a:solidFill>
                  <a:srgbClr val="FF3300"/>
                </a:solidFill>
                <a:ea typeface="宋体" pitchFamily="2" charset="-122"/>
              </a:rPr>
              <a:t>         </a:t>
            </a:r>
            <a:r>
              <a:rPr lang="zh-CN" altLang="en-US" sz="2400">
                <a:latin typeface="楷体" pitchFamily="49" charset="-122"/>
                <a:ea typeface="楷体" pitchFamily="49" charset="-122"/>
              </a:rPr>
              <a:t>可以毫不夸张的讲，</a:t>
            </a:r>
            <a:r>
              <a:rPr lang="en-US" altLang="zh-CN" sz="2400">
                <a:latin typeface="楷体" pitchFamily="49" charset="-122"/>
                <a:ea typeface="楷体" pitchFamily="49" charset="-122"/>
              </a:rPr>
              <a:t>PLD</a:t>
            </a:r>
            <a:r>
              <a:rPr lang="zh-CN" altLang="en-US" sz="2400">
                <a:latin typeface="楷体" pitchFamily="49" charset="-122"/>
                <a:ea typeface="楷体" pitchFamily="49" charset="-122"/>
              </a:rPr>
              <a:t>能完成任何数字器件的功能，上至高性能</a:t>
            </a:r>
            <a:r>
              <a:rPr lang="en-US" altLang="zh-CN" sz="2400">
                <a:latin typeface="楷体" pitchFamily="49" charset="-122"/>
                <a:ea typeface="楷体" pitchFamily="49" charset="-122"/>
              </a:rPr>
              <a:t>CPU</a:t>
            </a:r>
            <a:r>
              <a:rPr lang="zh-CN" altLang="en-US" sz="2400">
                <a:latin typeface="楷体" pitchFamily="49" charset="-122"/>
                <a:ea typeface="楷体" pitchFamily="49" charset="-122"/>
              </a:rPr>
              <a:t>，下至简单的</a:t>
            </a:r>
            <a:r>
              <a:rPr lang="en-US" altLang="zh-CN" sz="2400">
                <a:latin typeface="楷体" pitchFamily="49" charset="-122"/>
                <a:ea typeface="楷体" pitchFamily="49" charset="-122"/>
              </a:rPr>
              <a:t>74</a:t>
            </a:r>
            <a:r>
              <a:rPr lang="zh-CN" altLang="en-US" sz="2400">
                <a:latin typeface="楷体" pitchFamily="49" charset="-122"/>
                <a:ea typeface="楷体" pitchFamily="49" charset="-122"/>
              </a:rPr>
              <a:t>电路，都可以用</a:t>
            </a:r>
            <a:r>
              <a:rPr lang="en-US" altLang="zh-CN" sz="2400">
                <a:latin typeface="楷体" pitchFamily="49" charset="-122"/>
                <a:ea typeface="楷体" pitchFamily="49" charset="-122"/>
              </a:rPr>
              <a:t>PLD</a:t>
            </a:r>
            <a:r>
              <a:rPr lang="zh-CN" altLang="en-US" sz="2400">
                <a:latin typeface="楷体" pitchFamily="49" charset="-122"/>
                <a:ea typeface="楷体" pitchFamily="49" charset="-122"/>
              </a:rPr>
              <a:t>来实现。</a:t>
            </a:r>
            <a:r>
              <a:rPr lang="en-US" altLang="zh-CN" sz="2400">
                <a:solidFill>
                  <a:schemeClr val="accent2"/>
                </a:solidFill>
                <a:latin typeface="楷体" pitchFamily="49" charset="-122"/>
                <a:ea typeface="楷体" pitchFamily="49" charset="-122"/>
              </a:rPr>
              <a:t>PLD</a:t>
            </a:r>
            <a:r>
              <a:rPr lang="zh-CN" altLang="en-US" sz="2400">
                <a:solidFill>
                  <a:schemeClr val="accent2"/>
                </a:solidFill>
                <a:latin typeface="楷体" pitchFamily="49" charset="-122"/>
                <a:ea typeface="楷体" pitchFamily="49" charset="-122"/>
              </a:rPr>
              <a:t>如同一张白纸或是一堆积木，工程师可以通过传统的原理图输入法，或是硬件描述语言自由的设计一个数字系统。</a:t>
            </a:r>
          </a:p>
          <a:p>
            <a:pPr>
              <a:lnSpc>
                <a:spcPct val="100000"/>
              </a:lnSpc>
            </a:pPr>
            <a:r>
              <a:rPr lang="zh-CN" altLang="en-US" sz="2400">
                <a:solidFill>
                  <a:schemeClr val="accent2"/>
                </a:solidFill>
                <a:latin typeface="楷体" pitchFamily="49" charset="-122"/>
                <a:ea typeface="楷体" pitchFamily="49" charset="-122"/>
              </a:rPr>
              <a:t>        </a:t>
            </a:r>
            <a:r>
              <a:rPr lang="zh-CN" altLang="en-US" sz="2400">
                <a:latin typeface="楷体" pitchFamily="49" charset="-122"/>
                <a:ea typeface="楷体" pitchFamily="49" charset="-122"/>
              </a:rPr>
              <a:t>通过软件仿真，可以事先验证设计的正确性。在</a:t>
            </a:r>
            <a:r>
              <a:rPr lang="en-US" altLang="zh-CN" sz="2400">
                <a:latin typeface="楷体" pitchFamily="49" charset="-122"/>
                <a:ea typeface="楷体" pitchFamily="49" charset="-122"/>
              </a:rPr>
              <a:t>PCB</a:t>
            </a:r>
            <a:r>
              <a:rPr lang="zh-CN" altLang="en-US" sz="2400">
                <a:latin typeface="楷体" pitchFamily="49" charset="-122"/>
                <a:ea typeface="楷体" pitchFamily="49" charset="-122"/>
              </a:rPr>
              <a:t>完成以后，还可以利用</a:t>
            </a:r>
            <a:r>
              <a:rPr lang="en-US" altLang="zh-CN" sz="2400">
                <a:latin typeface="楷体" pitchFamily="49" charset="-122"/>
                <a:ea typeface="楷体" pitchFamily="49" charset="-122"/>
              </a:rPr>
              <a:t>PLD</a:t>
            </a:r>
            <a:r>
              <a:rPr lang="zh-CN" altLang="en-US" sz="2400">
                <a:latin typeface="楷体" pitchFamily="49" charset="-122"/>
                <a:ea typeface="楷体" pitchFamily="49" charset="-122"/>
              </a:rPr>
              <a:t>的在线修改能力，随时修改设计而不必改动硬件电路。</a:t>
            </a:r>
          </a:p>
          <a:p>
            <a:pPr>
              <a:lnSpc>
                <a:spcPct val="100000"/>
              </a:lnSpc>
            </a:pPr>
            <a:r>
              <a:rPr lang="zh-CN" altLang="en-US" sz="2400">
                <a:latin typeface="楷体" pitchFamily="49" charset="-122"/>
                <a:ea typeface="楷体" pitchFamily="49" charset="-122"/>
              </a:rPr>
              <a:t>        使用</a:t>
            </a:r>
            <a:r>
              <a:rPr lang="en-US" altLang="zh-CN" sz="2400">
                <a:latin typeface="楷体" pitchFamily="49" charset="-122"/>
                <a:ea typeface="楷体" pitchFamily="49" charset="-122"/>
              </a:rPr>
              <a:t>PLD</a:t>
            </a:r>
            <a:r>
              <a:rPr lang="zh-CN" altLang="en-US" sz="2400">
                <a:latin typeface="楷体" pitchFamily="49" charset="-122"/>
                <a:ea typeface="楷体" pitchFamily="49" charset="-122"/>
              </a:rPr>
              <a:t>来开发数字电路，可以大大缩短设计时间，减少</a:t>
            </a:r>
            <a:r>
              <a:rPr lang="en-US" altLang="zh-CN" sz="2400">
                <a:latin typeface="楷体" pitchFamily="49" charset="-122"/>
                <a:ea typeface="楷体" pitchFamily="49" charset="-122"/>
              </a:rPr>
              <a:t>PCB</a:t>
            </a:r>
            <a:r>
              <a:rPr lang="zh-CN" altLang="en-US" sz="2400">
                <a:latin typeface="楷体" pitchFamily="49" charset="-122"/>
                <a:ea typeface="楷体" pitchFamily="49" charset="-122"/>
              </a:rPr>
              <a:t>面积，提高系统的可靠性。 </a:t>
            </a:r>
            <a:r>
              <a:rPr lang="en-US" altLang="zh-CN" sz="2400">
                <a:latin typeface="楷体" pitchFamily="49" charset="-122"/>
                <a:ea typeface="楷体" pitchFamily="49" charset="-122"/>
              </a:rPr>
              <a:t>PLD</a:t>
            </a:r>
            <a:r>
              <a:rPr lang="zh-CN" altLang="en-US" sz="2400">
                <a:latin typeface="楷体" pitchFamily="49" charset="-122"/>
                <a:ea typeface="楷体" pitchFamily="49" charset="-122"/>
              </a:rPr>
              <a:t>的这些优点使得</a:t>
            </a:r>
            <a:r>
              <a:rPr lang="en-US" altLang="zh-CN" sz="2400">
                <a:latin typeface="楷体" pitchFamily="49" charset="-122"/>
                <a:ea typeface="楷体" pitchFamily="49" charset="-122"/>
              </a:rPr>
              <a:t>PLD</a:t>
            </a:r>
            <a:r>
              <a:rPr lang="zh-CN" altLang="en-US" sz="2400">
                <a:latin typeface="楷体" pitchFamily="49" charset="-122"/>
                <a:ea typeface="楷体" pitchFamily="49" charset="-122"/>
              </a:rPr>
              <a:t>技术在</a:t>
            </a:r>
            <a:r>
              <a:rPr lang="en-US" altLang="zh-CN" sz="2400">
                <a:latin typeface="楷体" pitchFamily="49" charset="-122"/>
                <a:ea typeface="楷体" pitchFamily="49" charset="-122"/>
              </a:rPr>
              <a:t>90</a:t>
            </a:r>
            <a:r>
              <a:rPr lang="zh-CN" altLang="en-US" sz="2400">
                <a:latin typeface="楷体" pitchFamily="49" charset="-122"/>
                <a:ea typeface="楷体" pitchFamily="49" charset="-122"/>
              </a:rPr>
              <a:t>年代以后得到飞速的发展，同时也大大推动了</a:t>
            </a:r>
            <a:r>
              <a:rPr lang="en-US" altLang="zh-CN" sz="2400">
                <a:latin typeface="楷体" pitchFamily="49" charset="-122"/>
                <a:ea typeface="楷体" pitchFamily="49" charset="-122"/>
              </a:rPr>
              <a:t>EDA</a:t>
            </a:r>
            <a:r>
              <a:rPr lang="zh-CN" altLang="en-US" sz="2400">
                <a:latin typeface="楷体" pitchFamily="49" charset="-122"/>
                <a:ea typeface="楷体" pitchFamily="49" charset="-122"/>
              </a:rPr>
              <a:t>软件和硬件描述语言（</a:t>
            </a:r>
            <a:r>
              <a:rPr lang="en-US" altLang="zh-CN" sz="2400">
                <a:latin typeface="楷体" pitchFamily="49" charset="-122"/>
                <a:ea typeface="楷体" pitchFamily="49" charset="-122"/>
              </a:rPr>
              <a:t>HDL)</a:t>
            </a:r>
            <a:r>
              <a:rPr lang="zh-CN" altLang="en-US" sz="2400">
                <a:latin typeface="楷体" pitchFamily="49" charset="-122"/>
                <a:ea typeface="楷体" pitchFamily="49" charset="-122"/>
              </a:rPr>
              <a:t>的进步。</a:t>
            </a:r>
          </a:p>
        </p:txBody>
      </p:sp>
      <p:sp>
        <p:nvSpPr>
          <p:cNvPr id="3" name="标题 2"/>
          <p:cNvSpPr>
            <a:spLocks noGrp="1"/>
          </p:cNvSpPr>
          <p:nvPr>
            <p:ph type="title"/>
          </p:nvPr>
        </p:nvSpPr>
        <p:spPr>
          <a:xfrm>
            <a:off x="6194425" y="6486525"/>
            <a:ext cx="2949575" cy="371475"/>
          </a:xfrm>
        </p:spPr>
        <p:txBody>
          <a:bodyPr/>
          <a:lstStyle/>
          <a:p>
            <a:pPr>
              <a:defRPr/>
            </a:pPr>
            <a:r>
              <a:rPr lang="en-US" altLang="zh-CN" sz="2400" b="1" kern="1200" dirty="0">
                <a:solidFill>
                  <a:schemeClr val="bg2">
                    <a:lumMod val="40000"/>
                    <a:lumOff val="60000"/>
                  </a:schemeClr>
                </a:solidFill>
                <a:cs typeface="+mn-cs"/>
              </a:rPr>
              <a:t>PLD</a:t>
            </a:r>
            <a:r>
              <a:rPr lang="zh-CN" altLang="zh-CN" sz="2400" b="1" kern="1200" dirty="0">
                <a:solidFill>
                  <a:schemeClr val="bg2">
                    <a:lumMod val="40000"/>
                    <a:lumOff val="60000"/>
                  </a:schemeClr>
                </a:solidFill>
                <a:cs typeface="+mn-cs"/>
              </a:rPr>
              <a:t>能做什么呢</a:t>
            </a:r>
            <a:endParaRPr lang="zh-CN" altLang="en-US" dirty="0">
              <a:solidFill>
                <a:schemeClr val="bg2">
                  <a:lumMod val="40000"/>
                  <a:lumOff val="60000"/>
                </a:schemeClr>
              </a:solidFill>
            </a:endParaRPr>
          </a:p>
        </p:txBody>
      </p:sp>
      <p:sp>
        <p:nvSpPr>
          <p:cNvPr id="4" name="TextBox 3"/>
          <p:cNvSpPr txBox="1"/>
          <p:nvPr/>
        </p:nvSpPr>
        <p:spPr>
          <a:xfrm>
            <a:off x="6372200" y="5733256"/>
            <a:ext cx="2304256" cy="353943"/>
          </a:xfrm>
          <a:prstGeom prst="rect">
            <a:avLst/>
          </a:prstGeom>
          <a:solidFill>
            <a:srgbClr val="FFC000"/>
          </a:solidFill>
          <a:ln>
            <a:solidFill>
              <a:srgbClr val="C00000"/>
            </a:solidFill>
          </a:ln>
        </p:spPr>
        <p:txBody>
          <a:bodyPr wrap="square" rtlCol="0">
            <a:spAutoFit/>
          </a:bodyPr>
          <a:lstStyle/>
          <a:p>
            <a:pPr algn="ctr"/>
            <a:r>
              <a:rPr lang="zh-CN" altLang="en-US" dirty="0">
                <a:latin typeface="Adobe 楷体 Std R" pitchFamily="18" charset="-122"/>
                <a:ea typeface="Adobe 楷体 Std R" pitchFamily="18" charset="-122"/>
              </a:rPr>
              <a:t>展示</a:t>
            </a:r>
            <a:r>
              <a:rPr lang="en-US" altLang="zh-CN" dirty="0">
                <a:latin typeface="Adobe 楷体 Std R" pitchFamily="18" charset="-122"/>
                <a:ea typeface="Adobe 楷体 Std R" pitchFamily="18" charset="-122"/>
              </a:rPr>
              <a:t>FPGA</a:t>
            </a:r>
            <a:r>
              <a:rPr lang="zh-CN" altLang="en-US" dirty="0">
                <a:latin typeface="Adobe 楷体 Std R" pitchFamily="18" charset="-122"/>
                <a:ea typeface="Adobe 楷体 Std R" pitchFamily="18" charset="-122"/>
              </a:rPr>
              <a:t>下载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7449" name="Picture 25"/>
          <p:cNvPicPr>
            <a:picLocks noChangeAspect="1" noChangeArrowheads="1"/>
          </p:cNvPicPr>
          <p:nvPr/>
        </p:nvPicPr>
        <p:blipFill>
          <a:blip r:embed="rId2" cstate="print"/>
          <a:srcRect/>
          <a:stretch>
            <a:fillRect/>
          </a:stretch>
        </p:blipFill>
        <p:spPr bwMode="auto">
          <a:xfrm>
            <a:off x="3910013" y="1598613"/>
            <a:ext cx="4608512" cy="5113337"/>
          </a:xfrm>
          <a:prstGeom prst="rect">
            <a:avLst/>
          </a:prstGeom>
          <a:noFill/>
          <a:ln w="19050">
            <a:noFill/>
            <a:miter lim="800000"/>
            <a:headEnd/>
            <a:tailEnd/>
          </a:ln>
        </p:spPr>
      </p:pic>
      <p:sp>
        <p:nvSpPr>
          <p:cNvPr id="487426" name="Rectangle 2"/>
          <p:cNvSpPr>
            <a:spLocks noGrp="1" noChangeArrowheads="1"/>
          </p:cNvSpPr>
          <p:nvPr>
            <p:ph type="title"/>
          </p:nvPr>
        </p:nvSpPr>
        <p:spPr>
          <a:xfrm>
            <a:off x="6324600" y="6477000"/>
            <a:ext cx="28194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现场可编程门阵列</a:t>
            </a:r>
          </a:p>
        </p:txBody>
      </p:sp>
      <p:sp>
        <p:nvSpPr>
          <p:cNvPr id="487427" name="AutoShape 3"/>
          <p:cNvSpPr>
            <a:spLocks noChangeArrowheads="1"/>
          </p:cNvSpPr>
          <p:nvPr/>
        </p:nvSpPr>
        <p:spPr bwMode="auto">
          <a:xfrm>
            <a:off x="174625" y="228600"/>
            <a:ext cx="4037013" cy="381000"/>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sz="2400">
                <a:solidFill>
                  <a:schemeClr val="bg1"/>
                </a:solidFill>
                <a:effectLst>
                  <a:outerShdw blurRad="38100" dist="38100" dir="2700000" algn="tl">
                    <a:srgbClr val="000000"/>
                  </a:outerShdw>
                </a:effectLst>
                <a:ea typeface="宋体" pitchFamily="2" charset="-122"/>
              </a:rPr>
              <a:t>第二节   现场可编程门阵列</a:t>
            </a:r>
          </a:p>
        </p:txBody>
      </p:sp>
      <p:grpSp>
        <p:nvGrpSpPr>
          <p:cNvPr id="2" name="Group 4"/>
          <p:cNvGrpSpPr>
            <a:grpSpLocks/>
          </p:cNvGrpSpPr>
          <p:nvPr/>
        </p:nvGrpSpPr>
        <p:grpSpPr bwMode="auto">
          <a:xfrm>
            <a:off x="0" y="1700213"/>
            <a:ext cx="3276600" cy="396875"/>
            <a:chOff x="144" y="1152"/>
            <a:chExt cx="1728" cy="250"/>
          </a:xfrm>
        </p:grpSpPr>
        <p:sp>
          <p:nvSpPr>
            <p:cNvPr id="487429"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一、</a:t>
              </a:r>
              <a:r>
                <a:rPr lang="en-US" altLang="zh-CN">
                  <a:ea typeface="宋体" pitchFamily="2" charset="-122"/>
                </a:rPr>
                <a:t>FPGA</a:t>
              </a:r>
              <a:r>
                <a:rPr lang="zh-CN" altLang="en-US">
                  <a:ea typeface="宋体" pitchFamily="2" charset="-122"/>
                </a:rPr>
                <a:t>的结构</a:t>
              </a:r>
            </a:p>
          </p:txBody>
        </p:sp>
        <p:sp>
          <p:nvSpPr>
            <p:cNvPr id="25621"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487431" name="Text Box 7"/>
          <p:cNvSpPr txBox="1">
            <a:spLocks noChangeArrowheads="1"/>
          </p:cNvSpPr>
          <p:nvPr/>
        </p:nvSpPr>
        <p:spPr bwMode="auto">
          <a:xfrm>
            <a:off x="611188" y="692150"/>
            <a:ext cx="54864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FPGA -------Field Programmable Gate Array</a:t>
            </a:r>
          </a:p>
        </p:txBody>
      </p:sp>
      <p:grpSp>
        <p:nvGrpSpPr>
          <p:cNvPr id="3" name="Group 8"/>
          <p:cNvGrpSpPr>
            <a:grpSpLocks/>
          </p:cNvGrpSpPr>
          <p:nvPr/>
        </p:nvGrpSpPr>
        <p:grpSpPr bwMode="auto">
          <a:xfrm>
            <a:off x="323850" y="1125538"/>
            <a:ext cx="1371600" cy="381000"/>
            <a:chOff x="0" y="1200"/>
            <a:chExt cx="2423" cy="240"/>
          </a:xfrm>
        </p:grpSpPr>
        <p:sp>
          <p:nvSpPr>
            <p:cNvPr id="25618" name="AutoShape 9"/>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特点</a:t>
              </a:r>
            </a:p>
          </p:txBody>
        </p:sp>
        <p:sp>
          <p:nvSpPr>
            <p:cNvPr id="25619" name="Line 10"/>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487435" name="Text Box 11"/>
          <p:cNvSpPr txBox="1">
            <a:spLocks noChangeArrowheads="1"/>
          </p:cNvSpPr>
          <p:nvPr/>
        </p:nvSpPr>
        <p:spPr bwMode="auto">
          <a:xfrm>
            <a:off x="1619250" y="1125538"/>
            <a:ext cx="67818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不再受内部结构的限制，可以设计任何复杂的逻辑电路</a:t>
            </a:r>
          </a:p>
        </p:txBody>
      </p:sp>
      <p:sp>
        <p:nvSpPr>
          <p:cNvPr id="487439" name="Rectangle 15"/>
          <p:cNvSpPr>
            <a:spLocks noChangeArrowheads="1"/>
          </p:cNvSpPr>
          <p:nvPr/>
        </p:nvSpPr>
        <p:spPr bwMode="auto">
          <a:xfrm>
            <a:off x="395288" y="2349500"/>
            <a:ext cx="2751137"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三个基本部分组成：</a:t>
            </a:r>
          </a:p>
        </p:txBody>
      </p:sp>
      <p:sp>
        <p:nvSpPr>
          <p:cNvPr id="487440" name="Rectangle 16"/>
          <p:cNvSpPr>
            <a:spLocks noChangeArrowheads="1"/>
          </p:cNvSpPr>
          <p:nvPr/>
        </p:nvSpPr>
        <p:spPr bwMode="auto">
          <a:xfrm>
            <a:off x="120650" y="2924175"/>
            <a:ext cx="3048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r>
              <a:rPr lang="zh-CN" altLang="en-US">
                <a:ea typeface="宋体" pitchFamily="2" charset="-122"/>
              </a:rPr>
              <a:t>可组态逻辑模块</a:t>
            </a:r>
            <a:r>
              <a:rPr lang="en-US" altLang="zh-CN">
                <a:ea typeface="宋体" pitchFamily="2" charset="-122"/>
              </a:rPr>
              <a:t>CLB</a:t>
            </a:r>
          </a:p>
        </p:txBody>
      </p:sp>
      <p:sp>
        <p:nvSpPr>
          <p:cNvPr id="487441" name="Rectangle 17"/>
          <p:cNvSpPr>
            <a:spLocks noChangeArrowheads="1"/>
          </p:cNvSpPr>
          <p:nvPr/>
        </p:nvSpPr>
        <p:spPr bwMode="auto">
          <a:xfrm>
            <a:off x="203200" y="3357563"/>
            <a:ext cx="3048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(2)  </a:t>
            </a:r>
            <a:r>
              <a:rPr lang="zh-CN" altLang="en-US">
                <a:ea typeface="宋体" pitchFamily="2" charset="-122"/>
              </a:rPr>
              <a:t>输入／输出模块</a:t>
            </a:r>
            <a:r>
              <a:rPr lang="en-US" altLang="zh-CN">
                <a:ea typeface="宋体" pitchFamily="2" charset="-122"/>
              </a:rPr>
              <a:t>I/OB</a:t>
            </a:r>
          </a:p>
        </p:txBody>
      </p:sp>
      <p:sp>
        <p:nvSpPr>
          <p:cNvPr id="487442" name="Rectangle 18"/>
          <p:cNvSpPr>
            <a:spLocks noChangeArrowheads="1"/>
          </p:cNvSpPr>
          <p:nvPr/>
        </p:nvSpPr>
        <p:spPr bwMode="auto">
          <a:xfrm>
            <a:off x="238125" y="3821113"/>
            <a:ext cx="3276600" cy="7016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(3)</a:t>
            </a:r>
            <a:r>
              <a:rPr lang="zh-CN" altLang="en-US">
                <a:ea typeface="宋体" pitchFamily="2" charset="-122"/>
              </a:rPr>
              <a:t>可编程连线</a:t>
            </a:r>
            <a:r>
              <a:rPr lang="en-US" altLang="zh-CN">
                <a:ea typeface="宋体" pitchFamily="2" charset="-122"/>
              </a:rPr>
              <a:t>PI</a:t>
            </a:r>
            <a:r>
              <a:rPr lang="zh-CN" altLang="en-US">
                <a:ea typeface="宋体" pitchFamily="2" charset="-122"/>
              </a:rPr>
              <a:t>和由它组成的编程开关阵列</a:t>
            </a:r>
            <a:r>
              <a:rPr lang="en-US" altLang="zh-CN">
                <a:ea typeface="宋体" pitchFamily="2" charset="-122"/>
              </a:rPr>
              <a:t>PSM</a:t>
            </a:r>
            <a:r>
              <a:rPr lang="zh-CN" altLang="en-US">
                <a:ea typeface="宋体" pitchFamily="2" charset="-122"/>
              </a:rPr>
              <a:t>。</a:t>
            </a:r>
          </a:p>
        </p:txBody>
      </p:sp>
      <p:sp>
        <p:nvSpPr>
          <p:cNvPr id="487443" name="Oval 19"/>
          <p:cNvSpPr>
            <a:spLocks noChangeArrowheads="1"/>
          </p:cNvSpPr>
          <p:nvPr/>
        </p:nvSpPr>
        <p:spPr bwMode="auto">
          <a:xfrm>
            <a:off x="5364163" y="2636838"/>
            <a:ext cx="762000" cy="762000"/>
          </a:xfrm>
          <a:prstGeom prst="ellipse">
            <a:avLst/>
          </a:prstGeom>
          <a:noFill/>
          <a:ln w="28575">
            <a:solidFill>
              <a:srgbClr val="FF3300"/>
            </a:solidFill>
            <a:round/>
            <a:headEnd/>
            <a:tailEnd/>
          </a:ln>
        </p:spPr>
        <p:txBody>
          <a:bodyPr wrap="none" lIns="90000" tIns="46800" rIns="90000" bIns="46800" anchor="ctr"/>
          <a:lstStyle/>
          <a:p>
            <a:endParaRPr lang="zh-CN" altLang="en-US"/>
          </a:p>
        </p:txBody>
      </p:sp>
      <p:sp>
        <p:nvSpPr>
          <p:cNvPr id="487444" name="Oval 20"/>
          <p:cNvSpPr>
            <a:spLocks noChangeArrowheads="1"/>
          </p:cNvSpPr>
          <p:nvPr/>
        </p:nvSpPr>
        <p:spPr bwMode="auto">
          <a:xfrm>
            <a:off x="4284663" y="3500438"/>
            <a:ext cx="762000" cy="504825"/>
          </a:xfrm>
          <a:prstGeom prst="ellipse">
            <a:avLst/>
          </a:prstGeom>
          <a:noFill/>
          <a:ln w="28575">
            <a:solidFill>
              <a:srgbClr val="FF3300"/>
            </a:solidFill>
            <a:round/>
            <a:headEnd/>
            <a:tailEnd/>
          </a:ln>
        </p:spPr>
        <p:txBody>
          <a:bodyPr wrap="none" lIns="90000" tIns="46800" rIns="90000" bIns="46800" anchor="ctr"/>
          <a:lstStyle/>
          <a:p>
            <a:endParaRPr lang="zh-CN" altLang="en-US"/>
          </a:p>
        </p:txBody>
      </p:sp>
      <p:sp>
        <p:nvSpPr>
          <p:cNvPr id="487445" name="Oval 21"/>
          <p:cNvSpPr>
            <a:spLocks noChangeArrowheads="1"/>
          </p:cNvSpPr>
          <p:nvPr/>
        </p:nvSpPr>
        <p:spPr bwMode="auto">
          <a:xfrm>
            <a:off x="6948488" y="2781300"/>
            <a:ext cx="504825" cy="431800"/>
          </a:xfrm>
          <a:prstGeom prst="ellipse">
            <a:avLst/>
          </a:prstGeom>
          <a:noFill/>
          <a:ln w="28575">
            <a:solidFill>
              <a:srgbClr val="FF3300"/>
            </a:solidFill>
            <a:round/>
            <a:headEnd/>
            <a:tailEnd/>
          </a:ln>
        </p:spPr>
        <p:txBody>
          <a:bodyPr wrap="none" lIns="90000" tIns="46800" rIns="90000" bIns="46800" anchor="ctr"/>
          <a:lstStyle/>
          <a:p>
            <a:endParaRPr lang="zh-CN" altLang="en-US"/>
          </a:p>
        </p:txBody>
      </p:sp>
      <p:sp>
        <p:nvSpPr>
          <p:cNvPr id="487446" name="Oval 22"/>
          <p:cNvSpPr>
            <a:spLocks noChangeArrowheads="1"/>
          </p:cNvSpPr>
          <p:nvPr/>
        </p:nvSpPr>
        <p:spPr bwMode="auto">
          <a:xfrm>
            <a:off x="6877050" y="4221163"/>
            <a:ext cx="433388" cy="431800"/>
          </a:xfrm>
          <a:prstGeom prst="ellipse">
            <a:avLst/>
          </a:prstGeom>
          <a:noFill/>
          <a:ln w="28575">
            <a:solidFill>
              <a:srgbClr val="FF3300"/>
            </a:solidFill>
            <a:round/>
            <a:headEnd/>
            <a:tailEnd/>
          </a:ln>
        </p:spPr>
        <p:txBody>
          <a:bodyPr wrap="none" lIns="90000" tIns="46800" rIns="90000" bIns="46800" anchor="ctr"/>
          <a:lstStyle/>
          <a:p>
            <a:endParaRPr lang="zh-CN" altLang="en-US"/>
          </a:p>
        </p:txBody>
      </p:sp>
      <p:sp>
        <p:nvSpPr>
          <p:cNvPr id="487448" name="Text Box 24"/>
          <p:cNvSpPr txBox="1">
            <a:spLocks noChangeArrowheads="1"/>
          </p:cNvSpPr>
          <p:nvPr/>
        </p:nvSpPr>
        <p:spPr bwMode="auto">
          <a:xfrm>
            <a:off x="555625" y="4676775"/>
            <a:ext cx="2667000" cy="720725"/>
          </a:xfrm>
          <a:prstGeom prst="rect">
            <a:avLst/>
          </a:prstGeom>
          <a:noFill/>
          <a:ln w="19050">
            <a:solidFill>
              <a:srgbClr val="0099CC"/>
            </a:solidFill>
            <a:miter lim="800000"/>
            <a:headEnd/>
            <a:tailEnd/>
          </a:ln>
        </p:spPr>
        <p:txBody>
          <a:bodyPr lIns="90000" tIns="46800" rIns="90000" bIns="46800">
            <a:spAutoFit/>
          </a:bodyPr>
          <a:lstStyle/>
          <a:p>
            <a:pPr algn="ctr">
              <a:lnSpc>
                <a:spcPct val="100000"/>
              </a:lnSpc>
            </a:pPr>
            <a:r>
              <a:rPr lang="en-US" altLang="zh-CN">
                <a:ea typeface="宋体" pitchFamily="2" charset="-122"/>
              </a:rPr>
              <a:t>Altera EPF 10K10   dsf10k.pdf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74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7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74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7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74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74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7443"/>
                                        </p:tgtEl>
                                        <p:attrNameLst>
                                          <p:attrName>style.visibility</p:attrName>
                                        </p:attrNameLst>
                                      </p:cBhvr>
                                      <p:to>
                                        <p:strVal val="visible"/>
                                      </p:to>
                                    </p:set>
                                  </p:childTnLst>
                                  <p:subTnLst>
                                    <p:set>
                                      <p:cBhvr override="childStyle">
                                        <p:cTn dur="1" fill="hold" display="0" masterRel="nextClick" afterEffect="1"/>
                                        <p:tgtEl>
                                          <p:spTgt spid="48744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74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7444"/>
                                        </p:tgtEl>
                                        <p:attrNameLst>
                                          <p:attrName>style.visibility</p:attrName>
                                        </p:attrNameLst>
                                      </p:cBhvr>
                                      <p:to>
                                        <p:strVal val="visible"/>
                                      </p:to>
                                    </p:set>
                                  </p:childTnLst>
                                  <p:subTnLst>
                                    <p:set>
                                      <p:cBhvr override="childStyle">
                                        <p:cTn dur="1" fill="hold" display="0" masterRel="nextClick" afterEffect="1"/>
                                        <p:tgtEl>
                                          <p:spTgt spid="48744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74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87445"/>
                                        </p:tgtEl>
                                        <p:attrNameLst>
                                          <p:attrName>style.visibility</p:attrName>
                                        </p:attrNameLst>
                                      </p:cBhvr>
                                      <p:to>
                                        <p:strVal val="visible"/>
                                      </p:to>
                                    </p:set>
                                  </p:childTnLst>
                                  <p:subTnLst>
                                    <p:set>
                                      <p:cBhvr override="childStyle">
                                        <p:cTn dur="1" fill="hold" display="0" masterRel="nextClick" afterEffect="1"/>
                                        <p:tgtEl>
                                          <p:spTgt spid="487445"/>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87446"/>
                                        </p:tgtEl>
                                        <p:attrNameLst>
                                          <p:attrName>style.visibility</p:attrName>
                                        </p:attrNameLst>
                                      </p:cBhvr>
                                      <p:to>
                                        <p:strVal val="visible"/>
                                      </p:to>
                                    </p:set>
                                  </p:childTnLst>
                                  <p:subTnLst>
                                    <p:set>
                                      <p:cBhvr override="childStyle">
                                        <p:cTn dur="1" fill="hold" display="0" masterRel="nextClick" afterEffect="1"/>
                                        <p:tgtEl>
                                          <p:spTgt spid="48744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87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animBg="1" autoUpdateAnimBg="0"/>
      <p:bldP spid="487431" grpId="0" autoUpdateAnimBg="0"/>
      <p:bldP spid="487435" grpId="0" autoUpdateAnimBg="0"/>
      <p:bldP spid="487439" grpId="0" autoUpdateAnimBg="0"/>
      <p:bldP spid="487440" grpId="0" autoUpdateAnimBg="0"/>
      <p:bldP spid="487441" grpId="0" autoUpdateAnimBg="0"/>
      <p:bldP spid="487442" grpId="0" autoUpdateAnimBg="0"/>
      <p:bldP spid="487443" grpId="0" animBg="1"/>
      <p:bldP spid="487444" grpId="0" animBg="1"/>
      <p:bldP spid="487445" grpId="0" animBg="1"/>
      <p:bldP spid="487446" grpId="0" animBg="1"/>
      <p:bldP spid="48744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7543800" y="6477000"/>
            <a:ext cx="1600200" cy="38100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FPGA</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结构</a:t>
            </a:r>
          </a:p>
        </p:txBody>
      </p:sp>
      <p:grpSp>
        <p:nvGrpSpPr>
          <p:cNvPr id="2" name="Group 3"/>
          <p:cNvGrpSpPr>
            <a:grpSpLocks/>
          </p:cNvGrpSpPr>
          <p:nvPr/>
        </p:nvGrpSpPr>
        <p:grpSpPr bwMode="auto">
          <a:xfrm>
            <a:off x="0" y="188913"/>
            <a:ext cx="4191000" cy="396875"/>
            <a:chOff x="144" y="1152"/>
            <a:chExt cx="1728" cy="250"/>
          </a:xfrm>
        </p:grpSpPr>
        <p:sp>
          <p:nvSpPr>
            <p:cNvPr id="488452" name="Text Box 4"/>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1</a:t>
              </a:r>
              <a:r>
                <a:rPr lang="zh-CN" altLang="en-US">
                  <a:ea typeface="宋体" pitchFamily="2" charset="-122"/>
                </a:rPr>
                <a:t>、可组态逻辑模块</a:t>
              </a:r>
              <a:r>
                <a:rPr lang="en-US" altLang="zh-CN">
                  <a:ea typeface="宋体" pitchFamily="2" charset="-122"/>
                </a:rPr>
                <a:t>CLB</a:t>
              </a:r>
            </a:p>
          </p:txBody>
        </p:sp>
        <p:sp>
          <p:nvSpPr>
            <p:cNvPr id="26634" name="Line 5"/>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488454" name="Text Box 6"/>
          <p:cNvSpPr txBox="1">
            <a:spLocks noChangeArrowheads="1"/>
          </p:cNvSpPr>
          <p:nvPr/>
        </p:nvSpPr>
        <p:spPr bwMode="auto">
          <a:xfrm>
            <a:off x="762000" y="646113"/>
            <a:ext cx="51054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108×108</a:t>
            </a:r>
            <a:r>
              <a:rPr lang="zh-CN" altLang="en-US">
                <a:ea typeface="宋体" pitchFamily="2" charset="-122"/>
              </a:rPr>
              <a:t>个</a:t>
            </a:r>
            <a:r>
              <a:rPr lang="en-US" altLang="zh-CN">
                <a:ea typeface="宋体" pitchFamily="2" charset="-122"/>
              </a:rPr>
              <a:t>CLB   </a:t>
            </a:r>
            <a:r>
              <a:rPr lang="zh-CN" altLang="en-US">
                <a:ea typeface="宋体" pitchFamily="2" charset="-122"/>
              </a:rPr>
              <a:t>可用门达到</a:t>
            </a:r>
            <a:r>
              <a:rPr lang="en-US" altLang="zh-CN">
                <a:ea typeface="宋体" pitchFamily="2" charset="-122"/>
              </a:rPr>
              <a:t>25</a:t>
            </a:r>
            <a:r>
              <a:rPr lang="zh-CN" altLang="en-US">
                <a:ea typeface="宋体" pitchFamily="2" charset="-122"/>
              </a:rPr>
              <a:t>万门以上</a:t>
            </a:r>
          </a:p>
        </p:txBody>
      </p:sp>
      <p:sp>
        <p:nvSpPr>
          <p:cNvPr id="488455" name="Text Box 7"/>
          <p:cNvSpPr txBox="1">
            <a:spLocks noChangeArrowheads="1"/>
          </p:cNvSpPr>
          <p:nvPr/>
        </p:nvSpPr>
        <p:spPr bwMode="auto">
          <a:xfrm>
            <a:off x="609600" y="1103313"/>
            <a:ext cx="51054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 </a:t>
            </a:r>
            <a:r>
              <a:rPr lang="zh-CN" altLang="en-US">
                <a:ea typeface="宋体" pitchFamily="2" charset="-122"/>
              </a:rPr>
              <a:t>可实现组合逻辑电路和时序逻辑电路</a:t>
            </a:r>
          </a:p>
        </p:txBody>
      </p:sp>
      <p:sp>
        <p:nvSpPr>
          <p:cNvPr id="488456" name="Text Box 8"/>
          <p:cNvSpPr txBox="1">
            <a:spLocks noChangeArrowheads="1"/>
          </p:cNvSpPr>
          <p:nvPr/>
        </p:nvSpPr>
        <p:spPr bwMode="auto">
          <a:xfrm>
            <a:off x="609600" y="1484313"/>
            <a:ext cx="51054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solidFill>
                  <a:srgbClr val="66FF33"/>
                </a:solidFill>
                <a:ea typeface="宋体" pitchFamily="2" charset="-122"/>
              </a:rPr>
              <a:t> </a:t>
            </a:r>
            <a:r>
              <a:rPr lang="zh-CN" altLang="en-US">
                <a:ea typeface="宋体" pitchFamily="2" charset="-122"/>
              </a:rPr>
              <a:t>逻辑函数发生器</a:t>
            </a:r>
          </a:p>
        </p:txBody>
      </p:sp>
      <p:sp>
        <p:nvSpPr>
          <p:cNvPr id="488516" name="Text Box 68"/>
          <p:cNvSpPr txBox="1">
            <a:spLocks noChangeArrowheads="1"/>
          </p:cNvSpPr>
          <p:nvPr/>
        </p:nvSpPr>
        <p:spPr bwMode="auto">
          <a:xfrm>
            <a:off x="3429000" y="188913"/>
            <a:ext cx="3657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  Configurable  Logic  Block  )</a:t>
            </a:r>
          </a:p>
        </p:txBody>
      </p:sp>
      <p:pic>
        <p:nvPicPr>
          <p:cNvPr id="488522" name="Picture 74"/>
          <p:cNvPicPr>
            <a:picLocks noChangeAspect="1" noChangeArrowheads="1"/>
          </p:cNvPicPr>
          <p:nvPr/>
        </p:nvPicPr>
        <p:blipFill>
          <a:blip r:embed="rId2" cstate="print"/>
          <a:srcRect/>
          <a:stretch>
            <a:fillRect/>
          </a:stretch>
        </p:blipFill>
        <p:spPr bwMode="auto">
          <a:xfrm>
            <a:off x="827088" y="1989138"/>
            <a:ext cx="7456487" cy="4314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85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84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8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84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8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4" grpId="0"/>
      <p:bldP spid="488455" grpId="0"/>
      <p:bldP spid="488456" grpId="0"/>
      <p:bldP spid="4885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6913563" y="6486525"/>
            <a:ext cx="2230437" cy="371475"/>
          </a:xfrm>
        </p:spPr>
        <p:txBody>
          <a:bodyPr/>
          <a:lstStyle/>
          <a:p>
            <a:pPr algn="r" eaLnBrk="1" hangingPunct="1">
              <a:spcBef>
                <a:spcPct val="50000"/>
              </a:spcBef>
              <a:defRPr/>
            </a:pPr>
            <a:r>
              <a:rPr lang="en-US" altLang="zh-CN"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CLB</a:t>
            </a:r>
            <a:r>
              <a:rPr lang="zh-CN" altLang="en-US"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结构</a:t>
            </a:r>
          </a:p>
        </p:txBody>
      </p:sp>
      <p:sp>
        <p:nvSpPr>
          <p:cNvPr id="27651" name="Text Box 5"/>
          <p:cNvSpPr txBox="1">
            <a:spLocks noChangeArrowheads="1"/>
          </p:cNvSpPr>
          <p:nvPr/>
        </p:nvSpPr>
        <p:spPr bwMode="auto">
          <a:xfrm>
            <a:off x="468313" y="404813"/>
            <a:ext cx="2447925" cy="396875"/>
          </a:xfrm>
          <a:prstGeom prst="rect">
            <a:avLst/>
          </a:prstGeom>
          <a:gradFill rotWithShape="1">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nSpc>
                <a:spcPct val="100000"/>
              </a:lnSpc>
            </a:pPr>
            <a:r>
              <a:rPr lang="en-US" altLang="zh-CN">
                <a:solidFill>
                  <a:schemeClr val="bg1"/>
                </a:solidFill>
                <a:ea typeface="宋体" pitchFamily="2" charset="-122"/>
              </a:rPr>
              <a:t>XC2064</a:t>
            </a:r>
            <a:r>
              <a:rPr lang="zh-CN" altLang="en-US">
                <a:solidFill>
                  <a:schemeClr val="bg1"/>
                </a:solidFill>
                <a:ea typeface="宋体" pitchFamily="2" charset="-122"/>
              </a:rPr>
              <a:t>的</a:t>
            </a:r>
            <a:r>
              <a:rPr lang="en-US" altLang="zh-CN">
                <a:solidFill>
                  <a:schemeClr val="bg1"/>
                </a:solidFill>
                <a:ea typeface="宋体" pitchFamily="2" charset="-122"/>
              </a:rPr>
              <a:t>CLB</a:t>
            </a:r>
            <a:r>
              <a:rPr lang="zh-CN" altLang="en-US">
                <a:solidFill>
                  <a:schemeClr val="bg1"/>
                </a:solidFill>
                <a:ea typeface="宋体" pitchFamily="2" charset="-122"/>
              </a:rPr>
              <a:t>结构</a:t>
            </a:r>
          </a:p>
        </p:txBody>
      </p:sp>
      <p:pic>
        <p:nvPicPr>
          <p:cNvPr id="27652" name="Picture 6"/>
          <p:cNvPicPr>
            <a:picLocks noChangeAspect="1" noChangeArrowheads="1"/>
          </p:cNvPicPr>
          <p:nvPr/>
        </p:nvPicPr>
        <p:blipFill>
          <a:blip r:embed="rId2" cstate="print"/>
          <a:srcRect/>
          <a:stretch>
            <a:fillRect/>
          </a:stretch>
        </p:blipFill>
        <p:spPr bwMode="auto">
          <a:xfrm>
            <a:off x="323850" y="908050"/>
            <a:ext cx="8280400" cy="4413250"/>
          </a:xfrm>
          <a:prstGeom prst="rect">
            <a:avLst/>
          </a:prstGeom>
          <a:noFill/>
          <a:ln w="19050">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308850" y="6477000"/>
            <a:ext cx="1600200" cy="38100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FPGA</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结构</a:t>
            </a:r>
          </a:p>
        </p:txBody>
      </p:sp>
      <p:grpSp>
        <p:nvGrpSpPr>
          <p:cNvPr id="2" name="Group 3"/>
          <p:cNvGrpSpPr>
            <a:grpSpLocks/>
          </p:cNvGrpSpPr>
          <p:nvPr/>
        </p:nvGrpSpPr>
        <p:grpSpPr bwMode="auto">
          <a:xfrm>
            <a:off x="0" y="2925763"/>
            <a:ext cx="5791200" cy="396875"/>
            <a:chOff x="144" y="1152"/>
            <a:chExt cx="1728" cy="250"/>
          </a:xfrm>
        </p:grpSpPr>
        <p:sp>
          <p:nvSpPr>
            <p:cNvPr id="497668" name="Text Box 4"/>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3</a:t>
              </a:r>
              <a:r>
                <a:rPr lang="zh-CN" altLang="en-US">
                  <a:ea typeface="宋体" pitchFamily="2" charset="-122"/>
                </a:rPr>
                <a:t>、可编程连线</a:t>
              </a:r>
              <a:r>
                <a:rPr lang="en-US" altLang="zh-CN">
                  <a:ea typeface="宋体" pitchFamily="2" charset="-122"/>
                </a:rPr>
                <a:t>PI</a:t>
              </a:r>
              <a:r>
                <a:rPr lang="zh-CN" altLang="en-US">
                  <a:ea typeface="宋体" pitchFamily="2" charset="-122"/>
                </a:rPr>
                <a:t>及开关阵列</a:t>
              </a:r>
              <a:r>
                <a:rPr lang="en-US" altLang="zh-CN">
                  <a:ea typeface="宋体" pitchFamily="2" charset="-122"/>
                </a:rPr>
                <a:t>PSM</a:t>
              </a:r>
            </a:p>
          </p:txBody>
        </p:sp>
        <p:sp>
          <p:nvSpPr>
            <p:cNvPr id="28738" name="Line 5"/>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497670" name="Text Box 6"/>
          <p:cNvSpPr txBox="1">
            <a:spLocks noChangeArrowheads="1"/>
          </p:cNvSpPr>
          <p:nvPr/>
        </p:nvSpPr>
        <p:spPr bwMode="auto">
          <a:xfrm>
            <a:off x="381000" y="4305300"/>
            <a:ext cx="57912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 </a:t>
            </a:r>
            <a:r>
              <a:rPr lang="zh-CN" altLang="en-US">
                <a:ea typeface="宋体" pitchFamily="2" charset="-122"/>
              </a:rPr>
              <a:t>完成</a:t>
            </a:r>
            <a:r>
              <a:rPr lang="en-US" altLang="zh-CN">
                <a:ea typeface="宋体" pitchFamily="2" charset="-122"/>
              </a:rPr>
              <a:t>CLB</a:t>
            </a:r>
            <a:r>
              <a:rPr lang="zh-CN" altLang="en-US">
                <a:ea typeface="宋体" pitchFamily="2" charset="-122"/>
              </a:rPr>
              <a:t>之间逻辑连接并将信息传递到</a:t>
            </a:r>
            <a:r>
              <a:rPr lang="en-US" altLang="zh-CN">
                <a:ea typeface="宋体" pitchFamily="2" charset="-122"/>
              </a:rPr>
              <a:t>I/OB</a:t>
            </a:r>
          </a:p>
        </p:txBody>
      </p:sp>
      <p:sp>
        <p:nvSpPr>
          <p:cNvPr id="497671" name="Text Box 7"/>
          <p:cNvSpPr txBox="1">
            <a:spLocks noChangeArrowheads="1"/>
          </p:cNvSpPr>
          <p:nvPr/>
        </p:nvSpPr>
        <p:spPr bwMode="auto">
          <a:xfrm>
            <a:off x="381000" y="4686300"/>
            <a:ext cx="57912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solidFill>
                  <a:srgbClr val="66FF33"/>
                </a:solidFill>
                <a:ea typeface="宋体" pitchFamily="2" charset="-122"/>
              </a:rPr>
              <a:t> </a:t>
            </a:r>
            <a:r>
              <a:rPr lang="zh-CN" altLang="en-US">
                <a:ea typeface="宋体" pitchFamily="2" charset="-122"/>
              </a:rPr>
              <a:t>开关阵列</a:t>
            </a:r>
            <a:r>
              <a:rPr lang="en-US" altLang="zh-CN">
                <a:ea typeface="宋体" pitchFamily="2" charset="-122"/>
              </a:rPr>
              <a:t>PSM</a:t>
            </a:r>
            <a:r>
              <a:rPr lang="zh-CN" altLang="en-US">
                <a:ea typeface="宋体" pitchFamily="2" charset="-122"/>
              </a:rPr>
              <a:t>提供</a:t>
            </a:r>
            <a:r>
              <a:rPr lang="en-US" altLang="zh-CN">
                <a:ea typeface="宋体" pitchFamily="2" charset="-122"/>
              </a:rPr>
              <a:t>20</a:t>
            </a:r>
            <a:r>
              <a:rPr lang="zh-CN" altLang="en-US">
                <a:ea typeface="宋体" pitchFamily="2" charset="-122"/>
              </a:rPr>
              <a:t>种转换方式</a:t>
            </a:r>
          </a:p>
        </p:txBody>
      </p:sp>
      <p:sp>
        <p:nvSpPr>
          <p:cNvPr id="497672" name="Text Box 8"/>
          <p:cNvSpPr txBox="1">
            <a:spLocks noChangeArrowheads="1"/>
          </p:cNvSpPr>
          <p:nvPr/>
        </p:nvSpPr>
        <p:spPr bwMode="auto">
          <a:xfrm>
            <a:off x="381000" y="5143500"/>
            <a:ext cx="83820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 </a:t>
            </a:r>
            <a:r>
              <a:rPr lang="zh-CN" altLang="en-US">
                <a:ea typeface="宋体" pitchFamily="2" charset="-122"/>
              </a:rPr>
              <a:t>将</a:t>
            </a:r>
            <a:r>
              <a:rPr lang="en-US" altLang="zh-CN">
                <a:ea typeface="宋体" pitchFamily="2" charset="-122"/>
              </a:rPr>
              <a:t>CLB</a:t>
            </a:r>
            <a:r>
              <a:rPr lang="zh-CN" altLang="en-US">
                <a:ea typeface="宋体" pitchFamily="2" charset="-122"/>
              </a:rPr>
              <a:t>的输出以接力方式传送到芯片任意位置</a:t>
            </a:r>
          </a:p>
        </p:txBody>
      </p:sp>
      <p:grpSp>
        <p:nvGrpSpPr>
          <p:cNvPr id="3" name="Group 9"/>
          <p:cNvGrpSpPr>
            <a:grpSpLocks/>
          </p:cNvGrpSpPr>
          <p:nvPr/>
        </p:nvGrpSpPr>
        <p:grpSpPr bwMode="auto">
          <a:xfrm>
            <a:off x="5943600" y="4152900"/>
            <a:ext cx="1600200" cy="1920875"/>
            <a:chOff x="3696" y="2256"/>
            <a:chExt cx="1008" cy="1210"/>
          </a:xfrm>
        </p:grpSpPr>
        <p:sp>
          <p:nvSpPr>
            <p:cNvPr id="28715" name="Rectangle 10"/>
            <p:cNvSpPr>
              <a:spLocks noChangeArrowheads="1"/>
            </p:cNvSpPr>
            <p:nvPr/>
          </p:nvSpPr>
          <p:spPr bwMode="auto">
            <a:xfrm>
              <a:off x="3984" y="2592"/>
              <a:ext cx="432" cy="576"/>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28716" name="Line 11"/>
            <p:cNvSpPr>
              <a:spLocks noChangeShapeType="1"/>
            </p:cNvSpPr>
            <p:nvPr/>
          </p:nvSpPr>
          <p:spPr bwMode="auto">
            <a:xfrm>
              <a:off x="4080" y="3168"/>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17" name="Line 12"/>
            <p:cNvSpPr>
              <a:spLocks noChangeShapeType="1"/>
            </p:cNvSpPr>
            <p:nvPr/>
          </p:nvSpPr>
          <p:spPr bwMode="auto">
            <a:xfrm>
              <a:off x="4320" y="3168"/>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18" name="Line 13"/>
            <p:cNvSpPr>
              <a:spLocks noChangeShapeType="1"/>
            </p:cNvSpPr>
            <p:nvPr/>
          </p:nvSpPr>
          <p:spPr bwMode="auto">
            <a:xfrm>
              <a:off x="4080" y="2496"/>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19" name="Line 14"/>
            <p:cNvSpPr>
              <a:spLocks noChangeShapeType="1"/>
            </p:cNvSpPr>
            <p:nvPr/>
          </p:nvSpPr>
          <p:spPr bwMode="auto">
            <a:xfrm>
              <a:off x="4320" y="2496"/>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0" name="Line 15"/>
            <p:cNvSpPr>
              <a:spLocks noChangeShapeType="1"/>
            </p:cNvSpPr>
            <p:nvPr/>
          </p:nvSpPr>
          <p:spPr bwMode="auto">
            <a:xfrm>
              <a:off x="3888" y="2736"/>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1" name="Line 16"/>
            <p:cNvSpPr>
              <a:spLocks noChangeShapeType="1"/>
            </p:cNvSpPr>
            <p:nvPr/>
          </p:nvSpPr>
          <p:spPr bwMode="auto">
            <a:xfrm>
              <a:off x="3888" y="3024"/>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2" name="Line 17"/>
            <p:cNvSpPr>
              <a:spLocks noChangeShapeType="1"/>
            </p:cNvSpPr>
            <p:nvPr/>
          </p:nvSpPr>
          <p:spPr bwMode="auto">
            <a:xfrm>
              <a:off x="4416" y="2736"/>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3" name="Line 18"/>
            <p:cNvSpPr>
              <a:spLocks noChangeShapeType="1"/>
            </p:cNvSpPr>
            <p:nvPr/>
          </p:nvSpPr>
          <p:spPr bwMode="auto">
            <a:xfrm>
              <a:off x="4416" y="3024"/>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4" name="Line 19"/>
            <p:cNvSpPr>
              <a:spLocks noChangeShapeType="1"/>
            </p:cNvSpPr>
            <p:nvPr/>
          </p:nvSpPr>
          <p:spPr bwMode="auto">
            <a:xfrm>
              <a:off x="4080" y="2592"/>
              <a:ext cx="336" cy="14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5" name="Line 20"/>
            <p:cNvSpPr>
              <a:spLocks noChangeShapeType="1"/>
            </p:cNvSpPr>
            <p:nvPr/>
          </p:nvSpPr>
          <p:spPr bwMode="auto">
            <a:xfrm>
              <a:off x="4089" y="2622"/>
              <a:ext cx="327" cy="40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6" name="Line 21"/>
            <p:cNvSpPr>
              <a:spLocks noChangeShapeType="1"/>
            </p:cNvSpPr>
            <p:nvPr/>
          </p:nvSpPr>
          <p:spPr bwMode="auto">
            <a:xfrm>
              <a:off x="4080" y="2592"/>
              <a:ext cx="240" cy="57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7" name="Line 22"/>
            <p:cNvSpPr>
              <a:spLocks noChangeShapeType="1"/>
            </p:cNvSpPr>
            <p:nvPr/>
          </p:nvSpPr>
          <p:spPr bwMode="auto">
            <a:xfrm flipH="1">
              <a:off x="3984" y="2592"/>
              <a:ext cx="96" cy="43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8" name="Line 23"/>
            <p:cNvSpPr>
              <a:spLocks noChangeShapeType="1"/>
            </p:cNvSpPr>
            <p:nvPr/>
          </p:nvSpPr>
          <p:spPr bwMode="auto">
            <a:xfrm flipH="1">
              <a:off x="3984" y="2592"/>
              <a:ext cx="96" cy="14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29" name="Text Box 24"/>
            <p:cNvSpPr txBox="1">
              <a:spLocks noChangeArrowheads="1"/>
            </p:cNvSpPr>
            <p:nvPr/>
          </p:nvSpPr>
          <p:spPr bwMode="auto">
            <a:xfrm>
              <a:off x="3984" y="2256"/>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p>
          </p:txBody>
        </p:sp>
        <p:sp>
          <p:nvSpPr>
            <p:cNvPr id="28730" name="Text Box 25"/>
            <p:cNvSpPr txBox="1">
              <a:spLocks noChangeArrowheads="1"/>
            </p:cNvSpPr>
            <p:nvPr/>
          </p:nvSpPr>
          <p:spPr bwMode="auto">
            <a:xfrm>
              <a:off x="4272" y="2256"/>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2</a:t>
              </a:r>
            </a:p>
          </p:txBody>
        </p:sp>
        <p:sp>
          <p:nvSpPr>
            <p:cNvPr id="28731" name="Text Box 26"/>
            <p:cNvSpPr txBox="1">
              <a:spLocks noChangeArrowheads="1"/>
            </p:cNvSpPr>
            <p:nvPr/>
          </p:nvSpPr>
          <p:spPr bwMode="auto">
            <a:xfrm>
              <a:off x="3936" y="3216"/>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6</a:t>
              </a:r>
            </a:p>
          </p:txBody>
        </p:sp>
        <p:sp>
          <p:nvSpPr>
            <p:cNvPr id="28732" name="Text Box 27"/>
            <p:cNvSpPr txBox="1">
              <a:spLocks noChangeArrowheads="1"/>
            </p:cNvSpPr>
            <p:nvPr/>
          </p:nvSpPr>
          <p:spPr bwMode="auto">
            <a:xfrm>
              <a:off x="4272" y="3216"/>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5</a:t>
              </a:r>
            </a:p>
          </p:txBody>
        </p:sp>
        <p:sp>
          <p:nvSpPr>
            <p:cNvPr id="28733" name="Text Box 28"/>
            <p:cNvSpPr txBox="1">
              <a:spLocks noChangeArrowheads="1"/>
            </p:cNvSpPr>
            <p:nvPr/>
          </p:nvSpPr>
          <p:spPr bwMode="auto">
            <a:xfrm>
              <a:off x="3696" y="2928"/>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7</a:t>
              </a:r>
            </a:p>
          </p:txBody>
        </p:sp>
        <p:sp>
          <p:nvSpPr>
            <p:cNvPr id="28734" name="Text Box 29"/>
            <p:cNvSpPr txBox="1">
              <a:spLocks noChangeArrowheads="1"/>
            </p:cNvSpPr>
            <p:nvPr/>
          </p:nvSpPr>
          <p:spPr bwMode="auto">
            <a:xfrm>
              <a:off x="3696" y="2640"/>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8</a:t>
              </a:r>
            </a:p>
          </p:txBody>
        </p:sp>
        <p:sp>
          <p:nvSpPr>
            <p:cNvPr id="28735" name="Text Box 30"/>
            <p:cNvSpPr txBox="1">
              <a:spLocks noChangeArrowheads="1"/>
            </p:cNvSpPr>
            <p:nvPr/>
          </p:nvSpPr>
          <p:spPr bwMode="auto">
            <a:xfrm>
              <a:off x="4512" y="2928"/>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4</a:t>
              </a:r>
            </a:p>
          </p:txBody>
        </p:sp>
        <p:sp>
          <p:nvSpPr>
            <p:cNvPr id="28736" name="Text Box 31"/>
            <p:cNvSpPr txBox="1">
              <a:spLocks noChangeArrowheads="1"/>
            </p:cNvSpPr>
            <p:nvPr/>
          </p:nvSpPr>
          <p:spPr bwMode="auto">
            <a:xfrm>
              <a:off x="4512" y="2592"/>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3</a:t>
              </a:r>
            </a:p>
          </p:txBody>
        </p:sp>
      </p:grpSp>
      <p:grpSp>
        <p:nvGrpSpPr>
          <p:cNvPr id="4" name="Group 32"/>
          <p:cNvGrpSpPr>
            <a:grpSpLocks/>
          </p:cNvGrpSpPr>
          <p:nvPr/>
        </p:nvGrpSpPr>
        <p:grpSpPr bwMode="auto">
          <a:xfrm>
            <a:off x="7543800" y="4076700"/>
            <a:ext cx="1600200" cy="1920875"/>
            <a:chOff x="4752" y="2208"/>
            <a:chExt cx="1008" cy="1210"/>
          </a:xfrm>
        </p:grpSpPr>
        <p:sp>
          <p:nvSpPr>
            <p:cNvPr id="28693" name="Rectangle 33"/>
            <p:cNvSpPr>
              <a:spLocks noChangeArrowheads="1"/>
            </p:cNvSpPr>
            <p:nvPr/>
          </p:nvSpPr>
          <p:spPr bwMode="auto">
            <a:xfrm>
              <a:off x="5040" y="2544"/>
              <a:ext cx="432" cy="576"/>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28694" name="Line 34"/>
            <p:cNvSpPr>
              <a:spLocks noChangeShapeType="1"/>
            </p:cNvSpPr>
            <p:nvPr/>
          </p:nvSpPr>
          <p:spPr bwMode="auto">
            <a:xfrm>
              <a:off x="5136" y="3120"/>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695" name="Line 35"/>
            <p:cNvSpPr>
              <a:spLocks noChangeShapeType="1"/>
            </p:cNvSpPr>
            <p:nvPr/>
          </p:nvSpPr>
          <p:spPr bwMode="auto">
            <a:xfrm>
              <a:off x="5376" y="3120"/>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696" name="Line 36"/>
            <p:cNvSpPr>
              <a:spLocks noChangeShapeType="1"/>
            </p:cNvSpPr>
            <p:nvPr/>
          </p:nvSpPr>
          <p:spPr bwMode="auto">
            <a:xfrm>
              <a:off x="5136" y="2448"/>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697" name="Line 37"/>
            <p:cNvSpPr>
              <a:spLocks noChangeShapeType="1"/>
            </p:cNvSpPr>
            <p:nvPr/>
          </p:nvSpPr>
          <p:spPr bwMode="auto">
            <a:xfrm>
              <a:off x="5376" y="2448"/>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698" name="Line 38"/>
            <p:cNvSpPr>
              <a:spLocks noChangeShapeType="1"/>
            </p:cNvSpPr>
            <p:nvPr/>
          </p:nvSpPr>
          <p:spPr bwMode="auto">
            <a:xfrm>
              <a:off x="4944" y="2688"/>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699" name="Line 39"/>
            <p:cNvSpPr>
              <a:spLocks noChangeShapeType="1"/>
            </p:cNvSpPr>
            <p:nvPr/>
          </p:nvSpPr>
          <p:spPr bwMode="auto">
            <a:xfrm>
              <a:off x="4944" y="2976"/>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0" name="Line 40"/>
            <p:cNvSpPr>
              <a:spLocks noChangeShapeType="1"/>
            </p:cNvSpPr>
            <p:nvPr/>
          </p:nvSpPr>
          <p:spPr bwMode="auto">
            <a:xfrm>
              <a:off x="5472" y="2688"/>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1" name="Line 41"/>
            <p:cNvSpPr>
              <a:spLocks noChangeShapeType="1"/>
            </p:cNvSpPr>
            <p:nvPr/>
          </p:nvSpPr>
          <p:spPr bwMode="auto">
            <a:xfrm>
              <a:off x="5472" y="2976"/>
              <a:ext cx="9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2" name="Line 42"/>
            <p:cNvSpPr>
              <a:spLocks noChangeShapeType="1"/>
            </p:cNvSpPr>
            <p:nvPr/>
          </p:nvSpPr>
          <p:spPr bwMode="auto">
            <a:xfrm>
              <a:off x="5136" y="2544"/>
              <a:ext cx="336" cy="14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3" name="Line 43"/>
            <p:cNvSpPr>
              <a:spLocks noChangeShapeType="1"/>
            </p:cNvSpPr>
            <p:nvPr/>
          </p:nvSpPr>
          <p:spPr bwMode="auto">
            <a:xfrm flipH="1">
              <a:off x="5136" y="2688"/>
              <a:ext cx="336" cy="43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4" name="Line 44"/>
            <p:cNvSpPr>
              <a:spLocks noChangeShapeType="1"/>
            </p:cNvSpPr>
            <p:nvPr/>
          </p:nvSpPr>
          <p:spPr bwMode="auto">
            <a:xfrm flipH="1">
              <a:off x="5376" y="2688"/>
              <a:ext cx="96" cy="43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5" name="Line 45"/>
            <p:cNvSpPr>
              <a:spLocks noChangeShapeType="1"/>
            </p:cNvSpPr>
            <p:nvPr/>
          </p:nvSpPr>
          <p:spPr bwMode="auto">
            <a:xfrm flipH="1">
              <a:off x="5040" y="2688"/>
              <a:ext cx="43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28706" name="Text Box 46"/>
            <p:cNvSpPr txBox="1">
              <a:spLocks noChangeArrowheads="1"/>
            </p:cNvSpPr>
            <p:nvPr/>
          </p:nvSpPr>
          <p:spPr bwMode="auto">
            <a:xfrm>
              <a:off x="5040" y="2208"/>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p>
          </p:txBody>
        </p:sp>
        <p:sp>
          <p:nvSpPr>
            <p:cNvPr id="28707" name="Text Box 47"/>
            <p:cNvSpPr txBox="1">
              <a:spLocks noChangeArrowheads="1"/>
            </p:cNvSpPr>
            <p:nvPr/>
          </p:nvSpPr>
          <p:spPr bwMode="auto">
            <a:xfrm>
              <a:off x="5328" y="2208"/>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2</a:t>
              </a:r>
            </a:p>
          </p:txBody>
        </p:sp>
        <p:sp>
          <p:nvSpPr>
            <p:cNvPr id="28708" name="Text Box 48"/>
            <p:cNvSpPr txBox="1">
              <a:spLocks noChangeArrowheads="1"/>
            </p:cNvSpPr>
            <p:nvPr/>
          </p:nvSpPr>
          <p:spPr bwMode="auto">
            <a:xfrm>
              <a:off x="4992" y="3168"/>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6</a:t>
              </a:r>
            </a:p>
          </p:txBody>
        </p:sp>
        <p:sp>
          <p:nvSpPr>
            <p:cNvPr id="28709" name="Text Box 49"/>
            <p:cNvSpPr txBox="1">
              <a:spLocks noChangeArrowheads="1"/>
            </p:cNvSpPr>
            <p:nvPr/>
          </p:nvSpPr>
          <p:spPr bwMode="auto">
            <a:xfrm>
              <a:off x="5328" y="3168"/>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5</a:t>
              </a:r>
            </a:p>
          </p:txBody>
        </p:sp>
        <p:sp>
          <p:nvSpPr>
            <p:cNvPr id="28710" name="Text Box 50"/>
            <p:cNvSpPr txBox="1">
              <a:spLocks noChangeArrowheads="1"/>
            </p:cNvSpPr>
            <p:nvPr/>
          </p:nvSpPr>
          <p:spPr bwMode="auto">
            <a:xfrm>
              <a:off x="4752" y="2880"/>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7</a:t>
              </a:r>
            </a:p>
          </p:txBody>
        </p:sp>
        <p:sp>
          <p:nvSpPr>
            <p:cNvPr id="28711" name="Text Box 51"/>
            <p:cNvSpPr txBox="1">
              <a:spLocks noChangeArrowheads="1"/>
            </p:cNvSpPr>
            <p:nvPr/>
          </p:nvSpPr>
          <p:spPr bwMode="auto">
            <a:xfrm>
              <a:off x="4752" y="2592"/>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8</a:t>
              </a:r>
            </a:p>
          </p:txBody>
        </p:sp>
        <p:sp>
          <p:nvSpPr>
            <p:cNvPr id="28712" name="Text Box 52"/>
            <p:cNvSpPr txBox="1">
              <a:spLocks noChangeArrowheads="1"/>
            </p:cNvSpPr>
            <p:nvPr/>
          </p:nvSpPr>
          <p:spPr bwMode="auto">
            <a:xfrm>
              <a:off x="5568" y="2880"/>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4</a:t>
              </a:r>
            </a:p>
          </p:txBody>
        </p:sp>
        <p:sp>
          <p:nvSpPr>
            <p:cNvPr id="28713" name="Text Box 53"/>
            <p:cNvSpPr txBox="1">
              <a:spLocks noChangeArrowheads="1"/>
            </p:cNvSpPr>
            <p:nvPr/>
          </p:nvSpPr>
          <p:spPr bwMode="auto">
            <a:xfrm>
              <a:off x="5568" y="2544"/>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3</a:t>
              </a:r>
            </a:p>
          </p:txBody>
        </p:sp>
        <p:sp>
          <p:nvSpPr>
            <p:cNvPr id="28714" name="Line 54"/>
            <p:cNvSpPr>
              <a:spLocks noChangeShapeType="1"/>
            </p:cNvSpPr>
            <p:nvPr/>
          </p:nvSpPr>
          <p:spPr bwMode="auto">
            <a:xfrm flipH="1">
              <a:off x="5040" y="2688"/>
              <a:ext cx="432" cy="288"/>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grpSp>
        <p:nvGrpSpPr>
          <p:cNvPr id="5" name="Group 55"/>
          <p:cNvGrpSpPr>
            <a:grpSpLocks/>
          </p:cNvGrpSpPr>
          <p:nvPr/>
        </p:nvGrpSpPr>
        <p:grpSpPr bwMode="auto">
          <a:xfrm>
            <a:off x="0" y="17463"/>
            <a:ext cx="4267200" cy="396875"/>
            <a:chOff x="144" y="1152"/>
            <a:chExt cx="1728" cy="250"/>
          </a:xfrm>
        </p:grpSpPr>
        <p:sp>
          <p:nvSpPr>
            <p:cNvPr id="497720" name="Text Box 56"/>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2</a:t>
              </a:r>
              <a:r>
                <a:rPr lang="zh-CN" altLang="en-US">
                  <a:ea typeface="宋体" pitchFamily="2" charset="-122"/>
                </a:rPr>
                <a:t>、输入输出模块</a:t>
              </a:r>
              <a:r>
                <a:rPr lang="en-US" altLang="zh-CN">
                  <a:ea typeface="宋体" pitchFamily="2" charset="-122"/>
                </a:rPr>
                <a:t>I/OB</a:t>
              </a:r>
            </a:p>
          </p:txBody>
        </p:sp>
        <p:sp>
          <p:nvSpPr>
            <p:cNvPr id="28692" name="Line 57"/>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497722" name="Text Box 58"/>
          <p:cNvSpPr txBox="1">
            <a:spLocks noChangeArrowheads="1"/>
          </p:cNvSpPr>
          <p:nvPr/>
        </p:nvSpPr>
        <p:spPr bwMode="auto">
          <a:xfrm>
            <a:off x="101600" y="476250"/>
            <a:ext cx="52578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solidFill>
                  <a:srgbClr val="66FF33"/>
                </a:solidFill>
                <a:ea typeface="宋体" pitchFamily="2" charset="-122"/>
              </a:rPr>
              <a:t> </a:t>
            </a:r>
            <a:r>
              <a:rPr lang="zh-CN" altLang="en-US">
                <a:ea typeface="宋体" pitchFamily="2" charset="-122"/>
              </a:rPr>
              <a:t>提供外部封装引脚和内部信息的接口电路</a:t>
            </a:r>
          </a:p>
        </p:txBody>
      </p:sp>
      <p:sp>
        <p:nvSpPr>
          <p:cNvPr id="497723" name="Text Box 59"/>
          <p:cNvSpPr txBox="1">
            <a:spLocks noChangeArrowheads="1"/>
          </p:cNvSpPr>
          <p:nvPr/>
        </p:nvSpPr>
        <p:spPr bwMode="auto">
          <a:xfrm>
            <a:off x="131763" y="908050"/>
            <a:ext cx="4500562" cy="7016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solidFill>
                  <a:srgbClr val="66FF33"/>
                </a:solidFill>
                <a:ea typeface="宋体" pitchFamily="2" charset="-122"/>
              </a:rPr>
              <a:t> </a:t>
            </a:r>
            <a:r>
              <a:rPr lang="zh-CN" altLang="en-US">
                <a:ea typeface="宋体" pitchFamily="2" charset="-122"/>
              </a:rPr>
              <a:t>通过编程可以分别组态为输入引脚、输出引脚和双向引脚</a:t>
            </a:r>
          </a:p>
        </p:txBody>
      </p:sp>
      <p:sp>
        <p:nvSpPr>
          <p:cNvPr id="497724" name="Text Box 60"/>
          <p:cNvSpPr txBox="1">
            <a:spLocks noChangeArrowheads="1"/>
          </p:cNvSpPr>
          <p:nvPr/>
        </p:nvSpPr>
        <p:spPr bwMode="auto">
          <a:xfrm>
            <a:off x="144463" y="1628775"/>
            <a:ext cx="38100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 </a:t>
            </a:r>
            <a:r>
              <a:rPr lang="zh-CN" altLang="en-US">
                <a:ea typeface="宋体" pitchFamily="2" charset="-122"/>
              </a:rPr>
              <a:t>可控制速率、降低功耗</a:t>
            </a:r>
          </a:p>
        </p:txBody>
      </p:sp>
      <p:sp>
        <p:nvSpPr>
          <p:cNvPr id="497725" name="Text Box 61"/>
          <p:cNvSpPr txBox="1">
            <a:spLocks noChangeArrowheads="1"/>
          </p:cNvSpPr>
          <p:nvPr/>
        </p:nvSpPr>
        <p:spPr bwMode="auto">
          <a:xfrm>
            <a:off x="2987675" y="0"/>
            <a:ext cx="32004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  Input/Output  Block  )</a:t>
            </a:r>
          </a:p>
        </p:txBody>
      </p:sp>
      <p:sp>
        <p:nvSpPr>
          <p:cNvPr id="497733" name="Text Box 69"/>
          <p:cNvSpPr txBox="1">
            <a:spLocks noChangeArrowheads="1"/>
          </p:cNvSpPr>
          <p:nvPr/>
        </p:nvSpPr>
        <p:spPr bwMode="auto">
          <a:xfrm>
            <a:off x="539750" y="3429000"/>
            <a:ext cx="3810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  Programmable Interconnect  )</a:t>
            </a:r>
          </a:p>
        </p:txBody>
      </p:sp>
      <p:sp>
        <p:nvSpPr>
          <p:cNvPr id="497734" name="Text Box 70"/>
          <p:cNvSpPr txBox="1">
            <a:spLocks noChangeArrowheads="1"/>
          </p:cNvSpPr>
          <p:nvPr/>
        </p:nvSpPr>
        <p:spPr bwMode="auto">
          <a:xfrm>
            <a:off x="463550" y="3810000"/>
            <a:ext cx="41148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  Programmable Switch Matrix )</a:t>
            </a:r>
          </a:p>
        </p:txBody>
      </p:sp>
      <p:grpSp>
        <p:nvGrpSpPr>
          <p:cNvPr id="6" name="Group 73"/>
          <p:cNvGrpSpPr>
            <a:grpSpLocks/>
          </p:cNvGrpSpPr>
          <p:nvPr/>
        </p:nvGrpSpPr>
        <p:grpSpPr bwMode="auto">
          <a:xfrm>
            <a:off x="4211638" y="304800"/>
            <a:ext cx="4932362" cy="3635375"/>
            <a:chOff x="2653" y="192"/>
            <a:chExt cx="3107" cy="2290"/>
          </a:xfrm>
        </p:grpSpPr>
        <p:pic>
          <p:nvPicPr>
            <p:cNvPr id="28689" name="Picture 71"/>
            <p:cNvPicPr>
              <a:picLocks noChangeAspect="1" noChangeArrowheads="1"/>
            </p:cNvPicPr>
            <p:nvPr/>
          </p:nvPicPr>
          <p:blipFill>
            <a:blip r:embed="rId2" cstate="print"/>
            <a:srcRect/>
            <a:stretch>
              <a:fillRect/>
            </a:stretch>
          </p:blipFill>
          <p:spPr bwMode="auto">
            <a:xfrm>
              <a:off x="2653" y="192"/>
              <a:ext cx="3107" cy="2247"/>
            </a:xfrm>
            <a:prstGeom prst="rect">
              <a:avLst/>
            </a:prstGeom>
            <a:noFill/>
            <a:ln w="19050">
              <a:noFill/>
              <a:miter lim="800000"/>
              <a:headEnd/>
              <a:tailEnd/>
            </a:ln>
          </p:spPr>
        </p:pic>
        <p:sp>
          <p:nvSpPr>
            <p:cNvPr id="28690" name="Text Box 72"/>
            <p:cNvSpPr txBox="1">
              <a:spLocks noChangeArrowheads="1"/>
            </p:cNvSpPr>
            <p:nvPr/>
          </p:nvSpPr>
          <p:spPr bwMode="auto">
            <a:xfrm>
              <a:off x="3424" y="2251"/>
              <a:ext cx="1543" cy="231"/>
            </a:xfrm>
            <a:prstGeom prst="rect">
              <a:avLst/>
            </a:prstGeom>
            <a:noFill/>
            <a:ln w="19050">
              <a:noFill/>
              <a:miter lim="800000"/>
              <a:headEnd/>
              <a:tailEnd/>
            </a:ln>
          </p:spPr>
          <p:txBody>
            <a:bodyPr lIns="90000" tIns="46800" rIns="90000" bIns="46800">
              <a:spAutoFit/>
            </a:bodyPr>
            <a:lstStyle/>
            <a:p>
              <a:pPr>
                <a:lnSpc>
                  <a:spcPct val="100000"/>
                </a:lnSpc>
              </a:pPr>
              <a:r>
                <a:rPr lang="en-US" altLang="zh-CN" sz="1800">
                  <a:latin typeface="楷体_GB2312" charset="-122"/>
                </a:rPr>
                <a:t>XC2064</a:t>
              </a:r>
              <a:r>
                <a:rPr lang="zh-CN" altLang="en-US" sz="1800">
                  <a:latin typeface="楷体_GB2312" charset="-122"/>
                </a:rPr>
                <a:t>的</a:t>
              </a:r>
              <a:r>
                <a:rPr lang="en-US" altLang="zh-CN" sz="1800">
                  <a:latin typeface="楷体_GB2312" charset="-122"/>
                </a:rPr>
                <a:t>I/OB</a:t>
              </a:r>
              <a:r>
                <a:rPr lang="zh-CN" altLang="en-US" sz="1800">
                  <a:latin typeface="楷体_GB2312" charset="-122"/>
                </a:rPr>
                <a:t>电路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7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7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77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77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977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977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976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976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97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utoUpdateAnimBg="0"/>
      <p:bldP spid="497671" grpId="0" autoUpdateAnimBg="0"/>
      <p:bldP spid="497672" grpId="0" autoUpdateAnimBg="0"/>
      <p:bldP spid="497723" grpId="0"/>
      <p:bldP spid="497724" grpId="0"/>
      <p:bldP spid="497725" grpId="0"/>
      <p:bldP spid="497733" grpId="0" autoUpdateAnimBg="0"/>
      <p:bldP spid="49773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6629400" y="6477000"/>
            <a:ext cx="25146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十大</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PLD</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公司</a:t>
            </a:r>
          </a:p>
        </p:txBody>
      </p:sp>
      <p:graphicFrame>
        <p:nvGraphicFramePr>
          <p:cNvPr id="489475" name="Group 3"/>
          <p:cNvGraphicFramePr>
            <a:graphicFrameLocks noGrp="1"/>
          </p:cNvGraphicFramePr>
          <p:nvPr/>
        </p:nvGraphicFramePr>
        <p:xfrm>
          <a:off x="2987675" y="549275"/>
          <a:ext cx="2286000" cy="3984000"/>
        </p:xfrm>
        <a:graphic>
          <a:graphicData uri="http://schemas.openxmlformats.org/drawingml/2006/table">
            <a:tbl>
              <a:tblPr/>
              <a:tblGrid>
                <a:gridCol w="762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排名</a:t>
                      </a: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公司</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cs typeface="Times New Roman" pitchFamily="18" charset="0"/>
                        </a:rPr>
                        <a:t>Xilinx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cs typeface="Times New Roman" pitchFamily="18" charset="0"/>
                        </a:rPr>
                        <a:t>Altera</a:t>
                      </a:r>
                      <a:endParaRPr kumimoji="1"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cs typeface="Times New Roman" pitchFamily="18" charset="0"/>
                        </a:rPr>
                        <a:t>Lattice</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Actel</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Atmel</a:t>
                      </a:r>
                      <a:endPar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Avago</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Cypress</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宋体" pitchFamily="2" charset="-122"/>
                        <a:ea typeface="宋体" pitchFamily="2" charset="-122"/>
                        <a:cs typeface="Times New Roman" pitchFamily="18"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4629" name="Text Box 53"/>
          <p:cNvSpPr txBox="1">
            <a:spLocks noChangeArrowheads="1"/>
          </p:cNvSpPr>
          <p:nvPr/>
        </p:nvSpPr>
        <p:spPr bwMode="auto">
          <a:xfrm>
            <a:off x="2312988" y="130175"/>
            <a:ext cx="3733800" cy="401638"/>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2016</a:t>
            </a:r>
            <a:r>
              <a:rPr lang="zh-CN" altLang="en-US">
                <a:ea typeface="宋体" pitchFamily="2" charset="-122"/>
              </a:rPr>
              <a:t>年</a:t>
            </a:r>
            <a:r>
              <a:rPr lang="en-US" altLang="zh-CN">
                <a:ea typeface="宋体" pitchFamily="2" charset="-122"/>
              </a:rPr>
              <a:t>FPGA</a:t>
            </a:r>
            <a:r>
              <a:rPr lang="zh-CN" altLang="en-US">
                <a:ea typeface="宋体" pitchFamily="2" charset="-122"/>
              </a:rPr>
              <a:t>公司                              </a:t>
            </a:r>
          </a:p>
        </p:txBody>
      </p:sp>
      <p:sp>
        <p:nvSpPr>
          <p:cNvPr id="24630" name="TextBox 55"/>
          <p:cNvSpPr txBox="1">
            <a:spLocks noChangeArrowheads="1"/>
          </p:cNvSpPr>
          <p:nvPr/>
        </p:nvSpPr>
        <p:spPr bwMode="auto">
          <a:xfrm>
            <a:off x="1042988" y="4941888"/>
            <a:ext cx="7561262" cy="1400175"/>
          </a:xfrm>
          <a:prstGeom prst="rect">
            <a:avLst/>
          </a:prstGeom>
          <a:noFill/>
          <a:ln w="9525">
            <a:noFill/>
            <a:miter lim="800000"/>
            <a:headEnd/>
            <a:tailEnd/>
          </a:ln>
        </p:spPr>
        <p:txBody>
          <a:bodyPr>
            <a:spAutoFit/>
          </a:bodyPr>
          <a:lstStyle/>
          <a:p>
            <a:r>
              <a:rPr lang="en-US" altLang="zh-CN"/>
              <a:t>       Altera</a:t>
            </a:r>
            <a:r>
              <a:rPr lang="zh-CN" altLang="en-US"/>
              <a:t>和</a:t>
            </a:r>
            <a:r>
              <a:rPr lang="en-US" altLang="zh-CN"/>
              <a:t>Xilinx</a:t>
            </a:r>
            <a:r>
              <a:rPr lang="zh-CN" altLang="en-US"/>
              <a:t>占有了</a:t>
            </a:r>
            <a:r>
              <a:rPr lang="en-US" altLang="zh-CN"/>
              <a:t>60%</a:t>
            </a:r>
            <a:r>
              <a:rPr lang="zh-CN" altLang="en-US"/>
              <a:t>以上的市场份额。 </a:t>
            </a:r>
            <a:br>
              <a:rPr lang="zh-CN" altLang="en-US"/>
            </a:br>
            <a:r>
              <a:rPr lang="zh-CN" altLang="en-US"/>
              <a:t>在欧洲用</a:t>
            </a:r>
            <a:r>
              <a:rPr lang="en-US" altLang="zh-CN"/>
              <a:t>Xilinx</a:t>
            </a:r>
            <a:r>
              <a:rPr lang="zh-CN" altLang="en-US"/>
              <a:t>的人多，在日本和亚太地区用</a:t>
            </a:r>
            <a:r>
              <a:rPr lang="en-US" altLang="zh-CN"/>
              <a:t>Altera</a:t>
            </a:r>
            <a:r>
              <a:rPr lang="zh-CN" altLang="en-US"/>
              <a:t>的人多，在美国则是平分秋色。 </a:t>
            </a:r>
            <a:br>
              <a:rPr lang="zh-CN" altLang="en-US"/>
            </a:br>
            <a:r>
              <a:rPr lang="zh-CN" altLang="en-US"/>
              <a:t>       全球</a:t>
            </a:r>
            <a:r>
              <a:rPr lang="en-US" altLang="zh-CN"/>
              <a:t>CPLD/FPGA</a:t>
            </a:r>
            <a:r>
              <a:rPr lang="zh-CN" altLang="en-US"/>
              <a:t>产品</a:t>
            </a:r>
            <a:r>
              <a:rPr lang="en-US" altLang="zh-CN"/>
              <a:t>60%</a:t>
            </a:r>
            <a:r>
              <a:rPr lang="zh-CN" altLang="en-US"/>
              <a:t>以上是由</a:t>
            </a:r>
            <a:r>
              <a:rPr lang="en-US" altLang="zh-CN"/>
              <a:t>Altera</a:t>
            </a:r>
            <a:r>
              <a:rPr lang="zh-CN" altLang="en-US"/>
              <a:t>和</a:t>
            </a:r>
            <a:r>
              <a:rPr lang="en-US" altLang="zh-CN"/>
              <a:t>Xilinx</a:t>
            </a:r>
            <a:r>
              <a:rPr lang="zh-CN" altLang="en-US"/>
              <a:t>提供的。可以讲</a:t>
            </a:r>
            <a:r>
              <a:rPr lang="en-US" altLang="zh-CN"/>
              <a:t>Altera</a:t>
            </a:r>
            <a:r>
              <a:rPr lang="zh-CN" altLang="en-US"/>
              <a:t>和</a:t>
            </a:r>
            <a:r>
              <a:rPr lang="en-US" altLang="zh-CN"/>
              <a:t>Xilinx</a:t>
            </a:r>
            <a:r>
              <a:rPr lang="zh-CN" altLang="en-US"/>
              <a:t>共同决定了</a:t>
            </a:r>
            <a:r>
              <a:rPr lang="en-US" altLang="zh-CN"/>
              <a:t>PLD</a:t>
            </a:r>
            <a:r>
              <a:rPr lang="zh-CN" altLang="en-US"/>
              <a:t>技术的发展方向。</a:t>
            </a:r>
          </a:p>
        </p:txBody>
      </p:sp>
      <p:sp>
        <p:nvSpPr>
          <p:cNvPr id="6" name="矩形 5"/>
          <p:cNvSpPr/>
          <p:nvPr/>
        </p:nvSpPr>
        <p:spPr>
          <a:xfrm>
            <a:off x="250825" y="1196975"/>
            <a:ext cx="2700338" cy="20304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zh-CN" altLang="en-US" sz="2400" dirty="0"/>
              <a:t>全球三大</a:t>
            </a:r>
            <a:r>
              <a:rPr lang="en-US" altLang="zh-CN" sz="2400" dirty="0"/>
              <a:t>CPLD/FPGA</a:t>
            </a:r>
            <a:r>
              <a:rPr lang="zh-CN" altLang="en-US" sz="2400" dirty="0"/>
              <a:t>公司 </a:t>
            </a:r>
            <a:r>
              <a:rPr lang="en-US" altLang="zh-CN" sz="2400" dirty="0"/>
              <a:t> </a:t>
            </a:r>
            <a:r>
              <a:rPr lang="en-US" altLang="zh-CN" sz="2400" dirty="0" err="1"/>
              <a:t>Altera</a:t>
            </a:r>
            <a:r>
              <a:rPr lang="en-US" altLang="zh-CN" sz="2400" dirty="0"/>
              <a:t>  </a:t>
            </a:r>
          </a:p>
          <a:p>
            <a:pPr algn="ctr">
              <a:defRPr/>
            </a:pPr>
            <a:r>
              <a:rPr lang="en-US" altLang="zh-CN" sz="2400" dirty="0"/>
              <a:t>Xilinx  </a:t>
            </a:r>
          </a:p>
          <a:p>
            <a:pPr algn="ctr">
              <a:defRPr/>
            </a:pPr>
            <a:r>
              <a:rPr lang="en-US" altLang="zh-CN" sz="2400" dirty="0"/>
              <a:t>Lattice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9" grpId="0"/>
      <p:bldP spid="24630"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65863" y="6477000"/>
            <a:ext cx="2878137" cy="38100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逻辑器件特点</a:t>
            </a:r>
          </a:p>
        </p:txBody>
      </p:sp>
      <p:sp>
        <p:nvSpPr>
          <p:cNvPr id="54310" name="AutoShape 38"/>
          <p:cNvSpPr>
            <a:spLocks noChangeArrowheads="1"/>
          </p:cNvSpPr>
          <p:nvPr/>
        </p:nvSpPr>
        <p:spPr bwMode="auto">
          <a:xfrm>
            <a:off x="174625" y="228600"/>
            <a:ext cx="3965575" cy="381000"/>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sz="2400">
                <a:solidFill>
                  <a:schemeClr val="bg1"/>
                </a:solidFill>
                <a:effectLst>
                  <a:outerShdw blurRad="38100" dist="38100" dir="2700000" algn="tl">
                    <a:srgbClr val="000000"/>
                  </a:outerShdw>
                </a:effectLst>
                <a:ea typeface="宋体" pitchFamily="2" charset="-122"/>
              </a:rPr>
              <a:t>第 三节  在系统可编程 </a:t>
            </a:r>
            <a:r>
              <a:rPr lang="en-US" altLang="zh-CN" sz="2400">
                <a:solidFill>
                  <a:schemeClr val="bg1"/>
                </a:solidFill>
                <a:effectLst>
                  <a:outerShdw blurRad="38100" dist="38100" dir="2700000" algn="tl">
                    <a:srgbClr val="000000"/>
                  </a:outerShdw>
                </a:effectLst>
                <a:ea typeface="宋体" pitchFamily="2" charset="-122"/>
              </a:rPr>
              <a:t>ISP</a:t>
            </a:r>
          </a:p>
        </p:txBody>
      </p:sp>
      <p:sp>
        <p:nvSpPr>
          <p:cNvPr id="54836" name="Text Box 564"/>
          <p:cNvSpPr txBox="1">
            <a:spLocks noChangeArrowheads="1"/>
          </p:cNvSpPr>
          <p:nvPr/>
        </p:nvSpPr>
        <p:spPr bwMode="auto">
          <a:xfrm>
            <a:off x="736600" y="765175"/>
            <a:ext cx="2286000" cy="415925"/>
          </a:xfrm>
          <a:prstGeom prst="rect">
            <a:avLst/>
          </a:prstGeom>
          <a:noFill/>
          <a:ln w="19050">
            <a:solidFill>
              <a:srgbClr val="00CCFF"/>
            </a:solidFill>
            <a:miter lim="800000"/>
            <a:headEnd/>
            <a:tailEnd/>
          </a:ln>
        </p:spPr>
        <p:txBody>
          <a:bodyPr lIns="90000" tIns="46800" rIns="90000" bIns="46800">
            <a:spAutoFit/>
          </a:bodyPr>
          <a:lstStyle/>
          <a:p>
            <a:pPr algn="ctr">
              <a:lnSpc>
                <a:spcPct val="100000"/>
              </a:lnSpc>
            </a:pPr>
            <a:r>
              <a:rPr lang="zh-CN" altLang="en-US">
                <a:ea typeface="宋体" pitchFamily="2" charset="-122"/>
              </a:rPr>
              <a:t>常规</a:t>
            </a:r>
            <a:r>
              <a:rPr lang="en-US" altLang="zh-CN">
                <a:ea typeface="宋体" pitchFamily="2" charset="-122"/>
              </a:rPr>
              <a:t>PLD</a:t>
            </a:r>
            <a:r>
              <a:rPr lang="zh-CN" altLang="en-US">
                <a:ea typeface="宋体" pitchFamily="2" charset="-122"/>
              </a:rPr>
              <a:t>开发过程</a:t>
            </a:r>
          </a:p>
        </p:txBody>
      </p:sp>
      <p:grpSp>
        <p:nvGrpSpPr>
          <p:cNvPr id="2" name="Group 570"/>
          <p:cNvGrpSpPr>
            <a:grpSpLocks/>
          </p:cNvGrpSpPr>
          <p:nvPr/>
        </p:nvGrpSpPr>
        <p:grpSpPr bwMode="auto">
          <a:xfrm>
            <a:off x="827088" y="1268413"/>
            <a:ext cx="2181225" cy="5359400"/>
            <a:chOff x="432" y="816"/>
            <a:chExt cx="1248" cy="3376"/>
          </a:xfrm>
        </p:grpSpPr>
        <p:sp>
          <p:nvSpPr>
            <p:cNvPr id="30729" name="Rectangle 554"/>
            <p:cNvSpPr>
              <a:spLocks noChangeArrowheads="1"/>
            </p:cNvSpPr>
            <p:nvPr/>
          </p:nvSpPr>
          <p:spPr bwMode="auto">
            <a:xfrm>
              <a:off x="604" y="816"/>
              <a:ext cx="864" cy="288"/>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逻辑设计</a:t>
              </a:r>
            </a:p>
          </p:txBody>
        </p:sp>
        <p:sp>
          <p:nvSpPr>
            <p:cNvPr id="30730" name="Rectangle 555"/>
            <p:cNvSpPr>
              <a:spLocks noChangeArrowheads="1"/>
            </p:cNvSpPr>
            <p:nvPr/>
          </p:nvSpPr>
          <p:spPr bwMode="auto">
            <a:xfrm>
              <a:off x="622" y="1296"/>
              <a:ext cx="864" cy="336"/>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选择器件</a:t>
              </a:r>
            </a:p>
          </p:txBody>
        </p:sp>
        <p:sp>
          <p:nvSpPr>
            <p:cNvPr id="30731" name="Rectangle 556"/>
            <p:cNvSpPr>
              <a:spLocks noChangeArrowheads="1"/>
            </p:cNvSpPr>
            <p:nvPr/>
          </p:nvSpPr>
          <p:spPr bwMode="auto">
            <a:xfrm>
              <a:off x="432" y="1824"/>
              <a:ext cx="1248" cy="432"/>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30732" name="Rectangle 557"/>
            <p:cNvSpPr>
              <a:spLocks noChangeArrowheads="1"/>
            </p:cNvSpPr>
            <p:nvPr/>
          </p:nvSpPr>
          <p:spPr bwMode="auto">
            <a:xfrm>
              <a:off x="633" y="2480"/>
              <a:ext cx="864" cy="432"/>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en-US" altLang="zh-CN">
                  <a:ea typeface="宋体" pitchFamily="2" charset="-122"/>
                </a:rPr>
                <a:t>PLD</a:t>
              </a:r>
              <a:r>
                <a:rPr lang="zh-CN" altLang="en-US">
                  <a:ea typeface="宋体" pitchFamily="2" charset="-122"/>
                </a:rPr>
                <a:t>编程</a:t>
              </a:r>
            </a:p>
            <a:p>
              <a:pPr algn="ctr">
                <a:lnSpc>
                  <a:spcPct val="100000"/>
                </a:lnSpc>
                <a:spcBef>
                  <a:spcPct val="0"/>
                </a:spcBef>
              </a:pPr>
              <a:r>
                <a:rPr lang="zh-CN" altLang="en-US">
                  <a:ea typeface="宋体" pitchFamily="2" charset="-122"/>
                </a:rPr>
                <a:t>（下载）</a:t>
              </a:r>
            </a:p>
          </p:txBody>
        </p:sp>
        <p:sp>
          <p:nvSpPr>
            <p:cNvPr id="30733" name="Rectangle 558"/>
            <p:cNvSpPr>
              <a:spLocks noChangeArrowheads="1"/>
            </p:cNvSpPr>
            <p:nvPr/>
          </p:nvSpPr>
          <p:spPr bwMode="auto">
            <a:xfrm>
              <a:off x="624" y="3120"/>
              <a:ext cx="864" cy="432"/>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en-US" altLang="zh-CN">
                  <a:ea typeface="宋体" pitchFamily="2" charset="-122"/>
                </a:rPr>
                <a:t>PLD</a:t>
              </a:r>
              <a:r>
                <a:rPr lang="zh-CN" altLang="en-US">
                  <a:ea typeface="宋体" pitchFamily="2" charset="-122"/>
                </a:rPr>
                <a:t>测试</a:t>
              </a:r>
            </a:p>
          </p:txBody>
        </p:sp>
        <p:sp>
          <p:nvSpPr>
            <p:cNvPr id="30734" name="Rectangle 559"/>
            <p:cNvSpPr>
              <a:spLocks noChangeArrowheads="1"/>
            </p:cNvSpPr>
            <p:nvPr/>
          </p:nvSpPr>
          <p:spPr bwMode="auto">
            <a:xfrm>
              <a:off x="633" y="3760"/>
              <a:ext cx="864" cy="432"/>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30735" name="Text Box 560"/>
            <p:cNvSpPr txBox="1">
              <a:spLocks noChangeArrowheads="1"/>
            </p:cNvSpPr>
            <p:nvPr/>
          </p:nvSpPr>
          <p:spPr bwMode="auto">
            <a:xfrm>
              <a:off x="672" y="3744"/>
              <a:ext cx="816" cy="442"/>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将器件插入印制板</a:t>
              </a:r>
            </a:p>
          </p:txBody>
        </p:sp>
        <p:grpSp>
          <p:nvGrpSpPr>
            <p:cNvPr id="30736" name="Group 563"/>
            <p:cNvGrpSpPr>
              <a:grpSpLocks/>
            </p:cNvGrpSpPr>
            <p:nvPr/>
          </p:nvGrpSpPr>
          <p:grpSpPr bwMode="auto">
            <a:xfrm>
              <a:off x="576" y="1824"/>
              <a:ext cx="1008" cy="442"/>
              <a:chOff x="4032" y="2208"/>
              <a:chExt cx="1008" cy="442"/>
            </a:xfrm>
          </p:grpSpPr>
          <p:sp>
            <p:nvSpPr>
              <p:cNvPr id="30742" name="Text Box 561"/>
              <p:cNvSpPr txBox="1">
                <a:spLocks noChangeArrowheads="1"/>
              </p:cNvSpPr>
              <p:nvPr/>
            </p:nvSpPr>
            <p:spPr bwMode="auto">
              <a:xfrm>
                <a:off x="4032" y="2208"/>
                <a:ext cx="912" cy="2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编   制</a:t>
                </a:r>
              </a:p>
            </p:txBody>
          </p:sp>
          <p:sp>
            <p:nvSpPr>
              <p:cNvPr id="30743" name="Text Box 562"/>
              <p:cNvSpPr txBox="1">
                <a:spLocks noChangeArrowheads="1"/>
              </p:cNvSpPr>
              <p:nvPr/>
            </p:nvSpPr>
            <p:spPr bwMode="auto">
              <a:xfrm>
                <a:off x="4032" y="2400"/>
                <a:ext cx="100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JEDEC</a:t>
                </a:r>
                <a:r>
                  <a:rPr lang="zh-CN" altLang="en-US">
                    <a:ea typeface="宋体" pitchFamily="2" charset="-122"/>
                  </a:rPr>
                  <a:t>文件</a:t>
                </a:r>
              </a:p>
            </p:txBody>
          </p:sp>
        </p:grpSp>
        <p:sp>
          <p:nvSpPr>
            <p:cNvPr id="30737" name="Line 565"/>
            <p:cNvSpPr>
              <a:spLocks noChangeShapeType="1"/>
            </p:cNvSpPr>
            <p:nvPr/>
          </p:nvSpPr>
          <p:spPr bwMode="auto">
            <a:xfrm>
              <a:off x="1053" y="1643"/>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0738" name="Line 566"/>
            <p:cNvSpPr>
              <a:spLocks noChangeShapeType="1"/>
            </p:cNvSpPr>
            <p:nvPr/>
          </p:nvSpPr>
          <p:spPr bwMode="auto">
            <a:xfrm>
              <a:off x="1054" y="1095"/>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0739" name="Line 567"/>
            <p:cNvSpPr>
              <a:spLocks noChangeShapeType="1"/>
            </p:cNvSpPr>
            <p:nvPr/>
          </p:nvSpPr>
          <p:spPr bwMode="auto">
            <a:xfrm>
              <a:off x="1056" y="2256"/>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0740" name="Line 568"/>
            <p:cNvSpPr>
              <a:spLocks noChangeShapeType="1"/>
            </p:cNvSpPr>
            <p:nvPr/>
          </p:nvSpPr>
          <p:spPr bwMode="auto">
            <a:xfrm>
              <a:off x="1056" y="2928"/>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0741" name="Line 569"/>
            <p:cNvSpPr>
              <a:spLocks noChangeShapeType="1"/>
            </p:cNvSpPr>
            <p:nvPr/>
          </p:nvSpPr>
          <p:spPr bwMode="auto">
            <a:xfrm>
              <a:off x="1056" y="3552"/>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grpSp>
      <p:sp>
        <p:nvSpPr>
          <p:cNvPr id="54866" name="AutoShape 594"/>
          <p:cNvSpPr>
            <a:spLocks noChangeArrowheads="1"/>
          </p:cNvSpPr>
          <p:nvPr/>
        </p:nvSpPr>
        <p:spPr bwMode="auto">
          <a:xfrm>
            <a:off x="2743200" y="1752600"/>
            <a:ext cx="1524000" cy="1143000"/>
          </a:xfrm>
          <a:prstGeom prst="cloudCallout">
            <a:avLst>
              <a:gd name="adj1" fmla="val -52083"/>
              <a:gd name="adj2" fmla="val 61250"/>
            </a:avLst>
          </a:prstGeom>
          <a:solidFill>
            <a:srgbClr val="DBDBDB"/>
          </a:solidFill>
          <a:ln w="19050">
            <a:solidFill>
              <a:srgbClr val="CC3399"/>
            </a:solidFill>
            <a:round/>
            <a:headEnd/>
            <a:tailEnd/>
          </a:ln>
        </p:spPr>
        <p:txBody>
          <a:bodyPr lIns="90000" tIns="46800" rIns="90000" bIns="46800" anchor="ctr"/>
          <a:lstStyle/>
          <a:p>
            <a:pPr algn="ctr">
              <a:lnSpc>
                <a:spcPct val="100000"/>
              </a:lnSpc>
              <a:spcBef>
                <a:spcPct val="0"/>
              </a:spcBef>
            </a:pPr>
            <a:r>
              <a:rPr lang="zh-CN" altLang="en-US">
                <a:ea typeface="宋体" pitchFamily="2" charset="-122"/>
              </a:rPr>
              <a:t>熔丝图文件</a:t>
            </a:r>
          </a:p>
        </p:txBody>
      </p:sp>
      <p:sp>
        <p:nvSpPr>
          <p:cNvPr id="54869" name="Text Box 597"/>
          <p:cNvSpPr txBox="1">
            <a:spLocks noChangeArrowheads="1"/>
          </p:cNvSpPr>
          <p:nvPr/>
        </p:nvSpPr>
        <p:spPr bwMode="auto">
          <a:xfrm>
            <a:off x="4038600" y="304800"/>
            <a:ext cx="3375025"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 In System Programming )</a:t>
            </a:r>
          </a:p>
        </p:txBody>
      </p:sp>
      <p:sp>
        <p:nvSpPr>
          <p:cNvPr id="54870" name="Text Box 598"/>
          <p:cNvSpPr txBox="1">
            <a:spLocks noChangeArrowheads="1"/>
          </p:cNvSpPr>
          <p:nvPr/>
        </p:nvSpPr>
        <p:spPr bwMode="auto">
          <a:xfrm>
            <a:off x="4191000" y="838200"/>
            <a:ext cx="4773613" cy="1006475"/>
          </a:xfrm>
          <a:prstGeom prst="rect">
            <a:avLst/>
          </a:prstGeom>
          <a:noFill/>
          <a:ln w="19050">
            <a:noFill/>
            <a:miter lim="800000"/>
            <a:headEnd/>
            <a:tailEnd/>
          </a:ln>
        </p:spPr>
        <p:txBody>
          <a:bodyPr lIns="90000" tIns="46800" rIns="90000" bIns="46800">
            <a:spAutoFit/>
          </a:bodyPr>
          <a:lstStyle/>
          <a:p>
            <a:pPr>
              <a:lnSpc>
                <a:spcPct val="100000"/>
              </a:lnSpc>
            </a:pPr>
            <a:r>
              <a:rPr lang="zh-CN" altLang="en-US">
                <a:solidFill>
                  <a:srgbClr val="FF3300"/>
                </a:solidFill>
                <a:ea typeface="宋体" pitchFamily="2" charset="-122"/>
              </a:rPr>
              <a:t>在系统编程（</a:t>
            </a:r>
            <a:r>
              <a:rPr lang="en-US" altLang="zh-CN">
                <a:solidFill>
                  <a:srgbClr val="FF3300"/>
                </a:solidFill>
                <a:ea typeface="宋体" pitchFamily="2" charset="-122"/>
              </a:rPr>
              <a:t>ISP</a:t>
            </a:r>
            <a:r>
              <a:rPr lang="zh-CN" altLang="en-US">
                <a:solidFill>
                  <a:srgbClr val="FF3300"/>
                </a:solidFill>
                <a:ea typeface="宋体" pitchFamily="2" charset="-122"/>
              </a:rPr>
              <a:t>）：</a:t>
            </a:r>
            <a:r>
              <a:rPr lang="zh-CN" altLang="en-US">
                <a:ea typeface="宋体" pitchFamily="2" charset="-122"/>
              </a:rPr>
              <a:t>用户在自己设计的目标系统中或线路板上为重构逻辑而对逻辑器件进行编程或反复改写的能力。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0" grpId="0" animBg="1" autoUpdateAnimBg="0"/>
      <p:bldP spid="54836" grpId="0" animBg="1" autoUpdateAnimBg="0"/>
      <p:bldP spid="54866" grpId="0" animBg="1" autoUpdateAnimBg="0"/>
      <p:bldP spid="54869" grpId="0" autoUpdateAnimBg="0"/>
      <p:bldP spid="548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858000" y="6248400"/>
            <a:ext cx="22860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可编程逻辑</a:t>
            </a:r>
          </a:p>
        </p:txBody>
      </p:sp>
      <p:sp>
        <p:nvSpPr>
          <p:cNvPr id="448515" name="AutoShape 3"/>
          <p:cNvSpPr>
            <a:spLocks noChangeArrowheads="1"/>
          </p:cNvSpPr>
          <p:nvPr/>
        </p:nvSpPr>
        <p:spPr bwMode="auto">
          <a:xfrm>
            <a:off x="288925" y="188913"/>
            <a:ext cx="4067175" cy="381000"/>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sz="2400">
                <a:solidFill>
                  <a:schemeClr val="bg1"/>
                </a:solidFill>
                <a:effectLst>
                  <a:outerShdw blurRad="38100" dist="38100" dir="2700000" algn="tl">
                    <a:srgbClr val="000000"/>
                  </a:outerShdw>
                </a:effectLst>
                <a:ea typeface="宋体" pitchFamily="2" charset="-122"/>
              </a:rPr>
              <a:t>第一节   </a:t>
            </a:r>
            <a:r>
              <a:rPr lang="en-US" altLang="zh-CN" sz="2400">
                <a:solidFill>
                  <a:schemeClr val="bg1"/>
                </a:solidFill>
                <a:effectLst>
                  <a:outerShdw blurRad="38100" dist="38100" dir="2700000" algn="tl">
                    <a:srgbClr val="000000"/>
                  </a:outerShdw>
                </a:effectLst>
                <a:ea typeface="宋体" pitchFamily="2" charset="-122"/>
              </a:rPr>
              <a:t>PLD</a:t>
            </a:r>
            <a:r>
              <a:rPr lang="zh-CN" altLang="en-US" sz="2400">
                <a:solidFill>
                  <a:schemeClr val="bg1"/>
                </a:solidFill>
                <a:effectLst>
                  <a:outerShdw blurRad="38100" dist="38100" dir="2700000" algn="tl">
                    <a:srgbClr val="000000"/>
                  </a:outerShdw>
                </a:effectLst>
                <a:ea typeface="宋体" pitchFamily="2" charset="-122"/>
              </a:rPr>
              <a:t>的基本概念</a:t>
            </a:r>
          </a:p>
        </p:txBody>
      </p:sp>
      <p:sp>
        <p:nvSpPr>
          <p:cNvPr id="448516" name="Text Box 4"/>
          <p:cNvSpPr txBox="1">
            <a:spLocks noChangeArrowheads="1"/>
          </p:cNvSpPr>
          <p:nvPr/>
        </p:nvSpPr>
        <p:spPr bwMode="auto">
          <a:xfrm>
            <a:off x="228600" y="685800"/>
            <a:ext cx="266700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可编程逻辑器件  </a:t>
            </a:r>
            <a:r>
              <a:rPr lang="en-US" altLang="zh-CN">
                <a:ea typeface="宋体" pitchFamily="2" charset="-122"/>
              </a:rPr>
              <a:t>PLD</a:t>
            </a:r>
          </a:p>
        </p:txBody>
      </p:sp>
      <p:sp>
        <p:nvSpPr>
          <p:cNvPr id="448517" name="AutoShape 5"/>
          <p:cNvSpPr>
            <a:spLocks/>
          </p:cNvSpPr>
          <p:nvPr/>
        </p:nvSpPr>
        <p:spPr bwMode="auto">
          <a:xfrm>
            <a:off x="2771775" y="1557338"/>
            <a:ext cx="457200" cy="3962400"/>
          </a:xfrm>
          <a:prstGeom prst="leftBrace">
            <a:avLst>
              <a:gd name="adj1" fmla="val 72222"/>
              <a:gd name="adj2" fmla="val 50000"/>
            </a:avLst>
          </a:prstGeom>
          <a:noFill/>
          <a:ln w="19050">
            <a:solidFill>
              <a:schemeClr val="tx1"/>
            </a:solidFill>
            <a:round/>
            <a:headEnd/>
            <a:tailEnd/>
          </a:ln>
        </p:spPr>
        <p:txBody>
          <a:bodyPr wrap="none" lIns="90000" tIns="46800" rIns="90000" bIns="46800" anchor="ctr"/>
          <a:lstStyle/>
          <a:p>
            <a:endParaRPr lang="zh-CN" altLang="en-US"/>
          </a:p>
        </p:txBody>
      </p:sp>
      <p:sp>
        <p:nvSpPr>
          <p:cNvPr id="448518" name="Text Box 6"/>
          <p:cNvSpPr txBox="1">
            <a:spLocks noChangeArrowheads="1"/>
          </p:cNvSpPr>
          <p:nvPr/>
        </p:nvSpPr>
        <p:spPr bwMode="auto">
          <a:xfrm>
            <a:off x="3419475" y="1341438"/>
            <a:ext cx="12192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PROM</a:t>
            </a:r>
          </a:p>
        </p:txBody>
      </p:sp>
      <p:sp>
        <p:nvSpPr>
          <p:cNvPr id="448519" name="Text Box 7"/>
          <p:cNvSpPr txBox="1">
            <a:spLocks noChangeArrowheads="1"/>
          </p:cNvSpPr>
          <p:nvPr/>
        </p:nvSpPr>
        <p:spPr bwMode="auto">
          <a:xfrm>
            <a:off x="3563938" y="2492375"/>
            <a:ext cx="990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PLA</a:t>
            </a:r>
          </a:p>
        </p:txBody>
      </p:sp>
      <p:sp>
        <p:nvSpPr>
          <p:cNvPr id="448520" name="Text Box 8"/>
          <p:cNvSpPr txBox="1">
            <a:spLocks noChangeArrowheads="1"/>
          </p:cNvSpPr>
          <p:nvPr/>
        </p:nvSpPr>
        <p:spPr bwMode="auto">
          <a:xfrm>
            <a:off x="3657600" y="4743450"/>
            <a:ext cx="990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GAL</a:t>
            </a:r>
          </a:p>
        </p:txBody>
      </p:sp>
      <p:sp>
        <p:nvSpPr>
          <p:cNvPr id="448521" name="Text Box 9"/>
          <p:cNvSpPr txBox="1">
            <a:spLocks noChangeArrowheads="1"/>
          </p:cNvSpPr>
          <p:nvPr/>
        </p:nvSpPr>
        <p:spPr bwMode="auto">
          <a:xfrm>
            <a:off x="3124200" y="1752600"/>
            <a:ext cx="1828800"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与阵列固定或阵列可编程</a:t>
            </a:r>
          </a:p>
        </p:txBody>
      </p:sp>
      <p:sp>
        <p:nvSpPr>
          <p:cNvPr id="448522" name="Text Box 10"/>
          <p:cNvSpPr txBox="1">
            <a:spLocks noChangeArrowheads="1"/>
          </p:cNvSpPr>
          <p:nvPr/>
        </p:nvSpPr>
        <p:spPr bwMode="auto">
          <a:xfrm>
            <a:off x="3124200" y="2895600"/>
            <a:ext cx="1828800"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与阵列或阵列均可编程</a:t>
            </a:r>
          </a:p>
        </p:txBody>
      </p:sp>
      <p:sp>
        <p:nvSpPr>
          <p:cNvPr id="448523" name="Text Box 11"/>
          <p:cNvSpPr txBox="1">
            <a:spLocks noChangeArrowheads="1"/>
          </p:cNvSpPr>
          <p:nvPr/>
        </p:nvSpPr>
        <p:spPr bwMode="auto">
          <a:xfrm>
            <a:off x="3649663" y="3589338"/>
            <a:ext cx="990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PAL</a:t>
            </a:r>
          </a:p>
        </p:txBody>
      </p:sp>
      <p:sp>
        <p:nvSpPr>
          <p:cNvPr id="448524" name="Text Box 12"/>
          <p:cNvSpPr txBox="1">
            <a:spLocks noChangeArrowheads="1"/>
          </p:cNvSpPr>
          <p:nvPr/>
        </p:nvSpPr>
        <p:spPr bwMode="auto">
          <a:xfrm>
            <a:off x="3276600" y="5105400"/>
            <a:ext cx="18288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通用逻辑阵列</a:t>
            </a:r>
          </a:p>
        </p:txBody>
      </p:sp>
      <p:sp>
        <p:nvSpPr>
          <p:cNvPr id="448525" name="Text Box 13"/>
          <p:cNvSpPr txBox="1">
            <a:spLocks noChangeArrowheads="1"/>
          </p:cNvSpPr>
          <p:nvPr/>
        </p:nvSpPr>
        <p:spPr bwMode="auto">
          <a:xfrm>
            <a:off x="3200400" y="3962400"/>
            <a:ext cx="1828800"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与阵列可编程或阵列固定</a:t>
            </a:r>
          </a:p>
        </p:txBody>
      </p:sp>
      <p:sp>
        <p:nvSpPr>
          <p:cNvPr id="448526" name="AutoShape 14"/>
          <p:cNvSpPr>
            <a:spLocks/>
          </p:cNvSpPr>
          <p:nvPr/>
        </p:nvSpPr>
        <p:spPr bwMode="auto">
          <a:xfrm>
            <a:off x="5029200" y="3810000"/>
            <a:ext cx="228600" cy="1219200"/>
          </a:xfrm>
          <a:prstGeom prst="rightBrace">
            <a:avLst>
              <a:gd name="adj1" fmla="val 44444"/>
              <a:gd name="adj2" fmla="val 50000"/>
            </a:avLst>
          </a:prstGeom>
          <a:noFill/>
          <a:ln w="19050">
            <a:solidFill>
              <a:srgbClr val="66FF33"/>
            </a:solidFill>
            <a:round/>
            <a:headEnd/>
            <a:tailEnd/>
          </a:ln>
        </p:spPr>
        <p:txBody>
          <a:bodyPr wrap="none" lIns="90000" tIns="46800" rIns="90000" bIns="46800" anchor="ctr"/>
          <a:lstStyle/>
          <a:p>
            <a:endParaRPr lang="zh-CN" altLang="en-US"/>
          </a:p>
        </p:txBody>
      </p:sp>
      <p:sp>
        <p:nvSpPr>
          <p:cNvPr id="448527" name="Text Box 15"/>
          <p:cNvSpPr txBox="1">
            <a:spLocks noChangeArrowheads="1"/>
          </p:cNvSpPr>
          <p:nvPr/>
        </p:nvSpPr>
        <p:spPr bwMode="auto">
          <a:xfrm>
            <a:off x="5562600" y="4114800"/>
            <a:ext cx="990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CPLD</a:t>
            </a:r>
          </a:p>
        </p:txBody>
      </p:sp>
      <p:sp>
        <p:nvSpPr>
          <p:cNvPr id="17424" name="Text Box 16"/>
          <p:cNvSpPr txBox="1">
            <a:spLocks noChangeArrowheads="1"/>
          </p:cNvSpPr>
          <p:nvPr/>
        </p:nvSpPr>
        <p:spPr bwMode="auto">
          <a:xfrm>
            <a:off x="5508625" y="6232525"/>
            <a:ext cx="2411413"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DDDDDD"/>
                </a:solidFill>
                <a:ea typeface="宋体" pitchFamily="2" charset="-122"/>
              </a:rPr>
              <a:t>《</a:t>
            </a:r>
            <a:r>
              <a:rPr lang="zh-CN" altLang="en-US">
                <a:solidFill>
                  <a:srgbClr val="DDDDDD"/>
                </a:solidFill>
                <a:ea typeface="宋体" pitchFamily="2" charset="-122"/>
              </a:rPr>
              <a:t>学习指导</a:t>
            </a:r>
            <a:r>
              <a:rPr lang="en-US" altLang="zh-CN">
                <a:solidFill>
                  <a:srgbClr val="DDDDDD"/>
                </a:solidFill>
                <a:ea typeface="宋体" pitchFamily="2" charset="-122"/>
              </a:rPr>
              <a:t>》P169</a:t>
            </a:r>
          </a:p>
        </p:txBody>
      </p:sp>
      <p:sp>
        <p:nvSpPr>
          <p:cNvPr id="448529" name="Text Box 17"/>
          <p:cNvSpPr txBox="1">
            <a:spLocks noChangeArrowheads="1"/>
          </p:cNvSpPr>
          <p:nvPr/>
        </p:nvSpPr>
        <p:spPr bwMode="auto">
          <a:xfrm>
            <a:off x="3581400" y="5562600"/>
            <a:ext cx="990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FPGA</a:t>
            </a:r>
          </a:p>
        </p:txBody>
      </p:sp>
      <p:sp>
        <p:nvSpPr>
          <p:cNvPr id="448530" name="Text Box 18"/>
          <p:cNvSpPr txBox="1">
            <a:spLocks noChangeArrowheads="1"/>
          </p:cNvSpPr>
          <p:nvPr/>
        </p:nvSpPr>
        <p:spPr bwMode="auto">
          <a:xfrm>
            <a:off x="4648200" y="5562600"/>
            <a:ext cx="41148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Field Programmable Gate Array</a:t>
            </a:r>
          </a:p>
        </p:txBody>
      </p:sp>
      <p:sp>
        <p:nvSpPr>
          <p:cNvPr id="448531" name="Text Box 19"/>
          <p:cNvSpPr txBox="1">
            <a:spLocks noChangeArrowheads="1"/>
          </p:cNvSpPr>
          <p:nvPr/>
        </p:nvSpPr>
        <p:spPr bwMode="auto">
          <a:xfrm>
            <a:off x="6553200" y="3962400"/>
            <a:ext cx="1828800"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复杂可编程逻辑器件</a:t>
            </a:r>
          </a:p>
        </p:txBody>
      </p:sp>
      <p:sp>
        <p:nvSpPr>
          <p:cNvPr id="448532" name="Text Box 20"/>
          <p:cNvSpPr txBox="1">
            <a:spLocks noChangeArrowheads="1"/>
          </p:cNvSpPr>
          <p:nvPr/>
        </p:nvSpPr>
        <p:spPr bwMode="auto">
          <a:xfrm>
            <a:off x="4800600" y="3429000"/>
            <a:ext cx="35814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Programmable Array Logic</a:t>
            </a:r>
          </a:p>
        </p:txBody>
      </p:sp>
      <p:sp>
        <p:nvSpPr>
          <p:cNvPr id="448533" name="Text Box 21"/>
          <p:cNvSpPr txBox="1">
            <a:spLocks noChangeArrowheads="1"/>
          </p:cNvSpPr>
          <p:nvPr/>
        </p:nvSpPr>
        <p:spPr bwMode="auto">
          <a:xfrm>
            <a:off x="5029200" y="4876800"/>
            <a:ext cx="2514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Generic Array Logic</a:t>
            </a:r>
          </a:p>
        </p:txBody>
      </p:sp>
      <p:sp>
        <p:nvSpPr>
          <p:cNvPr id="448534" name="Text Box 22"/>
          <p:cNvSpPr txBox="1">
            <a:spLocks noChangeArrowheads="1"/>
          </p:cNvSpPr>
          <p:nvPr/>
        </p:nvSpPr>
        <p:spPr bwMode="auto">
          <a:xfrm>
            <a:off x="3124200" y="762000"/>
            <a:ext cx="2671763" cy="415925"/>
          </a:xfrm>
          <a:prstGeom prst="rect">
            <a:avLst/>
          </a:prstGeom>
          <a:noFill/>
          <a:ln w="19050">
            <a:solidFill>
              <a:schemeClr val="accent1"/>
            </a:solidFill>
            <a:miter lim="800000"/>
            <a:headEnd/>
            <a:tailEnd/>
          </a:ln>
        </p:spPr>
        <p:txBody>
          <a:bodyPr lIns="90000" tIns="46800" rIns="90000" bIns="46800">
            <a:spAutoFit/>
          </a:bodyPr>
          <a:lstStyle/>
          <a:p>
            <a:pPr algn="ctr">
              <a:lnSpc>
                <a:spcPct val="100000"/>
              </a:lnSpc>
            </a:pPr>
            <a:r>
              <a:rPr lang="en-US" altLang="zh-CN">
                <a:ea typeface="宋体" pitchFamily="2" charset="-122"/>
              </a:rPr>
              <a:t>“</a:t>
            </a:r>
            <a:r>
              <a:rPr lang="zh-CN" altLang="en-US">
                <a:ea typeface="宋体" pitchFamily="2" charset="-122"/>
              </a:rPr>
              <a:t>与或”两级结构器件</a:t>
            </a:r>
          </a:p>
        </p:txBody>
      </p:sp>
      <p:sp>
        <p:nvSpPr>
          <p:cNvPr id="448535" name="Text Box 23"/>
          <p:cNvSpPr txBox="1">
            <a:spLocks noChangeArrowheads="1"/>
          </p:cNvSpPr>
          <p:nvPr/>
        </p:nvSpPr>
        <p:spPr bwMode="auto">
          <a:xfrm>
            <a:off x="7162800" y="685800"/>
            <a:ext cx="1752600" cy="10064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最终逻辑结构和功能由用户编程决定。</a:t>
            </a:r>
          </a:p>
        </p:txBody>
      </p:sp>
      <p:grpSp>
        <p:nvGrpSpPr>
          <p:cNvPr id="2" name="Group 24"/>
          <p:cNvGrpSpPr>
            <a:grpSpLocks/>
          </p:cNvGrpSpPr>
          <p:nvPr/>
        </p:nvGrpSpPr>
        <p:grpSpPr bwMode="auto">
          <a:xfrm>
            <a:off x="5795963" y="765175"/>
            <a:ext cx="1368425" cy="381000"/>
            <a:chOff x="0" y="1200"/>
            <a:chExt cx="2423" cy="240"/>
          </a:xfrm>
        </p:grpSpPr>
        <p:sp>
          <p:nvSpPr>
            <p:cNvPr id="17443" name="AutoShape 25"/>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chemeClr val="accent1"/>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特点</a:t>
              </a:r>
            </a:p>
          </p:txBody>
        </p:sp>
        <p:sp>
          <p:nvSpPr>
            <p:cNvPr id="17444" name="Line 26"/>
            <p:cNvSpPr>
              <a:spLocks noChangeShapeType="1"/>
            </p:cNvSpPr>
            <p:nvPr/>
          </p:nvSpPr>
          <p:spPr bwMode="auto">
            <a:xfrm flipV="1">
              <a:off x="1854" y="1326"/>
              <a:ext cx="569" cy="1"/>
            </a:xfrm>
            <a:prstGeom prst="line">
              <a:avLst/>
            </a:prstGeom>
            <a:noFill/>
            <a:ln w="19050">
              <a:solidFill>
                <a:schemeClr val="accent1"/>
              </a:solidFill>
              <a:prstDash val="sysDot"/>
              <a:round/>
              <a:headEnd/>
              <a:tailEnd/>
            </a:ln>
          </p:spPr>
          <p:txBody>
            <a:bodyPr lIns="0" tIns="0" rIns="0" bIns="0" anchor="ctr"/>
            <a:lstStyle/>
            <a:p>
              <a:endParaRPr lang="zh-CN" altLang="en-US"/>
            </a:p>
          </p:txBody>
        </p:sp>
      </p:grpSp>
      <p:sp>
        <p:nvSpPr>
          <p:cNvPr id="448539" name="Text Box 27"/>
          <p:cNvSpPr txBox="1">
            <a:spLocks noChangeArrowheads="1"/>
          </p:cNvSpPr>
          <p:nvPr/>
        </p:nvSpPr>
        <p:spPr bwMode="auto">
          <a:xfrm>
            <a:off x="685800" y="3200400"/>
            <a:ext cx="18288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PLD</a:t>
            </a:r>
            <a:r>
              <a:rPr lang="zh-CN" altLang="en-US">
                <a:ea typeface="宋体" pitchFamily="2" charset="-122"/>
              </a:rPr>
              <a:t>发展过程</a:t>
            </a:r>
          </a:p>
        </p:txBody>
      </p:sp>
      <p:sp>
        <p:nvSpPr>
          <p:cNvPr id="448540" name="Text Box 28"/>
          <p:cNvSpPr txBox="1">
            <a:spLocks noChangeArrowheads="1"/>
          </p:cNvSpPr>
          <p:nvPr/>
        </p:nvSpPr>
        <p:spPr bwMode="auto">
          <a:xfrm>
            <a:off x="0" y="990600"/>
            <a:ext cx="3276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Programmable Logic Device</a:t>
            </a:r>
          </a:p>
        </p:txBody>
      </p:sp>
      <p:sp>
        <p:nvSpPr>
          <p:cNvPr id="448541" name="Text Box 29"/>
          <p:cNvSpPr txBox="1">
            <a:spLocks noChangeArrowheads="1"/>
          </p:cNvSpPr>
          <p:nvPr/>
        </p:nvSpPr>
        <p:spPr bwMode="auto">
          <a:xfrm>
            <a:off x="3276600" y="5927725"/>
            <a:ext cx="1600200"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现场可编程门阵列</a:t>
            </a:r>
          </a:p>
        </p:txBody>
      </p:sp>
      <p:grpSp>
        <p:nvGrpSpPr>
          <p:cNvPr id="3" name="Group 32"/>
          <p:cNvGrpSpPr>
            <a:grpSpLocks/>
          </p:cNvGrpSpPr>
          <p:nvPr/>
        </p:nvGrpSpPr>
        <p:grpSpPr bwMode="auto">
          <a:xfrm>
            <a:off x="0" y="685800"/>
            <a:ext cx="3352800" cy="1619250"/>
            <a:chOff x="3648" y="1200"/>
            <a:chExt cx="2112" cy="1020"/>
          </a:xfrm>
        </p:grpSpPr>
        <p:sp>
          <p:nvSpPr>
            <p:cNvPr id="17437" name="Text Box 33"/>
            <p:cNvSpPr txBox="1">
              <a:spLocks noChangeArrowheads="1"/>
            </p:cNvSpPr>
            <p:nvPr/>
          </p:nvSpPr>
          <p:spPr bwMode="auto">
            <a:xfrm>
              <a:off x="3792" y="1488"/>
              <a:ext cx="864" cy="250"/>
            </a:xfrm>
            <a:prstGeom prst="rect">
              <a:avLst/>
            </a:prstGeom>
            <a:noFill/>
            <a:ln w="19050">
              <a:noFill/>
              <a:miter lim="800000"/>
              <a:headEnd/>
              <a:tailEnd/>
            </a:ln>
          </p:spPr>
          <p:txBody>
            <a:bodyPr lIns="90000" tIns="46800" rIns="90000" bIns="46800">
              <a:spAutoFit/>
            </a:bodyPr>
            <a:lstStyle/>
            <a:p>
              <a:pPr algn="ctr">
                <a:lnSpc>
                  <a:spcPct val="100000"/>
                </a:lnSpc>
              </a:pPr>
              <a:endParaRPr lang="zh-CN" altLang="zh-CN">
                <a:ea typeface="宋体" pitchFamily="2" charset="-122"/>
              </a:endParaRPr>
            </a:p>
          </p:txBody>
        </p:sp>
        <p:sp>
          <p:nvSpPr>
            <p:cNvPr id="17438" name="Text Box 34"/>
            <p:cNvSpPr txBox="1">
              <a:spLocks noChangeArrowheads="1"/>
            </p:cNvSpPr>
            <p:nvPr/>
          </p:nvSpPr>
          <p:spPr bwMode="auto">
            <a:xfrm>
              <a:off x="3648" y="1200"/>
              <a:ext cx="1920" cy="442"/>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solidFill>
                    <a:srgbClr val="FF0066"/>
                  </a:solidFill>
                  <a:ea typeface="宋体" pitchFamily="2" charset="-122"/>
                </a:rPr>
                <a:t>数字逻辑电路中一定包含逻辑器件</a:t>
              </a:r>
            </a:p>
          </p:txBody>
        </p:sp>
        <p:sp>
          <p:nvSpPr>
            <p:cNvPr id="17439" name="Rectangle 35"/>
            <p:cNvSpPr>
              <a:spLocks noChangeArrowheads="1"/>
            </p:cNvSpPr>
            <p:nvPr/>
          </p:nvSpPr>
          <p:spPr bwMode="auto">
            <a:xfrm>
              <a:off x="3696" y="1776"/>
              <a:ext cx="758" cy="250"/>
            </a:xfrm>
            <a:prstGeom prst="rect">
              <a:avLst/>
            </a:prstGeom>
            <a:noFill/>
            <a:ln w="19050">
              <a:noFill/>
              <a:miter lim="800000"/>
              <a:headEnd/>
              <a:tailEnd/>
            </a:ln>
          </p:spPr>
          <p:txBody>
            <a:bodyPr wrap="none" lIns="90000" tIns="46800" rIns="90000" bIns="46800">
              <a:spAutoFit/>
            </a:bodyPr>
            <a:lstStyle/>
            <a:p>
              <a:pPr algn="ctr">
                <a:lnSpc>
                  <a:spcPct val="100000"/>
                </a:lnSpc>
                <a:spcBef>
                  <a:spcPct val="0"/>
                </a:spcBef>
              </a:pPr>
              <a:r>
                <a:rPr lang="zh-CN" altLang="en-US">
                  <a:ea typeface="宋体" pitchFamily="2" charset="-122"/>
                </a:rPr>
                <a:t>逻辑器件</a:t>
              </a:r>
            </a:p>
          </p:txBody>
        </p:sp>
        <p:sp>
          <p:nvSpPr>
            <p:cNvPr id="17440" name="AutoShape 36"/>
            <p:cNvSpPr>
              <a:spLocks/>
            </p:cNvSpPr>
            <p:nvPr/>
          </p:nvSpPr>
          <p:spPr bwMode="auto">
            <a:xfrm>
              <a:off x="4445" y="1739"/>
              <a:ext cx="106" cy="394"/>
            </a:xfrm>
            <a:prstGeom prst="leftBrace">
              <a:avLst>
                <a:gd name="adj1" fmla="val 30975"/>
                <a:gd name="adj2" fmla="val 50000"/>
              </a:avLst>
            </a:prstGeom>
            <a:noFill/>
            <a:ln w="19050">
              <a:solidFill>
                <a:schemeClr val="tx1"/>
              </a:solidFill>
              <a:round/>
              <a:headEnd/>
              <a:tailEnd/>
            </a:ln>
          </p:spPr>
          <p:txBody>
            <a:bodyPr wrap="none" lIns="90000" tIns="46800" rIns="90000" bIns="46800" anchor="ctr"/>
            <a:lstStyle/>
            <a:p>
              <a:endParaRPr lang="zh-CN" altLang="en-US"/>
            </a:p>
          </p:txBody>
        </p:sp>
        <p:sp>
          <p:nvSpPr>
            <p:cNvPr id="17441" name="Rectangle 37"/>
            <p:cNvSpPr>
              <a:spLocks noChangeArrowheads="1"/>
            </p:cNvSpPr>
            <p:nvPr/>
          </p:nvSpPr>
          <p:spPr bwMode="auto">
            <a:xfrm>
              <a:off x="4519" y="1970"/>
              <a:ext cx="1241" cy="250"/>
            </a:xfrm>
            <a:prstGeom prst="rect">
              <a:avLst/>
            </a:prstGeom>
            <a:noFill/>
            <a:ln w="19050">
              <a:noFill/>
              <a:miter lim="800000"/>
              <a:headEnd/>
              <a:tailEnd/>
            </a:ln>
          </p:spPr>
          <p:txBody>
            <a:bodyPr wrap="none" lIns="90000" tIns="46800" rIns="90000" bIns="46800">
              <a:spAutoFit/>
            </a:bodyPr>
            <a:lstStyle/>
            <a:p>
              <a:pPr algn="ctr">
                <a:lnSpc>
                  <a:spcPct val="100000"/>
                </a:lnSpc>
                <a:spcBef>
                  <a:spcPct val="0"/>
                </a:spcBef>
              </a:pPr>
              <a:r>
                <a:rPr lang="zh-CN" altLang="en-US">
                  <a:ea typeface="宋体" pitchFamily="2" charset="-122"/>
                </a:rPr>
                <a:t>可编程逻辑器件</a:t>
              </a:r>
            </a:p>
          </p:txBody>
        </p:sp>
        <p:sp>
          <p:nvSpPr>
            <p:cNvPr id="17442" name="Rectangle 38"/>
            <p:cNvSpPr>
              <a:spLocks noChangeArrowheads="1"/>
            </p:cNvSpPr>
            <p:nvPr/>
          </p:nvSpPr>
          <p:spPr bwMode="auto">
            <a:xfrm>
              <a:off x="4569" y="1676"/>
              <a:ext cx="1080" cy="250"/>
            </a:xfrm>
            <a:prstGeom prst="rect">
              <a:avLst/>
            </a:prstGeom>
            <a:noFill/>
            <a:ln w="19050">
              <a:noFill/>
              <a:miter lim="800000"/>
              <a:headEnd/>
              <a:tailEnd/>
            </a:ln>
          </p:spPr>
          <p:txBody>
            <a:bodyPr wrap="none" lIns="90000" tIns="46800" rIns="90000" bIns="46800">
              <a:spAutoFit/>
            </a:bodyPr>
            <a:lstStyle/>
            <a:p>
              <a:pPr algn="ctr">
                <a:lnSpc>
                  <a:spcPct val="100000"/>
                </a:lnSpc>
                <a:spcBef>
                  <a:spcPct val="0"/>
                </a:spcBef>
              </a:pPr>
              <a:r>
                <a:rPr lang="zh-CN" altLang="en-US">
                  <a:ea typeface="宋体" pitchFamily="2" charset="-122"/>
                </a:rPr>
                <a:t>固定逻辑器件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85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85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85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85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85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85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85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85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485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485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485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4485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4485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485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485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4485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4485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4485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44853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448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animBg="1" autoUpdateAnimBg="0"/>
      <p:bldP spid="448516" grpId="0" autoUpdateAnimBg="0"/>
      <p:bldP spid="448517" grpId="0" animBg="1"/>
      <p:bldP spid="448518" grpId="0" animBg="1" autoUpdateAnimBg="0"/>
      <p:bldP spid="448519" grpId="0" animBg="1" autoUpdateAnimBg="0"/>
      <p:bldP spid="448520" grpId="0" animBg="1" autoUpdateAnimBg="0"/>
      <p:bldP spid="448521" grpId="0" autoUpdateAnimBg="0"/>
      <p:bldP spid="448522" grpId="0" autoUpdateAnimBg="0"/>
      <p:bldP spid="448523" grpId="0" animBg="1" autoUpdateAnimBg="0"/>
      <p:bldP spid="448524" grpId="0" autoUpdateAnimBg="0"/>
      <p:bldP spid="448525" grpId="0" autoUpdateAnimBg="0"/>
      <p:bldP spid="448526" grpId="0" animBg="1"/>
      <p:bldP spid="448527" grpId="0" animBg="1" autoUpdateAnimBg="0"/>
      <p:bldP spid="448529" grpId="0" animBg="1" autoUpdateAnimBg="0"/>
      <p:bldP spid="448530" grpId="0" autoUpdateAnimBg="0"/>
      <p:bldP spid="448531" grpId="0" autoUpdateAnimBg="0"/>
      <p:bldP spid="448532" grpId="0" autoUpdateAnimBg="0"/>
      <p:bldP spid="448533" grpId="0" autoUpdateAnimBg="0"/>
      <p:bldP spid="448534" grpId="0" animBg="1" autoUpdateAnimBg="0"/>
      <p:bldP spid="448535" grpId="0" autoUpdateAnimBg="0"/>
      <p:bldP spid="448539" grpId="0" autoUpdateAnimBg="0"/>
      <p:bldP spid="448540" grpId="0" autoUpdateAnimBg="0"/>
      <p:bldP spid="44854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6626225" y="6486525"/>
            <a:ext cx="2517775" cy="371475"/>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熔丝图文件</a:t>
            </a:r>
          </a:p>
        </p:txBody>
      </p:sp>
      <p:pic>
        <p:nvPicPr>
          <p:cNvPr id="31747" name="Picture 4"/>
          <p:cNvPicPr>
            <a:picLocks noChangeAspect="1" noChangeArrowheads="1"/>
          </p:cNvPicPr>
          <p:nvPr/>
        </p:nvPicPr>
        <p:blipFill>
          <a:blip r:embed="rId2" cstate="print"/>
          <a:srcRect/>
          <a:stretch>
            <a:fillRect/>
          </a:stretch>
        </p:blipFill>
        <p:spPr bwMode="auto">
          <a:xfrm>
            <a:off x="228600" y="0"/>
            <a:ext cx="5832475" cy="6858000"/>
          </a:xfrm>
          <a:prstGeom prst="rect">
            <a:avLst/>
          </a:prstGeom>
          <a:solidFill>
            <a:schemeClr val="bg1"/>
          </a:solidFill>
          <a:ln w="19050">
            <a:noFill/>
            <a:miter lim="800000"/>
            <a:headEnd/>
            <a:tailEnd/>
          </a:ln>
        </p:spPr>
      </p:pic>
      <p:sp>
        <p:nvSpPr>
          <p:cNvPr id="416773" name="Text Box 5"/>
          <p:cNvSpPr txBox="1">
            <a:spLocks noChangeArrowheads="1"/>
          </p:cNvSpPr>
          <p:nvPr/>
        </p:nvSpPr>
        <p:spPr bwMode="auto">
          <a:xfrm>
            <a:off x="6400800" y="2286000"/>
            <a:ext cx="2057400" cy="415925"/>
          </a:xfrm>
          <a:prstGeom prst="rect">
            <a:avLst/>
          </a:prstGeom>
          <a:noFill/>
          <a:ln w="19050">
            <a:solidFill>
              <a:srgbClr val="66FF33"/>
            </a:solidFill>
            <a:miter lim="800000"/>
            <a:headEnd/>
            <a:tailEnd/>
          </a:ln>
        </p:spPr>
        <p:txBody>
          <a:bodyPr lIns="90000" tIns="46800" rIns="90000" bIns="46800">
            <a:spAutoFit/>
          </a:bodyPr>
          <a:lstStyle/>
          <a:p>
            <a:pPr algn="ctr">
              <a:lnSpc>
                <a:spcPct val="100000"/>
              </a:lnSpc>
            </a:pPr>
            <a:r>
              <a:rPr lang="zh-CN" altLang="en-US">
                <a:ea typeface="宋体" pitchFamily="2" charset="-122"/>
              </a:rPr>
              <a:t>以码点形式表示</a:t>
            </a:r>
          </a:p>
        </p:txBody>
      </p:sp>
      <p:sp>
        <p:nvSpPr>
          <p:cNvPr id="416774" name="Text Box 6"/>
          <p:cNvSpPr txBox="1">
            <a:spLocks noChangeArrowheads="1"/>
          </p:cNvSpPr>
          <p:nvPr/>
        </p:nvSpPr>
        <p:spPr bwMode="auto">
          <a:xfrm>
            <a:off x="6248400" y="3124200"/>
            <a:ext cx="2362200" cy="16160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solidFill>
                  <a:srgbClr val="FF3300"/>
                </a:solidFill>
                <a:ea typeface="宋体" pitchFamily="2" charset="-122"/>
              </a:rPr>
              <a:t>阵列的内容：</a:t>
            </a:r>
            <a:r>
              <a:rPr lang="zh-CN" altLang="en-US">
                <a:ea typeface="宋体" pitchFamily="2" charset="-122"/>
              </a:rPr>
              <a:t>“</a:t>
            </a:r>
            <a:r>
              <a:rPr lang="en-US" altLang="zh-CN">
                <a:ea typeface="宋体" pitchFamily="2" charset="-122"/>
              </a:rPr>
              <a:t>0”</a:t>
            </a:r>
            <a:r>
              <a:rPr lang="zh-CN" altLang="en-US">
                <a:ea typeface="宋体" pitchFamily="2" charset="-122"/>
              </a:rPr>
              <a:t>表示该位置的可编程单元应予接通，“</a:t>
            </a:r>
            <a:r>
              <a:rPr lang="en-US" altLang="zh-CN">
                <a:ea typeface="宋体" pitchFamily="2" charset="-122"/>
              </a:rPr>
              <a:t>1”</a:t>
            </a:r>
            <a:r>
              <a:rPr lang="zh-CN" altLang="en-US">
                <a:ea typeface="宋体" pitchFamily="2" charset="-122"/>
              </a:rPr>
              <a:t>表示该位置的可编程连接应予断开。</a:t>
            </a:r>
          </a:p>
        </p:txBody>
      </p:sp>
      <p:sp>
        <p:nvSpPr>
          <p:cNvPr id="416776" name="Rectangle 8"/>
          <p:cNvSpPr>
            <a:spLocks noChangeArrowheads="1"/>
          </p:cNvSpPr>
          <p:nvPr/>
        </p:nvSpPr>
        <p:spPr bwMode="auto">
          <a:xfrm>
            <a:off x="914400" y="2514600"/>
            <a:ext cx="5181600" cy="2971800"/>
          </a:xfrm>
          <a:prstGeom prst="rect">
            <a:avLst/>
          </a:prstGeom>
          <a:noFill/>
          <a:ln w="19050">
            <a:solidFill>
              <a:srgbClr val="FF3300"/>
            </a:solidFill>
            <a:miter lim="800000"/>
            <a:headEn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67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6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nimBg="1" autoUpdateAnimBg="0"/>
      <p:bldP spid="416774" grpId="0" autoUpdateAnimBg="0"/>
      <p:bldP spid="4167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1026"/>
          <p:cNvSpPr>
            <a:spLocks noGrp="1" noChangeArrowheads="1"/>
          </p:cNvSpPr>
          <p:nvPr>
            <p:ph type="title"/>
          </p:nvPr>
        </p:nvSpPr>
        <p:spPr>
          <a:xfrm>
            <a:off x="6084888" y="6477000"/>
            <a:ext cx="2878137" cy="38100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逻辑器件特点</a:t>
            </a:r>
          </a:p>
        </p:txBody>
      </p:sp>
      <p:sp>
        <p:nvSpPr>
          <p:cNvPr id="417795" name="AutoShape 1027"/>
          <p:cNvSpPr>
            <a:spLocks noChangeArrowheads="1"/>
          </p:cNvSpPr>
          <p:nvPr/>
        </p:nvSpPr>
        <p:spPr bwMode="auto">
          <a:xfrm>
            <a:off x="174625" y="228600"/>
            <a:ext cx="3821113" cy="381000"/>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a:solidFill>
                  <a:schemeClr val="bg1"/>
                </a:solidFill>
                <a:effectLst>
                  <a:outerShdw blurRad="38100" dist="38100" dir="2700000" algn="tl">
                    <a:srgbClr val="000000"/>
                  </a:outerShdw>
                </a:effectLst>
                <a:ea typeface="宋体" pitchFamily="2" charset="-122"/>
              </a:rPr>
              <a:t>第 三节  在系统可编程 </a:t>
            </a:r>
            <a:r>
              <a:rPr lang="en-US" altLang="zh-CN">
                <a:solidFill>
                  <a:schemeClr val="bg1"/>
                </a:solidFill>
                <a:effectLst>
                  <a:outerShdw blurRad="38100" dist="38100" dir="2700000" algn="tl">
                    <a:srgbClr val="000000"/>
                  </a:outerShdw>
                </a:effectLst>
                <a:ea typeface="宋体" pitchFamily="2" charset="-122"/>
              </a:rPr>
              <a:t>ISP</a:t>
            </a:r>
          </a:p>
        </p:txBody>
      </p:sp>
      <p:sp>
        <p:nvSpPr>
          <p:cNvPr id="417796" name="Text Box 1028"/>
          <p:cNvSpPr txBox="1">
            <a:spLocks noChangeArrowheads="1"/>
          </p:cNvSpPr>
          <p:nvPr/>
        </p:nvSpPr>
        <p:spPr bwMode="auto">
          <a:xfrm>
            <a:off x="5791200" y="5734050"/>
            <a:ext cx="3352800" cy="701675"/>
          </a:xfrm>
          <a:prstGeom prst="rect">
            <a:avLst/>
          </a:prstGeom>
          <a:noFill/>
          <a:ln w="19050">
            <a:noFill/>
            <a:miter lim="800000"/>
            <a:headEnd/>
            <a:tailEnd/>
          </a:ln>
          <a:effectLst/>
        </p:spPr>
        <p:txBody>
          <a:bodyPr lIns="90000" tIns="46800" rIns="90000" bIns="46800">
            <a:spAutoFit/>
          </a:bodyPr>
          <a:lstStyle/>
          <a:p>
            <a:pPr algn="ctr">
              <a:lnSpc>
                <a:spcPct val="100000"/>
              </a:lnSpc>
              <a:defRPr/>
            </a:pPr>
            <a:r>
              <a:rPr lang="zh-CN" altLang="en-US">
                <a:solidFill>
                  <a:schemeClr val="accent2"/>
                </a:solidFill>
                <a:effectLst>
                  <a:outerShdw blurRad="38100" dist="38100" dir="2700000" algn="tl">
                    <a:srgbClr val="C0C0C0"/>
                  </a:outerShdw>
                </a:effectLst>
                <a:ea typeface="宋体" pitchFamily="2" charset="-122"/>
              </a:rPr>
              <a:t>在目标系统中、线路板上直接设计并修改硬件电路。</a:t>
            </a:r>
          </a:p>
        </p:txBody>
      </p:sp>
      <p:sp>
        <p:nvSpPr>
          <p:cNvPr id="32773" name="Text Box 1029"/>
          <p:cNvSpPr txBox="1">
            <a:spLocks noChangeArrowheads="1"/>
          </p:cNvSpPr>
          <p:nvPr/>
        </p:nvSpPr>
        <p:spPr bwMode="auto">
          <a:xfrm>
            <a:off x="736600" y="765175"/>
            <a:ext cx="2286000" cy="415925"/>
          </a:xfrm>
          <a:prstGeom prst="rect">
            <a:avLst/>
          </a:prstGeom>
          <a:noFill/>
          <a:ln w="19050">
            <a:solidFill>
              <a:srgbClr val="00CCFF"/>
            </a:solidFill>
            <a:miter lim="800000"/>
            <a:headEnd/>
            <a:tailEnd/>
          </a:ln>
        </p:spPr>
        <p:txBody>
          <a:bodyPr lIns="90000" tIns="46800" rIns="90000" bIns="46800">
            <a:spAutoFit/>
          </a:bodyPr>
          <a:lstStyle/>
          <a:p>
            <a:pPr algn="ctr">
              <a:lnSpc>
                <a:spcPct val="100000"/>
              </a:lnSpc>
            </a:pPr>
            <a:r>
              <a:rPr lang="zh-CN" altLang="en-US">
                <a:ea typeface="宋体" pitchFamily="2" charset="-122"/>
              </a:rPr>
              <a:t>常规</a:t>
            </a:r>
            <a:r>
              <a:rPr lang="en-US" altLang="zh-CN">
                <a:ea typeface="宋体" pitchFamily="2" charset="-122"/>
              </a:rPr>
              <a:t>PLD</a:t>
            </a:r>
            <a:r>
              <a:rPr lang="zh-CN" altLang="en-US">
                <a:ea typeface="宋体" pitchFamily="2" charset="-122"/>
              </a:rPr>
              <a:t>开发过程</a:t>
            </a:r>
          </a:p>
        </p:txBody>
      </p:sp>
      <p:grpSp>
        <p:nvGrpSpPr>
          <p:cNvPr id="32774" name="Group 1030"/>
          <p:cNvGrpSpPr>
            <a:grpSpLocks/>
          </p:cNvGrpSpPr>
          <p:nvPr/>
        </p:nvGrpSpPr>
        <p:grpSpPr bwMode="auto">
          <a:xfrm>
            <a:off x="820738" y="1352550"/>
            <a:ext cx="2181225" cy="5359400"/>
            <a:chOff x="432" y="816"/>
            <a:chExt cx="1248" cy="3376"/>
          </a:xfrm>
        </p:grpSpPr>
        <p:sp>
          <p:nvSpPr>
            <p:cNvPr id="32804" name="Rectangle 1031"/>
            <p:cNvSpPr>
              <a:spLocks noChangeArrowheads="1"/>
            </p:cNvSpPr>
            <p:nvPr/>
          </p:nvSpPr>
          <p:spPr bwMode="auto">
            <a:xfrm>
              <a:off x="604" y="816"/>
              <a:ext cx="864" cy="288"/>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逻辑设计</a:t>
              </a:r>
            </a:p>
          </p:txBody>
        </p:sp>
        <p:sp>
          <p:nvSpPr>
            <p:cNvPr id="32805" name="Rectangle 1032"/>
            <p:cNvSpPr>
              <a:spLocks noChangeArrowheads="1"/>
            </p:cNvSpPr>
            <p:nvPr/>
          </p:nvSpPr>
          <p:spPr bwMode="auto">
            <a:xfrm>
              <a:off x="622" y="1296"/>
              <a:ext cx="864" cy="336"/>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选择器件</a:t>
              </a:r>
            </a:p>
          </p:txBody>
        </p:sp>
        <p:sp>
          <p:nvSpPr>
            <p:cNvPr id="32806" name="Rectangle 1033"/>
            <p:cNvSpPr>
              <a:spLocks noChangeArrowheads="1"/>
            </p:cNvSpPr>
            <p:nvPr/>
          </p:nvSpPr>
          <p:spPr bwMode="auto">
            <a:xfrm>
              <a:off x="432" y="1824"/>
              <a:ext cx="1248" cy="432"/>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32807" name="Rectangle 1034"/>
            <p:cNvSpPr>
              <a:spLocks noChangeArrowheads="1"/>
            </p:cNvSpPr>
            <p:nvPr/>
          </p:nvSpPr>
          <p:spPr bwMode="auto">
            <a:xfrm>
              <a:off x="633" y="2480"/>
              <a:ext cx="864" cy="432"/>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en-US" altLang="zh-CN">
                  <a:ea typeface="宋体" pitchFamily="2" charset="-122"/>
                </a:rPr>
                <a:t>PLD</a:t>
              </a:r>
              <a:r>
                <a:rPr lang="zh-CN" altLang="en-US">
                  <a:ea typeface="宋体" pitchFamily="2" charset="-122"/>
                </a:rPr>
                <a:t>编程</a:t>
              </a:r>
            </a:p>
            <a:p>
              <a:pPr algn="ctr">
                <a:lnSpc>
                  <a:spcPct val="100000"/>
                </a:lnSpc>
                <a:spcBef>
                  <a:spcPct val="0"/>
                </a:spcBef>
              </a:pPr>
              <a:r>
                <a:rPr lang="zh-CN" altLang="en-US">
                  <a:ea typeface="宋体" pitchFamily="2" charset="-122"/>
                </a:rPr>
                <a:t>（下载）</a:t>
              </a:r>
            </a:p>
          </p:txBody>
        </p:sp>
        <p:sp>
          <p:nvSpPr>
            <p:cNvPr id="32808" name="Rectangle 1035"/>
            <p:cNvSpPr>
              <a:spLocks noChangeArrowheads="1"/>
            </p:cNvSpPr>
            <p:nvPr/>
          </p:nvSpPr>
          <p:spPr bwMode="auto">
            <a:xfrm>
              <a:off x="624" y="3120"/>
              <a:ext cx="864" cy="432"/>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en-US" altLang="zh-CN">
                  <a:ea typeface="宋体" pitchFamily="2" charset="-122"/>
                </a:rPr>
                <a:t>PLD</a:t>
              </a:r>
              <a:r>
                <a:rPr lang="zh-CN" altLang="en-US">
                  <a:ea typeface="宋体" pitchFamily="2" charset="-122"/>
                </a:rPr>
                <a:t>测试</a:t>
              </a:r>
            </a:p>
          </p:txBody>
        </p:sp>
        <p:sp>
          <p:nvSpPr>
            <p:cNvPr id="32809" name="Rectangle 1036"/>
            <p:cNvSpPr>
              <a:spLocks noChangeArrowheads="1"/>
            </p:cNvSpPr>
            <p:nvPr/>
          </p:nvSpPr>
          <p:spPr bwMode="auto">
            <a:xfrm>
              <a:off x="633" y="3760"/>
              <a:ext cx="864" cy="432"/>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32810" name="Text Box 1037"/>
            <p:cNvSpPr txBox="1">
              <a:spLocks noChangeArrowheads="1"/>
            </p:cNvSpPr>
            <p:nvPr/>
          </p:nvSpPr>
          <p:spPr bwMode="auto">
            <a:xfrm>
              <a:off x="672" y="3744"/>
              <a:ext cx="816" cy="442"/>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将器件插入印制板</a:t>
              </a:r>
            </a:p>
          </p:txBody>
        </p:sp>
        <p:grpSp>
          <p:nvGrpSpPr>
            <p:cNvPr id="32811" name="Group 1038"/>
            <p:cNvGrpSpPr>
              <a:grpSpLocks/>
            </p:cNvGrpSpPr>
            <p:nvPr/>
          </p:nvGrpSpPr>
          <p:grpSpPr bwMode="auto">
            <a:xfrm>
              <a:off x="576" y="1824"/>
              <a:ext cx="1008" cy="442"/>
              <a:chOff x="4032" y="2208"/>
              <a:chExt cx="1008" cy="442"/>
            </a:xfrm>
          </p:grpSpPr>
          <p:sp>
            <p:nvSpPr>
              <p:cNvPr id="32817" name="Text Box 1039"/>
              <p:cNvSpPr txBox="1">
                <a:spLocks noChangeArrowheads="1"/>
              </p:cNvSpPr>
              <p:nvPr/>
            </p:nvSpPr>
            <p:spPr bwMode="auto">
              <a:xfrm>
                <a:off x="4032" y="2208"/>
                <a:ext cx="912" cy="2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编   制</a:t>
                </a:r>
              </a:p>
            </p:txBody>
          </p:sp>
          <p:sp>
            <p:nvSpPr>
              <p:cNvPr id="32818" name="Text Box 1040"/>
              <p:cNvSpPr txBox="1">
                <a:spLocks noChangeArrowheads="1"/>
              </p:cNvSpPr>
              <p:nvPr/>
            </p:nvSpPr>
            <p:spPr bwMode="auto">
              <a:xfrm>
                <a:off x="4032" y="2400"/>
                <a:ext cx="100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JEDEC</a:t>
                </a:r>
                <a:r>
                  <a:rPr lang="zh-CN" altLang="en-US">
                    <a:ea typeface="宋体" pitchFamily="2" charset="-122"/>
                  </a:rPr>
                  <a:t>文件</a:t>
                </a:r>
              </a:p>
            </p:txBody>
          </p:sp>
        </p:grpSp>
        <p:sp>
          <p:nvSpPr>
            <p:cNvPr id="32812" name="Line 1041"/>
            <p:cNvSpPr>
              <a:spLocks noChangeShapeType="1"/>
            </p:cNvSpPr>
            <p:nvPr/>
          </p:nvSpPr>
          <p:spPr bwMode="auto">
            <a:xfrm>
              <a:off x="1053" y="1643"/>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813" name="Line 1042"/>
            <p:cNvSpPr>
              <a:spLocks noChangeShapeType="1"/>
            </p:cNvSpPr>
            <p:nvPr/>
          </p:nvSpPr>
          <p:spPr bwMode="auto">
            <a:xfrm>
              <a:off x="1054" y="1095"/>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814" name="Line 1043"/>
            <p:cNvSpPr>
              <a:spLocks noChangeShapeType="1"/>
            </p:cNvSpPr>
            <p:nvPr/>
          </p:nvSpPr>
          <p:spPr bwMode="auto">
            <a:xfrm>
              <a:off x="1056" y="2256"/>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815" name="Line 1044"/>
            <p:cNvSpPr>
              <a:spLocks noChangeShapeType="1"/>
            </p:cNvSpPr>
            <p:nvPr/>
          </p:nvSpPr>
          <p:spPr bwMode="auto">
            <a:xfrm>
              <a:off x="1056" y="2928"/>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816" name="Line 1045"/>
            <p:cNvSpPr>
              <a:spLocks noChangeShapeType="1"/>
            </p:cNvSpPr>
            <p:nvPr/>
          </p:nvSpPr>
          <p:spPr bwMode="auto">
            <a:xfrm>
              <a:off x="1056" y="3552"/>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grpSp>
      <p:sp>
        <p:nvSpPr>
          <p:cNvPr id="417814" name="Text Box 1046"/>
          <p:cNvSpPr txBox="1">
            <a:spLocks noChangeArrowheads="1"/>
          </p:cNvSpPr>
          <p:nvPr/>
        </p:nvSpPr>
        <p:spPr bwMode="auto">
          <a:xfrm>
            <a:off x="3429000" y="838200"/>
            <a:ext cx="3733800" cy="415925"/>
          </a:xfrm>
          <a:prstGeom prst="rect">
            <a:avLst/>
          </a:prstGeom>
          <a:noFill/>
          <a:ln w="19050">
            <a:solidFill>
              <a:srgbClr val="00CCFF"/>
            </a:solidFill>
            <a:miter lim="800000"/>
            <a:headEnd/>
            <a:tailEnd/>
          </a:ln>
        </p:spPr>
        <p:txBody>
          <a:bodyPr lIns="90000" tIns="46800" rIns="90000" bIns="46800">
            <a:spAutoFit/>
          </a:bodyPr>
          <a:lstStyle/>
          <a:p>
            <a:pPr algn="ctr">
              <a:lnSpc>
                <a:spcPct val="100000"/>
              </a:lnSpc>
            </a:pPr>
            <a:r>
              <a:rPr lang="zh-CN" altLang="en-US">
                <a:ea typeface="宋体" pitchFamily="2" charset="-122"/>
              </a:rPr>
              <a:t>采用</a:t>
            </a:r>
            <a:r>
              <a:rPr lang="en-US" altLang="zh-CN">
                <a:ea typeface="宋体" pitchFamily="2" charset="-122"/>
              </a:rPr>
              <a:t>ISP</a:t>
            </a:r>
            <a:r>
              <a:rPr lang="zh-CN" altLang="en-US">
                <a:ea typeface="宋体" pitchFamily="2" charset="-122"/>
              </a:rPr>
              <a:t>技术的</a:t>
            </a:r>
            <a:r>
              <a:rPr lang="en-US" altLang="zh-CN">
                <a:ea typeface="宋体" pitchFamily="2" charset="-122"/>
              </a:rPr>
              <a:t>PLD</a:t>
            </a:r>
            <a:r>
              <a:rPr lang="zh-CN" altLang="en-US">
                <a:ea typeface="宋体" pitchFamily="2" charset="-122"/>
              </a:rPr>
              <a:t>开发过程</a:t>
            </a:r>
          </a:p>
        </p:txBody>
      </p:sp>
      <p:grpSp>
        <p:nvGrpSpPr>
          <p:cNvPr id="4" name="Group 1047"/>
          <p:cNvGrpSpPr>
            <a:grpSpLocks/>
          </p:cNvGrpSpPr>
          <p:nvPr/>
        </p:nvGrpSpPr>
        <p:grpSpPr bwMode="auto">
          <a:xfrm>
            <a:off x="3733800" y="1371600"/>
            <a:ext cx="2636838" cy="5286375"/>
            <a:chOff x="2179" y="864"/>
            <a:chExt cx="1536" cy="3330"/>
          </a:xfrm>
        </p:grpSpPr>
        <p:sp>
          <p:nvSpPr>
            <p:cNvPr id="32785" name="Rectangle 1048"/>
            <p:cNvSpPr>
              <a:spLocks noChangeArrowheads="1"/>
            </p:cNvSpPr>
            <p:nvPr/>
          </p:nvSpPr>
          <p:spPr bwMode="auto">
            <a:xfrm>
              <a:off x="2275" y="2034"/>
              <a:ext cx="1440" cy="288"/>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逻辑设计及编程</a:t>
              </a:r>
            </a:p>
          </p:txBody>
        </p:sp>
        <p:sp>
          <p:nvSpPr>
            <p:cNvPr id="32786" name="Rectangle 1049"/>
            <p:cNvSpPr>
              <a:spLocks noChangeArrowheads="1"/>
            </p:cNvSpPr>
            <p:nvPr/>
          </p:nvSpPr>
          <p:spPr bwMode="auto">
            <a:xfrm>
              <a:off x="2592" y="864"/>
              <a:ext cx="864" cy="336"/>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选择器件</a:t>
              </a:r>
            </a:p>
          </p:txBody>
        </p:sp>
        <p:sp>
          <p:nvSpPr>
            <p:cNvPr id="32787" name="Rectangle 1050"/>
            <p:cNvSpPr>
              <a:spLocks noChangeArrowheads="1"/>
            </p:cNvSpPr>
            <p:nvPr/>
          </p:nvSpPr>
          <p:spPr bwMode="auto">
            <a:xfrm>
              <a:off x="2371" y="3042"/>
              <a:ext cx="1248" cy="432"/>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32788" name="Rectangle 1051"/>
            <p:cNvSpPr>
              <a:spLocks noChangeArrowheads="1"/>
            </p:cNvSpPr>
            <p:nvPr/>
          </p:nvSpPr>
          <p:spPr bwMode="auto">
            <a:xfrm>
              <a:off x="2563" y="2562"/>
              <a:ext cx="912" cy="288"/>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编译、仿真</a:t>
              </a:r>
            </a:p>
          </p:txBody>
        </p:sp>
        <p:sp>
          <p:nvSpPr>
            <p:cNvPr id="32789" name="Rectangle 1052"/>
            <p:cNvSpPr>
              <a:spLocks noChangeArrowheads="1"/>
            </p:cNvSpPr>
            <p:nvPr/>
          </p:nvSpPr>
          <p:spPr bwMode="auto">
            <a:xfrm>
              <a:off x="2563" y="3714"/>
              <a:ext cx="864" cy="240"/>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r>
                <a:rPr lang="zh-CN" altLang="en-US">
                  <a:ea typeface="宋体" pitchFamily="2" charset="-122"/>
                </a:rPr>
                <a:t>下载、使用</a:t>
              </a:r>
            </a:p>
          </p:txBody>
        </p:sp>
        <p:sp>
          <p:nvSpPr>
            <p:cNvPr id="32790" name="Rectangle 1053"/>
            <p:cNvSpPr>
              <a:spLocks noChangeArrowheads="1"/>
            </p:cNvSpPr>
            <p:nvPr/>
          </p:nvSpPr>
          <p:spPr bwMode="auto">
            <a:xfrm>
              <a:off x="2563" y="1410"/>
              <a:ext cx="864" cy="432"/>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32791" name="Text Box 1054"/>
            <p:cNvSpPr txBox="1">
              <a:spLocks noChangeArrowheads="1"/>
            </p:cNvSpPr>
            <p:nvPr/>
          </p:nvSpPr>
          <p:spPr bwMode="auto">
            <a:xfrm>
              <a:off x="2611" y="1410"/>
              <a:ext cx="816" cy="442"/>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将器件插入印制板</a:t>
              </a:r>
            </a:p>
          </p:txBody>
        </p:sp>
        <p:grpSp>
          <p:nvGrpSpPr>
            <p:cNvPr id="32792" name="Group 1055"/>
            <p:cNvGrpSpPr>
              <a:grpSpLocks/>
            </p:cNvGrpSpPr>
            <p:nvPr/>
          </p:nvGrpSpPr>
          <p:grpSpPr bwMode="auto">
            <a:xfrm>
              <a:off x="2515" y="3042"/>
              <a:ext cx="1008" cy="442"/>
              <a:chOff x="4032" y="2208"/>
              <a:chExt cx="1008" cy="442"/>
            </a:xfrm>
          </p:grpSpPr>
          <p:sp>
            <p:nvSpPr>
              <p:cNvPr id="32802" name="Text Box 1056"/>
              <p:cNvSpPr txBox="1">
                <a:spLocks noChangeArrowheads="1"/>
              </p:cNvSpPr>
              <p:nvPr/>
            </p:nvSpPr>
            <p:spPr bwMode="auto">
              <a:xfrm>
                <a:off x="4032" y="2208"/>
                <a:ext cx="912" cy="2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编   制</a:t>
                </a:r>
              </a:p>
            </p:txBody>
          </p:sp>
          <p:sp>
            <p:nvSpPr>
              <p:cNvPr id="32803" name="Text Box 1057"/>
              <p:cNvSpPr txBox="1">
                <a:spLocks noChangeArrowheads="1"/>
              </p:cNvSpPr>
              <p:nvPr/>
            </p:nvSpPr>
            <p:spPr bwMode="auto">
              <a:xfrm>
                <a:off x="4032" y="2400"/>
                <a:ext cx="100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JEDEC</a:t>
                </a:r>
                <a:r>
                  <a:rPr lang="zh-CN" altLang="en-US">
                    <a:ea typeface="宋体" pitchFamily="2" charset="-122"/>
                  </a:rPr>
                  <a:t>文件</a:t>
                </a:r>
              </a:p>
            </p:txBody>
          </p:sp>
        </p:grpSp>
        <p:sp>
          <p:nvSpPr>
            <p:cNvPr id="32793" name="Line 1058"/>
            <p:cNvSpPr>
              <a:spLocks noChangeShapeType="1"/>
            </p:cNvSpPr>
            <p:nvPr/>
          </p:nvSpPr>
          <p:spPr bwMode="auto">
            <a:xfrm>
              <a:off x="2992" y="1805"/>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794" name="Line 1059"/>
            <p:cNvSpPr>
              <a:spLocks noChangeShapeType="1"/>
            </p:cNvSpPr>
            <p:nvPr/>
          </p:nvSpPr>
          <p:spPr bwMode="auto">
            <a:xfrm>
              <a:off x="2976" y="1200"/>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795" name="Line 1060"/>
            <p:cNvSpPr>
              <a:spLocks noChangeShapeType="1"/>
            </p:cNvSpPr>
            <p:nvPr/>
          </p:nvSpPr>
          <p:spPr bwMode="auto">
            <a:xfrm>
              <a:off x="3006" y="2343"/>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796" name="Line 1061"/>
            <p:cNvSpPr>
              <a:spLocks noChangeShapeType="1"/>
            </p:cNvSpPr>
            <p:nvPr/>
          </p:nvSpPr>
          <p:spPr bwMode="auto">
            <a:xfrm>
              <a:off x="2995" y="2850"/>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797" name="Line 1062"/>
            <p:cNvSpPr>
              <a:spLocks noChangeShapeType="1"/>
            </p:cNvSpPr>
            <p:nvPr/>
          </p:nvSpPr>
          <p:spPr bwMode="auto">
            <a:xfrm>
              <a:off x="2995" y="3474"/>
              <a:ext cx="1" cy="214"/>
            </a:xfrm>
            <a:prstGeom prst="line">
              <a:avLst/>
            </a:prstGeom>
            <a:noFill/>
            <a:ln w="19050">
              <a:solidFill>
                <a:schemeClr val="tx1"/>
              </a:solidFill>
              <a:round/>
              <a:headEnd/>
              <a:tailEnd type="triangle" w="med" len="med"/>
            </a:ln>
          </p:spPr>
          <p:txBody>
            <a:bodyPr wrap="none" lIns="90000" tIns="46800" rIns="90000" bIns="46800" anchor="ctr"/>
            <a:lstStyle/>
            <a:p>
              <a:endParaRPr lang="zh-CN" altLang="en-US"/>
            </a:p>
          </p:txBody>
        </p:sp>
        <p:sp>
          <p:nvSpPr>
            <p:cNvPr id="32798" name="Line 1063"/>
            <p:cNvSpPr>
              <a:spLocks noChangeShapeType="1"/>
            </p:cNvSpPr>
            <p:nvPr/>
          </p:nvSpPr>
          <p:spPr bwMode="auto">
            <a:xfrm>
              <a:off x="2995" y="3954"/>
              <a:ext cx="0" cy="240"/>
            </a:xfrm>
            <a:prstGeom prst="line">
              <a:avLst/>
            </a:prstGeom>
            <a:noFill/>
            <a:ln w="19050">
              <a:solidFill>
                <a:schemeClr val="tx1"/>
              </a:solidFill>
              <a:prstDash val="dash"/>
              <a:round/>
              <a:headEnd/>
              <a:tailEnd/>
            </a:ln>
          </p:spPr>
          <p:txBody>
            <a:bodyPr wrap="none" lIns="90000" tIns="46800" rIns="90000" bIns="46800" anchor="ctr"/>
            <a:lstStyle/>
            <a:p>
              <a:endParaRPr lang="zh-CN" altLang="en-US"/>
            </a:p>
          </p:txBody>
        </p:sp>
        <p:sp>
          <p:nvSpPr>
            <p:cNvPr id="32799" name="Line 1064"/>
            <p:cNvSpPr>
              <a:spLocks noChangeShapeType="1"/>
            </p:cNvSpPr>
            <p:nvPr/>
          </p:nvSpPr>
          <p:spPr bwMode="auto">
            <a:xfrm flipH="1">
              <a:off x="2179" y="4194"/>
              <a:ext cx="816" cy="0"/>
            </a:xfrm>
            <a:prstGeom prst="line">
              <a:avLst/>
            </a:prstGeom>
            <a:noFill/>
            <a:ln w="19050">
              <a:solidFill>
                <a:schemeClr val="tx1"/>
              </a:solidFill>
              <a:prstDash val="dash"/>
              <a:round/>
              <a:headEnd/>
              <a:tailEnd/>
            </a:ln>
          </p:spPr>
          <p:txBody>
            <a:bodyPr wrap="none" lIns="90000" tIns="46800" rIns="90000" bIns="46800" anchor="ctr"/>
            <a:lstStyle/>
            <a:p>
              <a:endParaRPr lang="zh-CN" altLang="en-US"/>
            </a:p>
          </p:txBody>
        </p:sp>
        <p:sp>
          <p:nvSpPr>
            <p:cNvPr id="32800" name="Line 1065"/>
            <p:cNvSpPr>
              <a:spLocks noChangeShapeType="1"/>
            </p:cNvSpPr>
            <p:nvPr/>
          </p:nvSpPr>
          <p:spPr bwMode="auto">
            <a:xfrm flipV="1">
              <a:off x="2179" y="1938"/>
              <a:ext cx="0" cy="2256"/>
            </a:xfrm>
            <a:prstGeom prst="line">
              <a:avLst/>
            </a:prstGeom>
            <a:noFill/>
            <a:ln w="19050">
              <a:solidFill>
                <a:schemeClr val="tx1"/>
              </a:solidFill>
              <a:prstDash val="dash"/>
              <a:round/>
              <a:headEnd/>
              <a:tailEnd/>
            </a:ln>
          </p:spPr>
          <p:txBody>
            <a:bodyPr wrap="none" lIns="90000" tIns="46800" rIns="90000" bIns="46800" anchor="ctr"/>
            <a:lstStyle/>
            <a:p>
              <a:endParaRPr lang="zh-CN" altLang="en-US"/>
            </a:p>
          </p:txBody>
        </p:sp>
        <p:sp>
          <p:nvSpPr>
            <p:cNvPr id="32801" name="Line 1066"/>
            <p:cNvSpPr>
              <a:spLocks noChangeShapeType="1"/>
            </p:cNvSpPr>
            <p:nvPr/>
          </p:nvSpPr>
          <p:spPr bwMode="auto">
            <a:xfrm>
              <a:off x="2179" y="1938"/>
              <a:ext cx="816" cy="0"/>
            </a:xfrm>
            <a:prstGeom prst="line">
              <a:avLst/>
            </a:prstGeom>
            <a:noFill/>
            <a:ln w="19050">
              <a:solidFill>
                <a:schemeClr val="tx1"/>
              </a:solidFill>
              <a:prstDash val="dash"/>
              <a:round/>
              <a:headEnd/>
              <a:tailEnd type="triangle" w="med" len="med"/>
            </a:ln>
          </p:spPr>
          <p:txBody>
            <a:bodyPr wrap="none" lIns="90000" tIns="46800" rIns="90000" bIns="46800" anchor="ctr"/>
            <a:lstStyle/>
            <a:p>
              <a:endParaRPr lang="zh-CN" altLang="en-US"/>
            </a:p>
          </p:txBody>
        </p:sp>
      </p:grpSp>
      <p:grpSp>
        <p:nvGrpSpPr>
          <p:cNvPr id="6" name="Group 1071"/>
          <p:cNvGrpSpPr>
            <a:grpSpLocks/>
          </p:cNvGrpSpPr>
          <p:nvPr/>
        </p:nvGrpSpPr>
        <p:grpSpPr bwMode="auto">
          <a:xfrm>
            <a:off x="68263" y="2667000"/>
            <a:ext cx="846137" cy="3276600"/>
            <a:chOff x="43" y="1680"/>
            <a:chExt cx="533" cy="2160"/>
          </a:xfrm>
        </p:grpSpPr>
        <p:sp>
          <p:nvSpPr>
            <p:cNvPr id="32783" name="AutoShape 1069"/>
            <p:cNvSpPr>
              <a:spLocks/>
            </p:cNvSpPr>
            <p:nvPr/>
          </p:nvSpPr>
          <p:spPr bwMode="auto">
            <a:xfrm>
              <a:off x="384" y="1680"/>
              <a:ext cx="192" cy="2160"/>
            </a:xfrm>
            <a:prstGeom prst="leftBrace">
              <a:avLst>
                <a:gd name="adj1" fmla="val 93750"/>
                <a:gd name="adj2" fmla="val 50000"/>
              </a:avLst>
            </a:prstGeom>
            <a:noFill/>
            <a:ln w="19050">
              <a:solidFill>
                <a:srgbClr val="00CCFF"/>
              </a:solidFill>
              <a:round/>
              <a:headEnd/>
              <a:tailEnd/>
            </a:ln>
          </p:spPr>
          <p:txBody>
            <a:bodyPr wrap="none" lIns="90000" tIns="46800" rIns="90000" bIns="46800" anchor="ctr"/>
            <a:lstStyle/>
            <a:p>
              <a:endParaRPr lang="zh-CN" altLang="en-US"/>
            </a:p>
          </p:txBody>
        </p:sp>
        <p:sp>
          <p:nvSpPr>
            <p:cNvPr id="32784" name="Text Box 1070"/>
            <p:cNvSpPr txBox="1">
              <a:spLocks noChangeArrowheads="1"/>
            </p:cNvSpPr>
            <p:nvPr/>
          </p:nvSpPr>
          <p:spPr bwMode="auto">
            <a:xfrm>
              <a:off x="43" y="2313"/>
              <a:ext cx="288" cy="1279"/>
            </a:xfrm>
            <a:prstGeom prst="rect">
              <a:avLst/>
            </a:prstGeom>
            <a:noFill/>
            <a:ln w="19050">
              <a:solidFill>
                <a:srgbClr val="00CCFF"/>
              </a:solidFill>
              <a:miter lim="800000"/>
              <a:headEnd/>
              <a:tailEnd/>
            </a:ln>
          </p:spPr>
          <p:txBody>
            <a:bodyPr lIns="90000" tIns="46800" rIns="90000" bIns="46800">
              <a:spAutoFit/>
            </a:bodyPr>
            <a:lstStyle/>
            <a:p>
              <a:pPr algn="ctr">
                <a:lnSpc>
                  <a:spcPct val="100000"/>
                </a:lnSpc>
              </a:pPr>
              <a:r>
                <a:rPr lang="zh-CN" altLang="en-US">
                  <a:ea typeface="宋体" pitchFamily="2" charset="-122"/>
                </a:rPr>
                <a:t>编程器上进行</a:t>
              </a:r>
            </a:p>
          </p:txBody>
        </p:sp>
      </p:grpSp>
      <p:sp>
        <p:nvSpPr>
          <p:cNvPr id="32778" name="Text Box 1072"/>
          <p:cNvSpPr txBox="1">
            <a:spLocks noChangeArrowheads="1"/>
          </p:cNvSpPr>
          <p:nvPr/>
        </p:nvSpPr>
        <p:spPr bwMode="auto">
          <a:xfrm>
            <a:off x="4038600" y="304800"/>
            <a:ext cx="3375025"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 In System Programming )</a:t>
            </a:r>
          </a:p>
        </p:txBody>
      </p:sp>
      <p:grpSp>
        <p:nvGrpSpPr>
          <p:cNvPr id="7" name="Group 1077"/>
          <p:cNvGrpSpPr>
            <a:grpSpLocks/>
          </p:cNvGrpSpPr>
          <p:nvPr/>
        </p:nvGrpSpPr>
        <p:grpSpPr bwMode="auto">
          <a:xfrm>
            <a:off x="6477000" y="2514600"/>
            <a:ext cx="1981200" cy="1711325"/>
            <a:chOff x="4080" y="1584"/>
            <a:chExt cx="1248" cy="1078"/>
          </a:xfrm>
        </p:grpSpPr>
        <p:sp>
          <p:nvSpPr>
            <p:cNvPr id="32780" name="AutoShape 1073"/>
            <p:cNvSpPr>
              <a:spLocks/>
            </p:cNvSpPr>
            <p:nvPr/>
          </p:nvSpPr>
          <p:spPr bwMode="auto">
            <a:xfrm>
              <a:off x="4080" y="1680"/>
              <a:ext cx="144" cy="912"/>
            </a:xfrm>
            <a:prstGeom prst="leftBrace">
              <a:avLst>
                <a:gd name="adj1" fmla="val 52778"/>
                <a:gd name="adj2" fmla="val 50000"/>
              </a:avLst>
            </a:prstGeom>
            <a:noFill/>
            <a:ln w="19050">
              <a:solidFill>
                <a:srgbClr val="00FF00"/>
              </a:solidFill>
              <a:round/>
              <a:headEnd/>
              <a:tailEnd/>
            </a:ln>
          </p:spPr>
          <p:txBody>
            <a:bodyPr lIns="90000" tIns="46800" rIns="90000" bIns="46800" anchor="ctr">
              <a:spAutoFit/>
            </a:bodyPr>
            <a:lstStyle/>
            <a:p>
              <a:pPr algn="ctr"/>
              <a:endParaRPr lang="zh-CN" altLang="zh-CN" sz="1800"/>
            </a:p>
          </p:txBody>
        </p:sp>
        <p:sp>
          <p:nvSpPr>
            <p:cNvPr id="32781" name="Text Box 1074"/>
            <p:cNvSpPr txBox="1">
              <a:spLocks noChangeArrowheads="1"/>
            </p:cNvSpPr>
            <p:nvPr/>
          </p:nvSpPr>
          <p:spPr bwMode="auto">
            <a:xfrm>
              <a:off x="4272" y="1584"/>
              <a:ext cx="1056" cy="646"/>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ABLE</a:t>
              </a:r>
              <a:r>
                <a:rPr lang="zh-CN" altLang="en-US">
                  <a:ea typeface="宋体" pitchFamily="2" charset="-122"/>
                </a:rPr>
                <a:t>语言</a:t>
              </a:r>
              <a:r>
                <a:rPr lang="en-US" altLang="zh-CN">
                  <a:ea typeface="宋体" pitchFamily="2" charset="-122"/>
                </a:rPr>
                <a:t>VHDL</a:t>
              </a:r>
              <a:r>
                <a:rPr lang="zh-CN" altLang="en-US">
                  <a:ea typeface="宋体" pitchFamily="2" charset="-122"/>
                </a:rPr>
                <a:t>语言</a:t>
              </a:r>
              <a:r>
                <a:rPr lang="en-US" altLang="zh-CN">
                  <a:ea typeface="宋体" pitchFamily="2" charset="-122"/>
                </a:rPr>
                <a:t>Verilog HDL</a:t>
              </a:r>
            </a:p>
          </p:txBody>
        </p:sp>
        <p:sp>
          <p:nvSpPr>
            <p:cNvPr id="32782" name="Text Box 1075"/>
            <p:cNvSpPr txBox="1">
              <a:spLocks noChangeArrowheads="1"/>
            </p:cNvSpPr>
            <p:nvPr/>
          </p:nvSpPr>
          <p:spPr bwMode="auto">
            <a:xfrm>
              <a:off x="4272" y="2400"/>
              <a:ext cx="1056" cy="262"/>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原理图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7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7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utoUpdateAnimBg="0"/>
      <p:bldP spid="41781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a:spLocks noGrp="1" noChangeArrowheads="1"/>
          </p:cNvSpPr>
          <p:nvPr>
            <p:ph type="title" idx="4294967295"/>
          </p:nvPr>
        </p:nvSpPr>
        <p:spPr>
          <a:xfrm>
            <a:off x="7164388" y="6381750"/>
            <a:ext cx="1752600" cy="304800"/>
          </a:xfrm>
        </p:spPr>
        <p:txBody>
          <a:bodyPr lIns="0" tIns="0" rIns="0" bIns="0">
            <a:spAutoFit/>
          </a:bodyPr>
          <a:lstStyle/>
          <a:p>
            <a:pPr algn="r" eaLnBrk="1" hangingPunct="1">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1032</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管脚 定义</a:t>
            </a:r>
          </a:p>
        </p:txBody>
      </p:sp>
      <p:pic>
        <p:nvPicPr>
          <p:cNvPr id="431109" name="Picture 5"/>
          <p:cNvPicPr>
            <a:picLocks noChangeAspect="1" noChangeArrowheads="1"/>
          </p:cNvPicPr>
          <p:nvPr/>
        </p:nvPicPr>
        <p:blipFill>
          <a:blip r:embed="rId2" cstate="print"/>
          <a:srcRect/>
          <a:stretch>
            <a:fillRect/>
          </a:stretch>
        </p:blipFill>
        <p:spPr bwMode="auto">
          <a:xfrm>
            <a:off x="1476375" y="549275"/>
            <a:ext cx="6624638" cy="6002338"/>
          </a:xfrm>
          <a:prstGeom prst="rect">
            <a:avLst/>
          </a:prstGeom>
          <a:noFill/>
          <a:ln w="9525">
            <a:noFill/>
            <a:miter lim="800000"/>
            <a:headEnd/>
            <a:tailEnd/>
          </a:ln>
        </p:spPr>
      </p:pic>
      <p:sp>
        <p:nvSpPr>
          <p:cNvPr id="431110" name="Text Box 6"/>
          <p:cNvSpPr txBox="1">
            <a:spLocks noChangeArrowheads="1"/>
          </p:cNvSpPr>
          <p:nvPr/>
        </p:nvSpPr>
        <p:spPr bwMode="auto">
          <a:xfrm>
            <a:off x="228600" y="6019800"/>
            <a:ext cx="1295400" cy="415925"/>
          </a:xfrm>
          <a:prstGeom prst="rect">
            <a:avLst/>
          </a:prstGeom>
          <a:solidFill>
            <a:srgbClr val="E6E6E6"/>
          </a:solid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查资料</a:t>
            </a:r>
          </a:p>
        </p:txBody>
      </p:sp>
      <p:sp>
        <p:nvSpPr>
          <p:cNvPr id="431111" name="AutoShape 7"/>
          <p:cNvSpPr>
            <a:spLocks noChangeArrowheads="1"/>
          </p:cNvSpPr>
          <p:nvPr/>
        </p:nvSpPr>
        <p:spPr bwMode="auto">
          <a:xfrm>
            <a:off x="42863" y="85725"/>
            <a:ext cx="4097337" cy="381000"/>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sz="2400" dirty="0">
                <a:solidFill>
                  <a:schemeClr val="bg1"/>
                </a:solidFill>
                <a:effectLst>
                  <a:outerShdw blurRad="38100" dist="38100" dir="2700000" algn="tl">
                    <a:srgbClr val="000000"/>
                  </a:outerShdw>
                </a:effectLst>
                <a:ea typeface="宋体" pitchFamily="2" charset="-122"/>
              </a:rPr>
              <a:t>   </a:t>
            </a:r>
            <a:r>
              <a:rPr lang="en-US" altLang="zh-CN" sz="2400" dirty="0">
                <a:solidFill>
                  <a:schemeClr val="bg1"/>
                </a:solidFill>
                <a:ea typeface="宋体" pitchFamily="2" charset="-122"/>
              </a:rPr>
              <a:t>ISP</a:t>
            </a:r>
            <a:r>
              <a:rPr lang="zh-CN" altLang="en-US" sz="2400" dirty="0">
                <a:solidFill>
                  <a:schemeClr val="bg1"/>
                </a:solidFill>
                <a:ea typeface="宋体" pitchFamily="2" charset="-122"/>
              </a:rPr>
              <a:t>逻辑器件结构</a:t>
            </a:r>
          </a:p>
        </p:txBody>
      </p:sp>
      <p:sp>
        <p:nvSpPr>
          <p:cNvPr id="431112" name="Text Box 8"/>
          <p:cNvSpPr txBox="1">
            <a:spLocks noChangeArrowheads="1"/>
          </p:cNvSpPr>
          <p:nvPr/>
        </p:nvSpPr>
        <p:spPr bwMode="auto">
          <a:xfrm>
            <a:off x="4397375" y="115888"/>
            <a:ext cx="14478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ispLSI1032</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1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1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0" grpId="0" animBg="1" autoUpdateAnimBg="0"/>
      <p:bldP spid="431111" grpId="0" animBg="1" autoUpdateAnimBg="0"/>
      <p:bldP spid="4311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539750" y="0"/>
            <a:ext cx="6781800" cy="5905500"/>
            <a:chOff x="192" y="0"/>
            <a:chExt cx="4272" cy="3720"/>
          </a:xfrm>
        </p:grpSpPr>
        <p:graphicFrame>
          <p:nvGraphicFramePr>
            <p:cNvPr id="5122" name="Object 19"/>
            <p:cNvGraphicFramePr>
              <a:graphicFrameLocks noChangeAspect="1"/>
            </p:cNvGraphicFramePr>
            <p:nvPr/>
          </p:nvGraphicFramePr>
          <p:xfrm>
            <a:off x="192" y="0"/>
            <a:ext cx="4272" cy="3720"/>
          </p:xfrm>
          <a:graphic>
            <a:graphicData uri="http://schemas.openxmlformats.org/presentationml/2006/ole">
              <mc:AlternateContent xmlns:mc="http://schemas.openxmlformats.org/markup-compatibility/2006">
                <mc:Choice xmlns:v="urn:schemas-microsoft-com:vml" Requires="v">
                  <p:oleObj spid="_x0000_s5126" name="位图图像" r:id="rId3" imgW="6354062" imgH="5533333" progId="PBrush">
                    <p:embed/>
                  </p:oleObj>
                </mc:Choice>
                <mc:Fallback>
                  <p:oleObj name="位图图像" r:id="rId3" imgW="6354062" imgH="5533333" progId="PBrush">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0"/>
                          <a:ext cx="4272" cy="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2" name="Rectangle 31"/>
            <p:cNvSpPr>
              <a:spLocks noChangeArrowheads="1"/>
            </p:cNvSpPr>
            <p:nvPr/>
          </p:nvSpPr>
          <p:spPr bwMode="auto">
            <a:xfrm>
              <a:off x="3686" y="3360"/>
              <a:ext cx="768" cy="336"/>
            </a:xfrm>
            <a:prstGeom prst="rect">
              <a:avLst/>
            </a:prstGeom>
            <a:solidFill>
              <a:srgbClr val="FFFFCC"/>
            </a:solidFill>
            <a:ln w="19050">
              <a:solidFill>
                <a:schemeClr val="bg1"/>
              </a:solidFill>
              <a:miter lim="800000"/>
              <a:headEnd/>
              <a:tailEnd/>
            </a:ln>
          </p:spPr>
          <p:txBody>
            <a:bodyPr wrap="none" lIns="90000" tIns="46800" rIns="90000" bIns="46800" anchor="ctr"/>
            <a:lstStyle/>
            <a:p>
              <a:endParaRPr lang="zh-CN" altLang="en-US"/>
            </a:p>
          </p:txBody>
        </p:sp>
      </p:grpSp>
      <p:sp>
        <p:nvSpPr>
          <p:cNvPr id="369666" name="Rectangle 2"/>
          <p:cNvSpPr>
            <a:spLocks noGrp="1" noChangeArrowheads="1"/>
          </p:cNvSpPr>
          <p:nvPr>
            <p:ph type="title"/>
          </p:nvPr>
        </p:nvSpPr>
        <p:spPr>
          <a:xfrm>
            <a:off x="6324600" y="6477000"/>
            <a:ext cx="2819400" cy="38100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逻辑器件结构</a:t>
            </a:r>
          </a:p>
        </p:txBody>
      </p:sp>
      <p:grpSp>
        <p:nvGrpSpPr>
          <p:cNvPr id="3" name="Group 12"/>
          <p:cNvGrpSpPr>
            <a:grpSpLocks/>
          </p:cNvGrpSpPr>
          <p:nvPr/>
        </p:nvGrpSpPr>
        <p:grpSpPr bwMode="auto">
          <a:xfrm>
            <a:off x="2935288" y="5876925"/>
            <a:ext cx="4876800" cy="457200"/>
            <a:chOff x="0" y="0"/>
            <a:chExt cx="5760" cy="288"/>
          </a:xfrm>
        </p:grpSpPr>
        <p:sp>
          <p:nvSpPr>
            <p:cNvPr id="5150" name="Rectangle 10"/>
            <p:cNvSpPr>
              <a:spLocks noChangeArrowheads="1"/>
            </p:cNvSpPr>
            <p:nvPr/>
          </p:nvSpPr>
          <p:spPr bwMode="auto">
            <a:xfrm>
              <a:off x="0" y="0"/>
              <a:ext cx="0" cy="0"/>
            </a:xfrm>
            <a:prstGeom prst="rect">
              <a:avLst/>
            </a:prstGeom>
            <a:noFill/>
            <a:ln w="19050">
              <a:noFill/>
              <a:miter lim="800000"/>
              <a:headEnd/>
              <a:tailEnd/>
            </a:ln>
          </p:spPr>
          <p:txBody>
            <a:bodyPr lIns="90000" tIns="46800" rIns="90000" bIns="46800">
              <a:spAutoFit/>
            </a:bodyPr>
            <a:lstStyle/>
            <a:p>
              <a:endParaRPr lang="zh-CN" altLang="en-US"/>
            </a:p>
          </p:txBody>
        </p:sp>
        <p:sp>
          <p:nvSpPr>
            <p:cNvPr id="5151" name="Rectangle 11"/>
            <p:cNvSpPr>
              <a:spLocks noChangeArrowheads="1"/>
            </p:cNvSpPr>
            <p:nvPr/>
          </p:nvSpPr>
          <p:spPr bwMode="auto">
            <a:xfrm>
              <a:off x="0" y="0"/>
              <a:ext cx="5760" cy="288"/>
            </a:xfrm>
            <a:prstGeom prst="rect">
              <a:avLst/>
            </a:prstGeom>
            <a:noFill/>
            <a:ln w="19050">
              <a:noFill/>
              <a:miter lim="800000"/>
              <a:headEnd/>
              <a:tailEnd/>
            </a:ln>
          </p:spPr>
          <p:txBody>
            <a:bodyPr lIns="90000" tIns="46800" rIns="90000" bIns="46800">
              <a:spAutoFit/>
            </a:bodyPr>
            <a:lstStyle/>
            <a:p>
              <a:pPr>
                <a:lnSpc>
                  <a:spcPct val="120000"/>
                </a:lnSpc>
                <a:spcBef>
                  <a:spcPct val="0"/>
                </a:spcBef>
              </a:pPr>
              <a:r>
                <a:rPr kumimoji="0" lang="zh-CN" altLang="en-US">
                  <a:ea typeface="宋体" pitchFamily="2" charset="-122"/>
                </a:rPr>
                <a:t>它以固定方式将所有内部逻辑联系在一起</a:t>
              </a:r>
              <a:endParaRPr lang="zh-CN" altLang="en-US">
                <a:ea typeface="宋体" pitchFamily="2" charset="-122"/>
              </a:endParaRPr>
            </a:p>
          </p:txBody>
        </p:sp>
      </p:grpSp>
      <p:sp>
        <p:nvSpPr>
          <p:cNvPr id="369677" name="Rectangle 13"/>
          <p:cNvSpPr>
            <a:spLocks noChangeArrowheads="1"/>
          </p:cNvSpPr>
          <p:nvPr/>
        </p:nvSpPr>
        <p:spPr bwMode="auto">
          <a:xfrm>
            <a:off x="539750" y="5876925"/>
            <a:ext cx="2387600" cy="415925"/>
          </a:xfrm>
          <a:prstGeom prst="rect">
            <a:avLst/>
          </a:prstGeom>
          <a:noFill/>
          <a:ln w="19050">
            <a:solidFill>
              <a:schemeClr val="accent2"/>
            </a:solidFill>
            <a:miter lim="800000"/>
            <a:headEnd/>
            <a:tailEnd/>
          </a:ln>
        </p:spPr>
        <p:txBody>
          <a:bodyPr wrap="none" lIns="90000" tIns="46800" rIns="90000" bIns="46800">
            <a:spAutoFit/>
          </a:bodyPr>
          <a:lstStyle/>
          <a:p>
            <a:pPr algn="ctr">
              <a:lnSpc>
                <a:spcPct val="100000"/>
              </a:lnSpc>
              <a:spcBef>
                <a:spcPct val="0"/>
              </a:spcBef>
            </a:pPr>
            <a:r>
              <a:rPr kumimoji="0" lang="en-US" altLang="zh-CN">
                <a:ea typeface="宋体" pitchFamily="2" charset="-122"/>
              </a:rPr>
              <a:t>1</a:t>
            </a:r>
            <a:r>
              <a:rPr kumimoji="0" lang="zh-CN" altLang="en-US">
                <a:ea typeface="宋体" pitchFamily="2" charset="-122"/>
              </a:rPr>
              <a:t>、全局布线区</a:t>
            </a:r>
            <a:r>
              <a:rPr kumimoji="0" lang="en-US" altLang="zh-CN">
                <a:ea typeface="宋体" pitchFamily="2" charset="-122"/>
              </a:rPr>
              <a:t>GRP</a:t>
            </a:r>
          </a:p>
        </p:txBody>
      </p:sp>
      <p:sp>
        <p:nvSpPr>
          <p:cNvPr id="369678" name="Text Box 14"/>
          <p:cNvSpPr txBox="1">
            <a:spLocks noChangeArrowheads="1"/>
          </p:cNvSpPr>
          <p:nvPr/>
        </p:nvSpPr>
        <p:spPr bwMode="auto">
          <a:xfrm>
            <a:off x="8001000" y="692150"/>
            <a:ext cx="963613" cy="401638"/>
          </a:xfrm>
          <a:prstGeom prst="rect">
            <a:avLst/>
          </a:prstGeom>
          <a:noFill/>
          <a:ln w="19050">
            <a:solidFill>
              <a:srgbClr val="CC3399"/>
            </a:solidFill>
            <a:miter lim="800000"/>
            <a:headEnd/>
            <a:tailEnd/>
          </a:ln>
        </p:spPr>
        <p:txBody>
          <a:bodyPr lIns="90000" tIns="46800" rIns="90000" bIns="46800">
            <a:spAutoFit/>
          </a:bodyPr>
          <a:lstStyle/>
          <a:p>
            <a:pPr algn="ctr">
              <a:lnSpc>
                <a:spcPct val="100000"/>
              </a:lnSpc>
            </a:pPr>
            <a:r>
              <a:rPr lang="en-US" altLang="zh-CN">
                <a:ea typeface="宋体" pitchFamily="2" charset="-122"/>
              </a:rPr>
              <a:t>P137</a:t>
            </a:r>
          </a:p>
        </p:txBody>
      </p:sp>
      <p:sp>
        <p:nvSpPr>
          <p:cNvPr id="369679" name="Text Box 15"/>
          <p:cNvSpPr txBox="1">
            <a:spLocks noChangeArrowheads="1"/>
          </p:cNvSpPr>
          <p:nvPr/>
        </p:nvSpPr>
        <p:spPr bwMode="auto">
          <a:xfrm>
            <a:off x="7848600" y="1341438"/>
            <a:ext cx="1295400"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巨块、全局布线区</a:t>
            </a:r>
          </a:p>
        </p:txBody>
      </p:sp>
      <p:grpSp>
        <p:nvGrpSpPr>
          <p:cNvPr id="4" name="Group 16"/>
          <p:cNvGrpSpPr>
            <a:grpSpLocks/>
          </p:cNvGrpSpPr>
          <p:nvPr/>
        </p:nvGrpSpPr>
        <p:grpSpPr bwMode="auto">
          <a:xfrm>
            <a:off x="7164388" y="981075"/>
            <a:ext cx="1219200" cy="381000"/>
            <a:chOff x="0" y="1200"/>
            <a:chExt cx="2423" cy="240"/>
          </a:xfrm>
        </p:grpSpPr>
        <p:sp>
          <p:nvSpPr>
            <p:cNvPr id="5148" name="AutoShape 17"/>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组成</a:t>
              </a:r>
            </a:p>
          </p:txBody>
        </p:sp>
        <p:sp>
          <p:nvSpPr>
            <p:cNvPr id="5149" name="Line 18"/>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grpSp>
        <p:nvGrpSpPr>
          <p:cNvPr id="5" name="Group 19"/>
          <p:cNvGrpSpPr>
            <a:grpSpLocks/>
          </p:cNvGrpSpPr>
          <p:nvPr/>
        </p:nvGrpSpPr>
        <p:grpSpPr bwMode="auto">
          <a:xfrm>
            <a:off x="7659688" y="5876925"/>
            <a:ext cx="1295400" cy="457200"/>
            <a:chOff x="0" y="0"/>
            <a:chExt cx="5760" cy="288"/>
          </a:xfrm>
        </p:grpSpPr>
        <p:sp>
          <p:nvSpPr>
            <p:cNvPr id="5146" name="Rectangle 20"/>
            <p:cNvSpPr>
              <a:spLocks noChangeArrowheads="1"/>
            </p:cNvSpPr>
            <p:nvPr/>
          </p:nvSpPr>
          <p:spPr bwMode="auto">
            <a:xfrm>
              <a:off x="0" y="0"/>
              <a:ext cx="0" cy="0"/>
            </a:xfrm>
            <a:prstGeom prst="rect">
              <a:avLst/>
            </a:prstGeom>
            <a:noFill/>
            <a:ln w="19050">
              <a:noFill/>
              <a:miter lim="800000"/>
              <a:headEnd/>
              <a:tailEnd/>
            </a:ln>
          </p:spPr>
          <p:txBody>
            <a:bodyPr lIns="90000" tIns="46800" rIns="90000" bIns="46800">
              <a:spAutoFit/>
            </a:bodyPr>
            <a:lstStyle/>
            <a:p>
              <a:endParaRPr lang="zh-CN" altLang="en-US"/>
            </a:p>
          </p:txBody>
        </p:sp>
        <p:sp>
          <p:nvSpPr>
            <p:cNvPr id="5147" name="Rectangle 21"/>
            <p:cNvSpPr>
              <a:spLocks noChangeArrowheads="1"/>
            </p:cNvSpPr>
            <p:nvPr/>
          </p:nvSpPr>
          <p:spPr bwMode="auto">
            <a:xfrm>
              <a:off x="0" y="0"/>
              <a:ext cx="5760" cy="288"/>
            </a:xfrm>
            <a:prstGeom prst="rect">
              <a:avLst/>
            </a:prstGeom>
            <a:noFill/>
            <a:ln w="19050">
              <a:noFill/>
              <a:miter lim="800000"/>
              <a:headEnd/>
              <a:tailEnd/>
            </a:ln>
          </p:spPr>
          <p:txBody>
            <a:bodyPr lIns="90000" tIns="46800" rIns="90000" bIns="46800">
              <a:spAutoFit/>
            </a:bodyPr>
            <a:lstStyle/>
            <a:p>
              <a:pPr>
                <a:lnSpc>
                  <a:spcPct val="120000"/>
                </a:lnSpc>
                <a:spcBef>
                  <a:spcPct val="0"/>
                </a:spcBef>
              </a:pPr>
              <a:r>
                <a:rPr kumimoji="0" lang="zh-CN" altLang="en-US">
                  <a:solidFill>
                    <a:srgbClr val="FF3300"/>
                  </a:solidFill>
                  <a:ea typeface="宋体" pitchFamily="2" charset="-122"/>
                </a:rPr>
                <a:t>通用总线</a:t>
              </a:r>
              <a:endParaRPr lang="zh-CN" altLang="en-US">
                <a:solidFill>
                  <a:srgbClr val="FF3300"/>
                </a:solidFill>
                <a:ea typeface="宋体" pitchFamily="2" charset="-122"/>
              </a:endParaRPr>
            </a:p>
          </p:txBody>
        </p:sp>
      </p:grpSp>
      <p:sp>
        <p:nvSpPr>
          <p:cNvPr id="369686" name="Text Box 22"/>
          <p:cNvSpPr txBox="1">
            <a:spLocks noChangeArrowheads="1"/>
          </p:cNvSpPr>
          <p:nvPr/>
        </p:nvSpPr>
        <p:spPr bwMode="auto">
          <a:xfrm>
            <a:off x="7451725" y="188913"/>
            <a:ext cx="1447800" cy="415925"/>
          </a:xfrm>
          <a:prstGeom prst="rect">
            <a:avLst/>
          </a:prstGeom>
          <a:noFill/>
          <a:ln w="19050">
            <a:solidFill>
              <a:srgbClr val="00CCFF"/>
            </a:solidFill>
            <a:miter lim="800000"/>
            <a:headEnd/>
            <a:tailEnd/>
          </a:ln>
        </p:spPr>
        <p:txBody>
          <a:bodyPr lIns="90000" tIns="46800" rIns="90000" bIns="46800">
            <a:spAutoFit/>
          </a:bodyPr>
          <a:lstStyle/>
          <a:p>
            <a:pPr algn="ctr">
              <a:lnSpc>
                <a:spcPct val="100000"/>
              </a:lnSpc>
            </a:pPr>
            <a:r>
              <a:rPr lang="en-US" altLang="zh-CN">
                <a:ea typeface="宋体" pitchFamily="2" charset="-122"/>
              </a:rPr>
              <a:t>ispLSI1032</a:t>
            </a:r>
          </a:p>
        </p:txBody>
      </p:sp>
      <p:grpSp>
        <p:nvGrpSpPr>
          <p:cNvPr id="6" name="Group 28"/>
          <p:cNvGrpSpPr>
            <a:grpSpLocks/>
          </p:cNvGrpSpPr>
          <p:nvPr/>
        </p:nvGrpSpPr>
        <p:grpSpPr bwMode="auto">
          <a:xfrm>
            <a:off x="304800" y="838200"/>
            <a:ext cx="2743200" cy="3429000"/>
            <a:chOff x="192" y="528"/>
            <a:chExt cx="1728" cy="2160"/>
          </a:xfrm>
        </p:grpSpPr>
        <p:sp>
          <p:nvSpPr>
            <p:cNvPr id="5143" name="Oval 6"/>
            <p:cNvSpPr>
              <a:spLocks noChangeArrowheads="1"/>
            </p:cNvSpPr>
            <p:nvPr/>
          </p:nvSpPr>
          <p:spPr bwMode="auto">
            <a:xfrm>
              <a:off x="768" y="1008"/>
              <a:ext cx="1152" cy="1680"/>
            </a:xfrm>
            <a:prstGeom prst="ellipse">
              <a:avLst/>
            </a:prstGeom>
            <a:noFill/>
            <a:ln w="28575">
              <a:solidFill>
                <a:srgbClr val="FF3300"/>
              </a:solidFill>
              <a:round/>
              <a:headEnd/>
              <a:tailEnd/>
            </a:ln>
          </p:spPr>
          <p:txBody>
            <a:bodyPr wrap="none" lIns="90000" tIns="46800" rIns="90000" bIns="46800" anchor="ctr"/>
            <a:lstStyle/>
            <a:p>
              <a:endParaRPr lang="zh-CN" altLang="en-US"/>
            </a:p>
          </p:txBody>
        </p:sp>
        <p:sp>
          <p:nvSpPr>
            <p:cNvPr id="5144" name="Text Box 7"/>
            <p:cNvSpPr txBox="1">
              <a:spLocks noChangeArrowheads="1"/>
            </p:cNvSpPr>
            <p:nvPr/>
          </p:nvSpPr>
          <p:spPr bwMode="auto">
            <a:xfrm>
              <a:off x="192" y="528"/>
              <a:ext cx="556" cy="268"/>
            </a:xfrm>
            <a:prstGeom prst="rect">
              <a:avLst/>
            </a:prstGeom>
            <a:noFill/>
            <a:ln w="28575">
              <a:solidFill>
                <a:srgbClr val="FF3300"/>
              </a:solidFill>
              <a:miter lim="800000"/>
              <a:headEnd/>
              <a:tailEnd/>
            </a:ln>
          </p:spPr>
          <p:txBody>
            <a:bodyPr lIns="90000" tIns="46800" rIns="90000" bIns="46800">
              <a:spAutoFit/>
            </a:bodyPr>
            <a:lstStyle/>
            <a:p>
              <a:pPr algn="ctr">
                <a:lnSpc>
                  <a:spcPct val="100000"/>
                </a:lnSpc>
              </a:pPr>
              <a:r>
                <a:rPr lang="zh-CN" altLang="en-US">
                  <a:solidFill>
                    <a:srgbClr val="1C1C1C"/>
                  </a:solidFill>
                  <a:ea typeface="宋体" pitchFamily="2" charset="-122"/>
                </a:rPr>
                <a:t>巨块</a:t>
              </a:r>
            </a:p>
          </p:txBody>
        </p:sp>
        <p:sp>
          <p:nvSpPr>
            <p:cNvPr id="5145" name="Line 8"/>
            <p:cNvSpPr>
              <a:spLocks noChangeShapeType="1"/>
            </p:cNvSpPr>
            <p:nvPr/>
          </p:nvSpPr>
          <p:spPr bwMode="auto">
            <a:xfrm>
              <a:off x="720" y="768"/>
              <a:ext cx="561" cy="240"/>
            </a:xfrm>
            <a:prstGeom prst="line">
              <a:avLst/>
            </a:prstGeom>
            <a:noFill/>
            <a:ln w="28575">
              <a:solidFill>
                <a:srgbClr val="FF3300"/>
              </a:solidFill>
              <a:round/>
              <a:headEnd/>
              <a:tailEnd/>
            </a:ln>
          </p:spPr>
          <p:txBody>
            <a:bodyPr wrap="none" lIns="90000" tIns="46800" rIns="90000" bIns="46800" anchor="ctr"/>
            <a:lstStyle/>
            <a:p>
              <a:endParaRPr lang="zh-CN" altLang="en-US"/>
            </a:p>
          </p:txBody>
        </p:sp>
      </p:grpSp>
      <p:grpSp>
        <p:nvGrpSpPr>
          <p:cNvPr id="7" name="Group 18"/>
          <p:cNvGrpSpPr>
            <a:grpSpLocks/>
          </p:cNvGrpSpPr>
          <p:nvPr/>
        </p:nvGrpSpPr>
        <p:grpSpPr bwMode="auto">
          <a:xfrm>
            <a:off x="5724525" y="2349500"/>
            <a:ext cx="3200400" cy="1447800"/>
            <a:chOff x="3061" y="1842"/>
            <a:chExt cx="2016" cy="912"/>
          </a:xfrm>
        </p:grpSpPr>
        <p:sp>
          <p:nvSpPr>
            <p:cNvPr id="5137" name="Rectangle 32"/>
            <p:cNvSpPr>
              <a:spLocks noChangeArrowheads="1"/>
            </p:cNvSpPr>
            <p:nvPr/>
          </p:nvSpPr>
          <p:spPr bwMode="auto">
            <a:xfrm>
              <a:off x="3061" y="1842"/>
              <a:ext cx="2016" cy="912"/>
            </a:xfrm>
            <a:prstGeom prst="rect">
              <a:avLst/>
            </a:prstGeom>
            <a:solidFill>
              <a:srgbClr val="DBDBDB"/>
            </a:solidFill>
            <a:ln w="19050">
              <a:solidFill>
                <a:srgbClr val="000099"/>
              </a:solidFill>
              <a:miter lim="800000"/>
              <a:headEnd/>
              <a:tailEnd/>
            </a:ln>
          </p:spPr>
          <p:txBody>
            <a:bodyPr wrap="none" lIns="90000" tIns="46800" rIns="90000" bIns="46800" anchor="ctr"/>
            <a:lstStyle/>
            <a:p>
              <a:endParaRPr lang="zh-CN" altLang="en-US"/>
            </a:p>
          </p:txBody>
        </p:sp>
        <p:sp>
          <p:nvSpPr>
            <p:cNvPr id="5138" name="Text Box 24"/>
            <p:cNvSpPr txBox="1">
              <a:spLocks noChangeArrowheads="1"/>
            </p:cNvSpPr>
            <p:nvPr/>
          </p:nvSpPr>
          <p:spPr bwMode="auto">
            <a:xfrm>
              <a:off x="3089" y="2160"/>
              <a:ext cx="453" cy="250"/>
            </a:xfrm>
            <a:prstGeom prst="rect">
              <a:avLst/>
            </a:prstGeom>
            <a:solidFill>
              <a:srgbClr val="DBDBDB"/>
            </a:solid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巨块</a:t>
              </a:r>
            </a:p>
          </p:txBody>
        </p:sp>
        <p:sp>
          <p:nvSpPr>
            <p:cNvPr id="5139" name="AutoShape 25"/>
            <p:cNvSpPr>
              <a:spLocks/>
            </p:cNvSpPr>
            <p:nvPr/>
          </p:nvSpPr>
          <p:spPr bwMode="auto">
            <a:xfrm>
              <a:off x="3545" y="1938"/>
              <a:ext cx="144" cy="672"/>
            </a:xfrm>
            <a:prstGeom prst="leftBrace">
              <a:avLst>
                <a:gd name="adj1" fmla="val 38889"/>
                <a:gd name="adj2" fmla="val 50000"/>
              </a:avLst>
            </a:prstGeom>
            <a:solidFill>
              <a:srgbClr val="DBDBDB"/>
            </a:solidFill>
            <a:ln w="19050">
              <a:solidFill>
                <a:schemeClr val="tx1"/>
              </a:solidFill>
              <a:round/>
              <a:headEnd/>
              <a:tailEnd/>
            </a:ln>
          </p:spPr>
          <p:txBody>
            <a:bodyPr wrap="none" lIns="90000" tIns="46800" rIns="90000" bIns="46800" anchor="ctr"/>
            <a:lstStyle/>
            <a:p>
              <a:endParaRPr lang="zh-CN" altLang="en-US"/>
            </a:p>
          </p:txBody>
        </p:sp>
        <p:sp>
          <p:nvSpPr>
            <p:cNvPr id="5140" name="Text Box 26"/>
            <p:cNvSpPr txBox="1">
              <a:spLocks noChangeArrowheads="1"/>
            </p:cNvSpPr>
            <p:nvPr/>
          </p:nvSpPr>
          <p:spPr bwMode="auto">
            <a:xfrm>
              <a:off x="3670" y="1888"/>
              <a:ext cx="1248" cy="231"/>
            </a:xfrm>
            <a:prstGeom prst="rect">
              <a:avLst/>
            </a:prstGeom>
            <a:solidFill>
              <a:srgbClr val="DBDBDB"/>
            </a:solidFill>
            <a:ln w="19050">
              <a:noFill/>
              <a:miter lim="800000"/>
              <a:headEnd/>
              <a:tailEnd/>
            </a:ln>
          </p:spPr>
          <p:txBody>
            <a:bodyPr lIns="90000" tIns="46800" rIns="90000" bIns="46800">
              <a:spAutoFit/>
            </a:bodyPr>
            <a:lstStyle/>
            <a:p>
              <a:pPr>
                <a:lnSpc>
                  <a:spcPct val="100000"/>
                </a:lnSpc>
              </a:pPr>
              <a:r>
                <a:rPr lang="zh-CN" altLang="en-US" sz="1800">
                  <a:ea typeface="宋体" pitchFamily="2" charset="-122"/>
                </a:rPr>
                <a:t>通用逻辑块</a:t>
              </a:r>
              <a:r>
                <a:rPr lang="en-US" altLang="zh-CN" sz="1800">
                  <a:ea typeface="宋体" pitchFamily="2" charset="-122"/>
                </a:rPr>
                <a:t>GLB</a:t>
              </a:r>
            </a:p>
          </p:txBody>
        </p:sp>
        <p:sp>
          <p:nvSpPr>
            <p:cNvPr id="5141" name="Text Box 27"/>
            <p:cNvSpPr txBox="1">
              <a:spLocks noChangeArrowheads="1"/>
            </p:cNvSpPr>
            <p:nvPr/>
          </p:nvSpPr>
          <p:spPr bwMode="auto">
            <a:xfrm>
              <a:off x="3651" y="2160"/>
              <a:ext cx="1043" cy="231"/>
            </a:xfrm>
            <a:prstGeom prst="rect">
              <a:avLst/>
            </a:prstGeom>
            <a:solidFill>
              <a:srgbClr val="DBDBDB"/>
            </a:solidFill>
            <a:ln w="19050">
              <a:noFill/>
              <a:miter lim="800000"/>
              <a:headEnd/>
              <a:tailEnd/>
            </a:ln>
          </p:spPr>
          <p:txBody>
            <a:bodyPr lIns="90000" tIns="46800" rIns="90000" bIns="46800">
              <a:spAutoFit/>
            </a:bodyPr>
            <a:lstStyle/>
            <a:p>
              <a:pPr algn="ctr">
                <a:lnSpc>
                  <a:spcPct val="100000"/>
                </a:lnSpc>
              </a:pPr>
              <a:r>
                <a:rPr lang="zh-CN" altLang="en-US" sz="1800">
                  <a:ea typeface="宋体" pitchFamily="2" charset="-122"/>
                </a:rPr>
                <a:t>输出布线</a:t>
              </a:r>
              <a:r>
                <a:rPr lang="en-US" altLang="zh-CN" sz="1800">
                  <a:ea typeface="宋体" pitchFamily="2" charset="-122"/>
                </a:rPr>
                <a:t>ORP</a:t>
              </a:r>
            </a:p>
          </p:txBody>
        </p:sp>
        <p:sp>
          <p:nvSpPr>
            <p:cNvPr id="5142" name="Text Box 29"/>
            <p:cNvSpPr txBox="1">
              <a:spLocks noChangeArrowheads="1"/>
            </p:cNvSpPr>
            <p:nvPr/>
          </p:nvSpPr>
          <p:spPr bwMode="auto">
            <a:xfrm>
              <a:off x="3641" y="2466"/>
              <a:ext cx="1388" cy="231"/>
            </a:xfrm>
            <a:prstGeom prst="rect">
              <a:avLst/>
            </a:prstGeom>
            <a:solidFill>
              <a:srgbClr val="DBDBDB"/>
            </a:solidFill>
            <a:ln w="19050">
              <a:noFill/>
              <a:miter lim="800000"/>
              <a:headEnd/>
              <a:tailEnd/>
            </a:ln>
          </p:spPr>
          <p:txBody>
            <a:bodyPr lIns="90000" tIns="46800" rIns="90000" bIns="46800">
              <a:spAutoFit/>
            </a:bodyPr>
            <a:lstStyle/>
            <a:p>
              <a:pPr algn="ctr">
                <a:lnSpc>
                  <a:spcPct val="100000"/>
                </a:lnSpc>
              </a:pPr>
              <a:r>
                <a:rPr lang="en-US" altLang="zh-CN" sz="1800">
                  <a:ea typeface="宋体" pitchFamily="2" charset="-122"/>
                </a:rPr>
                <a:t>I/O</a:t>
              </a:r>
              <a:r>
                <a:rPr lang="zh-CN" altLang="en-US" sz="1800">
                  <a:ea typeface="宋体" pitchFamily="2" charset="-122"/>
                </a:rPr>
                <a:t>引脚及专用输入</a:t>
              </a:r>
            </a:p>
          </p:txBody>
        </p:sp>
      </p:grpSp>
      <p:grpSp>
        <p:nvGrpSpPr>
          <p:cNvPr id="8" name="Group 35"/>
          <p:cNvGrpSpPr>
            <a:grpSpLocks/>
          </p:cNvGrpSpPr>
          <p:nvPr/>
        </p:nvGrpSpPr>
        <p:grpSpPr bwMode="auto">
          <a:xfrm>
            <a:off x="0" y="0"/>
            <a:ext cx="3708400" cy="396875"/>
            <a:chOff x="144" y="1152"/>
            <a:chExt cx="1728" cy="250"/>
          </a:xfrm>
        </p:grpSpPr>
        <p:sp>
          <p:nvSpPr>
            <p:cNvPr id="369700" name="Text Box 36"/>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一、</a:t>
              </a:r>
              <a:r>
                <a:rPr lang="en-US" altLang="zh-CN">
                  <a:ea typeface="宋体" pitchFamily="2" charset="-122"/>
                </a:rPr>
                <a:t>ispLSI</a:t>
              </a:r>
              <a:r>
                <a:rPr lang="zh-CN" altLang="en-US">
                  <a:ea typeface="宋体" pitchFamily="2" charset="-122"/>
                </a:rPr>
                <a:t>的体系结构</a:t>
              </a:r>
            </a:p>
          </p:txBody>
        </p:sp>
        <p:sp>
          <p:nvSpPr>
            <p:cNvPr id="5136" name="Line 37"/>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9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96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96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96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7" grpId="0" animBg="1" autoUpdateAnimBg="0"/>
      <p:bldP spid="369678" grpId="0" animBg="1" autoUpdateAnimBg="0"/>
      <p:bldP spid="369679" grpId="0" autoUpdateAnimBg="0"/>
      <p:bldP spid="36968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019800" y="6400800"/>
            <a:ext cx="3124200" cy="457200"/>
          </a:xfrm>
        </p:spPr>
        <p:txBody>
          <a:bodyPr/>
          <a:lstStyle/>
          <a:p>
            <a:pPr algn="r" eaLnBrk="1" hangingPunct="1">
              <a:spcBef>
                <a:spcPct val="50000"/>
              </a:spcBef>
              <a:defRPr/>
            </a:pPr>
            <a:r>
              <a:rPr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的通用逻辑块</a:t>
            </a:r>
          </a:p>
        </p:txBody>
      </p:sp>
      <p:grpSp>
        <p:nvGrpSpPr>
          <p:cNvPr id="2" name="Group 4"/>
          <p:cNvGrpSpPr>
            <a:grpSpLocks/>
          </p:cNvGrpSpPr>
          <p:nvPr/>
        </p:nvGrpSpPr>
        <p:grpSpPr bwMode="auto">
          <a:xfrm>
            <a:off x="2743200" y="228600"/>
            <a:ext cx="3657600" cy="457200"/>
            <a:chOff x="0" y="0"/>
            <a:chExt cx="5760" cy="288"/>
          </a:xfrm>
        </p:grpSpPr>
        <p:sp>
          <p:nvSpPr>
            <p:cNvPr id="6156" name="Rectangle 5"/>
            <p:cNvSpPr>
              <a:spLocks noChangeArrowheads="1"/>
            </p:cNvSpPr>
            <p:nvPr/>
          </p:nvSpPr>
          <p:spPr bwMode="auto">
            <a:xfrm>
              <a:off x="0" y="0"/>
              <a:ext cx="0" cy="0"/>
            </a:xfrm>
            <a:prstGeom prst="rect">
              <a:avLst/>
            </a:prstGeom>
            <a:noFill/>
            <a:ln w="19050">
              <a:noFill/>
              <a:miter lim="800000"/>
              <a:headEnd/>
              <a:tailEnd/>
            </a:ln>
          </p:spPr>
          <p:txBody>
            <a:bodyPr lIns="90000" tIns="46800" rIns="90000" bIns="46800">
              <a:spAutoFit/>
            </a:bodyPr>
            <a:lstStyle/>
            <a:p>
              <a:endParaRPr lang="zh-CN" altLang="en-US"/>
            </a:p>
          </p:txBody>
        </p:sp>
        <p:sp>
          <p:nvSpPr>
            <p:cNvPr id="6157" name="Rectangle 6"/>
            <p:cNvSpPr>
              <a:spLocks noChangeArrowheads="1"/>
            </p:cNvSpPr>
            <p:nvPr/>
          </p:nvSpPr>
          <p:spPr bwMode="auto">
            <a:xfrm>
              <a:off x="0" y="0"/>
              <a:ext cx="5760" cy="288"/>
            </a:xfrm>
            <a:prstGeom prst="rect">
              <a:avLst/>
            </a:prstGeom>
            <a:noFill/>
            <a:ln w="19050">
              <a:noFill/>
              <a:miter lim="800000"/>
              <a:headEnd/>
              <a:tailEnd/>
            </a:ln>
          </p:spPr>
          <p:txBody>
            <a:bodyPr lIns="90000" tIns="46800" rIns="90000" bIns="46800">
              <a:spAutoFit/>
            </a:bodyPr>
            <a:lstStyle/>
            <a:p>
              <a:pPr>
                <a:lnSpc>
                  <a:spcPct val="120000"/>
                </a:lnSpc>
                <a:spcBef>
                  <a:spcPct val="0"/>
                </a:spcBef>
              </a:pPr>
              <a:r>
                <a:rPr kumimoji="0" lang="zh-CN" altLang="en-US">
                  <a:ea typeface="宋体" pitchFamily="2" charset="-122"/>
                </a:rPr>
                <a:t>是</a:t>
              </a:r>
              <a:r>
                <a:rPr kumimoji="0" lang="en-US" altLang="zh-CN">
                  <a:ea typeface="宋体" pitchFamily="2" charset="-122"/>
                </a:rPr>
                <a:t>ispLSI</a:t>
              </a:r>
              <a:r>
                <a:rPr kumimoji="0" lang="zh-CN" altLang="en-US">
                  <a:ea typeface="宋体" pitchFamily="2" charset="-122"/>
                </a:rPr>
                <a:t>最基本的逻辑单元</a:t>
              </a:r>
            </a:p>
          </p:txBody>
        </p:sp>
      </p:grpSp>
      <p:sp>
        <p:nvSpPr>
          <p:cNvPr id="370695" name="Rectangle 7"/>
          <p:cNvSpPr>
            <a:spLocks noChangeArrowheads="1"/>
          </p:cNvSpPr>
          <p:nvPr/>
        </p:nvSpPr>
        <p:spPr bwMode="auto">
          <a:xfrm>
            <a:off x="179388" y="188913"/>
            <a:ext cx="2387600" cy="415925"/>
          </a:xfrm>
          <a:prstGeom prst="rect">
            <a:avLst/>
          </a:prstGeom>
          <a:noFill/>
          <a:ln w="19050">
            <a:solidFill>
              <a:schemeClr val="accent2"/>
            </a:solidFill>
            <a:miter lim="800000"/>
            <a:headEnd/>
            <a:tailEnd/>
          </a:ln>
        </p:spPr>
        <p:txBody>
          <a:bodyPr wrap="none" lIns="90000" tIns="46800" rIns="90000" bIns="46800">
            <a:spAutoFit/>
          </a:bodyPr>
          <a:lstStyle/>
          <a:p>
            <a:pPr algn="ctr">
              <a:lnSpc>
                <a:spcPct val="100000"/>
              </a:lnSpc>
              <a:spcBef>
                <a:spcPct val="0"/>
              </a:spcBef>
            </a:pPr>
            <a:r>
              <a:rPr kumimoji="0" lang="en-US" altLang="zh-CN">
                <a:ea typeface="宋体" pitchFamily="2" charset="-122"/>
              </a:rPr>
              <a:t>2</a:t>
            </a:r>
            <a:r>
              <a:rPr kumimoji="0" lang="zh-CN" altLang="en-US">
                <a:ea typeface="宋体" pitchFamily="2" charset="-122"/>
              </a:rPr>
              <a:t>、通用逻辑块</a:t>
            </a:r>
            <a:r>
              <a:rPr kumimoji="0" lang="en-US" altLang="zh-CN">
                <a:ea typeface="宋体" pitchFamily="2" charset="-122"/>
              </a:rPr>
              <a:t>GLB</a:t>
            </a:r>
          </a:p>
        </p:txBody>
      </p:sp>
      <p:pic>
        <p:nvPicPr>
          <p:cNvPr id="370697" name="Picture 9" descr="isp_GLB"/>
          <p:cNvPicPr>
            <a:picLocks noChangeAspect="1" noChangeArrowheads="1"/>
          </p:cNvPicPr>
          <p:nvPr/>
        </p:nvPicPr>
        <p:blipFill>
          <a:blip r:embed="rId3" cstate="print"/>
          <a:srcRect/>
          <a:stretch>
            <a:fillRect/>
          </a:stretch>
        </p:blipFill>
        <p:spPr bwMode="auto">
          <a:xfrm>
            <a:off x="762000" y="1524000"/>
            <a:ext cx="6858000" cy="2452688"/>
          </a:xfrm>
          <a:prstGeom prst="rect">
            <a:avLst/>
          </a:prstGeom>
          <a:noFill/>
          <a:ln w="9525">
            <a:noFill/>
            <a:miter lim="800000"/>
            <a:headEnd/>
            <a:tailEnd/>
          </a:ln>
        </p:spPr>
      </p:pic>
      <p:grpSp>
        <p:nvGrpSpPr>
          <p:cNvPr id="3" name="Group 10"/>
          <p:cNvGrpSpPr>
            <a:grpSpLocks/>
          </p:cNvGrpSpPr>
          <p:nvPr/>
        </p:nvGrpSpPr>
        <p:grpSpPr bwMode="auto">
          <a:xfrm>
            <a:off x="533400" y="4191000"/>
            <a:ext cx="1676400" cy="381000"/>
            <a:chOff x="0" y="1200"/>
            <a:chExt cx="2423" cy="240"/>
          </a:xfrm>
        </p:grpSpPr>
        <p:sp>
          <p:nvSpPr>
            <p:cNvPr id="6154" name="AutoShape 11"/>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chemeClr val="hlink"/>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特点</a:t>
              </a:r>
            </a:p>
          </p:txBody>
        </p:sp>
        <p:sp>
          <p:nvSpPr>
            <p:cNvPr id="6155" name="Line 12"/>
            <p:cNvSpPr>
              <a:spLocks noChangeShapeType="1"/>
            </p:cNvSpPr>
            <p:nvPr/>
          </p:nvSpPr>
          <p:spPr bwMode="auto">
            <a:xfrm flipV="1">
              <a:off x="1854" y="1326"/>
              <a:ext cx="569" cy="1"/>
            </a:xfrm>
            <a:prstGeom prst="line">
              <a:avLst/>
            </a:prstGeom>
            <a:noFill/>
            <a:ln w="19050">
              <a:solidFill>
                <a:schemeClr val="hlink"/>
              </a:solidFill>
              <a:prstDash val="sysDot"/>
              <a:round/>
              <a:headEnd/>
              <a:tailEnd/>
            </a:ln>
          </p:spPr>
          <p:txBody>
            <a:bodyPr lIns="0" tIns="0" rIns="0" bIns="0" anchor="ctr"/>
            <a:lstStyle/>
            <a:p>
              <a:endParaRPr lang="zh-CN" altLang="en-US"/>
            </a:p>
          </p:txBody>
        </p:sp>
      </p:grpSp>
      <p:sp>
        <p:nvSpPr>
          <p:cNvPr id="370701" name="Text Box 13"/>
          <p:cNvSpPr txBox="1">
            <a:spLocks noChangeArrowheads="1"/>
          </p:cNvSpPr>
          <p:nvPr/>
        </p:nvSpPr>
        <p:spPr bwMode="auto">
          <a:xfrm>
            <a:off x="2133600" y="4191000"/>
            <a:ext cx="24384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乘积项共享阵列</a:t>
            </a:r>
          </a:p>
        </p:txBody>
      </p:sp>
      <p:sp>
        <p:nvSpPr>
          <p:cNvPr id="370703" name="Text Box 15"/>
          <p:cNvSpPr txBox="1">
            <a:spLocks noChangeArrowheads="1"/>
          </p:cNvSpPr>
          <p:nvPr/>
        </p:nvSpPr>
        <p:spPr bwMode="auto">
          <a:xfrm>
            <a:off x="838200" y="838200"/>
            <a:ext cx="5181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r>
              <a:rPr lang="en-US" altLang="zh-CN" baseline="-25000">
                <a:ea typeface="宋体" pitchFamily="2" charset="-122"/>
              </a:rPr>
              <a:t>0</a:t>
            </a:r>
            <a:r>
              <a:rPr lang="en-US" altLang="zh-CN">
                <a:ea typeface="宋体" pitchFamily="2" charset="-122"/>
              </a:rPr>
              <a:t>~ A</a:t>
            </a:r>
            <a:r>
              <a:rPr lang="en-US" altLang="zh-CN" baseline="-25000">
                <a:ea typeface="宋体" pitchFamily="2" charset="-122"/>
              </a:rPr>
              <a:t>7</a:t>
            </a:r>
            <a:r>
              <a:rPr lang="zh-CN" altLang="en-US" baseline="-25000">
                <a:ea typeface="宋体" pitchFamily="2" charset="-122"/>
              </a:rPr>
              <a:t>、 </a:t>
            </a:r>
            <a:r>
              <a:rPr lang="en-US" altLang="zh-CN">
                <a:ea typeface="宋体" pitchFamily="2" charset="-122"/>
              </a:rPr>
              <a:t>B</a:t>
            </a:r>
            <a:r>
              <a:rPr lang="en-US" altLang="zh-CN" baseline="-25000">
                <a:ea typeface="宋体" pitchFamily="2" charset="-122"/>
              </a:rPr>
              <a:t>0</a:t>
            </a:r>
            <a:r>
              <a:rPr lang="en-US" altLang="zh-CN">
                <a:ea typeface="宋体" pitchFamily="2" charset="-122"/>
              </a:rPr>
              <a:t>~ B</a:t>
            </a:r>
            <a:r>
              <a:rPr lang="en-US" altLang="zh-CN" baseline="-25000">
                <a:ea typeface="宋体" pitchFamily="2" charset="-122"/>
              </a:rPr>
              <a:t>7</a:t>
            </a:r>
            <a:r>
              <a:rPr lang="zh-CN" altLang="en-US" baseline="-25000">
                <a:ea typeface="宋体" pitchFamily="2" charset="-122"/>
              </a:rPr>
              <a:t>、 </a:t>
            </a:r>
            <a:r>
              <a:rPr lang="en-US" altLang="zh-CN">
                <a:ea typeface="宋体" pitchFamily="2" charset="-122"/>
              </a:rPr>
              <a:t>C</a:t>
            </a:r>
            <a:r>
              <a:rPr lang="en-US" altLang="zh-CN" baseline="-25000">
                <a:ea typeface="宋体" pitchFamily="2" charset="-122"/>
              </a:rPr>
              <a:t>0</a:t>
            </a:r>
            <a:r>
              <a:rPr lang="en-US" altLang="zh-CN">
                <a:ea typeface="宋体" pitchFamily="2" charset="-122"/>
              </a:rPr>
              <a:t>~ C</a:t>
            </a:r>
            <a:r>
              <a:rPr lang="en-US" altLang="zh-CN" baseline="-25000">
                <a:ea typeface="宋体" pitchFamily="2" charset="-122"/>
              </a:rPr>
              <a:t>7</a:t>
            </a:r>
            <a:r>
              <a:rPr lang="zh-CN" altLang="en-US" baseline="-25000">
                <a:ea typeface="宋体" pitchFamily="2" charset="-122"/>
              </a:rPr>
              <a:t>、 </a:t>
            </a:r>
            <a:r>
              <a:rPr lang="en-US" altLang="zh-CN">
                <a:ea typeface="宋体" pitchFamily="2" charset="-122"/>
              </a:rPr>
              <a:t>D</a:t>
            </a:r>
            <a:r>
              <a:rPr lang="en-US" altLang="zh-CN" baseline="-25000">
                <a:ea typeface="宋体" pitchFamily="2" charset="-122"/>
              </a:rPr>
              <a:t>0</a:t>
            </a:r>
            <a:r>
              <a:rPr lang="en-US" altLang="zh-CN">
                <a:ea typeface="宋体" pitchFamily="2" charset="-122"/>
              </a:rPr>
              <a:t>~ D</a:t>
            </a:r>
            <a:r>
              <a:rPr lang="en-US" altLang="zh-CN" baseline="-25000">
                <a:ea typeface="宋体" pitchFamily="2" charset="-122"/>
              </a:rPr>
              <a:t>7</a:t>
            </a:r>
            <a:r>
              <a:rPr lang="en-US" altLang="zh-CN">
                <a:ea typeface="宋体" pitchFamily="2" charset="-122"/>
              </a:rPr>
              <a:t>=32</a:t>
            </a:r>
            <a:r>
              <a:rPr lang="zh-CN" altLang="en-US">
                <a:ea typeface="宋体" pitchFamily="2" charset="-122"/>
              </a:rPr>
              <a:t>块</a:t>
            </a:r>
          </a:p>
        </p:txBody>
      </p:sp>
      <p:graphicFrame>
        <p:nvGraphicFramePr>
          <p:cNvPr id="370705" name="Object 17"/>
          <p:cNvGraphicFramePr>
            <a:graphicFrameLocks noChangeAspect="1"/>
          </p:cNvGraphicFramePr>
          <p:nvPr/>
        </p:nvGraphicFramePr>
        <p:xfrm>
          <a:off x="228600" y="4648200"/>
          <a:ext cx="8458200" cy="2076450"/>
        </p:xfrm>
        <a:graphic>
          <a:graphicData uri="http://schemas.openxmlformats.org/presentationml/2006/ole">
            <mc:AlternateContent xmlns:mc="http://schemas.openxmlformats.org/markup-compatibility/2006">
              <mc:Choice xmlns:v="urn:schemas-microsoft-com:vml" Requires="v">
                <p:oleObj spid="_x0000_s6150" name="位图图像" r:id="rId4" imgW="5353797" imgH="1314286" progId="PBrush">
                  <p:embed/>
                </p:oleObj>
              </mc:Choice>
              <mc:Fallback>
                <p:oleObj name="位图图像" r:id="rId4" imgW="5353797" imgH="1314286" progId="PBrush">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648200"/>
                        <a:ext cx="84582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6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07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706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70705"/>
                                        </p:tgtEl>
                                        <p:attrNameLst>
                                          <p:attrName>style.visibility</p:attrName>
                                        </p:attrNameLst>
                                      </p:cBhvr>
                                      <p:to>
                                        <p:strVal val="visible"/>
                                      </p:to>
                                    </p:set>
                                  </p:childTnLst>
                                  <p:subTnLst>
                                    <p:set>
                                      <p:cBhvr override="childStyle">
                                        <p:cTn dur="1" fill="hold" display="0" masterRel="nextClick" afterEffect="1"/>
                                        <p:tgtEl>
                                          <p:spTgt spid="37070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0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5" grpId="0" animBg="1" autoUpdateAnimBg="0"/>
      <p:bldP spid="370701" grpId="0" autoUpdateAnimBg="0"/>
      <p:bldP spid="37070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1043"/>
          <p:cNvGrpSpPr>
            <a:grpSpLocks/>
          </p:cNvGrpSpPr>
          <p:nvPr/>
        </p:nvGrpSpPr>
        <p:grpSpPr bwMode="auto">
          <a:xfrm>
            <a:off x="0" y="0"/>
            <a:ext cx="9144000" cy="6238875"/>
            <a:chOff x="0" y="0"/>
            <a:chExt cx="5760" cy="3930"/>
          </a:xfrm>
        </p:grpSpPr>
        <p:pic>
          <p:nvPicPr>
            <p:cNvPr id="34829" name="Picture 1041"/>
            <p:cNvPicPr>
              <a:picLocks noChangeAspect="1" noChangeArrowheads="1"/>
            </p:cNvPicPr>
            <p:nvPr/>
          </p:nvPicPr>
          <p:blipFill>
            <a:blip r:embed="rId2" cstate="print"/>
            <a:srcRect/>
            <a:stretch>
              <a:fillRect/>
            </a:stretch>
          </p:blipFill>
          <p:spPr bwMode="auto">
            <a:xfrm>
              <a:off x="0" y="0"/>
              <a:ext cx="5760" cy="3930"/>
            </a:xfrm>
            <a:prstGeom prst="rect">
              <a:avLst/>
            </a:prstGeom>
            <a:noFill/>
            <a:ln w="9525">
              <a:noFill/>
              <a:miter lim="800000"/>
              <a:headEnd/>
              <a:tailEnd/>
            </a:ln>
          </p:spPr>
        </p:pic>
        <p:sp>
          <p:nvSpPr>
            <p:cNvPr id="34830" name="Rectangle 1042"/>
            <p:cNvSpPr>
              <a:spLocks noChangeArrowheads="1"/>
            </p:cNvSpPr>
            <p:nvPr/>
          </p:nvSpPr>
          <p:spPr bwMode="auto">
            <a:xfrm>
              <a:off x="204" y="3657"/>
              <a:ext cx="1542" cy="227"/>
            </a:xfrm>
            <a:prstGeom prst="rect">
              <a:avLst/>
            </a:prstGeom>
            <a:solidFill>
              <a:srgbClr val="FCFDC3"/>
            </a:solidFill>
            <a:ln w="19050" algn="ctr">
              <a:noFill/>
              <a:miter lim="800000"/>
              <a:headEnd/>
              <a:tailEnd/>
            </a:ln>
          </p:spPr>
          <p:txBody>
            <a:bodyPr wrap="none" lIns="90000" tIns="82800" rIns="90000" bIns="46800" anchor="ctr">
              <a:spAutoFit/>
            </a:bodyPr>
            <a:lstStyle/>
            <a:p>
              <a:endParaRPr lang="zh-CN" altLang="en-US"/>
            </a:p>
          </p:txBody>
        </p:sp>
      </p:grpSp>
      <p:sp>
        <p:nvSpPr>
          <p:cNvPr id="409602" name="Rectangle 1026"/>
          <p:cNvSpPr>
            <a:spLocks noGrp="1" noChangeArrowheads="1"/>
          </p:cNvSpPr>
          <p:nvPr>
            <p:ph type="title"/>
          </p:nvPr>
        </p:nvSpPr>
        <p:spPr>
          <a:xfrm>
            <a:off x="6346825" y="6669088"/>
            <a:ext cx="2797175" cy="188912"/>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GLB</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标准组态</a:t>
            </a:r>
          </a:p>
        </p:txBody>
      </p:sp>
      <p:grpSp>
        <p:nvGrpSpPr>
          <p:cNvPr id="3" name="Group 1031"/>
          <p:cNvGrpSpPr>
            <a:grpSpLocks/>
          </p:cNvGrpSpPr>
          <p:nvPr/>
        </p:nvGrpSpPr>
        <p:grpSpPr bwMode="auto">
          <a:xfrm>
            <a:off x="0" y="6165850"/>
            <a:ext cx="2438400" cy="381000"/>
            <a:chOff x="0" y="1200"/>
            <a:chExt cx="2423" cy="240"/>
          </a:xfrm>
        </p:grpSpPr>
        <p:sp>
          <p:nvSpPr>
            <p:cNvPr id="34827" name="AutoShape 1032"/>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chemeClr val="hlink"/>
              </a:solidFill>
              <a:round/>
              <a:headEnd/>
              <a:tailEnd/>
            </a:ln>
          </p:spPr>
          <p:txBody>
            <a:bodyPr wrap="none" lIns="0" tIns="0" rIns="0" bIns="0" anchor="ctr"/>
            <a:lstStyle/>
            <a:p>
              <a:pPr algn="ctr">
                <a:lnSpc>
                  <a:spcPct val="100000"/>
                </a:lnSpc>
              </a:pPr>
              <a:r>
                <a:rPr kumimoji="0" lang="en-US" altLang="zh-CN">
                  <a:solidFill>
                    <a:schemeClr val="bg1"/>
                  </a:solidFill>
                  <a:latin typeface="宋体" pitchFamily="2" charset="-122"/>
                  <a:ea typeface="宋体" pitchFamily="2" charset="-122"/>
                </a:rPr>
                <a:t>GLB</a:t>
              </a:r>
              <a:r>
                <a:rPr kumimoji="0" lang="zh-CN" altLang="en-US">
                  <a:solidFill>
                    <a:schemeClr val="bg1"/>
                  </a:solidFill>
                  <a:latin typeface="宋体" pitchFamily="2" charset="-122"/>
                  <a:ea typeface="宋体" pitchFamily="2" charset="-122"/>
                </a:rPr>
                <a:t>的</a:t>
              </a:r>
              <a:r>
                <a:rPr kumimoji="0" lang="en-US" altLang="zh-CN">
                  <a:solidFill>
                    <a:schemeClr val="bg1"/>
                  </a:solidFill>
                  <a:latin typeface="宋体" pitchFamily="2" charset="-122"/>
                  <a:ea typeface="宋体" pitchFamily="2" charset="-122"/>
                </a:rPr>
                <a:t>5</a:t>
              </a:r>
              <a:r>
                <a:rPr kumimoji="0" lang="zh-CN" altLang="en-US">
                  <a:solidFill>
                    <a:schemeClr val="bg1"/>
                  </a:solidFill>
                  <a:latin typeface="宋体" pitchFamily="2" charset="-122"/>
                  <a:ea typeface="宋体" pitchFamily="2" charset="-122"/>
                </a:rPr>
                <a:t>种组态</a:t>
              </a:r>
            </a:p>
          </p:txBody>
        </p:sp>
        <p:sp>
          <p:nvSpPr>
            <p:cNvPr id="34828" name="Line 1033"/>
            <p:cNvSpPr>
              <a:spLocks noChangeShapeType="1"/>
            </p:cNvSpPr>
            <p:nvPr/>
          </p:nvSpPr>
          <p:spPr bwMode="auto">
            <a:xfrm flipV="1">
              <a:off x="1854" y="1326"/>
              <a:ext cx="569" cy="1"/>
            </a:xfrm>
            <a:prstGeom prst="line">
              <a:avLst/>
            </a:prstGeom>
            <a:noFill/>
            <a:ln w="19050">
              <a:solidFill>
                <a:schemeClr val="hlink"/>
              </a:solidFill>
              <a:prstDash val="sysDot"/>
              <a:round/>
              <a:headEnd/>
              <a:tailEnd/>
            </a:ln>
          </p:spPr>
          <p:txBody>
            <a:bodyPr lIns="0" tIns="0" rIns="0" bIns="0" anchor="ctr"/>
            <a:lstStyle/>
            <a:p>
              <a:endParaRPr lang="zh-CN" altLang="en-US"/>
            </a:p>
          </p:txBody>
        </p:sp>
      </p:grpSp>
      <p:sp>
        <p:nvSpPr>
          <p:cNvPr id="409610" name="Text Box 1034"/>
          <p:cNvSpPr txBox="1">
            <a:spLocks noChangeArrowheads="1"/>
          </p:cNvSpPr>
          <p:nvPr/>
        </p:nvSpPr>
        <p:spPr bwMode="auto">
          <a:xfrm>
            <a:off x="3987800" y="6234113"/>
            <a:ext cx="5156200" cy="396875"/>
          </a:xfrm>
          <a:prstGeom prst="rect">
            <a:avLst/>
          </a:prstGeom>
          <a:noFill/>
          <a:ln w="19050">
            <a:noFill/>
            <a:miter lim="800000"/>
            <a:headEnd/>
            <a:tailEnd/>
          </a:ln>
        </p:spPr>
        <p:txBody>
          <a:bodyPr lIns="90000" tIns="46800" rIns="90000" bIns="46800">
            <a:spAutoFit/>
          </a:bodyPr>
          <a:lstStyle/>
          <a:p>
            <a:pPr>
              <a:lnSpc>
                <a:spcPct val="100000"/>
              </a:lnSpc>
            </a:pPr>
            <a:r>
              <a:rPr kumimoji="0" lang="zh-CN" altLang="en-US">
                <a:latin typeface="宋体" pitchFamily="2" charset="-122"/>
                <a:ea typeface="宋体" pitchFamily="2" charset="-122"/>
              </a:rPr>
              <a:t>最多可将</a:t>
            </a:r>
            <a:r>
              <a:rPr kumimoji="0" lang="en-US" altLang="zh-CN">
                <a:latin typeface="宋体" pitchFamily="2" charset="-122"/>
                <a:ea typeface="宋体" pitchFamily="2" charset="-122"/>
              </a:rPr>
              <a:t>20</a:t>
            </a:r>
            <a:r>
              <a:rPr kumimoji="0" lang="zh-CN" altLang="en-US">
                <a:latin typeface="宋体" pitchFamily="2" charset="-122"/>
                <a:ea typeface="宋体" pitchFamily="2" charset="-122"/>
              </a:rPr>
              <a:t>个乘积项集中于一个触发器使用</a:t>
            </a:r>
            <a:endParaRPr lang="zh-CN" altLang="en-US">
              <a:ea typeface="宋体" pitchFamily="2" charset="-122"/>
            </a:endParaRPr>
          </a:p>
        </p:txBody>
      </p:sp>
      <p:sp>
        <p:nvSpPr>
          <p:cNvPr id="409611" name="Text Box 1035"/>
          <p:cNvSpPr txBox="1">
            <a:spLocks noChangeArrowheads="1"/>
          </p:cNvSpPr>
          <p:nvPr/>
        </p:nvSpPr>
        <p:spPr bwMode="auto">
          <a:xfrm>
            <a:off x="2339975" y="6237288"/>
            <a:ext cx="1981200" cy="3968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solidFill>
                  <a:srgbClr val="FF3300"/>
                </a:solidFill>
                <a:latin typeface="宋体" pitchFamily="2" charset="-122"/>
                <a:ea typeface="宋体" pitchFamily="2" charset="-122"/>
              </a:rPr>
              <a:t>1 </a:t>
            </a:r>
            <a:r>
              <a:rPr kumimoji="0" lang="zh-CN" altLang="en-US">
                <a:solidFill>
                  <a:srgbClr val="FF3300"/>
                </a:solidFill>
                <a:latin typeface="宋体" pitchFamily="2" charset="-122"/>
                <a:ea typeface="宋体" pitchFamily="2" charset="-122"/>
              </a:rPr>
              <a:t>标准组态</a:t>
            </a:r>
          </a:p>
        </p:txBody>
      </p:sp>
      <p:sp>
        <p:nvSpPr>
          <p:cNvPr id="409612" name="Oval 1036"/>
          <p:cNvSpPr>
            <a:spLocks noChangeArrowheads="1"/>
          </p:cNvSpPr>
          <p:nvPr/>
        </p:nvSpPr>
        <p:spPr bwMode="auto">
          <a:xfrm>
            <a:off x="5734050" y="1733550"/>
            <a:ext cx="115888" cy="115888"/>
          </a:xfrm>
          <a:prstGeom prst="ellipse">
            <a:avLst/>
          </a:prstGeom>
          <a:solidFill>
            <a:srgbClr val="FF3300"/>
          </a:solidFill>
          <a:ln w="19050">
            <a:solidFill>
              <a:schemeClr val="bg1"/>
            </a:solidFill>
            <a:round/>
            <a:headEnd/>
            <a:tailEnd/>
          </a:ln>
        </p:spPr>
        <p:txBody>
          <a:bodyPr wrap="none" lIns="90000" tIns="46800" rIns="90000" bIns="46800" anchor="ctr"/>
          <a:lstStyle/>
          <a:p>
            <a:endParaRPr lang="zh-CN" altLang="en-US"/>
          </a:p>
        </p:txBody>
      </p:sp>
      <p:sp>
        <p:nvSpPr>
          <p:cNvPr id="409613" name="Oval 1037"/>
          <p:cNvSpPr>
            <a:spLocks noChangeArrowheads="1"/>
          </p:cNvSpPr>
          <p:nvPr/>
        </p:nvSpPr>
        <p:spPr bwMode="auto">
          <a:xfrm>
            <a:off x="5897563" y="1733550"/>
            <a:ext cx="115887" cy="115888"/>
          </a:xfrm>
          <a:prstGeom prst="ellipse">
            <a:avLst/>
          </a:prstGeom>
          <a:solidFill>
            <a:srgbClr val="FF3300"/>
          </a:solidFill>
          <a:ln w="19050">
            <a:solidFill>
              <a:schemeClr val="bg1"/>
            </a:solidFill>
            <a:round/>
            <a:headEnd/>
            <a:tailEnd/>
          </a:ln>
        </p:spPr>
        <p:txBody>
          <a:bodyPr wrap="none" lIns="90000" tIns="46800" rIns="90000" bIns="46800" anchor="ctr"/>
          <a:lstStyle/>
          <a:p>
            <a:endParaRPr lang="zh-CN" altLang="en-US"/>
          </a:p>
        </p:txBody>
      </p:sp>
      <p:sp>
        <p:nvSpPr>
          <p:cNvPr id="409614" name="Oval 1038"/>
          <p:cNvSpPr>
            <a:spLocks noChangeArrowheads="1"/>
          </p:cNvSpPr>
          <p:nvPr/>
        </p:nvSpPr>
        <p:spPr bwMode="auto">
          <a:xfrm>
            <a:off x="6062663" y="1714500"/>
            <a:ext cx="115887" cy="115888"/>
          </a:xfrm>
          <a:prstGeom prst="ellipse">
            <a:avLst/>
          </a:prstGeom>
          <a:solidFill>
            <a:srgbClr val="FF3300"/>
          </a:solidFill>
          <a:ln w="19050">
            <a:solidFill>
              <a:schemeClr val="bg1"/>
            </a:solidFill>
            <a:round/>
            <a:headEnd/>
            <a:tailEnd/>
          </a:ln>
        </p:spPr>
        <p:txBody>
          <a:bodyPr wrap="none" lIns="90000" tIns="46800" rIns="90000" bIns="46800" anchor="ctr"/>
          <a:lstStyle/>
          <a:p>
            <a:endParaRPr lang="zh-CN" altLang="en-US"/>
          </a:p>
        </p:txBody>
      </p:sp>
      <p:sp>
        <p:nvSpPr>
          <p:cNvPr id="409615" name="Oval 1039"/>
          <p:cNvSpPr>
            <a:spLocks noChangeArrowheads="1"/>
          </p:cNvSpPr>
          <p:nvPr/>
        </p:nvSpPr>
        <p:spPr bwMode="auto">
          <a:xfrm>
            <a:off x="6242050" y="1716088"/>
            <a:ext cx="115888" cy="115887"/>
          </a:xfrm>
          <a:prstGeom prst="ellipse">
            <a:avLst/>
          </a:prstGeom>
          <a:solidFill>
            <a:srgbClr val="FF3300"/>
          </a:solidFill>
          <a:ln w="19050">
            <a:solidFill>
              <a:schemeClr val="bg1"/>
            </a:solidFill>
            <a:round/>
            <a:headEn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0" grpId="0" autoUpdateAnimBg="0"/>
      <p:bldP spid="409611" grpId="0" autoUpdateAnimBg="0"/>
      <p:bldP spid="409612" grpId="0" animBg="1"/>
      <p:bldP spid="409613" grpId="0" animBg="1"/>
      <p:bldP spid="409614" grpId="0" animBg="1"/>
      <p:bldP spid="4096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r" eaLnBrk="1" hangingPunct="1">
              <a:spcBef>
                <a:spcPct val="50000"/>
              </a:spcBef>
              <a:defRPr/>
            </a:pPr>
            <a:r>
              <a:rPr lang="en-US" altLang="zh-CN"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a:t>
            </a:r>
            <a:r>
              <a:rPr lang="en-US" altLang="zh-CN"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GLB</a:t>
            </a: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标准组态例子</a:t>
            </a:r>
          </a:p>
        </p:txBody>
      </p:sp>
      <p:sp>
        <p:nvSpPr>
          <p:cNvPr id="35843" name="Rectangle 3"/>
          <p:cNvSpPr>
            <a:spLocks noGrp="1" noChangeArrowheads="1"/>
          </p:cNvSpPr>
          <p:nvPr>
            <p:ph type="body" idx="1"/>
          </p:nvPr>
        </p:nvSpPr>
        <p:spPr/>
        <p:txBody>
          <a:bodyPr/>
          <a:lstStyle/>
          <a:p>
            <a:pPr eaLnBrk="1" hangingPunct="1"/>
            <a:endParaRPr lang="zh-CN" altLang="zh-CN"/>
          </a:p>
        </p:txBody>
      </p:sp>
      <p:pic>
        <p:nvPicPr>
          <p:cNvPr id="601093" name="Picture 5"/>
          <p:cNvPicPr>
            <a:picLocks noChangeAspect="1" noChangeArrowheads="1"/>
          </p:cNvPicPr>
          <p:nvPr/>
        </p:nvPicPr>
        <p:blipFill>
          <a:blip r:embed="rId2" cstate="print"/>
          <a:srcRect/>
          <a:stretch>
            <a:fillRect/>
          </a:stretch>
        </p:blipFill>
        <p:spPr bwMode="auto">
          <a:xfrm>
            <a:off x="0" y="0"/>
            <a:ext cx="8907463" cy="817563"/>
          </a:xfrm>
          <a:prstGeom prst="rect">
            <a:avLst/>
          </a:prstGeom>
          <a:noFill/>
          <a:ln w="9525">
            <a:noFill/>
            <a:miter lim="800000"/>
            <a:headEnd/>
            <a:tailEnd/>
          </a:ln>
        </p:spPr>
      </p:pic>
      <p:grpSp>
        <p:nvGrpSpPr>
          <p:cNvPr id="2" name="Group 7"/>
          <p:cNvGrpSpPr>
            <a:grpSpLocks/>
          </p:cNvGrpSpPr>
          <p:nvPr/>
        </p:nvGrpSpPr>
        <p:grpSpPr bwMode="auto">
          <a:xfrm>
            <a:off x="0" y="836613"/>
            <a:ext cx="8880475" cy="5629275"/>
            <a:chOff x="0" y="527"/>
            <a:chExt cx="5594" cy="3546"/>
          </a:xfrm>
        </p:grpSpPr>
        <p:pic>
          <p:nvPicPr>
            <p:cNvPr id="35846" name="Picture 4"/>
            <p:cNvPicPr>
              <a:picLocks noChangeAspect="1" noChangeArrowheads="1"/>
            </p:cNvPicPr>
            <p:nvPr/>
          </p:nvPicPr>
          <p:blipFill>
            <a:blip r:embed="rId3" cstate="print"/>
            <a:srcRect/>
            <a:stretch>
              <a:fillRect/>
            </a:stretch>
          </p:blipFill>
          <p:spPr bwMode="auto">
            <a:xfrm>
              <a:off x="0" y="527"/>
              <a:ext cx="5594" cy="3546"/>
            </a:xfrm>
            <a:prstGeom prst="rect">
              <a:avLst/>
            </a:prstGeom>
            <a:noFill/>
            <a:ln w="9525">
              <a:noFill/>
              <a:miter lim="800000"/>
              <a:headEnd/>
              <a:tailEnd/>
            </a:ln>
          </p:spPr>
        </p:pic>
        <p:sp>
          <p:nvSpPr>
            <p:cNvPr id="35847" name="Rectangle 6"/>
            <p:cNvSpPr>
              <a:spLocks noChangeArrowheads="1"/>
            </p:cNvSpPr>
            <p:nvPr/>
          </p:nvSpPr>
          <p:spPr bwMode="auto">
            <a:xfrm>
              <a:off x="0" y="3748"/>
              <a:ext cx="1746" cy="255"/>
            </a:xfrm>
            <a:prstGeom prst="rect">
              <a:avLst/>
            </a:prstGeom>
            <a:solidFill>
              <a:srgbClr val="FFFFFF"/>
            </a:solidFill>
            <a:ln w="19050" algn="ctr">
              <a:noFill/>
              <a:miter lim="800000"/>
              <a:headEnd/>
              <a:tailEnd/>
            </a:ln>
          </p:spPr>
          <p:txBody>
            <a:bodyPr wrap="none" lIns="90000" tIns="82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67" name="Picture 7"/>
          <p:cNvPicPr>
            <a:picLocks noChangeAspect="1" noChangeArrowheads="1"/>
          </p:cNvPicPr>
          <p:nvPr/>
        </p:nvPicPr>
        <p:blipFill>
          <a:blip r:embed="rId2" cstate="print"/>
          <a:srcRect/>
          <a:stretch>
            <a:fillRect/>
          </a:stretch>
        </p:blipFill>
        <p:spPr bwMode="auto">
          <a:xfrm>
            <a:off x="0" y="1196975"/>
            <a:ext cx="9144000" cy="5049838"/>
          </a:xfrm>
          <a:prstGeom prst="rect">
            <a:avLst/>
          </a:prstGeom>
          <a:noFill/>
          <a:ln w="9525">
            <a:noFill/>
            <a:miter lim="800000"/>
            <a:headEnd/>
            <a:tailEnd/>
          </a:ln>
        </p:spPr>
      </p:pic>
      <p:sp>
        <p:nvSpPr>
          <p:cNvPr id="372738" name="Rectangle 2"/>
          <p:cNvSpPr>
            <a:spLocks noGrp="1" noChangeArrowheads="1"/>
          </p:cNvSpPr>
          <p:nvPr>
            <p:ph type="title"/>
          </p:nvPr>
        </p:nvSpPr>
        <p:spPr>
          <a:xfrm>
            <a:off x="5867400" y="6605588"/>
            <a:ext cx="3276600" cy="252412"/>
          </a:xfrm>
        </p:spPr>
        <p:txBody>
          <a:bodyPr/>
          <a:lstStyle/>
          <a:p>
            <a:pPr algn="r" eaLnBrk="1" hangingPunct="1">
              <a:spcBef>
                <a:spcPct val="50000"/>
              </a:spcBef>
              <a:defRPr/>
            </a:pPr>
            <a:r>
              <a:rPr lang="en-US" altLang="zh-CN"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a:t>
            </a:r>
            <a:r>
              <a:rPr lang="en-US" altLang="zh-CN"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GLB</a:t>
            </a:r>
            <a:r>
              <a:rPr lang="zh-CN" altLang="en-US" sz="20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高速组态</a:t>
            </a:r>
          </a:p>
        </p:txBody>
      </p:sp>
      <p:sp>
        <p:nvSpPr>
          <p:cNvPr id="372750" name="Text Box 14"/>
          <p:cNvSpPr txBox="1">
            <a:spLocks noChangeArrowheads="1"/>
          </p:cNvSpPr>
          <p:nvPr/>
        </p:nvSpPr>
        <p:spPr bwMode="auto">
          <a:xfrm>
            <a:off x="2209800" y="228600"/>
            <a:ext cx="5943600" cy="7016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latin typeface="宋体" pitchFamily="2" charset="-122"/>
                <a:ea typeface="宋体" pitchFamily="2" charset="-122"/>
              </a:rPr>
              <a:t>4</a:t>
            </a:r>
            <a:r>
              <a:rPr kumimoji="0" lang="zh-CN" altLang="en-US">
                <a:latin typeface="宋体" pitchFamily="2" charset="-122"/>
                <a:ea typeface="宋体" pitchFamily="2" charset="-122"/>
              </a:rPr>
              <a:t>个或门跨过乘积项共享阵列（</a:t>
            </a:r>
            <a:r>
              <a:rPr kumimoji="0" lang="en-US" altLang="zh-CN">
                <a:latin typeface="宋体" pitchFamily="2" charset="-122"/>
                <a:ea typeface="宋体" pitchFamily="2" charset="-122"/>
              </a:rPr>
              <a:t>PTSA</a:t>
            </a:r>
            <a:r>
              <a:rPr kumimoji="0" lang="zh-CN" altLang="en-US">
                <a:latin typeface="宋体" pitchFamily="2" charset="-122"/>
                <a:ea typeface="宋体" pitchFamily="2" charset="-122"/>
              </a:rPr>
              <a:t>）及异或门直接与</a:t>
            </a:r>
            <a:r>
              <a:rPr kumimoji="0" lang="en-US" altLang="zh-CN">
                <a:latin typeface="宋体" pitchFamily="2" charset="-122"/>
                <a:ea typeface="宋体" pitchFamily="2" charset="-122"/>
              </a:rPr>
              <a:t>4</a:t>
            </a:r>
            <a:r>
              <a:rPr kumimoji="0" lang="zh-CN" altLang="en-US">
                <a:latin typeface="宋体" pitchFamily="2" charset="-122"/>
                <a:ea typeface="宋体" pitchFamily="2" charset="-122"/>
              </a:rPr>
              <a:t>个触发器相连，以提高速度支持高速计数器。</a:t>
            </a:r>
          </a:p>
        </p:txBody>
      </p:sp>
      <p:sp>
        <p:nvSpPr>
          <p:cNvPr id="372755" name="Text Box 19"/>
          <p:cNvSpPr txBox="1">
            <a:spLocks noChangeArrowheads="1"/>
          </p:cNvSpPr>
          <p:nvPr/>
        </p:nvSpPr>
        <p:spPr bwMode="auto">
          <a:xfrm>
            <a:off x="228600" y="228600"/>
            <a:ext cx="2514600" cy="3968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solidFill>
                  <a:srgbClr val="FF3300"/>
                </a:solidFill>
                <a:latin typeface="宋体" pitchFamily="2" charset="-122"/>
                <a:ea typeface="宋体" pitchFamily="2" charset="-122"/>
              </a:rPr>
              <a:t>2 </a:t>
            </a:r>
            <a:r>
              <a:rPr kumimoji="0" lang="zh-CN" altLang="en-US">
                <a:solidFill>
                  <a:srgbClr val="FF3300"/>
                </a:solidFill>
                <a:latin typeface="宋体" pitchFamily="2" charset="-122"/>
                <a:ea typeface="宋体" pitchFamily="2" charset="-122"/>
              </a:rPr>
              <a:t>高速直通组态</a:t>
            </a:r>
          </a:p>
        </p:txBody>
      </p:sp>
      <p:sp>
        <p:nvSpPr>
          <p:cNvPr id="372756" name="AutoShape 20"/>
          <p:cNvSpPr>
            <a:spLocks noChangeArrowheads="1"/>
          </p:cNvSpPr>
          <p:nvPr/>
        </p:nvSpPr>
        <p:spPr bwMode="auto">
          <a:xfrm>
            <a:off x="228600" y="914400"/>
            <a:ext cx="3581400" cy="1066800"/>
          </a:xfrm>
          <a:prstGeom prst="wedgeRoundRectCallout">
            <a:avLst>
              <a:gd name="adj1" fmla="val 96366"/>
              <a:gd name="adj2" fmla="val 112352"/>
              <a:gd name="adj3" fmla="val 16667"/>
            </a:avLst>
          </a:prstGeom>
          <a:solidFill>
            <a:srgbClr val="DBDBDB"/>
          </a:solidFill>
          <a:ln w="19050">
            <a:solidFill>
              <a:srgbClr val="FF3300"/>
            </a:solidFill>
            <a:miter lim="800000"/>
            <a:headEnd/>
            <a:tailEnd/>
          </a:ln>
        </p:spPr>
        <p:txBody>
          <a:bodyPr lIns="90000" tIns="46800" rIns="90000" bIns="46800" anchor="ctr"/>
          <a:lstStyle/>
          <a:p>
            <a:pPr algn="ctr">
              <a:lnSpc>
                <a:spcPct val="100000"/>
              </a:lnSpc>
              <a:spcBef>
                <a:spcPct val="0"/>
              </a:spcBef>
            </a:pPr>
            <a:r>
              <a:rPr kumimoji="0" lang="zh-CN" altLang="en-US">
                <a:latin typeface="宋体" pitchFamily="2" charset="-122"/>
                <a:ea typeface="宋体" pitchFamily="2" charset="-122"/>
              </a:rPr>
              <a:t>每个或门只有</a:t>
            </a:r>
            <a:r>
              <a:rPr kumimoji="0" lang="en-US" altLang="zh-CN">
                <a:latin typeface="宋体" pitchFamily="2" charset="-122"/>
                <a:ea typeface="宋体" pitchFamily="2" charset="-122"/>
              </a:rPr>
              <a:t>4</a:t>
            </a:r>
            <a:r>
              <a:rPr kumimoji="0" lang="zh-CN" altLang="en-US">
                <a:latin typeface="宋体" pitchFamily="2" charset="-122"/>
                <a:ea typeface="宋体" pitchFamily="2" charset="-122"/>
              </a:rPr>
              <a:t>个乘积项，与触发器一一对应，不能任意调用。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27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4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2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0" grpId="0" autoUpdateAnimBg="0"/>
      <p:bldP spid="372755" grpId="0" autoUpdateAnimBg="0"/>
      <p:bldP spid="37275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6156325" y="6534150"/>
            <a:ext cx="2987675" cy="32385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GLB</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异或组态</a:t>
            </a:r>
          </a:p>
        </p:txBody>
      </p:sp>
      <p:pic>
        <p:nvPicPr>
          <p:cNvPr id="425991" name="Picture 7"/>
          <p:cNvPicPr>
            <a:picLocks noChangeAspect="1" noChangeArrowheads="1"/>
          </p:cNvPicPr>
          <p:nvPr/>
        </p:nvPicPr>
        <p:blipFill>
          <a:blip r:embed="rId2" cstate="print"/>
          <a:srcRect/>
          <a:stretch>
            <a:fillRect/>
          </a:stretch>
        </p:blipFill>
        <p:spPr bwMode="auto">
          <a:xfrm>
            <a:off x="149225" y="908050"/>
            <a:ext cx="8821738" cy="5951538"/>
          </a:xfrm>
          <a:prstGeom prst="rect">
            <a:avLst/>
          </a:prstGeom>
          <a:noFill/>
          <a:ln w="9525">
            <a:noFill/>
            <a:miter lim="800000"/>
            <a:headEnd/>
            <a:tailEnd/>
          </a:ln>
        </p:spPr>
      </p:pic>
      <p:sp>
        <p:nvSpPr>
          <p:cNvPr id="410635" name="Text Box 11"/>
          <p:cNvSpPr txBox="1">
            <a:spLocks noChangeArrowheads="1"/>
          </p:cNvSpPr>
          <p:nvPr/>
        </p:nvSpPr>
        <p:spPr bwMode="auto">
          <a:xfrm>
            <a:off x="228600" y="228600"/>
            <a:ext cx="2209800" cy="3968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solidFill>
                  <a:srgbClr val="FF3300"/>
                </a:solidFill>
                <a:latin typeface="宋体" pitchFamily="2" charset="-122"/>
                <a:ea typeface="宋体" pitchFamily="2" charset="-122"/>
              </a:rPr>
              <a:t>3 </a:t>
            </a:r>
            <a:r>
              <a:rPr kumimoji="0" lang="zh-CN" altLang="en-US">
                <a:solidFill>
                  <a:srgbClr val="FF3300"/>
                </a:solidFill>
                <a:latin typeface="宋体" pitchFamily="2" charset="-122"/>
                <a:ea typeface="宋体" pitchFamily="2" charset="-122"/>
              </a:rPr>
              <a:t>异或逻辑组态</a:t>
            </a:r>
          </a:p>
        </p:txBody>
      </p:sp>
      <p:sp>
        <p:nvSpPr>
          <p:cNvPr id="410636" name="Text Box 12"/>
          <p:cNvSpPr txBox="1">
            <a:spLocks noChangeArrowheads="1"/>
          </p:cNvSpPr>
          <p:nvPr/>
        </p:nvSpPr>
        <p:spPr bwMode="auto">
          <a:xfrm>
            <a:off x="2514600" y="228600"/>
            <a:ext cx="5873750" cy="7016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latin typeface="宋体" pitchFamily="2" charset="-122"/>
                <a:ea typeface="宋体" pitchFamily="2" charset="-122"/>
              </a:rPr>
              <a:t>4</a:t>
            </a:r>
            <a:r>
              <a:rPr kumimoji="0" lang="zh-CN" altLang="en-US">
                <a:latin typeface="宋体" pitchFamily="2" charset="-122"/>
                <a:ea typeface="宋体" pitchFamily="2" charset="-122"/>
              </a:rPr>
              <a:t>个异或门的一个输入分别是乘积项</a:t>
            </a:r>
            <a:r>
              <a:rPr kumimoji="0" lang="en-US" altLang="zh-CN">
                <a:latin typeface="宋体" pitchFamily="2" charset="-122"/>
                <a:ea typeface="宋体" pitchFamily="2" charset="-122"/>
              </a:rPr>
              <a:t>0</a:t>
            </a:r>
            <a:r>
              <a:rPr kumimoji="0" lang="zh-CN" altLang="en-US">
                <a:latin typeface="宋体" pitchFamily="2" charset="-122"/>
                <a:ea typeface="宋体" pitchFamily="2" charset="-122"/>
              </a:rPr>
              <a:t>、</a:t>
            </a:r>
            <a:r>
              <a:rPr kumimoji="0" lang="en-US" altLang="zh-CN">
                <a:latin typeface="宋体" pitchFamily="2" charset="-122"/>
                <a:ea typeface="宋体" pitchFamily="2" charset="-122"/>
              </a:rPr>
              <a:t>4</a:t>
            </a:r>
            <a:r>
              <a:rPr kumimoji="0" lang="zh-CN" altLang="en-US">
                <a:latin typeface="宋体" pitchFamily="2" charset="-122"/>
                <a:ea typeface="宋体" pitchFamily="2" charset="-122"/>
              </a:rPr>
              <a:t>、</a:t>
            </a:r>
            <a:r>
              <a:rPr kumimoji="0" lang="en-US" altLang="zh-CN">
                <a:latin typeface="宋体" pitchFamily="2" charset="-122"/>
                <a:ea typeface="宋体" pitchFamily="2" charset="-122"/>
              </a:rPr>
              <a:t>8</a:t>
            </a:r>
            <a:r>
              <a:rPr kumimoji="0" lang="zh-CN" altLang="en-US">
                <a:latin typeface="宋体" pitchFamily="2" charset="-122"/>
                <a:ea typeface="宋体" pitchFamily="2" charset="-122"/>
              </a:rPr>
              <a:t>、</a:t>
            </a:r>
            <a:r>
              <a:rPr kumimoji="0" lang="en-US" altLang="zh-CN">
                <a:latin typeface="宋体" pitchFamily="2" charset="-122"/>
                <a:ea typeface="宋体" pitchFamily="2" charset="-122"/>
              </a:rPr>
              <a:t>13</a:t>
            </a:r>
            <a:r>
              <a:rPr kumimoji="0" lang="zh-CN" altLang="en-US">
                <a:latin typeface="宋体" pitchFamily="2" charset="-122"/>
                <a:ea typeface="宋体" pitchFamily="2" charset="-122"/>
              </a:rPr>
              <a:t>，另一个则从</a:t>
            </a:r>
            <a:r>
              <a:rPr kumimoji="0" lang="en-US" altLang="zh-CN">
                <a:latin typeface="宋体" pitchFamily="2" charset="-122"/>
                <a:ea typeface="宋体" pitchFamily="2" charset="-122"/>
              </a:rPr>
              <a:t>4</a:t>
            </a:r>
            <a:r>
              <a:rPr kumimoji="0" lang="zh-CN" altLang="en-US">
                <a:latin typeface="宋体" pitchFamily="2" charset="-122"/>
                <a:ea typeface="宋体" pitchFamily="2" charset="-122"/>
              </a:rPr>
              <a:t>个或门输出中任意组合。</a:t>
            </a:r>
          </a:p>
        </p:txBody>
      </p:sp>
      <p:sp>
        <p:nvSpPr>
          <p:cNvPr id="410642" name="Text Box 18"/>
          <p:cNvSpPr txBox="1">
            <a:spLocks noChangeArrowheads="1"/>
          </p:cNvSpPr>
          <p:nvPr/>
        </p:nvSpPr>
        <p:spPr bwMode="auto">
          <a:xfrm>
            <a:off x="625475" y="6021388"/>
            <a:ext cx="2219325" cy="720725"/>
          </a:xfrm>
          <a:prstGeom prst="rect">
            <a:avLst/>
          </a:prstGeom>
          <a:solidFill>
            <a:srgbClr val="FCFDC3"/>
          </a:solidFill>
          <a:ln w="19050">
            <a:solidFill>
              <a:schemeClr val="accent2"/>
            </a:solidFill>
            <a:miter lim="800000"/>
            <a:headEnd/>
            <a:tailEnd/>
          </a:ln>
        </p:spPr>
        <p:txBody>
          <a:bodyPr lIns="90000" tIns="46800" rIns="90000" bIns="46800">
            <a:spAutoFit/>
          </a:bodyPr>
          <a:lstStyle/>
          <a:p>
            <a:pPr algn="ctr">
              <a:lnSpc>
                <a:spcPct val="100000"/>
              </a:lnSpc>
            </a:pPr>
            <a:r>
              <a:rPr lang="zh-CN" altLang="en-US">
                <a:ea typeface="宋体" pitchFamily="2" charset="-122"/>
              </a:rPr>
              <a:t>可实现计数器、比较器和</a:t>
            </a:r>
            <a:r>
              <a:rPr lang="en-US" altLang="zh-CN">
                <a:ea typeface="宋体" pitchFamily="2" charset="-122"/>
              </a:rPr>
              <a:t>ALU</a:t>
            </a:r>
            <a:r>
              <a:rPr lang="zh-CN" altLang="en-US">
                <a:ea typeface="宋体" pitchFamily="2" charset="-122"/>
              </a:rPr>
              <a:t>。</a:t>
            </a:r>
          </a:p>
        </p:txBody>
      </p:sp>
      <p:sp>
        <p:nvSpPr>
          <p:cNvPr id="410643" name="Text Box 19"/>
          <p:cNvSpPr txBox="1">
            <a:spLocks noChangeArrowheads="1"/>
          </p:cNvSpPr>
          <p:nvPr/>
        </p:nvSpPr>
        <p:spPr bwMode="auto">
          <a:xfrm>
            <a:off x="3338513" y="6021388"/>
            <a:ext cx="2651125" cy="720725"/>
          </a:xfrm>
          <a:prstGeom prst="rect">
            <a:avLst/>
          </a:prstGeom>
          <a:solidFill>
            <a:srgbClr val="FCFDC3"/>
          </a:solidFill>
          <a:ln w="19050">
            <a:solidFill>
              <a:schemeClr val="accent2"/>
            </a:solidFill>
            <a:miter lim="800000"/>
            <a:headEnd/>
            <a:tailEnd/>
          </a:ln>
        </p:spPr>
        <p:txBody>
          <a:bodyPr lIns="90000" tIns="46800" rIns="90000" bIns="46800">
            <a:spAutoFit/>
          </a:bodyPr>
          <a:lstStyle/>
          <a:p>
            <a:pPr algn="ctr">
              <a:lnSpc>
                <a:spcPct val="100000"/>
              </a:lnSpc>
            </a:pPr>
            <a:r>
              <a:rPr lang="zh-CN" altLang="en-US">
                <a:ea typeface="宋体" pitchFamily="2" charset="-122"/>
              </a:rPr>
              <a:t>可将</a:t>
            </a:r>
            <a:r>
              <a:rPr lang="en-US" altLang="zh-CN">
                <a:ea typeface="宋体" pitchFamily="2" charset="-122"/>
              </a:rPr>
              <a:t>D</a:t>
            </a:r>
            <a:r>
              <a:rPr lang="zh-CN" altLang="en-US">
                <a:ea typeface="宋体" pitchFamily="2" charset="-122"/>
              </a:rPr>
              <a:t>触发器转换为</a:t>
            </a:r>
            <a:r>
              <a:rPr lang="en-US" altLang="zh-CN">
                <a:ea typeface="宋体" pitchFamily="2" charset="-122"/>
              </a:rPr>
              <a:t>JK</a:t>
            </a:r>
            <a:r>
              <a:rPr lang="zh-CN" altLang="en-US">
                <a:ea typeface="宋体" pitchFamily="2" charset="-122"/>
              </a:rPr>
              <a:t>、</a:t>
            </a:r>
            <a:r>
              <a:rPr lang="en-US" altLang="zh-CN">
                <a:ea typeface="宋体" pitchFamily="2" charset="-122"/>
              </a:rPr>
              <a:t>T</a:t>
            </a:r>
            <a:r>
              <a:rPr lang="zh-CN" altLang="en-US">
                <a:ea typeface="宋体" pitchFamily="2" charset="-122"/>
              </a:rPr>
              <a:t>触发器。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6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59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06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06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5" grpId="0" autoUpdateAnimBg="0"/>
      <p:bldP spid="410636" grpId="0" autoUpdateAnimBg="0"/>
      <p:bldP spid="410642" grpId="0" animBg="1" autoUpdateAnimBg="0"/>
      <p:bldP spid="41064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156325" y="6605588"/>
            <a:ext cx="2987675" cy="252412"/>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GLB</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单乘积项组态</a:t>
            </a:r>
          </a:p>
        </p:txBody>
      </p:sp>
      <p:sp>
        <p:nvSpPr>
          <p:cNvPr id="411661" name="Text Box 13"/>
          <p:cNvSpPr txBox="1">
            <a:spLocks noChangeArrowheads="1"/>
          </p:cNvSpPr>
          <p:nvPr/>
        </p:nvSpPr>
        <p:spPr bwMode="auto">
          <a:xfrm>
            <a:off x="228600" y="304800"/>
            <a:ext cx="2209800" cy="3968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solidFill>
                  <a:srgbClr val="FF3300"/>
                </a:solidFill>
                <a:latin typeface="宋体" pitchFamily="2" charset="-122"/>
                <a:ea typeface="宋体" pitchFamily="2" charset="-122"/>
              </a:rPr>
              <a:t>4 </a:t>
            </a:r>
            <a:r>
              <a:rPr kumimoji="0" lang="zh-CN" altLang="en-US">
                <a:solidFill>
                  <a:srgbClr val="FF3300"/>
                </a:solidFill>
                <a:latin typeface="宋体" pitchFamily="2" charset="-122"/>
                <a:ea typeface="宋体" pitchFamily="2" charset="-122"/>
              </a:rPr>
              <a:t>单乘积项组态</a:t>
            </a:r>
          </a:p>
        </p:txBody>
      </p:sp>
      <p:sp>
        <p:nvSpPr>
          <p:cNvPr id="411662" name="Text Box 14"/>
          <p:cNvSpPr txBox="1">
            <a:spLocks noChangeArrowheads="1"/>
          </p:cNvSpPr>
          <p:nvPr/>
        </p:nvSpPr>
        <p:spPr bwMode="auto">
          <a:xfrm>
            <a:off x="2209800" y="304800"/>
            <a:ext cx="5867400" cy="701675"/>
          </a:xfrm>
          <a:prstGeom prst="rect">
            <a:avLst/>
          </a:prstGeom>
          <a:noFill/>
          <a:ln w="19050">
            <a:noFill/>
            <a:miter lim="800000"/>
            <a:headEnd/>
            <a:tailEnd/>
          </a:ln>
        </p:spPr>
        <p:txBody>
          <a:bodyPr lIns="90000" tIns="46800" rIns="90000" bIns="46800">
            <a:spAutoFit/>
          </a:bodyPr>
          <a:lstStyle/>
          <a:p>
            <a:pPr>
              <a:lnSpc>
                <a:spcPct val="100000"/>
              </a:lnSpc>
            </a:pPr>
            <a:r>
              <a:rPr kumimoji="0" lang="zh-CN" altLang="en-US">
                <a:latin typeface="宋体" pitchFamily="2" charset="-122"/>
                <a:ea typeface="宋体" pitchFamily="2" charset="-122"/>
              </a:rPr>
              <a:t>将乘积项</a:t>
            </a:r>
            <a:r>
              <a:rPr kumimoji="0" lang="en-US" altLang="zh-CN">
                <a:latin typeface="宋体" pitchFamily="2" charset="-122"/>
                <a:ea typeface="宋体" pitchFamily="2" charset="-122"/>
              </a:rPr>
              <a:t>0</a:t>
            </a:r>
            <a:r>
              <a:rPr kumimoji="0" lang="zh-CN" altLang="en-US">
                <a:latin typeface="宋体" pitchFamily="2" charset="-122"/>
                <a:ea typeface="宋体" pitchFamily="2" charset="-122"/>
              </a:rPr>
              <a:t>、</a:t>
            </a:r>
            <a:r>
              <a:rPr kumimoji="0" lang="en-US" altLang="zh-CN">
                <a:latin typeface="宋体" pitchFamily="2" charset="-122"/>
                <a:ea typeface="宋体" pitchFamily="2" charset="-122"/>
              </a:rPr>
              <a:t>4</a:t>
            </a:r>
            <a:r>
              <a:rPr kumimoji="0" lang="zh-CN" altLang="en-US">
                <a:latin typeface="宋体" pitchFamily="2" charset="-122"/>
                <a:ea typeface="宋体" pitchFamily="2" charset="-122"/>
              </a:rPr>
              <a:t>、</a:t>
            </a:r>
            <a:r>
              <a:rPr kumimoji="0" lang="en-US" altLang="zh-CN">
                <a:latin typeface="宋体" pitchFamily="2" charset="-122"/>
                <a:ea typeface="宋体" pitchFamily="2" charset="-122"/>
              </a:rPr>
              <a:t>10</a:t>
            </a:r>
            <a:r>
              <a:rPr kumimoji="0" lang="zh-CN" altLang="en-US">
                <a:latin typeface="宋体" pitchFamily="2" charset="-122"/>
                <a:ea typeface="宋体" pitchFamily="2" charset="-122"/>
              </a:rPr>
              <a:t>、</a:t>
            </a:r>
            <a:r>
              <a:rPr kumimoji="0" lang="en-US" altLang="zh-CN">
                <a:latin typeface="宋体" pitchFamily="2" charset="-122"/>
                <a:ea typeface="宋体" pitchFamily="2" charset="-122"/>
              </a:rPr>
              <a:t>13</a:t>
            </a:r>
            <a:r>
              <a:rPr kumimoji="0" lang="zh-CN" altLang="en-US">
                <a:latin typeface="宋体" pitchFamily="2" charset="-122"/>
                <a:ea typeface="宋体" pitchFamily="2" charset="-122"/>
              </a:rPr>
              <a:t>分别跨越或门、</a:t>
            </a:r>
            <a:r>
              <a:rPr kumimoji="0" lang="en-US" altLang="zh-CN">
                <a:latin typeface="宋体" pitchFamily="2" charset="-122"/>
                <a:ea typeface="宋体" pitchFamily="2" charset="-122"/>
              </a:rPr>
              <a:t>PTSA</a:t>
            </a:r>
            <a:r>
              <a:rPr kumimoji="0" lang="zh-CN" altLang="en-US">
                <a:latin typeface="宋体" pitchFamily="2" charset="-122"/>
                <a:ea typeface="宋体" pitchFamily="2" charset="-122"/>
              </a:rPr>
              <a:t>直接输出。速度最快。</a:t>
            </a:r>
          </a:p>
        </p:txBody>
      </p:sp>
      <p:pic>
        <p:nvPicPr>
          <p:cNvPr id="514050" name="Picture 2"/>
          <p:cNvPicPr>
            <a:picLocks noChangeAspect="1" noChangeArrowheads="1"/>
          </p:cNvPicPr>
          <p:nvPr/>
        </p:nvPicPr>
        <p:blipFill>
          <a:blip r:embed="rId2" cstate="print"/>
          <a:srcRect/>
          <a:stretch>
            <a:fillRect/>
          </a:stretch>
        </p:blipFill>
        <p:spPr bwMode="auto">
          <a:xfrm>
            <a:off x="92075" y="1038225"/>
            <a:ext cx="8893175" cy="50593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1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61" grpId="0" autoUpdateAnimBg="0"/>
      <p:bldP spid="41166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622" name="Rectangle 86"/>
          <p:cNvSpPr>
            <a:spLocks noGrp="1" noChangeArrowheads="1"/>
          </p:cNvSpPr>
          <p:nvPr>
            <p:ph type="title"/>
          </p:nvPr>
        </p:nvSpPr>
        <p:spPr>
          <a:xfrm>
            <a:off x="6659563" y="6669088"/>
            <a:ext cx="2484437" cy="188912"/>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可编程阵列（与）</a:t>
            </a:r>
          </a:p>
        </p:txBody>
      </p:sp>
      <p:grpSp>
        <p:nvGrpSpPr>
          <p:cNvPr id="2" name="Group 87"/>
          <p:cNvGrpSpPr>
            <a:grpSpLocks/>
          </p:cNvGrpSpPr>
          <p:nvPr/>
        </p:nvGrpSpPr>
        <p:grpSpPr bwMode="auto">
          <a:xfrm>
            <a:off x="0" y="0"/>
            <a:ext cx="3203575" cy="396875"/>
            <a:chOff x="144" y="1152"/>
            <a:chExt cx="1728" cy="250"/>
          </a:xfrm>
        </p:grpSpPr>
        <p:sp>
          <p:nvSpPr>
            <p:cNvPr id="449624" name="Text Box 88"/>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一、可编程阵列</a:t>
              </a:r>
            </a:p>
          </p:txBody>
        </p:sp>
        <p:sp>
          <p:nvSpPr>
            <p:cNvPr id="1083" name="Line 89"/>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449627" name="Text Box 91"/>
          <p:cNvSpPr txBox="1">
            <a:spLocks noChangeArrowheads="1"/>
          </p:cNvSpPr>
          <p:nvPr/>
        </p:nvSpPr>
        <p:spPr bwMode="auto">
          <a:xfrm>
            <a:off x="2987675" y="476250"/>
            <a:ext cx="2232025"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由与或阵列组成</a:t>
            </a:r>
          </a:p>
        </p:txBody>
      </p:sp>
      <p:sp>
        <p:nvSpPr>
          <p:cNvPr id="449701" name="Text Box 165"/>
          <p:cNvSpPr txBox="1">
            <a:spLocks noChangeArrowheads="1"/>
          </p:cNvSpPr>
          <p:nvPr/>
        </p:nvSpPr>
        <p:spPr bwMode="auto">
          <a:xfrm>
            <a:off x="971550" y="476250"/>
            <a:ext cx="1905000" cy="415925"/>
          </a:xfrm>
          <a:prstGeom prst="rect">
            <a:avLst/>
          </a:prstGeom>
          <a:gradFill rotWithShape="0">
            <a:gsLst>
              <a:gs pos="0">
                <a:srgbClr val="5E1847"/>
              </a:gs>
              <a:gs pos="50000">
                <a:srgbClr val="CC3399"/>
              </a:gs>
              <a:gs pos="100000">
                <a:srgbClr val="5E1847"/>
              </a:gs>
            </a:gsLst>
            <a:lin ang="5400000" scaled="1"/>
          </a:gradFill>
          <a:ln w="19050">
            <a:solidFill>
              <a:schemeClr val="hlink"/>
            </a:solidFill>
            <a:miter lim="800000"/>
            <a:headEnd/>
            <a:tailEnd/>
          </a:ln>
        </p:spPr>
        <p:txBody>
          <a:bodyPr lIns="90000" tIns="46800" rIns="90000" bIns="46800">
            <a:spAutoFit/>
          </a:bodyPr>
          <a:lstStyle/>
          <a:p>
            <a:pPr algn="ctr">
              <a:lnSpc>
                <a:spcPct val="100000"/>
              </a:lnSpc>
            </a:pPr>
            <a:r>
              <a:rPr lang="en-US" altLang="zh-CN">
                <a:solidFill>
                  <a:schemeClr val="bg1"/>
                </a:solidFill>
                <a:ea typeface="宋体" pitchFamily="2" charset="-122"/>
              </a:rPr>
              <a:t>PLD</a:t>
            </a:r>
            <a:r>
              <a:rPr lang="zh-CN" altLang="en-US">
                <a:solidFill>
                  <a:schemeClr val="bg1"/>
                </a:solidFill>
                <a:ea typeface="宋体" pitchFamily="2" charset="-122"/>
              </a:rPr>
              <a:t>结构特点</a:t>
            </a:r>
          </a:p>
        </p:txBody>
      </p:sp>
      <p:pic>
        <p:nvPicPr>
          <p:cNvPr id="449702" name="Picture 166"/>
          <p:cNvPicPr>
            <a:picLocks noChangeAspect="1" noChangeArrowheads="1"/>
          </p:cNvPicPr>
          <p:nvPr/>
        </p:nvPicPr>
        <p:blipFill>
          <a:blip r:embed="rId3" cstate="print"/>
          <a:srcRect/>
          <a:stretch>
            <a:fillRect/>
          </a:stretch>
        </p:blipFill>
        <p:spPr bwMode="auto">
          <a:xfrm>
            <a:off x="250825" y="1484313"/>
            <a:ext cx="3705225" cy="3267075"/>
          </a:xfrm>
          <a:prstGeom prst="rect">
            <a:avLst/>
          </a:prstGeom>
          <a:noFill/>
          <a:ln w="9525">
            <a:noFill/>
            <a:miter lim="800000"/>
            <a:headEnd/>
            <a:tailEnd/>
          </a:ln>
        </p:spPr>
      </p:pic>
      <p:grpSp>
        <p:nvGrpSpPr>
          <p:cNvPr id="3" name="Group 175"/>
          <p:cNvGrpSpPr>
            <a:grpSpLocks/>
          </p:cNvGrpSpPr>
          <p:nvPr/>
        </p:nvGrpSpPr>
        <p:grpSpPr bwMode="auto">
          <a:xfrm>
            <a:off x="4211638" y="1484313"/>
            <a:ext cx="3705225" cy="3267075"/>
            <a:chOff x="2835" y="1253"/>
            <a:chExt cx="2334" cy="2058"/>
          </a:xfrm>
        </p:grpSpPr>
        <p:pic>
          <p:nvPicPr>
            <p:cNvPr id="1075" name="Picture 168"/>
            <p:cNvPicPr>
              <a:picLocks noChangeAspect="1" noChangeArrowheads="1"/>
            </p:cNvPicPr>
            <p:nvPr/>
          </p:nvPicPr>
          <p:blipFill>
            <a:blip r:embed="rId3" cstate="print"/>
            <a:srcRect/>
            <a:stretch>
              <a:fillRect/>
            </a:stretch>
          </p:blipFill>
          <p:spPr bwMode="auto">
            <a:xfrm>
              <a:off x="2835" y="1253"/>
              <a:ext cx="2334" cy="2058"/>
            </a:xfrm>
            <a:prstGeom prst="rect">
              <a:avLst/>
            </a:prstGeom>
            <a:noFill/>
            <a:ln w="9525">
              <a:noFill/>
              <a:miter lim="800000"/>
              <a:headEnd/>
              <a:tailEnd/>
            </a:ln>
          </p:spPr>
        </p:pic>
        <p:sp>
          <p:nvSpPr>
            <p:cNvPr id="1076" name="Oval 169"/>
            <p:cNvSpPr>
              <a:spLocks noChangeArrowheads="1"/>
            </p:cNvSpPr>
            <p:nvPr/>
          </p:nvSpPr>
          <p:spPr bwMode="auto">
            <a:xfrm>
              <a:off x="3678" y="2276"/>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1077" name="Oval 170"/>
            <p:cNvSpPr>
              <a:spLocks noChangeArrowheads="1"/>
            </p:cNvSpPr>
            <p:nvPr/>
          </p:nvSpPr>
          <p:spPr bwMode="auto">
            <a:xfrm>
              <a:off x="4232" y="2388"/>
              <a:ext cx="53"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1078" name="Oval 171"/>
            <p:cNvSpPr>
              <a:spLocks noChangeArrowheads="1"/>
            </p:cNvSpPr>
            <p:nvPr/>
          </p:nvSpPr>
          <p:spPr bwMode="auto">
            <a:xfrm>
              <a:off x="3941" y="2614"/>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1079" name="Oval 172"/>
            <p:cNvSpPr>
              <a:spLocks noChangeArrowheads="1"/>
            </p:cNvSpPr>
            <p:nvPr/>
          </p:nvSpPr>
          <p:spPr bwMode="auto">
            <a:xfrm>
              <a:off x="4232" y="2722"/>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1080" name="Oval 173"/>
            <p:cNvSpPr>
              <a:spLocks noChangeArrowheads="1"/>
            </p:cNvSpPr>
            <p:nvPr/>
          </p:nvSpPr>
          <p:spPr bwMode="auto">
            <a:xfrm>
              <a:off x="3669" y="2950"/>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1081" name="Oval 174"/>
            <p:cNvSpPr>
              <a:spLocks noChangeArrowheads="1"/>
            </p:cNvSpPr>
            <p:nvPr/>
          </p:nvSpPr>
          <p:spPr bwMode="auto">
            <a:xfrm>
              <a:off x="4513" y="3058"/>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grpSp>
      <p:graphicFrame>
        <p:nvGraphicFramePr>
          <p:cNvPr id="449712" name="Object 176"/>
          <p:cNvGraphicFramePr>
            <a:graphicFrameLocks noChangeAspect="1"/>
          </p:cNvGraphicFramePr>
          <p:nvPr/>
        </p:nvGraphicFramePr>
        <p:xfrm>
          <a:off x="7624763" y="3040063"/>
          <a:ext cx="1046162" cy="366712"/>
        </p:xfrm>
        <a:graphic>
          <a:graphicData uri="http://schemas.openxmlformats.org/presentationml/2006/ole">
            <mc:AlternateContent xmlns:mc="http://schemas.openxmlformats.org/markup-compatibility/2006">
              <mc:Choice xmlns:v="urn:schemas-microsoft-com:vml" Requires="v">
                <p:oleObj spid="_x0000_s1038" name="公式" r:id="rId4" imgW="609480" imgH="215640" progId="Equation.3">
                  <p:embed/>
                </p:oleObj>
              </mc:Choice>
              <mc:Fallback>
                <p:oleObj name="公式" r:id="rId4" imgW="609480" imgH="215640" progId="Equation.3">
                  <p:embed/>
                  <p:pic>
                    <p:nvPicPr>
                      <p:cNvPr id="0" name="Object 1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763" y="3040063"/>
                        <a:ext cx="10461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713" name="Object 177"/>
          <p:cNvGraphicFramePr>
            <a:graphicFrameLocks noChangeAspect="1"/>
          </p:cNvGraphicFramePr>
          <p:nvPr/>
        </p:nvGraphicFramePr>
        <p:xfrm>
          <a:off x="7616825" y="3562350"/>
          <a:ext cx="1090613" cy="388938"/>
        </p:xfrm>
        <a:graphic>
          <a:graphicData uri="http://schemas.openxmlformats.org/presentationml/2006/ole">
            <mc:AlternateContent xmlns:mc="http://schemas.openxmlformats.org/markup-compatibility/2006">
              <mc:Choice xmlns:v="urn:schemas-microsoft-com:vml" Requires="v">
                <p:oleObj spid="_x0000_s1039" name="公式" r:id="rId6" imgW="634680" imgH="228600" progId="Equation.3">
                  <p:embed/>
                </p:oleObj>
              </mc:Choice>
              <mc:Fallback>
                <p:oleObj name="公式" r:id="rId6" imgW="634680" imgH="228600" progId="Equation.3">
                  <p:embed/>
                  <p:pic>
                    <p:nvPicPr>
                      <p:cNvPr id="0" name="Object 1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6825" y="3562350"/>
                        <a:ext cx="10906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714" name="Object 178"/>
          <p:cNvGraphicFramePr>
            <a:graphicFrameLocks noChangeAspect="1"/>
          </p:cNvGraphicFramePr>
          <p:nvPr/>
        </p:nvGraphicFramePr>
        <p:xfrm>
          <a:off x="7624763" y="4090988"/>
          <a:ext cx="1090612" cy="411162"/>
        </p:xfrm>
        <a:graphic>
          <a:graphicData uri="http://schemas.openxmlformats.org/presentationml/2006/ole">
            <mc:AlternateContent xmlns:mc="http://schemas.openxmlformats.org/markup-compatibility/2006">
              <mc:Choice xmlns:v="urn:schemas-microsoft-com:vml" Requires="v">
                <p:oleObj spid="_x0000_s1040" name="公式" r:id="rId8" imgW="634680" imgH="241200" progId="Equation.3">
                  <p:embed/>
                </p:oleObj>
              </mc:Choice>
              <mc:Fallback>
                <p:oleObj name="公式" r:id="rId8" imgW="634680" imgH="241200" progId="Equation.3">
                  <p:embed/>
                  <p:pic>
                    <p:nvPicPr>
                      <p:cNvPr id="0" name="Object 1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763" y="4090988"/>
                        <a:ext cx="1090612"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79"/>
          <p:cNvGrpSpPr>
            <a:grpSpLocks/>
          </p:cNvGrpSpPr>
          <p:nvPr/>
        </p:nvGrpSpPr>
        <p:grpSpPr bwMode="auto">
          <a:xfrm>
            <a:off x="323850" y="5084763"/>
            <a:ext cx="1252538" cy="633412"/>
            <a:chOff x="432" y="576"/>
            <a:chExt cx="789" cy="399"/>
          </a:xfrm>
        </p:grpSpPr>
        <p:sp>
          <p:nvSpPr>
            <p:cNvPr id="1069" name="AutoShape 180"/>
            <p:cNvSpPr>
              <a:spLocks noChangeArrowheads="1"/>
            </p:cNvSpPr>
            <p:nvPr/>
          </p:nvSpPr>
          <p:spPr bwMode="auto">
            <a:xfrm rot="5400000">
              <a:off x="696" y="552"/>
              <a:ext cx="240" cy="28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70" name="Line 181"/>
            <p:cNvSpPr>
              <a:spLocks noChangeShapeType="1"/>
            </p:cNvSpPr>
            <p:nvPr/>
          </p:nvSpPr>
          <p:spPr bwMode="auto">
            <a:xfrm>
              <a:off x="981" y="699"/>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71" name="Line 182"/>
            <p:cNvSpPr>
              <a:spLocks noChangeShapeType="1"/>
            </p:cNvSpPr>
            <p:nvPr/>
          </p:nvSpPr>
          <p:spPr bwMode="auto">
            <a:xfrm>
              <a:off x="432" y="672"/>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72" name="Line 183"/>
            <p:cNvSpPr>
              <a:spLocks noChangeShapeType="1"/>
            </p:cNvSpPr>
            <p:nvPr/>
          </p:nvSpPr>
          <p:spPr bwMode="auto">
            <a:xfrm>
              <a:off x="432" y="672"/>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73" name="Oval 184"/>
            <p:cNvSpPr>
              <a:spLocks noChangeArrowheads="1"/>
            </p:cNvSpPr>
            <p:nvPr/>
          </p:nvSpPr>
          <p:spPr bwMode="auto">
            <a:xfrm>
              <a:off x="770" y="757"/>
              <a:ext cx="83" cy="8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1074" name="Line 185"/>
            <p:cNvSpPr>
              <a:spLocks noChangeShapeType="1"/>
            </p:cNvSpPr>
            <p:nvPr/>
          </p:nvSpPr>
          <p:spPr bwMode="auto">
            <a:xfrm flipH="1">
              <a:off x="814" y="852"/>
              <a:ext cx="2" cy="123"/>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grpSp>
        <p:nvGrpSpPr>
          <p:cNvPr id="5" name="Group 186"/>
          <p:cNvGrpSpPr>
            <a:grpSpLocks/>
          </p:cNvGrpSpPr>
          <p:nvPr/>
        </p:nvGrpSpPr>
        <p:grpSpPr bwMode="auto">
          <a:xfrm>
            <a:off x="1835150" y="5084763"/>
            <a:ext cx="1447800" cy="422275"/>
            <a:chOff x="432" y="1104"/>
            <a:chExt cx="912" cy="266"/>
          </a:xfrm>
        </p:grpSpPr>
        <p:sp>
          <p:nvSpPr>
            <p:cNvPr id="1063" name="AutoShape 187"/>
            <p:cNvSpPr>
              <a:spLocks noChangeArrowheads="1"/>
            </p:cNvSpPr>
            <p:nvPr/>
          </p:nvSpPr>
          <p:spPr bwMode="auto">
            <a:xfrm rot="5400000">
              <a:off x="696" y="1080"/>
              <a:ext cx="240" cy="28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64" name="Line 188"/>
            <p:cNvSpPr>
              <a:spLocks noChangeShapeType="1"/>
            </p:cNvSpPr>
            <p:nvPr/>
          </p:nvSpPr>
          <p:spPr bwMode="auto">
            <a:xfrm>
              <a:off x="432" y="1200"/>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65" name="Line 189"/>
            <p:cNvSpPr>
              <a:spLocks noChangeShapeType="1"/>
            </p:cNvSpPr>
            <p:nvPr/>
          </p:nvSpPr>
          <p:spPr bwMode="auto">
            <a:xfrm>
              <a:off x="432" y="1200"/>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66" name="Oval 190"/>
            <p:cNvSpPr>
              <a:spLocks noChangeArrowheads="1"/>
            </p:cNvSpPr>
            <p:nvPr/>
          </p:nvSpPr>
          <p:spPr bwMode="auto">
            <a:xfrm>
              <a:off x="770" y="1285"/>
              <a:ext cx="83" cy="8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1067" name="Line 191"/>
            <p:cNvSpPr>
              <a:spLocks noChangeShapeType="1"/>
            </p:cNvSpPr>
            <p:nvPr/>
          </p:nvSpPr>
          <p:spPr bwMode="auto">
            <a:xfrm>
              <a:off x="871" y="1344"/>
              <a:ext cx="4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68" name="Line 192"/>
            <p:cNvSpPr>
              <a:spLocks noChangeShapeType="1"/>
            </p:cNvSpPr>
            <p:nvPr/>
          </p:nvSpPr>
          <p:spPr bwMode="auto">
            <a:xfrm>
              <a:off x="816" y="1152"/>
              <a:ext cx="528" cy="0"/>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sp>
        <p:nvSpPr>
          <p:cNvPr id="449729" name="Text Box 193"/>
          <p:cNvSpPr txBox="1">
            <a:spLocks noChangeArrowheads="1"/>
          </p:cNvSpPr>
          <p:nvPr/>
        </p:nvSpPr>
        <p:spPr bwMode="auto">
          <a:xfrm>
            <a:off x="1692275" y="5734050"/>
            <a:ext cx="19812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PLD</a:t>
            </a:r>
            <a:r>
              <a:rPr lang="zh-CN" altLang="en-US">
                <a:ea typeface="宋体" pitchFamily="2" charset="-122"/>
              </a:rPr>
              <a:t>输入缓冲门</a:t>
            </a:r>
          </a:p>
        </p:txBody>
      </p:sp>
      <p:grpSp>
        <p:nvGrpSpPr>
          <p:cNvPr id="6" name="Group 194"/>
          <p:cNvGrpSpPr>
            <a:grpSpLocks/>
          </p:cNvGrpSpPr>
          <p:nvPr/>
        </p:nvGrpSpPr>
        <p:grpSpPr bwMode="auto">
          <a:xfrm>
            <a:off x="4067175" y="5084763"/>
            <a:ext cx="1306513" cy="523875"/>
            <a:chOff x="209" y="1486"/>
            <a:chExt cx="823" cy="330"/>
          </a:xfrm>
        </p:grpSpPr>
        <p:sp>
          <p:nvSpPr>
            <p:cNvPr id="1055" name="AutoShape 195"/>
            <p:cNvSpPr>
              <a:spLocks noChangeArrowheads="1"/>
            </p:cNvSpPr>
            <p:nvPr/>
          </p:nvSpPr>
          <p:spPr bwMode="auto">
            <a:xfrm rot="5400000">
              <a:off x="473" y="1552"/>
              <a:ext cx="240" cy="28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56" name="Line 196"/>
            <p:cNvSpPr>
              <a:spLocks noChangeShapeType="1"/>
            </p:cNvSpPr>
            <p:nvPr/>
          </p:nvSpPr>
          <p:spPr bwMode="auto">
            <a:xfrm>
              <a:off x="209" y="1672"/>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57" name="Line 197"/>
            <p:cNvSpPr>
              <a:spLocks noChangeShapeType="1"/>
            </p:cNvSpPr>
            <p:nvPr/>
          </p:nvSpPr>
          <p:spPr bwMode="auto">
            <a:xfrm>
              <a:off x="209" y="1672"/>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58" name="Oval 198"/>
            <p:cNvSpPr>
              <a:spLocks noChangeArrowheads="1"/>
            </p:cNvSpPr>
            <p:nvPr/>
          </p:nvSpPr>
          <p:spPr bwMode="auto">
            <a:xfrm>
              <a:off x="737" y="1642"/>
              <a:ext cx="83" cy="8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1059" name="Line 199"/>
            <p:cNvSpPr>
              <a:spLocks noChangeShapeType="1"/>
            </p:cNvSpPr>
            <p:nvPr/>
          </p:nvSpPr>
          <p:spPr bwMode="auto">
            <a:xfrm>
              <a:off x="327" y="1486"/>
              <a:ext cx="697"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60" name="Line 200"/>
            <p:cNvSpPr>
              <a:spLocks noChangeShapeType="1"/>
            </p:cNvSpPr>
            <p:nvPr/>
          </p:nvSpPr>
          <p:spPr bwMode="auto">
            <a:xfrm>
              <a:off x="842" y="1684"/>
              <a:ext cx="19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61" name="Line 201"/>
            <p:cNvSpPr>
              <a:spLocks noChangeShapeType="1"/>
            </p:cNvSpPr>
            <p:nvPr/>
          </p:nvSpPr>
          <p:spPr bwMode="auto">
            <a:xfrm>
              <a:off x="326" y="1489"/>
              <a:ext cx="0" cy="19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62" name="Oval 202"/>
            <p:cNvSpPr>
              <a:spLocks noChangeArrowheads="1"/>
            </p:cNvSpPr>
            <p:nvPr/>
          </p:nvSpPr>
          <p:spPr bwMode="auto">
            <a:xfrm>
              <a:off x="290" y="1637"/>
              <a:ext cx="53" cy="62"/>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449739" name="Text Box 203"/>
          <p:cNvSpPr txBox="1">
            <a:spLocks noChangeArrowheads="1"/>
          </p:cNvSpPr>
          <p:nvPr/>
        </p:nvSpPr>
        <p:spPr bwMode="auto">
          <a:xfrm>
            <a:off x="395288" y="5734050"/>
            <a:ext cx="11430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三态门</a:t>
            </a:r>
          </a:p>
        </p:txBody>
      </p:sp>
      <p:grpSp>
        <p:nvGrpSpPr>
          <p:cNvPr id="7" name="Group 204"/>
          <p:cNvGrpSpPr>
            <a:grpSpLocks/>
          </p:cNvGrpSpPr>
          <p:nvPr/>
        </p:nvGrpSpPr>
        <p:grpSpPr bwMode="auto">
          <a:xfrm>
            <a:off x="3563938" y="4941888"/>
            <a:ext cx="2312987" cy="885825"/>
            <a:chOff x="86" y="1678"/>
            <a:chExt cx="1457" cy="558"/>
          </a:xfrm>
        </p:grpSpPr>
        <p:sp>
          <p:nvSpPr>
            <p:cNvPr id="1051" name="Text Box 205"/>
            <p:cNvSpPr txBox="1">
              <a:spLocks noChangeArrowheads="1"/>
            </p:cNvSpPr>
            <p:nvPr/>
          </p:nvSpPr>
          <p:spPr bwMode="auto">
            <a:xfrm>
              <a:off x="86" y="1870"/>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X</a:t>
              </a:r>
            </a:p>
          </p:txBody>
        </p:sp>
        <p:sp>
          <p:nvSpPr>
            <p:cNvPr id="1052" name="Text Box 206"/>
            <p:cNvSpPr txBox="1">
              <a:spLocks noChangeArrowheads="1"/>
            </p:cNvSpPr>
            <p:nvPr/>
          </p:nvSpPr>
          <p:spPr bwMode="auto">
            <a:xfrm>
              <a:off x="1248" y="1678"/>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X</a:t>
              </a:r>
            </a:p>
          </p:txBody>
        </p:sp>
        <p:sp>
          <p:nvSpPr>
            <p:cNvPr id="1053" name="Text Box 207"/>
            <p:cNvSpPr txBox="1">
              <a:spLocks noChangeArrowheads="1"/>
            </p:cNvSpPr>
            <p:nvPr/>
          </p:nvSpPr>
          <p:spPr bwMode="auto">
            <a:xfrm>
              <a:off x="1255" y="1986"/>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X</a:t>
              </a:r>
            </a:p>
          </p:txBody>
        </p:sp>
        <p:sp>
          <p:nvSpPr>
            <p:cNvPr id="1054" name="Line 208"/>
            <p:cNvSpPr>
              <a:spLocks noChangeShapeType="1"/>
            </p:cNvSpPr>
            <p:nvPr/>
          </p:nvSpPr>
          <p:spPr bwMode="auto">
            <a:xfrm>
              <a:off x="1344" y="2014"/>
              <a:ext cx="123" cy="0"/>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sp>
        <p:nvSpPr>
          <p:cNvPr id="449745" name="Text Box 209"/>
          <p:cNvSpPr txBox="1">
            <a:spLocks noChangeArrowheads="1"/>
          </p:cNvSpPr>
          <p:nvPr/>
        </p:nvSpPr>
        <p:spPr bwMode="auto">
          <a:xfrm>
            <a:off x="755650" y="1700213"/>
            <a:ext cx="358775"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ea typeface="宋体" pitchFamily="2" charset="-122"/>
              </a:rPr>
              <a:t>?</a:t>
            </a:r>
          </a:p>
        </p:txBody>
      </p:sp>
      <p:grpSp>
        <p:nvGrpSpPr>
          <p:cNvPr id="8" name="Group 210"/>
          <p:cNvGrpSpPr>
            <a:grpSpLocks/>
          </p:cNvGrpSpPr>
          <p:nvPr/>
        </p:nvGrpSpPr>
        <p:grpSpPr bwMode="auto">
          <a:xfrm>
            <a:off x="222250" y="908050"/>
            <a:ext cx="2376488" cy="396875"/>
            <a:chOff x="144" y="1152"/>
            <a:chExt cx="1728" cy="250"/>
          </a:xfrm>
        </p:grpSpPr>
        <p:sp>
          <p:nvSpPr>
            <p:cNvPr id="449747" name="Text Box 211"/>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1</a:t>
              </a:r>
              <a:r>
                <a:rPr lang="zh-CN" altLang="en-US">
                  <a:ea typeface="宋体" pitchFamily="2" charset="-122"/>
                </a:rPr>
                <a:t>、与阵列</a:t>
              </a:r>
            </a:p>
          </p:txBody>
        </p:sp>
        <p:sp>
          <p:nvSpPr>
            <p:cNvPr id="1050" name="Line 212"/>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9" name="Group 215"/>
          <p:cNvGrpSpPr>
            <a:grpSpLocks/>
          </p:cNvGrpSpPr>
          <p:nvPr/>
        </p:nvGrpSpPr>
        <p:grpSpPr bwMode="auto">
          <a:xfrm>
            <a:off x="6948488" y="4508500"/>
            <a:ext cx="1800225" cy="1225550"/>
            <a:chOff x="4377" y="2840"/>
            <a:chExt cx="1134" cy="772"/>
          </a:xfrm>
        </p:grpSpPr>
        <p:sp>
          <p:nvSpPr>
            <p:cNvPr id="1047" name="Text Box 213"/>
            <p:cNvSpPr txBox="1">
              <a:spLocks noChangeArrowheads="1"/>
            </p:cNvSpPr>
            <p:nvPr/>
          </p:nvSpPr>
          <p:spPr bwMode="auto">
            <a:xfrm>
              <a:off x="4377" y="3158"/>
              <a:ext cx="1134" cy="454"/>
            </a:xfrm>
            <a:prstGeom prst="rect">
              <a:avLst/>
            </a:prstGeom>
            <a:noFill/>
            <a:ln w="19050">
              <a:solidFill>
                <a:schemeClr val="accent1"/>
              </a:solidFill>
              <a:miter lim="800000"/>
              <a:headEnd/>
              <a:tailEnd/>
            </a:ln>
          </p:spPr>
          <p:txBody>
            <a:bodyPr lIns="90000" tIns="46800" rIns="90000" bIns="46800">
              <a:spAutoFit/>
            </a:bodyPr>
            <a:lstStyle/>
            <a:p>
              <a:pPr algn="ctr">
                <a:lnSpc>
                  <a:spcPct val="100000"/>
                </a:lnSpc>
              </a:pPr>
              <a:r>
                <a:rPr lang="zh-CN" altLang="en-US">
                  <a:ea typeface="宋体" pitchFamily="2" charset="-122"/>
                </a:rPr>
                <a:t>输出是输入变量的与函数</a:t>
              </a:r>
            </a:p>
          </p:txBody>
        </p:sp>
        <p:sp>
          <p:nvSpPr>
            <p:cNvPr id="1048" name="Line 214"/>
            <p:cNvSpPr>
              <a:spLocks noChangeShapeType="1"/>
            </p:cNvSpPr>
            <p:nvPr/>
          </p:nvSpPr>
          <p:spPr bwMode="auto">
            <a:xfrm flipV="1">
              <a:off x="5103" y="2840"/>
              <a:ext cx="181" cy="318"/>
            </a:xfrm>
            <a:prstGeom prst="line">
              <a:avLst/>
            </a:prstGeom>
            <a:noFill/>
            <a:ln w="19050">
              <a:solidFill>
                <a:schemeClr val="accent1"/>
              </a:solidFill>
              <a:round/>
              <a:headEnd/>
              <a:tailEnd type="triangle" w="med" len="med"/>
            </a:ln>
          </p:spPr>
          <p:txBody>
            <a:bodyPr wrap="none" lIns="90000" tIns="46800" rIns="90000" bIns="46800" anchor="ctr">
              <a:spAutoFit/>
            </a:bodyPr>
            <a:lstStyle/>
            <a:p>
              <a:endParaRPr lang="zh-CN" altLang="en-US"/>
            </a:p>
          </p:txBody>
        </p:sp>
      </p:grpSp>
      <p:grpSp>
        <p:nvGrpSpPr>
          <p:cNvPr id="10" name="Group 215"/>
          <p:cNvGrpSpPr>
            <a:grpSpLocks/>
          </p:cNvGrpSpPr>
          <p:nvPr/>
        </p:nvGrpSpPr>
        <p:grpSpPr bwMode="auto">
          <a:xfrm>
            <a:off x="2987675" y="1052513"/>
            <a:ext cx="1223963" cy="2087562"/>
            <a:chOff x="4287" y="3158"/>
            <a:chExt cx="771" cy="1315"/>
          </a:xfrm>
        </p:grpSpPr>
        <p:sp>
          <p:nvSpPr>
            <p:cNvPr id="1045" name="Text Box 213"/>
            <p:cNvSpPr txBox="1">
              <a:spLocks noChangeArrowheads="1"/>
            </p:cNvSpPr>
            <p:nvPr/>
          </p:nvSpPr>
          <p:spPr bwMode="auto">
            <a:xfrm>
              <a:off x="4377" y="3158"/>
              <a:ext cx="681" cy="253"/>
            </a:xfrm>
            <a:prstGeom prst="rect">
              <a:avLst/>
            </a:prstGeom>
            <a:noFill/>
            <a:ln w="19050">
              <a:solidFill>
                <a:schemeClr val="accent1"/>
              </a:solidFill>
              <a:miter lim="800000"/>
              <a:headEnd/>
              <a:tailEnd/>
            </a:ln>
          </p:spPr>
          <p:txBody>
            <a:bodyPr lIns="90000" tIns="46800" rIns="90000" bIns="46800">
              <a:spAutoFit/>
            </a:bodyPr>
            <a:lstStyle/>
            <a:p>
              <a:pPr algn="ctr">
                <a:lnSpc>
                  <a:spcPct val="100000"/>
                </a:lnSpc>
              </a:pPr>
              <a:r>
                <a:rPr lang="zh-CN" altLang="en-US">
                  <a:ea typeface="宋体" pitchFamily="2" charset="-122"/>
                </a:rPr>
                <a:t>编程点</a:t>
              </a:r>
            </a:p>
          </p:txBody>
        </p:sp>
        <p:sp>
          <p:nvSpPr>
            <p:cNvPr id="1046" name="Line 214"/>
            <p:cNvSpPr>
              <a:spLocks noChangeShapeType="1"/>
            </p:cNvSpPr>
            <p:nvPr/>
          </p:nvSpPr>
          <p:spPr bwMode="auto">
            <a:xfrm flipH="1">
              <a:off x="4287" y="3430"/>
              <a:ext cx="363" cy="1043"/>
            </a:xfrm>
            <a:prstGeom prst="line">
              <a:avLst/>
            </a:prstGeom>
            <a:noFill/>
            <a:ln w="19050">
              <a:solidFill>
                <a:schemeClr val="accent1"/>
              </a:solidFill>
              <a:round/>
              <a:headEnd/>
              <a:tailEnd type="triangle" w="med" len="med"/>
            </a:ln>
          </p:spPr>
          <p:txBody>
            <a:bodyPr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7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9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97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974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97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97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4497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4497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4497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627" grpId="0" autoUpdateAnimBg="0"/>
      <p:bldP spid="449701" grpId="0" animBg="1" autoUpdateAnimBg="0"/>
      <p:bldP spid="449729" grpId="0" autoUpdateAnimBg="0"/>
      <p:bldP spid="44973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156325" y="6534150"/>
            <a:ext cx="2987675" cy="32385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GLB</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多模式组态</a:t>
            </a:r>
          </a:p>
        </p:txBody>
      </p:sp>
      <p:sp>
        <p:nvSpPr>
          <p:cNvPr id="412677" name="Text Box 5"/>
          <p:cNvSpPr txBox="1">
            <a:spLocks noChangeArrowheads="1"/>
          </p:cNvSpPr>
          <p:nvPr/>
        </p:nvSpPr>
        <p:spPr bwMode="auto">
          <a:xfrm>
            <a:off x="304800" y="160338"/>
            <a:ext cx="2209800" cy="396875"/>
          </a:xfrm>
          <a:prstGeom prst="rect">
            <a:avLst/>
          </a:prstGeom>
          <a:noFill/>
          <a:ln w="19050">
            <a:noFill/>
            <a:miter lim="800000"/>
            <a:headEnd/>
            <a:tailEnd/>
          </a:ln>
        </p:spPr>
        <p:txBody>
          <a:bodyPr lIns="90000" tIns="46800" rIns="90000" bIns="46800">
            <a:spAutoFit/>
          </a:bodyPr>
          <a:lstStyle/>
          <a:p>
            <a:pPr>
              <a:lnSpc>
                <a:spcPct val="100000"/>
              </a:lnSpc>
            </a:pPr>
            <a:r>
              <a:rPr kumimoji="0" lang="en-US" altLang="zh-CN">
                <a:solidFill>
                  <a:srgbClr val="FF3300"/>
                </a:solidFill>
                <a:latin typeface="宋体" pitchFamily="2" charset="-122"/>
                <a:ea typeface="宋体" pitchFamily="2" charset="-122"/>
              </a:rPr>
              <a:t>5  </a:t>
            </a:r>
            <a:r>
              <a:rPr kumimoji="0" lang="zh-CN" altLang="en-US">
                <a:solidFill>
                  <a:srgbClr val="FF3300"/>
                </a:solidFill>
                <a:latin typeface="宋体" pitchFamily="2" charset="-122"/>
                <a:ea typeface="宋体" pitchFamily="2" charset="-122"/>
              </a:rPr>
              <a:t>多模式组态</a:t>
            </a:r>
          </a:p>
        </p:txBody>
      </p:sp>
      <p:sp>
        <p:nvSpPr>
          <p:cNvPr id="412678" name="Text Box 6"/>
          <p:cNvSpPr txBox="1">
            <a:spLocks noChangeArrowheads="1"/>
          </p:cNvSpPr>
          <p:nvPr/>
        </p:nvSpPr>
        <p:spPr bwMode="auto">
          <a:xfrm>
            <a:off x="2209800" y="160338"/>
            <a:ext cx="5867400" cy="396875"/>
          </a:xfrm>
          <a:prstGeom prst="rect">
            <a:avLst/>
          </a:prstGeom>
          <a:noFill/>
          <a:ln w="19050">
            <a:noFill/>
            <a:miter lim="800000"/>
            <a:headEnd/>
            <a:tailEnd/>
          </a:ln>
        </p:spPr>
        <p:txBody>
          <a:bodyPr lIns="90000" tIns="46800" rIns="90000" bIns="46800">
            <a:spAutoFit/>
          </a:bodyPr>
          <a:lstStyle/>
          <a:p>
            <a:pPr>
              <a:lnSpc>
                <a:spcPct val="100000"/>
              </a:lnSpc>
            </a:pPr>
            <a:r>
              <a:rPr kumimoji="0" lang="zh-CN" altLang="en-US">
                <a:latin typeface="宋体" pitchFamily="2" charset="-122"/>
                <a:ea typeface="宋体" pitchFamily="2" charset="-122"/>
              </a:rPr>
              <a:t>上述</a:t>
            </a:r>
            <a:r>
              <a:rPr kumimoji="0" lang="en-US" altLang="zh-CN">
                <a:latin typeface="宋体" pitchFamily="2" charset="-122"/>
                <a:ea typeface="宋体" pitchFamily="2" charset="-122"/>
              </a:rPr>
              <a:t>4</a:t>
            </a:r>
            <a:r>
              <a:rPr kumimoji="0" lang="zh-CN" altLang="en-US">
                <a:latin typeface="宋体" pitchFamily="2" charset="-122"/>
                <a:ea typeface="宋体" pitchFamily="2" charset="-122"/>
              </a:rPr>
              <a:t>种组态可以在同一个</a:t>
            </a:r>
            <a:r>
              <a:rPr kumimoji="0" lang="en-US" altLang="zh-CN">
                <a:latin typeface="宋体" pitchFamily="2" charset="-122"/>
                <a:ea typeface="宋体" pitchFamily="2" charset="-122"/>
              </a:rPr>
              <a:t>GLB</a:t>
            </a:r>
            <a:r>
              <a:rPr kumimoji="0" lang="zh-CN" altLang="en-US">
                <a:latin typeface="宋体" pitchFamily="2" charset="-122"/>
                <a:ea typeface="宋体" pitchFamily="2" charset="-122"/>
              </a:rPr>
              <a:t>中混合使用。</a:t>
            </a:r>
          </a:p>
        </p:txBody>
      </p:sp>
      <p:pic>
        <p:nvPicPr>
          <p:cNvPr id="513026" name="Picture 2"/>
          <p:cNvPicPr>
            <a:picLocks noChangeAspect="1" noChangeArrowheads="1"/>
          </p:cNvPicPr>
          <p:nvPr/>
        </p:nvPicPr>
        <p:blipFill>
          <a:blip r:embed="rId2" cstate="print"/>
          <a:srcRect/>
          <a:stretch>
            <a:fillRect/>
          </a:stretch>
        </p:blipFill>
        <p:spPr bwMode="auto">
          <a:xfrm>
            <a:off x="0" y="620713"/>
            <a:ext cx="9144000" cy="5761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2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26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utoUpdateAnimBg="0"/>
      <p:bldP spid="4126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6553200" y="6524625"/>
            <a:ext cx="2590800" cy="333375"/>
          </a:xfrm>
        </p:spPr>
        <p:txBody>
          <a:bodyPr/>
          <a:lstStyle/>
          <a:p>
            <a:pPr algn="r" eaLnBrk="1" hangingPunct="1">
              <a:spcBef>
                <a:spcPct val="50000"/>
              </a:spcBef>
              <a:defRPr/>
            </a:pPr>
            <a:r>
              <a:rPr lang="en-US" altLang="zh-CN"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的输出布线</a:t>
            </a:r>
            <a:r>
              <a:rPr lang="en-US" altLang="zh-CN"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ORP</a:t>
            </a:r>
          </a:p>
        </p:txBody>
      </p:sp>
      <p:grpSp>
        <p:nvGrpSpPr>
          <p:cNvPr id="2" name="Group 4"/>
          <p:cNvGrpSpPr>
            <a:grpSpLocks/>
          </p:cNvGrpSpPr>
          <p:nvPr/>
        </p:nvGrpSpPr>
        <p:grpSpPr bwMode="auto">
          <a:xfrm>
            <a:off x="2667000" y="685800"/>
            <a:ext cx="5791200" cy="457200"/>
            <a:chOff x="0" y="0"/>
            <a:chExt cx="5760" cy="288"/>
          </a:xfrm>
        </p:grpSpPr>
        <p:sp>
          <p:nvSpPr>
            <p:cNvPr id="40967" name="Rectangle 5"/>
            <p:cNvSpPr>
              <a:spLocks noChangeArrowheads="1"/>
            </p:cNvSpPr>
            <p:nvPr/>
          </p:nvSpPr>
          <p:spPr bwMode="auto">
            <a:xfrm>
              <a:off x="0" y="0"/>
              <a:ext cx="0" cy="0"/>
            </a:xfrm>
            <a:prstGeom prst="rect">
              <a:avLst/>
            </a:prstGeom>
            <a:noFill/>
            <a:ln w="19050">
              <a:noFill/>
              <a:miter lim="800000"/>
              <a:headEnd/>
              <a:tailEnd/>
            </a:ln>
          </p:spPr>
          <p:txBody>
            <a:bodyPr lIns="90000" tIns="46800" rIns="90000" bIns="46800">
              <a:spAutoFit/>
            </a:bodyPr>
            <a:lstStyle/>
            <a:p>
              <a:endParaRPr lang="zh-CN" altLang="en-US"/>
            </a:p>
          </p:txBody>
        </p:sp>
        <p:sp>
          <p:nvSpPr>
            <p:cNvPr id="40968" name="Rectangle 6"/>
            <p:cNvSpPr>
              <a:spLocks noChangeArrowheads="1"/>
            </p:cNvSpPr>
            <p:nvPr/>
          </p:nvSpPr>
          <p:spPr bwMode="auto">
            <a:xfrm>
              <a:off x="0" y="0"/>
              <a:ext cx="5760" cy="288"/>
            </a:xfrm>
            <a:prstGeom prst="rect">
              <a:avLst/>
            </a:prstGeom>
            <a:noFill/>
            <a:ln w="19050">
              <a:noFill/>
              <a:miter lim="800000"/>
              <a:headEnd/>
              <a:tailEnd/>
            </a:ln>
          </p:spPr>
          <p:txBody>
            <a:bodyPr lIns="90000" tIns="46800" rIns="90000" bIns="46800">
              <a:spAutoFit/>
            </a:bodyPr>
            <a:lstStyle/>
            <a:p>
              <a:pPr>
                <a:lnSpc>
                  <a:spcPct val="120000"/>
                </a:lnSpc>
                <a:spcBef>
                  <a:spcPct val="0"/>
                </a:spcBef>
              </a:pPr>
              <a:r>
                <a:rPr kumimoji="0" lang="zh-CN" altLang="en-US">
                  <a:ea typeface="宋体" pitchFamily="2" charset="-122"/>
                </a:rPr>
                <a:t>介于通用逻辑块</a:t>
              </a:r>
              <a:r>
                <a:rPr kumimoji="0" lang="en-US" altLang="zh-CN">
                  <a:ea typeface="宋体" pitchFamily="2" charset="-122"/>
                </a:rPr>
                <a:t>GLB</a:t>
              </a:r>
              <a:r>
                <a:rPr kumimoji="0" lang="zh-CN" altLang="en-US">
                  <a:ea typeface="宋体" pitchFamily="2" charset="-122"/>
                </a:rPr>
                <a:t>和输入输出单元</a:t>
              </a:r>
              <a:r>
                <a:rPr kumimoji="0" lang="en-US" altLang="zh-CN">
                  <a:ea typeface="宋体" pitchFamily="2" charset="-122"/>
                </a:rPr>
                <a:t>IOC</a:t>
              </a:r>
              <a:r>
                <a:rPr kumimoji="0" lang="zh-CN" altLang="en-US">
                  <a:ea typeface="宋体" pitchFamily="2" charset="-122"/>
                </a:rPr>
                <a:t>之间</a:t>
              </a:r>
            </a:p>
          </p:txBody>
        </p:sp>
      </p:grpSp>
      <p:sp>
        <p:nvSpPr>
          <p:cNvPr id="374791" name="Rectangle 7"/>
          <p:cNvSpPr>
            <a:spLocks noChangeArrowheads="1"/>
          </p:cNvSpPr>
          <p:nvPr/>
        </p:nvSpPr>
        <p:spPr bwMode="auto">
          <a:xfrm>
            <a:off x="304800" y="228600"/>
            <a:ext cx="2819400" cy="415925"/>
          </a:xfrm>
          <a:prstGeom prst="rect">
            <a:avLst/>
          </a:prstGeom>
          <a:noFill/>
          <a:ln w="19050">
            <a:solidFill>
              <a:schemeClr val="accent2"/>
            </a:solidFill>
            <a:miter lim="800000"/>
            <a:headEnd/>
            <a:tailEnd/>
          </a:ln>
        </p:spPr>
        <p:txBody>
          <a:bodyPr lIns="90000" tIns="46800" rIns="90000" bIns="46800">
            <a:spAutoFit/>
          </a:bodyPr>
          <a:lstStyle/>
          <a:p>
            <a:pPr algn="ctr">
              <a:lnSpc>
                <a:spcPct val="100000"/>
              </a:lnSpc>
              <a:spcBef>
                <a:spcPct val="0"/>
              </a:spcBef>
            </a:pPr>
            <a:r>
              <a:rPr kumimoji="0" lang="en-US" altLang="zh-CN">
                <a:ea typeface="宋体" pitchFamily="2" charset="-122"/>
              </a:rPr>
              <a:t>3</a:t>
            </a:r>
            <a:r>
              <a:rPr kumimoji="0" lang="zh-CN" altLang="en-US">
                <a:ea typeface="宋体" pitchFamily="2" charset="-122"/>
              </a:rPr>
              <a:t>、输出布线区</a:t>
            </a:r>
            <a:r>
              <a:rPr kumimoji="0" lang="en-US" altLang="zh-CN">
                <a:ea typeface="宋体" pitchFamily="2" charset="-122"/>
              </a:rPr>
              <a:t>ORP</a:t>
            </a:r>
          </a:p>
        </p:txBody>
      </p:sp>
      <p:sp>
        <p:nvSpPr>
          <p:cNvPr id="374792" name="Text Box 8"/>
          <p:cNvSpPr txBox="1">
            <a:spLocks noChangeArrowheads="1"/>
          </p:cNvSpPr>
          <p:nvPr/>
        </p:nvSpPr>
        <p:spPr bwMode="auto">
          <a:xfrm>
            <a:off x="3200400" y="228600"/>
            <a:ext cx="16002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solidFill>
                  <a:srgbClr val="FF3300"/>
                </a:solidFill>
                <a:ea typeface="宋体" pitchFamily="2" charset="-122"/>
              </a:rPr>
              <a:t>可编程</a:t>
            </a:r>
          </a:p>
        </p:txBody>
      </p:sp>
      <p:pic>
        <p:nvPicPr>
          <p:cNvPr id="374796" name="Picture 12" descr="G6-12"/>
          <p:cNvPicPr>
            <a:picLocks noChangeAspect="1" noChangeArrowheads="1"/>
          </p:cNvPicPr>
          <p:nvPr/>
        </p:nvPicPr>
        <p:blipFill>
          <a:blip r:embed="rId2" cstate="print"/>
          <a:srcRect/>
          <a:stretch>
            <a:fillRect/>
          </a:stretch>
        </p:blipFill>
        <p:spPr bwMode="auto">
          <a:xfrm>
            <a:off x="228600" y="1295400"/>
            <a:ext cx="8915400" cy="3227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47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4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74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1" grpId="0" animBg="1" autoUpdateAnimBg="0"/>
      <p:bldP spid="37479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1026"/>
          <p:cNvSpPr>
            <a:spLocks noGrp="1" noChangeArrowheads="1"/>
          </p:cNvSpPr>
          <p:nvPr>
            <p:ph type="title"/>
          </p:nvPr>
        </p:nvSpPr>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的输出布线</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ORP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编程</a:t>
            </a:r>
          </a:p>
        </p:txBody>
      </p:sp>
      <p:graphicFrame>
        <p:nvGraphicFramePr>
          <p:cNvPr id="7170" name="Object 12"/>
          <p:cNvGraphicFramePr>
            <a:graphicFrameLocks noChangeAspect="1"/>
          </p:cNvGraphicFramePr>
          <p:nvPr/>
        </p:nvGraphicFramePr>
        <p:xfrm>
          <a:off x="0" y="838200"/>
          <a:ext cx="9144000" cy="5522913"/>
        </p:xfrm>
        <a:graphic>
          <a:graphicData uri="http://schemas.openxmlformats.org/presentationml/2006/ole">
            <mc:AlternateContent xmlns:mc="http://schemas.openxmlformats.org/markup-compatibility/2006">
              <mc:Choice xmlns:v="urn:schemas-microsoft-com:vml" Requires="v">
                <p:oleObj spid="_x0000_s7174" name="位图图像" r:id="rId3" imgW="7868748" imgH="4753639" progId="PBrush">
                  <p:embed/>
                </p:oleObj>
              </mc:Choice>
              <mc:Fallback>
                <p:oleObj name="位图图像" r:id="rId3" imgW="7868748" imgH="4753639" progId="PBrush">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552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 Box 1029"/>
          <p:cNvSpPr txBox="1">
            <a:spLocks noChangeArrowheads="1"/>
          </p:cNvSpPr>
          <p:nvPr/>
        </p:nvSpPr>
        <p:spPr bwMode="auto">
          <a:xfrm>
            <a:off x="533400" y="228600"/>
            <a:ext cx="38100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对</a:t>
            </a:r>
            <a:r>
              <a:rPr lang="en-US" altLang="zh-CN">
                <a:ea typeface="宋体" pitchFamily="2" charset="-122"/>
              </a:rPr>
              <a:t>ORP</a:t>
            </a:r>
            <a:r>
              <a:rPr lang="zh-CN" altLang="en-US">
                <a:ea typeface="宋体" pitchFamily="2" charset="-122"/>
              </a:rPr>
              <a:t>编程使</a:t>
            </a:r>
            <a:r>
              <a:rPr lang="en-US" altLang="zh-CN">
                <a:ea typeface="宋体" pitchFamily="2" charset="-122"/>
              </a:rPr>
              <a:t>GLB</a:t>
            </a:r>
            <a:r>
              <a:rPr lang="zh-CN" altLang="en-US">
                <a:ea typeface="宋体" pitchFamily="2" charset="-122"/>
              </a:rPr>
              <a:t>与</a:t>
            </a:r>
            <a:r>
              <a:rPr lang="en-US" altLang="zh-CN">
                <a:ea typeface="宋体" pitchFamily="2" charset="-122"/>
              </a:rPr>
              <a:t>I/O</a:t>
            </a:r>
            <a:r>
              <a:rPr lang="zh-CN" altLang="en-US">
                <a:ea typeface="宋体" pitchFamily="2" charset="-122"/>
              </a:rPr>
              <a:t>相连：</a:t>
            </a:r>
          </a:p>
        </p:txBody>
      </p:sp>
      <p:sp>
        <p:nvSpPr>
          <p:cNvPr id="424966" name="Oval 1030"/>
          <p:cNvSpPr>
            <a:spLocks noChangeArrowheads="1"/>
          </p:cNvSpPr>
          <p:nvPr/>
        </p:nvSpPr>
        <p:spPr bwMode="auto">
          <a:xfrm>
            <a:off x="2971800" y="3429000"/>
            <a:ext cx="228600" cy="228600"/>
          </a:xfrm>
          <a:prstGeom prst="ellipse">
            <a:avLst/>
          </a:prstGeom>
          <a:noFill/>
          <a:ln w="19050">
            <a:solidFill>
              <a:srgbClr val="00FF00"/>
            </a:solidFill>
            <a:round/>
            <a:headEnd/>
            <a:tailEnd/>
          </a:ln>
        </p:spPr>
        <p:txBody>
          <a:bodyPr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4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的输出布线</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ORP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跨过</a:t>
            </a:r>
          </a:p>
        </p:txBody>
      </p:sp>
      <p:sp>
        <p:nvSpPr>
          <p:cNvPr id="8196" name="Text Box 4"/>
          <p:cNvSpPr txBox="1">
            <a:spLocks noChangeArrowheads="1"/>
          </p:cNvSpPr>
          <p:nvPr/>
        </p:nvSpPr>
        <p:spPr bwMode="auto">
          <a:xfrm>
            <a:off x="533400" y="228600"/>
            <a:ext cx="4110038"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跨过</a:t>
            </a:r>
            <a:r>
              <a:rPr lang="en-US" altLang="zh-CN">
                <a:ea typeface="宋体" pitchFamily="2" charset="-122"/>
              </a:rPr>
              <a:t>ORP</a:t>
            </a:r>
            <a:r>
              <a:rPr lang="zh-CN" altLang="en-US">
                <a:ea typeface="宋体" pitchFamily="2" charset="-122"/>
              </a:rPr>
              <a:t>使</a:t>
            </a:r>
            <a:r>
              <a:rPr lang="en-US" altLang="zh-CN">
                <a:ea typeface="宋体" pitchFamily="2" charset="-122"/>
              </a:rPr>
              <a:t>GLB</a:t>
            </a:r>
            <a:r>
              <a:rPr lang="zh-CN" altLang="en-US">
                <a:ea typeface="宋体" pitchFamily="2" charset="-122"/>
              </a:rPr>
              <a:t>与</a:t>
            </a:r>
            <a:r>
              <a:rPr lang="en-US" altLang="zh-CN">
                <a:ea typeface="宋体" pitchFamily="2" charset="-122"/>
              </a:rPr>
              <a:t>I/O</a:t>
            </a:r>
            <a:r>
              <a:rPr lang="zh-CN" altLang="en-US">
                <a:ea typeface="宋体" pitchFamily="2" charset="-122"/>
              </a:rPr>
              <a:t>直接相连：</a:t>
            </a:r>
          </a:p>
        </p:txBody>
      </p:sp>
      <p:graphicFrame>
        <p:nvGraphicFramePr>
          <p:cNvPr id="8194" name="Object 2"/>
          <p:cNvGraphicFramePr>
            <a:graphicFrameLocks noChangeAspect="1"/>
          </p:cNvGraphicFramePr>
          <p:nvPr/>
        </p:nvGraphicFramePr>
        <p:xfrm>
          <a:off x="0" y="609600"/>
          <a:ext cx="9144000" cy="5549900"/>
        </p:xfrm>
        <a:graphic>
          <a:graphicData uri="http://schemas.openxmlformats.org/presentationml/2006/ole">
            <mc:AlternateContent xmlns:mc="http://schemas.openxmlformats.org/markup-compatibility/2006">
              <mc:Choice xmlns:v="urn:schemas-microsoft-com:vml" Requires="v">
                <p:oleObj spid="_x0000_s8198" name="位图图像" r:id="rId3" imgW="7830643" imgH="4753639" progId="PBrush">
                  <p:embed/>
                </p:oleObj>
              </mc:Choice>
              <mc:Fallback>
                <p:oleObj name="位图图像" r:id="rId3" imgW="7830643" imgH="4753639"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9144000" cy="554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5990" name="Text Box 6"/>
          <p:cNvSpPr txBox="1">
            <a:spLocks noChangeArrowheads="1"/>
          </p:cNvSpPr>
          <p:nvPr/>
        </p:nvSpPr>
        <p:spPr bwMode="auto">
          <a:xfrm>
            <a:off x="4343400" y="152400"/>
            <a:ext cx="8382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solidFill>
                  <a:srgbClr val="FF3300"/>
                </a:solidFill>
                <a:ea typeface="宋体" pitchFamily="2" charset="-122"/>
              </a:rPr>
              <a:t>高速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5867400" y="6477000"/>
            <a:ext cx="32766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输出使能的公共乘积项</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楷体_GB2312" pitchFamily="49" charset="-122"/>
              </a:rPr>
              <a:t>OE</a:t>
            </a:r>
            <a:endPar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pic>
        <p:nvPicPr>
          <p:cNvPr id="415748" name="Picture 4" descr="G6-15"/>
          <p:cNvPicPr>
            <a:picLocks noChangeAspect="1" noChangeArrowheads="1"/>
          </p:cNvPicPr>
          <p:nvPr/>
        </p:nvPicPr>
        <p:blipFill>
          <a:blip r:embed="rId2" cstate="print"/>
          <a:srcRect/>
          <a:stretch>
            <a:fillRect/>
          </a:stretch>
        </p:blipFill>
        <p:spPr bwMode="auto">
          <a:xfrm>
            <a:off x="228600" y="609600"/>
            <a:ext cx="8915400" cy="4513263"/>
          </a:xfrm>
          <a:prstGeom prst="rect">
            <a:avLst/>
          </a:prstGeom>
          <a:solidFill>
            <a:schemeClr val="bg1"/>
          </a:solidFill>
          <a:ln w="9525">
            <a:noFill/>
            <a:miter lim="800000"/>
            <a:headEnd/>
            <a:tailEnd/>
          </a:ln>
        </p:spPr>
      </p:pic>
      <p:sp>
        <p:nvSpPr>
          <p:cNvPr id="415749" name="Text Box 5"/>
          <p:cNvSpPr txBox="1">
            <a:spLocks noChangeArrowheads="1"/>
          </p:cNvSpPr>
          <p:nvPr/>
        </p:nvSpPr>
        <p:spPr bwMode="auto">
          <a:xfrm>
            <a:off x="838200" y="5573713"/>
            <a:ext cx="7621588" cy="7016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用于输出使能的公共乘积项</a:t>
            </a:r>
            <a:r>
              <a:rPr lang="en-US" altLang="zh-CN">
                <a:ea typeface="宋体" pitchFamily="2" charset="-122"/>
              </a:rPr>
              <a:t>OE</a:t>
            </a:r>
            <a:r>
              <a:rPr lang="zh-CN" altLang="en-US">
                <a:ea typeface="宋体" pitchFamily="2" charset="-122"/>
              </a:rPr>
              <a:t>，是本巨块中某个</a:t>
            </a:r>
            <a:r>
              <a:rPr lang="en-US" altLang="zh-CN">
                <a:ea typeface="宋体" pitchFamily="2" charset="-122"/>
              </a:rPr>
              <a:t>GLB</a:t>
            </a:r>
            <a:r>
              <a:rPr lang="zh-CN" altLang="en-US">
                <a:ea typeface="宋体" pitchFamily="2" charset="-122"/>
              </a:rPr>
              <a:t>的</a:t>
            </a:r>
            <a:r>
              <a:rPr lang="en-US" altLang="zh-CN">
                <a:ea typeface="宋体" pitchFamily="2" charset="-122"/>
              </a:rPr>
              <a:t>19</a:t>
            </a:r>
            <a:r>
              <a:rPr lang="zh-CN" altLang="en-US">
                <a:ea typeface="宋体" pitchFamily="2" charset="-122"/>
              </a:rPr>
              <a:t>号乘积项产生的。利用它作为本巨块所有</a:t>
            </a:r>
            <a:r>
              <a:rPr lang="en-US" altLang="zh-CN">
                <a:ea typeface="宋体" pitchFamily="2" charset="-122"/>
              </a:rPr>
              <a:t>16</a:t>
            </a:r>
            <a:r>
              <a:rPr lang="zh-CN" altLang="en-US">
                <a:ea typeface="宋体" pitchFamily="2" charset="-122"/>
              </a:rPr>
              <a:t>个</a:t>
            </a:r>
            <a:r>
              <a:rPr lang="en-US" altLang="zh-CN">
                <a:ea typeface="宋体" pitchFamily="2" charset="-122"/>
              </a:rPr>
              <a:t>I/O</a:t>
            </a:r>
            <a:r>
              <a:rPr lang="zh-CN" altLang="en-US">
                <a:ea typeface="宋体" pitchFamily="2" charset="-122"/>
              </a:rPr>
              <a:t>单元公用的</a:t>
            </a:r>
            <a:r>
              <a:rPr lang="en-US" altLang="zh-CN">
                <a:ea typeface="宋体" pitchFamily="2" charset="-122"/>
              </a:rPr>
              <a:t>OE</a:t>
            </a:r>
            <a:r>
              <a:rPr lang="zh-CN" altLang="en-US">
                <a:ea typeface="宋体" pitchFamily="2" charset="-122"/>
              </a:rPr>
              <a:t>信号。</a:t>
            </a:r>
          </a:p>
        </p:txBody>
      </p:sp>
      <p:sp>
        <p:nvSpPr>
          <p:cNvPr id="41989" name="Text Box 7"/>
          <p:cNvSpPr txBox="1">
            <a:spLocks noChangeArrowheads="1"/>
          </p:cNvSpPr>
          <p:nvPr/>
        </p:nvSpPr>
        <p:spPr bwMode="auto">
          <a:xfrm>
            <a:off x="304800" y="101600"/>
            <a:ext cx="28194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巨块的输出使能控制：</a:t>
            </a:r>
          </a:p>
        </p:txBody>
      </p:sp>
      <p:grpSp>
        <p:nvGrpSpPr>
          <p:cNvPr id="2" name="Group 11"/>
          <p:cNvGrpSpPr>
            <a:grpSpLocks/>
          </p:cNvGrpSpPr>
          <p:nvPr/>
        </p:nvGrpSpPr>
        <p:grpSpPr bwMode="auto">
          <a:xfrm>
            <a:off x="233363" y="3919538"/>
            <a:ext cx="2209800" cy="1689100"/>
            <a:chOff x="147" y="2469"/>
            <a:chExt cx="1392" cy="1064"/>
          </a:xfrm>
        </p:grpSpPr>
        <p:sp>
          <p:nvSpPr>
            <p:cNvPr id="41991" name="Text Box 8"/>
            <p:cNvSpPr txBox="1">
              <a:spLocks noChangeArrowheads="1"/>
            </p:cNvSpPr>
            <p:nvPr/>
          </p:nvSpPr>
          <p:spPr bwMode="auto">
            <a:xfrm>
              <a:off x="147" y="3271"/>
              <a:ext cx="1392" cy="262"/>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IOC</a:t>
              </a:r>
              <a:r>
                <a:rPr lang="zh-CN" altLang="en-US">
                  <a:ea typeface="宋体" pitchFamily="2" charset="-122"/>
                </a:rPr>
                <a:t>的</a:t>
              </a:r>
              <a:r>
                <a:rPr lang="en-US" altLang="zh-CN">
                  <a:ea typeface="宋体" pitchFamily="2" charset="-122"/>
                </a:rPr>
                <a:t>MUX1</a:t>
              </a:r>
            </a:p>
          </p:txBody>
        </p:sp>
        <p:sp>
          <p:nvSpPr>
            <p:cNvPr id="41992" name="Line 9"/>
            <p:cNvSpPr>
              <a:spLocks noChangeShapeType="1"/>
            </p:cNvSpPr>
            <p:nvPr/>
          </p:nvSpPr>
          <p:spPr bwMode="auto">
            <a:xfrm flipH="1">
              <a:off x="489" y="2469"/>
              <a:ext cx="528" cy="816"/>
            </a:xfrm>
            <a:prstGeom prst="line">
              <a:avLst/>
            </a:prstGeom>
            <a:noFill/>
            <a:ln w="19050">
              <a:solidFill>
                <a:srgbClr val="FF3300"/>
              </a:solidFill>
              <a:round/>
              <a:headEnd type="triangle" w="med" len="med"/>
              <a:tailEnd/>
            </a:ln>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5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7010400" y="6477000"/>
            <a:ext cx="21336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巨块</a:t>
            </a:r>
          </a:p>
        </p:txBody>
      </p:sp>
      <p:sp>
        <p:nvSpPr>
          <p:cNvPr id="43011" name="Rectangle 4"/>
          <p:cNvSpPr>
            <a:spLocks noChangeArrowheads="1"/>
          </p:cNvSpPr>
          <p:nvPr/>
        </p:nvSpPr>
        <p:spPr bwMode="auto">
          <a:xfrm>
            <a:off x="152400" y="127000"/>
            <a:ext cx="1600200" cy="415925"/>
          </a:xfrm>
          <a:prstGeom prst="rect">
            <a:avLst/>
          </a:prstGeom>
          <a:noFill/>
          <a:ln w="19050">
            <a:solidFill>
              <a:schemeClr val="accent2"/>
            </a:solidFill>
            <a:miter lim="800000"/>
            <a:headEnd/>
            <a:tailEnd/>
          </a:ln>
        </p:spPr>
        <p:txBody>
          <a:bodyPr lIns="90000" tIns="46800" rIns="90000" bIns="46800">
            <a:spAutoFit/>
          </a:bodyPr>
          <a:lstStyle/>
          <a:p>
            <a:pPr algn="ctr">
              <a:lnSpc>
                <a:spcPct val="100000"/>
              </a:lnSpc>
              <a:spcBef>
                <a:spcPct val="0"/>
              </a:spcBef>
            </a:pPr>
            <a:r>
              <a:rPr kumimoji="0" lang="en-US" altLang="zh-CN">
                <a:ea typeface="宋体" pitchFamily="2" charset="-122"/>
              </a:rPr>
              <a:t>5</a:t>
            </a:r>
            <a:r>
              <a:rPr kumimoji="0" lang="zh-CN" altLang="en-US">
                <a:ea typeface="宋体" pitchFamily="2" charset="-122"/>
              </a:rPr>
              <a:t>、巨块</a:t>
            </a:r>
          </a:p>
        </p:txBody>
      </p:sp>
      <p:grpSp>
        <p:nvGrpSpPr>
          <p:cNvPr id="43012" name="Group 13"/>
          <p:cNvGrpSpPr>
            <a:grpSpLocks/>
          </p:cNvGrpSpPr>
          <p:nvPr/>
        </p:nvGrpSpPr>
        <p:grpSpPr bwMode="auto">
          <a:xfrm>
            <a:off x="77788" y="2012950"/>
            <a:ext cx="6740525" cy="2833688"/>
            <a:chOff x="0" y="0"/>
            <a:chExt cx="4246" cy="1785"/>
          </a:xfrm>
        </p:grpSpPr>
        <p:sp>
          <p:nvSpPr>
            <p:cNvPr id="43018" name="Rectangle 9"/>
            <p:cNvSpPr>
              <a:spLocks noChangeArrowheads="1"/>
            </p:cNvSpPr>
            <p:nvPr/>
          </p:nvSpPr>
          <p:spPr bwMode="auto">
            <a:xfrm>
              <a:off x="0" y="0"/>
              <a:ext cx="2123" cy="0"/>
            </a:xfrm>
            <a:prstGeom prst="rect">
              <a:avLst/>
            </a:prstGeom>
            <a:noFill/>
            <a:ln w="19050">
              <a:noFill/>
              <a:miter lim="800000"/>
              <a:headEnd/>
              <a:tailEnd/>
            </a:ln>
          </p:spPr>
          <p:txBody>
            <a:bodyPr lIns="90000" tIns="46800" rIns="90000" bIns="46800">
              <a:spAutoFit/>
            </a:bodyPr>
            <a:lstStyle/>
            <a:p>
              <a:endParaRPr lang="zh-CN" altLang="en-US"/>
            </a:p>
          </p:txBody>
        </p:sp>
        <p:sp>
          <p:nvSpPr>
            <p:cNvPr id="43019" name="Rectangle 10"/>
            <p:cNvSpPr>
              <a:spLocks noChangeArrowheads="1"/>
            </p:cNvSpPr>
            <p:nvPr/>
          </p:nvSpPr>
          <p:spPr bwMode="auto">
            <a:xfrm>
              <a:off x="0" y="0"/>
              <a:ext cx="2123" cy="1785"/>
            </a:xfrm>
            <a:prstGeom prst="rect">
              <a:avLst/>
            </a:prstGeom>
            <a:noFill/>
            <a:ln w="19050">
              <a:noFill/>
              <a:miter lim="800000"/>
              <a:headEnd/>
              <a:tailEnd/>
            </a:ln>
          </p:spPr>
          <p:txBody>
            <a:bodyPr lIns="90000" tIns="46800" rIns="90000" bIns="46800">
              <a:spAutoFit/>
            </a:bodyPr>
            <a:lstStyle/>
            <a:p>
              <a:endParaRPr lang="zh-CN" altLang="en-US"/>
            </a:p>
          </p:txBody>
        </p:sp>
        <p:sp>
          <p:nvSpPr>
            <p:cNvPr id="43020" name="Rectangle 11"/>
            <p:cNvSpPr>
              <a:spLocks noChangeArrowheads="1"/>
            </p:cNvSpPr>
            <p:nvPr/>
          </p:nvSpPr>
          <p:spPr bwMode="auto">
            <a:xfrm>
              <a:off x="2123" y="0"/>
              <a:ext cx="2123" cy="1785"/>
            </a:xfrm>
            <a:prstGeom prst="rect">
              <a:avLst/>
            </a:prstGeom>
            <a:noFill/>
            <a:ln w="19050">
              <a:noFill/>
              <a:miter lim="800000"/>
              <a:headEnd/>
              <a:tailEnd/>
            </a:ln>
          </p:spPr>
          <p:txBody>
            <a:bodyPr lIns="90000" tIns="46800" rIns="90000" bIns="46800" anchor="ctr"/>
            <a:lstStyle/>
            <a:p>
              <a:pPr algn="ctr">
                <a:lnSpc>
                  <a:spcPct val="100000"/>
                </a:lnSpc>
                <a:spcBef>
                  <a:spcPct val="0"/>
                </a:spcBef>
              </a:pPr>
              <a:r>
                <a:rPr lang="en-US" altLang="zh-CN" sz="2400" b="0">
                  <a:ea typeface="宋体" pitchFamily="2" charset="-122"/>
                </a:rPr>
                <a:t>  </a:t>
              </a:r>
              <a:r>
                <a:rPr lang="en-US" altLang="zh-CN" sz="13200" b="0">
                  <a:ea typeface="宋体" pitchFamily="2" charset="-122"/>
                </a:rPr>
                <a:t> </a:t>
              </a:r>
              <a:r>
                <a:rPr lang="en-US" altLang="zh-CN" sz="2400" b="0">
                  <a:ea typeface="宋体" pitchFamily="2" charset="-122"/>
                </a:rPr>
                <a:t>                                                                      </a:t>
              </a:r>
            </a:p>
            <a:p>
              <a:pPr algn="ctr" eaLnBrk="0" hangingPunct="0">
                <a:lnSpc>
                  <a:spcPct val="100000"/>
                </a:lnSpc>
                <a:spcBef>
                  <a:spcPct val="0"/>
                </a:spcBef>
              </a:pPr>
              <a:endParaRPr lang="en-US" altLang="zh-CN" sz="2400" b="0">
                <a:ea typeface="宋体" pitchFamily="2" charset="-122"/>
              </a:endParaRPr>
            </a:p>
          </p:txBody>
        </p:sp>
      </p:grpSp>
      <p:sp>
        <p:nvSpPr>
          <p:cNvPr id="375822" name="Text Box 14"/>
          <p:cNvSpPr txBox="1">
            <a:spLocks noChangeArrowheads="1"/>
          </p:cNvSpPr>
          <p:nvPr/>
        </p:nvSpPr>
        <p:spPr bwMode="auto">
          <a:xfrm>
            <a:off x="1476375" y="5157788"/>
            <a:ext cx="16002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r>
              <a:rPr lang="en-US" altLang="zh-CN">
                <a:ea typeface="宋体" pitchFamily="2" charset="-122"/>
              </a:rPr>
              <a:t> 8</a:t>
            </a:r>
            <a:r>
              <a:rPr lang="zh-CN" altLang="en-US">
                <a:ea typeface="宋体" pitchFamily="2" charset="-122"/>
              </a:rPr>
              <a:t>个</a:t>
            </a:r>
            <a:r>
              <a:rPr lang="en-US" altLang="zh-CN">
                <a:ea typeface="宋体" pitchFamily="2" charset="-122"/>
              </a:rPr>
              <a:t>GLB</a:t>
            </a:r>
          </a:p>
        </p:txBody>
      </p:sp>
      <p:sp>
        <p:nvSpPr>
          <p:cNvPr id="375823" name="Text Box 15"/>
          <p:cNvSpPr txBox="1">
            <a:spLocks noChangeArrowheads="1"/>
          </p:cNvSpPr>
          <p:nvPr/>
        </p:nvSpPr>
        <p:spPr bwMode="auto">
          <a:xfrm>
            <a:off x="1447800" y="5575300"/>
            <a:ext cx="2087563"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r>
              <a:rPr lang="en-US" altLang="zh-CN">
                <a:ea typeface="宋体" pitchFamily="2" charset="-122"/>
              </a:rPr>
              <a:t> 16</a:t>
            </a:r>
            <a:r>
              <a:rPr lang="zh-CN" altLang="en-US">
                <a:ea typeface="宋体" pitchFamily="2" charset="-122"/>
              </a:rPr>
              <a:t>个</a:t>
            </a:r>
            <a:r>
              <a:rPr lang="en-US" altLang="zh-CN">
                <a:ea typeface="宋体" pitchFamily="2" charset="-122"/>
              </a:rPr>
              <a:t>I/O</a:t>
            </a:r>
            <a:r>
              <a:rPr lang="zh-CN" altLang="en-US">
                <a:ea typeface="宋体" pitchFamily="2" charset="-122"/>
              </a:rPr>
              <a:t>单元</a:t>
            </a:r>
          </a:p>
        </p:txBody>
      </p:sp>
      <p:sp>
        <p:nvSpPr>
          <p:cNvPr id="375824" name="Text Box 16"/>
          <p:cNvSpPr txBox="1">
            <a:spLocks noChangeArrowheads="1"/>
          </p:cNvSpPr>
          <p:nvPr/>
        </p:nvSpPr>
        <p:spPr bwMode="auto">
          <a:xfrm>
            <a:off x="3506788" y="5613400"/>
            <a:ext cx="2303462"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 </a:t>
            </a:r>
            <a:r>
              <a:rPr lang="en-US" altLang="zh-CN">
                <a:ea typeface="宋体" pitchFamily="2" charset="-122"/>
              </a:rPr>
              <a:t>2</a:t>
            </a:r>
            <a:r>
              <a:rPr lang="zh-CN" altLang="en-US">
                <a:ea typeface="宋体" pitchFamily="2" charset="-122"/>
              </a:rPr>
              <a:t>个直接输入</a:t>
            </a:r>
          </a:p>
        </p:txBody>
      </p:sp>
      <p:pic>
        <p:nvPicPr>
          <p:cNvPr id="43016" name="Picture 2"/>
          <p:cNvPicPr>
            <a:picLocks noChangeAspect="1" noChangeArrowheads="1"/>
          </p:cNvPicPr>
          <p:nvPr/>
        </p:nvPicPr>
        <p:blipFill>
          <a:blip r:embed="rId2" cstate="print"/>
          <a:srcRect/>
          <a:stretch>
            <a:fillRect/>
          </a:stretch>
        </p:blipFill>
        <p:spPr bwMode="auto">
          <a:xfrm>
            <a:off x="468313" y="620713"/>
            <a:ext cx="8035925" cy="4462462"/>
          </a:xfrm>
          <a:prstGeom prst="rect">
            <a:avLst/>
          </a:prstGeom>
          <a:noFill/>
          <a:ln w="9525">
            <a:noFill/>
            <a:miter lim="800000"/>
            <a:headEnd/>
            <a:tailEnd/>
          </a:ln>
        </p:spPr>
      </p:pic>
      <p:sp>
        <p:nvSpPr>
          <p:cNvPr id="510979" name="Text Box 3"/>
          <p:cNvSpPr txBox="1">
            <a:spLocks noChangeArrowheads="1"/>
          </p:cNvSpPr>
          <p:nvPr/>
        </p:nvSpPr>
        <p:spPr bwMode="auto">
          <a:xfrm>
            <a:off x="3563938" y="5186363"/>
            <a:ext cx="2087562"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r>
              <a:rPr lang="en-US" altLang="zh-CN">
                <a:ea typeface="宋体" pitchFamily="2" charset="-122"/>
              </a:rPr>
              <a:t> </a:t>
            </a:r>
            <a:r>
              <a:rPr lang="zh-CN" altLang="en-US">
                <a:ea typeface="宋体" pitchFamily="2" charset="-122"/>
              </a:rPr>
              <a:t>输出布线区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09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58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5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2" grpId="0" autoUpdateAnimBg="0"/>
      <p:bldP spid="375823" grpId="0" autoUpdateAnimBg="0"/>
      <p:bldP spid="375824" grpId="0" autoUpdateAnimBg="0"/>
      <p:bldP spid="51097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3848100" y="685800"/>
            <a:ext cx="5295900" cy="5410200"/>
            <a:chOff x="2424" y="432"/>
            <a:chExt cx="3336" cy="3408"/>
          </a:xfrm>
        </p:grpSpPr>
        <p:pic>
          <p:nvPicPr>
            <p:cNvPr id="44044" name="Picture 10" descr="G6-16"/>
            <p:cNvPicPr>
              <a:picLocks noChangeAspect="1" noChangeArrowheads="1"/>
            </p:cNvPicPr>
            <p:nvPr/>
          </p:nvPicPr>
          <p:blipFill>
            <a:blip r:embed="rId2" cstate="print"/>
            <a:srcRect/>
            <a:stretch>
              <a:fillRect/>
            </a:stretch>
          </p:blipFill>
          <p:spPr bwMode="auto">
            <a:xfrm>
              <a:off x="2424" y="432"/>
              <a:ext cx="3336" cy="3408"/>
            </a:xfrm>
            <a:prstGeom prst="rect">
              <a:avLst/>
            </a:prstGeom>
            <a:solidFill>
              <a:schemeClr val="bg1"/>
            </a:solidFill>
            <a:ln w="9525">
              <a:noFill/>
              <a:miter lim="800000"/>
              <a:headEnd/>
              <a:tailEnd/>
            </a:ln>
          </p:spPr>
        </p:pic>
        <p:sp>
          <p:nvSpPr>
            <p:cNvPr id="44045" name="Text Box 17"/>
            <p:cNvSpPr txBox="1">
              <a:spLocks noChangeArrowheads="1"/>
            </p:cNvSpPr>
            <p:nvPr/>
          </p:nvSpPr>
          <p:spPr bwMode="auto">
            <a:xfrm>
              <a:off x="4272" y="720"/>
              <a:ext cx="384" cy="250"/>
            </a:xfrm>
            <a:prstGeom prst="rect">
              <a:avLst/>
            </a:prstGeom>
            <a:solidFill>
              <a:schemeClr val="bg1"/>
            </a:solidFill>
            <a:ln w="19050">
              <a:noFill/>
              <a:miter lim="800000"/>
              <a:headEnd/>
              <a:tailEnd/>
            </a:ln>
          </p:spPr>
          <p:txBody>
            <a:bodyPr lIns="90000" tIns="46800" rIns="90000" bIns="46800">
              <a:spAutoFit/>
            </a:bodyPr>
            <a:lstStyle/>
            <a:p>
              <a:pPr algn="ctr">
                <a:lnSpc>
                  <a:spcPct val="100000"/>
                </a:lnSpc>
              </a:pPr>
              <a:r>
                <a:rPr lang="en-US" altLang="zh-CN">
                  <a:solidFill>
                    <a:srgbClr val="1C1C1C"/>
                  </a:solidFill>
                  <a:ea typeface="宋体" pitchFamily="2" charset="-122"/>
                </a:rPr>
                <a:t>C</a:t>
              </a:r>
              <a:r>
                <a:rPr lang="en-US" altLang="zh-CN" baseline="-25000">
                  <a:solidFill>
                    <a:srgbClr val="1C1C1C"/>
                  </a:solidFill>
                  <a:ea typeface="宋体" pitchFamily="2" charset="-122"/>
                </a:rPr>
                <a:t>0</a:t>
              </a:r>
            </a:p>
          </p:txBody>
        </p:sp>
      </p:grpSp>
      <p:sp>
        <p:nvSpPr>
          <p:cNvPr id="382978" name="Rectangle 2"/>
          <p:cNvSpPr>
            <a:spLocks noGrp="1" noChangeArrowheads="1"/>
          </p:cNvSpPr>
          <p:nvPr>
            <p:ph type="title"/>
          </p:nvPr>
        </p:nvSpPr>
        <p:spPr>
          <a:xfrm>
            <a:off x="6400800" y="6477000"/>
            <a:ext cx="27432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时钟分配网络</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CDN</a:t>
            </a:r>
          </a:p>
        </p:txBody>
      </p:sp>
      <p:sp>
        <p:nvSpPr>
          <p:cNvPr id="382980" name="Rectangle 4"/>
          <p:cNvSpPr>
            <a:spLocks noChangeArrowheads="1"/>
          </p:cNvSpPr>
          <p:nvPr/>
        </p:nvSpPr>
        <p:spPr bwMode="auto">
          <a:xfrm>
            <a:off x="323850" y="260350"/>
            <a:ext cx="2743200" cy="415925"/>
          </a:xfrm>
          <a:prstGeom prst="rect">
            <a:avLst/>
          </a:prstGeom>
          <a:noFill/>
          <a:ln w="19050">
            <a:solidFill>
              <a:schemeClr val="accent2"/>
            </a:solidFill>
            <a:miter lim="800000"/>
            <a:headEnd/>
            <a:tailEnd/>
          </a:ln>
        </p:spPr>
        <p:txBody>
          <a:bodyPr lIns="90000" tIns="46800" rIns="90000" bIns="46800">
            <a:spAutoFit/>
          </a:bodyPr>
          <a:lstStyle/>
          <a:p>
            <a:pPr algn="ctr">
              <a:lnSpc>
                <a:spcPct val="100000"/>
              </a:lnSpc>
              <a:spcBef>
                <a:spcPct val="0"/>
              </a:spcBef>
            </a:pPr>
            <a:r>
              <a:rPr kumimoji="0" lang="en-US" altLang="zh-CN">
                <a:ea typeface="宋体" pitchFamily="2" charset="-122"/>
              </a:rPr>
              <a:t>6</a:t>
            </a:r>
            <a:r>
              <a:rPr kumimoji="0" lang="zh-CN" altLang="en-US">
                <a:ea typeface="宋体" pitchFamily="2" charset="-122"/>
              </a:rPr>
              <a:t>、时钟分配网络</a:t>
            </a:r>
            <a:r>
              <a:rPr kumimoji="0" lang="en-US" altLang="zh-CN">
                <a:ea typeface="宋体" pitchFamily="2" charset="-122"/>
              </a:rPr>
              <a:t>CDN</a:t>
            </a:r>
          </a:p>
        </p:txBody>
      </p:sp>
      <p:sp>
        <p:nvSpPr>
          <p:cNvPr id="382984" name="Text Box 8"/>
          <p:cNvSpPr txBox="1">
            <a:spLocks noChangeArrowheads="1"/>
          </p:cNvSpPr>
          <p:nvPr/>
        </p:nvSpPr>
        <p:spPr bwMode="auto">
          <a:xfrm>
            <a:off x="0" y="1219200"/>
            <a:ext cx="39624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r>
              <a:rPr lang="en-US" altLang="zh-CN" baseline="-25000">
                <a:ea typeface="宋体" pitchFamily="2" charset="-122"/>
              </a:rPr>
              <a:t>0</a:t>
            </a:r>
            <a:r>
              <a:rPr lang="en-US" altLang="zh-CN">
                <a:ea typeface="宋体" pitchFamily="2" charset="-122"/>
              </a:rPr>
              <a:t>Y</a:t>
            </a:r>
            <a:r>
              <a:rPr lang="en-US" altLang="zh-CN" baseline="-25000">
                <a:ea typeface="宋体" pitchFamily="2" charset="-122"/>
              </a:rPr>
              <a:t>1</a:t>
            </a:r>
            <a:r>
              <a:rPr lang="en-US" altLang="zh-CN">
                <a:ea typeface="宋体" pitchFamily="2" charset="-122"/>
              </a:rPr>
              <a:t>Y</a:t>
            </a:r>
            <a:r>
              <a:rPr lang="en-US" altLang="zh-CN" baseline="-25000">
                <a:ea typeface="宋体" pitchFamily="2" charset="-122"/>
              </a:rPr>
              <a:t>2</a:t>
            </a:r>
            <a:r>
              <a:rPr lang="en-US" altLang="zh-CN">
                <a:ea typeface="宋体" pitchFamily="2" charset="-122"/>
              </a:rPr>
              <a:t>Y</a:t>
            </a:r>
            <a:r>
              <a:rPr lang="en-US" altLang="zh-CN" baseline="-25000">
                <a:ea typeface="宋体" pitchFamily="2" charset="-122"/>
              </a:rPr>
              <a:t>3</a:t>
            </a:r>
            <a:r>
              <a:rPr lang="zh-CN" altLang="en-US">
                <a:ea typeface="宋体" pitchFamily="2" charset="-122"/>
              </a:rPr>
              <a:t>是外部输入的时钟信号</a:t>
            </a:r>
          </a:p>
        </p:txBody>
      </p:sp>
      <p:sp>
        <p:nvSpPr>
          <p:cNvPr id="382985" name="Text Box 9"/>
          <p:cNvSpPr txBox="1">
            <a:spLocks noChangeArrowheads="1"/>
          </p:cNvSpPr>
          <p:nvPr/>
        </p:nvSpPr>
        <p:spPr bwMode="auto">
          <a:xfrm>
            <a:off x="0" y="1676400"/>
            <a:ext cx="33528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CDN</a:t>
            </a:r>
            <a:r>
              <a:rPr lang="zh-CN" altLang="en-US">
                <a:ea typeface="宋体" pitchFamily="2" charset="-122"/>
              </a:rPr>
              <a:t>可以产生五个全局时钟</a:t>
            </a:r>
          </a:p>
        </p:txBody>
      </p:sp>
      <p:grpSp>
        <p:nvGrpSpPr>
          <p:cNvPr id="3" name="Group 18"/>
          <p:cNvGrpSpPr>
            <a:grpSpLocks/>
          </p:cNvGrpSpPr>
          <p:nvPr/>
        </p:nvGrpSpPr>
        <p:grpSpPr bwMode="auto">
          <a:xfrm>
            <a:off x="228600" y="3429000"/>
            <a:ext cx="7696200" cy="1787525"/>
            <a:chOff x="144" y="2160"/>
            <a:chExt cx="4848" cy="1126"/>
          </a:xfrm>
        </p:grpSpPr>
        <p:sp>
          <p:nvSpPr>
            <p:cNvPr id="44041" name="Oval 11"/>
            <p:cNvSpPr>
              <a:spLocks noChangeArrowheads="1"/>
            </p:cNvSpPr>
            <p:nvPr/>
          </p:nvSpPr>
          <p:spPr bwMode="auto">
            <a:xfrm rot="-2820799">
              <a:off x="4128" y="1824"/>
              <a:ext cx="384" cy="1344"/>
            </a:xfrm>
            <a:prstGeom prst="ellipse">
              <a:avLst/>
            </a:prstGeom>
            <a:noFill/>
            <a:ln w="38100">
              <a:solidFill>
                <a:srgbClr val="66FF33"/>
              </a:solidFill>
              <a:round/>
              <a:headEnd/>
              <a:tailEnd/>
            </a:ln>
          </p:spPr>
          <p:txBody>
            <a:bodyPr wrap="none" lIns="90000" tIns="46800" rIns="90000" bIns="46800" anchor="ctr"/>
            <a:lstStyle/>
            <a:p>
              <a:endParaRPr lang="zh-CN" altLang="en-US"/>
            </a:p>
          </p:txBody>
        </p:sp>
        <p:sp>
          <p:nvSpPr>
            <p:cNvPr id="44042" name="Text Box 12"/>
            <p:cNvSpPr txBox="1">
              <a:spLocks noChangeArrowheads="1"/>
            </p:cNvSpPr>
            <p:nvPr/>
          </p:nvSpPr>
          <p:spPr bwMode="auto">
            <a:xfrm>
              <a:off x="144" y="2832"/>
              <a:ext cx="2112" cy="454"/>
            </a:xfrm>
            <a:prstGeom prst="rect">
              <a:avLst/>
            </a:prstGeom>
            <a:noFill/>
            <a:ln w="19050">
              <a:solidFill>
                <a:srgbClr val="66FF33"/>
              </a:solidFill>
              <a:miter lim="800000"/>
              <a:headEnd/>
              <a:tailEnd/>
            </a:ln>
          </p:spPr>
          <p:txBody>
            <a:bodyPr lIns="90000" tIns="46800" rIns="90000" bIns="46800">
              <a:spAutoFit/>
            </a:bodyPr>
            <a:lstStyle/>
            <a:p>
              <a:pPr algn="ctr">
                <a:lnSpc>
                  <a:spcPct val="100000"/>
                </a:lnSpc>
              </a:pPr>
              <a:r>
                <a:rPr lang="zh-CN" altLang="en-US">
                  <a:ea typeface="宋体" pitchFamily="2" charset="-122"/>
                </a:rPr>
                <a:t>将</a:t>
              </a:r>
              <a:r>
                <a:rPr lang="en-US" altLang="zh-CN">
                  <a:ea typeface="宋体" pitchFamily="2" charset="-122"/>
                </a:rPr>
                <a:t>GLB”C</a:t>
              </a:r>
              <a:r>
                <a:rPr lang="en-US" altLang="zh-CN" baseline="-25000">
                  <a:ea typeface="宋体" pitchFamily="2" charset="-122"/>
                </a:rPr>
                <a:t>0</a:t>
              </a:r>
              <a:r>
                <a:rPr lang="en-US" altLang="zh-CN">
                  <a:ea typeface="宋体" pitchFamily="2" charset="-122"/>
                </a:rPr>
                <a:t>”</a:t>
              </a:r>
              <a:r>
                <a:rPr lang="zh-CN" altLang="en-US">
                  <a:ea typeface="宋体" pitchFamily="2" charset="-122"/>
                </a:rPr>
                <a:t>的输出作为时钟输入，以便产生内部时钟。</a:t>
              </a:r>
            </a:p>
          </p:txBody>
        </p:sp>
        <p:sp>
          <p:nvSpPr>
            <p:cNvPr id="44043" name="Line 13"/>
            <p:cNvSpPr>
              <a:spLocks noChangeShapeType="1"/>
            </p:cNvSpPr>
            <p:nvPr/>
          </p:nvSpPr>
          <p:spPr bwMode="auto">
            <a:xfrm flipH="1">
              <a:off x="2064" y="2160"/>
              <a:ext cx="1776" cy="672"/>
            </a:xfrm>
            <a:prstGeom prst="line">
              <a:avLst/>
            </a:prstGeom>
            <a:noFill/>
            <a:ln w="19050">
              <a:solidFill>
                <a:srgbClr val="66FF33"/>
              </a:solidFill>
              <a:round/>
              <a:headEnd/>
              <a:tailEnd/>
            </a:ln>
          </p:spPr>
          <p:txBody>
            <a:bodyPr wrap="none" lIns="90000" tIns="46800" rIns="90000" bIns="46800" anchor="ctr"/>
            <a:lstStyle/>
            <a:p>
              <a:endParaRPr lang="zh-CN" altLang="en-US"/>
            </a:p>
          </p:txBody>
        </p:sp>
      </p:grpSp>
      <p:sp>
        <p:nvSpPr>
          <p:cNvPr id="382992" name="Text Box 16"/>
          <p:cNvSpPr txBox="1">
            <a:spLocks noChangeArrowheads="1"/>
          </p:cNvSpPr>
          <p:nvPr/>
        </p:nvSpPr>
        <p:spPr bwMode="auto">
          <a:xfrm>
            <a:off x="228600" y="838200"/>
            <a:ext cx="2743200" cy="401638"/>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P137 </a:t>
            </a:r>
            <a:r>
              <a:rPr lang="zh-CN" altLang="en-US">
                <a:ea typeface="宋体" pitchFamily="2" charset="-122"/>
              </a:rPr>
              <a:t>图</a:t>
            </a:r>
            <a:r>
              <a:rPr lang="en-US" altLang="zh-CN">
                <a:ea typeface="宋体" pitchFamily="2" charset="-122"/>
              </a:rPr>
              <a:t>5.13   </a:t>
            </a:r>
            <a:r>
              <a:rPr lang="zh-CN" altLang="en-US">
                <a:ea typeface="宋体" pitchFamily="2" charset="-122"/>
              </a:rPr>
              <a:t>右下角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9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29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29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29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autoUpdateAnimBg="0"/>
      <p:bldP spid="382984" grpId="0" autoUpdateAnimBg="0"/>
      <p:bldP spid="382985" grpId="0" autoUpdateAnimBg="0"/>
      <p:bldP spid="3829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235825" y="6597650"/>
            <a:ext cx="1908175" cy="260350"/>
          </a:xfrm>
        </p:spPr>
        <p:txBody>
          <a:bodyPr/>
          <a:lstStyle/>
          <a:p>
            <a:pPr algn="r" eaLnBrk="1" hangingPunct="1">
              <a:spcBef>
                <a:spcPct val="50000"/>
              </a:spcBef>
              <a:defRPr/>
            </a:pPr>
            <a:r>
              <a:rPr lang="zh-CN" altLang="en-US"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信号流程</a:t>
            </a:r>
          </a:p>
        </p:txBody>
      </p:sp>
      <p:pic>
        <p:nvPicPr>
          <p:cNvPr id="405509" name="Picture 5"/>
          <p:cNvPicPr>
            <a:picLocks noChangeAspect="1" noChangeArrowheads="1"/>
          </p:cNvPicPr>
          <p:nvPr/>
        </p:nvPicPr>
        <p:blipFill>
          <a:blip r:embed="rId2" cstate="print"/>
          <a:srcRect/>
          <a:stretch>
            <a:fillRect/>
          </a:stretch>
        </p:blipFill>
        <p:spPr bwMode="auto">
          <a:xfrm>
            <a:off x="0" y="1066800"/>
            <a:ext cx="9158288" cy="5387975"/>
          </a:xfrm>
          <a:prstGeom prst="rect">
            <a:avLst/>
          </a:prstGeom>
          <a:noFill/>
          <a:ln w="19050">
            <a:noFill/>
            <a:miter lim="800000"/>
            <a:headEnd/>
            <a:tailEnd/>
          </a:ln>
        </p:spPr>
      </p:pic>
      <p:sp>
        <p:nvSpPr>
          <p:cNvPr id="405510" name="Text Box 6"/>
          <p:cNvSpPr txBox="1">
            <a:spLocks noChangeArrowheads="1"/>
          </p:cNvSpPr>
          <p:nvPr/>
        </p:nvSpPr>
        <p:spPr bwMode="auto">
          <a:xfrm>
            <a:off x="995363" y="700088"/>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I/O</a:t>
            </a:r>
            <a:r>
              <a:rPr lang="zh-CN" altLang="en-US" sz="1600">
                <a:ea typeface="宋体" pitchFamily="2" charset="-122"/>
              </a:rPr>
              <a:t>单元</a:t>
            </a:r>
          </a:p>
        </p:txBody>
      </p:sp>
      <p:sp>
        <p:nvSpPr>
          <p:cNvPr id="405511" name="Text Box 7"/>
          <p:cNvSpPr txBox="1">
            <a:spLocks noChangeArrowheads="1"/>
          </p:cNvSpPr>
          <p:nvPr/>
        </p:nvSpPr>
        <p:spPr bwMode="auto">
          <a:xfrm>
            <a:off x="2286000" y="638175"/>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全局布线</a:t>
            </a:r>
          </a:p>
        </p:txBody>
      </p:sp>
      <p:sp>
        <p:nvSpPr>
          <p:cNvPr id="405512" name="Text Box 8"/>
          <p:cNvSpPr txBox="1">
            <a:spLocks noChangeArrowheads="1"/>
          </p:cNvSpPr>
          <p:nvPr/>
        </p:nvSpPr>
        <p:spPr bwMode="auto">
          <a:xfrm>
            <a:off x="4052888" y="654050"/>
            <a:ext cx="19050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通用逻辑单元</a:t>
            </a:r>
          </a:p>
        </p:txBody>
      </p:sp>
      <p:sp>
        <p:nvSpPr>
          <p:cNvPr id="405513" name="Text Box 9"/>
          <p:cNvSpPr txBox="1">
            <a:spLocks noChangeArrowheads="1"/>
          </p:cNvSpPr>
          <p:nvPr/>
        </p:nvSpPr>
        <p:spPr bwMode="auto">
          <a:xfrm>
            <a:off x="6172200" y="685800"/>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输出布线</a:t>
            </a:r>
          </a:p>
        </p:txBody>
      </p:sp>
      <p:sp>
        <p:nvSpPr>
          <p:cNvPr id="405514" name="Text Box 10"/>
          <p:cNvSpPr txBox="1">
            <a:spLocks noChangeArrowheads="1"/>
          </p:cNvSpPr>
          <p:nvPr/>
        </p:nvSpPr>
        <p:spPr bwMode="auto">
          <a:xfrm>
            <a:off x="7391400" y="685800"/>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I/O</a:t>
            </a:r>
            <a:r>
              <a:rPr lang="zh-CN" altLang="en-US" sz="1600">
                <a:ea typeface="宋体" pitchFamily="2" charset="-122"/>
              </a:rPr>
              <a:t>单元</a:t>
            </a:r>
          </a:p>
        </p:txBody>
      </p:sp>
      <p:sp>
        <p:nvSpPr>
          <p:cNvPr id="405515" name="Text Box 11"/>
          <p:cNvSpPr txBox="1">
            <a:spLocks noChangeArrowheads="1"/>
          </p:cNvSpPr>
          <p:nvPr/>
        </p:nvSpPr>
        <p:spPr bwMode="auto">
          <a:xfrm>
            <a:off x="0" y="685800"/>
            <a:ext cx="10668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输入信号</a:t>
            </a:r>
          </a:p>
        </p:txBody>
      </p:sp>
      <p:sp>
        <p:nvSpPr>
          <p:cNvPr id="405516" name="Text Box 12"/>
          <p:cNvSpPr txBox="1">
            <a:spLocks noChangeArrowheads="1"/>
          </p:cNvSpPr>
          <p:nvPr/>
        </p:nvSpPr>
        <p:spPr bwMode="auto">
          <a:xfrm>
            <a:off x="838200" y="609600"/>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17" name="Text Box 13"/>
          <p:cNvSpPr txBox="1">
            <a:spLocks noChangeArrowheads="1"/>
          </p:cNvSpPr>
          <p:nvPr/>
        </p:nvSpPr>
        <p:spPr bwMode="auto">
          <a:xfrm>
            <a:off x="2020888" y="655638"/>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18" name="Text Box 14"/>
          <p:cNvSpPr txBox="1">
            <a:spLocks noChangeArrowheads="1"/>
          </p:cNvSpPr>
          <p:nvPr/>
        </p:nvSpPr>
        <p:spPr bwMode="auto">
          <a:xfrm>
            <a:off x="3505200" y="685800"/>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19" name="Text Box 15"/>
          <p:cNvSpPr txBox="1">
            <a:spLocks noChangeArrowheads="1"/>
          </p:cNvSpPr>
          <p:nvPr/>
        </p:nvSpPr>
        <p:spPr bwMode="auto">
          <a:xfrm>
            <a:off x="5667375" y="666750"/>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20" name="Text Box 16"/>
          <p:cNvSpPr txBox="1">
            <a:spLocks noChangeArrowheads="1"/>
          </p:cNvSpPr>
          <p:nvPr/>
        </p:nvSpPr>
        <p:spPr bwMode="auto">
          <a:xfrm>
            <a:off x="7159625" y="671513"/>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21" name="Text Box 17"/>
          <p:cNvSpPr txBox="1">
            <a:spLocks noChangeArrowheads="1"/>
          </p:cNvSpPr>
          <p:nvPr/>
        </p:nvSpPr>
        <p:spPr bwMode="auto">
          <a:xfrm rot="-2506642">
            <a:off x="8316913" y="620713"/>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22" name="Text Box 18"/>
          <p:cNvSpPr txBox="1">
            <a:spLocks noChangeArrowheads="1"/>
          </p:cNvSpPr>
          <p:nvPr/>
        </p:nvSpPr>
        <p:spPr bwMode="auto">
          <a:xfrm>
            <a:off x="8077200" y="304800"/>
            <a:ext cx="10668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输出信号</a:t>
            </a:r>
          </a:p>
        </p:txBody>
      </p:sp>
      <p:sp>
        <p:nvSpPr>
          <p:cNvPr id="45073" name="Text Box 19"/>
          <p:cNvSpPr txBox="1">
            <a:spLocks noChangeArrowheads="1"/>
          </p:cNvSpPr>
          <p:nvPr/>
        </p:nvSpPr>
        <p:spPr bwMode="auto">
          <a:xfrm>
            <a:off x="85725" y="101600"/>
            <a:ext cx="1905000" cy="396875"/>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信号流程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5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55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55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55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055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55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055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55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055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05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0" grpId="0" autoUpdateAnimBg="0"/>
      <p:bldP spid="405511" grpId="0" autoUpdateAnimBg="0"/>
      <p:bldP spid="405512" grpId="0" autoUpdateAnimBg="0"/>
      <p:bldP spid="405513" grpId="0" autoUpdateAnimBg="0"/>
      <p:bldP spid="405514" grpId="0" autoUpdateAnimBg="0"/>
      <p:bldP spid="405515" grpId="0" autoUpdateAnimBg="0"/>
      <p:bldP spid="405516" grpId="0" autoUpdateAnimBg="0"/>
      <p:bldP spid="405517" grpId="0" autoUpdateAnimBg="0"/>
      <p:bldP spid="405518" grpId="0" autoUpdateAnimBg="0"/>
      <p:bldP spid="405519" grpId="0" autoUpdateAnimBg="0"/>
      <p:bldP spid="405520" grpId="0" autoUpdateAnimBg="0"/>
      <p:bldP spid="405521" grpId="0" autoUpdateAnimBg="0"/>
      <p:bldP spid="40552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1116013" y="1196974"/>
            <a:ext cx="8351837" cy="2586348"/>
            <a:chOff x="703" y="436"/>
            <a:chExt cx="5261" cy="1344"/>
          </a:xfrm>
        </p:grpSpPr>
        <p:sp>
          <p:nvSpPr>
            <p:cNvPr id="2" name="Text Box 3"/>
            <p:cNvSpPr txBox="1">
              <a:spLocks noChangeArrowheads="1"/>
            </p:cNvSpPr>
            <p:nvPr/>
          </p:nvSpPr>
          <p:spPr bwMode="auto">
            <a:xfrm>
              <a:off x="1383" y="572"/>
              <a:ext cx="4581" cy="1023"/>
            </a:xfrm>
            <a:prstGeom prst="rect">
              <a:avLst/>
            </a:prstGeom>
            <a:noFill/>
            <a:ln w="19050">
              <a:noFill/>
              <a:miter lim="800000"/>
              <a:headEnd/>
              <a:tailEnd/>
            </a:ln>
          </p:spPr>
          <p:txBody>
            <a:bodyPr lIns="90000" tIns="46800" rIns="90000" bIns="46800">
              <a:spAutoFit/>
            </a:bodyPr>
            <a:lstStyle/>
            <a:p>
              <a:pPr>
                <a:defRPr/>
              </a:pPr>
              <a:r>
                <a:rPr lang="en-US" altLang="zh-CN" sz="2800" dirty="0">
                  <a:latin typeface="+mn-lt"/>
                  <a:ea typeface="+mn-ea"/>
                </a:rPr>
                <a:t>1</a:t>
              </a:r>
              <a:r>
                <a:rPr lang="zh-CN" altLang="en-US" sz="2800" dirty="0">
                  <a:latin typeface="+mn-lt"/>
                  <a:ea typeface="+mn-ea"/>
                </a:rPr>
                <a:t>、交作业</a:t>
              </a:r>
            </a:p>
            <a:p>
              <a:pPr>
                <a:defRPr/>
              </a:pPr>
              <a:r>
                <a:rPr lang="en-US" altLang="zh-CN" sz="2800" dirty="0">
                  <a:latin typeface="+mn-lt"/>
                  <a:ea typeface="+mn-ea"/>
                </a:rPr>
                <a:t>2</a:t>
              </a:r>
              <a:r>
                <a:rPr lang="zh-CN" altLang="en-US" sz="2800" dirty="0">
                  <a:latin typeface="+mn-lt"/>
                  <a:ea typeface="+mn-ea"/>
                </a:rPr>
                <a:t>、本周作业</a:t>
              </a:r>
            </a:p>
            <a:p>
              <a:pPr>
                <a:defRPr/>
              </a:pPr>
              <a:r>
                <a:rPr lang="en-US" altLang="zh-CN" sz="2800" dirty="0">
                  <a:latin typeface="+mn-lt"/>
                  <a:ea typeface="+mn-ea"/>
                </a:rPr>
                <a:t>                  </a:t>
              </a:r>
            </a:p>
          </p:txBody>
        </p:sp>
        <p:grpSp>
          <p:nvGrpSpPr>
            <p:cNvPr id="46086" name="Group 4"/>
            <p:cNvGrpSpPr>
              <a:grpSpLocks/>
            </p:cNvGrpSpPr>
            <p:nvPr/>
          </p:nvGrpSpPr>
          <p:grpSpPr bwMode="auto">
            <a:xfrm>
              <a:off x="839" y="572"/>
              <a:ext cx="528" cy="688"/>
              <a:chOff x="791" y="380"/>
              <a:chExt cx="528" cy="688"/>
            </a:xfrm>
          </p:grpSpPr>
          <p:pic>
            <p:nvPicPr>
              <p:cNvPr id="46089" name="Picture 5" descr="注意"/>
              <p:cNvPicPr>
                <a:picLocks noChangeAspect="1" noChangeArrowheads="1" noCrop="1"/>
              </p:cNvPicPr>
              <p:nvPr/>
            </p:nvPicPr>
            <p:blipFill>
              <a:blip r:embed="rId2" cstate="print"/>
              <a:srcRect/>
              <a:stretch>
                <a:fillRect/>
              </a:stretch>
            </p:blipFill>
            <p:spPr bwMode="auto">
              <a:xfrm>
                <a:off x="791" y="380"/>
                <a:ext cx="528" cy="432"/>
              </a:xfrm>
              <a:prstGeom prst="rect">
                <a:avLst/>
              </a:prstGeom>
              <a:noFill/>
              <a:ln w="9525">
                <a:noFill/>
                <a:miter lim="800000"/>
                <a:headEnd/>
                <a:tailEnd/>
              </a:ln>
            </p:spPr>
          </p:pic>
          <p:sp>
            <p:nvSpPr>
              <p:cNvPr id="3" name="Text Box 6"/>
              <p:cNvSpPr txBox="1">
                <a:spLocks noChangeArrowheads="1"/>
              </p:cNvSpPr>
              <p:nvPr/>
            </p:nvSpPr>
            <p:spPr bwMode="auto">
              <a:xfrm>
                <a:off x="791" y="811"/>
                <a:ext cx="528" cy="257"/>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defRPr/>
                </a:pPr>
                <a:r>
                  <a:rPr lang="zh-CN" altLang="en-US" sz="2400">
                    <a:solidFill>
                      <a:schemeClr val="bg1"/>
                    </a:solidFill>
                    <a:latin typeface="+mn-lt"/>
                    <a:ea typeface="+mn-ea"/>
                  </a:rPr>
                  <a:t>作业</a:t>
                </a:r>
                <a:endParaRPr lang="zh-CN" altLang="en-US">
                  <a:solidFill>
                    <a:schemeClr val="bg1"/>
                  </a:solidFill>
                  <a:latin typeface="+mn-lt"/>
                  <a:ea typeface="+mn-ea"/>
                </a:endParaRPr>
              </a:p>
            </p:txBody>
          </p:sp>
        </p:grpSp>
        <p:pic>
          <p:nvPicPr>
            <p:cNvPr id="46087" name="Picture 7" descr="BD14710_"/>
            <p:cNvPicPr>
              <a:picLocks noChangeAspect="1" noChangeArrowheads="1"/>
            </p:cNvPicPr>
            <p:nvPr/>
          </p:nvPicPr>
          <p:blipFill>
            <a:blip r:embed="rId3" cstate="print"/>
            <a:srcRect/>
            <a:stretch>
              <a:fillRect/>
            </a:stretch>
          </p:blipFill>
          <p:spPr bwMode="auto">
            <a:xfrm>
              <a:off x="703" y="436"/>
              <a:ext cx="4320" cy="72"/>
            </a:xfrm>
            <a:prstGeom prst="rect">
              <a:avLst/>
            </a:prstGeom>
            <a:noFill/>
            <a:ln w="9525">
              <a:noFill/>
              <a:miter lim="800000"/>
              <a:headEnd/>
              <a:tailEnd/>
            </a:ln>
          </p:spPr>
        </p:pic>
        <p:pic>
          <p:nvPicPr>
            <p:cNvPr id="46088" name="Picture 8" descr="BD14710_"/>
            <p:cNvPicPr>
              <a:picLocks noChangeAspect="1" noChangeArrowheads="1"/>
            </p:cNvPicPr>
            <p:nvPr/>
          </p:nvPicPr>
          <p:blipFill>
            <a:blip r:embed="rId3" cstate="print"/>
            <a:srcRect/>
            <a:stretch>
              <a:fillRect/>
            </a:stretch>
          </p:blipFill>
          <p:spPr bwMode="auto">
            <a:xfrm>
              <a:off x="748" y="1708"/>
              <a:ext cx="4320" cy="72"/>
            </a:xfrm>
            <a:prstGeom prst="rect">
              <a:avLst/>
            </a:prstGeom>
            <a:noFill/>
            <a:ln w="9525">
              <a:noFill/>
              <a:miter lim="800000"/>
              <a:headEnd/>
              <a:tailEnd/>
            </a:ln>
          </p:spPr>
        </p:pic>
      </p:grpSp>
      <p:sp>
        <p:nvSpPr>
          <p:cNvPr id="4100" name="矩形 9"/>
          <p:cNvSpPr>
            <a:spLocks noChangeArrowheads="1"/>
          </p:cNvSpPr>
          <p:nvPr/>
        </p:nvSpPr>
        <p:spPr bwMode="auto">
          <a:xfrm>
            <a:off x="2483768" y="2564904"/>
            <a:ext cx="4897437" cy="461962"/>
          </a:xfrm>
          <a:prstGeom prst="rect">
            <a:avLst/>
          </a:prstGeom>
          <a:noFill/>
          <a:ln w="9525">
            <a:noFill/>
            <a:miter lim="800000"/>
            <a:headEnd/>
            <a:tailEnd/>
          </a:ln>
        </p:spPr>
        <p:txBody>
          <a:bodyPr>
            <a:spAutoFit/>
          </a:bodyPr>
          <a:lstStyle/>
          <a:p>
            <a:pPr>
              <a:defRPr/>
            </a:pPr>
            <a:r>
              <a:rPr lang="en-US" altLang="zh-CN" sz="2800" dirty="0">
                <a:latin typeface="+mn-lt"/>
                <a:ea typeface="+mn-ea"/>
              </a:rPr>
              <a:t>P164    </a:t>
            </a:r>
            <a:r>
              <a:rPr lang="en-US" altLang="zh-CN" sz="2800" dirty="0">
                <a:ea typeface="宋体" pitchFamily="2" charset="-122"/>
              </a:rPr>
              <a:t>13</a:t>
            </a:r>
            <a:r>
              <a:rPr lang="zh-CN" altLang="en-US" sz="2800" dirty="0">
                <a:ea typeface="宋体" pitchFamily="2" charset="-122"/>
              </a:rPr>
              <a:t>、</a:t>
            </a:r>
            <a:r>
              <a:rPr lang="en-US" altLang="zh-CN" sz="2800" dirty="0">
                <a:ea typeface="宋体" pitchFamily="2" charset="-122"/>
              </a:rPr>
              <a:t>14</a:t>
            </a:r>
            <a:r>
              <a:rPr lang="zh-CN" altLang="en-US" sz="2800" dirty="0">
                <a:ea typeface="宋体" pitchFamily="2" charset="-122"/>
              </a:rPr>
              <a:t>、</a:t>
            </a:r>
            <a:r>
              <a:rPr lang="en-US" altLang="zh-CN" sz="2800" dirty="0">
                <a:ea typeface="宋体" pitchFamily="2" charset="-122"/>
              </a:rPr>
              <a:t>15</a:t>
            </a:r>
            <a:endParaRPr lang="en-US" altLang="zh-CN" sz="2800" dirty="0">
              <a:latin typeface="+mn-lt"/>
              <a:ea typeface="+mn-ea"/>
            </a:endParaRPr>
          </a:p>
        </p:txBody>
      </p:sp>
      <p:sp>
        <p:nvSpPr>
          <p:cNvPr id="4101" name="矩形 9"/>
          <p:cNvSpPr>
            <a:spLocks noChangeArrowheads="1"/>
          </p:cNvSpPr>
          <p:nvPr/>
        </p:nvSpPr>
        <p:spPr bwMode="auto">
          <a:xfrm>
            <a:off x="755576" y="3068960"/>
            <a:ext cx="7632700" cy="458788"/>
          </a:xfrm>
          <a:prstGeom prst="rect">
            <a:avLst/>
          </a:prstGeom>
          <a:noFill/>
          <a:ln w="9525">
            <a:noFill/>
            <a:miter lim="800000"/>
            <a:headEnd/>
            <a:tailEnd/>
          </a:ln>
        </p:spPr>
        <p:txBody>
          <a:bodyPr>
            <a:spAutoFit/>
          </a:bodyPr>
          <a:lstStyle/>
          <a:p>
            <a:pPr>
              <a:defRPr/>
            </a:pPr>
            <a:r>
              <a:rPr lang="en-US" altLang="zh-CN" sz="2800" dirty="0">
                <a:latin typeface="+mn-lt"/>
                <a:ea typeface="+mn-ea"/>
              </a:rPr>
              <a:t>               3</a:t>
            </a:r>
            <a:r>
              <a:rPr lang="zh-CN" altLang="en-US" sz="2800" dirty="0">
                <a:latin typeface="+mn-lt"/>
                <a:ea typeface="+mn-ea"/>
              </a:rPr>
              <a:t>、查阅资料： </a:t>
            </a:r>
            <a:r>
              <a:rPr lang="en-US" altLang="zh-CN" sz="2800" dirty="0">
                <a:latin typeface="+mn-lt"/>
                <a:ea typeface="+mn-ea"/>
              </a:rPr>
              <a:t> CPLD</a:t>
            </a:r>
            <a:r>
              <a:rPr lang="zh-CN" altLang="en-US" sz="2800" dirty="0">
                <a:latin typeface="+mn-lt"/>
                <a:ea typeface="+mn-ea"/>
              </a:rPr>
              <a:t>与</a:t>
            </a:r>
            <a:r>
              <a:rPr lang="en-US" altLang="zh-CN" sz="2800" dirty="0">
                <a:latin typeface="+mn-lt"/>
                <a:ea typeface="+mn-ea"/>
              </a:rPr>
              <a:t>FPGA</a:t>
            </a:r>
            <a:r>
              <a:rPr lang="zh-CN" altLang="en-US" sz="2800" dirty="0">
                <a:latin typeface="+mn-lt"/>
                <a:ea typeface="+mn-ea"/>
              </a:rPr>
              <a:t>的区别。</a:t>
            </a:r>
            <a:endParaRPr lang="en-US" altLang="zh-CN" sz="2800" dirty="0">
              <a:latin typeface="+mn-lt"/>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7891463" y="6289675"/>
            <a:ext cx="1219200" cy="381000"/>
          </a:xfrm>
        </p:spPr>
        <p:txBody>
          <a:bodyPr/>
          <a:lstStyle/>
          <a:p>
            <a:pPr eaLnBrk="1" hangingPunct="1">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提问</a:t>
            </a:r>
          </a:p>
        </p:txBody>
      </p:sp>
      <p:sp>
        <p:nvSpPr>
          <p:cNvPr id="9231" name="Text Box 4"/>
          <p:cNvSpPr txBox="1">
            <a:spLocks noChangeArrowheads="1"/>
          </p:cNvSpPr>
          <p:nvPr/>
        </p:nvSpPr>
        <p:spPr bwMode="auto">
          <a:xfrm>
            <a:off x="69850" y="46038"/>
            <a:ext cx="25146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已知一个组合逻辑</a:t>
            </a:r>
          </a:p>
        </p:txBody>
      </p:sp>
      <p:sp>
        <p:nvSpPr>
          <p:cNvPr id="9232" name="Text Box 5"/>
          <p:cNvSpPr txBox="1">
            <a:spLocks noChangeArrowheads="1"/>
          </p:cNvSpPr>
          <p:nvPr/>
        </p:nvSpPr>
        <p:spPr bwMode="auto">
          <a:xfrm>
            <a:off x="4757738" y="61913"/>
            <a:ext cx="3962400" cy="396875"/>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a:ea typeface="宋体" pitchFamily="2" charset="-122"/>
              </a:rPr>
              <a:t>可以采用几种电路形式来实现？</a:t>
            </a:r>
          </a:p>
        </p:txBody>
      </p:sp>
      <p:graphicFrame>
        <p:nvGraphicFramePr>
          <p:cNvPr id="9218" name="Object 6"/>
          <p:cNvGraphicFramePr>
            <a:graphicFrameLocks noChangeAspect="1"/>
          </p:cNvGraphicFramePr>
          <p:nvPr/>
        </p:nvGraphicFramePr>
        <p:xfrm>
          <a:off x="2478088" y="57150"/>
          <a:ext cx="2447925" cy="355600"/>
        </p:xfrm>
        <a:graphic>
          <a:graphicData uri="http://schemas.openxmlformats.org/presentationml/2006/ole">
            <mc:AlternateContent xmlns:mc="http://schemas.openxmlformats.org/markup-compatibility/2006">
              <mc:Choice xmlns:v="urn:schemas-microsoft-com:vml" Requires="v">
                <p:oleObj spid="_x0000_s9266" name="Equation" r:id="rId3" imgW="1396800" imgH="203040" progId="Equation.3">
                  <p:embed/>
                </p:oleObj>
              </mc:Choice>
              <mc:Fallback>
                <p:oleObj name="Equation" r:id="rId3" imgW="139680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57150"/>
                        <a:ext cx="24479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3" name="Text Box 7"/>
          <p:cNvSpPr txBox="1">
            <a:spLocks noChangeArrowheads="1"/>
          </p:cNvSpPr>
          <p:nvPr/>
        </p:nvSpPr>
        <p:spPr bwMode="auto">
          <a:xfrm>
            <a:off x="157163" y="476250"/>
            <a:ext cx="3838575"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r>
              <a:rPr lang="zh-CN" altLang="en-US">
                <a:ea typeface="宋体" pitchFamily="2" charset="-122"/>
              </a:rPr>
              <a:t>、直接用与门、或门、非门。</a:t>
            </a:r>
          </a:p>
        </p:txBody>
      </p:sp>
      <p:sp>
        <p:nvSpPr>
          <p:cNvPr id="9234" name="Text Box 8"/>
          <p:cNvSpPr txBox="1">
            <a:spLocks noChangeArrowheads="1"/>
          </p:cNvSpPr>
          <p:nvPr/>
        </p:nvSpPr>
        <p:spPr bwMode="auto">
          <a:xfrm>
            <a:off x="198438" y="846138"/>
            <a:ext cx="3552825" cy="7016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2</a:t>
            </a:r>
            <a:r>
              <a:rPr lang="zh-CN" altLang="en-US">
                <a:ea typeface="宋体" pitchFamily="2" charset="-122"/>
              </a:rPr>
              <a:t>、用中规模组合逻辑电路：数据选择器、译码器。</a:t>
            </a:r>
          </a:p>
        </p:txBody>
      </p:sp>
      <p:sp>
        <p:nvSpPr>
          <p:cNvPr id="9235" name="Text Box 9"/>
          <p:cNvSpPr txBox="1">
            <a:spLocks noChangeArrowheads="1"/>
          </p:cNvSpPr>
          <p:nvPr/>
        </p:nvSpPr>
        <p:spPr bwMode="auto">
          <a:xfrm>
            <a:off x="434975" y="3962400"/>
            <a:ext cx="19050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ea typeface="宋体" pitchFamily="2" charset="-122"/>
              </a:rPr>
              <a:t>3</a:t>
            </a:r>
            <a:r>
              <a:rPr lang="zh-CN" altLang="en-US">
                <a:ea typeface="宋体" pitchFamily="2" charset="-122"/>
              </a:rPr>
              <a:t>、用</a:t>
            </a:r>
            <a:r>
              <a:rPr lang="en-US" altLang="zh-CN">
                <a:ea typeface="宋体" pitchFamily="2" charset="-122"/>
              </a:rPr>
              <a:t>PROM</a:t>
            </a:r>
            <a:r>
              <a:rPr lang="zh-CN" altLang="en-US">
                <a:ea typeface="宋体" pitchFamily="2" charset="-122"/>
              </a:rPr>
              <a:t>。</a:t>
            </a:r>
          </a:p>
        </p:txBody>
      </p:sp>
      <p:graphicFrame>
        <p:nvGraphicFramePr>
          <p:cNvPr id="9219" name="Object 10"/>
          <p:cNvGraphicFramePr>
            <a:graphicFrameLocks noChangeAspect="1"/>
          </p:cNvGraphicFramePr>
          <p:nvPr/>
        </p:nvGraphicFramePr>
        <p:xfrm>
          <a:off x="2235200" y="3962400"/>
          <a:ext cx="4319588" cy="366713"/>
        </p:xfrm>
        <a:graphic>
          <a:graphicData uri="http://schemas.openxmlformats.org/presentationml/2006/ole">
            <mc:AlternateContent xmlns:mc="http://schemas.openxmlformats.org/markup-compatibility/2006">
              <mc:Choice xmlns:v="urn:schemas-microsoft-com:vml" Requires="v">
                <p:oleObj spid="_x0000_s9267" name="Equation" r:id="rId5" imgW="2603160" imgH="203040" progId="Equation.3">
                  <p:embed/>
                </p:oleObj>
              </mc:Choice>
              <mc:Fallback>
                <p:oleObj name="Equation" r:id="rId5" imgW="260316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200" y="3962400"/>
                        <a:ext cx="43195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36" name="Group 11"/>
          <p:cNvGrpSpPr>
            <a:grpSpLocks/>
          </p:cNvGrpSpPr>
          <p:nvPr/>
        </p:nvGrpSpPr>
        <p:grpSpPr bwMode="auto">
          <a:xfrm>
            <a:off x="5435600" y="333375"/>
            <a:ext cx="3201988" cy="1636713"/>
            <a:chOff x="2928" y="624"/>
            <a:chExt cx="2325" cy="1319"/>
          </a:xfrm>
        </p:grpSpPr>
        <p:sp>
          <p:nvSpPr>
            <p:cNvPr id="9413" name="Line 12"/>
            <p:cNvSpPr>
              <a:spLocks noChangeShapeType="1"/>
            </p:cNvSpPr>
            <p:nvPr/>
          </p:nvSpPr>
          <p:spPr bwMode="auto">
            <a:xfrm flipV="1">
              <a:off x="3126" y="816"/>
              <a:ext cx="421"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14" name="Text Box 13"/>
            <p:cNvSpPr txBox="1">
              <a:spLocks noChangeArrowheads="1"/>
            </p:cNvSpPr>
            <p:nvPr/>
          </p:nvSpPr>
          <p:spPr bwMode="auto">
            <a:xfrm>
              <a:off x="2928" y="816"/>
              <a:ext cx="165" cy="32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B</a:t>
              </a:r>
            </a:p>
          </p:txBody>
        </p:sp>
        <p:sp>
          <p:nvSpPr>
            <p:cNvPr id="9415" name="Text Box 14"/>
            <p:cNvSpPr txBox="1">
              <a:spLocks noChangeArrowheads="1"/>
            </p:cNvSpPr>
            <p:nvPr/>
          </p:nvSpPr>
          <p:spPr bwMode="auto">
            <a:xfrm>
              <a:off x="2928" y="624"/>
              <a:ext cx="165" cy="32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p>
          </p:txBody>
        </p:sp>
        <p:sp>
          <p:nvSpPr>
            <p:cNvPr id="9416" name="Line 15"/>
            <p:cNvSpPr>
              <a:spLocks noChangeShapeType="1"/>
            </p:cNvSpPr>
            <p:nvPr/>
          </p:nvSpPr>
          <p:spPr bwMode="auto">
            <a:xfrm flipV="1">
              <a:off x="5077" y="1344"/>
              <a:ext cx="16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17" name="AutoShape 16"/>
            <p:cNvSpPr>
              <a:spLocks noChangeArrowheads="1"/>
            </p:cNvSpPr>
            <p:nvPr/>
          </p:nvSpPr>
          <p:spPr bwMode="auto">
            <a:xfrm>
              <a:off x="3540" y="768"/>
              <a:ext cx="264" cy="33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418" name="Line 17"/>
            <p:cNvSpPr>
              <a:spLocks noChangeShapeType="1"/>
            </p:cNvSpPr>
            <p:nvPr/>
          </p:nvSpPr>
          <p:spPr bwMode="auto">
            <a:xfrm flipV="1">
              <a:off x="3119" y="944"/>
              <a:ext cx="421"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19" name="Line 18"/>
            <p:cNvSpPr>
              <a:spLocks noChangeShapeType="1"/>
            </p:cNvSpPr>
            <p:nvPr/>
          </p:nvSpPr>
          <p:spPr bwMode="auto">
            <a:xfrm>
              <a:off x="3113" y="1051"/>
              <a:ext cx="427" cy="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20" name="Line 19"/>
            <p:cNvSpPr>
              <a:spLocks noChangeShapeType="1"/>
            </p:cNvSpPr>
            <p:nvPr/>
          </p:nvSpPr>
          <p:spPr bwMode="auto">
            <a:xfrm flipV="1">
              <a:off x="3808" y="912"/>
              <a:ext cx="857"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21" name="Line 20"/>
            <p:cNvSpPr>
              <a:spLocks noChangeShapeType="1"/>
            </p:cNvSpPr>
            <p:nvPr/>
          </p:nvSpPr>
          <p:spPr bwMode="auto">
            <a:xfrm>
              <a:off x="4653" y="1248"/>
              <a:ext cx="19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22" name="Line 21"/>
            <p:cNvSpPr>
              <a:spLocks noChangeShapeType="1"/>
            </p:cNvSpPr>
            <p:nvPr/>
          </p:nvSpPr>
          <p:spPr bwMode="auto">
            <a:xfrm>
              <a:off x="4653" y="1440"/>
              <a:ext cx="19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23" name="Freeform 22"/>
            <p:cNvSpPr>
              <a:spLocks/>
            </p:cNvSpPr>
            <p:nvPr/>
          </p:nvSpPr>
          <p:spPr bwMode="auto">
            <a:xfrm>
              <a:off x="4811" y="1152"/>
              <a:ext cx="54" cy="354"/>
            </a:xfrm>
            <a:custGeom>
              <a:avLst/>
              <a:gdLst>
                <a:gd name="T0" fmla="*/ 1 w 85"/>
                <a:gd name="T1" fmla="*/ 0 h 306"/>
                <a:gd name="T2" fmla="*/ 1 w 85"/>
                <a:gd name="T3" fmla="*/ 95176 h 306"/>
                <a:gd name="T4" fmla="*/ 1 w 85"/>
                <a:gd name="T5" fmla="*/ 243937 h 306"/>
                <a:gd name="T6" fmla="*/ 0 w 85"/>
                <a:gd name="T7" fmla="*/ 333507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9424" name="Freeform 23"/>
            <p:cNvSpPr>
              <a:spLocks/>
            </p:cNvSpPr>
            <p:nvPr/>
          </p:nvSpPr>
          <p:spPr bwMode="auto">
            <a:xfrm>
              <a:off x="4812" y="1344"/>
              <a:ext cx="265" cy="169"/>
            </a:xfrm>
            <a:custGeom>
              <a:avLst/>
              <a:gdLst>
                <a:gd name="T0" fmla="*/ 0 w 384"/>
                <a:gd name="T1" fmla="*/ 4 h 192"/>
                <a:gd name="T2" fmla="*/ 1 w 384"/>
                <a:gd name="T3" fmla="*/ 4 h 192"/>
                <a:gd name="T4" fmla="*/ 1 w 384"/>
                <a:gd name="T5" fmla="*/ 4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9425" name="Freeform 24"/>
            <p:cNvSpPr>
              <a:spLocks/>
            </p:cNvSpPr>
            <p:nvPr/>
          </p:nvSpPr>
          <p:spPr bwMode="auto">
            <a:xfrm>
              <a:off x="4812" y="1152"/>
              <a:ext cx="265" cy="192"/>
            </a:xfrm>
            <a:custGeom>
              <a:avLst/>
              <a:gdLst>
                <a:gd name="T0" fmla="*/ 0 w 240"/>
                <a:gd name="T1" fmla="*/ 0 h 96"/>
                <a:gd name="T2" fmla="*/ 22335 w 240"/>
                <a:gd name="T3" fmla="*/ 2147483647 h 96"/>
                <a:gd name="T4" fmla="*/ 27929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9426" name="Line 25"/>
            <p:cNvSpPr>
              <a:spLocks noChangeShapeType="1"/>
            </p:cNvSpPr>
            <p:nvPr/>
          </p:nvSpPr>
          <p:spPr bwMode="auto">
            <a:xfrm>
              <a:off x="4656" y="912"/>
              <a:ext cx="1" cy="34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27" name="Line 26"/>
            <p:cNvSpPr>
              <a:spLocks noChangeShapeType="1"/>
            </p:cNvSpPr>
            <p:nvPr/>
          </p:nvSpPr>
          <p:spPr bwMode="auto">
            <a:xfrm flipH="1">
              <a:off x="4652" y="1440"/>
              <a:ext cx="1" cy="2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28" name="AutoShape 27"/>
            <p:cNvSpPr>
              <a:spLocks noChangeArrowheads="1"/>
            </p:cNvSpPr>
            <p:nvPr/>
          </p:nvSpPr>
          <p:spPr bwMode="auto">
            <a:xfrm>
              <a:off x="4234" y="1584"/>
              <a:ext cx="264" cy="33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429" name="Line 28"/>
            <p:cNvSpPr>
              <a:spLocks noChangeShapeType="1"/>
            </p:cNvSpPr>
            <p:nvPr/>
          </p:nvSpPr>
          <p:spPr bwMode="auto">
            <a:xfrm>
              <a:off x="3374" y="1627"/>
              <a:ext cx="860" cy="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30" name="Line 29"/>
            <p:cNvSpPr>
              <a:spLocks noChangeShapeType="1"/>
            </p:cNvSpPr>
            <p:nvPr/>
          </p:nvSpPr>
          <p:spPr bwMode="auto">
            <a:xfrm flipV="1">
              <a:off x="3840" y="1824"/>
              <a:ext cx="40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31" name="Line 30"/>
            <p:cNvSpPr>
              <a:spLocks noChangeShapeType="1"/>
            </p:cNvSpPr>
            <p:nvPr/>
          </p:nvSpPr>
          <p:spPr bwMode="auto">
            <a:xfrm flipV="1">
              <a:off x="4509" y="1732"/>
              <a:ext cx="151"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32" name="Text Box 31"/>
            <p:cNvSpPr txBox="1">
              <a:spLocks noChangeArrowheads="1"/>
            </p:cNvSpPr>
            <p:nvPr/>
          </p:nvSpPr>
          <p:spPr bwMode="auto">
            <a:xfrm>
              <a:off x="5088" y="1104"/>
              <a:ext cx="165" cy="32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p>
          </p:txBody>
        </p:sp>
        <p:sp>
          <p:nvSpPr>
            <p:cNvPr id="9433" name="Line 32"/>
            <p:cNvSpPr>
              <a:spLocks noChangeShapeType="1"/>
            </p:cNvSpPr>
            <p:nvPr/>
          </p:nvSpPr>
          <p:spPr bwMode="auto">
            <a:xfrm>
              <a:off x="3372" y="1261"/>
              <a:ext cx="17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34" name="Line 33"/>
            <p:cNvSpPr>
              <a:spLocks noChangeShapeType="1"/>
            </p:cNvSpPr>
            <p:nvPr/>
          </p:nvSpPr>
          <p:spPr bwMode="auto">
            <a:xfrm flipV="1">
              <a:off x="3833" y="1270"/>
              <a:ext cx="140" cy="3"/>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35" name="AutoShape 34"/>
            <p:cNvSpPr>
              <a:spLocks noChangeArrowheads="1"/>
            </p:cNvSpPr>
            <p:nvPr/>
          </p:nvSpPr>
          <p:spPr bwMode="auto">
            <a:xfrm rot="5400000">
              <a:off x="3513" y="1184"/>
              <a:ext cx="242" cy="174"/>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436" name="Oval 35"/>
            <p:cNvSpPr>
              <a:spLocks noChangeArrowheads="1"/>
            </p:cNvSpPr>
            <p:nvPr/>
          </p:nvSpPr>
          <p:spPr bwMode="auto">
            <a:xfrm>
              <a:off x="3727" y="1246"/>
              <a:ext cx="92" cy="7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437" name="Line 36"/>
            <p:cNvSpPr>
              <a:spLocks noChangeShapeType="1"/>
            </p:cNvSpPr>
            <p:nvPr/>
          </p:nvSpPr>
          <p:spPr bwMode="auto">
            <a:xfrm>
              <a:off x="3241" y="1821"/>
              <a:ext cx="314" cy="3"/>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38" name="AutoShape 37"/>
            <p:cNvSpPr>
              <a:spLocks noChangeArrowheads="1"/>
            </p:cNvSpPr>
            <p:nvPr/>
          </p:nvSpPr>
          <p:spPr bwMode="auto">
            <a:xfrm rot="5400000">
              <a:off x="3537" y="1732"/>
              <a:ext cx="240" cy="182"/>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439" name="Oval 38"/>
            <p:cNvSpPr>
              <a:spLocks noChangeArrowheads="1"/>
            </p:cNvSpPr>
            <p:nvPr/>
          </p:nvSpPr>
          <p:spPr bwMode="auto">
            <a:xfrm>
              <a:off x="3746" y="1792"/>
              <a:ext cx="63" cy="78"/>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440" name="Line 39"/>
            <p:cNvSpPr>
              <a:spLocks noChangeShapeType="1"/>
            </p:cNvSpPr>
            <p:nvPr/>
          </p:nvSpPr>
          <p:spPr bwMode="auto">
            <a:xfrm flipH="1" flipV="1">
              <a:off x="3242" y="1063"/>
              <a:ext cx="1" cy="76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41" name="Line 40"/>
            <p:cNvSpPr>
              <a:spLocks noChangeShapeType="1"/>
            </p:cNvSpPr>
            <p:nvPr/>
          </p:nvSpPr>
          <p:spPr bwMode="auto">
            <a:xfrm flipV="1">
              <a:off x="3371" y="816"/>
              <a:ext cx="3" cy="807"/>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42" name="Oval 41"/>
            <p:cNvSpPr>
              <a:spLocks noChangeArrowheads="1"/>
            </p:cNvSpPr>
            <p:nvPr/>
          </p:nvSpPr>
          <p:spPr bwMode="auto">
            <a:xfrm>
              <a:off x="3360" y="797"/>
              <a:ext cx="33"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9443" name="Oval 42"/>
            <p:cNvSpPr>
              <a:spLocks noChangeArrowheads="1"/>
            </p:cNvSpPr>
            <p:nvPr/>
          </p:nvSpPr>
          <p:spPr bwMode="auto">
            <a:xfrm>
              <a:off x="3219" y="1028"/>
              <a:ext cx="33"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9444" name="Line 43"/>
            <p:cNvSpPr>
              <a:spLocks noChangeShapeType="1"/>
            </p:cNvSpPr>
            <p:nvPr/>
          </p:nvSpPr>
          <p:spPr bwMode="auto">
            <a:xfrm>
              <a:off x="4250" y="1344"/>
              <a:ext cx="62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45" name="Text Box 44"/>
            <p:cNvSpPr txBox="1">
              <a:spLocks noChangeArrowheads="1"/>
            </p:cNvSpPr>
            <p:nvPr/>
          </p:nvSpPr>
          <p:spPr bwMode="auto">
            <a:xfrm>
              <a:off x="2928" y="1008"/>
              <a:ext cx="165" cy="32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C</a:t>
              </a:r>
            </a:p>
          </p:txBody>
        </p:sp>
        <p:sp>
          <p:nvSpPr>
            <p:cNvPr id="9446" name="AutoShape 45"/>
            <p:cNvSpPr>
              <a:spLocks noChangeArrowheads="1"/>
            </p:cNvSpPr>
            <p:nvPr/>
          </p:nvSpPr>
          <p:spPr bwMode="auto">
            <a:xfrm>
              <a:off x="3987" y="1173"/>
              <a:ext cx="265" cy="33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447" name="Line 46"/>
            <p:cNvSpPr>
              <a:spLocks noChangeShapeType="1"/>
            </p:cNvSpPr>
            <p:nvPr/>
          </p:nvSpPr>
          <p:spPr bwMode="auto">
            <a:xfrm flipV="1">
              <a:off x="3303" y="939"/>
              <a:ext cx="1" cy="52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48" name="Line 47"/>
            <p:cNvSpPr>
              <a:spLocks noChangeShapeType="1"/>
            </p:cNvSpPr>
            <p:nvPr/>
          </p:nvSpPr>
          <p:spPr bwMode="auto">
            <a:xfrm flipV="1">
              <a:off x="3312" y="1445"/>
              <a:ext cx="659"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49" name="Oval 48"/>
            <p:cNvSpPr>
              <a:spLocks noChangeArrowheads="1"/>
            </p:cNvSpPr>
            <p:nvPr/>
          </p:nvSpPr>
          <p:spPr bwMode="auto">
            <a:xfrm>
              <a:off x="3292" y="912"/>
              <a:ext cx="33"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9450" name="Oval 49"/>
            <p:cNvSpPr>
              <a:spLocks noChangeArrowheads="1"/>
            </p:cNvSpPr>
            <p:nvPr/>
          </p:nvSpPr>
          <p:spPr bwMode="auto">
            <a:xfrm>
              <a:off x="3358" y="1230"/>
              <a:ext cx="33" cy="48"/>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grpSp>
        <p:nvGrpSpPr>
          <p:cNvPr id="9237" name="Group 50"/>
          <p:cNvGrpSpPr>
            <a:grpSpLocks/>
          </p:cNvGrpSpPr>
          <p:nvPr/>
        </p:nvGrpSpPr>
        <p:grpSpPr bwMode="auto">
          <a:xfrm>
            <a:off x="366713" y="1554163"/>
            <a:ext cx="2438400" cy="2454275"/>
            <a:chOff x="3888" y="2112"/>
            <a:chExt cx="1536" cy="1546"/>
          </a:xfrm>
        </p:grpSpPr>
        <p:sp>
          <p:nvSpPr>
            <p:cNvPr id="9388" name="Rectangle 51"/>
            <p:cNvSpPr>
              <a:spLocks noChangeArrowheads="1"/>
            </p:cNvSpPr>
            <p:nvPr/>
          </p:nvSpPr>
          <p:spPr bwMode="auto">
            <a:xfrm>
              <a:off x="4368" y="2112"/>
              <a:ext cx="624" cy="1536"/>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389" name="Line 52"/>
            <p:cNvSpPr>
              <a:spLocks noChangeShapeType="1"/>
            </p:cNvSpPr>
            <p:nvPr/>
          </p:nvSpPr>
          <p:spPr bwMode="auto">
            <a:xfrm>
              <a:off x="4128" y="2256"/>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90" name="Line 53"/>
            <p:cNvSpPr>
              <a:spLocks noChangeShapeType="1"/>
            </p:cNvSpPr>
            <p:nvPr/>
          </p:nvSpPr>
          <p:spPr bwMode="auto">
            <a:xfrm>
              <a:off x="4224" y="2640"/>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91" name="Line 54"/>
            <p:cNvSpPr>
              <a:spLocks noChangeShapeType="1"/>
            </p:cNvSpPr>
            <p:nvPr/>
          </p:nvSpPr>
          <p:spPr bwMode="auto">
            <a:xfrm>
              <a:off x="4224" y="2928"/>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92" name="Line 55"/>
            <p:cNvSpPr>
              <a:spLocks noChangeShapeType="1"/>
            </p:cNvSpPr>
            <p:nvPr/>
          </p:nvSpPr>
          <p:spPr bwMode="auto">
            <a:xfrm>
              <a:off x="4224" y="3120"/>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93" name="Line 56"/>
            <p:cNvSpPr>
              <a:spLocks noChangeShapeType="1"/>
            </p:cNvSpPr>
            <p:nvPr/>
          </p:nvSpPr>
          <p:spPr bwMode="auto">
            <a:xfrm>
              <a:off x="4224" y="3312"/>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94" name="Line 57"/>
            <p:cNvSpPr>
              <a:spLocks noChangeShapeType="1"/>
            </p:cNvSpPr>
            <p:nvPr/>
          </p:nvSpPr>
          <p:spPr bwMode="auto">
            <a:xfrm>
              <a:off x="4224" y="3504"/>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95" name="Text Box 58"/>
            <p:cNvSpPr txBox="1">
              <a:spLocks noChangeArrowheads="1"/>
            </p:cNvSpPr>
            <p:nvPr/>
          </p:nvSpPr>
          <p:spPr bwMode="auto">
            <a:xfrm>
              <a:off x="4416" y="2496"/>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r>
                <a:rPr lang="en-US" altLang="zh-CN" baseline="-25000">
                  <a:ea typeface="宋体" pitchFamily="2" charset="-122"/>
                </a:rPr>
                <a:t>0</a:t>
              </a:r>
            </a:p>
          </p:txBody>
        </p:sp>
        <p:sp>
          <p:nvSpPr>
            <p:cNvPr id="9396" name="Text Box 59"/>
            <p:cNvSpPr txBox="1">
              <a:spLocks noChangeArrowheads="1"/>
            </p:cNvSpPr>
            <p:nvPr/>
          </p:nvSpPr>
          <p:spPr bwMode="auto">
            <a:xfrm>
              <a:off x="4416" y="2352"/>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r>
                <a:rPr lang="en-US" altLang="zh-CN" baseline="-25000">
                  <a:ea typeface="宋体" pitchFamily="2" charset="-122"/>
                </a:rPr>
                <a:t>1</a:t>
              </a:r>
            </a:p>
          </p:txBody>
        </p:sp>
        <p:sp>
          <p:nvSpPr>
            <p:cNvPr id="9397" name="Text Box 60"/>
            <p:cNvSpPr txBox="1">
              <a:spLocks noChangeArrowheads="1"/>
            </p:cNvSpPr>
            <p:nvPr/>
          </p:nvSpPr>
          <p:spPr bwMode="auto">
            <a:xfrm>
              <a:off x="4422" y="2976"/>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D</a:t>
              </a:r>
              <a:r>
                <a:rPr lang="en-US" altLang="zh-CN" baseline="-25000">
                  <a:ea typeface="宋体" pitchFamily="2" charset="-122"/>
                </a:rPr>
                <a:t>1</a:t>
              </a:r>
            </a:p>
          </p:txBody>
        </p:sp>
        <p:sp>
          <p:nvSpPr>
            <p:cNvPr id="9398" name="Text Box 61"/>
            <p:cNvSpPr txBox="1">
              <a:spLocks noChangeArrowheads="1"/>
            </p:cNvSpPr>
            <p:nvPr/>
          </p:nvSpPr>
          <p:spPr bwMode="auto">
            <a:xfrm>
              <a:off x="4416" y="2784"/>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D</a:t>
              </a:r>
              <a:r>
                <a:rPr lang="en-US" altLang="zh-CN" baseline="-25000">
                  <a:ea typeface="宋体" pitchFamily="2" charset="-122"/>
                </a:rPr>
                <a:t>0</a:t>
              </a:r>
            </a:p>
          </p:txBody>
        </p:sp>
        <p:sp>
          <p:nvSpPr>
            <p:cNvPr id="9399" name="Text Box 62"/>
            <p:cNvSpPr txBox="1">
              <a:spLocks noChangeArrowheads="1"/>
            </p:cNvSpPr>
            <p:nvPr/>
          </p:nvSpPr>
          <p:spPr bwMode="auto">
            <a:xfrm>
              <a:off x="4416" y="3171"/>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D</a:t>
              </a:r>
              <a:r>
                <a:rPr lang="en-US" altLang="zh-CN" baseline="-25000">
                  <a:ea typeface="宋体" pitchFamily="2" charset="-122"/>
                </a:rPr>
                <a:t>2</a:t>
              </a:r>
            </a:p>
          </p:txBody>
        </p:sp>
        <p:sp>
          <p:nvSpPr>
            <p:cNvPr id="9400" name="Text Box 63"/>
            <p:cNvSpPr txBox="1">
              <a:spLocks noChangeArrowheads="1"/>
            </p:cNvSpPr>
            <p:nvPr/>
          </p:nvSpPr>
          <p:spPr bwMode="auto">
            <a:xfrm>
              <a:off x="4412" y="3372"/>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D</a:t>
              </a:r>
              <a:r>
                <a:rPr lang="en-US" altLang="zh-CN" baseline="-25000">
                  <a:ea typeface="宋体" pitchFamily="2" charset="-122"/>
                </a:rPr>
                <a:t>3</a:t>
              </a:r>
            </a:p>
          </p:txBody>
        </p:sp>
        <p:sp>
          <p:nvSpPr>
            <p:cNvPr id="9401" name="Text Box 64"/>
            <p:cNvSpPr txBox="1">
              <a:spLocks noChangeArrowheads="1"/>
            </p:cNvSpPr>
            <p:nvPr/>
          </p:nvSpPr>
          <p:spPr bwMode="auto">
            <a:xfrm>
              <a:off x="3984" y="2544"/>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B</a:t>
              </a:r>
              <a:endParaRPr lang="en-US" altLang="zh-CN" baseline="-25000">
                <a:ea typeface="宋体" pitchFamily="2" charset="-122"/>
              </a:endParaRPr>
            </a:p>
          </p:txBody>
        </p:sp>
        <p:sp>
          <p:nvSpPr>
            <p:cNvPr id="9402" name="Text Box 65"/>
            <p:cNvSpPr txBox="1">
              <a:spLocks noChangeArrowheads="1"/>
            </p:cNvSpPr>
            <p:nvPr/>
          </p:nvSpPr>
          <p:spPr bwMode="auto">
            <a:xfrm>
              <a:off x="3984" y="2304"/>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endParaRPr lang="en-US" altLang="zh-CN" baseline="-25000">
                <a:ea typeface="宋体" pitchFamily="2" charset="-122"/>
              </a:endParaRPr>
            </a:p>
          </p:txBody>
        </p:sp>
        <p:sp>
          <p:nvSpPr>
            <p:cNvPr id="9403" name="Text Box 66"/>
            <p:cNvSpPr txBox="1">
              <a:spLocks noChangeArrowheads="1"/>
            </p:cNvSpPr>
            <p:nvPr/>
          </p:nvSpPr>
          <p:spPr bwMode="auto">
            <a:xfrm>
              <a:off x="3968" y="3004"/>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endParaRPr lang="en-US" altLang="zh-CN" baseline="-25000">
                <a:ea typeface="宋体" pitchFamily="2" charset="-122"/>
              </a:endParaRPr>
            </a:p>
          </p:txBody>
        </p:sp>
        <p:sp>
          <p:nvSpPr>
            <p:cNvPr id="9404" name="Text Box 67"/>
            <p:cNvSpPr txBox="1">
              <a:spLocks noChangeArrowheads="1"/>
            </p:cNvSpPr>
            <p:nvPr/>
          </p:nvSpPr>
          <p:spPr bwMode="auto">
            <a:xfrm>
              <a:off x="3984" y="3408"/>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endParaRPr lang="en-US" altLang="zh-CN" baseline="-25000">
                <a:ea typeface="宋体" pitchFamily="2" charset="-122"/>
              </a:endParaRPr>
            </a:p>
          </p:txBody>
        </p:sp>
        <p:sp>
          <p:nvSpPr>
            <p:cNvPr id="9405" name="Line 68"/>
            <p:cNvSpPr>
              <a:spLocks noChangeShapeType="1"/>
            </p:cNvSpPr>
            <p:nvPr/>
          </p:nvSpPr>
          <p:spPr bwMode="auto">
            <a:xfrm>
              <a:off x="4224" y="2448"/>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06" name="Line 69"/>
            <p:cNvSpPr>
              <a:spLocks noChangeShapeType="1"/>
            </p:cNvSpPr>
            <p:nvPr/>
          </p:nvSpPr>
          <p:spPr bwMode="auto">
            <a:xfrm>
              <a:off x="4992" y="2448"/>
              <a:ext cx="14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407" name="Oval 70"/>
            <p:cNvSpPr>
              <a:spLocks noChangeArrowheads="1"/>
            </p:cNvSpPr>
            <p:nvPr/>
          </p:nvSpPr>
          <p:spPr bwMode="auto">
            <a:xfrm>
              <a:off x="4272" y="2208"/>
              <a:ext cx="96" cy="96"/>
            </a:xfrm>
            <a:prstGeom prst="ellipse">
              <a:avLst/>
            </a:prstGeom>
            <a:noFill/>
            <a:ln w="19050">
              <a:solidFill>
                <a:schemeClr val="tx1"/>
              </a:solidFill>
              <a:round/>
              <a:headEnd/>
              <a:tailEnd/>
            </a:ln>
          </p:spPr>
          <p:txBody>
            <a:bodyPr wrap="none" lIns="90000" tIns="46800" rIns="90000" bIns="46800" anchor="ctr"/>
            <a:lstStyle/>
            <a:p>
              <a:endParaRPr lang="zh-CN" altLang="en-US"/>
            </a:p>
          </p:txBody>
        </p:sp>
        <p:graphicFrame>
          <p:nvGraphicFramePr>
            <p:cNvPr id="9228" name="Object 71"/>
            <p:cNvGraphicFramePr>
              <a:graphicFrameLocks noChangeAspect="1"/>
            </p:cNvGraphicFramePr>
            <p:nvPr/>
          </p:nvGraphicFramePr>
          <p:xfrm>
            <a:off x="4416" y="2160"/>
            <a:ext cx="266" cy="258"/>
          </p:xfrm>
          <a:graphic>
            <a:graphicData uri="http://schemas.openxmlformats.org/presentationml/2006/ole">
              <mc:AlternateContent xmlns:mc="http://schemas.openxmlformats.org/markup-compatibility/2006">
                <mc:Choice xmlns:v="urn:schemas-microsoft-com:vml" Requires="v">
                  <p:oleObj spid="_x0000_s9268" name="Equation" r:id="rId7" imgW="228600" imgH="215640" progId="Equation.3">
                    <p:embed/>
                  </p:oleObj>
                </mc:Choice>
                <mc:Fallback>
                  <p:oleObj name="Equation" r:id="rId7" imgW="228600" imgH="215640" progId="Equation.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160"/>
                          <a:ext cx="26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408" name="Text Box 72"/>
            <p:cNvSpPr txBox="1">
              <a:spLocks noChangeArrowheads="1"/>
            </p:cNvSpPr>
            <p:nvPr/>
          </p:nvSpPr>
          <p:spPr bwMode="auto">
            <a:xfrm>
              <a:off x="3888" y="2160"/>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0</a:t>
              </a:r>
              <a:endParaRPr lang="en-US" altLang="zh-CN" baseline="-25000">
                <a:ea typeface="宋体" pitchFamily="2" charset="-122"/>
              </a:endParaRPr>
            </a:p>
          </p:txBody>
        </p:sp>
        <p:sp>
          <p:nvSpPr>
            <p:cNvPr id="9409" name="Text Box 73"/>
            <p:cNvSpPr txBox="1">
              <a:spLocks noChangeArrowheads="1"/>
            </p:cNvSpPr>
            <p:nvPr/>
          </p:nvSpPr>
          <p:spPr bwMode="auto">
            <a:xfrm>
              <a:off x="4704" y="2352"/>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endParaRPr lang="en-US" altLang="zh-CN" baseline="-25000">
                <a:ea typeface="宋体" pitchFamily="2" charset="-122"/>
              </a:endParaRPr>
            </a:p>
          </p:txBody>
        </p:sp>
        <p:sp>
          <p:nvSpPr>
            <p:cNvPr id="9410" name="Text Box 74"/>
            <p:cNvSpPr txBox="1">
              <a:spLocks noChangeArrowheads="1"/>
            </p:cNvSpPr>
            <p:nvPr/>
          </p:nvSpPr>
          <p:spPr bwMode="auto">
            <a:xfrm>
              <a:off x="5136" y="2352"/>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endParaRPr lang="en-US" altLang="zh-CN" baseline="-25000">
                <a:ea typeface="宋体" pitchFamily="2" charset="-122"/>
              </a:endParaRPr>
            </a:p>
          </p:txBody>
        </p:sp>
        <p:graphicFrame>
          <p:nvGraphicFramePr>
            <p:cNvPr id="9229" name="Object 75"/>
            <p:cNvGraphicFramePr>
              <a:graphicFrameLocks noChangeAspect="1"/>
            </p:cNvGraphicFramePr>
            <p:nvPr/>
          </p:nvGraphicFramePr>
          <p:xfrm>
            <a:off x="4032" y="3216"/>
            <a:ext cx="197" cy="229"/>
          </p:xfrm>
          <a:graphic>
            <a:graphicData uri="http://schemas.openxmlformats.org/presentationml/2006/ole">
              <mc:AlternateContent xmlns:mc="http://schemas.openxmlformats.org/markup-compatibility/2006">
                <mc:Choice xmlns:v="urn:schemas-microsoft-com:vml" Requires="v">
                  <p:oleObj spid="_x0000_s9269" name="Equation" r:id="rId9" imgW="164880" imgH="203040" progId="Equation.3">
                    <p:embed/>
                  </p:oleObj>
                </mc:Choice>
                <mc:Fallback>
                  <p:oleObj name="Equation" r:id="rId9" imgW="164880" imgH="203040" progId="Equation.3">
                    <p:embed/>
                    <p:pic>
                      <p:nvPicPr>
                        <p:cNvPr id="0" name="Object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3216"/>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411" name="Text Box 76"/>
            <p:cNvSpPr txBox="1">
              <a:spLocks noChangeArrowheads="1"/>
            </p:cNvSpPr>
            <p:nvPr/>
          </p:nvSpPr>
          <p:spPr bwMode="auto">
            <a:xfrm>
              <a:off x="3991" y="2812"/>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0</a:t>
              </a:r>
              <a:endParaRPr lang="en-US" altLang="zh-CN" baseline="-25000">
                <a:ea typeface="宋体" pitchFamily="2" charset="-122"/>
              </a:endParaRPr>
            </a:p>
          </p:txBody>
        </p:sp>
        <p:sp>
          <p:nvSpPr>
            <p:cNvPr id="9412" name="Text Box 77"/>
            <p:cNvSpPr txBox="1">
              <a:spLocks noChangeArrowheads="1"/>
            </p:cNvSpPr>
            <p:nvPr/>
          </p:nvSpPr>
          <p:spPr bwMode="auto">
            <a:xfrm>
              <a:off x="4704" y="2832"/>
              <a:ext cx="288" cy="728"/>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400">
                  <a:ea typeface="宋体" pitchFamily="2" charset="-122"/>
                </a:rPr>
                <a:t>数据选择器</a:t>
              </a:r>
            </a:p>
          </p:txBody>
        </p:sp>
      </p:grpSp>
      <p:grpSp>
        <p:nvGrpSpPr>
          <p:cNvPr id="9238" name="Group 78"/>
          <p:cNvGrpSpPr>
            <a:grpSpLocks/>
          </p:cNvGrpSpPr>
          <p:nvPr/>
        </p:nvGrpSpPr>
        <p:grpSpPr bwMode="auto">
          <a:xfrm>
            <a:off x="2909888" y="1346200"/>
            <a:ext cx="3725862" cy="2574925"/>
            <a:chOff x="384" y="2428"/>
            <a:chExt cx="2347" cy="1622"/>
          </a:xfrm>
        </p:grpSpPr>
        <p:sp>
          <p:nvSpPr>
            <p:cNvPr id="9354" name="Rectangle 79"/>
            <p:cNvSpPr>
              <a:spLocks noChangeArrowheads="1"/>
            </p:cNvSpPr>
            <p:nvPr/>
          </p:nvSpPr>
          <p:spPr bwMode="auto">
            <a:xfrm>
              <a:off x="1026" y="2448"/>
              <a:ext cx="702" cy="1536"/>
            </a:xfrm>
            <a:prstGeom prst="rect">
              <a:avLst/>
            </a:prstGeom>
            <a:noFill/>
            <a:ln w="19050">
              <a:solidFill>
                <a:schemeClr val="tx1"/>
              </a:solidFill>
              <a:miter lim="800000"/>
              <a:headEnd/>
              <a:tailEnd/>
            </a:ln>
          </p:spPr>
          <p:txBody>
            <a:bodyPr wrap="none" lIns="90000" tIns="46800" rIns="90000" bIns="46800" anchor="ctr"/>
            <a:lstStyle/>
            <a:p>
              <a:pPr algn="ctr">
                <a:lnSpc>
                  <a:spcPct val="100000"/>
                </a:lnSpc>
                <a:spcBef>
                  <a:spcPct val="0"/>
                </a:spcBef>
              </a:pPr>
              <a:endParaRPr lang="zh-CN" altLang="zh-CN">
                <a:ea typeface="宋体" pitchFamily="2" charset="-122"/>
              </a:endParaRPr>
            </a:p>
          </p:txBody>
        </p:sp>
        <p:sp>
          <p:nvSpPr>
            <p:cNvPr id="9355" name="Line 80"/>
            <p:cNvSpPr>
              <a:spLocks noChangeShapeType="1"/>
            </p:cNvSpPr>
            <p:nvPr/>
          </p:nvSpPr>
          <p:spPr bwMode="auto">
            <a:xfrm>
              <a:off x="1728" y="2592"/>
              <a:ext cx="19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6" name="Line 81"/>
            <p:cNvSpPr>
              <a:spLocks noChangeShapeType="1"/>
            </p:cNvSpPr>
            <p:nvPr/>
          </p:nvSpPr>
          <p:spPr bwMode="auto">
            <a:xfrm flipV="1">
              <a:off x="1728" y="2761"/>
              <a:ext cx="192"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7" name="Line 82"/>
            <p:cNvSpPr>
              <a:spLocks noChangeShapeType="1"/>
            </p:cNvSpPr>
            <p:nvPr/>
          </p:nvSpPr>
          <p:spPr bwMode="auto">
            <a:xfrm>
              <a:off x="1728" y="2928"/>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8" name="Line 83"/>
            <p:cNvSpPr>
              <a:spLocks noChangeShapeType="1"/>
            </p:cNvSpPr>
            <p:nvPr/>
          </p:nvSpPr>
          <p:spPr bwMode="auto">
            <a:xfrm flipV="1">
              <a:off x="1728" y="3120"/>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9" name="Line 84"/>
            <p:cNvSpPr>
              <a:spLocks noChangeShapeType="1"/>
            </p:cNvSpPr>
            <p:nvPr/>
          </p:nvSpPr>
          <p:spPr bwMode="auto">
            <a:xfrm>
              <a:off x="1728" y="3312"/>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0" name="Line 85"/>
            <p:cNvSpPr>
              <a:spLocks noChangeShapeType="1"/>
            </p:cNvSpPr>
            <p:nvPr/>
          </p:nvSpPr>
          <p:spPr bwMode="auto">
            <a:xfrm flipV="1">
              <a:off x="1728" y="3490"/>
              <a:ext cx="126" cy="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1" name="Line 86"/>
            <p:cNvSpPr>
              <a:spLocks noChangeShapeType="1"/>
            </p:cNvSpPr>
            <p:nvPr/>
          </p:nvSpPr>
          <p:spPr bwMode="auto">
            <a:xfrm flipV="1">
              <a:off x="1736" y="3662"/>
              <a:ext cx="269" cy="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2" name="Line 87"/>
            <p:cNvSpPr>
              <a:spLocks noChangeShapeType="1"/>
            </p:cNvSpPr>
            <p:nvPr/>
          </p:nvSpPr>
          <p:spPr bwMode="auto">
            <a:xfrm>
              <a:off x="1737" y="3820"/>
              <a:ext cx="277"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3" name="Line 88"/>
            <p:cNvSpPr>
              <a:spLocks noChangeShapeType="1"/>
            </p:cNvSpPr>
            <p:nvPr/>
          </p:nvSpPr>
          <p:spPr bwMode="auto">
            <a:xfrm>
              <a:off x="738" y="2544"/>
              <a:ext cx="27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4" name="Line 89"/>
            <p:cNvSpPr>
              <a:spLocks noChangeShapeType="1"/>
            </p:cNvSpPr>
            <p:nvPr/>
          </p:nvSpPr>
          <p:spPr bwMode="auto">
            <a:xfrm>
              <a:off x="720" y="2715"/>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5" name="Line 90"/>
            <p:cNvSpPr>
              <a:spLocks noChangeShapeType="1"/>
            </p:cNvSpPr>
            <p:nvPr/>
          </p:nvSpPr>
          <p:spPr bwMode="auto">
            <a:xfrm>
              <a:off x="720" y="2880"/>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6" name="Line 91"/>
            <p:cNvSpPr>
              <a:spLocks noChangeShapeType="1"/>
            </p:cNvSpPr>
            <p:nvPr/>
          </p:nvSpPr>
          <p:spPr bwMode="auto">
            <a:xfrm>
              <a:off x="787" y="3456"/>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7" name="Line 92"/>
            <p:cNvSpPr>
              <a:spLocks noChangeShapeType="1"/>
            </p:cNvSpPr>
            <p:nvPr/>
          </p:nvSpPr>
          <p:spPr bwMode="auto">
            <a:xfrm>
              <a:off x="787" y="3627"/>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8" name="Line 93"/>
            <p:cNvSpPr>
              <a:spLocks noChangeShapeType="1"/>
            </p:cNvSpPr>
            <p:nvPr/>
          </p:nvSpPr>
          <p:spPr bwMode="auto">
            <a:xfrm>
              <a:off x="787" y="3792"/>
              <a:ext cx="2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69" name="Oval 94"/>
            <p:cNvSpPr>
              <a:spLocks noChangeArrowheads="1"/>
            </p:cNvSpPr>
            <p:nvPr/>
          </p:nvSpPr>
          <p:spPr bwMode="auto">
            <a:xfrm>
              <a:off x="960" y="2841"/>
              <a:ext cx="55" cy="64"/>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370" name="Oval 95"/>
            <p:cNvSpPr>
              <a:spLocks noChangeArrowheads="1"/>
            </p:cNvSpPr>
            <p:nvPr/>
          </p:nvSpPr>
          <p:spPr bwMode="auto">
            <a:xfrm>
              <a:off x="960" y="2688"/>
              <a:ext cx="55" cy="64"/>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371" name="Text Box 96"/>
            <p:cNvSpPr txBox="1">
              <a:spLocks noChangeArrowheads="1"/>
            </p:cNvSpPr>
            <p:nvPr/>
          </p:nvSpPr>
          <p:spPr bwMode="auto">
            <a:xfrm>
              <a:off x="1008" y="3312"/>
              <a:ext cx="19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p>
          </p:txBody>
        </p:sp>
        <p:sp>
          <p:nvSpPr>
            <p:cNvPr id="9372" name="Text Box 97"/>
            <p:cNvSpPr txBox="1">
              <a:spLocks noChangeArrowheads="1"/>
            </p:cNvSpPr>
            <p:nvPr/>
          </p:nvSpPr>
          <p:spPr bwMode="auto">
            <a:xfrm>
              <a:off x="1008" y="3504"/>
              <a:ext cx="240"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B</a:t>
              </a:r>
            </a:p>
          </p:txBody>
        </p:sp>
        <p:sp>
          <p:nvSpPr>
            <p:cNvPr id="9373" name="Text Box 98"/>
            <p:cNvSpPr txBox="1">
              <a:spLocks noChangeArrowheads="1"/>
            </p:cNvSpPr>
            <p:nvPr/>
          </p:nvSpPr>
          <p:spPr bwMode="auto">
            <a:xfrm>
              <a:off x="1008" y="3678"/>
              <a:ext cx="240"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C</a:t>
              </a:r>
            </a:p>
          </p:txBody>
        </p:sp>
        <p:graphicFrame>
          <p:nvGraphicFramePr>
            <p:cNvPr id="9220" name="Object 99"/>
            <p:cNvGraphicFramePr>
              <a:graphicFrameLocks noChangeAspect="1"/>
            </p:cNvGraphicFramePr>
            <p:nvPr/>
          </p:nvGraphicFramePr>
          <p:xfrm>
            <a:off x="1536" y="2428"/>
            <a:ext cx="155" cy="258"/>
          </p:xfrm>
          <a:graphic>
            <a:graphicData uri="http://schemas.openxmlformats.org/presentationml/2006/ole">
              <mc:AlternateContent xmlns:mc="http://schemas.openxmlformats.org/markup-compatibility/2006">
                <mc:Choice xmlns:v="urn:schemas-microsoft-com:vml" Requires="v">
                  <p:oleObj spid="_x0000_s9270" name="Equation" r:id="rId11" imgW="164880" imgH="241200" progId="Equation.3">
                    <p:embed/>
                  </p:oleObj>
                </mc:Choice>
                <mc:Fallback>
                  <p:oleObj name="Equation" r:id="rId11" imgW="164880" imgH="241200" progId="Equation.3">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428"/>
                          <a:ext cx="1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1" name="Object 100"/>
            <p:cNvGraphicFramePr>
              <a:graphicFrameLocks noChangeAspect="1"/>
            </p:cNvGraphicFramePr>
            <p:nvPr/>
          </p:nvGraphicFramePr>
          <p:xfrm>
            <a:off x="1532" y="2635"/>
            <a:ext cx="143" cy="244"/>
          </p:xfrm>
          <a:graphic>
            <a:graphicData uri="http://schemas.openxmlformats.org/presentationml/2006/ole">
              <mc:AlternateContent xmlns:mc="http://schemas.openxmlformats.org/markup-compatibility/2006">
                <mc:Choice xmlns:v="urn:schemas-microsoft-com:vml" Requires="v">
                  <p:oleObj spid="_x0000_s9271" name="Equation" r:id="rId13" imgW="152280" imgH="228600" progId="Equation.3">
                    <p:embed/>
                  </p:oleObj>
                </mc:Choice>
                <mc:Fallback>
                  <p:oleObj name="Equation" r:id="rId13" imgW="152280" imgH="228600" progId="Equation.3">
                    <p:embed/>
                    <p:pic>
                      <p:nvPicPr>
                        <p:cNvPr id="0" name="Object 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2" y="2635"/>
                          <a:ext cx="14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2" name="Object 101"/>
            <p:cNvGraphicFramePr>
              <a:graphicFrameLocks noChangeAspect="1"/>
            </p:cNvGraphicFramePr>
            <p:nvPr/>
          </p:nvGraphicFramePr>
          <p:xfrm>
            <a:off x="1536" y="3024"/>
            <a:ext cx="155" cy="258"/>
          </p:xfrm>
          <a:graphic>
            <a:graphicData uri="http://schemas.openxmlformats.org/presentationml/2006/ole">
              <mc:AlternateContent xmlns:mc="http://schemas.openxmlformats.org/markup-compatibility/2006">
                <mc:Choice xmlns:v="urn:schemas-microsoft-com:vml" Requires="v">
                  <p:oleObj spid="_x0000_s9272" name="Equation" r:id="rId15" imgW="164880" imgH="241200" progId="Equation.3">
                    <p:embed/>
                  </p:oleObj>
                </mc:Choice>
                <mc:Fallback>
                  <p:oleObj name="Equation" r:id="rId15" imgW="164880" imgH="241200" progId="Equation.3">
                    <p:embed/>
                    <p:pic>
                      <p:nvPicPr>
                        <p:cNvPr id="0" name="Object 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6" y="3024"/>
                          <a:ext cx="1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3" name="Object 102"/>
            <p:cNvGraphicFramePr>
              <a:graphicFrameLocks noChangeAspect="1"/>
            </p:cNvGraphicFramePr>
            <p:nvPr/>
          </p:nvGraphicFramePr>
          <p:xfrm>
            <a:off x="1527" y="2821"/>
            <a:ext cx="155" cy="244"/>
          </p:xfrm>
          <a:graphic>
            <a:graphicData uri="http://schemas.openxmlformats.org/presentationml/2006/ole">
              <mc:AlternateContent xmlns:mc="http://schemas.openxmlformats.org/markup-compatibility/2006">
                <mc:Choice xmlns:v="urn:schemas-microsoft-com:vml" Requires="v">
                  <p:oleObj spid="_x0000_s9273" name="Equation" r:id="rId17" imgW="164880" imgH="228600" progId="Equation.3">
                    <p:embed/>
                  </p:oleObj>
                </mc:Choice>
                <mc:Fallback>
                  <p:oleObj name="Equation" r:id="rId17" imgW="164880" imgH="228600" progId="Equation.3">
                    <p:embed/>
                    <p:pic>
                      <p:nvPicPr>
                        <p:cNvPr id="0" name="Object 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7" y="2821"/>
                          <a:ext cx="15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4" name="Object 103"/>
            <p:cNvGraphicFramePr>
              <a:graphicFrameLocks noChangeAspect="1"/>
            </p:cNvGraphicFramePr>
            <p:nvPr/>
          </p:nvGraphicFramePr>
          <p:xfrm>
            <a:off x="1536" y="3216"/>
            <a:ext cx="155" cy="258"/>
          </p:xfrm>
          <a:graphic>
            <a:graphicData uri="http://schemas.openxmlformats.org/presentationml/2006/ole">
              <mc:AlternateContent xmlns:mc="http://schemas.openxmlformats.org/markup-compatibility/2006">
                <mc:Choice xmlns:v="urn:schemas-microsoft-com:vml" Requires="v">
                  <p:oleObj spid="_x0000_s9274" name="Equation" r:id="rId19" imgW="164880" imgH="241200" progId="Equation.3">
                    <p:embed/>
                  </p:oleObj>
                </mc:Choice>
                <mc:Fallback>
                  <p:oleObj name="Equation" r:id="rId19" imgW="164880" imgH="241200" progId="Equation.3">
                    <p:embed/>
                    <p:pic>
                      <p:nvPicPr>
                        <p:cNvPr id="0" name="Object 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36" y="3216"/>
                          <a:ext cx="1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5" name="Object 104"/>
            <p:cNvGraphicFramePr>
              <a:graphicFrameLocks noChangeAspect="1"/>
            </p:cNvGraphicFramePr>
            <p:nvPr/>
          </p:nvGraphicFramePr>
          <p:xfrm>
            <a:off x="1536" y="3408"/>
            <a:ext cx="155" cy="258"/>
          </p:xfrm>
          <a:graphic>
            <a:graphicData uri="http://schemas.openxmlformats.org/presentationml/2006/ole">
              <mc:AlternateContent xmlns:mc="http://schemas.openxmlformats.org/markup-compatibility/2006">
                <mc:Choice xmlns:v="urn:schemas-microsoft-com:vml" Requires="v">
                  <p:oleObj spid="_x0000_s9275" name="Equation" r:id="rId21" imgW="164880" imgH="241200" progId="Equation.3">
                    <p:embed/>
                  </p:oleObj>
                </mc:Choice>
                <mc:Fallback>
                  <p:oleObj name="Equation" r:id="rId21" imgW="164880" imgH="241200" progId="Equation.3">
                    <p:embed/>
                    <p:pic>
                      <p:nvPicPr>
                        <p:cNvPr id="0" name="Object 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36" y="3408"/>
                          <a:ext cx="1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6" name="Object 105"/>
            <p:cNvGraphicFramePr>
              <a:graphicFrameLocks noChangeAspect="1"/>
            </p:cNvGraphicFramePr>
            <p:nvPr/>
          </p:nvGraphicFramePr>
          <p:xfrm>
            <a:off x="1536" y="3600"/>
            <a:ext cx="155" cy="258"/>
          </p:xfrm>
          <a:graphic>
            <a:graphicData uri="http://schemas.openxmlformats.org/presentationml/2006/ole">
              <mc:AlternateContent xmlns:mc="http://schemas.openxmlformats.org/markup-compatibility/2006">
                <mc:Choice xmlns:v="urn:schemas-microsoft-com:vml" Requires="v">
                  <p:oleObj spid="_x0000_s9276" name="Equation" r:id="rId23" imgW="164880" imgH="241200" progId="Equation.3">
                    <p:embed/>
                  </p:oleObj>
                </mc:Choice>
                <mc:Fallback>
                  <p:oleObj name="Equation" r:id="rId23" imgW="164880" imgH="241200" progId="Equation.3">
                    <p:embed/>
                    <p:pic>
                      <p:nvPicPr>
                        <p:cNvPr id="0" name="Object 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36" y="3600"/>
                          <a:ext cx="1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7" name="Object 106"/>
            <p:cNvGraphicFramePr>
              <a:graphicFrameLocks noChangeAspect="1"/>
            </p:cNvGraphicFramePr>
            <p:nvPr/>
          </p:nvGraphicFramePr>
          <p:xfrm>
            <a:off x="1536" y="3792"/>
            <a:ext cx="155" cy="258"/>
          </p:xfrm>
          <a:graphic>
            <a:graphicData uri="http://schemas.openxmlformats.org/presentationml/2006/ole">
              <mc:AlternateContent xmlns:mc="http://schemas.openxmlformats.org/markup-compatibility/2006">
                <mc:Choice xmlns:v="urn:schemas-microsoft-com:vml" Requires="v">
                  <p:oleObj spid="_x0000_s9277" name="Equation" r:id="rId25" imgW="164880" imgH="241200" progId="Equation.3">
                    <p:embed/>
                  </p:oleObj>
                </mc:Choice>
                <mc:Fallback>
                  <p:oleObj name="Equation" r:id="rId25" imgW="164880" imgH="241200" progId="Equation.3">
                    <p:embed/>
                    <p:pic>
                      <p:nvPicPr>
                        <p:cNvPr id="0" name="Object 10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36" y="3792"/>
                          <a:ext cx="1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374" name="Text Box 107"/>
            <p:cNvSpPr txBox="1">
              <a:spLocks noChangeArrowheads="1"/>
            </p:cNvSpPr>
            <p:nvPr/>
          </p:nvSpPr>
          <p:spPr bwMode="auto">
            <a:xfrm>
              <a:off x="1008" y="2448"/>
              <a:ext cx="33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G</a:t>
              </a:r>
              <a:r>
                <a:rPr lang="en-US" altLang="zh-CN" baseline="-25000">
                  <a:ea typeface="宋体" pitchFamily="2" charset="-122"/>
                </a:rPr>
                <a:t>1</a:t>
              </a:r>
              <a:endParaRPr lang="en-US" altLang="zh-CN">
                <a:ea typeface="宋体" pitchFamily="2" charset="-122"/>
              </a:endParaRPr>
            </a:p>
          </p:txBody>
        </p:sp>
        <p:sp>
          <p:nvSpPr>
            <p:cNvPr id="9375" name="Text Box 108"/>
            <p:cNvSpPr txBox="1">
              <a:spLocks noChangeArrowheads="1"/>
            </p:cNvSpPr>
            <p:nvPr/>
          </p:nvSpPr>
          <p:spPr bwMode="auto">
            <a:xfrm>
              <a:off x="960" y="2640"/>
              <a:ext cx="384"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G</a:t>
              </a:r>
              <a:r>
                <a:rPr lang="en-US" altLang="zh-CN" baseline="-25000">
                  <a:ea typeface="宋体" pitchFamily="2" charset="-122"/>
                </a:rPr>
                <a:t>2A</a:t>
              </a:r>
              <a:endParaRPr lang="en-US" altLang="zh-CN">
                <a:ea typeface="宋体" pitchFamily="2" charset="-122"/>
              </a:endParaRPr>
            </a:p>
          </p:txBody>
        </p:sp>
        <p:sp>
          <p:nvSpPr>
            <p:cNvPr id="9376" name="Text Box 109"/>
            <p:cNvSpPr txBox="1">
              <a:spLocks noChangeArrowheads="1"/>
            </p:cNvSpPr>
            <p:nvPr/>
          </p:nvSpPr>
          <p:spPr bwMode="auto">
            <a:xfrm>
              <a:off x="960" y="2880"/>
              <a:ext cx="384"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G</a:t>
              </a:r>
              <a:r>
                <a:rPr lang="en-US" altLang="zh-CN" baseline="-25000">
                  <a:ea typeface="宋体" pitchFamily="2" charset="-122"/>
                </a:rPr>
                <a:t>2B</a:t>
              </a:r>
              <a:endParaRPr lang="en-US" altLang="zh-CN">
                <a:ea typeface="宋体" pitchFamily="2" charset="-122"/>
              </a:endParaRPr>
            </a:p>
          </p:txBody>
        </p:sp>
        <p:sp>
          <p:nvSpPr>
            <p:cNvPr id="9377" name="Line 110"/>
            <p:cNvSpPr>
              <a:spLocks noChangeShapeType="1"/>
            </p:cNvSpPr>
            <p:nvPr/>
          </p:nvSpPr>
          <p:spPr bwMode="auto">
            <a:xfrm>
              <a:off x="711" y="2715"/>
              <a:ext cx="0" cy="28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78" name="Line 111"/>
            <p:cNvSpPr>
              <a:spLocks noChangeShapeType="1"/>
            </p:cNvSpPr>
            <p:nvPr/>
          </p:nvSpPr>
          <p:spPr bwMode="auto">
            <a:xfrm flipV="1">
              <a:off x="662" y="2999"/>
              <a:ext cx="104" cy="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9379" name="Text Box 112"/>
            <p:cNvSpPr txBox="1">
              <a:spLocks noChangeArrowheads="1"/>
            </p:cNvSpPr>
            <p:nvPr/>
          </p:nvSpPr>
          <p:spPr bwMode="auto">
            <a:xfrm>
              <a:off x="576" y="3474"/>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B</a:t>
              </a:r>
            </a:p>
          </p:txBody>
        </p:sp>
        <p:sp>
          <p:nvSpPr>
            <p:cNvPr id="9380" name="Text Box 113"/>
            <p:cNvSpPr txBox="1">
              <a:spLocks noChangeArrowheads="1"/>
            </p:cNvSpPr>
            <p:nvPr/>
          </p:nvSpPr>
          <p:spPr bwMode="auto">
            <a:xfrm>
              <a:off x="576" y="3648"/>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p>
          </p:txBody>
        </p:sp>
        <p:sp>
          <p:nvSpPr>
            <p:cNvPr id="9381" name="Text Box 114"/>
            <p:cNvSpPr txBox="1">
              <a:spLocks noChangeArrowheads="1"/>
            </p:cNvSpPr>
            <p:nvPr/>
          </p:nvSpPr>
          <p:spPr bwMode="auto">
            <a:xfrm>
              <a:off x="576" y="3312"/>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C</a:t>
              </a:r>
            </a:p>
          </p:txBody>
        </p:sp>
        <p:sp>
          <p:nvSpPr>
            <p:cNvPr id="9382" name="Text Box 115"/>
            <p:cNvSpPr txBox="1">
              <a:spLocks noChangeArrowheads="1"/>
            </p:cNvSpPr>
            <p:nvPr/>
          </p:nvSpPr>
          <p:spPr bwMode="auto">
            <a:xfrm>
              <a:off x="384" y="2448"/>
              <a:ext cx="480"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“1”</a:t>
              </a:r>
            </a:p>
          </p:txBody>
        </p:sp>
        <p:sp>
          <p:nvSpPr>
            <p:cNvPr id="9383" name="AutoShape 116"/>
            <p:cNvSpPr>
              <a:spLocks noChangeArrowheads="1"/>
            </p:cNvSpPr>
            <p:nvPr/>
          </p:nvSpPr>
          <p:spPr bwMode="auto">
            <a:xfrm>
              <a:off x="2006" y="2880"/>
              <a:ext cx="384" cy="1008"/>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384" name="Line 117"/>
            <p:cNvSpPr>
              <a:spLocks noChangeShapeType="1"/>
            </p:cNvSpPr>
            <p:nvPr/>
          </p:nvSpPr>
          <p:spPr bwMode="auto">
            <a:xfrm flipV="1">
              <a:off x="2486" y="3344"/>
              <a:ext cx="245"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85" name="Oval 118"/>
            <p:cNvSpPr>
              <a:spLocks noChangeArrowheads="1"/>
            </p:cNvSpPr>
            <p:nvPr/>
          </p:nvSpPr>
          <p:spPr bwMode="auto">
            <a:xfrm>
              <a:off x="2390" y="3312"/>
              <a:ext cx="85" cy="80"/>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386" name="Text Box 119"/>
            <p:cNvSpPr txBox="1">
              <a:spLocks noChangeArrowheads="1"/>
            </p:cNvSpPr>
            <p:nvPr/>
          </p:nvSpPr>
          <p:spPr bwMode="auto">
            <a:xfrm>
              <a:off x="1248" y="3216"/>
              <a:ext cx="297" cy="594"/>
            </a:xfrm>
            <a:prstGeom prst="rect">
              <a:avLst/>
            </a:prstGeom>
            <a:noFill/>
            <a:ln w="19050">
              <a:noFill/>
              <a:miter lim="800000"/>
              <a:headEnd/>
              <a:tailEnd/>
            </a:ln>
          </p:spPr>
          <p:txBody>
            <a:bodyPr lIns="90000" tIns="46800" rIns="90000" bIns="46800">
              <a:spAutoFit/>
            </a:bodyPr>
            <a:lstStyle/>
            <a:p>
              <a:pPr algn="ctr">
                <a:lnSpc>
                  <a:spcPct val="100000"/>
                </a:lnSpc>
                <a:spcBef>
                  <a:spcPct val="0"/>
                </a:spcBef>
              </a:pPr>
              <a:r>
                <a:rPr lang="en-US" altLang="zh-CN" sz="1400">
                  <a:ea typeface="宋体" pitchFamily="2" charset="-122"/>
                </a:rPr>
                <a:t>3:8</a:t>
              </a:r>
            </a:p>
            <a:p>
              <a:pPr algn="ctr">
                <a:lnSpc>
                  <a:spcPct val="100000"/>
                </a:lnSpc>
                <a:spcBef>
                  <a:spcPct val="0"/>
                </a:spcBef>
              </a:pPr>
              <a:r>
                <a:rPr lang="zh-CN" altLang="en-US" sz="1400">
                  <a:ea typeface="宋体" pitchFamily="2" charset="-122"/>
                </a:rPr>
                <a:t>译码器</a:t>
              </a:r>
            </a:p>
          </p:txBody>
        </p:sp>
        <p:sp>
          <p:nvSpPr>
            <p:cNvPr id="9387" name="Text Box 120"/>
            <p:cNvSpPr txBox="1">
              <a:spLocks noChangeArrowheads="1"/>
            </p:cNvSpPr>
            <p:nvPr/>
          </p:nvSpPr>
          <p:spPr bwMode="auto">
            <a:xfrm>
              <a:off x="2438" y="3120"/>
              <a:ext cx="288"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p>
          </p:txBody>
        </p:sp>
      </p:grpSp>
      <p:sp>
        <p:nvSpPr>
          <p:cNvPr id="9239" name="Text Box 121"/>
          <p:cNvSpPr txBox="1">
            <a:spLocks noChangeArrowheads="1"/>
          </p:cNvSpPr>
          <p:nvPr/>
        </p:nvSpPr>
        <p:spPr bwMode="auto">
          <a:xfrm>
            <a:off x="6623050" y="3932238"/>
            <a:ext cx="2487613"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或阵列的容量是</a:t>
            </a:r>
            <a:r>
              <a:rPr lang="en-US" altLang="zh-CN">
                <a:ea typeface="宋体" pitchFamily="2" charset="-122"/>
              </a:rPr>
              <a:t>8</a:t>
            </a:r>
            <a:r>
              <a:rPr lang="zh-CN" altLang="en-US">
                <a:ea typeface="宋体" pitchFamily="2" charset="-122"/>
              </a:rPr>
              <a:t>。</a:t>
            </a:r>
          </a:p>
        </p:txBody>
      </p:sp>
      <p:grpSp>
        <p:nvGrpSpPr>
          <p:cNvPr id="9240" name="Group 122"/>
          <p:cNvGrpSpPr>
            <a:grpSpLocks/>
          </p:cNvGrpSpPr>
          <p:nvPr/>
        </p:nvGrpSpPr>
        <p:grpSpPr bwMode="auto">
          <a:xfrm>
            <a:off x="4429125" y="4321175"/>
            <a:ext cx="4681538" cy="1452563"/>
            <a:chOff x="2811" y="3264"/>
            <a:chExt cx="2949" cy="915"/>
          </a:xfrm>
        </p:grpSpPr>
        <p:grpSp>
          <p:nvGrpSpPr>
            <p:cNvPr id="9285" name="Group 123"/>
            <p:cNvGrpSpPr>
              <a:grpSpLocks/>
            </p:cNvGrpSpPr>
            <p:nvPr/>
          </p:nvGrpSpPr>
          <p:grpSpPr bwMode="auto">
            <a:xfrm>
              <a:off x="3554" y="3323"/>
              <a:ext cx="1853" cy="664"/>
              <a:chOff x="1152" y="480"/>
              <a:chExt cx="1853" cy="778"/>
            </a:xfrm>
          </p:grpSpPr>
          <p:sp>
            <p:nvSpPr>
              <p:cNvPr id="9346" name="Line 124"/>
              <p:cNvSpPr>
                <a:spLocks noChangeShapeType="1"/>
              </p:cNvSpPr>
              <p:nvPr/>
            </p:nvSpPr>
            <p:spPr bwMode="auto">
              <a:xfrm>
                <a:off x="1403" y="490"/>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47" name="Line 125"/>
              <p:cNvSpPr>
                <a:spLocks noChangeShapeType="1"/>
              </p:cNvSpPr>
              <p:nvPr/>
            </p:nvSpPr>
            <p:spPr bwMode="auto">
              <a:xfrm>
                <a:off x="1152" y="480"/>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48" name="Line 126"/>
              <p:cNvSpPr>
                <a:spLocks noChangeShapeType="1"/>
              </p:cNvSpPr>
              <p:nvPr/>
            </p:nvSpPr>
            <p:spPr bwMode="auto">
              <a:xfrm>
                <a:off x="1931" y="489"/>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49" name="Line 127"/>
              <p:cNvSpPr>
                <a:spLocks noChangeShapeType="1"/>
              </p:cNvSpPr>
              <p:nvPr/>
            </p:nvSpPr>
            <p:spPr bwMode="auto">
              <a:xfrm>
                <a:off x="1672" y="489"/>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0" name="Line 128"/>
              <p:cNvSpPr>
                <a:spLocks noChangeShapeType="1"/>
              </p:cNvSpPr>
              <p:nvPr/>
            </p:nvSpPr>
            <p:spPr bwMode="auto">
              <a:xfrm>
                <a:off x="2477" y="481"/>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1" name="Line 129"/>
              <p:cNvSpPr>
                <a:spLocks noChangeShapeType="1"/>
              </p:cNvSpPr>
              <p:nvPr/>
            </p:nvSpPr>
            <p:spPr bwMode="auto">
              <a:xfrm>
                <a:off x="2212" y="487"/>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2" name="Line 130"/>
              <p:cNvSpPr>
                <a:spLocks noChangeShapeType="1"/>
              </p:cNvSpPr>
              <p:nvPr/>
            </p:nvSpPr>
            <p:spPr bwMode="auto">
              <a:xfrm>
                <a:off x="3005" y="480"/>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53" name="Line 131"/>
              <p:cNvSpPr>
                <a:spLocks noChangeShapeType="1"/>
              </p:cNvSpPr>
              <p:nvPr/>
            </p:nvSpPr>
            <p:spPr bwMode="auto">
              <a:xfrm>
                <a:off x="2746" y="480"/>
                <a:ext cx="0" cy="768"/>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sp>
          <p:nvSpPr>
            <p:cNvPr id="9286" name="Line 132"/>
            <p:cNvSpPr>
              <a:spLocks noChangeShapeType="1"/>
            </p:cNvSpPr>
            <p:nvPr/>
          </p:nvSpPr>
          <p:spPr bwMode="auto">
            <a:xfrm flipV="1">
              <a:off x="3006" y="3417"/>
              <a:ext cx="2473"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87" name="Line 133"/>
            <p:cNvSpPr>
              <a:spLocks noChangeShapeType="1"/>
            </p:cNvSpPr>
            <p:nvPr/>
          </p:nvSpPr>
          <p:spPr bwMode="auto">
            <a:xfrm>
              <a:off x="3360" y="3504"/>
              <a:ext cx="211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88" name="Line 134"/>
            <p:cNvSpPr>
              <a:spLocks noChangeShapeType="1"/>
            </p:cNvSpPr>
            <p:nvPr/>
          </p:nvSpPr>
          <p:spPr bwMode="auto">
            <a:xfrm flipV="1">
              <a:off x="3026" y="3600"/>
              <a:ext cx="2446"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89" name="Line 135"/>
            <p:cNvSpPr>
              <a:spLocks noChangeShapeType="1"/>
            </p:cNvSpPr>
            <p:nvPr/>
          </p:nvSpPr>
          <p:spPr bwMode="auto">
            <a:xfrm flipV="1">
              <a:off x="3045" y="3792"/>
              <a:ext cx="2427"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90" name="Line 136"/>
            <p:cNvSpPr>
              <a:spLocks noChangeShapeType="1"/>
            </p:cNvSpPr>
            <p:nvPr/>
          </p:nvSpPr>
          <p:spPr bwMode="auto">
            <a:xfrm>
              <a:off x="3360" y="3696"/>
              <a:ext cx="211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91" name="Line 137"/>
            <p:cNvSpPr>
              <a:spLocks noChangeShapeType="1"/>
            </p:cNvSpPr>
            <p:nvPr/>
          </p:nvSpPr>
          <p:spPr bwMode="auto">
            <a:xfrm>
              <a:off x="3360" y="3888"/>
              <a:ext cx="211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92" name="AutoShape 138"/>
            <p:cNvSpPr>
              <a:spLocks noChangeArrowheads="1"/>
            </p:cNvSpPr>
            <p:nvPr/>
          </p:nvSpPr>
          <p:spPr bwMode="auto">
            <a:xfrm rot="5400000">
              <a:off x="3192" y="3643"/>
              <a:ext cx="144" cy="96"/>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293" name="Oval 139"/>
            <p:cNvSpPr>
              <a:spLocks noChangeArrowheads="1"/>
            </p:cNvSpPr>
            <p:nvPr/>
          </p:nvSpPr>
          <p:spPr bwMode="auto">
            <a:xfrm>
              <a:off x="3312" y="3668"/>
              <a:ext cx="47" cy="5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294" name="Text Box 140"/>
            <p:cNvSpPr txBox="1">
              <a:spLocks noChangeArrowheads="1"/>
            </p:cNvSpPr>
            <p:nvPr/>
          </p:nvSpPr>
          <p:spPr bwMode="auto">
            <a:xfrm>
              <a:off x="2811" y="3264"/>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C</a:t>
              </a:r>
              <a:endParaRPr lang="en-US" altLang="zh-CN" baseline="-25000">
                <a:ea typeface="宋体" pitchFamily="2" charset="-122"/>
              </a:endParaRPr>
            </a:p>
          </p:txBody>
        </p:sp>
        <p:sp>
          <p:nvSpPr>
            <p:cNvPr id="9295" name="Text Box 141"/>
            <p:cNvSpPr txBox="1">
              <a:spLocks noChangeArrowheads="1"/>
            </p:cNvSpPr>
            <p:nvPr/>
          </p:nvSpPr>
          <p:spPr bwMode="auto">
            <a:xfrm>
              <a:off x="2832" y="3504"/>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B</a:t>
              </a:r>
              <a:endParaRPr lang="en-US" altLang="zh-CN" baseline="-25000">
                <a:ea typeface="宋体" pitchFamily="2" charset="-122"/>
              </a:endParaRPr>
            </a:p>
          </p:txBody>
        </p:sp>
        <p:sp>
          <p:nvSpPr>
            <p:cNvPr id="9296" name="Text Box 142"/>
            <p:cNvSpPr txBox="1">
              <a:spLocks noChangeArrowheads="1"/>
            </p:cNvSpPr>
            <p:nvPr/>
          </p:nvSpPr>
          <p:spPr bwMode="auto">
            <a:xfrm>
              <a:off x="2832" y="3696"/>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endParaRPr lang="en-US" altLang="zh-CN" baseline="-25000">
                <a:ea typeface="宋体" pitchFamily="2" charset="-122"/>
              </a:endParaRPr>
            </a:p>
          </p:txBody>
        </p:sp>
        <p:sp>
          <p:nvSpPr>
            <p:cNvPr id="9297" name="Text Box 143"/>
            <p:cNvSpPr txBox="1">
              <a:spLocks noChangeArrowheads="1"/>
            </p:cNvSpPr>
            <p:nvPr/>
          </p:nvSpPr>
          <p:spPr bwMode="auto">
            <a:xfrm>
              <a:off x="5474" y="3929"/>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endParaRPr lang="en-US" altLang="zh-CN" baseline="-25000">
                <a:ea typeface="宋体" pitchFamily="2" charset="-122"/>
              </a:endParaRPr>
            </a:p>
          </p:txBody>
        </p:sp>
        <p:sp>
          <p:nvSpPr>
            <p:cNvPr id="9298" name="Oval 144"/>
            <p:cNvSpPr>
              <a:spLocks noChangeArrowheads="1"/>
            </p:cNvSpPr>
            <p:nvPr/>
          </p:nvSpPr>
          <p:spPr bwMode="auto">
            <a:xfrm>
              <a:off x="3511" y="3867"/>
              <a:ext cx="48" cy="48"/>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99" name="Oval 145"/>
            <p:cNvSpPr>
              <a:spLocks noChangeArrowheads="1"/>
            </p:cNvSpPr>
            <p:nvPr/>
          </p:nvSpPr>
          <p:spPr bwMode="auto">
            <a:xfrm>
              <a:off x="3520" y="3493"/>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0" name="Oval 146"/>
            <p:cNvSpPr>
              <a:spLocks noChangeArrowheads="1"/>
            </p:cNvSpPr>
            <p:nvPr/>
          </p:nvSpPr>
          <p:spPr bwMode="auto">
            <a:xfrm>
              <a:off x="3511" y="3675"/>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1" name="Oval 147"/>
            <p:cNvSpPr>
              <a:spLocks noChangeArrowheads="1"/>
            </p:cNvSpPr>
            <p:nvPr/>
          </p:nvSpPr>
          <p:spPr bwMode="auto">
            <a:xfrm>
              <a:off x="3778" y="3665"/>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2" name="Oval 148"/>
            <p:cNvSpPr>
              <a:spLocks noChangeArrowheads="1"/>
            </p:cNvSpPr>
            <p:nvPr/>
          </p:nvSpPr>
          <p:spPr bwMode="auto">
            <a:xfrm>
              <a:off x="4045" y="3859"/>
              <a:ext cx="48" cy="48"/>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3" name="Oval 149"/>
            <p:cNvSpPr>
              <a:spLocks noChangeArrowheads="1"/>
            </p:cNvSpPr>
            <p:nvPr/>
          </p:nvSpPr>
          <p:spPr bwMode="auto">
            <a:xfrm>
              <a:off x="4045" y="3487"/>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4" name="Oval 150"/>
            <p:cNvSpPr>
              <a:spLocks noChangeArrowheads="1"/>
            </p:cNvSpPr>
            <p:nvPr/>
          </p:nvSpPr>
          <p:spPr bwMode="auto">
            <a:xfrm>
              <a:off x="4045" y="3584"/>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5" name="Oval 151"/>
            <p:cNvSpPr>
              <a:spLocks noChangeArrowheads="1"/>
            </p:cNvSpPr>
            <p:nvPr/>
          </p:nvSpPr>
          <p:spPr bwMode="auto">
            <a:xfrm>
              <a:off x="4302" y="3572"/>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6" name="Oval 152"/>
            <p:cNvSpPr>
              <a:spLocks noChangeArrowheads="1"/>
            </p:cNvSpPr>
            <p:nvPr/>
          </p:nvSpPr>
          <p:spPr bwMode="auto">
            <a:xfrm>
              <a:off x="3778" y="3390"/>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7" name="Oval 153"/>
            <p:cNvSpPr>
              <a:spLocks noChangeArrowheads="1"/>
            </p:cNvSpPr>
            <p:nvPr/>
          </p:nvSpPr>
          <p:spPr bwMode="auto">
            <a:xfrm>
              <a:off x="3769" y="3856"/>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8" name="Oval 154"/>
            <p:cNvSpPr>
              <a:spLocks noChangeArrowheads="1"/>
            </p:cNvSpPr>
            <p:nvPr/>
          </p:nvSpPr>
          <p:spPr bwMode="auto">
            <a:xfrm>
              <a:off x="4303" y="3864"/>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09" name="Oval 155"/>
            <p:cNvSpPr>
              <a:spLocks noChangeArrowheads="1"/>
            </p:cNvSpPr>
            <p:nvPr/>
          </p:nvSpPr>
          <p:spPr bwMode="auto">
            <a:xfrm>
              <a:off x="4314" y="3394"/>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10" name="Line 156"/>
            <p:cNvSpPr>
              <a:spLocks noChangeShapeType="1"/>
            </p:cNvSpPr>
            <p:nvPr/>
          </p:nvSpPr>
          <p:spPr bwMode="auto">
            <a:xfrm>
              <a:off x="3123" y="3599"/>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11" name="Line 157"/>
            <p:cNvSpPr>
              <a:spLocks noChangeShapeType="1"/>
            </p:cNvSpPr>
            <p:nvPr/>
          </p:nvSpPr>
          <p:spPr bwMode="auto">
            <a:xfrm flipV="1">
              <a:off x="3130" y="3694"/>
              <a:ext cx="88"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12" name="AutoShape 158"/>
            <p:cNvSpPr>
              <a:spLocks noChangeArrowheads="1"/>
            </p:cNvSpPr>
            <p:nvPr/>
          </p:nvSpPr>
          <p:spPr bwMode="auto">
            <a:xfrm rot="5400000">
              <a:off x="3192" y="3462"/>
              <a:ext cx="144" cy="96"/>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313" name="Oval 159"/>
            <p:cNvSpPr>
              <a:spLocks noChangeArrowheads="1"/>
            </p:cNvSpPr>
            <p:nvPr/>
          </p:nvSpPr>
          <p:spPr bwMode="auto">
            <a:xfrm>
              <a:off x="3312" y="3487"/>
              <a:ext cx="47" cy="5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314" name="Line 160"/>
            <p:cNvSpPr>
              <a:spLocks noChangeShapeType="1"/>
            </p:cNvSpPr>
            <p:nvPr/>
          </p:nvSpPr>
          <p:spPr bwMode="auto">
            <a:xfrm>
              <a:off x="3123" y="3418"/>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15" name="Line 161"/>
            <p:cNvSpPr>
              <a:spLocks noChangeShapeType="1"/>
            </p:cNvSpPr>
            <p:nvPr/>
          </p:nvSpPr>
          <p:spPr bwMode="auto">
            <a:xfrm flipV="1">
              <a:off x="3129" y="3503"/>
              <a:ext cx="79"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16" name="AutoShape 162"/>
            <p:cNvSpPr>
              <a:spLocks noChangeArrowheads="1"/>
            </p:cNvSpPr>
            <p:nvPr/>
          </p:nvSpPr>
          <p:spPr bwMode="auto">
            <a:xfrm rot="5400000">
              <a:off x="3201" y="3844"/>
              <a:ext cx="144" cy="96"/>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317" name="Oval 163"/>
            <p:cNvSpPr>
              <a:spLocks noChangeArrowheads="1"/>
            </p:cNvSpPr>
            <p:nvPr/>
          </p:nvSpPr>
          <p:spPr bwMode="auto">
            <a:xfrm>
              <a:off x="3321" y="3869"/>
              <a:ext cx="47" cy="5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318" name="Line 164"/>
            <p:cNvSpPr>
              <a:spLocks noChangeShapeType="1"/>
            </p:cNvSpPr>
            <p:nvPr/>
          </p:nvSpPr>
          <p:spPr bwMode="auto">
            <a:xfrm>
              <a:off x="3132" y="3800"/>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19" name="Line 165"/>
            <p:cNvSpPr>
              <a:spLocks noChangeShapeType="1"/>
            </p:cNvSpPr>
            <p:nvPr/>
          </p:nvSpPr>
          <p:spPr bwMode="auto">
            <a:xfrm flipV="1">
              <a:off x="3139" y="3895"/>
              <a:ext cx="88"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20" name="Oval 166"/>
            <p:cNvSpPr>
              <a:spLocks noChangeArrowheads="1"/>
            </p:cNvSpPr>
            <p:nvPr/>
          </p:nvSpPr>
          <p:spPr bwMode="auto">
            <a:xfrm>
              <a:off x="4594" y="3774"/>
              <a:ext cx="48" cy="48"/>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1" name="Oval 167"/>
            <p:cNvSpPr>
              <a:spLocks noChangeArrowheads="1"/>
            </p:cNvSpPr>
            <p:nvPr/>
          </p:nvSpPr>
          <p:spPr bwMode="auto">
            <a:xfrm>
              <a:off x="4594" y="3484"/>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2" name="Oval 168"/>
            <p:cNvSpPr>
              <a:spLocks noChangeArrowheads="1"/>
            </p:cNvSpPr>
            <p:nvPr/>
          </p:nvSpPr>
          <p:spPr bwMode="auto">
            <a:xfrm>
              <a:off x="4585" y="3666"/>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3" name="Oval 169"/>
            <p:cNvSpPr>
              <a:spLocks noChangeArrowheads="1"/>
            </p:cNvSpPr>
            <p:nvPr/>
          </p:nvSpPr>
          <p:spPr bwMode="auto">
            <a:xfrm>
              <a:off x="4861" y="3664"/>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4" name="Oval 170"/>
            <p:cNvSpPr>
              <a:spLocks noChangeArrowheads="1"/>
            </p:cNvSpPr>
            <p:nvPr/>
          </p:nvSpPr>
          <p:spPr bwMode="auto">
            <a:xfrm>
              <a:off x="5128" y="3776"/>
              <a:ext cx="48" cy="48"/>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5" name="Oval 171"/>
            <p:cNvSpPr>
              <a:spLocks noChangeArrowheads="1"/>
            </p:cNvSpPr>
            <p:nvPr/>
          </p:nvSpPr>
          <p:spPr bwMode="auto">
            <a:xfrm>
              <a:off x="5128" y="3478"/>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6" name="Oval 172"/>
            <p:cNvSpPr>
              <a:spLocks noChangeArrowheads="1"/>
            </p:cNvSpPr>
            <p:nvPr/>
          </p:nvSpPr>
          <p:spPr bwMode="auto">
            <a:xfrm>
              <a:off x="5128" y="3575"/>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7" name="Oval 173"/>
            <p:cNvSpPr>
              <a:spLocks noChangeArrowheads="1"/>
            </p:cNvSpPr>
            <p:nvPr/>
          </p:nvSpPr>
          <p:spPr bwMode="auto">
            <a:xfrm>
              <a:off x="5395" y="3581"/>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8" name="Oval 174"/>
            <p:cNvSpPr>
              <a:spLocks noChangeArrowheads="1"/>
            </p:cNvSpPr>
            <p:nvPr/>
          </p:nvSpPr>
          <p:spPr bwMode="auto">
            <a:xfrm>
              <a:off x="4861" y="3400"/>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29" name="Oval 175"/>
            <p:cNvSpPr>
              <a:spLocks noChangeArrowheads="1"/>
            </p:cNvSpPr>
            <p:nvPr/>
          </p:nvSpPr>
          <p:spPr bwMode="auto">
            <a:xfrm>
              <a:off x="4861" y="3765"/>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30" name="Oval 176"/>
            <p:cNvSpPr>
              <a:spLocks noChangeArrowheads="1"/>
            </p:cNvSpPr>
            <p:nvPr/>
          </p:nvSpPr>
          <p:spPr bwMode="auto">
            <a:xfrm>
              <a:off x="5386" y="3763"/>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31" name="Oval 177"/>
            <p:cNvSpPr>
              <a:spLocks noChangeArrowheads="1"/>
            </p:cNvSpPr>
            <p:nvPr/>
          </p:nvSpPr>
          <p:spPr bwMode="auto">
            <a:xfrm>
              <a:off x="5397" y="3395"/>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32" name="Line 178"/>
            <p:cNvSpPr>
              <a:spLocks noChangeShapeType="1"/>
            </p:cNvSpPr>
            <p:nvPr/>
          </p:nvSpPr>
          <p:spPr bwMode="auto">
            <a:xfrm>
              <a:off x="3798" y="3947"/>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3" name="Line 179"/>
            <p:cNvSpPr>
              <a:spLocks noChangeShapeType="1"/>
            </p:cNvSpPr>
            <p:nvPr/>
          </p:nvSpPr>
          <p:spPr bwMode="auto">
            <a:xfrm>
              <a:off x="3554" y="3948"/>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4" name="Line 180"/>
            <p:cNvSpPr>
              <a:spLocks noChangeShapeType="1"/>
            </p:cNvSpPr>
            <p:nvPr/>
          </p:nvSpPr>
          <p:spPr bwMode="auto">
            <a:xfrm>
              <a:off x="4330" y="3946"/>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5" name="Line 181"/>
            <p:cNvSpPr>
              <a:spLocks noChangeShapeType="1"/>
            </p:cNvSpPr>
            <p:nvPr/>
          </p:nvSpPr>
          <p:spPr bwMode="auto">
            <a:xfrm>
              <a:off x="4073" y="3946"/>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6" name="Line 182"/>
            <p:cNvSpPr>
              <a:spLocks noChangeShapeType="1"/>
            </p:cNvSpPr>
            <p:nvPr/>
          </p:nvSpPr>
          <p:spPr bwMode="auto">
            <a:xfrm>
              <a:off x="4879" y="3944"/>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7" name="Line 183"/>
            <p:cNvSpPr>
              <a:spLocks noChangeShapeType="1"/>
            </p:cNvSpPr>
            <p:nvPr/>
          </p:nvSpPr>
          <p:spPr bwMode="auto">
            <a:xfrm>
              <a:off x="4617" y="3946"/>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8" name="Line 184"/>
            <p:cNvSpPr>
              <a:spLocks noChangeShapeType="1"/>
            </p:cNvSpPr>
            <p:nvPr/>
          </p:nvSpPr>
          <p:spPr bwMode="auto">
            <a:xfrm>
              <a:off x="5410" y="3944"/>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39" name="Line 185"/>
            <p:cNvSpPr>
              <a:spLocks noChangeShapeType="1"/>
            </p:cNvSpPr>
            <p:nvPr/>
          </p:nvSpPr>
          <p:spPr bwMode="auto">
            <a:xfrm>
              <a:off x="5145" y="3944"/>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40" name="Line 186"/>
            <p:cNvSpPr>
              <a:spLocks noChangeShapeType="1"/>
            </p:cNvSpPr>
            <p:nvPr/>
          </p:nvSpPr>
          <p:spPr bwMode="auto">
            <a:xfrm>
              <a:off x="3430" y="4014"/>
              <a:ext cx="2112"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341" name="Oval 187"/>
            <p:cNvSpPr>
              <a:spLocks noChangeArrowheads="1"/>
            </p:cNvSpPr>
            <p:nvPr/>
          </p:nvSpPr>
          <p:spPr bwMode="auto">
            <a:xfrm>
              <a:off x="4050" y="3995"/>
              <a:ext cx="48" cy="35"/>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42" name="Oval 188"/>
            <p:cNvSpPr>
              <a:spLocks noChangeArrowheads="1"/>
            </p:cNvSpPr>
            <p:nvPr/>
          </p:nvSpPr>
          <p:spPr bwMode="auto">
            <a:xfrm>
              <a:off x="4318" y="3998"/>
              <a:ext cx="48" cy="35"/>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43" name="Oval 189"/>
            <p:cNvSpPr>
              <a:spLocks noChangeArrowheads="1"/>
            </p:cNvSpPr>
            <p:nvPr/>
          </p:nvSpPr>
          <p:spPr bwMode="auto">
            <a:xfrm>
              <a:off x="5383" y="3997"/>
              <a:ext cx="47" cy="34"/>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44" name="Oval 190"/>
            <p:cNvSpPr>
              <a:spLocks noChangeArrowheads="1"/>
            </p:cNvSpPr>
            <p:nvPr/>
          </p:nvSpPr>
          <p:spPr bwMode="auto">
            <a:xfrm>
              <a:off x="4601" y="3999"/>
              <a:ext cx="48" cy="35"/>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345" name="Oval 191"/>
            <p:cNvSpPr>
              <a:spLocks noChangeArrowheads="1"/>
            </p:cNvSpPr>
            <p:nvPr/>
          </p:nvSpPr>
          <p:spPr bwMode="auto">
            <a:xfrm>
              <a:off x="5129" y="3994"/>
              <a:ext cx="47" cy="34"/>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grpSp>
      <p:sp>
        <p:nvSpPr>
          <p:cNvPr id="580803" name="Text Box 195"/>
          <p:cNvSpPr txBox="1">
            <a:spLocks noChangeArrowheads="1"/>
          </p:cNvSpPr>
          <p:nvPr/>
        </p:nvSpPr>
        <p:spPr bwMode="auto">
          <a:xfrm>
            <a:off x="476250" y="4394200"/>
            <a:ext cx="19050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ea typeface="宋体" pitchFamily="2" charset="-122"/>
              </a:rPr>
              <a:t>4</a:t>
            </a:r>
            <a:r>
              <a:rPr lang="zh-CN" altLang="en-US">
                <a:ea typeface="宋体" pitchFamily="2" charset="-122"/>
              </a:rPr>
              <a:t>、用</a:t>
            </a:r>
            <a:r>
              <a:rPr lang="en-US" altLang="zh-CN">
                <a:ea typeface="宋体" pitchFamily="2" charset="-122"/>
              </a:rPr>
              <a:t>PLA</a:t>
            </a:r>
            <a:r>
              <a:rPr lang="zh-CN" altLang="en-US">
                <a:ea typeface="宋体" pitchFamily="2" charset="-122"/>
              </a:rPr>
              <a:t>。</a:t>
            </a:r>
          </a:p>
        </p:txBody>
      </p:sp>
      <p:grpSp>
        <p:nvGrpSpPr>
          <p:cNvPr id="7" name="Group 276"/>
          <p:cNvGrpSpPr>
            <a:grpSpLocks/>
          </p:cNvGrpSpPr>
          <p:nvPr/>
        </p:nvGrpSpPr>
        <p:grpSpPr bwMode="auto">
          <a:xfrm>
            <a:off x="1908175" y="4437063"/>
            <a:ext cx="2830513" cy="1412875"/>
            <a:chOff x="476" y="3158"/>
            <a:chExt cx="1783" cy="890"/>
          </a:xfrm>
        </p:grpSpPr>
        <p:grpSp>
          <p:nvGrpSpPr>
            <p:cNvPr id="9245" name="Group 274"/>
            <p:cNvGrpSpPr>
              <a:grpSpLocks/>
            </p:cNvGrpSpPr>
            <p:nvPr/>
          </p:nvGrpSpPr>
          <p:grpSpPr bwMode="auto">
            <a:xfrm>
              <a:off x="1021" y="3403"/>
              <a:ext cx="962" cy="379"/>
              <a:chOff x="703" y="3539"/>
              <a:chExt cx="1134" cy="379"/>
            </a:xfrm>
          </p:grpSpPr>
          <p:sp>
            <p:nvSpPr>
              <p:cNvPr id="9282" name="Line 207"/>
              <p:cNvSpPr>
                <a:spLocks noChangeShapeType="1"/>
              </p:cNvSpPr>
              <p:nvPr/>
            </p:nvSpPr>
            <p:spPr bwMode="auto">
              <a:xfrm>
                <a:off x="703" y="3539"/>
                <a:ext cx="112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83" name="Line 210"/>
              <p:cNvSpPr>
                <a:spLocks noChangeShapeType="1"/>
              </p:cNvSpPr>
              <p:nvPr/>
            </p:nvSpPr>
            <p:spPr bwMode="auto">
              <a:xfrm>
                <a:off x="714" y="3726"/>
                <a:ext cx="112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84" name="Line 211"/>
              <p:cNvSpPr>
                <a:spLocks noChangeShapeType="1"/>
              </p:cNvSpPr>
              <p:nvPr/>
            </p:nvSpPr>
            <p:spPr bwMode="auto">
              <a:xfrm>
                <a:off x="714" y="3918"/>
                <a:ext cx="1123" cy="0"/>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sp>
          <p:nvSpPr>
            <p:cNvPr id="9246" name="Line 206"/>
            <p:cNvSpPr>
              <a:spLocks noChangeShapeType="1"/>
            </p:cNvSpPr>
            <p:nvPr/>
          </p:nvSpPr>
          <p:spPr bwMode="auto">
            <a:xfrm flipV="1">
              <a:off x="671" y="3311"/>
              <a:ext cx="1315"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47" name="Line 208"/>
            <p:cNvSpPr>
              <a:spLocks noChangeShapeType="1"/>
            </p:cNvSpPr>
            <p:nvPr/>
          </p:nvSpPr>
          <p:spPr bwMode="auto">
            <a:xfrm flipV="1">
              <a:off x="682" y="3494"/>
              <a:ext cx="1300"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48" name="Line 209"/>
            <p:cNvSpPr>
              <a:spLocks noChangeShapeType="1"/>
            </p:cNvSpPr>
            <p:nvPr/>
          </p:nvSpPr>
          <p:spPr bwMode="auto">
            <a:xfrm flipV="1">
              <a:off x="692" y="3686"/>
              <a:ext cx="1290"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49" name="Line 198"/>
            <p:cNvSpPr>
              <a:spLocks noChangeShapeType="1"/>
            </p:cNvSpPr>
            <p:nvPr/>
          </p:nvSpPr>
          <p:spPr bwMode="auto">
            <a:xfrm>
              <a:off x="1470" y="3226"/>
              <a:ext cx="0" cy="65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50" name="Line 199"/>
            <p:cNvSpPr>
              <a:spLocks noChangeShapeType="1"/>
            </p:cNvSpPr>
            <p:nvPr/>
          </p:nvSpPr>
          <p:spPr bwMode="auto">
            <a:xfrm>
              <a:off x="1219" y="3217"/>
              <a:ext cx="0" cy="65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51" name="Line 201"/>
            <p:cNvSpPr>
              <a:spLocks noChangeShapeType="1"/>
            </p:cNvSpPr>
            <p:nvPr/>
          </p:nvSpPr>
          <p:spPr bwMode="auto">
            <a:xfrm>
              <a:off x="1739" y="3225"/>
              <a:ext cx="0" cy="65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52" name="AutoShape 212"/>
            <p:cNvSpPr>
              <a:spLocks noChangeArrowheads="1"/>
            </p:cNvSpPr>
            <p:nvPr/>
          </p:nvSpPr>
          <p:spPr bwMode="auto">
            <a:xfrm rot="5400000">
              <a:off x="857" y="3537"/>
              <a:ext cx="144" cy="96"/>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253" name="Oval 213"/>
            <p:cNvSpPr>
              <a:spLocks noChangeArrowheads="1"/>
            </p:cNvSpPr>
            <p:nvPr/>
          </p:nvSpPr>
          <p:spPr bwMode="auto">
            <a:xfrm>
              <a:off x="977" y="3562"/>
              <a:ext cx="47" cy="5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254" name="Text Box 214"/>
            <p:cNvSpPr txBox="1">
              <a:spLocks noChangeArrowheads="1"/>
            </p:cNvSpPr>
            <p:nvPr/>
          </p:nvSpPr>
          <p:spPr bwMode="auto">
            <a:xfrm>
              <a:off x="476" y="3158"/>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C</a:t>
              </a:r>
              <a:endParaRPr lang="en-US" altLang="zh-CN" baseline="-25000">
                <a:ea typeface="宋体" pitchFamily="2" charset="-122"/>
              </a:endParaRPr>
            </a:p>
          </p:txBody>
        </p:sp>
        <p:sp>
          <p:nvSpPr>
            <p:cNvPr id="9255" name="Text Box 215"/>
            <p:cNvSpPr txBox="1">
              <a:spLocks noChangeArrowheads="1"/>
            </p:cNvSpPr>
            <p:nvPr/>
          </p:nvSpPr>
          <p:spPr bwMode="auto">
            <a:xfrm>
              <a:off x="476" y="3385"/>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B</a:t>
              </a:r>
              <a:endParaRPr lang="en-US" altLang="zh-CN" baseline="-25000">
                <a:ea typeface="宋体" pitchFamily="2" charset="-122"/>
              </a:endParaRPr>
            </a:p>
          </p:txBody>
        </p:sp>
        <p:sp>
          <p:nvSpPr>
            <p:cNvPr id="9256" name="Text Box 216"/>
            <p:cNvSpPr txBox="1">
              <a:spLocks noChangeArrowheads="1"/>
            </p:cNvSpPr>
            <p:nvPr/>
          </p:nvSpPr>
          <p:spPr bwMode="auto">
            <a:xfrm>
              <a:off x="497" y="3590"/>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A</a:t>
              </a:r>
              <a:endParaRPr lang="en-US" altLang="zh-CN" baseline="-25000">
                <a:ea typeface="宋体" pitchFamily="2" charset="-122"/>
              </a:endParaRPr>
            </a:p>
          </p:txBody>
        </p:sp>
        <p:sp>
          <p:nvSpPr>
            <p:cNvPr id="9257" name="Text Box 217"/>
            <p:cNvSpPr txBox="1">
              <a:spLocks noChangeArrowheads="1"/>
            </p:cNvSpPr>
            <p:nvPr/>
          </p:nvSpPr>
          <p:spPr bwMode="auto">
            <a:xfrm>
              <a:off x="1973" y="3793"/>
              <a:ext cx="286"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Y</a:t>
              </a:r>
              <a:endParaRPr lang="en-US" altLang="zh-CN" baseline="-25000">
                <a:ea typeface="宋体" pitchFamily="2" charset="-122"/>
              </a:endParaRPr>
            </a:p>
          </p:txBody>
        </p:sp>
        <p:sp>
          <p:nvSpPr>
            <p:cNvPr id="9258" name="Oval 218"/>
            <p:cNvSpPr>
              <a:spLocks noChangeArrowheads="1"/>
            </p:cNvSpPr>
            <p:nvPr/>
          </p:nvSpPr>
          <p:spPr bwMode="auto">
            <a:xfrm>
              <a:off x="1203" y="3661"/>
              <a:ext cx="48" cy="48"/>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59" name="Oval 219"/>
            <p:cNvSpPr>
              <a:spLocks noChangeArrowheads="1"/>
            </p:cNvSpPr>
            <p:nvPr/>
          </p:nvSpPr>
          <p:spPr bwMode="auto">
            <a:xfrm>
              <a:off x="1202" y="3385"/>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60" name="Oval 221"/>
            <p:cNvSpPr>
              <a:spLocks noChangeArrowheads="1"/>
            </p:cNvSpPr>
            <p:nvPr/>
          </p:nvSpPr>
          <p:spPr bwMode="auto">
            <a:xfrm>
              <a:off x="1452" y="3477"/>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61" name="Oval 222"/>
            <p:cNvSpPr>
              <a:spLocks noChangeArrowheads="1"/>
            </p:cNvSpPr>
            <p:nvPr/>
          </p:nvSpPr>
          <p:spPr bwMode="auto">
            <a:xfrm>
              <a:off x="1710" y="3662"/>
              <a:ext cx="48" cy="48"/>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62" name="Oval 223"/>
            <p:cNvSpPr>
              <a:spLocks noChangeArrowheads="1"/>
            </p:cNvSpPr>
            <p:nvPr/>
          </p:nvSpPr>
          <p:spPr bwMode="auto">
            <a:xfrm>
              <a:off x="1710" y="3290"/>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63" name="Oval 224"/>
            <p:cNvSpPr>
              <a:spLocks noChangeArrowheads="1"/>
            </p:cNvSpPr>
            <p:nvPr/>
          </p:nvSpPr>
          <p:spPr bwMode="auto">
            <a:xfrm>
              <a:off x="1710" y="3478"/>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64" name="Oval 227"/>
            <p:cNvSpPr>
              <a:spLocks noChangeArrowheads="1"/>
            </p:cNvSpPr>
            <p:nvPr/>
          </p:nvSpPr>
          <p:spPr bwMode="auto">
            <a:xfrm>
              <a:off x="1434" y="3750"/>
              <a:ext cx="47" cy="47"/>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65" name="Line 230"/>
            <p:cNvSpPr>
              <a:spLocks noChangeShapeType="1"/>
            </p:cNvSpPr>
            <p:nvPr/>
          </p:nvSpPr>
          <p:spPr bwMode="auto">
            <a:xfrm>
              <a:off x="788" y="3493"/>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66" name="Line 231"/>
            <p:cNvSpPr>
              <a:spLocks noChangeShapeType="1"/>
            </p:cNvSpPr>
            <p:nvPr/>
          </p:nvSpPr>
          <p:spPr bwMode="auto">
            <a:xfrm flipV="1">
              <a:off x="795" y="3588"/>
              <a:ext cx="88"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67" name="AutoShape 232"/>
            <p:cNvSpPr>
              <a:spLocks noChangeArrowheads="1"/>
            </p:cNvSpPr>
            <p:nvPr/>
          </p:nvSpPr>
          <p:spPr bwMode="auto">
            <a:xfrm rot="5400000">
              <a:off x="857" y="3356"/>
              <a:ext cx="144" cy="96"/>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268" name="Oval 233"/>
            <p:cNvSpPr>
              <a:spLocks noChangeArrowheads="1"/>
            </p:cNvSpPr>
            <p:nvPr/>
          </p:nvSpPr>
          <p:spPr bwMode="auto">
            <a:xfrm>
              <a:off x="977" y="3381"/>
              <a:ext cx="47" cy="5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269" name="Line 234"/>
            <p:cNvSpPr>
              <a:spLocks noChangeShapeType="1"/>
            </p:cNvSpPr>
            <p:nvPr/>
          </p:nvSpPr>
          <p:spPr bwMode="auto">
            <a:xfrm>
              <a:off x="788" y="3312"/>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0" name="Line 235"/>
            <p:cNvSpPr>
              <a:spLocks noChangeShapeType="1"/>
            </p:cNvSpPr>
            <p:nvPr/>
          </p:nvSpPr>
          <p:spPr bwMode="auto">
            <a:xfrm flipV="1">
              <a:off x="794" y="3397"/>
              <a:ext cx="79"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1" name="AutoShape 236"/>
            <p:cNvSpPr>
              <a:spLocks noChangeArrowheads="1"/>
            </p:cNvSpPr>
            <p:nvPr/>
          </p:nvSpPr>
          <p:spPr bwMode="auto">
            <a:xfrm rot="5400000">
              <a:off x="866" y="3738"/>
              <a:ext cx="144" cy="96"/>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9272" name="Oval 237"/>
            <p:cNvSpPr>
              <a:spLocks noChangeArrowheads="1"/>
            </p:cNvSpPr>
            <p:nvPr/>
          </p:nvSpPr>
          <p:spPr bwMode="auto">
            <a:xfrm>
              <a:off x="986" y="3763"/>
              <a:ext cx="47" cy="55"/>
            </a:xfrm>
            <a:prstGeom prst="ellipse">
              <a:avLst/>
            </a:prstGeom>
            <a:noFill/>
            <a:ln w="19050">
              <a:solidFill>
                <a:schemeClr val="tx1"/>
              </a:solidFill>
              <a:round/>
              <a:headEnd/>
              <a:tailEnd/>
            </a:ln>
          </p:spPr>
          <p:txBody>
            <a:bodyPr wrap="none" lIns="90000" tIns="46800" rIns="90000" bIns="46800" anchor="ctr"/>
            <a:lstStyle/>
            <a:p>
              <a:endParaRPr lang="zh-CN" altLang="en-US"/>
            </a:p>
          </p:txBody>
        </p:sp>
        <p:sp>
          <p:nvSpPr>
            <p:cNvPr id="9273" name="Line 238"/>
            <p:cNvSpPr>
              <a:spLocks noChangeShapeType="1"/>
            </p:cNvSpPr>
            <p:nvPr/>
          </p:nvSpPr>
          <p:spPr bwMode="auto">
            <a:xfrm>
              <a:off x="797" y="3694"/>
              <a:ext cx="0" cy="9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4" name="Line 239"/>
            <p:cNvSpPr>
              <a:spLocks noChangeShapeType="1"/>
            </p:cNvSpPr>
            <p:nvPr/>
          </p:nvSpPr>
          <p:spPr bwMode="auto">
            <a:xfrm flipV="1">
              <a:off x="804" y="3789"/>
              <a:ext cx="88"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5" name="Line 252"/>
            <p:cNvSpPr>
              <a:spLocks noChangeShapeType="1"/>
            </p:cNvSpPr>
            <p:nvPr/>
          </p:nvSpPr>
          <p:spPr bwMode="auto">
            <a:xfrm>
              <a:off x="1463" y="3841"/>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6" name="Line 253"/>
            <p:cNvSpPr>
              <a:spLocks noChangeShapeType="1"/>
            </p:cNvSpPr>
            <p:nvPr/>
          </p:nvSpPr>
          <p:spPr bwMode="auto">
            <a:xfrm>
              <a:off x="1219" y="3842"/>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7" name="Line 255"/>
            <p:cNvSpPr>
              <a:spLocks noChangeShapeType="1"/>
            </p:cNvSpPr>
            <p:nvPr/>
          </p:nvSpPr>
          <p:spPr bwMode="auto">
            <a:xfrm>
              <a:off x="1738" y="3840"/>
              <a:ext cx="0" cy="20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8" name="Line 260"/>
            <p:cNvSpPr>
              <a:spLocks noChangeShapeType="1"/>
            </p:cNvSpPr>
            <p:nvPr/>
          </p:nvSpPr>
          <p:spPr bwMode="auto">
            <a:xfrm>
              <a:off x="896" y="3908"/>
              <a:ext cx="112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9279" name="Oval 261"/>
            <p:cNvSpPr>
              <a:spLocks noChangeArrowheads="1"/>
            </p:cNvSpPr>
            <p:nvPr/>
          </p:nvSpPr>
          <p:spPr bwMode="auto">
            <a:xfrm>
              <a:off x="1715" y="3889"/>
              <a:ext cx="48" cy="35"/>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80" name="Oval 266"/>
            <p:cNvSpPr>
              <a:spLocks noChangeArrowheads="1"/>
            </p:cNvSpPr>
            <p:nvPr/>
          </p:nvSpPr>
          <p:spPr bwMode="auto">
            <a:xfrm>
              <a:off x="1438" y="3893"/>
              <a:ext cx="48" cy="35"/>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sp>
          <p:nvSpPr>
            <p:cNvPr id="9281" name="Oval 271"/>
            <p:cNvSpPr>
              <a:spLocks noChangeArrowheads="1"/>
            </p:cNvSpPr>
            <p:nvPr/>
          </p:nvSpPr>
          <p:spPr bwMode="auto">
            <a:xfrm>
              <a:off x="1202" y="3884"/>
              <a:ext cx="48" cy="35"/>
            </a:xfrm>
            <a:prstGeom prst="ellipse">
              <a:avLst/>
            </a:prstGeom>
            <a:solidFill>
              <a:srgbClr val="FF3300"/>
            </a:solidFill>
            <a:ln w="19050">
              <a:solidFill>
                <a:schemeClr val="tx1"/>
              </a:solidFill>
              <a:round/>
              <a:headEnd/>
              <a:tailEnd/>
            </a:ln>
          </p:spPr>
          <p:txBody>
            <a:bodyPr wrap="none" lIns="90000" tIns="46800" rIns="90000" bIns="46800" anchor="ctr"/>
            <a:lstStyle/>
            <a:p>
              <a:endParaRPr lang="zh-CN" altLang="en-US"/>
            </a:p>
          </p:txBody>
        </p:sp>
      </p:grpSp>
      <p:sp>
        <p:nvSpPr>
          <p:cNvPr id="5147" name="Oval 277"/>
          <p:cNvSpPr>
            <a:spLocks noChangeArrowheads="1"/>
          </p:cNvSpPr>
          <p:nvPr/>
        </p:nvSpPr>
        <p:spPr bwMode="auto">
          <a:xfrm>
            <a:off x="3386138" y="3889375"/>
            <a:ext cx="1584325" cy="504825"/>
          </a:xfrm>
          <a:prstGeom prst="ellipse">
            <a:avLst/>
          </a:prstGeom>
          <a:noFill/>
          <a:ln w="19050" algn="ctr">
            <a:solidFill>
              <a:srgbClr val="0099CC"/>
            </a:solidFill>
            <a:round/>
            <a:headEnd/>
            <a:tailEnd/>
          </a:ln>
        </p:spPr>
        <p:txBody>
          <a:bodyPr wrap="none" lIns="90000" tIns="82800" rIns="90000" bIns="46800" anchor="ctr">
            <a:spAutoFit/>
          </a:bodyPr>
          <a:lstStyle/>
          <a:p>
            <a:endParaRPr lang="zh-CN" altLang="en-US"/>
          </a:p>
        </p:txBody>
      </p:sp>
      <p:sp>
        <p:nvSpPr>
          <p:cNvPr id="5148" name="Oval 278"/>
          <p:cNvSpPr>
            <a:spLocks noChangeArrowheads="1"/>
          </p:cNvSpPr>
          <p:nvPr/>
        </p:nvSpPr>
        <p:spPr bwMode="auto">
          <a:xfrm>
            <a:off x="5043488" y="3889375"/>
            <a:ext cx="1584325" cy="504825"/>
          </a:xfrm>
          <a:prstGeom prst="ellipse">
            <a:avLst/>
          </a:prstGeom>
          <a:noFill/>
          <a:ln w="19050" algn="ctr">
            <a:solidFill>
              <a:srgbClr val="0099CC"/>
            </a:solidFill>
            <a:round/>
            <a:headEnd/>
            <a:tailEnd/>
          </a:ln>
        </p:spPr>
        <p:txBody>
          <a:bodyPr wrap="none" lIns="90000" tIns="82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803" grpId="0"/>
      <p:bldP spid="5147" grpId="0" animBg="1"/>
      <p:bldP spid="51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6840538" y="6524625"/>
            <a:ext cx="2303462" cy="333375"/>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可编程阵列（或）</a:t>
            </a:r>
          </a:p>
        </p:txBody>
      </p:sp>
      <p:grpSp>
        <p:nvGrpSpPr>
          <p:cNvPr id="2" name="Group 51"/>
          <p:cNvGrpSpPr>
            <a:grpSpLocks/>
          </p:cNvGrpSpPr>
          <p:nvPr/>
        </p:nvGrpSpPr>
        <p:grpSpPr bwMode="auto">
          <a:xfrm>
            <a:off x="250825" y="188913"/>
            <a:ext cx="2376488" cy="396875"/>
            <a:chOff x="144" y="1152"/>
            <a:chExt cx="1728" cy="250"/>
          </a:xfrm>
        </p:grpSpPr>
        <p:sp>
          <p:nvSpPr>
            <p:cNvPr id="492596" name="Text Box 52"/>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2</a:t>
              </a:r>
              <a:r>
                <a:rPr lang="zh-CN" altLang="en-US">
                  <a:ea typeface="宋体" pitchFamily="2" charset="-122"/>
                </a:rPr>
                <a:t>、或阵列</a:t>
              </a:r>
            </a:p>
          </p:txBody>
        </p:sp>
        <p:sp>
          <p:nvSpPr>
            <p:cNvPr id="2073" name="Line 53"/>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54"/>
          <p:cNvGrpSpPr>
            <a:grpSpLocks/>
          </p:cNvGrpSpPr>
          <p:nvPr/>
        </p:nvGrpSpPr>
        <p:grpSpPr bwMode="auto">
          <a:xfrm>
            <a:off x="6948488" y="4508500"/>
            <a:ext cx="1800225" cy="1225550"/>
            <a:chOff x="4377" y="2840"/>
            <a:chExt cx="1134" cy="772"/>
          </a:xfrm>
        </p:grpSpPr>
        <p:sp>
          <p:nvSpPr>
            <p:cNvPr id="2070" name="Text Box 55"/>
            <p:cNvSpPr txBox="1">
              <a:spLocks noChangeArrowheads="1"/>
            </p:cNvSpPr>
            <p:nvPr/>
          </p:nvSpPr>
          <p:spPr bwMode="auto">
            <a:xfrm>
              <a:off x="4377" y="3158"/>
              <a:ext cx="1134" cy="454"/>
            </a:xfrm>
            <a:prstGeom prst="rect">
              <a:avLst/>
            </a:prstGeom>
            <a:noFill/>
            <a:ln w="19050">
              <a:solidFill>
                <a:schemeClr val="accent1"/>
              </a:solidFill>
              <a:miter lim="800000"/>
              <a:headEnd/>
              <a:tailEnd/>
            </a:ln>
          </p:spPr>
          <p:txBody>
            <a:bodyPr lIns="90000" tIns="46800" rIns="90000" bIns="46800">
              <a:spAutoFit/>
            </a:bodyPr>
            <a:lstStyle/>
            <a:p>
              <a:pPr algn="ctr">
                <a:lnSpc>
                  <a:spcPct val="100000"/>
                </a:lnSpc>
              </a:pPr>
              <a:r>
                <a:rPr lang="zh-CN" altLang="en-US">
                  <a:ea typeface="宋体" pitchFamily="2" charset="-122"/>
                </a:rPr>
                <a:t>输出是输入变量的或函数</a:t>
              </a:r>
            </a:p>
          </p:txBody>
        </p:sp>
        <p:sp>
          <p:nvSpPr>
            <p:cNvPr id="2071" name="Line 56"/>
            <p:cNvSpPr>
              <a:spLocks noChangeShapeType="1"/>
            </p:cNvSpPr>
            <p:nvPr/>
          </p:nvSpPr>
          <p:spPr bwMode="auto">
            <a:xfrm flipV="1">
              <a:off x="5103" y="2840"/>
              <a:ext cx="181" cy="318"/>
            </a:xfrm>
            <a:prstGeom prst="line">
              <a:avLst/>
            </a:prstGeom>
            <a:noFill/>
            <a:ln w="19050">
              <a:solidFill>
                <a:schemeClr val="accent1"/>
              </a:solidFill>
              <a:round/>
              <a:headEnd/>
              <a:tailEnd type="triangle" w="med" len="med"/>
            </a:ln>
          </p:spPr>
          <p:txBody>
            <a:bodyPr wrap="none" lIns="90000" tIns="46800" rIns="90000" bIns="46800" anchor="ctr">
              <a:spAutoFit/>
            </a:bodyPr>
            <a:lstStyle/>
            <a:p>
              <a:endParaRPr lang="zh-CN" altLang="en-US"/>
            </a:p>
          </p:txBody>
        </p:sp>
      </p:grpSp>
      <p:pic>
        <p:nvPicPr>
          <p:cNvPr id="492601" name="Picture 57"/>
          <p:cNvPicPr>
            <a:picLocks noChangeAspect="1" noChangeArrowheads="1"/>
          </p:cNvPicPr>
          <p:nvPr/>
        </p:nvPicPr>
        <p:blipFill>
          <a:blip r:embed="rId3" cstate="print"/>
          <a:srcRect/>
          <a:stretch>
            <a:fillRect/>
          </a:stretch>
        </p:blipFill>
        <p:spPr bwMode="auto">
          <a:xfrm>
            <a:off x="323850" y="836613"/>
            <a:ext cx="3667125" cy="4057650"/>
          </a:xfrm>
          <a:prstGeom prst="rect">
            <a:avLst/>
          </a:prstGeom>
          <a:noFill/>
          <a:ln w="9525">
            <a:noFill/>
            <a:miter lim="800000"/>
            <a:headEnd/>
            <a:tailEnd/>
          </a:ln>
        </p:spPr>
      </p:pic>
      <p:pic>
        <p:nvPicPr>
          <p:cNvPr id="492602" name="Picture 58"/>
          <p:cNvPicPr>
            <a:picLocks noChangeAspect="1" noChangeArrowheads="1"/>
          </p:cNvPicPr>
          <p:nvPr/>
        </p:nvPicPr>
        <p:blipFill>
          <a:blip r:embed="rId3" cstate="print"/>
          <a:srcRect/>
          <a:stretch>
            <a:fillRect/>
          </a:stretch>
        </p:blipFill>
        <p:spPr bwMode="auto">
          <a:xfrm>
            <a:off x="4140200" y="765175"/>
            <a:ext cx="3667125" cy="4057650"/>
          </a:xfrm>
          <a:prstGeom prst="rect">
            <a:avLst/>
          </a:prstGeom>
          <a:noFill/>
          <a:ln w="9525">
            <a:noFill/>
            <a:miter lim="800000"/>
            <a:headEnd/>
            <a:tailEnd/>
          </a:ln>
        </p:spPr>
      </p:pic>
      <p:graphicFrame>
        <p:nvGraphicFramePr>
          <p:cNvPr id="492561" name="Object 17"/>
          <p:cNvGraphicFramePr>
            <a:graphicFrameLocks noChangeAspect="1"/>
          </p:cNvGraphicFramePr>
          <p:nvPr/>
        </p:nvGraphicFramePr>
        <p:xfrm>
          <a:off x="7392988" y="2924175"/>
          <a:ext cx="1255712" cy="366713"/>
        </p:xfrm>
        <a:graphic>
          <a:graphicData uri="http://schemas.openxmlformats.org/presentationml/2006/ole">
            <mc:AlternateContent xmlns:mc="http://schemas.openxmlformats.org/markup-compatibility/2006">
              <mc:Choice xmlns:v="urn:schemas-microsoft-com:vml" Requires="v">
                <p:oleObj spid="_x0000_s2062" name="公式" r:id="rId4" imgW="1015920" imgH="215640" progId="Equation.3">
                  <p:embed/>
                </p:oleObj>
              </mc:Choice>
              <mc:Fallback>
                <p:oleObj name="公式" r:id="rId4" imgW="1015920" imgH="2156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988" y="2924175"/>
                        <a:ext cx="1255712"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562" name="Object 18"/>
          <p:cNvGraphicFramePr>
            <a:graphicFrameLocks noChangeAspect="1"/>
          </p:cNvGraphicFramePr>
          <p:nvPr/>
        </p:nvGraphicFramePr>
        <p:xfrm>
          <a:off x="7380288" y="3500438"/>
          <a:ext cx="1254125" cy="388937"/>
        </p:xfrm>
        <a:graphic>
          <a:graphicData uri="http://schemas.openxmlformats.org/presentationml/2006/ole">
            <mc:AlternateContent xmlns:mc="http://schemas.openxmlformats.org/markup-compatibility/2006">
              <mc:Choice xmlns:v="urn:schemas-microsoft-com:vml" Requires="v">
                <p:oleObj spid="_x0000_s2063" name="公式" r:id="rId6" imgW="1028520" imgH="228600" progId="Equation.3">
                  <p:embed/>
                </p:oleObj>
              </mc:Choice>
              <mc:Fallback>
                <p:oleObj name="公式" r:id="rId6" imgW="1028520" imgH="2286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288" y="3500438"/>
                        <a:ext cx="12541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563" name="Object 19"/>
          <p:cNvGraphicFramePr>
            <a:graphicFrameLocks noChangeAspect="1"/>
          </p:cNvGraphicFramePr>
          <p:nvPr/>
        </p:nvGraphicFramePr>
        <p:xfrm>
          <a:off x="7394575" y="4208463"/>
          <a:ext cx="1389063" cy="411162"/>
        </p:xfrm>
        <a:graphic>
          <a:graphicData uri="http://schemas.openxmlformats.org/presentationml/2006/ole">
            <mc:AlternateContent xmlns:mc="http://schemas.openxmlformats.org/markup-compatibility/2006">
              <mc:Choice xmlns:v="urn:schemas-microsoft-com:vml" Requires="v">
                <p:oleObj spid="_x0000_s2064" name="公式" r:id="rId8" imgW="1028520" imgH="241200" progId="Equation.3">
                  <p:embed/>
                </p:oleObj>
              </mc:Choice>
              <mc:Fallback>
                <p:oleObj name="公式" r:id="rId8" imgW="1028520" imgH="2412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4575" y="4208463"/>
                        <a:ext cx="1389063"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65"/>
          <p:cNvGrpSpPr>
            <a:grpSpLocks/>
          </p:cNvGrpSpPr>
          <p:nvPr/>
        </p:nvGrpSpPr>
        <p:grpSpPr bwMode="auto">
          <a:xfrm>
            <a:off x="5492750" y="3573463"/>
            <a:ext cx="893763" cy="312737"/>
            <a:chOff x="3460" y="2251"/>
            <a:chExt cx="563" cy="197"/>
          </a:xfrm>
        </p:grpSpPr>
        <p:sp>
          <p:nvSpPr>
            <p:cNvPr id="2067" name="Oval 13"/>
            <p:cNvSpPr>
              <a:spLocks noChangeArrowheads="1"/>
            </p:cNvSpPr>
            <p:nvPr/>
          </p:nvSpPr>
          <p:spPr bwMode="auto">
            <a:xfrm>
              <a:off x="3460" y="2251"/>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2068" name="Oval 14"/>
            <p:cNvSpPr>
              <a:spLocks noChangeArrowheads="1"/>
            </p:cNvSpPr>
            <p:nvPr/>
          </p:nvSpPr>
          <p:spPr bwMode="auto">
            <a:xfrm>
              <a:off x="3627" y="2312"/>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2069" name="Oval 15"/>
            <p:cNvSpPr>
              <a:spLocks noChangeArrowheads="1"/>
            </p:cNvSpPr>
            <p:nvPr/>
          </p:nvSpPr>
          <p:spPr bwMode="auto">
            <a:xfrm>
              <a:off x="3969" y="2392"/>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grpSp>
      <p:grpSp>
        <p:nvGrpSpPr>
          <p:cNvPr id="5" name="Group 64"/>
          <p:cNvGrpSpPr>
            <a:grpSpLocks/>
          </p:cNvGrpSpPr>
          <p:nvPr/>
        </p:nvGrpSpPr>
        <p:grpSpPr bwMode="auto">
          <a:xfrm>
            <a:off x="5219700" y="2952750"/>
            <a:ext cx="1157288" cy="322263"/>
            <a:chOff x="3288" y="1860"/>
            <a:chExt cx="729" cy="203"/>
          </a:xfrm>
        </p:grpSpPr>
        <p:sp>
          <p:nvSpPr>
            <p:cNvPr id="2064" name="Oval 11"/>
            <p:cNvSpPr>
              <a:spLocks noChangeArrowheads="1"/>
            </p:cNvSpPr>
            <p:nvPr/>
          </p:nvSpPr>
          <p:spPr bwMode="auto">
            <a:xfrm>
              <a:off x="3288" y="1860"/>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2065" name="Oval 12"/>
            <p:cNvSpPr>
              <a:spLocks noChangeArrowheads="1"/>
            </p:cNvSpPr>
            <p:nvPr/>
          </p:nvSpPr>
          <p:spPr bwMode="auto">
            <a:xfrm>
              <a:off x="3636" y="1922"/>
              <a:ext cx="53"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2066" name="Oval 16"/>
            <p:cNvSpPr>
              <a:spLocks noChangeArrowheads="1"/>
            </p:cNvSpPr>
            <p:nvPr/>
          </p:nvSpPr>
          <p:spPr bwMode="auto">
            <a:xfrm>
              <a:off x="3963" y="2007"/>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grpSp>
      <p:grpSp>
        <p:nvGrpSpPr>
          <p:cNvPr id="6" name="Group 66"/>
          <p:cNvGrpSpPr>
            <a:grpSpLocks/>
          </p:cNvGrpSpPr>
          <p:nvPr/>
        </p:nvGrpSpPr>
        <p:grpSpPr bwMode="auto">
          <a:xfrm>
            <a:off x="5214938" y="4275138"/>
            <a:ext cx="1155700" cy="307975"/>
            <a:chOff x="3285" y="2693"/>
            <a:chExt cx="728" cy="194"/>
          </a:xfrm>
        </p:grpSpPr>
        <p:sp>
          <p:nvSpPr>
            <p:cNvPr id="2061" name="Oval 61"/>
            <p:cNvSpPr>
              <a:spLocks noChangeArrowheads="1"/>
            </p:cNvSpPr>
            <p:nvPr/>
          </p:nvSpPr>
          <p:spPr bwMode="auto">
            <a:xfrm>
              <a:off x="3285" y="2693"/>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2062" name="Oval 62"/>
            <p:cNvSpPr>
              <a:spLocks noChangeArrowheads="1"/>
            </p:cNvSpPr>
            <p:nvPr/>
          </p:nvSpPr>
          <p:spPr bwMode="auto">
            <a:xfrm>
              <a:off x="3789" y="2755"/>
              <a:ext cx="53"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sp>
          <p:nvSpPr>
            <p:cNvPr id="2063" name="Oval 63"/>
            <p:cNvSpPr>
              <a:spLocks noChangeArrowheads="1"/>
            </p:cNvSpPr>
            <p:nvPr/>
          </p:nvSpPr>
          <p:spPr bwMode="auto">
            <a:xfrm>
              <a:off x="3959" y="2831"/>
              <a:ext cx="54" cy="56"/>
            </a:xfrm>
            <a:prstGeom prst="ellipse">
              <a:avLst/>
            </a:prstGeom>
            <a:solidFill>
              <a:srgbClr val="FF3300"/>
            </a:solidFill>
            <a:ln w="19050">
              <a:solidFill>
                <a:schemeClr val="tx1"/>
              </a:solidFill>
              <a:round/>
              <a:headEnd/>
              <a:tailEnd/>
            </a:ln>
          </p:spPr>
          <p:txBody>
            <a:bodyPr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6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6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925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925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925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717" name="Picture 1045"/>
          <p:cNvPicPr>
            <a:picLocks noChangeAspect="1" noChangeArrowheads="1"/>
          </p:cNvPicPr>
          <p:nvPr/>
        </p:nvPicPr>
        <p:blipFill>
          <a:blip r:embed="rId2" cstate="print"/>
          <a:srcRect/>
          <a:stretch>
            <a:fillRect/>
          </a:stretch>
        </p:blipFill>
        <p:spPr bwMode="auto">
          <a:xfrm>
            <a:off x="0" y="620713"/>
            <a:ext cx="7235825" cy="4510087"/>
          </a:xfrm>
          <a:prstGeom prst="rect">
            <a:avLst/>
          </a:prstGeom>
          <a:noFill/>
          <a:ln w="9525">
            <a:noFill/>
            <a:miter lim="800000"/>
            <a:headEnd/>
            <a:tailEnd/>
          </a:ln>
        </p:spPr>
      </p:pic>
      <p:sp>
        <p:nvSpPr>
          <p:cNvPr id="413698" name="Rectangle 1026"/>
          <p:cNvSpPr>
            <a:spLocks noGrp="1" noChangeArrowheads="1"/>
          </p:cNvSpPr>
          <p:nvPr>
            <p:ph type="title"/>
          </p:nvPr>
        </p:nvSpPr>
        <p:spPr>
          <a:xfrm>
            <a:off x="6553200" y="6653213"/>
            <a:ext cx="2590800" cy="204787"/>
          </a:xfrm>
        </p:spPr>
        <p:txBody>
          <a:bodyPr/>
          <a:lstStyle/>
          <a:p>
            <a:pPr algn="r" eaLnBrk="1" hangingPunct="1">
              <a:spcBef>
                <a:spcPct val="50000"/>
              </a:spcBef>
              <a:defRPr/>
            </a:pP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的输入输出单元</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IOC</a:t>
            </a:r>
          </a:p>
        </p:txBody>
      </p:sp>
      <p:sp>
        <p:nvSpPr>
          <p:cNvPr id="413704" name="Rectangle 1032"/>
          <p:cNvSpPr>
            <a:spLocks noChangeArrowheads="1"/>
          </p:cNvSpPr>
          <p:nvPr/>
        </p:nvSpPr>
        <p:spPr bwMode="auto">
          <a:xfrm>
            <a:off x="246063" y="174625"/>
            <a:ext cx="2819400" cy="415925"/>
          </a:xfrm>
          <a:prstGeom prst="rect">
            <a:avLst/>
          </a:prstGeom>
          <a:noFill/>
          <a:ln w="19050">
            <a:solidFill>
              <a:schemeClr val="accent2"/>
            </a:solidFill>
            <a:miter lim="800000"/>
            <a:headEnd/>
            <a:tailEnd/>
          </a:ln>
        </p:spPr>
        <p:txBody>
          <a:bodyPr lIns="90000" tIns="46800" rIns="90000" bIns="46800">
            <a:spAutoFit/>
          </a:bodyPr>
          <a:lstStyle/>
          <a:p>
            <a:pPr algn="ctr">
              <a:lnSpc>
                <a:spcPct val="100000"/>
              </a:lnSpc>
              <a:spcBef>
                <a:spcPct val="0"/>
              </a:spcBef>
            </a:pPr>
            <a:r>
              <a:rPr kumimoji="0" lang="en-US" altLang="zh-CN">
                <a:ea typeface="宋体" pitchFamily="2" charset="-122"/>
              </a:rPr>
              <a:t>4</a:t>
            </a:r>
            <a:r>
              <a:rPr kumimoji="0" lang="zh-CN" altLang="en-US">
                <a:ea typeface="宋体" pitchFamily="2" charset="-122"/>
              </a:rPr>
              <a:t>、输入输出单元 </a:t>
            </a:r>
            <a:r>
              <a:rPr kumimoji="0" lang="en-US" altLang="zh-CN">
                <a:ea typeface="宋体" pitchFamily="2" charset="-122"/>
              </a:rPr>
              <a:t>IOC</a:t>
            </a:r>
          </a:p>
        </p:txBody>
      </p:sp>
      <p:sp>
        <p:nvSpPr>
          <p:cNvPr id="413708" name="Text Box 1036"/>
          <p:cNvSpPr txBox="1">
            <a:spLocks noChangeArrowheads="1"/>
          </p:cNvSpPr>
          <p:nvPr/>
        </p:nvSpPr>
        <p:spPr bwMode="auto">
          <a:xfrm>
            <a:off x="0" y="5157788"/>
            <a:ext cx="85344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ea typeface="宋体" pitchFamily="2" charset="-122"/>
              </a:rPr>
              <a:t>MUX1</a:t>
            </a:r>
            <a:r>
              <a:rPr lang="zh-CN" altLang="en-US">
                <a:ea typeface="宋体" pitchFamily="2" charset="-122"/>
              </a:rPr>
              <a:t>控制</a:t>
            </a:r>
            <a:r>
              <a:rPr lang="en-US" altLang="zh-CN">
                <a:ea typeface="宋体" pitchFamily="2" charset="-122"/>
              </a:rPr>
              <a:t>IOC</a:t>
            </a:r>
            <a:r>
              <a:rPr lang="zh-CN" altLang="en-US">
                <a:ea typeface="宋体" pitchFamily="2" charset="-122"/>
              </a:rPr>
              <a:t>处于专用输出组态、专用输入组态、</a:t>
            </a:r>
            <a:r>
              <a:rPr lang="en-US" altLang="zh-CN">
                <a:ea typeface="宋体" pitchFamily="2" charset="-122"/>
              </a:rPr>
              <a:t>I/O</a:t>
            </a:r>
            <a:r>
              <a:rPr lang="zh-CN" altLang="en-US">
                <a:ea typeface="宋体" pitchFamily="2" charset="-122"/>
              </a:rPr>
              <a:t>组态。   </a:t>
            </a:r>
          </a:p>
        </p:txBody>
      </p:sp>
      <p:sp>
        <p:nvSpPr>
          <p:cNvPr id="413709" name="Text Box 1037"/>
          <p:cNvSpPr txBox="1">
            <a:spLocks noChangeArrowheads="1"/>
          </p:cNvSpPr>
          <p:nvPr/>
        </p:nvSpPr>
        <p:spPr bwMode="auto">
          <a:xfrm>
            <a:off x="0" y="5462588"/>
            <a:ext cx="85344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ea typeface="宋体" pitchFamily="2" charset="-122"/>
              </a:rPr>
              <a:t>MUX2</a:t>
            </a:r>
            <a:r>
              <a:rPr lang="zh-CN" altLang="en-US">
                <a:ea typeface="宋体" pitchFamily="2" charset="-122"/>
              </a:rPr>
              <a:t>和</a:t>
            </a:r>
            <a:r>
              <a:rPr lang="en-US" altLang="zh-CN">
                <a:ea typeface="宋体" pitchFamily="2" charset="-122"/>
              </a:rPr>
              <a:t>MUX3</a:t>
            </a:r>
            <a:r>
              <a:rPr lang="zh-CN" altLang="en-US">
                <a:ea typeface="宋体" pitchFamily="2" charset="-122"/>
              </a:rPr>
              <a:t>用来选择信号的来源和输出极性。   </a:t>
            </a:r>
          </a:p>
        </p:txBody>
      </p:sp>
      <p:sp>
        <p:nvSpPr>
          <p:cNvPr id="413710" name="Text Box 1038"/>
          <p:cNvSpPr txBox="1">
            <a:spLocks noChangeArrowheads="1"/>
          </p:cNvSpPr>
          <p:nvPr/>
        </p:nvSpPr>
        <p:spPr bwMode="auto">
          <a:xfrm>
            <a:off x="0" y="5767388"/>
            <a:ext cx="85344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ea typeface="宋体" pitchFamily="2" charset="-122"/>
              </a:rPr>
              <a:t>MUX4</a:t>
            </a:r>
            <a:r>
              <a:rPr lang="zh-CN" altLang="en-US">
                <a:ea typeface="宋体" pitchFamily="2" charset="-122"/>
              </a:rPr>
              <a:t>用来选择寄存器输入还是缓冲器输入。</a:t>
            </a:r>
          </a:p>
        </p:txBody>
      </p:sp>
      <p:sp>
        <p:nvSpPr>
          <p:cNvPr id="413711" name="Text Box 1039"/>
          <p:cNvSpPr txBox="1">
            <a:spLocks noChangeArrowheads="1"/>
          </p:cNvSpPr>
          <p:nvPr/>
        </p:nvSpPr>
        <p:spPr bwMode="auto">
          <a:xfrm>
            <a:off x="0" y="6072188"/>
            <a:ext cx="853440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solidFill>
                  <a:srgbClr val="FF3300"/>
                </a:solidFill>
                <a:ea typeface="宋体" pitchFamily="2" charset="-122"/>
              </a:rPr>
              <a:t>*</a:t>
            </a:r>
            <a:r>
              <a:rPr lang="en-US" altLang="zh-CN">
                <a:ea typeface="宋体" pitchFamily="2" charset="-122"/>
              </a:rPr>
              <a:t>MUX5</a:t>
            </a:r>
            <a:r>
              <a:rPr lang="zh-CN" altLang="en-US">
                <a:ea typeface="宋体" pitchFamily="2" charset="-122"/>
              </a:rPr>
              <a:t>和</a:t>
            </a:r>
            <a:r>
              <a:rPr lang="en-US" altLang="zh-CN">
                <a:ea typeface="宋体" pitchFamily="2" charset="-122"/>
              </a:rPr>
              <a:t>MUX6</a:t>
            </a:r>
            <a:r>
              <a:rPr lang="zh-CN" altLang="en-US">
                <a:ea typeface="宋体" pitchFamily="2" charset="-122"/>
              </a:rPr>
              <a:t>用来选择时钟信号和调整时钟信号的极性。  </a:t>
            </a:r>
          </a:p>
        </p:txBody>
      </p:sp>
      <p:sp>
        <p:nvSpPr>
          <p:cNvPr id="413712" name="Text Box 1040"/>
          <p:cNvSpPr txBox="1">
            <a:spLocks noChangeArrowheads="1"/>
          </p:cNvSpPr>
          <p:nvPr/>
        </p:nvSpPr>
        <p:spPr bwMode="auto">
          <a:xfrm>
            <a:off x="7086600" y="1371600"/>
            <a:ext cx="2057400" cy="3444875"/>
          </a:xfrm>
          <a:prstGeom prst="rect">
            <a:avLst/>
          </a:prstGeom>
          <a:noFill/>
          <a:ln w="19050">
            <a:noFill/>
            <a:miter lim="800000"/>
            <a:headEnd/>
            <a:tailEnd/>
          </a:ln>
        </p:spPr>
        <p:txBody>
          <a:bodyPr lIns="90000" tIns="46800" rIns="90000" bIns="46800">
            <a:spAutoFit/>
          </a:bodyPr>
          <a:lstStyle/>
          <a:p>
            <a:pPr>
              <a:lnSpc>
                <a:spcPct val="100000"/>
              </a:lnSpc>
            </a:pPr>
            <a:r>
              <a:rPr lang="en-US" altLang="zh-CN">
                <a:ea typeface="宋体" pitchFamily="2" charset="-122"/>
              </a:rPr>
              <a:t> </a:t>
            </a:r>
            <a:r>
              <a:rPr lang="en-US" altLang="zh-CN">
                <a:solidFill>
                  <a:srgbClr val="00FF00"/>
                </a:solidFill>
                <a:ea typeface="宋体" pitchFamily="2" charset="-122"/>
              </a:rPr>
              <a:t>  </a:t>
            </a:r>
            <a:r>
              <a:rPr lang="en-US" altLang="zh-CN">
                <a:solidFill>
                  <a:srgbClr val="FF3300"/>
                </a:solidFill>
                <a:ea typeface="宋体" pitchFamily="2" charset="-122"/>
              </a:rPr>
              <a:t>*</a:t>
            </a:r>
            <a:r>
              <a:rPr lang="en-US" altLang="zh-CN">
                <a:ea typeface="宋体" pitchFamily="2" charset="-122"/>
              </a:rPr>
              <a:t> IOC</a:t>
            </a:r>
            <a:r>
              <a:rPr lang="zh-CN" altLang="en-US">
                <a:ea typeface="宋体" pitchFamily="2" charset="-122"/>
              </a:rPr>
              <a:t>中的触发器有两种工作方式：一是锁存方式，触发器在时钟信号低电平时锁存；二是寄存器方式，在时钟信号上升沿时将信号打入。两种方式通过</a:t>
            </a:r>
            <a:r>
              <a:rPr lang="en-US" altLang="zh-CN">
                <a:ea typeface="宋体" pitchFamily="2" charset="-122"/>
              </a:rPr>
              <a:t>R/L</a:t>
            </a:r>
            <a:r>
              <a:rPr lang="zh-CN" altLang="en-US">
                <a:ea typeface="宋体" pitchFamily="2" charset="-122"/>
              </a:rPr>
              <a:t>端编程来确定。</a:t>
            </a:r>
          </a:p>
        </p:txBody>
      </p:sp>
      <p:sp>
        <p:nvSpPr>
          <p:cNvPr id="413714" name="Line 1042"/>
          <p:cNvSpPr>
            <a:spLocks noChangeShapeType="1"/>
          </p:cNvSpPr>
          <p:nvPr/>
        </p:nvSpPr>
        <p:spPr bwMode="auto">
          <a:xfrm flipV="1">
            <a:off x="4953000" y="3200400"/>
            <a:ext cx="2286000" cy="685800"/>
          </a:xfrm>
          <a:prstGeom prst="line">
            <a:avLst/>
          </a:prstGeom>
          <a:noFill/>
          <a:ln w="19050">
            <a:solidFill>
              <a:srgbClr val="FF3300"/>
            </a:solidFill>
            <a:round/>
            <a:headEnd type="triangle" w="med" len="me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7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37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37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37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3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37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3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4" grpId="0" animBg="1" autoUpdateAnimBg="0"/>
      <p:bldP spid="413708" grpId="0" autoUpdateAnimBg="0"/>
      <p:bldP spid="413709" grpId="0" autoUpdateAnimBg="0"/>
      <p:bldP spid="413710" grpId="0" autoUpdateAnimBg="0"/>
      <p:bldP spid="413711" grpId="0" autoUpdateAnimBg="0"/>
      <p:bldP spid="413712" grpId="0" autoUpdateAnimBg="0"/>
      <p:bldP spid="4137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6084888" y="6437313"/>
            <a:ext cx="3059112" cy="420687"/>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ISP</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的输入输出单元</a:t>
            </a: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IOC</a:t>
            </a:r>
          </a:p>
        </p:txBody>
      </p:sp>
      <p:sp>
        <p:nvSpPr>
          <p:cNvPr id="414724" name="Text Box 4"/>
          <p:cNvSpPr txBox="1">
            <a:spLocks noChangeArrowheads="1"/>
          </p:cNvSpPr>
          <p:nvPr/>
        </p:nvSpPr>
        <p:spPr bwMode="auto">
          <a:xfrm>
            <a:off x="395288" y="188913"/>
            <a:ext cx="4267200" cy="396875"/>
          </a:xfrm>
          <a:prstGeom prst="rect">
            <a:avLst/>
          </a:prstGeom>
          <a:noFill/>
          <a:ln w="19050">
            <a:noFill/>
            <a:miter lim="800000"/>
            <a:headEnd/>
            <a:tailEnd/>
          </a:ln>
        </p:spPr>
        <p:txBody>
          <a:bodyPr lIns="90000" tIns="46800" rIns="90000" bIns="46800">
            <a:spAutoFit/>
          </a:bodyPr>
          <a:lstStyle/>
          <a:p>
            <a:pPr algn="ctr">
              <a:lnSpc>
                <a:spcPct val="100000"/>
              </a:lnSpc>
            </a:pPr>
            <a:r>
              <a:rPr kumimoji="0" lang="zh-CN" altLang="en-US">
                <a:ea typeface="宋体" pitchFamily="2" charset="-122"/>
              </a:rPr>
              <a:t>输入输出单元 </a:t>
            </a:r>
            <a:r>
              <a:rPr kumimoji="0" lang="en-US" altLang="zh-CN">
                <a:ea typeface="宋体" pitchFamily="2" charset="-122"/>
              </a:rPr>
              <a:t>IOC</a:t>
            </a:r>
            <a:r>
              <a:rPr lang="zh-CN" altLang="en-US">
                <a:ea typeface="宋体" pitchFamily="2" charset="-122"/>
              </a:rPr>
              <a:t>共有八种组态</a:t>
            </a:r>
          </a:p>
        </p:txBody>
      </p:sp>
      <p:grpSp>
        <p:nvGrpSpPr>
          <p:cNvPr id="2" name="Group 11"/>
          <p:cNvGrpSpPr>
            <a:grpSpLocks/>
          </p:cNvGrpSpPr>
          <p:nvPr/>
        </p:nvGrpSpPr>
        <p:grpSpPr bwMode="auto">
          <a:xfrm>
            <a:off x="323850" y="620713"/>
            <a:ext cx="8569325" cy="4679950"/>
            <a:chOff x="204" y="391"/>
            <a:chExt cx="5398" cy="3357"/>
          </a:xfrm>
        </p:grpSpPr>
        <p:pic>
          <p:nvPicPr>
            <p:cNvPr id="48133" name="Picture 8"/>
            <p:cNvPicPr>
              <a:picLocks noChangeAspect="1" noChangeArrowheads="1"/>
            </p:cNvPicPr>
            <p:nvPr/>
          </p:nvPicPr>
          <p:blipFill>
            <a:blip r:embed="rId2" cstate="print"/>
            <a:srcRect/>
            <a:stretch>
              <a:fillRect/>
            </a:stretch>
          </p:blipFill>
          <p:spPr bwMode="auto">
            <a:xfrm>
              <a:off x="204" y="391"/>
              <a:ext cx="5398" cy="3357"/>
            </a:xfrm>
            <a:prstGeom prst="rect">
              <a:avLst/>
            </a:prstGeom>
            <a:noFill/>
            <a:ln w="9525">
              <a:noFill/>
              <a:miter lim="800000"/>
              <a:headEnd/>
              <a:tailEnd/>
            </a:ln>
          </p:spPr>
        </p:pic>
        <p:sp>
          <p:nvSpPr>
            <p:cNvPr id="48134" name="Line 9"/>
            <p:cNvSpPr>
              <a:spLocks noChangeShapeType="1"/>
            </p:cNvSpPr>
            <p:nvPr/>
          </p:nvSpPr>
          <p:spPr bwMode="auto">
            <a:xfrm>
              <a:off x="2516" y="2523"/>
              <a:ext cx="227" cy="0"/>
            </a:xfrm>
            <a:prstGeom prst="line">
              <a:avLst/>
            </a:prstGeom>
            <a:noFill/>
            <a:ln w="19050">
              <a:solidFill>
                <a:srgbClr val="FF3300"/>
              </a:solidFill>
              <a:round/>
              <a:headEnd/>
              <a:tailEnd/>
            </a:ln>
          </p:spPr>
          <p:txBody>
            <a:bodyPr lIns="90000" tIns="82800" rIns="90000" bIns="46800">
              <a:spAutoFit/>
            </a:bodyPr>
            <a:lstStyle/>
            <a:p>
              <a:endParaRPr lang="zh-CN" altLang="en-US"/>
            </a:p>
          </p:txBody>
        </p:sp>
        <p:sp>
          <p:nvSpPr>
            <p:cNvPr id="48135" name="Line 10"/>
            <p:cNvSpPr>
              <a:spLocks noChangeShapeType="1"/>
            </p:cNvSpPr>
            <p:nvPr/>
          </p:nvSpPr>
          <p:spPr bwMode="auto">
            <a:xfrm>
              <a:off x="2743" y="2523"/>
              <a:ext cx="0" cy="136"/>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7010400" y="6477000"/>
            <a:ext cx="21336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巨块</a:t>
            </a:r>
          </a:p>
        </p:txBody>
      </p:sp>
      <p:sp>
        <p:nvSpPr>
          <p:cNvPr id="49155" name="Rectangle 4"/>
          <p:cNvSpPr>
            <a:spLocks noChangeArrowheads="1"/>
          </p:cNvSpPr>
          <p:nvPr/>
        </p:nvSpPr>
        <p:spPr bwMode="auto">
          <a:xfrm>
            <a:off x="152400" y="127000"/>
            <a:ext cx="1600200" cy="415925"/>
          </a:xfrm>
          <a:prstGeom prst="rect">
            <a:avLst/>
          </a:prstGeom>
          <a:noFill/>
          <a:ln w="19050">
            <a:solidFill>
              <a:schemeClr val="accent2"/>
            </a:solidFill>
            <a:miter lim="800000"/>
            <a:headEnd/>
            <a:tailEnd/>
          </a:ln>
        </p:spPr>
        <p:txBody>
          <a:bodyPr lIns="90000" tIns="46800" rIns="90000" bIns="46800">
            <a:spAutoFit/>
          </a:bodyPr>
          <a:lstStyle/>
          <a:p>
            <a:pPr algn="ctr">
              <a:lnSpc>
                <a:spcPct val="100000"/>
              </a:lnSpc>
              <a:spcBef>
                <a:spcPct val="0"/>
              </a:spcBef>
            </a:pPr>
            <a:r>
              <a:rPr kumimoji="0" lang="en-US" altLang="zh-CN">
                <a:ea typeface="宋体" pitchFamily="2" charset="-122"/>
              </a:rPr>
              <a:t>5</a:t>
            </a:r>
            <a:r>
              <a:rPr kumimoji="0" lang="zh-CN" altLang="en-US">
                <a:ea typeface="宋体" pitchFamily="2" charset="-122"/>
              </a:rPr>
              <a:t>、巨块</a:t>
            </a:r>
          </a:p>
        </p:txBody>
      </p:sp>
      <p:grpSp>
        <p:nvGrpSpPr>
          <p:cNvPr id="49156" name="Group 13"/>
          <p:cNvGrpSpPr>
            <a:grpSpLocks/>
          </p:cNvGrpSpPr>
          <p:nvPr/>
        </p:nvGrpSpPr>
        <p:grpSpPr bwMode="auto">
          <a:xfrm>
            <a:off x="77788" y="2012950"/>
            <a:ext cx="6740525" cy="2833688"/>
            <a:chOff x="0" y="0"/>
            <a:chExt cx="4246" cy="1785"/>
          </a:xfrm>
        </p:grpSpPr>
        <p:sp>
          <p:nvSpPr>
            <p:cNvPr id="49162" name="Rectangle 9"/>
            <p:cNvSpPr>
              <a:spLocks noChangeArrowheads="1"/>
            </p:cNvSpPr>
            <p:nvPr/>
          </p:nvSpPr>
          <p:spPr bwMode="auto">
            <a:xfrm>
              <a:off x="0" y="0"/>
              <a:ext cx="2123" cy="0"/>
            </a:xfrm>
            <a:prstGeom prst="rect">
              <a:avLst/>
            </a:prstGeom>
            <a:noFill/>
            <a:ln w="19050">
              <a:noFill/>
              <a:miter lim="800000"/>
              <a:headEnd/>
              <a:tailEnd/>
            </a:ln>
          </p:spPr>
          <p:txBody>
            <a:bodyPr lIns="90000" tIns="46800" rIns="90000" bIns="46800">
              <a:spAutoFit/>
            </a:bodyPr>
            <a:lstStyle/>
            <a:p>
              <a:endParaRPr lang="zh-CN" altLang="en-US"/>
            </a:p>
          </p:txBody>
        </p:sp>
        <p:sp>
          <p:nvSpPr>
            <p:cNvPr id="49163" name="Rectangle 10"/>
            <p:cNvSpPr>
              <a:spLocks noChangeArrowheads="1"/>
            </p:cNvSpPr>
            <p:nvPr/>
          </p:nvSpPr>
          <p:spPr bwMode="auto">
            <a:xfrm>
              <a:off x="0" y="0"/>
              <a:ext cx="2123" cy="1785"/>
            </a:xfrm>
            <a:prstGeom prst="rect">
              <a:avLst/>
            </a:prstGeom>
            <a:noFill/>
            <a:ln w="19050">
              <a:noFill/>
              <a:miter lim="800000"/>
              <a:headEnd/>
              <a:tailEnd/>
            </a:ln>
          </p:spPr>
          <p:txBody>
            <a:bodyPr lIns="90000" tIns="46800" rIns="90000" bIns="46800">
              <a:spAutoFit/>
            </a:bodyPr>
            <a:lstStyle/>
            <a:p>
              <a:endParaRPr lang="zh-CN" altLang="en-US"/>
            </a:p>
          </p:txBody>
        </p:sp>
        <p:sp>
          <p:nvSpPr>
            <p:cNvPr id="49164" name="Rectangle 11"/>
            <p:cNvSpPr>
              <a:spLocks noChangeArrowheads="1"/>
            </p:cNvSpPr>
            <p:nvPr/>
          </p:nvSpPr>
          <p:spPr bwMode="auto">
            <a:xfrm>
              <a:off x="2123" y="0"/>
              <a:ext cx="2123" cy="1785"/>
            </a:xfrm>
            <a:prstGeom prst="rect">
              <a:avLst/>
            </a:prstGeom>
            <a:noFill/>
            <a:ln w="19050">
              <a:noFill/>
              <a:miter lim="800000"/>
              <a:headEnd/>
              <a:tailEnd/>
            </a:ln>
          </p:spPr>
          <p:txBody>
            <a:bodyPr lIns="90000" tIns="46800" rIns="90000" bIns="46800" anchor="ctr"/>
            <a:lstStyle/>
            <a:p>
              <a:pPr algn="ctr">
                <a:lnSpc>
                  <a:spcPct val="100000"/>
                </a:lnSpc>
                <a:spcBef>
                  <a:spcPct val="0"/>
                </a:spcBef>
              </a:pPr>
              <a:r>
                <a:rPr lang="en-US" altLang="zh-CN" sz="2400" b="0">
                  <a:ea typeface="宋体" pitchFamily="2" charset="-122"/>
                </a:rPr>
                <a:t>  </a:t>
              </a:r>
              <a:r>
                <a:rPr lang="en-US" altLang="zh-CN" sz="13200" b="0">
                  <a:ea typeface="宋体" pitchFamily="2" charset="-122"/>
                </a:rPr>
                <a:t> </a:t>
              </a:r>
              <a:r>
                <a:rPr lang="en-US" altLang="zh-CN" sz="2400" b="0">
                  <a:ea typeface="宋体" pitchFamily="2" charset="-122"/>
                </a:rPr>
                <a:t>                                                                      </a:t>
              </a:r>
            </a:p>
            <a:p>
              <a:pPr algn="ctr" eaLnBrk="0" hangingPunct="0">
                <a:lnSpc>
                  <a:spcPct val="100000"/>
                </a:lnSpc>
                <a:spcBef>
                  <a:spcPct val="0"/>
                </a:spcBef>
              </a:pPr>
              <a:endParaRPr lang="en-US" altLang="zh-CN" sz="2400" b="0">
                <a:ea typeface="宋体" pitchFamily="2" charset="-122"/>
              </a:endParaRPr>
            </a:p>
          </p:txBody>
        </p:sp>
      </p:grpSp>
      <p:sp>
        <p:nvSpPr>
          <p:cNvPr id="375822" name="Text Box 14"/>
          <p:cNvSpPr txBox="1">
            <a:spLocks noChangeArrowheads="1"/>
          </p:cNvSpPr>
          <p:nvPr/>
        </p:nvSpPr>
        <p:spPr bwMode="auto">
          <a:xfrm>
            <a:off x="1476375" y="5157788"/>
            <a:ext cx="16002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r>
              <a:rPr lang="en-US" altLang="zh-CN">
                <a:ea typeface="宋体" pitchFamily="2" charset="-122"/>
              </a:rPr>
              <a:t> 8</a:t>
            </a:r>
            <a:r>
              <a:rPr lang="zh-CN" altLang="en-US">
                <a:ea typeface="宋体" pitchFamily="2" charset="-122"/>
              </a:rPr>
              <a:t>个</a:t>
            </a:r>
            <a:r>
              <a:rPr lang="en-US" altLang="zh-CN">
                <a:ea typeface="宋体" pitchFamily="2" charset="-122"/>
              </a:rPr>
              <a:t>GLB</a:t>
            </a:r>
          </a:p>
        </p:txBody>
      </p:sp>
      <p:sp>
        <p:nvSpPr>
          <p:cNvPr id="375823" name="Text Box 15"/>
          <p:cNvSpPr txBox="1">
            <a:spLocks noChangeArrowheads="1"/>
          </p:cNvSpPr>
          <p:nvPr/>
        </p:nvSpPr>
        <p:spPr bwMode="auto">
          <a:xfrm>
            <a:off x="1447800" y="5575300"/>
            <a:ext cx="2087563"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r>
              <a:rPr lang="en-US" altLang="zh-CN">
                <a:ea typeface="宋体" pitchFamily="2" charset="-122"/>
              </a:rPr>
              <a:t> 16</a:t>
            </a:r>
            <a:r>
              <a:rPr lang="zh-CN" altLang="en-US">
                <a:ea typeface="宋体" pitchFamily="2" charset="-122"/>
              </a:rPr>
              <a:t>个</a:t>
            </a:r>
            <a:r>
              <a:rPr lang="en-US" altLang="zh-CN">
                <a:ea typeface="宋体" pitchFamily="2" charset="-122"/>
              </a:rPr>
              <a:t>I/O</a:t>
            </a:r>
            <a:r>
              <a:rPr lang="zh-CN" altLang="en-US">
                <a:ea typeface="宋体" pitchFamily="2" charset="-122"/>
              </a:rPr>
              <a:t>单元</a:t>
            </a:r>
          </a:p>
        </p:txBody>
      </p:sp>
      <p:sp>
        <p:nvSpPr>
          <p:cNvPr id="375824" name="Text Box 16"/>
          <p:cNvSpPr txBox="1">
            <a:spLocks noChangeArrowheads="1"/>
          </p:cNvSpPr>
          <p:nvPr/>
        </p:nvSpPr>
        <p:spPr bwMode="auto">
          <a:xfrm>
            <a:off x="3506788" y="5613400"/>
            <a:ext cx="2303462"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 </a:t>
            </a:r>
            <a:r>
              <a:rPr lang="en-US" altLang="zh-CN">
                <a:ea typeface="宋体" pitchFamily="2" charset="-122"/>
              </a:rPr>
              <a:t>2</a:t>
            </a:r>
            <a:r>
              <a:rPr lang="zh-CN" altLang="en-US">
                <a:ea typeface="宋体" pitchFamily="2" charset="-122"/>
              </a:rPr>
              <a:t>个直接输入</a:t>
            </a:r>
          </a:p>
        </p:txBody>
      </p:sp>
      <p:pic>
        <p:nvPicPr>
          <p:cNvPr id="49160" name="Picture 2"/>
          <p:cNvPicPr>
            <a:picLocks noChangeAspect="1" noChangeArrowheads="1"/>
          </p:cNvPicPr>
          <p:nvPr/>
        </p:nvPicPr>
        <p:blipFill>
          <a:blip r:embed="rId2" cstate="print"/>
          <a:srcRect/>
          <a:stretch>
            <a:fillRect/>
          </a:stretch>
        </p:blipFill>
        <p:spPr bwMode="auto">
          <a:xfrm>
            <a:off x="468313" y="620713"/>
            <a:ext cx="8035925" cy="4462462"/>
          </a:xfrm>
          <a:prstGeom prst="rect">
            <a:avLst/>
          </a:prstGeom>
          <a:noFill/>
          <a:ln w="9525">
            <a:noFill/>
            <a:miter lim="800000"/>
            <a:headEnd/>
            <a:tailEnd/>
          </a:ln>
        </p:spPr>
      </p:pic>
      <p:sp>
        <p:nvSpPr>
          <p:cNvPr id="510979" name="Text Box 3"/>
          <p:cNvSpPr txBox="1">
            <a:spLocks noChangeArrowheads="1"/>
          </p:cNvSpPr>
          <p:nvPr/>
        </p:nvSpPr>
        <p:spPr bwMode="auto">
          <a:xfrm>
            <a:off x="3563938" y="5186363"/>
            <a:ext cx="2087562"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r>
              <a:rPr lang="en-US" altLang="zh-CN">
                <a:ea typeface="宋体" pitchFamily="2" charset="-122"/>
              </a:rPr>
              <a:t> </a:t>
            </a:r>
            <a:r>
              <a:rPr lang="zh-CN" altLang="en-US">
                <a:ea typeface="宋体" pitchFamily="2" charset="-122"/>
              </a:rPr>
              <a:t>输出布线区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09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58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5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2" grpId="0" autoUpdateAnimBg="0"/>
      <p:bldP spid="375823" grpId="0" autoUpdateAnimBg="0"/>
      <p:bldP spid="375824" grpId="0" autoUpdateAnimBg="0"/>
      <p:bldP spid="5109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235825" y="6597650"/>
            <a:ext cx="1908175" cy="260350"/>
          </a:xfrm>
        </p:spPr>
        <p:txBody>
          <a:bodyPr/>
          <a:lstStyle/>
          <a:p>
            <a:pPr algn="r" eaLnBrk="1" hangingPunct="1">
              <a:spcBef>
                <a:spcPct val="50000"/>
              </a:spcBef>
              <a:defRPr/>
            </a:pPr>
            <a:r>
              <a:rPr lang="zh-CN" altLang="en-US"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信号流程</a:t>
            </a:r>
          </a:p>
        </p:txBody>
      </p:sp>
      <p:pic>
        <p:nvPicPr>
          <p:cNvPr id="405509" name="Picture 5"/>
          <p:cNvPicPr>
            <a:picLocks noChangeAspect="1" noChangeArrowheads="1"/>
          </p:cNvPicPr>
          <p:nvPr/>
        </p:nvPicPr>
        <p:blipFill>
          <a:blip r:embed="rId2" cstate="print"/>
          <a:srcRect/>
          <a:stretch>
            <a:fillRect/>
          </a:stretch>
        </p:blipFill>
        <p:spPr bwMode="auto">
          <a:xfrm>
            <a:off x="0" y="1066800"/>
            <a:ext cx="9158288" cy="5387975"/>
          </a:xfrm>
          <a:prstGeom prst="rect">
            <a:avLst/>
          </a:prstGeom>
          <a:noFill/>
          <a:ln w="19050">
            <a:noFill/>
            <a:miter lim="800000"/>
            <a:headEnd/>
            <a:tailEnd/>
          </a:ln>
        </p:spPr>
      </p:pic>
      <p:sp>
        <p:nvSpPr>
          <p:cNvPr id="405510" name="Text Box 6"/>
          <p:cNvSpPr txBox="1">
            <a:spLocks noChangeArrowheads="1"/>
          </p:cNvSpPr>
          <p:nvPr/>
        </p:nvSpPr>
        <p:spPr bwMode="auto">
          <a:xfrm>
            <a:off x="995363" y="700088"/>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I/O</a:t>
            </a:r>
            <a:r>
              <a:rPr lang="zh-CN" altLang="en-US" sz="1600">
                <a:ea typeface="宋体" pitchFamily="2" charset="-122"/>
              </a:rPr>
              <a:t>单元</a:t>
            </a:r>
          </a:p>
        </p:txBody>
      </p:sp>
      <p:sp>
        <p:nvSpPr>
          <p:cNvPr id="405511" name="Text Box 7"/>
          <p:cNvSpPr txBox="1">
            <a:spLocks noChangeArrowheads="1"/>
          </p:cNvSpPr>
          <p:nvPr/>
        </p:nvSpPr>
        <p:spPr bwMode="auto">
          <a:xfrm>
            <a:off x="2286000" y="638175"/>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全局布线</a:t>
            </a:r>
          </a:p>
        </p:txBody>
      </p:sp>
      <p:sp>
        <p:nvSpPr>
          <p:cNvPr id="405512" name="Text Box 8"/>
          <p:cNvSpPr txBox="1">
            <a:spLocks noChangeArrowheads="1"/>
          </p:cNvSpPr>
          <p:nvPr/>
        </p:nvSpPr>
        <p:spPr bwMode="auto">
          <a:xfrm>
            <a:off x="4052888" y="654050"/>
            <a:ext cx="19050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通用逻辑单元</a:t>
            </a:r>
          </a:p>
        </p:txBody>
      </p:sp>
      <p:sp>
        <p:nvSpPr>
          <p:cNvPr id="405513" name="Text Box 9"/>
          <p:cNvSpPr txBox="1">
            <a:spLocks noChangeArrowheads="1"/>
          </p:cNvSpPr>
          <p:nvPr/>
        </p:nvSpPr>
        <p:spPr bwMode="auto">
          <a:xfrm>
            <a:off x="6172200" y="685800"/>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输出布线</a:t>
            </a:r>
          </a:p>
        </p:txBody>
      </p:sp>
      <p:sp>
        <p:nvSpPr>
          <p:cNvPr id="405514" name="Text Box 10"/>
          <p:cNvSpPr txBox="1">
            <a:spLocks noChangeArrowheads="1"/>
          </p:cNvSpPr>
          <p:nvPr/>
        </p:nvSpPr>
        <p:spPr bwMode="auto">
          <a:xfrm>
            <a:off x="7391400" y="685800"/>
            <a:ext cx="1371600" cy="3365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I/O</a:t>
            </a:r>
            <a:r>
              <a:rPr lang="zh-CN" altLang="en-US" sz="1600">
                <a:ea typeface="宋体" pitchFamily="2" charset="-122"/>
              </a:rPr>
              <a:t>单元</a:t>
            </a:r>
          </a:p>
        </p:txBody>
      </p:sp>
      <p:sp>
        <p:nvSpPr>
          <p:cNvPr id="405515" name="Text Box 11"/>
          <p:cNvSpPr txBox="1">
            <a:spLocks noChangeArrowheads="1"/>
          </p:cNvSpPr>
          <p:nvPr/>
        </p:nvSpPr>
        <p:spPr bwMode="auto">
          <a:xfrm>
            <a:off x="0" y="685800"/>
            <a:ext cx="10668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输入信号</a:t>
            </a:r>
          </a:p>
        </p:txBody>
      </p:sp>
      <p:sp>
        <p:nvSpPr>
          <p:cNvPr id="405516" name="Text Box 12"/>
          <p:cNvSpPr txBox="1">
            <a:spLocks noChangeArrowheads="1"/>
          </p:cNvSpPr>
          <p:nvPr/>
        </p:nvSpPr>
        <p:spPr bwMode="auto">
          <a:xfrm>
            <a:off x="838200" y="609600"/>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17" name="Text Box 13"/>
          <p:cNvSpPr txBox="1">
            <a:spLocks noChangeArrowheads="1"/>
          </p:cNvSpPr>
          <p:nvPr/>
        </p:nvSpPr>
        <p:spPr bwMode="auto">
          <a:xfrm>
            <a:off x="2020888" y="655638"/>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18" name="Text Box 14"/>
          <p:cNvSpPr txBox="1">
            <a:spLocks noChangeArrowheads="1"/>
          </p:cNvSpPr>
          <p:nvPr/>
        </p:nvSpPr>
        <p:spPr bwMode="auto">
          <a:xfrm>
            <a:off x="3505200" y="685800"/>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19" name="Text Box 15"/>
          <p:cNvSpPr txBox="1">
            <a:spLocks noChangeArrowheads="1"/>
          </p:cNvSpPr>
          <p:nvPr/>
        </p:nvSpPr>
        <p:spPr bwMode="auto">
          <a:xfrm>
            <a:off x="5667375" y="666750"/>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20" name="Text Box 16"/>
          <p:cNvSpPr txBox="1">
            <a:spLocks noChangeArrowheads="1"/>
          </p:cNvSpPr>
          <p:nvPr/>
        </p:nvSpPr>
        <p:spPr bwMode="auto">
          <a:xfrm>
            <a:off x="7159625" y="671513"/>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21" name="Text Box 17"/>
          <p:cNvSpPr txBox="1">
            <a:spLocks noChangeArrowheads="1"/>
          </p:cNvSpPr>
          <p:nvPr/>
        </p:nvSpPr>
        <p:spPr bwMode="auto">
          <a:xfrm rot="-2506642">
            <a:off x="8316913" y="620713"/>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a:t>
            </a:r>
          </a:p>
        </p:txBody>
      </p:sp>
      <p:sp>
        <p:nvSpPr>
          <p:cNvPr id="405522" name="Text Box 18"/>
          <p:cNvSpPr txBox="1">
            <a:spLocks noChangeArrowheads="1"/>
          </p:cNvSpPr>
          <p:nvPr/>
        </p:nvSpPr>
        <p:spPr bwMode="auto">
          <a:xfrm>
            <a:off x="8077200" y="304800"/>
            <a:ext cx="1066800" cy="336550"/>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600">
                <a:ea typeface="宋体" pitchFamily="2" charset="-122"/>
              </a:rPr>
              <a:t>输出信号</a:t>
            </a:r>
          </a:p>
        </p:txBody>
      </p:sp>
      <p:sp>
        <p:nvSpPr>
          <p:cNvPr id="50193" name="Text Box 19"/>
          <p:cNvSpPr txBox="1">
            <a:spLocks noChangeArrowheads="1"/>
          </p:cNvSpPr>
          <p:nvPr/>
        </p:nvSpPr>
        <p:spPr bwMode="auto">
          <a:xfrm>
            <a:off x="85725" y="101600"/>
            <a:ext cx="1905000" cy="396875"/>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信号流程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5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55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55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55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055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55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055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55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055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05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0" grpId="0" autoUpdateAnimBg="0"/>
      <p:bldP spid="405511" grpId="0" autoUpdateAnimBg="0"/>
      <p:bldP spid="405512" grpId="0" autoUpdateAnimBg="0"/>
      <p:bldP spid="405513" grpId="0" autoUpdateAnimBg="0"/>
      <p:bldP spid="405514" grpId="0" autoUpdateAnimBg="0"/>
      <p:bldP spid="405515" grpId="0" autoUpdateAnimBg="0"/>
      <p:bldP spid="405516" grpId="0" autoUpdateAnimBg="0"/>
      <p:bldP spid="405517" grpId="0" autoUpdateAnimBg="0"/>
      <p:bldP spid="405518" grpId="0" autoUpdateAnimBg="0"/>
      <p:bldP spid="405519" grpId="0" autoUpdateAnimBg="0"/>
      <p:bldP spid="405520" grpId="0" autoUpdateAnimBg="0"/>
      <p:bldP spid="405521" grpId="0" autoUpdateAnimBg="0"/>
      <p:bldP spid="40552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172200" y="6477000"/>
            <a:ext cx="29718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在系统编程原理和方法</a:t>
            </a:r>
          </a:p>
        </p:txBody>
      </p:sp>
      <p:sp>
        <p:nvSpPr>
          <p:cNvPr id="376837" name="Text Box 5"/>
          <p:cNvSpPr txBox="1">
            <a:spLocks noChangeArrowheads="1"/>
          </p:cNvSpPr>
          <p:nvPr/>
        </p:nvSpPr>
        <p:spPr bwMode="auto">
          <a:xfrm>
            <a:off x="160338" y="1627188"/>
            <a:ext cx="990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自学</a:t>
            </a:r>
          </a:p>
        </p:txBody>
      </p:sp>
      <p:sp>
        <p:nvSpPr>
          <p:cNvPr id="376839" name="Text Box 7"/>
          <p:cNvSpPr txBox="1">
            <a:spLocks noChangeArrowheads="1"/>
          </p:cNvSpPr>
          <p:nvPr/>
        </p:nvSpPr>
        <p:spPr bwMode="auto">
          <a:xfrm>
            <a:off x="1371600" y="1189038"/>
            <a:ext cx="411480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正常模式与编辑模式由谁控制？</a:t>
            </a:r>
          </a:p>
        </p:txBody>
      </p:sp>
      <p:sp>
        <p:nvSpPr>
          <p:cNvPr id="376840" name="Text Box 8"/>
          <p:cNvSpPr txBox="1">
            <a:spLocks noChangeArrowheads="1"/>
          </p:cNvSpPr>
          <p:nvPr/>
        </p:nvSpPr>
        <p:spPr bwMode="auto">
          <a:xfrm>
            <a:off x="1371600" y="762000"/>
            <a:ext cx="411480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数据的写入方式？</a:t>
            </a:r>
          </a:p>
        </p:txBody>
      </p:sp>
      <p:sp>
        <p:nvSpPr>
          <p:cNvPr id="376842" name="Text Box 10"/>
          <p:cNvSpPr txBox="1">
            <a:spLocks noChangeArrowheads="1"/>
          </p:cNvSpPr>
          <p:nvPr/>
        </p:nvSpPr>
        <p:spPr bwMode="auto">
          <a:xfrm>
            <a:off x="1371600" y="1600200"/>
            <a:ext cx="411480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编程接口信号的关系？</a:t>
            </a:r>
          </a:p>
        </p:txBody>
      </p:sp>
      <p:sp>
        <p:nvSpPr>
          <p:cNvPr id="376843" name="Text Box 11"/>
          <p:cNvSpPr txBox="1">
            <a:spLocks noChangeArrowheads="1"/>
          </p:cNvSpPr>
          <p:nvPr/>
        </p:nvSpPr>
        <p:spPr bwMode="auto">
          <a:xfrm>
            <a:off x="1390650" y="1981200"/>
            <a:ext cx="411480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对某一行编程的三个步骤？</a:t>
            </a:r>
          </a:p>
        </p:txBody>
      </p:sp>
      <p:sp>
        <p:nvSpPr>
          <p:cNvPr id="376846" name="Text Box 14"/>
          <p:cNvSpPr txBox="1">
            <a:spLocks noChangeArrowheads="1"/>
          </p:cNvSpPr>
          <p:nvPr/>
        </p:nvSpPr>
        <p:spPr bwMode="auto">
          <a:xfrm>
            <a:off x="1371600" y="2406650"/>
            <a:ext cx="2911475"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多芯片的编程方法？</a:t>
            </a:r>
          </a:p>
        </p:txBody>
      </p:sp>
      <p:sp>
        <p:nvSpPr>
          <p:cNvPr id="376847" name="AutoShape 15"/>
          <p:cNvSpPr>
            <a:spLocks/>
          </p:cNvSpPr>
          <p:nvPr/>
        </p:nvSpPr>
        <p:spPr bwMode="auto">
          <a:xfrm>
            <a:off x="1244600" y="939800"/>
            <a:ext cx="144463" cy="1800225"/>
          </a:xfrm>
          <a:prstGeom prst="leftBrace">
            <a:avLst>
              <a:gd name="adj1" fmla="val 103846"/>
              <a:gd name="adj2" fmla="val 50000"/>
            </a:avLst>
          </a:prstGeom>
          <a:noFill/>
          <a:ln w="19050">
            <a:solidFill>
              <a:schemeClr val="tx1"/>
            </a:solidFill>
            <a:round/>
            <a:headEnd/>
            <a:tailEnd/>
          </a:ln>
        </p:spPr>
        <p:txBody>
          <a:bodyPr wrap="none" lIns="90000" tIns="46800" rIns="90000" bIns="46800" anchor="ctr"/>
          <a:lstStyle/>
          <a:p>
            <a:endParaRPr lang="zh-CN" altLang="en-US"/>
          </a:p>
        </p:txBody>
      </p:sp>
      <p:pic>
        <p:nvPicPr>
          <p:cNvPr id="376850" name="Picture 18" descr="G6-21.gif (9398 字节)"/>
          <p:cNvPicPr>
            <a:picLocks noChangeAspect="1" noChangeArrowheads="1"/>
          </p:cNvPicPr>
          <p:nvPr/>
        </p:nvPicPr>
        <p:blipFill>
          <a:blip r:embed="rId2" cstate="print"/>
          <a:srcRect/>
          <a:stretch>
            <a:fillRect/>
          </a:stretch>
        </p:blipFill>
        <p:spPr bwMode="auto">
          <a:xfrm>
            <a:off x="515938" y="2997200"/>
            <a:ext cx="8077200" cy="3144838"/>
          </a:xfrm>
          <a:prstGeom prst="rect">
            <a:avLst/>
          </a:prstGeom>
          <a:noFill/>
          <a:ln w="9525">
            <a:noFill/>
            <a:miter lim="800000"/>
            <a:headEnd/>
            <a:tailEnd/>
          </a:ln>
        </p:spPr>
      </p:pic>
      <p:grpSp>
        <p:nvGrpSpPr>
          <p:cNvPr id="2" name="Group 30"/>
          <p:cNvGrpSpPr>
            <a:grpSpLocks/>
          </p:cNvGrpSpPr>
          <p:nvPr/>
        </p:nvGrpSpPr>
        <p:grpSpPr bwMode="auto">
          <a:xfrm>
            <a:off x="3203575" y="3284538"/>
            <a:ext cx="1077913" cy="1782762"/>
            <a:chOff x="4601" y="912"/>
            <a:chExt cx="679" cy="1123"/>
          </a:xfrm>
        </p:grpSpPr>
        <p:grpSp>
          <p:nvGrpSpPr>
            <p:cNvPr id="51216" name="Group 29"/>
            <p:cNvGrpSpPr>
              <a:grpSpLocks/>
            </p:cNvGrpSpPr>
            <p:nvPr/>
          </p:nvGrpSpPr>
          <p:grpSpPr bwMode="auto">
            <a:xfrm>
              <a:off x="4608" y="912"/>
              <a:ext cx="672" cy="250"/>
              <a:chOff x="4704" y="624"/>
              <a:chExt cx="672" cy="250"/>
            </a:xfrm>
          </p:grpSpPr>
          <p:sp>
            <p:nvSpPr>
              <p:cNvPr id="51221" name="Text Box 22"/>
              <p:cNvSpPr txBox="1">
                <a:spLocks noChangeArrowheads="1"/>
              </p:cNvSpPr>
              <p:nvPr/>
            </p:nvSpPr>
            <p:spPr bwMode="auto">
              <a:xfrm>
                <a:off x="4704" y="624"/>
                <a:ext cx="672" cy="250"/>
              </a:xfrm>
              <a:prstGeom prst="rect">
                <a:avLst/>
              </a:prstGeom>
              <a:solidFill>
                <a:schemeClr val="bg1"/>
              </a:solid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ispEN</a:t>
                </a:r>
              </a:p>
            </p:txBody>
          </p:sp>
          <p:sp>
            <p:nvSpPr>
              <p:cNvPr id="51222" name="Line 23"/>
              <p:cNvSpPr>
                <a:spLocks noChangeShapeType="1"/>
              </p:cNvSpPr>
              <p:nvPr/>
            </p:nvSpPr>
            <p:spPr bwMode="auto">
              <a:xfrm>
                <a:off x="4809" y="653"/>
                <a:ext cx="432" cy="0"/>
              </a:xfrm>
              <a:prstGeom prst="line">
                <a:avLst/>
              </a:prstGeom>
              <a:noFill/>
              <a:ln w="19050">
                <a:solidFill>
                  <a:srgbClr val="FF3300"/>
                </a:solidFill>
                <a:round/>
                <a:headEnd/>
                <a:tailEnd/>
              </a:ln>
            </p:spPr>
            <p:txBody>
              <a:bodyPr wrap="none" lIns="90000" tIns="46800" rIns="90000" bIns="46800" anchor="ctr"/>
              <a:lstStyle/>
              <a:p>
                <a:endParaRPr lang="zh-CN" altLang="en-US"/>
              </a:p>
            </p:txBody>
          </p:sp>
        </p:grpSp>
        <p:sp>
          <p:nvSpPr>
            <p:cNvPr id="51217" name="Text Box 24"/>
            <p:cNvSpPr txBox="1">
              <a:spLocks noChangeArrowheads="1"/>
            </p:cNvSpPr>
            <p:nvPr/>
          </p:nvSpPr>
          <p:spPr bwMode="auto">
            <a:xfrm>
              <a:off x="4601" y="1161"/>
              <a:ext cx="672" cy="250"/>
            </a:xfrm>
            <a:prstGeom prst="rect">
              <a:avLst/>
            </a:prstGeom>
            <a:solidFill>
              <a:schemeClr val="bg1"/>
            </a:solid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SDI</a:t>
              </a:r>
            </a:p>
          </p:txBody>
        </p:sp>
        <p:sp>
          <p:nvSpPr>
            <p:cNvPr id="51218" name="Text Box 25"/>
            <p:cNvSpPr txBox="1">
              <a:spLocks noChangeArrowheads="1"/>
            </p:cNvSpPr>
            <p:nvPr/>
          </p:nvSpPr>
          <p:spPr bwMode="auto">
            <a:xfrm>
              <a:off x="4601" y="1401"/>
              <a:ext cx="672" cy="250"/>
            </a:xfrm>
            <a:prstGeom prst="rect">
              <a:avLst/>
            </a:prstGeom>
            <a:solidFill>
              <a:schemeClr val="bg1"/>
            </a:solid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SDO</a:t>
              </a:r>
            </a:p>
          </p:txBody>
        </p:sp>
        <p:sp>
          <p:nvSpPr>
            <p:cNvPr id="51219" name="Text Box 26"/>
            <p:cNvSpPr txBox="1">
              <a:spLocks noChangeArrowheads="1"/>
            </p:cNvSpPr>
            <p:nvPr/>
          </p:nvSpPr>
          <p:spPr bwMode="auto">
            <a:xfrm>
              <a:off x="4601" y="1593"/>
              <a:ext cx="672" cy="250"/>
            </a:xfrm>
            <a:prstGeom prst="rect">
              <a:avLst/>
            </a:prstGeom>
            <a:solidFill>
              <a:schemeClr val="bg1"/>
            </a:solid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MODE</a:t>
              </a:r>
            </a:p>
          </p:txBody>
        </p:sp>
        <p:sp>
          <p:nvSpPr>
            <p:cNvPr id="51220" name="Text Box 27"/>
            <p:cNvSpPr txBox="1">
              <a:spLocks noChangeArrowheads="1"/>
            </p:cNvSpPr>
            <p:nvPr/>
          </p:nvSpPr>
          <p:spPr bwMode="auto">
            <a:xfrm>
              <a:off x="4601" y="1785"/>
              <a:ext cx="672" cy="250"/>
            </a:xfrm>
            <a:prstGeom prst="rect">
              <a:avLst/>
            </a:prstGeom>
            <a:solidFill>
              <a:schemeClr val="bg1"/>
            </a:solidFill>
            <a:ln w="19050">
              <a:noFill/>
              <a:miter lim="800000"/>
              <a:headEnd/>
              <a:tailEnd/>
            </a:ln>
          </p:spPr>
          <p:txBody>
            <a:bodyPr lIns="90000" tIns="46800" rIns="90000" bIns="46800">
              <a:spAutoFit/>
            </a:bodyPr>
            <a:lstStyle/>
            <a:p>
              <a:pPr algn="ctr">
                <a:lnSpc>
                  <a:spcPct val="100000"/>
                </a:lnSpc>
              </a:pPr>
              <a:r>
                <a:rPr lang="en-US" altLang="zh-CN">
                  <a:solidFill>
                    <a:srgbClr val="FF3300"/>
                  </a:solidFill>
                  <a:ea typeface="宋体" pitchFamily="2" charset="-122"/>
                </a:rPr>
                <a:t>SCLK</a:t>
              </a:r>
            </a:p>
          </p:txBody>
        </p:sp>
      </p:grpSp>
      <p:sp>
        <p:nvSpPr>
          <p:cNvPr id="376863" name="Text Box 31"/>
          <p:cNvSpPr txBox="1">
            <a:spLocks noChangeArrowheads="1"/>
          </p:cNvSpPr>
          <p:nvPr/>
        </p:nvSpPr>
        <p:spPr bwMode="auto">
          <a:xfrm>
            <a:off x="231775" y="2114550"/>
            <a:ext cx="990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P137</a:t>
            </a:r>
          </a:p>
        </p:txBody>
      </p:sp>
      <p:grpSp>
        <p:nvGrpSpPr>
          <p:cNvPr id="4" name="Group 32"/>
          <p:cNvGrpSpPr>
            <a:grpSpLocks/>
          </p:cNvGrpSpPr>
          <p:nvPr/>
        </p:nvGrpSpPr>
        <p:grpSpPr bwMode="auto">
          <a:xfrm>
            <a:off x="30163" y="158750"/>
            <a:ext cx="3708400" cy="396875"/>
            <a:chOff x="144" y="1152"/>
            <a:chExt cx="1728" cy="250"/>
          </a:xfrm>
        </p:grpSpPr>
        <p:sp>
          <p:nvSpPr>
            <p:cNvPr id="376865" name="Text Box 33"/>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二、在系统编程原理</a:t>
              </a:r>
            </a:p>
          </p:txBody>
        </p:sp>
        <p:sp>
          <p:nvSpPr>
            <p:cNvPr id="51215" name="Line 34"/>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68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68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68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68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68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68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68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68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68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autoUpdateAnimBg="0"/>
      <p:bldP spid="376839" grpId="0" autoUpdateAnimBg="0"/>
      <p:bldP spid="376840" grpId="0" autoUpdateAnimBg="0"/>
      <p:bldP spid="376842" grpId="0" autoUpdateAnimBg="0"/>
      <p:bldP spid="376843" grpId="0" autoUpdateAnimBg="0"/>
      <p:bldP spid="376846" grpId="0" autoUpdateAnimBg="0"/>
      <p:bldP spid="376847" grpId="0" animBg="1"/>
      <p:bldP spid="37686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324600" y="6477000"/>
            <a:ext cx="28194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原理图方式设计</a:t>
            </a:r>
          </a:p>
        </p:txBody>
      </p:sp>
      <p:sp>
        <p:nvSpPr>
          <p:cNvPr id="498691" name="AutoShape 3"/>
          <p:cNvSpPr>
            <a:spLocks noChangeArrowheads="1"/>
          </p:cNvSpPr>
          <p:nvPr/>
        </p:nvSpPr>
        <p:spPr bwMode="auto">
          <a:xfrm>
            <a:off x="323850" y="188913"/>
            <a:ext cx="5635625" cy="381000"/>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sz="2400">
                <a:solidFill>
                  <a:schemeClr val="bg1"/>
                </a:solidFill>
                <a:effectLst>
                  <a:outerShdw blurRad="38100" dist="38100" dir="2700000" algn="tl">
                    <a:srgbClr val="000000"/>
                  </a:outerShdw>
                </a:effectLst>
                <a:ea typeface="宋体" pitchFamily="2" charset="-122"/>
              </a:rPr>
              <a:t>第四节   </a:t>
            </a:r>
            <a:r>
              <a:rPr lang="zh-CN" altLang="en-US" sz="2400">
                <a:solidFill>
                  <a:schemeClr val="bg1"/>
                </a:solidFill>
                <a:ea typeface="宋体" pitchFamily="2" charset="-122"/>
              </a:rPr>
              <a:t>可编程逻辑设计</a:t>
            </a:r>
          </a:p>
        </p:txBody>
      </p:sp>
      <p:grpSp>
        <p:nvGrpSpPr>
          <p:cNvPr id="2" name="Group 5"/>
          <p:cNvGrpSpPr>
            <a:grpSpLocks/>
          </p:cNvGrpSpPr>
          <p:nvPr/>
        </p:nvGrpSpPr>
        <p:grpSpPr bwMode="auto">
          <a:xfrm>
            <a:off x="323850" y="692150"/>
            <a:ext cx="4824413" cy="396875"/>
            <a:chOff x="144" y="1152"/>
            <a:chExt cx="1728" cy="250"/>
          </a:xfrm>
        </p:grpSpPr>
        <p:sp>
          <p:nvSpPr>
            <p:cNvPr id="498694" name="Text Box 6"/>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一、可编程逻辑设计流程图</a:t>
              </a:r>
            </a:p>
          </p:txBody>
        </p:sp>
        <p:sp>
          <p:nvSpPr>
            <p:cNvPr id="52277" name="Line 7"/>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2229" name="Text Box 58"/>
          <p:cNvSpPr txBox="1">
            <a:spLocks noChangeArrowheads="1"/>
          </p:cNvSpPr>
          <p:nvPr/>
        </p:nvSpPr>
        <p:spPr bwMode="auto">
          <a:xfrm>
            <a:off x="5148263" y="2060575"/>
            <a:ext cx="3168650" cy="396875"/>
          </a:xfrm>
          <a:prstGeom prst="rect">
            <a:avLst/>
          </a:prstGeom>
          <a:noFill/>
          <a:ln w="19050">
            <a:noFill/>
            <a:miter lim="800000"/>
            <a:headEnd/>
            <a:tailEnd/>
          </a:ln>
        </p:spPr>
        <p:txBody>
          <a:bodyPr lIns="90000" tIns="46800" rIns="90000" bIns="46800">
            <a:spAutoFit/>
          </a:bodyPr>
          <a:lstStyle/>
          <a:p>
            <a:pPr>
              <a:lnSpc>
                <a:spcPct val="100000"/>
              </a:lnSpc>
            </a:pPr>
            <a:r>
              <a:rPr lang="en-US" altLang="zh-CN">
                <a:ea typeface="宋体" pitchFamily="2" charset="-122"/>
                <a:hlinkClick r:id="" action="ppaction://noaction"/>
              </a:rPr>
              <a:t> </a:t>
            </a:r>
            <a:endParaRPr lang="en-US" altLang="zh-CN">
              <a:ea typeface="宋体" pitchFamily="2" charset="-122"/>
            </a:endParaRPr>
          </a:p>
        </p:txBody>
      </p:sp>
      <p:grpSp>
        <p:nvGrpSpPr>
          <p:cNvPr id="3" name="Group 113"/>
          <p:cNvGrpSpPr>
            <a:grpSpLocks/>
          </p:cNvGrpSpPr>
          <p:nvPr/>
        </p:nvGrpSpPr>
        <p:grpSpPr bwMode="auto">
          <a:xfrm>
            <a:off x="4500563" y="476250"/>
            <a:ext cx="4025900" cy="5184775"/>
            <a:chOff x="540" y="663"/>
            <a:chExt cx="2536" cy="3266"/>
          </a:xfrm>
        </p:grpSpPr>
        <p:grpSp>
          <p:nvGrpSpPr>
            <p:cNvPr id="52237" name="Group 66"/>
            <p:cNvGrpSpPr>
              <a:grpSpLocks/>
            </p:cNvGrpSpPr>
            <p:nvPr/>
          </p:nvGrpSpPr>
          <p:grpSpPr bwMode="auto">
            <a:xfrm>
              <a:off x="540" y="935"/>
              <a:ext cx="744" cy="414"/>
              <a:chOff x="703" y="1253"/>
              <a:chExt cx="744" cy="414"/>
            </a:xfrm>
          </p:grpSpPr>
          <p:sp>
            <p:nvSpPr>
              <p:cNvPr id="52274" name="AutoShape 64"/>
              <p:cNvSpPr>
                <a:spLocks noChangeArrowheads="1"/>
              </p:cNvSpPr>
              <p:nvPr/>
            </p:nvSpPr>
            <p:spPr bwMode="auto">
              <a:xfrm>
                <a:off x="703" y="1253"/>
                <a:ext cx="744" cy="414"/>
              </a:xfrm>
              <a:prstGeom prst="can">
                <a:avLst>
                  <a:gd name="adj" fmla="val 29472"/>
                </a:avLst>
              </a:prstGeom>
              <a:gradFill rotWithShape="1">
                <a:gsLst>
                  <a:gs pos="0">
                    <a:srgbClr val="656565"/>
                  </a:gs>
                  <a:gs pos="50000">
                    <a:srgbClr val="DBDBDB"/>
                  </a:gs>
                  <a:gs pos="100000">
                    <a:srgbClr val="656565"/>
                  </a:gs>
                </a:gsLst>
                <a:lin ang="0" scaled="1"/>
              </a:gradFill>
              <a:ln w="19050">
                <a:solidFill>
                  <a:schemeClr val="bg2"/>
                </a:solidFill>
                <a:round/>
                <a:headEnd/>
                <a:tailEnd/>
              </a:ln>
            </p:spPr>
            <p:txBody>
              <a:bodyPr lIns="90000" tIns="46800" rIns="90000" bIns="46800" anchor="ctr">
                <a:spAutoFit/>
              </a:bodyPr>
              <a:lstStyle/>
              <a:p>
                <a:pPr algn="ctr">
                  <a:lnSpc>
                    <a:spcPct val="100000"/>
                  </a:lnSpc>
                </a:pPr>
                <a:endParaRPr lang="zh-CN" altLang="zh-CN">
                  <a:ea typeface="宋体" pitchFamily="2" charset="-122"/>
                </a:endParaRPr>
              </a:p>
            </p:txBody>
          </p:sp>
          <p:sp>
            <p:nvSpPr>
              <p:cNvPr id="52275" name="Text Box 65"/>
              <p:cNvSpPr txBox="1">
                <a:spLocks noChangeArrowheads="1"/>
              </p:cNvSpPr>
              <p:nvPr/>
            </p:nvSpPr>
            <p:spPr bwMode="auto">
              <a:xfrm>
                <a:off x="793" y="1389"/>
                <a:ext cx="589" cy="231"/>
              </a:xfrm>
              <a:prstGeom prst="rect">
                <a:avLst/>
              </a:prstGeom>
              <a:noFill/>
              <a:ln w="19050">
                <a:noFill/>
                <a:miter lim="800000"/>
                <a:headEnd/>
                <a:tailEnd/>
              </a:ln>
            </p:spPr>
            <p:txBody>
              <a:bodyPr lIns="90000" tIns="46800" rIns="90000" bIns="46800">
                <a:spAutoFit/>
              </a:bodyPr>
              <a:lstStyle/>
              <a:p>
                <a:pPr>
                  <a:lnSpc>
                    <a:spcPct val="100000"/>
                  </a:lnSpc>
                </a:pPr>
                <a:r>
                  <a:rPr lang="zh-CN" altLang="en-US" sz="1800"/>
                  <a:t>设计库</a:t>
                </a:r>
              </a:p>
            </p:txBody>
          </p:sp>
        </p:grpSp>
        <p:sp>
          <p:nvSpPr>
            <p:cNvPr id="52238" name="Line 67"/>
            <p:cNvSpPr>
              <a:spLocks noChangeShapeType="1"/>
            </p:cNvSpPr>
            <p:nvPr/>
          </p:nvSpPr>
          <p:spPr bwMode="auto">
            <a:xfrm>
              <a:off x="1284" y="1162"/>
              <a:ext cx="317"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52239" name="Rectangle 68"/>
            <p:cNvSpPr>
              <a:spLocks noChangeArrowheads="1"/>
            </p:cNvSpPr>
            <p:nvPr/>
          </p:nvSpPr>
          <p:spPr bwMode="auto">
            <a:xfrm>
              <a:off x="1610" y="935"/>
              <a:ext cx="861" cy="453"/>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lIns="90000" tIns="46800" rIns="90000" bIns="46800" anchor="ctr">
              <a:spAutoFit/>
              <a:flatTx/>
            </a:bodyPr>
            <a:lstStyle/>
            <a:p>
              <a:endParaRPr lang="zh-CN" altLang="en-US"/>
            </a:p>
          </p:txBody>
        </p:sp>
        <p:sp>
          <p:nvSpPr>
            <p:cNvPr id="52240" name="Text Box 69"/>
            <p:cNvSpPr txBox="1">
              <a:spLocks noChangeArrowheads="1"/>
            </p:cNvSpPr>
            <p:nvPr/>
          </p:nvSpPr>
          <p:spPr bwMode="auto">
            <a:xfrm>
              <a:off x="1655" y="935"/>
              <a:ext cx="681" cy="212"/>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t>设计输入</a:t>
              </a:r>
            </a:p>
          </p:txBody>
        </p:sp>
        <p:sp>
          <p:nvSpPr>
            <p:cNvPr id="52241" name="Text Box 70"/>
            <p:cNvSpPr txBox="1">
              <a:spLocks noChangeArrowheads="1"/>
            </p:cNvSpPr>
            <p:nvPr/>
          </p:nvSpPr>
          <p:spPr bwMode="auto">
            <a:xfrm>
              <a:off x="1746" y="1071"/>
              <a:ext cx="726"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原理图</a:t>
              </a:r>
            </a:p>
          </p:txBody>
        </p:sp>
        <p:sp>
          <p:nvSpPr>
            <p:cNvPr id="52242" name="Text Box 71"/>
            <p:cNvSpPr txBox="1">
              <a:spLocks noChangeArrowheads="1"/>
            </p:cNvSpPr>
            <p:nvPr/>
          </p:nvSpPr>
          <p:spPr bwMode="auto">
            <a:xfrm>
              <a:off x="1746" y="1188"/>
              <a:ext cx="499"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HDL</a:t>
              </a:r>
            </a:p>
          </p:txBody>
        </p:sp>
        <p:sp>
          <p:nvSpPr>
            <p:cNvPr id="52243" name="Rectangle 74"/>
            <p:cNvSpPr>
              <a:spLocks noChangeArrowheads="1"/>
            </p:cNvSpPr>
            <p:nvPr/>
          </p:nvSpPr>
          <p:spPr bwMode="auto">
            <a:xfrm>
              <a:off x="1610" y="935"/>
              <a:ext cx="861" cy="453"/>
            </a:xfrm>
            <a:prstGeom prst="rect">
              <a:avLst/>
            </a:prstGeom>
            <a:solidFill>
              <a:srgbClr val="FF99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FF9999"/>
              </a:extrusionClr>
            </a:sp3d>
          </p:spPr>
          <p:txBody>
            <a:bodyPr lIns="90000" tIns="46800" rIns="90000" bIns="46800" anchor="ctr">
              <a:spAutoFit/>
              <a:flatTx/>
            </a:bodyPr>
            <a:lstStyle/>
            <a:p>
              <a:endParaRPr lang="zh-CN" altLang="en-US"/>
            </a:p>
          </p:txBody>
        </p:sp>
        <p:sp>
          <p:nvSpPr>
            <p:cNvPr id="52244" name="Text Box 75"/>
            <p:cNvSpPr txBox="1">
              <a:spLocks noChangeArrowheads="1"/>
            </p:cNvSpPr>
            <p:nvPr/>
          </p:nvSpPr>
          <p:spPr bwMode="auto">
            <a:xfrm>
              <a:off x="1655" y="935"/>
              <a:ext cx="681" cy="212"/>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t>设计输入</a:t>
              </a:r>
            </a:p>
          </p:txBody>
        </p:sp>
        <p:sp>
          <p:nvSpPr>
            <p:cNvPr id="52245" name="Text Box 76"/>
            <p:cNvSpPr txBox="1">
              <a:spLocks noChangeArrowheads="1"/>
            </p:cNvSpPr>
            <p:nvPr/>
          </p:nvSpPr>
          <p:spPr bwMode="auto">
            <a:xfrm>
              <a:off x="1746" y="1071"/>
              <a:ext cx="726"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原理图</a:t>
              </a:r>
            </a:p>
          </p:txBody>
        </p:sp>
        <p:sp>
          <p:nvSpPr>
            <p:cNvPr id="52246" name="Text Box 77"/>
            <p:cNvSpPr txBox="1">
              <a:spLocks noChangeArrowheads="1"/>
            </p:cNvSpPr>
            <p:nvPr/>
          </p:nvSpPr>
          <p:spPr bwMode="auto">
            <a:xfrm>
              <a:off x="1746" y="1188"/>
              <a:ext cx="499"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HDL</a:t>
              </a:r>
            </a:p>
          </p:txBody>
        </p:sp>
        <p:grpSp>
          <p:nvGrpSpPr>
            <p:cNvPr id="52247" name="Group 83"/>
            <p:cNvGrpSpPr>
              <a:grpSpLocks/>
            </p:cNvGrpSpPr>
            <p:nvPr/>
          </p:nvGrpSpPr>
          <p:grpSpPr bwMode="auto">
            <a:xfrm>
              <a:off x="1610" y="1752"/>
              <a:ext cx="861" cy="272"/>
              <a:chOff x="1066" y="2251"/>
              <a:chExt cx="861" cy="272"/>
            </a:xfrm>
          </p:grpSpPr>
          <p:sp>
            <p:nvSpPr>
              <p:cNvPr id="52272" name="Rectangle 79"/>
              <p:cNvSpPr>
                <a:spLocks noChangeArrowheads="1"/>
              </p:cNvSpPr>
              <p:nvPr/>
            </p:nvSpPr>
            <p:spPr bwMode="auto">
              <a:xfrm>
                <a:off x="1066" y="2251"/>
                <a:ext cx="861" cy="272"/>
              </a:xfrm>
              <a:prstGeom prst="rect">
                <a:avLst/>
              </a:prstGeom>
              <a:solidFill>
                <a:srgbClr val="00CCFF"/>
              </a:solidFill>
              <a:ln w="9525">
                <a:miter lim="800000"/>
                <a:headEnd/>
                <a:tailEnd/>
              </a:ln>
              <a:scene3d>
                <a:camera prst="legacyPerspectiveTopRight"/>
                <a:lightRig rig="legacyFlat3" dir="t"/>
              </a:scene3d>
              <a:sp3d extrusionH="887400" prstMaterial="legacyMatte">
                <a:bevelT w="13500" h="13500" prst="angle"/>
                <a:bevelB w="13500" h="13500" prst="angle"/>
                <a:extrusionClr>
                  <a:srgbClr val="00CCFF"/>
                </a:extrusionClr>
              </a:sp3d>
            </p:spPr>
            <p:txBody>
              <a:bodyPr lIns="90000" tIns="46800" rIns="90000" bIns="46800" anchor="ctr">
                <a:spAutoFit/>
                <a:flatTx/>
              </a:bodyPr>
              <a:lstStyle/>
              <a:p>
                <a:endParaRPr lang="zh-CN" altLang="en-US"/>
              </a:p>
            </p:txBody>
          </p:sp>
          <p:sp>
            <p:nvSpPr>
              <p:cNvPr id="52273" name="Text Box 80"/>
              <p:cNvSpPr txBox="1">
                <a:spLocks noChangeArrowheads="1"/>
              </p:cNvSpPr>
              <p:nvPr/>
            </p:nvSpPr>
            <p:spPr bwMode="auto">
              <a:xfrm>
                <a:off x="1156" y="2278"/>
                <a:ext cx="681" cy="212"/>
              </a:xfrm>
              <a:prstGeom prst="rect">
                <a:avLst/>
              </a:prstGeom>
              <a:noFill/>
              <a:ln w="19050">
                <a:noFill/>
                <a:miter lim="800000"/>
                <a:headEnd/>
                <a:tailEnd/>
              </a:ln>
            </p:spPr>
            <p:txBody>
              <a:bodyPr lIns="90000" tIns="46800" rIns="90000" bIns="46800">
                <a:spAutoFit/>
              </a:bodyPr>
              <a:lstStyle/>
              <a:p>
                <a:pPr>
                  <a:lnSpc>
                    <a:spcPct val="100000"/>
                  </a:lnSpc>
                </a:pPr>
                <a:r>
                  <a:rPr lang="zh-CN" altLang="en-US" sz="1600"/>
                  <a:t>功能模拟</a:t>
                </a:r>
              </a:p>
            </p:txBody>
          </p:sp>
        </p:grpSp>
        <p:grpSp>
          <p:nvGrpSpPr>
            <p:cNvPr id="52248" name="Group 84"/>
            <p:cNvGrpSpPr>
              <a:grpSpLocks/>
            </p:cNvGrpSpPr>
            <p:nvPr/>
          </p:nvGrpSpPr>
          <p:grpSpPr bwMode="auto">
            <a:xfrm>
              <a:off x="1610" y="2205"/>
              <a:ext cx="861" cy="272"/>
              <a:chOff x="1066" y="2251"/>
              <a:chExt cx="861" cy="272"/>
            </a:xfrm>
          </p:grpSpPr>
          <p:sp>
            <p:nvSpPr>
              <p:cNvPr id="52270" name="Rectangle 85"/>
              <p:cNvSpPr>
                <a:spLocks noChangeArrowheads="1"/>
              </p:cNvSpPr>
              <p:nvPr/>
            </p:nvSpPr>
            <p:spPr bwMode="auto">
              <a:xfrm>
                <a:off x="1066" y="2251"/>
                <a:ext cx="861" cy="272"/>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lIns="90000" tIns="46800" rIns="90000" bIns="46800" anchor="ctr">
                <a:spAutoFit/>
                <a:flatTx/>
              </a:bodyPr>
              <a:lstStyle/>
              <a:p>
                <a:endParaRPr lang="zh-CN" altLang="en-US"/>
              </a:p>
            </p:txBody>
          </p:sp>
          <p:sp>
            <p:nvSpPr>
              <p:cNvPr id="52271" name="Text Box 86"/>
              <p:cNvSpPr txBox="1">
                <a:spLocks noChangeArrowheads="1"/>
              </p:cNvSpPr>
              <p:nvPr/>
            </p:nvSpPr>
            <p:spPr bwMode="auto">
              <a:xfrm>
                <a:off x="1156" y="2278"/>
                <a:ext cx="681"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综合</a:t>
                </a:r>
              </a:p>
            </p:txBody>
          </p:sp>
        </p:grpSp>
        <p:grpSp>
          <p:nvGrpSpPr>
            <p:cNvPr id="52249" name="Group 87"/>
            <p:cNvGrpSpPr>
              <a:grpSpLocks/>
            </p:cNvGrpSpPr>
            <p:nvPr/>
          </p:nvGrpSpPr>
          <p:grpSpPr bwMode="auto">
            <a:xfrm>
              <a:off x="1610" y="2614"/>
              <a:ext cx="861" cy="272"/>
              <a:chOff x="1066" y="2251"/>
              <a:chExt cx="861" cy="272"/>
            </a:xfrm>
          </p:grpSpPr>
          <p:sp>
            <p:nvSpPr>
              <p:cNvPr id="52268" name="Rectangle 88"/>
              <p:cNvSpPr>
                <a:spLocks noChangeArrowheads="1"/>
              </p:cNvSpPr>
              <p:nvPr/>
            </p:nvSpPr>
            <p:spPr bwMode="auto">
              <a:xfrm>
                <a:off x="1066" y="2251"/>
                <a:ext cx="861" cy="272"/>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lIns="90000" tIns="46800" rIns="90000" bIns="46800" anchor="ctr">
                <a:spAutoFit/>
                <a:flatTx/>
              </a:bodyPr>
              <a:lstStyle/>
              <a:p>
                <a:endParaRPr lang="zh-CN" altLang="en-US"/>
              </a:p>
            </p:txBody>
          </p:sp>
          <p:sp>
            <p:nvSpPr>
              <p:cNvPr id="52269" name="Text Box 89"/>
              <p:cNvSpPr txBox="1">
                <a:spLocks noChangeArrowheads="1"/>
              </p:cNvSpPr>
              <p:nvPr/>
            </p:nvSpPr>
            <p:spPr bwMode="auto">
              <a:xfrm>
                <a:off x="1156" y="2278"/>
                <a:ext cx="681"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实现</a:t>
                </a:r>
              </a:p>
            </p:txBody>
          </p:sp>
        </p:grpSp>
        <p:grpSp>
          <p:nvGrpSpPr>
            <p:cNvPr id="52250" name="Group 90"/>
            <p:cNvGrpSpPr>
              <a:grpSpLocks/>
            </p:cNvGrpSpPr>
            <p:nvPr/>
          </p:nvGrpSpPr>
          <p:grpSpPr bwMode="auto">
            <a:xfrm>
              <a:off x="1610" y="3022"/>
              <a:ext cx="861" cy="272"/>
              <a:chOff x="1066" y="2251"/>
              <a:chExt cx="861" cy="272"/>
            </a:xfrm>
          </p:grpSpPr>
          <p:sp>
            <p:nvSpPr>
              <p:cNvPr id="52266" name="Rectangle 91"/>
              <p:cNvSpPr>
                <a:spLocks noChangeArrowheads="1"/>
              </p:cNvSpPr>
              <p:nvPr/>
            </p:nvSpPr>
            <p:spPr bwMode="auto">
              <a:xfrm>
                <a:off x="1066" y="2251"/>
                <a:ext cx="861" cy="272"/>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lIns="90000" tIns="46800" rIns="90000" bIns="46800" anchor="ctr">
                <a:spAutoFit/>
                <a:flatTx/>
              </a:bodyPr>
              <a:lstStyle/>
              <a:p>
                <a:endParaRPr lang="zh-CN" altLang="en-US"/>
              </a:p>
            </p:txBody>
          </p:sp>
          <p:sp>
            <p:nvSpPr>
              <p:cNvPr id="52267" name="Text Box 92"/>
              <p:cNvSpPr txBox="1">
                <a:spLocks noChangeArrowheads="1"/>
              </p:cNvSpPr>
              <p:nvPr/>
            </p:nvSpPr>
            <p:spPr bwMode="auto">
              <a:xfrm>
                <a:off x="1156" y="2278"/>
                <a:ext cx="681"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时序模拟</a:t>
                </a:r>
              </a:p>
            </p:txBody>
          </p:sp>
        </p:grpSp>
        <p:sp>
          <p:nvSpPr>
            <p:cNvPr id="52251" name="Rectangle 97"/>
            <p:cNvSpPr>
              <a:spLocks noChangeArrowheads="1"/>
            </p:cNvSpPr>
            <p:nvPr/>
          </p:nvSpPr>
          <p:spPr bwMode="auto">
            <a:xfrm>
              <a:off x="1610" y="3476"/>
              <a:ext cx="862" cy="453"/>
            </a:xfrm>
            <a:prstGeom prst="rect">
              <a:avLst/>
            </a:prstGeom>
            <a:solidFill>
              <a:srgbClr val="CCFF33"/>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FF33"/>
              </a:extrusionClr>
            </a:sp3d>
          </p:spPr>
          <p:txBody>
            <a:bodyPr lIns="90000" tIns="46800" rIns="90000" bIns="46800" anchor="ctr">
              <a:spAutoFit/>
              <a:flatTx/>
            </a:bodyPr>
            <a:lstStyle/>
            <a:p>
              <a:endParaRPr lang="zh-CN" altLang="en-US"/>
            </a:p>
          </p:txBody>
        </p:sp>
        <p:sp>
          <p:nvSpPr>
            <p:cNvPr id="52252" name="Text Box 95"/>
            <p:cNvSpPr txBox="1">
              <a:spLocks noChangeArrowheads="1"/>
            </p:cNvSpPr>
            <p:nvPr/>
          </p:nvSpPr>
          <p:spPr bwMode="auto">
            <a:xfrm>
              <a:off x="1745" y="3521"/>
              <a:ext cx="681"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器件编程</a:t>
              </a:r>
            </a:p>
          </p:txBody>
        </p:sp>
        <p:sp>
          <p:nvSpPr>
            <p:cNvPr id="52253" name="Text Box 96"/>
            <p:cNvSpPr txBox="1">
              <a:spLocks noChangeArrowheads="1"/>
            </p:cNvSpPr>
            <p:nvPr/>
          </p:nvSpPr>
          <p:spPr bwMode="auto">
            <a:xfrm>
              <a:off x="1746" y="3676"/>
              <a:ext cx="681" cy="212"/>
            </a:xfrm>
            <a:prstGeom prst="rect">
              <a:avLst/>
            </a:prstGeom>
            <a:noFill/>
            <a:ln w="19050">
              <a:noFill/>
              <a:miter lim="800000"/>
              <a:headEnd/>
              <a:tailEnd/>
            </a:ln>
          </p:spPr>
          <p:txBody>
            <a:bodyPr lIns="90000" tIns="46800" rIns="90000" bIns="46800">
              <a:spAutoFit/>
            </a:bodyPr>
            <a:lstStyle/>
            <a:p>
              <a:pPr>
                <a:lnSpc>
                  <a:spcPct val="100000"/>
                </a:lnSpc>
              </a:pPr>
              <a:r>
                <a:rPr lang="en-US" altLang="zh-CN" sz="1600"/>
                <a:t> </a:t>
              </a:r>
              <a:r>
                <a:rPr lang="zh-CN" altLang="en-US" sz="1600"/>
                <a:t>（下载）</a:t>
              </a:r>
            </a:p>
          </p:txBody>
        </p:sp>
        <p:sp>
          <p:nvSpPr>
            <p:cNvPr id="52254" name="Line 99"/>
            <p:cNvSpPr>
              <a:spLocks noChangeShapeType="1"/>
            </p:cNvSpPr>
            <p:nvPr/>
          </p:nvSpPr>
          <p:spPr bwMode="auto">
            <a:xfrm>
              <a:off x="2310" y="1389"/>
              <a:ext cx="0" cy="317"/>
            </a:xfrm>
            <a:prstGeom prst="line">
              <a:avLst/>
            </a:prstGeom>
            <a:noFill/>
            <a:ln w="19050">
              <a:solidFill>
                <a:schemeClr val="tx1"/>
              </a:solidFill>
              <a:round/>
              <a:headEnd/>
              <a:tailEnd type="triangle" w="med" len="med"/>
            </a:ln>
          </p:spPr>
          <p:txBody>
            <a:bodyPr lIns="90000" tIns="46800" rIns="90000" bIns="46800" anchor="ctr">
              <a:spAutoFit/>
            </a:bodyPr>
            <a:lstStyle/>
            <a:p>
              <a:endParaRPr lang="zh-CN" altLang="en-US"/>
            </a:p>
          </p:txBody>
        </p:sp>
        <p:sp>
          <p:nvSpPr>
            <p:cNvPr id="52255" name="Line 100"/>
            <p:cNvSpPr>
              <a:spLocks noChangeShapeType="1"/>
            </p:cNvSpPr>
            <p:nvPr/>
          </p:nvSpPr>
          <p:spPr bwMode="auto">
            <a:xfrm>
              <a:off x="1937" y="1389"/>
              <a:ext cx="0" cy="317"/>
            </a:xfrm>
            <a:prstGeom prst="line">
              <a:avLst/>
            </a:prstGeom>
            <a:noFill/>
            <a:ln w="19050">
              <a:solidFill>
                <a:schemeClr val="tx1"/>
              </a:solidFill>
              <a:round/>
              <a:headEnd type="triangle" w="med" len="med"/>
              <a:tailEnd/>
            </a:ln>
          </p:spPr>
          <p:txBody>
            <a:bodyPr lIns="90000" tIns="46800" rIns="90000" bIns="46800" anchor="ctr">
              <a:spAutoFit/>
            </a:bodyPr>
            <a:lstStyle/>
            <a:p>
              <a:endParaRPr lang="zh-CN" altLang="en-US"/>
            </a:p>
          </p:txBody>
        </p:sp>
        <p:sp>
          <p:nvSpPr>
            <p:cNvPr id="52256" name="Line 102"/>
            <p:cNvSpPr>
              <a:spLocks noChangeShapeType="1"/>
            </p:cNvSpPr>
            <p:nvPr/>
          </p:nvSpPr>
          <p:spPr bwMode="auto">
            <a:xfrm>
              <a:off x="2109" y="663"/>
              <a:ext cx="3" cy="232"/>
            </a:xfrm>
            <a:prstGeom prst="line">
              <a:avLst/>
            </a:prstGeom>
            <a:noFill/>
            <a:ln w="19050">
              <a:solidFill>
                <a:schemeClr val="tx1"/>
              </a:solidFill>
              <a:round/>
              <a:headEnd/>
              <a:tailEnd type="triangle" w="med" len="med"/>
            </a:ln>
          </p:spPr>
          <p:txBody>
            <a:bodyPr lIns="90000" tIns="46800" rIns="90000" bIns="46800" anchor="ctr">
              <a:spAutoFit/>
            </a:bodyPr>
            <a:lstStyle/>
            <a:p>
              <a:endParaRPr lang="zh-CN" altLang="en-US"/>
            </a:p>
          </p:txBody>
        </p:sp>
        <p:sp>
          <p:nvSpPr>
            <p:cNvPr id="52257" name="Line 103"/>
            <p:cNvSpPr>
              <a:spLocks noChangeShapeType="1"/>
            </p:cNvSpPr>
            <p:nvPr/>
          </p:nvSpPr>
          <p:spPr bwMode="auto">
            <a:xfrm>
              <a:off x="2109" y="663"/>
              <a:ext cx="680"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2258" name="Line 104"/>
            <p:cNvSpPr>
              <a:spLocks noChangeShapeType="1"/>
            </p:cNvSpPr>
            <p:nvPr/>
          </p:nvSpPr>
          <p:spPr bwMode="auto">
            <a:xfrm>
              <a:off x="2789" y="663"/>
              <a:ext cx="0" cy="245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2259" name="Line 105"/>
            <p:cNvSpPr>
              <a:spLocks noChangeShapeType="1"/>
            </p:cNvSpPr>
            <p:nvPr/>
          </p:nvSpPr>
          <p:spPr bwMode="auto">
            <a:xfrm>
              <a:off x="2517" y="3113"/>
              <a:ext cx="272" cy="0"/>
            </a:xfrm>
            <a:prstGeom prst="line">
              <a:avLst/>
            </a:prstGeom>
            <a:noFill/>
            <a:ln w="19050">
              <a:solidFill>
                <a:schemeClr val="tx1"/>
              </a:solidFill>
              <a:round/>
              <a:headEnd/>
              <a:tailEnd type="triangle" w="med" len="med"/>
            </a:ln>
          </p:spPr>
          <p:txBody>
            <a:bodyPr lIns="90000" tIns="46800" rIns="90000" bIns="46800" anchor="ctr">
              <a:spAutoFit/>
            </a:bodyPr>
            <a:lstStyle/>
            <a:p>
              <a:endParaRPr lang="zh-CN" altLang="en-US"/>
            </a:p>
          </p:txBody>
        </p:sp>
        <p:sp>
          <p:nvSpPr>
            <p:cNvPr id="52260" name="Rectangle 106"/>
            <p:cNvSpPr>
              <a:spLocks noChangeArrowheads="1"/>
            </p:cNvSpPr>
            <p:nvPr/>
          </p:nvSpPr>
          <p:spPr bwMode="auto">
            <a:xfrm>
              <a:off x="1429" y="1525"/>
              <a:ext cx="1632" cy="1814"/>
            </a:xfrm>
            <a:prstGeom prst="rect">
              <a:avLst/>
            </a:prstGeom>
            <a:noFill/>
            <a:ln w="19050">
              <a:solidFill>
                <a:srgbClr val="FF3300"/>
              </a:solidFill>
              <a:prstDash val="dash"/>
              <a:miter lim="800000"/>
              <a:headEnd/>
              <a:tailEnd/>
            </a:ln>
          </p:spPr>
          <p:txBody>
            <a:bodyPr wrap="none" lIns="90000" tIns="46800" rIns="90000" bIns="46800" anchor="ctr">
              <a:spAutoFit/>
            </a:bodyPr>
            <a:lstStyle/>
            <a:p>
              <a:endParaRPr lang="zh-CN" altLang="en-US"/>
            </a:p>
          </p:txBody>
        </p:sp>
        <p:sp>
          <p:nvSpPr>
            <p:cNvPr id="52261" name="Line 107"/>
            <p:cNvSpPr>
              <a:spLocks noChangeShapeType="1"/>
            </p:cNvSpPr>
            <p:nvPr/>
          </p:nvSpPr>
          <p:spPr bwMode="auto">
            <a:xfrm>
              <a:off x="2119" y="2478"/>
              <a:ext cx="0" cy="136"/>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52262" name="Line 108"/>
            <p:cNvSpPr>
              <a:spLocks noChangeShapeType="1"/>
            </p:cNvSpPr>
            <p:nvPr/>
          </p:nvSpPr>
          <p:spPr bwMode="auto">
            <a:xfrm>
              <a:off x="2119" y="2024"/>
              <a:ext cx="0" cy="136"/>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52263" name="Line 109"/>
            <p:cNvSpPr>
              <a:spLocks noChangeShapeType="1"/>
            </p:cNvSpPr>
            <p:nvPr/>
          </p:nvSpPr>
          <p:spPr bwMode="auto">
            <a:xfrm>
              <a:off x="2109" y="2886"/>
              <a:ext cx="0" cy="136"/>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52264" name="Line 110"/>
            <p:cNvSpPr>
              <a:spLocks noChangeShapeType="1"/>
            </p:cNvSpPr>
            <p:nvPr/>
          </p:nvSpPr>
          <p:spPr bwMode="auto">
            <a:xfrm>
              <a:off x="2109" y="3294"/>
              <a:ext cx="0" cy="136"/>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52265" name="Text Box 112"/>
            <p:cNvSpPr txBox="1">
              <a:spLocks noChangeArrowheads="1"/>
            </p:cNvSpPr>
            <p:nvPr/>
          </p:nvSpPr>
          <p:spPr bwMode="auto">
            <a:xfrm>
              <a:off x="2789" y="2795"/>
              <a:ext cx="287" cy="544"/>
            </a:xfrm>
            <a:prstGeom prst="rect">
              <a:avLst/>
            </a:prstGeom>
            <a:noFill/>
            <a:ln w="19050">
              <a:noFill/>
              <a:miter lim="800000"/>
              <a:headEnd/>
              <a:tailEnd/>
            </a:ln>
          </p:spPr>
          <p:txBody>
            <a:bodyPr vert="eaVert" lIns="90000" tIns="46800" rIns="90000" bIns="46800">
              <a:spAutoFit/>
            </a:bodyPr>
            <a:lstStyle/>
            <a:p>
              <a:pPr>
                <a:lnSpc>
                  <a:spcPct val="100000"/>
                </a:lnSpc>
              </a:pPr>
              <a:r>
                <a:rPr lang="zh-CN" altLang="en-US" sz="1800">
                  <a:solidFill>
                    <a:srgbClr val="FF3300"/>
                  </a:solidFill>
                </a:rPr>
                <a:t>编译器</a:t>
              </a:r>
            </a:p>
          </p:txBody>
        </p:sp>
      </p:grpSp>
      <p:sp>
        <p:nvSpPr>
          <p:cNvPr id="498803" name="Text Box 115"/>
          <p:cNvSpPr txBox="1">
            <a:spLocks noChangeArrowheads="1"/>
          </p:cNvSpPr>
          <p:nvPr/>
        </p:nvSpPr>
        <p:spPr bwMode="auto">
          <a:xfrm>
            <a:off x="468313" y="1196975"/>
            <a:ext cx="3744912" cy="752475"/>
          </a:xfrm>
          <a:prstGeom prst="rect">
            <a:avLst/>
          </a:prstGeom>
          <a:noFill/>
          <a:ln w="19050">
            <a:solidFill>
              <a:schemeClr val="accent1"/>
            </a:solidFill>
            <a:miter lim="800000"/>
            <a:headEnd/>
            <a:tailEnd/>
          </a:ln>
        </p:spPr>
        <p:txBody>
          <a:bodyPr lIns="90000" tIns="46800" rIns="90000" bIns="46800">
            <a:spAutoFit/>
          </a:bodyPr>
          <a:lstStyle/>
          <a:p>
            <a:pPr algn="ctr">
              <a:lnSpc>
                <a:spcPct val="80000"/>
              </a:lnSpc>
            </a:pPr>
            <a:r>
              <a:rPr lang="zh-CN" altLang="en-US">
                <a:ea typeface="宋体" pitchFamily="2" charset="-122"/>
              </a:rPr>
              <a:t>所有的设计过程依赖于</a:t>
            </a:r>
          </a:p>
          <a:p>
            <a:pPr algn="ctr">
              <a:lnSpc>
                <a:spcPct val="80000"/>
              </a:lnSpc>
            </a:pPr>
            <a:r>
              <a:rPr lang="en-US" altLang="zh-CN">
                <a:ea typeface="宋体" pitchFamily="2" charset="-122"/>
              </a:rPr>
              <a:t>CAD-(Computer aided design )</a:t>
            </a:r>
          </a:p>
        </p:txBody>
      </p:sp>
      <p:sp>
        <p:nvSpPr>
          <p:cNvPr id="498804" name="Text Box 116"/>
          <p:cNvSpPr txBox="1">
            <a:spLocks noChangeArrowheads="1"/>
          </p:cNvSpPr>
          <p:nvPr/>
        </p:nvSpPr>
        <p:spPr bwMode="auto">
          <a:xfrm>
            <a:off x="611188" y="3357563"/>
            <a:ext cx="4679950"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solidFill>
                  <a:srgbClr val="FF0000"/>
                </a:solidFill>
                <a:ea typeface="宋体" pitchFamily="2" charset="-122"/>
              </a:rPr>
              <a:t>模拟：</a:t>
            </a:r>
            <a:r>
              <a:rPr lang="zh-CN" altLang="en-US">
                <a:ea typeface="宋体" pitchFamily="2" charset="-122"/>
              </a:rPr>
              <a:t>先通过模拟器将设计进行仿真。</a:t>
            </a:r>
          </a:p>
        </p:txBody>
      </p:sp>
      <p:sp>
        <p:nvSpPr>
          <p:cNvPr id="498805" name="Text Box 117"/>
          <p:cNvSpPr txBox="1">
            <a:spLocks noChangeArrowheads="1"/>
          </p:cNvSpPr>
          <p:nvPr/>
        </p:nvSpPr>
        <p:spPr bwMode="auto">
          <a:xfrm>
            <a:off x="639763" y="4637088"/>
            <a:ext cx="4679950" cy="7016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solidFill>
                  <a:srgbClr val="FF0000"/>
                </a:solidFill>
                <a:ea typeface="宋体" pitchFamily="2" charset="-122"/>
              </a:rPr>
              <a:t>实现：</a:t>
            </a:r>
            <a:r>
              <a:rPr lang="zh-CN" altLang="en-US">
                <a:ea typeface="宋体" pitchFamily="2" charset="-122"/>
              </a:rPr>
              <a:t>将综合后的逻辑放置到一个逻辑器件之中的过程，同时实现合理布线。</a:t>
            </a:r>
          </a:p>
        </p:txBody>
      </p:sp>
      <p:sp>
        <p:nvSpPr>
          <p:cNvPr id="498806" name="Text Box 118"/>
          <p:cNvSpPr txBox="1">
            <a:spLocks noChangeArrowheads="1"/>
          </p:cNvSpPr>
          <p:nvPr/>
        </p:nvSpPr>
        <p:spPr bwMode="auto">
          <a:xfrm>
            <a:off x="668338" y="3917950"/>
            <a:ext cx="4391025" cy="701675"/>
          </a:xfrm>
          <a:prstGeom prst="rect">
            <a:avLst/>
          </a:prstGeom>
          <a:noFill/>
          <a:ln w="19050" algn="ctr">
            <a:noFill/>
            <a:miter lim="800000"/>
            <a:headEnd/>
            <a:tailEnd/>
          </a:ln>
        </p:spPr>
        <p:txBody>
          <a:bodyPr lIns="90000" tIns="46800" rIns="90000" bIns="46800">
            <a:spAutoFit/>
          </a:bodyPr>
          <a:lstStyle/>
          <a:p>
            <a:pPr>
              <a:lnSpc>
                <a:spcPct val="100000"/>
              </a:lnSpc>
            </a:pPr>
            <a:r>
              <a:rPr lang="zh-CN" altLang="en-US">
                <a:solidFill>
                  <a:srgbClr val="FF0000"/>
                </a:solidFill>
                <a:ea typeface="宋体" pitchFamily="2" charset="-122"/>
              </a:rPr>
              <a:t>综合：</a:t>
            </a:r>
            <a:r>
              <a:rPr lang="zh-CN" altLang="en-US">
                <a:ea typeface="宋体" pitchFamily="2" charset="-122"/>
              </a:rPr>
              <a:t>把高层次的描述转换成底层电路，形成网表。</a:t>
            </a:r>
          </a:p>
        </p:txBody>
      </p:sp>
      <p:sp>
        <p:nvSpPr>
          <p:cNvPr id="498807" name="Text Box 119"/>
          <p:cNvSpPr txBox="1">
            <a:spLocks noChangeArrowheads="1"/>
          </p:cNvSpPr>
          <p:nvPr/>
        </p:nvSpPr>
        <p:spPr bwMode="auto">
          <a:xfrm>
            <a:off x="684213" y="5373688"/>
            <a:ext cx="4679950" cy="701675"/>
          </a:xfrm>
          <a:prstGeom prst="rect">
            <a:avLst/>
          </a:prstGeom>
          <a:noFill/>
          <a:ln w="19050" algn="ctr">
            <a:noFill/>
            <a:miter lim="800000"/>
            <a:headEnd/>
            <a:tailEnd/>
          </a:ln>
        </p:spPr>
        <p:txBody>
          <a:bodyPr lIns="90000" tIns="46800" rIns="90000" bIns="46800">
            <a:spAutoFit/>
          </a:bodyPr>
          <a:lstStyle/>
          <a:p>
            <a:pPr>
              <a:lnSpc>
                <a:spcPct val="100000"/>
              </a:lnSpc>
            </a:pPr>
            <a:r>
              <a:rPr lang="zh-CN" altLang="en-US">
                <a:solidFill>
                  <a:srgbClr val="FF0000"/>
                </a:solidFill>
                <a:ea typeface="宋体" pitchFamily="2" charset="-122"/>
              </a:rPr>
              <a:t>时序模拟：</a:t>
            </a:r>
            <a:r>
              <a:rPr lang="zh-CN" altLang="en-US">
                <a:ea typeface="宋体" pitchFamily="2" charset="-122"/>
              </a:rPr>
              <a:t>可以对设计的逻辑功能及时序进行验证。</a:t>
            </a:r>
          </a:p>
        </p:txBody>
      </p:sp>
      <p:sp>
        <p:nvSpPr>
          <p:cNvPr id="498808" name="Text Box 120"/>
          <p:cNvSpPr txBox="1">
            <a:spLocks noChangeArrowheads="1"/>
          </p:cNvSpPr>
          <p:nvPr/>
        </p:nvSpPr>
        <p:spPr bwMode="auto">
          <a:xfrm>
            <a:off x="395288" y="2133600"/>
            <a:ext cx="4032250" cy="996950"/>
          </a:xfrm>
          <a:prstGeom prst="rect">
            <a:avLst/>
          </a:prstGeom>
          <a:noFill/>
          <a:ln w="19050">
            <a:solidFill>
              <a:schemeClr val="accent1"/>
            </a:solidFill>
            <a:miter lim="800000"/>
            <a:headEnd/>
            <a:tailEnd/>
          </a:ln>
        </p:spPr>
        <p:txBody>
          <a:bodyPr lIns="90000" tIns="46800" rIns="90000" bIns="46800">
            <a:spAutoFit/>
          </a:bodyPr>
          <a:lstStyle/>
          <a:p>
            <a:pPr algn="ctr">
              <a:lnSpc>
                <a:spcPct val="80000"/>
              </a:lnSpc>
            </a:pPr>
            <a:r>
              <a:rPr lang="zh-CN" altLang="en-US">
                <a:ea typeface="宋体" pitchFamily="2" charset="-122"/>
              </a:rPr>
              <a:t>电子设计自动化</a:t>
            </a:r>
          </a:p>
          <a:p>
            <a:pPr algn="ctr">
              <a:lnSpc>
                <a:spcPct val="80000"/>
              </a:lnSpc>
            </a:pPr>
            <a:r>
              <a:rPr lang="en-US" altLang="zh-CN">
                <a:ea typeface="宋体" pitchFamily="2" charset="-122"/>
              </a:rPr>
              <a:t>EDA-(Electronics Design Automation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8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88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88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88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88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88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8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animBg="1" autoUpdateAnimBg="0"/>
      <p:bldP spid="498803" grpId="0" animBg="1"/>
      <p:bldP spid="498804" grpId="0"/>
      <p:bldP spid="498805" grpId="0"/>
      <p:bldP spid="498806" grpId="0"/>
      <p:bldP spid="498807" grpId="0"/>
      <p:bldP spid="49880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7778750" y="6559550"/>
            <a:ext cx="1365250" cy="298450"/>
          </a:xfrm>
        </p:spPr>
        <p:txBody>
          <a:bodyPr/>
          <a:lstStyle/>
          <a:p>
            <a:pPr algn="r" eaLnBrk="1" hangingPunct="1">
              <a:spcBef>
                <a:spcPct val="50000"/>
              </a:spcBef>
              <a:defRPr/>
            </a:pPr>
            <a:r>
              <a:rPr lang="zh-CN" altLang="en-US"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原理图输入</a:t>
            </a:r>
          </a:p>
        </p:txBody>
      </p:sp>
      <p:grpSp>
        <p:nvGrpSpPr>
          <p:cNvPr id="2" name="Group 4"/>
          <p:cNvGrpSpPr>
            <a:grpSpLocks/>
          </p:cNvGrpSpPr>
          <p:nvPr/>
        </p:nvGrpSpPr>
        <p:grpSpPr bwMode="auto">
          <a:xfrm>
            <a:off x="179388" y="188913"/>
            <a:ext cx="3095625" cy="396875"/>
            <a:chOff x="144" y="1152"/>
            <a:chExt cx="1728" cy="250"/>
          </a:xfrm>
        </p:grpSpPr>
        <p:sp>
          <p:nvSpPr>
            <p:cNvPr id="516101"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二、原理图输入</a:t>
              </a:r>
            </a:p>
          </p:txBody>
        </p:sp>
        <p:sp>
          <p:nvSpPr>
            <p:cNvPr id="53287"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16103" name="Text Box 7"/>
          <p:cNvSpPr txBox="1">
            <a:spLocks noChangeArrowheads="1"/>
          </p:cNvSpPr>
          <p:nvPr/>
        </p:nvSpPr>
        <p:spPr bwMode="auto">
          <a:xfrm>
            <a:off x="2051050" y="836613"/>
            <a:ext cx="4249738" cy="701675"/>
          </a:xfrm>
          <a:prstGeom prst="rect">
            <a:avLst/>
          </a:prstGeom>
          <a:noFill/>
          <a:ln w="19050">
            <a:noFill/>
            <a:miter lim="800000"/>
            <a:headEnd/>
            <a:tailEnd/>
          </a:ln>
        </p:spPr>
        <p:txBody>
          <a:bodyPr lIns="90000" tIns="46800" rIns="90000" bIns="46800">
            <a:spAutoFit/>
          </a:bodyPr>
          <a:lstStyle/>
          <a:p>
            <a:pPr>
              <a:lnSpc>
                <a:spcPct val="100000"/>
              </a:lnSpc>
            </a:pPr>
            <a:r>
              <a:rPr lang="en-US" altLang="zh-CN">
                <a:ea typeface="宋体" pitchFamily="2" charset="-122"/>
              </a:rPr>
              <a:t>CAD</a:t>
            </a:r>
            <a:r>
              <a:rPr lang="zh-CN" altLang="en-US">
                <a:ea typeface="宋体" pitchFamily="2" charset="-122"/>
              </a:rPr>
              <a:t>工具提供一系列表示不同输入端数的各种类型门的图形符号。</a:t>
            </a:r>
          </a:p>
        </p:txBody>
      </p:sp>
      <p:grpSp>
        <p:nvGrpSpPr>
          <p:cNvPr id="3" name="Group 8"/>
          <p:cNvGrpSpPr>
            <a:grpSpLocks/>
          </p:cNvGrpSpPr>
          <p:nvPr/>
        </p:nvGrpSpPr>
        <p:grpSpPr bwMode="auto">
          <a:xfrm>
            <a:off x="468313" y="836613"/>
            <a:ext cx="1584325" cy="381000"/>
            <a:chOff x="0" y="1200"/>
            <a:chExt cx="2423" cy="240"/>
          </a:xfrm>
        </p:grpSpPr>
        <p:sp>
          <p:nvSpPr>
            <p:cNvPr id="53284" name="AutoShape 9"/>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元件库</a:t>
              </a:r>
            </a:p>
          </p:txBody>
        </p:sp>
        <p:sp>
          <p:nvSpPr>
            <p:cNvPr id="53285" name="Line 10"/>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pic>
        <p:nvPicPr>
          <p:cNvPr id="516108" name="Picture 12"/>
          <p:cNvPicPr>
            <a:picLocks noChangeAspect="1" noChangeArrowheads="1"/>
          </p:cNvPicPr>
          <p:nvPr/>
        </p:nvPicPr>
        <p:blipFill>
          <a:blip r:embed="rId2" cstate="print"/>
          <a:srcRect/>
          <a:stretch>
            <a:fillRect/>
          </a:stretch>
        </p:blipFill>
        <p:spPr bwMode="auto">
          <a:xfrm>
            <a:off x="827088" y="3213100"/>
            <a:ext cx="6769100" cy="2692400"/>
          </a:xfrm>
          <a:prstGeom prst="rect">
            <a:avLst/>
          </a:prstGeom>
          <a:noFill/>
          <a:ln w="9525">
            <a:noFill/>
            <a:miter lim="800000"/>
            <a:headEnd/>
            <a:tailEnd/>
          </a:ln>
        </p:spPr>
      </p:pic>
      <p:grpSp>
        <p:nvGrpSpPr>
          <p:cNvPr id="4" name="Group 50"/>
          <p:cNvGrpSpPr>
            <a:grpSpLocks/>
          </p:cNvGrpSpPr>
          <p:nvPr/>
        </p:nvGrpSpPr>
        <p:grpSpPr bwMode="auto">
          <a:xfrm>
            <a:off x="827088" y="1484313"/>
            <a:ext cx="4075112" cy="1620837"/>
            <a:chOff x="521" y="935"/>
            <a:chExt cx="2567" cy="1021"/>
          </a:xfrm>
        </p:grpSpPr>
        <p:sp>
          <p:nvSpPr>
            <p:cNvPr id="53258" name="AutoShape 14"/>
            <p:cNvSpPr>
              <a:spLocks noChangeArrowheads="1"/>
            </p:cNvSpPr>
            <p:nvPr/>
          </p:nvSpPr>
          <p:spPr bwMode="auto">
            <a:xfrm>
              <a:off x="1547" y="1031"/>
              <a:ext cx="287" cy="267"/>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3259" name="Line 16"/>
            <p:cNvSpPr>
              <a:spLocks noChangeShapeType="1"/>
            </p:cNvSpPr>
            <p:nvPr/>
          </p:nvSpPr>
          <p:spPr bwMode="auto">
            <a:xfrm>
              <a:off x="1331" y="1260"/>
              <a:ext cx="21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3260" name="Line 17"/>
            <p:cNvSpPr>
              <a:spLocks noChangeShapeType="1"/>
            </p:cNvSpPr>
            <p:nvPr/>
          </p:nvSpPr>
          <p:spPr bwMode="auto">
            <a:xfrm flipV="1">
              <a:off x="1834" y="1153"/>
              <a:ext cx="18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3261" name="Text Box 18"/>
            <p:cNvSpPr txBox="1">
              <a:spLocks noChangeArrowheads="1"/>
            </p:cNvSpPr>
            <p:nvPr/>
          </p:nvSpPr>
          <p:spPr bwMode="auto">
            <a:xfrm>
              <a:off x="631" y="1706"/>
              <a:ext cx="480"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x</a:t>
              </a:r>
              <a:r>
                <a:rPr lang="en-US" altLang="zh-CN">
                  <a:ea typeface="宋体" pitchFamily="2" charset="-122"/>
                </a:rPr>
                <a:t>3</a:t>
              </a:r>
            </a:p>
          </p:txBody>
        </p:sp>
        <p:sp>
          <p:nvSpPr>
            <p:cNvPr id="53262" name="Text Box 19"/>
            <p:cNvSpPr txBox="1">
              <a:spLocks noChangeArrowheads="1"/>
            </p:cNvSpPr>
            <p:nvPr/>
          </p:nvSpPr>
          <p:spPr bwMode="auto">
            <a:xfrm>
              <a:off x="521" y="935"/>
              <a:ext cx="672"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x</a:t>
              </a:r>
              <a:r>
                <a:rPr lang="en-US" altLang="zh-CN">
                  <a:ea typeface="宋体" pitchFamily="2" charset="-122"/>
                </a:rPr>
                <a:t>1</a:t>
              </a:r>
            </a:p>
          </p:txBody>
        </p:sp>
        <p:grpSp>
          <p:nvGrpSpPr>
            <p:cNvPr id="53263" name="Group 22"/>
            <p:cNvGrpSpPr>
              <a:grpSpLocks/>
            </p:cNvGrpSpPr>
            <p:nvPr/>
          </p:nvGrpSpPr>
          <p:grpSpPr bwMode="auto">
            <a:xfrm>
              <a:off x="1338" y="1615"/>
              <a:ext cx="687" cy="267"/>
              <a:chOff x="2102" y="2982"/>
              <a:chExt cx="917" cy="336"/>
            </a:xfrm>
          </p:grpSpPr>
          <p:sp>
            <p:nvSpPr>
              <p:cNvPr id="53280" name="AutoShape 23"/>
              <p:cNvSpPr>
                <a:spLocks noChangeArrowheads="1"/>
              </p:cNvSpPr>
              <p:nvPr/>
            </p:nvSpPr>
            <p:spPr bwMode="auto">
              <a:xfrm>
                <a:off x="2390" y="2982"/>
                <a:ext cx="384" cy="33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3281" name="Line 24"/>
              <p:cNvSpPr>
                <a:spLocks noChangeShapeType="1"/>
              </p:cNvSpPr>
              <p:nvPr/>
            </p:nvSpPr>
            <p:spPr bwMode="auto">
              <a:xfrm>
                <a:off x="2102" y="3030"/>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3282" name="Line 25"/>
              <p:cNvSpPr>
                <a:spLocks noChangeShapeType="1"/>
              </p:cNvSpPr>
              <p:nvPr/>
            </p:nvSpPr>
            <p:spPr bwMode="auto">
              <a:xfrm>
                <a:off x="2102" y="3270"/>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3283" name="Line 26"/>
              <p:cNvSpPr>
                <a:spLocks noChangeShapeType="1"/>
              </p:cNvSpPr>
              <p:nvPr/>
            </p:nvSpPr>
            <p:spPr bwMode="auto">
              <a:xfrm flipV="1">
                <a:off x="2774" y="3135"/>
                <a:ext cx="245" cy="0"/>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sp>
          <p:nvSpPr>
            <p:cNvPr id="53264" name="AutoShape 27"/>
            <p:cNvSpPr>
              <a:spLocks noChangeArrowheads="1"/>
            </p:cNvSpPr>
            <p:nvPr/>
          </p:nvSpPr>
          <p:spPr bwMode="auto">
            <a:xfrm flipH="1">
              <a:off x="2245" y="1298"/>
              <a:ext cx="362" cy="318"/>
            </a:xfrm>
            <a:prstGeom prst="moon">
              <a:avLst>
                <a:gd name="adj" fmla="val 82870"/>
              </a:avLst>
            </a:prstGeom>
            <a:noFill/>
            <a:ln w="19050">
              <a:solidFill>
                <a:schemeClr val="tx1"/>
              </a:solidFill>
              <a:miter lim="800000"/>
              <a:headEnd/>
              <a:tailEnd/>
            </a:ln>
          </p:spPr>
          <p:txBody>
            <a:bodyPr lIns="90000" tIns="46800" rIns="90000" bIns="46800" anchor="ctr">
              <a:spAutoFit/>
            </a:bodyPr>
            <a:lstStyle/>
            <a:p>
              <a:endParaRPr lang="zh-CN" altLang="en-US"/>
            </a:p>
          </p:txBody>
        </p:sp>
        <p:sp>
          <p:nvSpPr>
            <p:cNvPr id="53265" name="AutoShape 28"/>
            <p:cNvSpPr>
              <a:spLocks noChangeArrowheads="1"/>
            </p:cNvSpPr>
            <p:nvPr/>
          </p:nvSpPr>
          <p:spPr bwMode="auto">
            <a:xfrm flipV="1">
              <a:off x="1259" y="1386"/>
              <a:ext cx="161" cy="138"/>
            </a:xfrm>
            <a:prstGeom prst="triangle">
              <a:avLst>
                <a:gd name="adj" fmla="val 50000"/>
              </a:avLst>
            </a:prstGeom>
            <a:noFill/>
            <a:ln w="19050">
              <a:solidFill>
                <a:schemeClr val="tx1"/>
              </a:solidFill>
              <a:miter lim="800000"/>
              <a:headEnd/>
              <a:tailEnd/>
            </a:ln>
          </p:spPr>
          <p:txBody>
            <a:bodyPr lIns="90000" tIns="46800" rIns="90000" bIns="46800" anchor="ctr">
              <a:spAutoFit/>
            </a:bodyPr>
            <a:lstStyle/>
            <a:p>
              <a:endParaRPr lang="zh-CN" altLang="en-US"/>
            </a:p>
          </p:txBody>
        </p:sp>
        <p:sp>
          <p:nvSpPr>
            <p:cNvPr id="53266" name="Oval 29"/>
            <p:cNvSpPr>
              <a:spLocks noChangeArrowheads="1"/>
            </p:cNvSpPr>
            <p:nvPr/>
          </p:nvSpPr>
          <p:spPr bwMode="auto">
            <a:xfrm>
              <a:off x="1300" y="1524"/>
              <a:ext cx="76" cy="72"/>
            </a:xfrm>
            <a:prstGeom prst="ellips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3267" name="Line 30"/>
            <p:cNvSpPr>
              <a:spLocks noChangeShapeType="1"/>
            </p:cNvSpPr>
            <p:nvPr/>
          </p:nvSpPr>
          <p:spPr bwMode="auto">
            <a:xfrm flipH="1">
              <a:off x="961" y="1259"/>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3268" name="Line 31"/>
            <p:cNvSpPr>
              <a:spLocks noChangeShapeType="1"/>
            </p:cNvSpPr>
            <p:nvPr/>
          </p:nvSpPr>
          <p:spPr bwMode="auto">
            <a:xfrm flipH="1" flipV="1">
              <a:off x="948" y="1074"/>
              <a:ext cx="588"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3269" name="Line 32"/>
            <p:cNvSpPr>
              <a:spLocks noChangeShapeType="1"/>
            </p:cNvSpPr>
            <p:nvPr/>
          </p:nvSpPr>
          <p:spPr bwMode="auto">
            <a:xfrm flipH="1">
              <a:off x="984" y="1845"/>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3270" name="Line 33"/>
            <p:cNvSpPr>
              <a:spLocks noChangeShapeType="1"/>
            </p:cNvSpPr>
            <p:nvPr/>
          </p:nvSpPr>
          <p:spPr bwMode="auto">
            <a:xfrm>
              <a:off x="1338" y="1590"/>
              <a:ext cx="0" cy="53"/>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3271" name="Line 34"/>
            <p:cNvSpPr>
              <a:spLocks noChangeShapeType="1"/>
            </p:cNvSpPr>
            <p:nvPr/>
          </p:nvSpPr>
          <p:spPr bwMode="auto">
            <a:xfrm>
              <a:off x="1347" y="1252"/>
              <a:ext cx="0" cy="136"/>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3272" name="Oval 35"/>
            <p:cNvSpPr>
              <a:spLocks noChangeArrowheads="1"/>
            </p:cNvSpPr>
            <p:nvPr/>
          </p:nvSpPr>
          <p:spPr bwMode="auto">
            <a:xfrm>
              <a:off x="1320" y="1240"/>
              <a:ext cx="45" cy="46"/>
            </a:xfrm>
            <a:prstGeom prst="ellipse">
              <a:avLst/>
            </a:prstGeom>
            <a:solidFill>
              <a:schemeClr val="tx1"/>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53273" name="Text Box 36"/>
            <p:cNvSpPr txBox="1">
              <a:spLocks noChangeArrowheads="1"/>
            </p:cNvSpPr>
            <p:nvPr/>
          </p:nvSpPr>
          <p:spPr bwMode="auto">
            <a:xfrm>
              <a:off x="622" y="1117"/>
              <a:ext cx="480"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x</a:t>
              </a:r>
              <a:r>
                <a:rPr lang="en-US" altLang="zh-CN">
                  <a:ea typeface="宋体" pitchFamily="2" charset="-122"/>
                </a:rPr>
                <a:t>2</a:t>
              </a:r>
            </a:p>
          </p:txBody>
        </p:sp>
        <p:sp>
          <p:nvSpPr>
            <p:cNvPr id="53274" name="Text Box 37"/>
            <p:cNvSpPr txBox="1">
              <a:spLocks noChangeArrowheads="1"/>
            </p:cNvSpPr>
            <p:nvPr/>
          </p:nvSpPr>
          <p:spPr bwMode="auto">
            <a:xfrm>
              <a:off x="2608" y="1343"/>
              <a:ext cx="480" cy="2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f</a:t>
              </a:r>
            </a:p>
          </p:txBody>
        </p:sp>
        <p:sp>
          <p:nvSpPr>
            <p:cNvPr id="53275" name="Line 38"/>
            <p:cNvSpPr>
              <a:spLocks noChangeShapeType="1"/>
            </p:cNvSpPr>
            <p:nvPr/>
          </p:nvSpPr>
          <p:spPr bwMode="auto">
            <a:xfrm>
              <a:off x="2018" y="13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3276" name="Line 39"/>
            <p:cNvSpPr>
              <a:spLocks noChangeShapeType="1"/>
            </p:cNvSpPr>
            <p:nvPr/>
          </p:nvSpPr>
          <p:spPr bwMode="auto">
            <a:xfrm>
              <a:off x="2018" y="1524"/>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3277" name="Line 40"/>
            <p:cNvSpPr>
              <a:spLocks noChangeShapeType="1"/>
            </p:cNvSpPr>
            <p:nvPr/>
          </p:nvSpPr>
          <p:spPr bwMode="auto">
            <a:xfrm>
              <a:off x="2018" y="1162"/>
              <a:ext cx="1" cy="21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3278" name="Line 41"/>
            <p:cNvSpPr>
              <a:spLocks noChangeShapeType="1"/>
            </p:cNvSpPr>
            <p:nvPr/>
          </p:nvSpPr>
          <p:spPr bwMode="auto">
            <a:xfrm>
              <a:off x="2018" y="1524"/>
              <a:ext cx="1" cy="21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3279" name="Line 47"/>
            <p:cNvSpPr>
              <a:spLocks noChangeShapeType="1"/>
            </p:cNvSpPr>
            <p:nvPr/>
          </p:nvSpPr>
          <p:spPr bwMode="auto">
            <a:xfrm flipV="1">
              <a:off x="2617" y="1450"/>
              <a:ext cx="178"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grpSp>
      <p:sp>
        <p:nvSpPr>
          <p:cNvPr id="516145" name="Text Box 49"/>
          <p:cNvSpPr txBox="1">
            <a:spLocks noChangeArrowheads="1"/>
          </p:cNvSpPr>
          <p:nvPr/>
        </p:nvSpPr>
        <p:spPr bwMode="auto">
          <a:xfrm>
            <a:off x="5435600" y="1557338"/>
            <a:ext cx="2700338" cy="873125"/>
          </a:xfrm>
          <a:prstGeom prst="rect">
            <a:avLst/>
          </a:prstGeom>
          <a:gradFill rotWithShape="1">
            <a:gsLst>
              <a:gs pos="0">
                <a:srgbClr val="5E1847"/>
              </a:gs>
              <a:gs pos="50000">
                <a:srgbClr val="CC3399"/>
              </a:gs>
              <a:gs pos="100000">
                <a:srgbClr val="5E1847"/>
              </a:gs>
            </a:gsLst>
            <a:lin ang="5400000" scaled="1"/>
          </a:gradFill>
          <a:ln w="19050" algn="ctr">
            <a:solidFill>
              <a:schemeClr val="accent1"/>
            </a:solid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演示原理图输入过程</a:t>
            </a:r>
          </a:p>
          <a:p>
            <a:pPr algn="ctr">
              <a:lnSpc>
                <a:spcPct val="100000"/>
              </a:lnSpc>
            </a:pPr>
            <a:r>
              <a:rPr lang="en-US" altLang="zh-CN">
                <a:solidFill>
                  <a:schemeClr val="bg1"/>
                </a:solidFill>
                <a:ea typeface="宋体" pitchFamily="2" charset="-122"/>
              </a:rPr>
              <a:t>…./ylt/ylt.bdf</a:t>
            </a:r>
          </a:p>
        </p:txBody>
      </p:sp>
      <p:sp>
        <p:nvSpPr>
          <p:cNvPr id="516147" name="Text Box 51"/>
          <p:cNvSpPr txBox="1">
            <a:spLocks noChangeArrowheads="1"/>
          </p:cNvSpPr>
          <p:nvPr/>
        </p:nvSpPr>
        <p:spPr bwMode="auto">
          <a:xfrm rot="-1353300">
            <a:off x="6300788" y="3213100"/>
            <a:ext cx="2386012" cy="720725"/>
          </a:xfrm>
          <a:prstGeom prst="rect">
            <a:avLst/>
          </a:prstGeom>
          <a:solidFill>
            <a:schemeClr val="hlink"/>
          </a:solidFill>
          <a:ln w="19050">
            <a:solidFill>
              <a:srgbClr val="0066FF"/>
            </a:solidFill>
            <a:miter lim="800000"/>
            <a:headEnd/>
            <a:tailEnd/>
          </a:ln>
        </p:spPr>
        <p:txBody>
          <a:bodyPr lIns="90000" tIns="46800" rIns="90000" bIns="46800">
            <a:spAutoFit/>
          </a:bodyPr>
          <a:lstStyle/>
          <a:p>
            <a:pPr algn="ctr">
              <a:lnSpc>
                <a:spcPct val="100000"/>
              </a:lnSpc>
            </a:pPr>
            <a:r>
              <a:rPr lang="zh-CN" altLang="en-US">
                <a:solidFill>
                  <a:srgbClr val="0066FF"/>
                </a:solidFill>
                <a:ea typeface="宋体" pitchFamily="2" charset="-122"/>
              </a:rPr>
              <a:t>直接从元件库中调用器件进行设计。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6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61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3" grpId="0"/>
      <p:bldP spid="516145" grpId="0" animBg="1"/>
      <p:bldP spid="51614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917" name="Text Box 61"/>
          <p:cNvSpPr txBox="1">
            <a:spLocks noChangeArrowheads="1"/>
          </p:cNvSpPr>
          <p:nvPr/>
        </p:nvSpPr>
        <p:spPr bwMode="auto">
          <a:xfrm>
            <a:off x="395288" y="1052513"/>
            <a:ext cx="6121400" cy="4964112"/>
          </a:xfrm>
          <a:prstGeom prst="rect">
            <a:avLst/>
          </a:prstGeom>
          <a:noFill/>
          <a:ln w="19050" algn="ctr">
            <a:noFill/>
            <a:miter lim="800000"/>
            <a:headEnd/>
            <a:tailEnd/>
          </a:ln>
        </p:spPr>
        <p:txBody>
          <a:bodyPr lIns="0" tIns="396000" rIns="0" bIns="0">
            <a:spAutoFit/>
          </a:bodyPr>
          <a:lstStyle/>
          <a:p>
            <a:pPr>
              <a:lnSpc>
                <a:spcPct val="100000"/>
              </a:lnSpc>
            </a:pPr>
            <a:r>
              <a:rPr lang="en-US" altLang="zh-CN">
                <a:solidFill>
                  <a:schemeClr val="accent2"/>
                </a:solidFill>
                <a:ea typeface="宋体" pitchFamily="2" charset="-122"/>
              </a:rPr>
              <a:t>     LIBRARY</a:t>
            </a:r>
            <a:r>
              <a:rPr lang="en-US" altLang="zh-CN">
                <a:ea typeface="宋体" pitchFamily="2" charset="-122"/>
              </a:rPr>
              <a:t> ieee ;</a:t>
            </a:r>
          </a:p>
          <a:p>
            <a:pPr>
              <a:lnSpc>
                <a:spcPct val="100000"/>
              </a:lnSpc>
            </a:pPr>
            <a:r>
              <a:rPr lang="en-US" altLang="zh-CN">
                <a:solidFill>
                  <a:schemeClr val="accent2"/>
                </a:solidFill>
                <a:ea typeface="宋体" pitchFamily="2" charset="-122"/>
              </a:rPr>
              <a:t>     USE</a:t>
            </a:r>
            <a:r>
              <a:rPr lang="en-US" altLang="zh-CN">
                <a:ea typeface="宋体" pitchFamily="2" charset="-122"/>
              </a:rPr>
              <a:t> ieee.std_logic_1164.all ;</a:t>
            </a:r>
            <a:endParaRPr lang="en-US" altLang="zh-CN">
              <a:solidFill>
                <a:schemeClr val="accent2"/>
              </a:solidFill>
              <a:ea typeface="宋体" pitchFamily="2" charset="-122"/>
            </a:endParaRPr>
          </a:p>
          <a:p>
            <a:pPr>
              <a:lnSpc>
                <a:spcPct val="60000"/>
              </a:lnSpc>
            </a:pPr>
            <a:endParaRPr lang="en-US" altLang="zh-CN">
              <a:solidFill>
                <a:schemeClr val="accent2"/>
              </a:solidFill>
              <a:ea typeface="宋体" pitchFamily="2" charset="-122"/>
            </a:endParaRPr>
          </a:p>
          <a:p>
            <a:pPr>
              <a:lnSpc>
                <a:spcPct val="60000"/>
              </a:lnSpc>
            </a:pPr>
            <a:r>
              <a:rPr lang="en-US" altLang="zh-CN">
                <a:solidFill>
                  <a:schemeClr val="accent2"/>
                </a:solidFill>
                <a:ea typeface="宋体" pitchFamily="2" charset="-122"/>
              </a:rPr>
              <a:t>     ENTITY</a:t>
            </a:r>
            <a:r>
              <a:rPr lang="en-US" altLang="zh-CN">
                <a:ea typeface="宋体" pitchFamily="2" charset="-122"/>
              </a:rPr>
              <a:t> example1 </a:t>
            </a:r>
            <a:r>
              <a:rPr lang="en-US" altLang="zh-CN">
                <a:solidFill>
                  <a:schemeClr val="accent2"/>
                </a:solidFill>
                <a:ea typeface="宋体" pitchFamily="2" charset="-122"/>
              </a:rPr>
              <a:t>IS</a:t>
            </a:r>
            <a:r>
              <a:rPr lang="en-US" altLang="zh-CN">
                <a:ea typeface="宋体" pitchFamily="2" charset="-122"/>
              </a:rPr>
              <a:t> </a:t>
            </a:r>
          </a:p>
          <a:p>
            <a:pPr>
              <a:lnSpc>
                <a:spcPct val="60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 x1, x2, x3 	: </a:t>
            </a:r>
            <a:r>
              <a:rPr lang="en-US" altLang="zh-CN">
                <a:solidFill>
                  <a:schemeClr val="accent2"/>
                </a:solidFill>
                <a:ea typeface="宋体" pitchFamily="2" charset="-122"/>
              </a:rPr>
              <a:t>IN</a:t>
            </a:r>
            <a:r>
              <a:rPr lang="en-US" altLang="zh-CN">
                <a:ea typeface="宋体" pitchFamily="2" charset="-122"/>
              </a:rPr>
              <a:t> 	BIT ; </a:t>
            </a:r>
          </a:p>
          <a:p>
            <a:pPr>
              <a:lnSpc>
                <a:spcPct val="60000"/>
              </a:lnSpc>
            </a:pPr>
            <a:r>
              <a:rPr lang="en-US" altLang="zh-CN">
                <a:ea typeface="宋体" pitchFamily="2" charset="-122"/>
              </a:rPr>
              <a:t>		 f                          : </a:t>
            </a:r>
            <a:r>
              <a:rPr lang="en-US" altLang="zh-CN">
                <a:solidFill>
                  <a:schemeClr val="accent2"/>
                </a:solidFill>
                <a:ea typeface="宋体" pitchFamily="2" charset="-122"/>
              </a:rPr>
              <a:t>OUT</a:t>
            </a:r>
            <a:r>
              <a:rPr lang="en-US" altLang="zh-CN">
                <a:ea typeface="宋体" pitchFamily="2" charset="-122"/>
              </a:rPr>
              <a:t>      BIT ) ; </a:t>
            </a:r>
          </a:p>
          <a:p>
            <a:pPr>
              <a:lnSpc>
                <a:spcPct val="60000"/>
              </a:lnSpc>
            </a:pPr>
            <a:r>
              <a:rPr lang="en-US" altLang="zh-CN">
                <a:solidFill>
                  <a:schemeClr val="accent2"/>
                </a:solidFill>
                <a:ea typeface="宋体" pitchFamily="2" charset="-122"/>
              </a:rPr>
              <a:t>     END</a:t>
            </a:r>
            <a:r>
              <a:rPr lang="en-US" altLang="zh-CN">
                <a:ea typeface="宋体" pitchFamily="2" charset="-122"/>
              </a:rPr>
              <a:t> example1 ; </a:t>
            </a:r>
          </a:p>
          <a:p>
            <a:pPr>
              <a:lnSpc>
                <a:spcPct val="60000"/>
              </a:lnSpc>
            </a:pPr>
            <a:endParaRPr lang="en-US" altLang="zh-CN">
              <a:ea typeface="宋体" pitchFamily="2" charset="-122"/>
            </a:endParaRPr>
          </a:p>
          <a:p>
            <a:pPr>
              <a:lnSpc>
                <a:spcPct val="60000"/>
              </a:lnSpc>
            </a:pPr>
            <a:r>
              <a:rPr lang="en-US" altLang="zh-CN">
                <a:solidFill>
                  <a:schemeClr val="accent2"/>
                </a:solidFill>
                <a:ea typeface="宋体" pitchFamily="2" charset="-122"/>
              </a:rPr>
              <a:t>     ARCHITECTURE</a:t>
            </a:r>
            <a:r>
              <a:rPr lang="en-US" altLang="zh-CN">
                <a:ea typeface="宋体" pitchFamily="2" charset="-122"/>
              </a:rPr>
              <a:t> LogicFunc </a:t>
            </a:r>
            <a:r>
              <a:rPr lang="en-US" altLang="zh-CN">
                <a:solidFill>
                  <a:schemeClr val="accent2"/>
                </a:solidFill>
                <a:ea typeface="宋体" pitchFamily="2" charset="-122"/>
              </a:rPr>
              <a:t>OF</a:t>
            </a:r>
            <a:r>
              <a:rPr lang="en-US" altLang="zh-CN">
                <a:ea typeface="宋体" pitchFamily="2" charset="-122"/>
              </a:rPr>
              <a:t> example1 </a:t>
            </a:r>
            <a:r>
              <a:rPr lang="en-US" altLang="zh-CN">
                <a:solidFill>
                  <a:schemeClr val="accent2"/>
                </a:solidFill>
                <a:ea typeface="宋体" pitchFamily="2" charset="-122"/>
              </a:rPr>
              <a:t>IS</a:t>
            </a:r>
            <a:r>
              <a:rPr lang="en-US" altLang="zh-CN">
                <a:ea typeface="宋体" pitchFamily="2" charset="-122"/>
              </a:rPr>
              <a:t> </a:t>
            </a:r>
          </a:p>
          <a:p>
            <a:pPr>
              <a:lnSpc>
                <a:spcPct val="60000"/>
              </a:lnSpc>
            </a:pPr>
            <a:r>
              <a:rPr lang="en-US" altLang="zh-CN">
                <a:solidFill>
                  <a:schemeClr val="accent2"/>
                </a:solidFill>
                <a:ea typeface="宋体" pitchFamily="2" charset="-122"/>
              </a:rPr>
              <a:t>     BEGIN </a:t>
            </a:r>
            <a:r>
              <a:rPr lang="en-US" altLang="zh-CN">
                <a:ea typeface="宋体" pitchFamily="2" charset="-122"/>
              </a:rPr>
              <a:t>  </a:t>
            </a:r>
          </a:p>
          <a:p>
            <a:pPr>
              <a:lnSpc>
                <a:spcPct val="60000"/>
              </a:lnSpc>
            </a:pPr>
            <a:r>
              <a:rPr lang="en-US" altLang="zh-CN">
                <a:ea typeface="宋体" pitchFamily="2" charset="-122"/>
              </a:rPr>
              <a:t>	f &lt;= (x1 AND x2) OR (NOT x2 AND x3) ; </a:t>
            </a:r>
          </a:p>
          <a:p>
            <a:pPr>
              <a:lnSpc>
                <a:spcPct val="60000"/>
              </a:lnSpc>
            </a:pPr>
            <a:r>
              <a:rPr lang="en-US" altLang="zh-CN">
                <a:solidFill>
                  <a:schemeClr val="accent2"/>
                </a:solidFill>
                <a:ea typeface="宋体" pitchFamily="2" charset="-122"/>
              </a:rPr>
              <a:t>     END </a:t>
            </a:r>
            <a:r>
              <a:rPr lang="en-US" altLang="zh-CN">
                <a:ea typeface="宋体" pitchFamily="2" charset="-122"/>
              </a:rPr>
              <a:t>LogicFunc ; </a:t>
            </a:r>
          </a:p>
          <a:p>
            <a:pPr algn="ctr">
              <a:lnSpc>
                <a:spcPct val="100000"/>
              </a:lnSpc>
            </a:pPr>
            <a:endParaRPr lang="en-US" altLang="zh-CN">
              <a:ea typeface="宋体" pitchFamily="2" charset="-122"/>
            </a:endParaRPr>
          </a:p>
        </p:txBody>
      </p:sp>
      <p:sp>
        <p:nvSpPr>
          <p:cNvPr id="377858" name="Rectangle 2"/>
          <p:cNvSpPr>
            <a:spLocks noGrp="1" noChangeArrowheads="1"/>
          </p:cNvSpPr>
          <p:nvPr>
            <p:ph type="title"/>
          </p:nvPr>
        </p:nvSpPr>
        <p:spPr>
          <a:xfrm>
            <a:off x="7380288" y="6597650"/>
            <a:ext cx="1763712" cy="260350"/>
          </a:xfrm>
        </p:spPr>
        <p:txBody>
          <a:bodyPr/>
          <a:lstStyle/>
          <a:p>
            <a:pPr algn="r" eaLnBrk="1" hangingPunct="1">
              <a:spcBef>
                <a:spcPct val="50000"/>
              </a:spcBef>
              <a:defRPr/>
            </a:pP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VHDL</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语言结构</a:t>
            </a:r>
          </a:p>
        </p:txBody>
      </p:sp>
      <p:sp>
        <p:nvSpPr>
          <p:cNvPr id="377860" name="AutoShape 4"/>
          <p:cNvSpPr>
            <a:spLocks noChangeArrowheads="1"/>
          </p:cNvSpPr>
          <p:nvPr/>
        </p:nvSpPr>
        <p:spPr bwMode="auto">
          <a:xfrm>
            <a:off x="160338" y="242888"/>
            <a:ext cx="6499225" cy="377825"/>
          </a:xfrm>
          <a:prstGeom prst="roundRect">
            <a:avLst>
              <a:gd name="adj" fmla="val 50000"/>
            </a:avLst>
          </a:prstGeom>
          <a:gradFill rotWithShape="0">
            <a:gsLst>
              <a:gs pos="0">
                <a:srgbClr val="CC0000"/>
              </a:gs>
              <a:gs pos="100000">
                <a:schemeClr val="accent2"/>
              </a:gs>
            </a:gsLst>
            <a:lin ang="0" scaled="1"/>
          </a:gradFill>
          <a:ln w="9525">
            <a:solidFill>
              <a:schemeClr val="hlink"/>
            </a:solidFill>
            <a:round/>
            <a:headEnd/>
            <a:tailEnd/>
          </a:ln>
          <a:effectLst/>
        </p:spPr>
        <p:txBody>
          <a:bodyPr wrap="none" lIns="0" tIns="0" rIns="0" bIns="0" anchor="ctr"/>
          <a:lstStyle/>
          <a:p>
            <a:pPr algn="ctr">
              <a:lnSpc>
                <a:spcPct val="100000"/>
              </a:lnSpc>
              <a:defRPr/>
            </a:pPr>
            <a:r>
              <a:rPr lang="zh-CN" altLang="en-US" sz="2400">
                <a:solidFill>
                  <a:schemeClr val="bg1"/>
                </a:solidFill>
                <a:effectLst>
                  <a:outerShdw blurRad="38100" dist="38100" dir="2700000" algn="tl">
                    <a:srgbClr val="000000"/>
                  </a:outerShdw>
                </a:effectLst>
                <a:ea typeface="宋体" pitchFamily="2" charset="-122"/>
              </a:rPr>
              <a:t>第五节   </a:t>
            </a:r>
            <a:r>
              <a:rPr lang="zh-CN" altLang="en-US" sz="2400">
                <a:solidFill>
                  <a:schemeClr val="bg1"/>
                </a:solidFill>
                <a:ea typeface="宋体" pitchFamily="2" charset="-122"/>
              </a:rPr>
              <a:t>可编程逻辑的</a:t>
            </a:r>
            <a:r>
              <a:rPr lang="en-US" altLang="zh-CN" sz="2400">
                <a:solidFill>
                  <a:schemeClr val="bg1"/>
                </a:solidFill>
                <a:ea typeface="宋体" pitchFamily="2" charset="-122"/>
              </a:rPr>
              <a:t>VHDL</a:t>
            </a:r>
            <a:r>
              <a:rPr lang="zh-CN" altLang="en-US" sz="2400">
                <a:solidFill>
                  <a:schemeClr val="bg1"/>
                </a:solidFill>
                <a:ea typeface="宋体" pitchFamily="2" charset="-122"/>
              </a:rPr>
              <a:t>文本设计方式</a:t>
            </a:r>
          </a:p>
        </p:txBody>
      </p:sp>
      <p:grpSp>
        <p:nvGrpSpPr>
          <p:cNvPr id="2" name="Group 9"/>
          <p:cNvGrpSpPr>
            <a:grpSpLocks/>
          </p:cNvGrpSpPr>
          <p:nvPr/>
        </p:nvGrpSpPr>
        <p:grpSpPr bwMode="auto">
          <a:xfrm>
            <a:off x="250825" y="692150"/>
            <a:ext cx="3622675" cy="396875"/>
            <a:chOff x="144" y="1152"/>
            <a:chExt cx="1728" cy="250"/>
          </a:xfrm>
        </p:grpSpPr>
        <p:sp>
          <p:nvSpPr>
            <p:cNvPr id="377866" name="Text Box 10"/>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一、</a:t>
              </a:r>
              <a:r>
                <a:rPr lang="en-US" altLang="zh-CN">
                  <a:ea typeface="宋体" pitchFamily="2" charset="-122"/>
                </a:rPr>
                <a:t>VHDL</a:t>
              </a:r>
              <a:r>
                <a:rPr lang="zh-CN" altLang="en-US">
                  <a:ea typeface="宋体" pitchFamily="2" charset="-122"/>
                </a:rPr>
                <a:t>语言结构</a:t>
              </a:r>
            </a:p>
          </p:txBody>
        </p:sp>
        <p:sp>
          <p:nvSpPr>
            <p:cNvPr id="54317" name="Line 11"/>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377868" name="Text Box 12"/>
          <p:cNvSpPr txBox="1">
            <a:spLocks noChangeArrowheads="1"/>
          </p:cNvSpPr>
          <p:nvPr/>
        </p:nvSpPr>
        <p:spPr bwMode="auto">
          <a:xfrm>
            <a:off x="4356100" y="1412875"/>
            <a:ext cx="6477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库</a:t>
            </a:r>
          </a:p>
        </p:txBody>
      </p:sp>
      <p:sp>
        <p:nvSpPr>
          <p:cNvPr id="377869" name="Text Box 13"/>
          <p:cNvSpPr txBox="1">
            <a:spLocks noChangeArrowheads="1"/>
          </p:cNvSpPr>
          <p:nvPr/>
        </p:nvSpPr>
        <p:spPr bwMode="auto">
          <a:xfrm>
            <a:off x="6227763" y="3141663"/>
            <a:ext cx="1152525"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实体</a:t>
            </a:r>
          </a:p>
        </p:txBody>
      </p:sp>
      <p:sp>
        <p:nvSpPr>
          <p:cNvPr id="377871" name="Text Box 15"/>
          <p:cNvSpPr txBox="1">
            <a:spLocks noChangeArrowheads="1"/>
          </p:cNvSpPr>
          <p:nvPr/>
        </p:nvSpPr>
        <p:spPr bwMode="auto">
          <a:xfrm>
            <a:off x="6227763" y="4724400"/>
            <a:ext cx="1371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结构体</a:t>
            </a:r>
          </a:p>
        </p:txBody>
      </p:sp>
      <p:sp>
        <p:nvSpPr>
          <p:cNvPr id="377877" name="AutoShape 21"/>
          <p:cNvSpPr>
            <a:spLocks noChangeArrowheads="1"/>
          </p:cNvSpPr>
          <p:nvPr/>
        </p:nvSpPr>
        <p:spPr bwMode="auto">
          <a:xfrm>
            <a:off x="5795963" y="765175"/>
            <a:ext cx="3097212" cy="1219200"/>
          </a:xfrm>
          <a:prstGeom prst="cloudCallout">
            <a:avLst>
              <a:gd name="adj1" fmla="val -26833"/>
              <a:gd name="adj2" fmla="val 92190"/>
            </a:avLst>
          </a:prstGeom>
          <a:solidFill>
            <a:srgbClr val="DBDBDB"/>
          </a:solidFill>
          <a:ln w="19050">
            <a:solidFill>
              <a:schemeClr val="accent1"/>
            </a:solidFill>
            <a:round/>
            <a:headEnd/>
            <a:tailEnd/>
          </a:ln>
        </p:spPr>
        <p:txBody>
          <a:bodyPr lIns="90000" tIns="46800" rIns="90000" bIns="46800" anchor="ctr"/>
          <a:lstStyle/>
          <a:p>
            <a:pPr algn="ctr">
              <a:lnSpc>
                <a:spcPct val="100000"/>
              </a:lnSpc>
            </a:pPr>
            <a:r>
              <a:rPr lang="zh-CN" altLang="en-US">
                <a:ea typeface="宋体" pitchFamily="2" charset="-122"/>
              </a:rPr>
              <a:t>每个部分通过关键字引导出来</a:t>
            </a:r>
          </a:p>
        </p:txBody>
      </p:sp>
      <p:grpSp>
        <p:nvGrpSpPr>
          <p:cNvPr id="3" name="Group 65"/>
          <p:cNvGrpSpPr>
            <a:grpSpLocks/>
          </p:cNvGrpSpPr>
          <p:nvPr/>
        </p:nvGrpSpPr>
        <p:grpSpPr bwMode="auto">
          <a:xfrm>
            <a:off x="2771775" y="5229225"/>
            <a:ext cx="2133600" cy="901700"/>
            <a:chOff x="2093" y="3294"/>
            <a:chExt cx="1344" cy="568"/>
          </a:xfrm>
        </p:grpSpPr>
        <p:sp>
          <p:nvSpPr>
            <p:cNvPr id="54314" name="Text Box 52"/>
            <p:cNvSpPr txBox="1">
              <a:spLocks noChangeArrowheads="1"/>
            </p:cNvSpPr>
            <p:nvPr/>
          </p:nvSpPr>
          <p:spPr bwMode="auto">
            <a:xfrm>
              <a:off x="2093" y="3600"/>
              <a:ext cx="1344" cy="262"/>
            </a:xfrm>
            <a:prstGeom prst="rect">
              <a:avLst/>
            </a:prstGeom>
            <a:gradFill rotWithShape="0">
              <a:gsLst>
                <a:gs pos="0">
                  <a:srgbClr val="5E1847"/>
                </a:gs>
                <a:gs pos="50000">
                  <a:srgbClr val="CC3399"/>
                </a:gs>
                <a:gs pos="100000">
                  <a:srgbClr val="5E1847"/>
                </a:gs>
              </a:gsLst>
              <a:lin ang="5400000" scaled="1"/>
            </a:gradFill>
            <a:ln w="19050">
              <a:solidFill>
                <a:schemeClr val="accent1"/>
              </a:solid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描述逻辑功能</a:t>
              </a:r>
            </a:p>
          </p:txBody>
        </p:sp>
        <p:sp>
          <p:nvSpPr>
            <p:cNvPr id="54315" name="Line 53"/>
            <p:cNvSpPr>
              <a:spLocks noChangeShapeType="1"/>
            </p:cNvSpPr>
            <p:nvPr/>
          </p:nvSpPr>
          <p:spPr bwMode="auto">
            <a:xfrm flipH="1" flipV="1">
              <a:off x="2109" y="3294"/>
              <a:ext cx="363" cy="318"/>
            </a:xfrm>
            <a:prstGeom prst="line">
              <a:avLst/>
            </a:prstGeom>
            <a:noFill/>
            <a:ln w="19050">
              <a:solidFill>
                <a:schemeClr val="accent1"/>
              </a:solidFill>
              <a:round/>
              <a:headEnd/>
              <a:tailEnd type="triangle" w="med" len="med"/>
            </a:ln>
          </p:spPr>
          <p:txBody>
            <a:bodyPr lIns="90000" tIns="46800" rIns="90000" bIns="46800" anchor="ctr">
              <a:spAutoFit/>
            </a:bodyPr>
            <a:lstStyle/>
            <a:p>
              <a:endParaRPr lang="zh-CN" altLang="en-US"/>
            </a:p>
          </p:txBody>
        </p:sp>
      </p:grpSp>
      <p:sp>
        <p:nvSpPr>
          <p:cNvPr id="377918" name="Text Box 62"/>
          <p:cNvSpPr txBox="1">
            <a:spLocks noChangeArrowheads="1"/>
          </p:cNvSpPr>
          <p:nvPr/>
        </p:nvSpPr>
        <p:spPr bwMode="auto">
          <a:xfrm>
            <a:off x="4356100" y="1916113"/>
            <a:ext cx="2016125"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引用库中程序包</a:t>
            </a:r>
          </a:p>
        </p:txBody>
      </p:sp>
      <p:sp>
        <p:nvSpPr>
          <p:cNvPr id="377915" name="Rectangle 59"/>
          <p:cNvSpPr>
            <a:spLocks noChangeArrowheads="1"/>
          </p:cNvSpPr>
          <p:nvPr/>
        </p:nvSpPr>
        <p:spPr bwMode="auto">
          <a:xfrm>
            <a:off x="5551488" y="85725"/>
            <a:ext cx="3505200" cy="2397125"/>
          </a:xfrm>
          <a:prstGeom prst="rect">
            <a:avLst/>
          </a:prstGeom>
          <a:solidFill>
            <a:srgbClr val="DBDBDB"/>
          </a:solidFill>
          <a:ln w="19050">
            <a:solidFill>
              <a:srgbClr val="CC3399"/>
            </a:solidFill>
            <a:miter lim="800000"/>
            <a:headEnd/>
            <a:tailEnd/>
          </a:ln>
        </p:spPr>
        <p:txBody>
          <a:bodyPr lIns="90000" tIns="46800" rIns="90000" bIns="46800">
            <a:spAutoFit/>
          </a:bodyPr>
          <a:lstStyle/>
          <a:p>
            <a:pPr>
              <a:lnSpc>
                <a:spcPct val="50000"/>
              </a:lnSpc>
            </a:pPr>
            <a:endParaRPr lang="en-US" altLang="zh-CN">
              <a:solidFill>
                <a:srgbClr val="66FF33"/>
              </a:solidFill>
              <a:ea typeface="宋体" pitchFamily="2" charset="-122"/>
            </a:endParaRPr>
          </a:p>
          <a:p>
            <a:pPr>
              <a:lnSpc>
                <a:spcPct val="50000"/>
              </a:lnSpc>
            </a:pPr>
            <a:r>
              <a:rPr lang="en-US" altLang="zh-CN">
                <a:ea typeface="宋体" pitchFamily="2" charset="-122"/>
              </a:rPr>
              <a:t>//example ch1-1.cpp</a:t>
            </a:r>
          </a:p>
          <a:p>
            <a:pPr>
              <a:lnSpc>
                <a:spcPct val="50000"/>
              </a:lnSpc>
            </a:pPr>
            <a:r>
              <a:rPr lang="en-US" altLang="zh-CN">
                <a:ea typeface="宋体" pitchFamily="2" charset="-122"/>
              </a:rPr>
              <a:t># include &lt;iostream.h&gt;</a:t>
            </a:r>
          </a:p>
          <a:p>
            <a:pPr>
              <a:lnSpc>
                <a:spcPct val="50000"/>
              </a:lnSpc>
            </a:pPr>
            <a:r>
              <a:rPr lang="en-US" altLang="zh-CN">
                <a:ea typeface="宋体" pitchFamily="2" charset="-122"/>
              </a:rPr>
              <a:t>Void  main ()</a:t>
            </a:r>
          </a:p>
          <a:p>
            <a:pPr>
              <a:lnSpc>
                <a:spcPct val="50000"/>
              </a:lnSpc>
            </a:pPr>
            <a:r>
              <a:rPr lang="en-US" altLang="zh-CN">
                <a:ea typeface="宋体" pitchFamily="2" charset="-122"/>
              </a:rPr>
              <a:t>  {</a:t>
            </a:r>
          </a:p>
          <a:p>
            <a:pPr>
              <a:lnSpc>
                <a:spcPct val="50000"/>
              </a:lnSpc>
            </a:pPr>
            <a:r>
              <a:rPr lang="en-US" altLang="zh-CN">
                <a:ea typeface="宋体" pitchFamily="2" charset="-122"/>
              </a:rPr>
              <a:t>    cout &lt;&lt; “I’m a student.\n” ;</a:t>
            </a:r>
          </a:p>
          <a:p>
            <a:pPr>
              <a:lnSpc>
                <a:spcPct val="50000"/>
              </a:lnSpc>
            </a:pPr>
            <a:r>
              <a:rPr lang="en-US" altLang="zh-CN">
                <a:ea typeface="宋体" pitchFamily="2" charset="-122"/>
              </a:rPr>
              <a:t>  }</a:t>
            </a:r>
          </a:p>
          <a:p>
            <a:pPr>
              <a:lnSpc>
                <a:spcPct val="50000"/>
              </a:lnSpc>
            </a:pPr>
            <a:endParaRPr lang="en-US" altLang="zh-CN">
              <a:ea typeface="宋体" pitchFamily="2" charset="-122"/>
            </a:endParaRPr>
          </a:p>
        </p:txBody>
      </p:sp>
      <p:sp>
        <p:nvSpPr>
          <p:cNvPr id="377919" name="AutoShape 63"/>
          <p:cNvSpPr>
            <a:spLocks/>
          </p:cNvSpPr>
          <p:nvPr/>
        </p:nvSpPr>
        <p:spPr bwMode="auto">
          <a:xfrm>
            <a:off x="6011863" y="2708275"/>
            <a:ext cx="144462" cy="1296988"/>
          </a:xfrm>
          <a:prstGeom prst="rightBrace">
            <a:avLst>
              <a:gd name="adj1" fmla="val 74817"/>
              <a:gd name="adj2" fmla="val 50000"/>
            </a:avLst>
          </a:prstGeom>
          <a:noFill/>
          <a:ln w="19050">
            <a:solidFill>
              <a:srgbClr val="FF3300"/>
            </a:solidFill>
            <a:round/>
            <a:headEnd/>
            <a:tailEnd/>
          </a:ln>
        </p:spPr>
        <p:txBody>
          <a:bodyPr lIns="90000" tIns="46800" rIns="90000" bIns="46800" anchor="ctr">
            <a:spAutoFit/>
          </a:bodyPr>
          <a:lstStyle/>
          <a:p>
            <a:endParaRPr lang="zh-CN" altLang="en-US"/>
          </a:p>
        </p:txBody>
      </p:sp>
      <p:sp>
        <p:nvSpPr>
          <p:cNvPr id="377920" name="AutoShape 64"/>
          <p:cNvSpPr>
            <a:spLocks/>
          </p:cNvSpPr>
          <p:nvPr/>
        </p:nvSpPr>
        <p:spPr bwMode="auto">
          <a:xfrm>
            <a:off x="6011863" y="4292600"/>
            <a:ext cx="144462" cy="1296988"/>
          </a:xfrm>
          <a:prstGeom prst="rightBrace">
            <a:avLst>
              <a:gd name="adj1" fmla="val 74817"/>
              <a:gd name="adj2" fmla="val 50000"/>
            </a:avLst>
          </a:prstGeom>
          <a:noFill/>
          <a:ln w="19050">
            <a:solidFill>
              <a:srgbClr val="FF3300"/>
            </a:solidFill>
            <a:round/>
            <a:headEnd/>
            <a:tailEnd/>
          </a:ln>
        </p:spPr>
        <p:txBody>
          <a:bodyPr lIns="90000" tIns="46800" rIns="90000" bIns="46800" anchor="ctr">
            <a:spAutoFit/>
          </a:bodyPr>
          <a:lstStyle/>
          <a:p>
            <a:endParaRPr lang="zh-CN" altLang="en-US"/>
          </a:p>
        </p:txBody>
      </p:sp>
      <p:grpSp>
        <p:nvGrpSpPr>
          <p:cNvPr id="4" name="Group 66"/>
          <p:cNvGrpSpPr>
            <a:grpSpLocks/>
          </p:cNvGrpSpPr>
          <p:nvPr/>
        </p:nvGrpSpPr>
        <p:grpSpPr bwMode="auto">
          <a:xfrm>
            <a:off x="5794375" y="5416550"/>
            <a:ext cx="3319463" cy="1368425"/>
            <a:chOff x="521" y="935"/>
            <a:chExt cx="2567" cy="1085"/>
          </a:xfrm>
        </p:grpSpPr>
        <p:sp>
          <p:nvSpPr>
            <p:cNvPr id="54288" name="AutoShape 67"/>
            <p:cNvSpPr>
              <a:spLocks noChangeArrowheads="1"/>
            </p:cNvSpPr>
            <p:nvPr/>
          </p:nvSpPr>
          <p:spPr bwMode="auto">
            <a:xfrm>
              <a:off x="1547" y="1031"/>
              <a:ext cx="287" cy="267"/>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4289" name="Line 68"/>
            <p:cNvSpPr>
              <a:spLocks noChangeShapeType="1"/>
            </p:cNvSpPr>
            <p:nvPr/>
          </p:nvSpPr>
          <p:spPr bwMode="auto">
            <a:xfrm>
              <a:off x="1331" y="1260"/>
              <a:ext cx="21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4290" name="Line 69"/>
            <p:cNvSpPr>
              <a:spLocks noChangeShapeType="1"/>
            </p:cNvSpPr>
            <p:nvPr/>
          </p:nvSpPr>
          <p:spPr bwMode="auto">
            <a:xfrm flipV="1">
              <a:off x="1834" y="1153"/>
              <a:ext cx="18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4291" name="Text Box 70"/>
            <p:cNvSpPr txBox="1">
              <a:spLocks noChangeArrowheads="1"/>
            </p:cNvSpPr>
            <p:nvPr/>
          </p:nvSpPr>
          <p:spPr bwMode="auto">
            <a:xfrm>
              <a:off x="631" y="1705"/>
              <a:ext cx="480" cy="31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x</a:t>
              </a:r>
              <a:r>
                <a:rPr lang="en-US" altLang="zh-CN">
                  <a:ea typeface="宋体" pitchFamily="2" charset="-122"/>
                </a:rPr>
                <a:t>3</a:t>
              </a:r>
            </a:p>
          </p:txBody>
        </p:sp>
        <p:sp>
          <p:nvSpPr>
            <p:cNvPr id="54292" name="Text Box 71"/>
            <p:cNvSpPr txBox="1">
              <a:spLocks noChangeArrowheads="1"/>
            </p:cNvSpPr>
            <p:nvPr/>
          </p:nvSpPr>
          <p:spPr bwMode="auto">
            <a:xfrm>
              <a:off x="521" y="935"/>
              <a:ext cx="672" cy="31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x</a:t>
              </a:r>
              <a:r>
                <a:rPr lang="en-US" altLang="zh-CN">
                  <a:ea typeface="宋体" pitchFamily="2" charset="-122"/>
                </a:rPr>
                <a:t>1</a:t>
              </a:r>
            </a:p>
          </p:txBody>
        </p:sp>
        <p:grpSp>
          <p:nvGrpSpPr>
            <p:cNvPr id="54293" name="Group 72"/>
            <p:cNvGrpSpPr>
              <a:grpSpLocks/>
            </p:cNvGrpSpPr>
            <p:nvPr/>
          </p:nvGrpSpPr>
          <p:grpSpPr bwMode="auto">
            <a:xfrm>
              <a:off x="1338" y="1615"/>
              <a:ext cx="687" cy="267"/>
              <a:chOff x="2102" y="2982"/>
              <a:chExt cx="917" cy="336"/>
            </a:xfrm>
          </p:grpSpPr>
          <p:sp>
            <p:nvSpPr>
              <p:cNvPr id="54310" name="AutoShape 73"/>
              <p:cNvSpPr>
                <a:spLocks noChangeArrowheads="1"/>
              </p:cNvSpPr>
              <p:nvPr/>
            </p:nvSpPr>
            <p:spPr bwMode="auto">
              <a:xfrm>
                <a:off x="2390" y="2982"/>
                <a:ext cx="384" cy="33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4311" name="Line 74"/>
              <p:cNvSpPr>
                <a:spLocks noChangeShapeType="1"/>
              </p:cNvSpPr>
              <p:nvPr/>
            </p:nvSpPr>
            <p:spPr bwMode="auto">
              <a:xfrm>
                <a:off x="2102" y="3030"/>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4312" name="Line 75"/>
              <p:cNvSpPr>
                <a:spLocks noChangeShapeType="1"/>
              </p:cNvSpPr>
              <p:nvPr/>
            </p:nvSpPr>
            <p:spPr bwMode="auto">
              <a:xfrm>
                <a:off x="2102" y="3270"/>
                <a:ext cx="288"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4313" name="Line 76"/>
              <p:cNvSpPr>
                <a:spLocks noChangeShapeType="1"/>
              </p:cNvSpPr>
              <p:nvPr/>
            </p:nvSpPr>
            <p:spPr bwMode="auto">
              <a:xfrm flipV="1">
                <a:off x="2774" y="3135"/>
                <a:ext cx="245" cy="0"/>
              </a:xfrm>
              <a:prstGeom prst="line">
                <a:avLst/>
              </a:prstGeom>
              <a:noFill/>
              <a:ln w="19050">
                <a:solidFill>
                  <a:schemeClr val="tx1"/>
                </a:solidFill>
                <a:round/>
                <a:headEnd/>
                <a:tailEnd/>
              </a:ln>
            </p:spPr>
            <p:txBody>
              <a:bodyPr wrap="none" lIns="90000" tIns="46800" rIns="90000" bIns="46800" anchor="ctr"/>
              <a:lstStyle/>
              <a:p>
                <a:endParaRPr lang="zh-CN" altLang="en-US"/>
              </a:p>
            </p:txBody>
          </p:sp>
        </p:grpSp>
        <p:sp>
          <p:nvSpPr>
            <p:cNvPr id="54294" name="AutoShape 77"/>
            <p:cNvSpPr>
              <a:spLocks noChangeArrowheads="1"/>
            </p:cNvSpPr>
            <p:nvPr/>
          </p:nvSpPr>
          <p:spPr bwMode="auto">
            <a:xfrm flipH="1">
              <a:off x="2245" y="1298"/>
              <a:ext cx="362" cy="318"/>
            </a:xfrm>
            <a:prstGeom prst="moon">
              <a:avLst>
                <a:gd name="adj" fmla="val 82870"/>
              </a:avLst>
            </a:prstGeom>
            <a:noFill/>
            <a:ln w="19050">
              <a:solidFill>
                <a:schemeClr val="tx1"/>
              </a:solidFill>
              <a:miter lim="800000"/>
              <a:headEnd/>
              <a:tailEnd/>
            </a:ln>
          </p:spPr>
          <p:txBody>
            <a:bodyPr lIns="90000" tIns="46800" rIns="90000" bIns="46800" anchor="ctr">
              <a:spAutoFit/>
            </a:bodyPr>
            <a:lstStyle/>
            <a:p>
              <a:endParaRPr lang="zh-CN" altLang="en-US"/>
            </a:p>
          </p:txBody>
        </p:sp>
        <p:sp>
          <p:nvSpPr>
            <p:cNvPr id="54295" name="AutoShape 78"/>
            <p:cNvSpPr>
              <a:spLocks noChangeArrowheads="1"/>
            </p:cNvSpPr>
            <p:nvPr/>
          </p:nvSpPr>
          <p:spPr bwMode="auto">
            <a:xfrm flipV="1">
              <a:off x="1259" y="1386"/>
              <a:ext cx="161" cy="138"/>
            </a:xfrm>
            <a:prstGeom prst="triangle">
              <a:avLst>
                <a:gd name="adj" fmla="val 50000"/>
              </a:avLst>
            </a:prstGeom>
            <a:noFill/>
            <a:ln w="19050">
              <a:solidFill>
                <a:schemeClr val="tx1"/>
              </a:solidFill>
              <a:miter lim="800000"/>
              <a:headEnd/>
              <a:tailEnd/>
            </a:ln>
          </p:spPr>
          <p:txBody>
            <a:bodyPr lIns="90000" tIns="46800" rIns="90000" bIns="46800" anchor="ctr">
              <a:spAutoFit/>
            </a:bodyPr>
            <a:lstStyle/>
            <a:p>
              <a:endParaRPr lang="zh-CN" altLang="en-US"/>
            </a:p>
          </p:txBody>
        </p:sp>
        <p:sp>
          <p:nvSpPr>
            <p:cNvPr id="54296" name="Oval 79"/>
            <p:cNvSpPr>
              <a:spLocks noChangeArrowheads="1"/>
            </p:cNvSpPr>
            <p:nvPr/>
          </p:nvSpPr>
          <p:spPr bwMode="auto">
            <a:xfrm>
              <a:off x="1300" y="1524"/>
              <a:ext cx="76" cy="72"/>
            </a:xfrm>
            <a:prstGeom prst="ellips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4297" name="Line 80"/>
            <p:cNvSpPr>
              <a:spLocks noChangeShapeType="1"/>
            </p:cNvSpPr>
            <p:nvPr/>
          </p:nvSpPr>
          <p:spPr bwMode="auto">
            <a:xfrm flipH="1">
              <a:off x="961" y="1259"/>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4298" name="Line 81"/>
            <p:cNvSpPr>
              <a:spLocks noChangeShapeType="1"/>
            </p:cNvSpPr>
            <p:nvPr/>
          </p:nvSpPr>
          <p:spPr bwMode="auto">
            <a:xfrm flipH="1" flipV="1">
              <a:off x="948" y="1074"/>
              <a:ext cx="588"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4299" name="Line 82"/>
            <p:cNvSpPr>
              <a:spLocks noChangeShapeType="1"/>
            </p:cNvSpPr>
            <p:nvPr/>
          </p:nvSpPr>
          <p:spPr bwMode="auto">
            <a:xfrm flipH="1">
              <a:off x="984" y="1845"/>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4300" name="Line 83"/>
            <p:cNvSpPr>
              <a:spLocks noChangeShapeType="1"/>
            </p:cNvSpPr>
            <p:nvPr/>
          </p:nvSpPr>
          <p:spPr bwMode="auto">
            <a:xfrm>
              <a:off x="1338" y="1590"/>
              <a:ext cx="0" cy="53"/>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4301" name="Line 84"/>
            <p:cNvSpPr>
              <a:spLocks noChangeShapeType="1"/>
            </p:cNvSpPr>
            <p:nvPr/>
          </p:nvSpPr>
          <p:spPr bwMode="auto">
            <a:xfrm>
              <a:off x="1347" y="1252"/>
              <a:ext cx="0" cy="136"/>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4302" name="Oval 85"/>
            <p:cNvSpPr>
              <a:spLocks noChangeArrowheads="1"/>
            </p:cNvSpPr>
            <p:nvPr/>
          </p:nvSpPr>
          <p:spPr bwMode="auto">
            <a:xfrm>
              <a:off x="1320" y="1240"/>
              <a:ext cx="45" cy="46"/>
            </a:xfrm>
            <a:prstGeom prst="ellipse">
              <a:avLst/>
            </a:prstGeom>
            <a:solidFill>
              <a:schemeClr val="tx1"/>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54303" name="Text Box 86"/>
            <p:cNvSpPr txBox="1">
              <a:spLocks noChangeArrowheads="1"/>
            </p:cNvSpPr>
            <p:nvPr/>
          </p:nvSpPr>
          <p:spPr bwMode="auto">
            <a:xfrm>
              <a:off x="622" y="1118"/>
              <a:ext cx="480" cy="31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x</a:t>
              </a:r>
              <a:r>
                <a:rPr lang="en-US" altLang="zh-CN">
                  <a:ea typeface="宋体" pitchFamily="2" charset="-122"/>
                </a:rPr>
                <a:t>2</a:t>
              </a:r>
            </a:p>
          </p:txBody>
        </p:sp>
        <p:sp>
          <p:nvSpPr>
            <p:cNvPr id="54304" name="Text Box 87"/>
            <p:cNvSpPr txBox="1">
              <a:spLocks noChangeArrowheads="1"/>
            </p:cNvSpPr>
            <p:nvPr/>
          </p:nvSpPr>
          <p:spPr bwMode="auto">
            <a:xfrm>
              <a:off x="2608" y="1343"/>
              <a:ext cx="480" cy="31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i="1">
                  <a:ea typeface="宋体" pitchFamily="2" charset="-122"/>
                </a:rPr>
                <a:t>f</a:t>
              </a:r>
            </a:p>
          </p:txBody>
        </p:sp>
        <p:sp>
          <p:nvSpPr>
            <p:cNvPr id="54305" name="Line 88"/>
            <p:cNvSpPr>
              <a:spLocks noChangeShapeType="1"/>
            </p:cNvSpPr>
            <p:nvPr/>
          </p:nvSpPr>
          <p:spPr bwMode="auto">
            <a:xfrm>
              <a:off x="2018" y="13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4306" name="Line 89"/>
            <p:cNvSpPr>
              <a:spLocks noChangeShapeType="1"/>
            </p:cNvSpPr>
            <p:nvPr/>
          </p:nvSpPr>
          <p:spPr bwMode="auto">
            <a:xfrm>
              <a:off x="2018" y="1524"/>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4307" name="Line 90"/>
            <p:cNvSpPr>
              <a:spLocks noChangeShapeType="1"/>
            </p:cNvSpPr>
            <p:nvPr/>
          </p:nvSpPr>
          <p:spPr bwMode="auto">
            <a:xfrm>
              <a:off x="2018" y="1162"/>
              <a:ext cx="1" cy="21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4308" name="Line 91"/>
            <p:cNvSpPr>
              <a:spLocks noChangeShapeType="1"/>
            </p:cNvSpPr>
            <p:nvPr/>
          </p:nvSpPr>
          <p:spPr bwMode="auto">
            <a:xfrm>
              <a:off x="2018" y="1524"/>
              <a:ext cx="1" cy="21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4309" name="Line 92"/>
            <p:cNvSpPr>
              <a:spLocks noChangeShapeType="1"/>
            </p:cNvSpPr>
            <p:nvPr/>
          </p:nvSpPr>
          <p:spPr bwMode="auto">
            <a:xfrm flipV="1">
              <a:off x="2617" y="1450"/>
              <a:ext cx="178"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78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7915"/>
                                        </p:tgtEl>
                                        <p:attrNameLst>
                                          <p:attrName>style.visibility</p:attrName>
                                        </p:attrNameLst>
                                      </p:cBhvr>
                                      <p:to>
                                        <p:strVal val="visible"/>
                                      </p:to>
                                    </p:set>
                                  </p:childTnLst>
                                  <p:subTnLst>
                                    <p:set>
                                      <p:cBhvr override="childStyle">
                                        <p:cTn dur="1" fill="hold" display="0" masterRel="nextClick" afterEffect="1"/>
                                        <p:tgtEl>
                                          <p:spTgt spid="3779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78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78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79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79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78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79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778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17" grpId="0"/>
      <p:bldP spid="377860" grpId="0" animBg="1" autoUpdateAnimBg="0"/>
      <p:bldP spid="377868" grpId="0" animBg="1" autoUpdateAnimBg="0"/>
      <p:bldP spid="377869" grpId="0" animBg="1"/>
      <p:bldP spid="377871" grpId="0" animBg="1" autoUpdateAnimBg="0"/>
      <p:bldP spid="377877" grpId="0" animBg="1" autoUpdateAnimBg="0"/>
      <p:bldP spid="377918" grpId="0" animBg="1" autoUpdateAnimBg="0"/>
      <p:bldP spid="377915" grpId="0" animBg="1" autoUpdateAnimBg="0"/>
      <p:bldP spid="377919" grpId="0" animBg="1"/>
      <p:bldP spid="3779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2700338" y="1557338"/>
            <a:ext cx="3887787" cy="3852862"/>
            <a:chOff x="1610" y="663"/>
            <a:chExt cx="2449" cy="2427"/>
          </a:xfrm>
        </p:grpSpPr>
        <p:sp>
          <p:nvSpPr>
            <p:cNvPr id="55330" name="Rectangle 16"/>
            <p:cNvSpPr>
              <a:spLocks noChangeArrowheads="1"/>
            </p:cNvSpPr>
            <p:nvPr/>
          </p:nvSpPr>
          <p:spPr bwMode="auto">
            <a:xfrm>
              <a:off x="1610" y="663"/>
              <a:ext cx="2404" cy="2404"/>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lIns="90000" tIns="46800" rIns="90000" bIns="46800" anchor="ctr">
              <a:spAutoFit/>
              <a:flatTx/>
            </a:bodyPr>
            <a:lstStyle/>
            <a:p>
              <a:endParaRPr lang="zh-CN" altLang="en-US"/>
            </a:p>
          </p:txBody>
        </p:sp>
        <p:sp>
          <p:nvSpPr>
            <p:cNvPr id="55331" name="Text Box 17"/>
            <p:cNvSpPr txBox="1">
              <a:spLocks noChangeArrowheads="1"/>
            </p:cNvSpPr>
            <p:nvPr/>
          </p:nvSpPr>
          <p:spPr bwMode="auto">
            <a:xfrm>
              <a:off x="3016" y="2840"/>
              <a:ext cx="104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VHDL</a:t>
              </a:r>
              <a:r>
                <a:rPr lang="zh-CN" altLang="en-US"/>
                <a:t>结构</a:t>
              </a:r>
            </a:p>
          </p:txBody>
        </p:sp>
      </p:grpSp>
      <p:sp>
        <p:nvSpPr>
          <p:cNvPr id="517122" name="Rectangle 2"/>
          <p:cNvSpPr>
            <a:spLocks noGrp="1" noChangeArrowheads="1"/>
          </p:cNvSpPr>
          <p:nvPr>
            <p:ph type="title"/>
          </p:nvPr>
        </p:nvSpPr>
        <p:spPr>
          <a:xfrm>
            <a:off x="7058025" y="6559550"/>
            <a:ext cx="2085975" cy="298450"/>
          </a:xfrm>
        </p:spPr>
        <p:txBody>
          <a:bodyPr/>
          <a:lstStyle/>
          <a:p>
            <a:pPr algn="r" eaLnBrk="1" hangingPunct="1">
              <a:spcBef>
                <a:spcPct val="50000"/>
              </a:spcBef>
              <a:defRPr/>
            </a:pP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VHDL</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语言结构组成</a:t>
            </a:r>
          </a:p>
        </p:txBody>
      </p:sp>
      <p:grpSp>
        <p:nvGrpSpPr>
          <p:cNvPr id="55300" name="Group 18"/>
          <p:cNvGrpSpPr>
            <a:grpSpLocks/>
          </p:cNvGrpSpPr>
          <p:nvPr/>
        </p:nvGrpSpPr>
        <p:grpSpPr bwMode="auto">
          <a:xfrm>
            <a:off x="3095625" y="2135188"/>
            <a:ext cx="936625" cy="431800"/>
            <a:chOff x="1882" y="1026"/>
            <a:chExt cx="590" cy="272"/>
          </a:xfrm>
        </p:grpSpPr>
        <p:sp>
          <p:nvSpPr>
            <p:cNvPr id="55328" name="Rectangle 6"/>
            <p:cNvSpPr>
              <a:spLocks noChangeArrowheads="1"/>
            </p:cNvSpPr>
            <p:nvPr/>
          </p:nvSpPr>
          <p:spPr bwMode="auto">
            <a:xfrm>
              <a:off x="1882" y="1026"/>
              <a:ext cx="590" cy="272"/>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90000" tIns="46800" rIns="90000" bIns="46800" anchor="ctr">
              <a:spAutoFit/>
              <a:flatTx/>
            </a:bodyPr>
            <a:lstStyle/>
            <a:p>
              <a:endParaRPr lang="zh-CN" altLang="en-US"/>
            </a:p>
          </p:txBody>
        </p:sp>
        <p:sp>
          <p:nvSpPr>
            <p:cNvPr id="55329" name="Text Box 8"/>
            <p:cNvSpPr txBox="1">
              <a:spLocks noChangeArrowheads="1"/>
            </p:cNvSpPr>
            <p:nvPr/>
          </p:nvSpPr>
          <p:spPr bwMode="auto">
            <a:xfrm>
              <a:off x="2018" y="1026"/>
              <a:ext cx="36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t>库</a:t>
              </a:r>
            </a:p>
          </p:txBody>
        </p:sp>
      </p:grpSp>
      <p:grpSp>
        <p:nvGrpSpPr>
          <p:cNvPr id="55301" name="Group 50"/>
          <p:cNvGrpSpPr>
            <a:grpSpLocks/>
          </p:cNvGrpSpPr>
          <p:nvPr/>
        </p:nvGrpSpPr>
        <p:grpSpPr bwMode="auto">
          <a:xfrm>
            <a:off x="4932363" y="2133600"/>
            <a:ext cx="1081087" cy="431800"/>
            <a:chOff x="3152" y="1344"/>
            <a:chExt cx="681" cy="272"/>
          </a:xfrm>
        </p:grpSpPr>
        <p:sp>
          <p:nvSpPr>
            <p:cNvPr id="55326" name="Rectangle 7"/>
            <p:cNvSpPr>
              <a:spLocks noChangeArrowheads="1"/>
            </p:cNvSpPr>
            <p:nvPr/>
          </p:nvSpPr>
          <p:spPr bwMode="auto">
            <a:xfrm>
              <a:off x="3152" y="1344"/>
              <a:ext cx="681" cy="272"/>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lIns="90000" tIns="46800" rIns="90000" bIns="46800" anchor="ctr">
              <a:spAutoFit/>
              <a:flatTx/>
            </a:bodyPr>
            <a:lstStyle/>
            <a:p>
              <a:endParaRPr lang="zh-CN" altLang="en-US"/>
            </a:p>
          </p:txBody>
        </p:sp>
        <p:sp>
          <p:nvSpPr>
            <p:cNvPr id="55327" name="Text Box 9"/>
            <p:cNvSpPr txBox="1">
              <a:spLocks noChangeArrowheads="1"/>
            </p:cNvSpPr>
            <p:nvPr/>
          </p:nvSpPr>
          <p:spPr bwMode="auto">
            <a:xfrm>
              <a:off x="3152" y="1344"/>
              <a:ext cx="681" cy="250"/>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t>程序包</a:t>
              </a:r>
            </a:p>
          </p:txBody>
        </p:sp>
      </p:grpSp>
      <p:grpSp>
        <p:nvGrpSpPr>
          <p:cNvPr id="55302" name="Group 20"/>
          <p:cNvGrpSpPr>
            <a:grpSpLocks/>
          </p:cNvGrpSpPr>
          <p:nvPr/>
        </p:nvGrpSpPr>
        <p:grpSpPr bwMode="auto">
          <a:xfrm>
            <a:off x="3671888" y="3071813"/>
            <a:ext cx="1511300" cy="431800"/>
            <a:chOff x="2245" y="1616"/>
            <a:chExt cx="952" cy="272"/>
          </a:xfrm>
        </p:grpSpPr>
        <p:sp>
          <p:nvSpPr>
            <p:cNvPr id="55324" name="Rectangle 10"/>
            <p:cNvSpPr>
              <a:spLocks noChangeArrowheads="1"/>
            </p:cNvSpPr>
            <p:nvPr/>
          </p:nvSpPr>
          <p:spPr bwMode="auto">
            <a:xfrm>
              <a:off x="2245" y="1616"/>
              <a:ext cx="952" cy="272"/>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lIns="90000" tIns="46800" rIns="90000" bIns="46800" anchor="ctr">
              <a:spAutoFit/>
              <a:flatTx/>
            </a:bodyPr>
            <a:lstStyle/>
            <a:p>
              <a:endParaRPr lang="zh-CN" altLang="en-US"/>
            </a:p>
          </p:txBody>
        </p:sp>
        <p:sp>
          <p:nvSpPr>
            <p:cNvPr id="55325" name="Text Box 11"/>
            <p:cNvSpPr txBox="1">
              <a:spLocks noChangeArrowheads="1"/>
            </p:cNvSpPr>
            <p:nvPr/>
          </p:nvSpPr>
          <p:spPr bwMode="auto">
            <a:xfrm>
              <a:off x="2472" y="1616"/>
              <a:ext cx="584" cy="250"/>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t>实体</a:t>
              </a:r>
            </a:p>
          </p:txBody>
        </p:sp>
      </p:grpSp>
      <p:grpSp>
        <p:nvGrpSpPr>
          <p:cNvPr id="55303" name="Group 21"/>
          <p:cNvGrpSpPr>
            <a:grpSpLocks/>
          </p:cNvGrpSpPr>
          <p:nvPr/>
        </p:nvGrpSpPr>
        <p:grpSpPr bwMode="auto">
          <a:xfrm>
            <a:off x="3671888" y="3790950"/>
            <a:ext cx="1511300" cy="431800"/>
            <a:chOff x="2199" y="2069"/>
            <a:chExt cx="952" cy="272"/>
          </a:xfrm>
        </p:grpSpPr>
        <p:sp>
          <p:nvSpPr>
            <p:cNvPr id="55322" name="Rectangle 12"/>
            <p:cNvSpPr>
              <a:spLocks noChangeArrowheads="1"/>
            </p:cNvSpPr>
            <p:nvPr/>
          </p:nvSpPr>
          <p:spPr bwMode="auto">
            <a:xfrm>
              <a:off x="2199" y="2069"/>
              <a:ext cx="952" cy="272"/>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lIns="90000" tIns="46800" rIns="90000" bIns="46800" anchor="ctr">
              <a:spAutoFit/>
              <a:flatTx/>
            </a:bodyPr>
            <a:lstStyle/>
            <a:p>
              <a:endParaRPr lang="zh-CN" altLang="en-US"/>
            </a:p>
          </p:txBody>
        </p:sp>
        <p:sp>
          <p:nvSpPr>
            <p:cNvPr id="55323" name="Text Box 13"/>
            <p:cNvSpPr txBox="1">
              <a:spLocks noChangeArrowheads="1"/>
            </p:cNvSpPr>
            <p:nvPr/>
          </p:nvSpPr>
          <p:spPr bwMode="auto">
            <a:xfrm>
              <a:off x="2290" y="2069"/>
              <a:ext cx="810" cy="250"/>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t>结构体</a:t>
              </a:r>
            </a:p>
          </p:txBody>
        </p:sp>
      </p:grpSp>
      <p:grpSp>
        <p:nvGrpSpPr>
          <p:cNvPr id="55304" name="Group 22"/>
          <p:cNvGrpSpPr>
            <a:grpSpLocks/>
          </p:cNvGrpSpPr>
          <p:nvPr/>
        </p:nvGrpSpPr>
        <p:grpSpPr bwMode="auto">
          <a:xfrm>
            <a:off x="3959225" y="4511675"/>
            <a:ext cx="1081088" cy="431800"/>
            <a:chOff x="2426" y="2568"/>
            <a:chExt cx="681" cy="272"/>
          </a:xfrm>
        </p:grpSpPr>
        <p:sp>
          <p:nvSpPr>
            <p:cNvPr id="55320" name="Rectangle 14"/>
            <p:cNvSpPr>
              <a:spLocks noChangeArrowheads="1"/>
            </p:cNvSpPr>
            <p:nvPr/>
          </p:nvSpPr>
          <p:spPr bwMode="auto">
            <a:xfrm>
              <a:off x="2426" y="2568"/>
              <a:ext cx="590" cy="272"/>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90000" tIns="46800" rIns="90000" bIns="46800" anchor="ctr">
              <a:spAutoFit/>
              <a:flatTx/>
            </a:bodyPr>
            <a:lstStyle/>
            <a:p>
              <a:endParaRPr lang="zh-CN" altLang="en-US"/>
            </a:p>
          </p:txBody>
        </p:sp>
        <p:sp>
          <p:nvSpPr>
            <p:cNvPr id="55321" name="Text Box 15"/>
            <p:cNvSpPr txBox="1">
              <a:spLocks noChangeArrowheads="1"/>
            </p:cNvSpPr>
            <p:nvPr/>
          </p:nvSpPr>
          <p:spPr bwMode="auto">
            <a:xfrm>
              <a:off x="2426" y="2568"/>
              <a:ext cx="681" cy="250"/>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t>配置</a:t>
              </a:r>
            </a:p>
          </p:txBody>
        </p:sp>
      </p:grpSp>
      <p:grpSp>
        <p:nvGrpSpPr>
          <p:cNvPr id="8" name="Group 30"/>
          <p:cNvGrpSpPr>
            <a:grpSpLocks/>
          </p:cNvGrpSpPr>
          <p:nvPr/>
        </p:nvGrpSpPr>
        <p:grpSpPr bwMode="auto">
          <a:xfrm>
            <a:off x="160338" y="549275"/>
            <a:ext cx="2898775" cy="1657350"/>
            <a:chOff x="101" y="73"/>
            <a:chExt cx="1826" cy="1044"/>
          </a:xfrm>
        </p:grpSpPr>
        <p:sp>
          <p:nvSpPr>
            <p:cNvPr id="55318" name="Text Box 24"/>
            <p:cNvSpPr txBox="1">
              <a:spLocks noChangeArrowheads="1"/>
            </p:cNvSpPr>
            <p:nvPr/>
          </p:nvSpPr>
          <p:spPr bwMode="auto">
            <a:xfrm>
              <a:off x="101" y="73"/>
              <a:ext cx="1446" cy="670"/>
            </a:xfrm>
            <a:prstGeom prst="rect">
              <a:avLst/>
            </a:prstGeom>
            <a:noFill/>
            <a:ln w="57150" cmpd="thinThick" algn="ctr">
              <a:solidFill>
                <a:srgbClr val="FF66CC"/>
              </a:solidFill>
              <a:miter lim="800000"/>
              <a:headEnd/>
              <a:tailEnd/>
            </a:ln>
          </p:spPr>
          <p:txBody>
            <a:bodyPr lIns="90000" tIns="46800" rIns="90000" bIns="46800">
              <a:spAutoFit/>
            </a:bodyPr>
            <a:lstStyle/>
            <a:p>
              <a:pPr>
                <a:lnSpc>
                  <a:spcPct val="100000"/>
                </a:lnSpc>
              </a:pPr>
              <a:r>
                <a:rPr lang="zh-CN" altLang="en-US">
                  <a:ea typeface="宋体" pitchFamily="2" charset="-122"/>
                </a:rPr>
                <a:t>存放已编译的实体、结构体、程序包和配置</a:t>
              </a:r>
            </a:p>
          </p:txBody>
        </p:sp>
        <p:sp>
          <p:nvSpPr>
            <p:cNvPr id="55319" name="Line 25"/>
            <p:cNvSpPr>
              <a:spLocks noChangeShapeType="1"/>
            </p:cNvSpPr>
            <p:nvPr/>
          </p:nvSpPr>
          <p:spPr bwMode="auto">
            <a:xfrm>
              <a:off x="1519" y="754"/>
              <a:ext cx="408" cy="363"/>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grpSp>
      <p:grpSp>
        <p:nvGrpSpPr>
          <p:cNvPr id="9" name="Group 35"/>
          <p:cNvGrpSpPr>
            <a:grpSpLocks/>
          </p:cNvGrpSpPr>
          <p:nvPr/>
        </p:nvGrpSpPr>
        <p:grpSpPr bwMode="auto">
          <a:xfrm>
            <a:off x="6137275" y="404813"/>
            <a:ext cx="2879725" cy="1714500"/>
            <a:chOff x="3833" y="82"/>
            <a:chExt cx="1814" cy="1080"/>
          </a:xfrm>
        </p:grpSpPr>
        <p:sp>
          <p:nvSpPr>
            <p:cNvPr id="55316" name="Text Box 28"/>
            <p:cNvSpPr txBox="1">
              <a:spLocks noChangeArrowheads="1"/>
            </p:cNvSpPr>
            <p:nvPr/>
          </p:nvSpPr>
          <p:spPr bwMode="auto">
            <a:xfrm>
              <a:off x="4195" y="82"/>
              <a:ext cx="1452" cy="670"/>
            </a:xfrm>
            <a:prstGeom prst="rect">
              <a:avLst/>
            </a:prstGeom>
            <a:noFill/>
            <a:ln w="57150" cmpd="thinThick" algn="ctr">
              <a:solidFill>
                <a:srgbClr val="FF66CC"/>
              </a:solidFill>
              <a:miter lim="800000"/>
              <a:headEnd/>
              <a:tailEnd/>
            </a:ln>
          </p:spPr>
          <p:txBody>
            <a:bodyPr lIns="90000" tIns="46800" rIns="90000" bIns="46800">
              <a:spAutoFit/>
            </a:bodyPr>
            <a:lstStyle/>
            <a:p>
              <a:pPr>
                <a:lnSpc>
                  <a:spcPct val="100000"/>
                </a:lnSpc>
              </a:pPr>
              <a:r>
                <a:rPr lang="zh-CN" altLang="en-US">
                  <a:ea typeface="宋体" pitchFamily="2" charset="-122"/>
                </a:rPr>
                <a:t>存放各种设计模块能共享的数据类型、常数、程序等</a:t>
              </a:r>
            </a:p>
          </p:txBody>
        </p:sp>
        <p:sp>
          <p:nvSpPr>
            <p:cNvPr id="55317" name="Line 29"/>
            <p:cNvSpPr>
              <a:spLocks noChangeShapeType="1"/>
            </p:cNvSpPr>
            <p:nvPr/>
          </p:nvSpPr>
          <p:spPr bwMode="auto">
            <a:xfrm flipH="1">
              <a:off x="3833" y="754"/>
              <a:ext cx="499" cy="408"/>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grpSp>
      <p:grpSp>
        <p:nvGrpSpPr>
          <p:cNvPr id="10" name="Group 34"/>
          <p:cNvGrpSpPr>
            <a:grpSpLocks/>
          </p:cNvGrpSpPr>
          <p:nvPr/>
        </p:nvGrpSpPr>
        <p:grpSpPr bwMode="auto">
          <a:xfrm>
            <a:off x="231775" y="2551113"/>
            <a:ext cx="3384550" cy="758825"/>
            <a:chOff x="113" y="1434"/>
            <a:chExt cx="2132" cy="478"/>
          </a:xfrm>
        </p:grpSpPr>
        <p:sp>
          <p:nvSpPr>
            <p:cNvPr id="55314" name="Text Box 32"/>
            <p:cNvSpPr txBox="1">
              <a:spLocks noChangeArrowheads="1"/>
            </p:cNvSpPr>
            <p:nvPr/>
          </p:nvSpPr>
          <p:spPr bwMode="auto">
            <a:xfrm>
              <a:off x="113" y="1434"/>
              <a:ext cx="1446" cy="478"/>
            </a:xfrm>
            <a:prstGeom prst="rect">
              <a:avLst/>
            </a:prstGeom>
            <a:noFill/>
            <a:ln w="57150" cmpd="thinThick" algn="ctr">
              <a:solidFill>
                <a:srgbClr val="FF66CC"/>
              </a:solidFill>
              <a:miter lim="800000"/>
              <a:headEnd/>
              <a:tailEnd/>
            </a:ln>
          </p:spPr>
          <p:txBody>
            <a:bodyPr lIns="90000" tIns="46800" rIns="90000" bIns="46800">
              <a:spAutoFit/>
            </a:bodyPr>
            <a:lstStyle/>
            <a:p>
              <a:pPr>
                <a:lnSpc>
                  <a:spcPct val="100000"/>
                </a:lnSpc>
              </a:pPr>
              <a:r>
                <a:rPr lang="zh-CN" altLang="en-US">
                  <a:ea typeface="宋体" pitchFamily="2" charset="-122"/>
                </a:rPr>
                <a:t>描述所设计硬件系统的外部接口信号</a:t>
              </a:r>
            </a:p>
          </p:txBody>
        </p:sp>
        <p:sp>
          <p:nvSpPr>
            <p:cNvPr id="55315" name="Line 33"/>
            <p:cNvSpPr>
              <a:spLocks noChangeShapeType="1"/>
            </p:cNvSpPr>
            <p:nvPr/>
          </p:nvSpPr>
          <p:spPr bwMode="auto">
            <a:xfrm>
              <a:off x="1565" y="1661"/>
              <a:ext cx="680" cy="181"/>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grpSp>
      <p:grpSp>
        <p:nvGrpSpPr>
          <p:cNvPr id="11" name="Group 41"/>
          <p:cNvGrpSpPr>
            <a:grpSpLocks/>
          </p:cNvGrpSpPr>
          <p:nvPr/>
        </p:nvGrpSpPr>
        <p:grpSpPr bwMode="auto">
          <a:xfrm>
            <a:off x="5416550" y="3055938"/>
            <a:ext cx="3248025" cy="1063625"/>
            <a:chOff x="3379" y="1752"/>
            <a:chExt cx="2046" cy="670"/>
          </a:xfrm>
        </p:grpSpPr>
        <p:sp>
          <p:nvSpPr>
            <p:cNvPr id="55312" name="Text Box 37"/>
            <p:cNvSpPr txBox="1">
              <a:spLocks noChangeArrowheads="1"/>
            </p:cNvSpPr>
            <p:nvPr/>
          </p:nvSpPr>
          <p:spPr bwMode="auto">
            <a:xfrm>
              <a:off x="4286" y="1752"/>
              <a:ext cx="1139" cy="670"/>
            </a:xfrm>
            <a:prstGeom prst="rect">
              <a:avLst/>
            </a:prstGeom>
            <a:noFill/>
            <a:ln w="57150" cmpd="thinThick" algn="ctr">
              <a:solidFill>
                <a:srgbClr val="FF66CC"/>
              </a:solidFill>
              <a:miter lim="800000"/>
              <a:headEnd/>
              <a:tailEnd/>
            </a:ln>
          </p:spPr>
          <p:txBody>
            <a:bodyPr lIns="90000" tIns="46800" rIns="90000" bIns="46800">
              <a:spAutoFit/>
            </a:bodyPr>
            <a:lstStyle/>
            <a:p>
              <a:pPr>
                <a:lnSpc>
                  <a:spcPct val="100000"/>
                </a:lnSpc>
              </a:pPr>
              <a:r>
                <a:rPr lang="zh-CN" altLang="en-US">
                  <a:ea typeface="宋体" pitchFamily="2" charset="-122"/>
                </a:rPr>
                <a:t>描述所设计硬件系统的内部结构和功能</a:t>
              </a:r>
            </a:p>
          </p:txBody>
        </p:sp>
        <p:sp>
          <p:nvSpPr>
            <p:cNvPr id="55313" name="Line 38"/>
            <p:cNvSpPr>
              <a:spLocks noChangeShapeType="1"/>
            </p:cNvSpPr>
            <p:nvPr/>
          </p:nvSpPr>
          <p:spPr bwMode="auto">
            <a:xfrm flipH="1">
              <a:off x="3379" y="2069"/>
              <a:ext cx="907" cy="227"/>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grpSp>
      <p:grpSp>
        <p:nvGrpSpPr>
          <p:cNvPr id="12" name="Group 46"/>
          <p:cNvGrpSpPr>
            <a:grpSpLocks/>
          </p:cNvGrpSpPr>
          <p:nvPr/>
        </p:nvGrpSpPr>
        <p:grpSpPr bwMode="auto">
          <a:xfrm>
            <a:off x="447675" y="4064000"/>
            <a:ext cx="3455988" cy="1063625"/>
            <a:chOff x="249" y="2387"/>
            <a:chExt cx="2177" cy="670"/>
          </a:xfrm>
        </p:grpSpPr>
        <p:sp>
          <p:nvSpPr>
            <p:cNvPr id="55310" name="Text Box 43"/>
            <p:cNvSpPr txBox="1">
              <a:spLocks noChangeArrowheads="1"/>
            </p:cNvSpPr>
            <p:nvPr/>
          </p:nvSpPr>
          <p:spPr bwMode="auto">
            <a:xfrm>
              <a:off x="249" y="2387"/>
              <a:ext cx="1270" cy="670"/>
            </a:xfrm>
            <a:prstGeom prst="rect">
              <a:avLst/>
            </a:prstGeom>
            <a:noFill/>
            <a:ln w="57150" cmpd="thinThick" algn="ctr">
              <a:solidFill>
                <a:srgbClr val="FF66CC"/>
              </a:solidFill>
              <a:miter lim="800000"/>
              <a:headEnd/>
              <a:tailEnd/>
            </a:ln>
          </p:spPr>
          <p:txBody>
            <a:bodyPr lIns="90000" tIns="46800" rIns="90000" bIns="46800">
              <a:spAutoFit/>
            </a:bodyPr>
            <a:lstStyle/>
            <a:p>
              <a:pPr>
                <a:lnSpc>
                  <a:spcPct val="100000"/>
                </a:lnSpc>
              </a:pPr>
              <a:r>
                <a:rPr lang="zh-CN" altLang="en-US">
                  <a:ea typeface="宋体" pitchFamily="2" charset="-122"/>
                </a:rPr>
                <a:t>用来从库中选取所需单元来组成新系统</a:t>
              </a:r>
            </a:p>
          </p:txBody>
        </p:sp>
        <p:sp>
          <p:nvSpPr>
            <p:cNvPr id="55311" name="Line 44"/>
            <p:cNvSpPr>
              <a:spLocks noChangeShapeType="1"/>
            </p:cNvSpPr>
            <p:nvPr/>
          </p:nvSpPr>
          <p:spPr bwMode="auto">
            <a:xfrm>
              <a:off x="1519" y="2614"/>
              <a:ext cx="907" cy="181"/>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7051675" y="6586538"/>
            <a:ext cx="2014538" cy="15557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实体说明、结构体格式</a:t>
            </a:r>
          </a:p>
        </p:txBody>
      </p:sp>
      <p:sp>
        <p:nvSpPr>
          <p:cNvPr id="538628" name="Text Box 4"/>
          <p:cNvSpPr txBox="1">
            <a:spLocks noChangeArrowheads="1"/>
          </p:cNvSpPr>
          <p:nvPr/>
        </p:nvSpPr>
        <p:spPr bwMode="auto">
          <a:xfrm>
            <a:off x="468313" y="765175"/>
            <a:ext cx="3311525" cy="2111375"/>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600" dirty="0">
              <a:ea typeface="宋体" pitchFamily="2" charset="-122"/>
            </a:endParaRPr>
          </a:p>
          <a:p>
            <a:pPr>
              <a:lnSpc>
                <a:spcPct val="35000"/>
              </a:lnSpc>
            </a:pPr>
            <a:endParaRPr lang="en-US" altLang="zh-CN" sz="1800" dirty="0">
              <a:solidFill>
                <a:schemeClr val="accent2"/>
              </a:solidFill>
              <a:ea typeface="宋体" pitchFamily="2" charset="-122"/>
            </a:endParaRPr>
          </a:p>
          <a:p>
            <a:pPr>
              <a:lnSpc>
                <a:spcPct val="45000"/>
              </a:lnSpc>
            </a:pPr>
            <a:r>
              <a:rPr lang="en-US" altLang="zh-CN" sz="1800" dirty="0">
                <a:solidFill>
                  <a:schemeClr val="accent2"/>
                </a:solidFill>
                <a:ea typeface="宋体" pitchFamily="2" charset="-122"/>
              </a:rPr>
              <a:t>ENTITY</a:t>
            </a:r>
            <a:r>
              <a:rPr lang="en-US" altLang="zh-CN" sz="1800" dirty="0">
                <a:ea typeface="宋体" pitchFamily="2" charset="-122"/>
              </a:rPr>
              <a:t> &lt;</a:t>
            </a:r>
            <a:r>
              <a:rPr lang="zh-CN" altLang="en-US" dirty="0"/>
              <a:t>实体名</a:t>
            </a:r>
            <a:r>
              <a:rPr lang="en-US" altLang="zh-CN" sz="1800" dirty="0">
                <a:ea typeface="宋体" pitchFamily="2" charset="-122"/>
              </a:rPr>
              <a:t>&gt; </a:t>
            </a:r>
            <a:r>
              <a:rPr lang="en-US" altLang="zh-CN" sz="1800" dirty="0">
                <a:solidFill>
                  <a:schemeClr val="accent2"/>
                </a:solidFill>
                <a:ea typeface="宋体" pitchFamily="2" charset="-122"/>
              </a:rPr>
              <a:t>IS</a:t>
            </a:r>
            <a:r>
              <a:rPr lang="en-US" altLang="zh-CN" sz="1800" dirty="0">
                <a:ea typeface="宋体" pitchFamily="2" charset="-122"/>
              </a:rPr>
              <a:t> </a:t>
            </a:r>
          </a:p>
          <a:p>
            <a:pPr>
              <a:lnSpc>
                <a:spcPct val="45000"/>
              </a:lnSpc>
            </a:pPr>
            <a:r>
              <a:rPr lang="en-US" altLang="zh-CN" sz="1800" dirty="0">
                <a:ea typeface="宋体" pitchFamily="2" charset="-122"/>
              </a:rPr>
              <a:t>              </a:t>
            </a:r>
            <a:r>
              <a:rPr lang="en-US" altLang="zh-CN" sz="1800" dirty="0">
                <a:latin typeface="楷体_GB2312" charset="-122"/>
              </a:rPr>
              <a:t>[ </a:t>
            </a:r>
            <a:r>
              <a:rPr lang="zh-CN" altLang="en-US" dirty="0">
                <a:latin typeface="楷体_GB2312" charset="-122"/>
              </a:rPr>
              <a:t>类属参数说明</a:t>
            </a:r>
            <a:r>
              <a:rPr lang="zh-CN" altLang="en-US" sz="1800" dirty="0">
                <a:latin typeface="楷体_GB2312" charset="-122"/>
              </a:rPr>
              <a:t> </a:t>
            </a:r>
            <a:r>
              <a:rPr lang="en-US" altLang="zh-CN" sz="1800" dirty="0">
                <a:latin typeface="楷体_GB2312" charset="-122"/>
              </a:rPr>
              <a:t>]</a:t>
            </a:r>
            <a:r>
              <a:rPr lang="zh-CN" altLang="en-US" sz="1800" dirty="0">
                <a:latin typeface="楷体_GB2312" charset="-122"/>
              </a:rPr>
              <a:t>；</a:t>
            </a:r>
          </a:p>
          <a:p>
            <a:pPr>
              <a:lnSpc>
                <a:spcPct val="45000"/>
              </a:lnSpc>
            </a:pPr>
            <a:r>
              <a:rPr lang="zh-CN" altLang="en-US" sz="1800" dirty="0">
                <a:latin typeface="楷体_GB2312" charset="-122"/>
              </a:rPr>
              <a:t>       </a:t>
            </a:r>
            <a:r>
              <a:rPr lang="en-US" altLang="zh-CN" sz="1800" dirty="0">
                <a:latin typeface="楷体_GB2312" charset="-122"/>
              </a:rPr>
              <a:t>[ </a:t>
            </a:r>
            <a:r>
              <a:rPr lang="zh-CN" altLang="en-US" dirty="0">
                <a:latin typeface="楷体_GB2312" charset="-122"/>
              </a:rPr>
              <a:t>端口说明部分</a:t>
            </a:r>
            <a:r>
              <a:rPr lang="zh-CN" altLang="en-US" sz="1800" dirty="0">
                <a:latin typeface="楷体_GB2312" charset="-122"/>
              </a:rPr>
              <a:t> </a:t>
            </a:r>
            <a:r>
              <a:rPr lang="en-US" altLang="zh-CN" sz="1800" dirty="0">
                <a:latin typeface="楷体_GB2312" charset="-122"/>
              </a:rPr>
              <a:t>]</a:t>
            </a:r>
            <a:r>
              <a:rPr lang="zh-CN" altLang="en-US" sz="1800" dirty="0">
                <a:latin typeface="楷体_GB2312" charset="-122"/>
              </a:rPr>
              <a:t>；</a:t>
            </a:r>
          </a:p>
          <a:p>
            <a:pPr>
              <a:lnSpc>
                <a:spcPct val="45000"/>
              </a:lnSpc>
            </a:pPr>
            <a:r>
              <a:rPr lang="zh-CN" altLang="en-US" sz="1800" dirty="0">
                <a:latin typeface="楷体_GB2312" charset="-122"/>
              </a:rPr>
              <a:t>       </a:t>
            </a:r>
            <a:r>
              <a:rPr lang="en-US" altLang="zh-CN" sz="1800" dirty="0">
                <a:latin typeface="楷体_GB2312" charset="-122"/>
              </a:rPr>
              <a:t>[ </a:t>
            </a:r>
            <a:r>
              <a:rPr lang="zh-CN" altLang="en-US" dirty="0">
                <a:latin typeface="楷体_GB2312" charset="-122"/>
              </a:rPr>
              <a:t>实体说明部分 </a:t>
            </a:r>
            <a:r>
              <a:rPr lang="en-US" altLang="zh-CN" sz="1800" dirty="0">
                <a:latin typeface="楷体_GB2312" charset="-122"/>
              </a:rPr>
              <a:t>]</a:t>
            </a:r>
            <a:r>
              <a:rPr lang="zh-CN" altLang="en-US" sz="1800" dirty="0">
                <a:latin typeface="楷体_GB2312" charset="-122"/>
              </a:rPr>
              <a:t>；</a:t>
            </a:r>
          </a:p>
          <a:p>
            <a:pPr>
              <a:lnSpc>
                <a:spcPct val="45000"/>
              </a:lnSpc>
            </a:pPr>
            <a:r>
              <a:rPr lang="en-US" altLang="zh-CN" sz="1800" dirty="0">
                <a:solidFill>
                  <a:schemeClr val="accent2"/>
                </a:solidFill>
                <a:ea typeface="宋体" pitchFamily="2" charset="-122"/>
              </a:rPr>
              <a:t>END</a:t>
            </a:r>
            <a:r>
              <a:rPr lang="en-US" altLang="zh-CN" sz="1800" dirty="0">
                <a:ea typeface="宋体" pitchFamily="2" charset="-122"/>
              </a:rPr>
              <a:t> &lt;</a:t>
            </a:r>
            <a:r>
              <a:rPr lang="zh-CN" altLang="en-US" dirty="0"/>
              <a:t>实体名</a:t>
            </a:r>
            <a:r>
              <a:rPr lang="en-US" altLang="zh-CN" sz="1800" dirty="0">
                <a:ea typeface="宋体" pitchFamily="2" charset="-122"/>
              </a:rPr>
              <a:t>&gt;; </a:t>
            </a:r>
          </a:p>
          <a:p>
            <a:pPr>
              <a:lnSpc>
                <a:spcPct val="35000"/>
              </a:lnSpc>
            </a:pPr>
            <a:endParaRPr lang="en-US" altLang="zh-CN" sz="1800" dirty="0">
              <a:ea typeface="宋体" pitchFamily="2" charset="-122"/>
            </a:endParaRPr>
          </a:p>
        </p:txBody>
      </p:sp>
      <p:sp>
        <p:nvSpPr>
          <p:cNvPr id="538629" name="Text Box 5"/>
          <p:cNvSpPr txBox="1">
            <a:spLocks noChangeArrowheads="1"/>
          </p:cNvSpPr>
          <p:nvPr/>
        </p:nvSpPr>
        <p:spPr bwMode="auto">
          <a:xfrm>
            <a:off x="395288" y="3644900"/>
            <a:ext cx="5256212" cy="2122488"/>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800">
              <a:solidFill>
                <a:schemeClr val="accent2"/>
              </a:solidFill>
              <a:ea typeface="宋体" pitchFamily="2" charset="-122"/>
            </a:endParaRPr>
          </a:p>
          <a:p>
            <a:pPr>
              <a:lnSpc>
                <a:spcPct val="35000"/>
              </a:lnSpc>
            </a:pPr>
            <a:endParaRPr lang="en-US" altLang="zh-CN" sz="1800">
              <a:solidFill>
                <a:schemeClr val="accent2"/>
              </a:solidFill>
              <a:ea typeface="宋体" pitchFamily="2" charset="-122"/>
            </a:endParaRPr>
          </a:p>
          <a:p>
            <a:pPr>
              <a:lnSpc>
                <a:spcPct val="45000"/>
              </a:lnSpc>
            </a:pPr>
            <a:r>
              <a:rPr lang="en-US" altLang="zh-CN" sz="1800">
                <a:solidFill>
                  <a:schemeClr val="accent2"/>
                </a:solidFill>
                <a:ea typeface="宋体" pitchFamily="2" charset="-122"/>
              </a:rPr>
              <a:t>ARCHITECTURE </a:t>
            </a:r>
            <a:r>
              <a:rPr lang="en-US" altLang="zh-CN">
                <a:ea typeface="宋体" pitchFamily="2" charset="-122"/>
              </a:rPr>
              <a:t>&lt;</a:t>
            </a:r>
            <a:r>
              <a:rPr lang="zh-CN" altLang="en-US"/>
              <a:t>结构体名</a:t>
            </a:r>
            <a:r>
              <a:rPr lang="en-US" altLang="zh-CN">
                <a:ea typeface="宋体" pitchFamily="2" charset="-122"/>
              </a:rPr>
              <a:t>&gt;</a:t>
            </a:r>
            <a:r>
              <a:rPr lang="en-US" altLang="zh-CN" sz="1800">
                <a:ea typeface="宋体" pitchFamily="2" charset="-122"/>
              </a:rPr>
              <a:t> </a:t>
            </a:r>
            <a:r>
              <a:rPr lang="en-US" altLang="zh-CN" sz="1800">
                <a:solidFill>
                  <a:schemeClr val="accent2"/>
                </a:solidFill>
                <a:ea typeface="宋体" pitchFamily="2" charset="-122"/>
              </a:rPr>
              <a:t>OF</a:t>
            </a:r>
            <a:r>
              <a:rPr lang="en-US" altLang="zh-CN" sz="1800">
                <a:ea typeface="宋体" pitchFamily="2" charset="-122"/>
              </a:rPr>
              <a:t> </a:t>
            </a:r>
            <a:r>
              <a:rPr lang="en-US" altLang="zh-CN">
                <a:ea typeface="宋体" pitchFamily="2" charset="-122"/>
              </a:rPr>
              <a:t>&lt;</a:t>
            </a:r>
            <a:r>
              <a:rPr lang="zh-CN" altLang="en-US"/>
              <a:t>实体名</a:t>
            </a:r>
            <a:r>
              <a:rPr lang="en-US" altLang="zh-CN">
                <a:ea typeface="宋体" pitchFamily="2" charset="-122"/>
              </a:rPr>
              <a:t>&gt;</a:t>
            </a:r>
            <a:r>
              <a:rPr lang="en-US" altLang="zh-CN" sz="1800">
                <a:solidFill>
                  <a:schemeClr val="accent2"/>
                </a:solidFill>
                <a:ea typeface="宋体" pitchFamily="2" charset="-122"/>
              </a:rPr>
              <a:t> IS</a:t>
            </a:r>
          </a:p>
          <a:p>
            <a:pPr>
              <a:lnSpc>
                <a:spcPct val="45000"/>
              </a:lnSpc>
            </a:pPr>
            <a:r>
              <a:rPr lang="en-US" altLang="zh-CN" sz="1800">
                <a:ea typeface="宋体" pitchFamily="2" charset="-122"/>
              </a:rPr>
              <a:t>             </a:t>
            </a:r>
            <a:r>
              <a:rPr lang="en-US" altLang="zh-CN">
                <a:latin typeface="楷体_GB2312" charset="-122"/>
              </a:rPr>
              <a:t>[ </a:t>
            </a:r>
            <a:r>
              <a:rPr lang="zh-CN" altLang="en-US">
                <a:latin typeface="楷体_GB2312" charset="-122"/>
              </a:rPr>
              <a:t>结构体说明部分 </a:t>
            </a:r>
            <a:r>
              <a:rPr lang="en-US" altLang="zh-CN">
                <a:latin typeface="楷体_GB2312" charset="-122"/>
              </a:rPr>
              <a:t>]</a:t>
            </a:r>
            <a:r>
              <a:rPr lang="zh-CN" altLang="en-US">
                <a:latin typeface="楷体_GB2312" charset="-122"/>
              </a:rPr>
              <a:t>；</a:t>
            </a:r>
            <a:endParaRPr lang="zh-CN" altLang="en-US" sz="1800">
              <a:latin typeface="楷体_GB2312" charset="-122"/>
            </a:endParaRPr>
          </a:p>
          <a:p>
            <a:pPr>
              <a:lnSpc>
                <a:spcPct val="45000"/>
              </a:lnSpc>
            </a:pPr>
            <a:r>
              <a:rPr lang="en-US" altLang="zh-CN" sz="1800">
                <a:solidFill>
                  <a:schemeClr val="accent2"/>
                </a:solidFill>
                <a:ea typeface="宋体" pitchFamily="2" charset="-122"/>
              </a:rPr>
              <a:t>BEGIN</a:t>
            </a:r>
          </a:p>
          <a:p>
            <a:pPr>
              <a:lnSpc>
                <a:spcPct val="45000"/>
              </a:lnSpc>
            </a:pPr>
            <a:r>
              <a:rPr lang="en-US" altLang="zh-CN" sz="1800">
                <a:solidFill>
                  <a:schemeClr val="accent2"/>
                </a:solidFill>
                <a:ea typeface="宋体" pitchFamily="2" charset="-122"/>
              </a:rPr>
              <a:t>            </a:t>
            </a:r>
            <a:r>
              <a:rPr lang="en-US" altLang="zh-CN" sz="1800">
                <a:ea typeface="宋体" pitchFamily="2" charset="-122"/>
              </a:rPr>
              <a:t> </a:t>
            </a:r>
            <a:r>
              <a:rPr lang="en-US" altLang="zh-CN">
                <a:latin typeface="楷体_GB2312" charset="-122"/>
              </a:rPr>
              <a:t>&lt;</a:t>
            </a:r>
            <a:r>
              <a:rPr lang="zh-CN" altLang="en-US">
                <a:latin typeface="楷体_GB2312" charset="-122"/>
              </a:rPr>
              <a:t>并行处理语句</a:t>
            </a:r>
            <a:r>
              <a:rPr lang="en-US" altLang="zh-CN">
                <a:latin typeface="楷体_GB2312" charset="-122"/>
              </a:rPr>
              <a:t>&gt;</a:t>
            </a:r>
            <a:r>
              <a:rPr lang="en-US" altLang="zh-CN">
                <a:ea typeface="宋体" pitchFamily="2" charset="-122"/>
              </a:rPr>
              <a:t> </a:t>
            </a:r>
            <a:r>
              <a:rPr lang="zh-CN" altLang="en-US">
                <a:ea typeface="宋体" pitchFamily="2" charset="-122"/>
              </a:rPr>
              <a:t>；</a:t>
            </a:r>
            <a:endParaRPr lang="zh-CN" altLang="en-US" sz="1800">
              <a:ea typeface="宋体" pitchFamily="2" charset="-122"/>
            </a:endParaRPr>
          </a:p>
          <a:p>
            <a:pPr>
              <a:lnSpc>
                <a:spcPct val="45000"/>
              </a:lnSpc>
            </a:pPr>
            <a:r>
              <a:rPr lang="en-US" altLang="zh-CN" sz="1800">
                <a:solidFill>
                  <a:schemeClr val="accent2"/>
                </a:solidFill>
                <a:ea typeface="宋体" pitchFamily="2" charset="-122"/>
              </a:rPr>
              <a:t>END</a:t>
            </a:r>
            <a:r>
              <a:rPr lang="en-US" altLang="zh-CN" sz="1800">
                <a:ea typeface="宋体" pitchFamily="2" charset="-122"/>
              </a:rPr>
              <a:t> </a:t>
            </a:r>
            <a:r>
              <a:rPr lang="en-US" altLang="zh-CN">
                <a:latin typeface="楷体_GB2312" charset="-122"/>
              </a:rPr>
              <a:t>&lt;</a:t>
            </a:r>
            <a:r>
              <a:rPr lang="zh-CN" altLang="en-US">
                <a:latin typeface="楷体_GB2312" charset="-122"/>
              </a:rPr>
              <a:t>结构体名</a:t>
            </a:r>
            <a:r>
              <a:rPr lang="en-US" altLang="zh-CN">
                <a:latin typeface="楷体_GB2312" charset="-122"/>
              </a:rPr>
              <a:t>&gt; ;</a:t>
            </a:r>
          </a:p>
          <a:p>
            <a:pPr>
              <a:lnSpc>
                <a:spcPct val="45000"/>
              </a:lnSpc>
            </a:pPr>
            <a:endParaRPr lang="en-US" altLang="zh-CN" sz="1800">
              <a:latin typeface="楷体_GB2312" charset="-122"/>
            </a:endParaRPr>
          </a:p>
        </p:txBody>
      </p:sp>
      <p:sp>
        <p:nvSpPr>
          <p:cNvPr id="538630" name="Text Box 6"/>
          <p:cNvSpPr txBox="1">
            <a:spLocks noChangeArrowheads="1"/>
          </p:cNvSpPr>
          <p:nvPr/>
        </p:nvSpPr>
        <p:spPr bwMode="auto">
          <a:xfrm>
            <a:off x="352425" y="217488"/>
            <a:ext cx="2160588"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dirty="0">
                <a:solidFill>
                  <a:schemeClr val="bg1"/>
                </a:solidFill>
                <a:ea typeface="宋体" pitchFamily="2" charset="-122"/>
              </a:rPr>
              <a:t>实体说明格式</a:t>
            </a:r>
          </a:p>
        </p:txBody>
      </p:sp>
      <p:sp>
        <p:nvSpPr>
          <p:cNvPr id="538632" name="Text Box 8"/>
          <p:cNvSpPr txBox="1">
            <a:spLocks noChangeArrowheads="1"/>
          </p:cNvSpPr>
          <p:nvPr/>
        </p:nvSpPr>
        <p:spPr bwMode="auto">
          <a:xfrm>
            <a:off x="395288" y="2997200"/>
            <a:ext cx="2160587"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结构体格式</a:t>
            </a:r>
          </a:p>
        </p:txBody>
      </p:sp>
      <p:sp>
        <p:nvSpPr>
          <p:cNvPr id="538633" name="Text Box 9"/>
          <p:cNvSpPr txBox="1">
            <a:spLocks noChangeArrowheads="1"/>
          </p:cNvSpPr>
          <p:nvPr/>
        </p:nvSpPr>
        <p:spPr bwMode="auto">
          <a:xfrm>
            <a:off x="3779838" y="908050"/>
            <a:ext cx="4248150" cy="2146300"/>
          </a:xfrm>
          <a:prstGeom prst="rect">
            <a:avLst/>
          </a:prstGeom>
          <a:noFill/>
          <a:ln w="19050" algn="ctr">
            <a:noFill/>
            <a:miter lim="800000"/>
            <a:headEnd/>
            <a:tailEnd/>
          </a:ln>
        </p:spPr>
        <p:txBody>
          <a:bodyPr lIns="90000" tIns="46800" rIns="90000" bIns="46800">
            <a:spAutoFit/>
          </a:bodyPr>
          <a:lstStyle/>
          <a:p>
            <a:pPr>
              <a:lnSpc>
                <a:spcPct val="65000"/>
              </a:lnSpc>
            </a:pPr>
            <a:endParaRPr lang="en-US" altLang="zh-CN" sz="1600">
              <a:ea typeface="宋体" pitchFamily="2" charset="-122"/>
            </a:endParaRPr>
          </a:p>
          <a:p>
            <a:pPr>
              <a:lnSpc>
                <a:spcPct val="65000"/>
              </a:lnSpc>
            </a:pPr>
            <a:r>
              <a:rPr lang="en-US" altLang="zh-CN" sz="1800">
                <a:solidFill>
                  <a:schemeClr val="accent2"/>
                </a:solidFill>
                <a:ea typeface="宋体" pitchFamily="2" charset="-122"/>
              </a:rPr>
              <a:t>ENTITY</a:t>
            </a:r>
            <a:r>
              <a:rPr lang="en-US" altLang="zh-CN" sz="1800">
                <a:ea typeface="宋体" pitchFamily="2" charset="-122"/>
              </a:rPr>
              <a:t> half_adder </a:t>
            </a:r>
            <a:r>
              <a:rPr lang="en-US" altLang="zh-CN" sz="1800">
                <a:solidFill>
                  <a:schemeClr val="accent2"/>
                </a:solidFill>
                <a:ea typeface="宋体" pitchFamily="2" charset="-122"/>
              </a:rPr>
              <a:t>IS</a:t>
            </a:r>
            <a:r>
              <a:rPr lang="en-US" altLang="zh-CN" sz="1800">
                <a:ea typeface="宋体" pitchFamily="2" charset="-122"/>
              </a:rPr>
              <a:t> </a:t>
            </a:r>
          </a:p>
          <a:p>
            <a:pPr>
              <a:lnSpc>
                <a:spcPct val="6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65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65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65000"/>
              </a:lnSpc>
            </a:pPr>
            <a:r>
              <a:rPr lang="en-US" altLang="zh-CN" sz="1800">
                <a:solidFill>
                  <a:schemeClr val="accent2"/>
                </a:solidFill>
                <a:ea typeface="宋体" pitchFamily="2" charset="-122"/>
              </a:rPr>
              <a:t>END</a:t>
            </a:r>
            <a:r>
              <a:rPr lang="en-US" altLang="zh-CN" sz="1800">
                <a:ea typeface="宋体" pitchFamily="2" charset="-122"/>
              </a:rPr>
              <a:t> half_adder; </a:t>
            </a:r>
          </a:p>
          <a:p>
            <a:pPr>
              <a:lnSpc>
                <a:spcPct val="65000"/>
              </a:lnSpc>
            </a:pPr>
            <a:endParaRPr lang="en-US" altLang="zh-CN" sz="1800">
              <a:ea typeface="宋体" pitchFamily="2" charset="-122"/>
            </a:endParaRPr>
          </a:p>
        </p:txBody>
      </p:sp>
      <p:sp>
        <p:nvSpPr>
          <p:cNvPr id="538634" name="Text Box 10"/>
          <p:cNvSpPr txBox="1">
            <a:spLocks noChangeArrowheads="1"/>
          </p:cNvSpPr>
          <p:nvPr/>
        </p:nvSpPr>
        <p:spPr bwMode="auto">
          <a:xfrm>
            <a:off x="4716463" y="4365625"/>
            <a:ext cx="4248150" cy="2322513"/>
          </a:xfrm>
          <a:prstGeom prst="rect">
            <a:avLst/>
          </a:prstGeom>
          <a:solidFill>
            <a:schemeClr val="bg1"/>
          </a:solidFill>
          <a:ln w="19050" algn="ctr">
            <a:solidFill>
              <a:schemeClr val="accent1"/>
            </a:solidFill>
            <a:miter lim="800000"/>
            <a:headEnd/>
            <a:tailEnd/>
          </a:ln>
        </p:spPr>
        <p:txBody>
          <a:bodyPr lIns="90000" tIns="46800" rIns="90000" bIns="46800">
            <a:spAutoFit/>
          </a:bodyPr>
          <a:lstStyle/>
          <a:p>
            <a:pPr>
              <a:lnSpc>
                <a:spcPct val="35000"/>
              </a:lnSpc>
            </a:pPr>
            <a:endParaRPr lang="en-US" altLang="zh-CN" sz="18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ARCHITECTURE </a:t>
            </a:r>
            <a:r>
              <a:rPr lang="en-US" altLang="zh-CN" sz="1800">
                <a:ea typeface="宋体" pitchFamily="2" charset="-122"/>
              </a:rPr>
              <a:t>rtl </a:t>
            </a:r>
            <a:r>
              <a:rPr lang="en-US" altLang="zh-CN" sz="1800">
                <a:solidFill>
                  <a:schemeClr val="accent2"/>
                </a:solidFill>
                <a:ea typeface="宋体" pitchFamily="2" charset="-122"/>
              </a:rPr>
              <a:t>OF</a:t>
            </a:r>
            <a:r>
              <a:rPr lang="en-US" altLang="zh-CN" sz="1800">
                <a:ea typeface="宋体" pitchFamily="2" charset="-122"/>
              </a:rPr>
              <a:t> half_adder</a:t>
            </a:r>
            <a:r>
              <a:rPr lang="en-US" altLang="zh-CN" sz="1800">
                <a:solidFill>
                  <a:schemeClr val="accent2"/>
                </a:solidFill>
                <a:ea typeface="宋体" pitchFamily="2" charset="-122"/>
              </a:rPr>
              <a:t> IS</a:t>
            </a:r>
          </a:p>
          <a:p>
            <a:pPr>
              <a:lnSpc>
                <a:spcPct val="35000"/>
              </a:lnSpc>
            </a:pPr>
            <a:r>
              <a:rPr lang="en-US" altLang="zh-CN" sz="1800">
                <a:ea typeface="宋体" pitchFamily="2" charset="-122"/>
              </a:rPr>
              <a:t>      SIGNAL tmp1,tmp2 : std_logic;</a:t>
            </a: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tmp1 &lt;= A </a:t>
            </a:r>
            <a:r>
              <a:rPr lang="en-US" altLang="zh-CN" sz="1800">
                <a:solidFill>
                  <a:schemeClr val="accent2"/>
                </a:solidFill>
                <a:ea typeface="宋体" pitchFamily="2" charset="-122"/>
              </a:rPr>
              <a:t>OR</a:t>
            </a:r>
            <a:r>
              <a:rPr lang="en-US" altLang="zh-CN" sz="1800">
                <a:ea typeface="宋体" pitchFamily="2" charset="-122"/>
              </a:rPr>
              <a:t> B;</a:t>
            </a:r>
          </a:p>
          <a:p>
            <a:pPr>
              <a:lnSpc>
                <a:spcPct val="35000"/>
              </a:lnSpc>
            </a:pPr>
            <a:r>
              <a:rPr lang="en-US" altLang="zh-CN" sz="1800">
                <a:ea typeface="宋体" pitchFamily="2" charset="-122"/>
              </a:rPr>
              <a:t>	     tmp2 &lt;= A </a:t>
            </a:r>
            <a:r>
              <a:rPr lang="en-US" altLang="zh-CN" sz="1800">
                <a:solidFill>
                  <a:schemeClr val="accent2"/>
                </a:solidFill>
                <a:ea typeface="宋体" pitchFamily="2" charset="-122"/>
              </a:rPr>
              <a:t>NAND</a:t>
            </a:r>
            <a:r>
              <a:rPr lang="en-US" altLang="zh-CN" sz="1800">
                <a:ea typeface="宋体" pitchFamily="2" charset="-122"/>
              </a:rPr>
              <a:t> B;</a:t>
            </a:r>
          </a:p>
          <a:p>
            <a:pPr>
              <a:lnSpc>
                <a:spcPct val="35000"/>
              </a:lnSpc>
            </a:pPr>
            <a:r>
              <a:rPr lang="en-US" altLang="zh-CN" sz="1800">
                <a:ea typeface="宋体" pitchFamily="2" charset="-122"/>
              </a:rPr>
              <a:t>	     Co  &lt;= </a:t>
            </a:r>
            <a:r>
              <a:rPr lang="en-US" altLang="zh-CN" sz="1800">
                <a:solidFill>
                  <a:schemeClr val="accent2"/>
                </a:solidFill>
                <a:ea typeface="宋体" pitchFamily="2" charset="-122"/>
              </a:rPr>
              <a:t>NOT</a:t>
            </a:r>
            <a:r>
              <a:rPr lang="en-US" altLang="zh-CN" sz="1800">
                <a:ea typeface="宋体" pitchFamily="2" charset="-122"/>
              </a:rPr>
              <a:t> tmp2;</a:t>
            </a:r>
          </a:p>
          <a:p>
            <a:pPr>
              <a:lnSpc>
                <a:spcPct val="35000"/>
              </a:lnSpc>
            </a:pPr>
            <a:r>
              <a:rPr lang="en-US" altLang="zh-CN" sz="1800">
                <a:ea typeface="宋体" pitchFamily="2" charset="-122"/>
              </a:rPr>
              <a:t>	     S   &lt;= tmp1 AND tmp2;</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grpSp>
        <p:nvGrpSpPr>
          <p:cNvPr id="2" name="Group 15"/>
          <p:cNvGrpSpPr>
            <a:grpSpLocks/>
          </p:cNvGrpSpPr>
          <p:nvPr/>
        </p:nvGrpSpPr>
        <p:grpSpPr bwMode="auto">
          <a:xfrm>
            <a:off x="4211638" y="476250"/>
            <a:ext cx="4103687" cy="1944688"/>
            <a:chOff x="2971" y="300"/>
            <a:chExt cx="2585" cy="1225"/>
          </a:xfrm>
        </p:grpSpPr>
        <p:sp>
          <p:nvSpPr>
            <p:cNvPr id="56372" name="Rectangle 11"/>
            <p:cNvSpPr>
              <a:spLocks noChangeArrowheads="1"/>
            </p:cNvSpPr>
            <p:nvPr/>
          </p:nvSpPr>
          <p:spPr bwMode="auto">
            <a:xfrm>
              <a:off x="2971" y="935"/>
              <a:ext cx="1814" cy="590"/>
            </a:xfrm>
            <a:prstGeom prst="rect">
              <a:avLst/>
            </a:prstGeom>
            <a:noFill/>
            <a:ln w="19050" algn="ctr">
              <a:solidFill>
                <a:schemeClr val="accent1"/>
              </a:solidFill>
              <a:prstDash val="dash"/>
              <a:miter lim="800000"/>
              <a:headEnd/>
              <a:tailEnd/>
            </a:ln>
          </p:spPr>
          <p:txBody>
            <a:bodyPr lIns="90000" tIns="46800" rIns="90000" bIns="46800" anchor="ctr">
              <a:spAutoFit/>
            </a:bodyPr>
            <a:lstStyle/>
            <a:p>
              <a:endParaRPr lang="zh-CN" altLang="en-US"/>
            </a:p>
          </p:txBody>
        </p:sp>
        <p:sp>
          <p:nvSpPr>
            <p:cNvPr id="56373" name="Text Box 12"/>
            <p:cNvSpPr txBox="1">
              <a:spLocks noChangeArrowheads="1"/>
            </p:cNvSpPr>
            <p:nvPr/>
          </p:nvSpPr>
          <p:spPr bwMode="auto">
            <a:xfrm>
              <a:off x="4377" y="300"/>
              <a:ext cx="1179" cy="262"/>
            </a:xfrm>
            <a:prstGeom prst="rect">
              <a:avLst/>
            </a:prstGeom>
            <a:noFill/>
            <a:ln w="19050" algn="ctr">
              <a:solidFill>
                <a:schemeClr val="accent1"/>
              </a:solidFill>
              <a:miter lim="800000"/>
              <a:headEnd/>
              <a:tailEnd/>
            </a:ln>
          </p:spPr>
          <p:txBody>
            <a:bodyPr lIns="90000" tIns="46800" rIns="90000" bIns="46800">
              <a:spAutoFit/>
            </a:bodyPr>
            <a:lstStyle/>
            <a:p>
              <a:pPr algn="ctr">
                <a:lnSpc>
                  <a:spcPct val="100000"/>
                </a:lnSpc>
              </a:pPr>
              <a:r>
                <a:rPr lang="zh-CN" altLang="en-US">
                  <a:ea typeface="宋体" pitchFamily="2" charset="-122"/>
                </a:rPr>
                <a:t>端口说明部分</a:t>
              </a:r>
            </a:p>
          </p:txBody>
        </p:sp>
        <p:sp>
          <p:nvSpPr>
            <p:cNvPr id="56374" name="Line 14"/>
            <p:cNvSpPr>
              <a:spLocks noChangeShapeType="1"/>
            </p:cNvSpPr>
            <p:nvPr/>
          </p:nvSpPr>
          <p:spPr bwMode="auto">
            <a:xfrm flipH="1">
              <a:off x="4785" y="572"/>
              <a:ext cx="318" cy="363"/>
            </a:xfrm>
            <a:prstGeom prst="line">
              <a:avLst/>
            </a:prstGeom>
            <a:noFill/>
            <a:ln w="19050">
              <a:solidFill>
                <a:schemeClr val="accent1"/>
              </a:solidFill>
              <a:round/>
              <a:headEnd/>
              <a:tailEnd/>
            </a:ln>
          </p:spPr>
          <p:txBody>
            <a:bodyPr lIns="90000" tIns="46800" rIns="90000" bIns="46800" anchor="ctr">
              <a:spAutoFit/>
            </a:bodyPr>
            <a:lstStyle/>
            <a:p>
              <a:endParaRPr lang="zh-CN" altLang="en-US"/>
            </a:p>
          </p:txBody>
        </p:sp>
      </p:grpSp>
      <p:grpSp>
        <p:nvGrpSpPr>
          <p:cNvPr id="3" name="Group 16"/>
          <p:cNvGrpSpPr>
            <a:grpSpLocks/>
          </p:cNvGrpSpPr>
          <p:nvPr/>
        </p:nvGrpSpPr>
        <p:grpSpPr bwMode="auto">
          <a:xfrm>
            <a:off x="7218363" y="1577975"/>
            <a:ext cx="1885950" cy="873125"/>
            <a:chOff x="2835" y="391"/>
            <a:chExt cx="1188" cy="550"/>
          </a:xfrm>
        </p:grpSpPr>
        <p:sp>
          <p:nvSpPr>
            <p:cNvPr id="56362" name="Rectangle 17"/>
            <p:cNvSpPr>
              <a:spLocks noChangeArrowheads="1"/>
            </p:cNvSpPr>
            <p:nvPr/>
          </p:nvSpPr>
          <p:spPr bwMode="auto">
            <a:xfrm>
              <a:off x="3198" y="391"/>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56363" name="Line 18"/>
            <p:cNvSpPr>
              <a:spLocks noChangeShapeType="1"/>
            </p:cNvSpPr>
            <p:nvPr/>
          </p:nvSpPr>
          <p:spPr bwMode="auto">
            <a:xfrm>
              <a:off x="3015" y="77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64" name="Line 19"/>
            <p:cNvSpPr>
              <a:spLocks noChangeShapeType="1"/>
            </p:cNvSpPr>
            <p:nvPr/>
          </p:nvSpPr>
          <p:spPr bwMode="auto">
            <a:xfrm>
              <a:off x="3016"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65" name="Line 20"/>
            <p:cNvSpPr>
              <a:spLocks noChangeShapeType="1"/>
            </p:cNvSpPr>
            <p:nvPr/>
          </p:nvSpPr>
          <p:spPr bwMode="auto">
            <a:xfrm>
              <a:off x="3560" y="799"/>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66" name="Line 21"/>
            <p:cNvSpPr>
              <a:spLocks noChangeShapeType="1"/>
            </p:cNvSpPr>
            <p:nvPr/>
          </p:nvSpPr>
          <p:spPr bwMode="auto">
            <a:xfrm>
              <a:off x="3560"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67" name="Text Box 22"/>
            <p:cNvSpPr txBox="1">
              <a:spLocks noChangeArrowheads="1"/>
            </p:cNvSpPr>
            <p:nvPr/>
          </p:nvSpPr>
          <p:spPr bwMode="auto">
            <a:xfrm>
              <a:off x="2835" y="409"/>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56368" name="Text Box 23"/>
            <p:cNvSpPr txBox="1">
              <a:spLocks noChangeArrowheads="1"/>
            </p:cNvSpPr>
            <p:nvPr/>
          </p:nvSpPr>
          <p:spPr bwMode="auto">
            <a:xfrm>
              <a:off x="2835" y="663"/>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56369" name="Text Box 24"/>
            <p:cNvSpPr txBox="1">
              <a:spLocks noChangeArrowheads="1"/>
            </p:cNvSpPr>
            <p:nvPr/>
          </p:nvSpPr>
          <p:spPr bwMode="auto">
            <a:xfrm>
              <a:off x="3668" y="428"/>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sp>
          <p:nvSpPr>
            <p:cNvPr id="56370" name="Text Box 25"/>
            <p:cNvSpPr txBox="1">
              <a:spLocks noChangeArrowheads="1"/>
            </p:cNvSpPr>
            <p:nvPr/>
          </p:nvSpPr>
          <p:spPr bwMode="auto">
            <a:xfrm>
              <a:off x="3661" y="681"/>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sp>
          <p:nvSpPr>
            <p:cNvPr id="56371" name="Text Box 26"/>
            <p:cNvSpPr txBox="1">
              <a:spLocks noChangeArrowheads="1"/>
            </p:cNvSpPr>
            <p:nvPr/>
          </p:nvSpPr>
          <p:spPr bwMode="auto">
            <a:xfrm>
              <a:off x="3198" y="527"/>
              <a:ext cx="363" cy="250"/>
            </a:xfrm>
            <a:prstGeom prst="rect">
              <a:avLst/>
            </a:prstGeom>
            <a:noFill/>
            <a:ln w="19050" algn="ctr">
              <a:noFill/>
              <a:miter lim="800000"/>
              <a:headEnd/>
              <a:tailEnd/>
            </a:ln>
          </p:spPr>
          <p:txBody>
            <a:bodyPr lIns="90000" tIns="46800" rIns="90000" bIns="46800">
              <a:spAutoFit/>
            </a:bodyPr>
            <a:lstStyle/>
            <a:p>
              <a:pPr algn="ctr">
                <a:lnSpc>
                  <a:spcPct val="100000"/>
                </a:lnSpc>
              </a:pPr>
              <a:endParaRPr lang="zh-CN" altLang="zh-CN">
                <a:ea typeface="宋体" pitchFamily="2" charset="-122"/>
              </a:endParaRPr>
            </a:p>
          </p:txBody>
        </p:sp>
      </p:grpSp>
      <p:grpSp>
        <p:nvGrpSpPr>
          <p:cNvPr id="4" name="Group 27"/>
          <p:cNvGrpSpPr>
            <a:grpSpLocks/>
          </p:cNvGrpSpPr>
          <p:nvPr/>
        </p:nvGrpSpPr>
        <p:grpSpPr bwMode="auto">
          <a:xfrm>
            <a:off x="6184900" y="3094038"/>
            <a:ext cx="2592388" cy="1169987"/>
            <a:chOff x="1528" y="572"/>
            <a:chExt cx="1633" cy="737"/>
          </a:xfrm>
        </p:grpSpPr>
        <p:sp>
          <p:nvSpPr>
            <p:cNvPr id="56335" name="Text Box 28"/>
            <p:cNvSpPr txBox="1">
              <a:spLocks noChangeArrowheads="1"/>
            </p:cNvSpPr>
            <p:nvPr/>
          </p:nvSpPr>
          <p:spPr bwMode="auto">
            <a:xfrm>
              <a:off x="1528" y="572"/>
              <a:ext cx="181"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56336" name="AutoShape 29"/>
            <p:cNvSpPr>
              <a:spLocks noChangeArrowheads="1"/>
            </p:cNvSpPr>
            <p:nvPr/>
          </p:nvSpPr>
          <p:spPr bwMode="auto">
            <a:xfrm>
              <a:off x="1991" y="1022"/>
              <a:ext cx="208" cy="240"/>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6337" name="Line 30"/>
            <p:cNvSpPr>
              <a:spLocks noChangeShapeType="1"/>
            </p:cNvSpPr>
            <p:nvPr/>
          </p:nvSpPr>
          <p:spPr bwMode="auto">
            <a:xfrm flipV="1">
              <a:off x="2393" y="916"/>
              <a:ext cx="13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6338" name="AutoShape 31"/>
            <p:cNvSpPr>
              <a:spLocks noChangeArrowheads="1"/>
            </p:cNvSpPr>
            <p:nvPr/>
          </p:nvSpPr>
          <p:spPr bwMode="auto">
            <a:xfrm>
              <a:off x="2526" y="728"/>
              <a:ext cx="227" cy="22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6339" name="Line 32"/>
            <p:cNvSpPr>
              <a:spLocks noChangeShapeType="1"/>
            </p:cNvSpPr>
            <p:nvPr/>
          </p:nvSpPr>
          <p:spPr bwMode="auto">
            <a:xfrm>
              <a:off x="1775" y="1209"/>
              <a:ext cx="219" cy="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6340" name="Line 33"/>
            <p:cNvSpPr>
              <a:spLocks noChangeShapeType="1"/>
            </p:cNvSpPr>
            <p:nvPr/>
          </p:nvSpPr>
          <p:spPr bwMode="auto">
            <a:xfrm>
              <a:off x="1889" y="1064"/>
              <a:ext cx="93" cy="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6341" name="Line 34"/>
            <p:cNvSpPr>
              <a:spLocks noChangeShapeType="1"/>
            </p:cNvSpPr>
            <p:nvPr/>
          </p:nvSpPr>
          <p:spPr bwMode="auto">
            <a:xfrm flipV="1">
              <a:off x="2762" y="826"/>
              <a:ext cx="9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6342" name="Text Box 35"/>
            <p:cNvSpPr txBox="1">
              <a:spLocks noChangeArrowheads="1"/>
            </p:cNvSpPr>
            <p:nvPr/>
          </p:nvSpPr>
          <p:spPr bwMode="auto">
            <a:xfrm>
              <a:off x="1528" y="709"/>
              <a:ext cx="206"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56343" name="Line 36"/>
            <p:cNvSpPr>
              <a:spLocks noChangeShapeType="1"/>
            </p:cNvSpPr>
            <p:nvPr/>
          </p:nvSpPr>
          <p:spPr bwMode="auto">
            <a:xfrm flipV="1">
              <a:off x="2771" y="1173"/>
              <a:ext cx="11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6344" name="Oval 37"/>
            <p:cNvSpPr>
              <a:spLocks noChangeArrowheads="1"/>
            </p:cNvSpPr>
            <p:nvPr/>
          </p:nvSpPr>
          <p:spPr bwMode="auto">
            <a:xfrm>
              <a:off x="2371" y="1115"/>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6345" name="Text Box 38"/>
            <p:cNvSpPr txBox="1">
              <a:spLocks noChangeArrowheads="1"/>
            </p:cNvSpPr>
            <p:nvPr/>
          </p:nvSpPr>
          <p:spPr bwMode="auto">
            <a:xfrm>
              <a:off x="2816" y="709"/>
              <a:ext cx="248"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p>
          </p:txBody>
        </p:sp>
        <p:sp>
          <p:nvSpPr>
            <p:cNvPr id="56346" name="Text Box 39"/>
            <p:cNvSpPr txBox="1">
              <a:spLocks noChangeArrowheads="1"/>
            </p:cNvSpPr>
            <p:nvPr/>
          </p:nvSpPr>
          <p:spPr bwMode="auto">
            <a:xfrm>
              <a:off x="2798" y="1071"/>
              <a:ext cx="363"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Co</a:t>
              </a:r>
            </a:p>
          </p:txBody>
        </p:sp>
        <p:sp>
          <p:nvSpPr>
            <p:cNvPr id="56347" name="AutoShape 40"/>
            <p:cNvSpPr>
              <a:spLocks noChangeArrowheads="1"/>
            </p:cNvSpPr>
            <p:nvPr/>
          </p:nvSpPr>
          <p:spPr bwMode="auto">
            <a:xfrm rot="5400000">
              <a:off x="2526" y="1071"/>
              <a:ext cx="181" cy="181"/>
            </a:xfrm>
            <a:prstGeom prst="triangle">
              <a:avLst>
                <a:gd name="adj" fmla="val 50000"/>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56348" name="Oval 41"/>
            <p:cNvSpPr>
              <a:spLocks noChangeArrowheads="1"/>
            </p:cNvSpPr>
            <p:nvPr/>
          </p:nvSpPr>
          <p:spPr bwMode="auto">
            <a:xfrm>
              <a:off x="2708" y="1135"/>
              <a:ext cx="66" cy="68"/>
            </a:xfrm>
            <a:prstGeom prst="ellipse">
              <a:avLst/>
            </a:prstGeom>
            <a:noFill/>
            <a:ln w="19050" algn="ctr">
              <a:solidFill>
                <a:schemeClr val="tx1"/>
              </a:solidFill>
              <a:round/>
              <a:headEnd/>
              <a:tailEnd/>
            </a:ln>
          </p:spPr>
          <p:txBody>
            <a:bodyPr lIns="90000" tIns="46800" rIns="90000" bIns="46800" anchor="ctr">
              <a:spAutoFit/>
            </a:bodyPr>
            <a:lstStyle/>
            <a:p>
              <a:endParaRPr lang="zh-CN" altLang="en-US"/>
            </a:p>
          </p:txBody>
        </p:sp>
        <p:sp>
          <p:nvSpPr>
            <p:cNvPr id="56349" name="Oval 42"/>
            <p:cNvSpPr>
              <a:spLocks noChangeArrowheads="1"/>
            </p:cNvSpPr>
            <p:nvPr/>
          </p:nvSpPr>
          <p:spPr bwMode="auto">
            <a:xfrm>
              <a:off x="2190" y="1107"/>
              <a:ext cx="66" cy="68"/>
            </a:xfrm>
            <a:prstGeom prst="ellipse">
              <a:avLst/>
            </a:prstGeom>
            <a:noFill/>
            <a:ln w="19050" algn="ctr">
              <a:solidFill>
                <a:schemeClr val="tx1"/>
              </a:solidFill>
              <a:round/>
              <a:headEnd/>
              <a:tailEnd/>
            </a:ln>
          </p:spPr>
          <p:txBody>
            <a:bodyPr lIns="90000" tIns="46800" rIns="90000" bIns="46800" anchor="ctr">
              <a:spAutoFit/>
            </a:bodyPr>
            <a:lstStyle/>
            <a:p>
              <a:endParaRPr lang="zh-CN" altLang="en-US"/>
            </a:p>
          </p:txBody>
        </p:sp>
        <p:sp>
          <p:nvSpPr>
            <p:cNvPr id="56350" name="Line 43"/>
            <p:cNvSpPr>
              <a:spLocks noChangeShapeType="1"/>
            </p:cNvSpPr>
            <p:nvPr/>
          </p:nvSpPr>
          <p:spPr bwMode="auto">
            <a:xfrm>
              <a:off x="2255" y="1133"/>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51" name="Line 44"/>
            <p:cNvSpPr>
              <a:spLocks noChangeShapeType="1"/>
            </p:cNvSpPr>
            <p:nvPr/>
          </p:nvSpPr>
          <p:spPr bwMode="auto">
            <a:xfrm>
              <a:off x="2209" y="754"/>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52" name="Line 45"/>
            <p:cNvSpPr>
              <a:spLocks noChangeShapeType="1"/>
            </p:cNvSpPr>
            <p:nvPr/>
          </p:nvSpPr>
          <p:spPr bwMode="auto">
            <a:xfrm flipV="1">
              <a:off x="2381" y="911"/>
              <a:ext cx="0" cy="225"/>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6353" name="Line 46"/>
            <p:cNvSpPr>
              <a:spLocks noChangeShapeType="1"/>
            </p:cNvSpPr>
            <p:nvPr/>
          </p:nvSpPr>
          <p:spPr bwMode="auto">
            <a:xfrm flipH="1">
              <a:off x="1704" y="815"/>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54" name="Line 47"/>
            <p:cNvSpPr>
              <a:spLocks noChangeShapeType="1"/>
            </p:cNvSpPr>
            <p:nvPr/>
          </p:nvSpPr>
          <p:spPr bwMode="auto">
            <a:xfrm flipH="1">
              <a:off x="1710" y="709"/>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6355" name="Line 48"/>
            <p:cNvSpPr>
              <a:spLocks noChangeShapeType="1"/>
            </p:cNvSpPr>
            <p:nvPr/>
          </p:nvSpPr>
          <p:spPr bwMode="auto">
            <a:xfrm flipH="1">
              <a:off x="1885" y="709"/>
              <a:ext cx="6" cy="36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6356" name="Line 49"/>
            <p:cNvSpPr>
              <a:spLocks noChangeShapeType="1"/>
            </p:cNvSpPr>
            <p:nvPr/>
          </p:nvSpPr>
          <p:spPr bwMode="auto">
            <a:xfrm flipH="1">
              <a:off x="1782" y="821"/>
              <a:ext cx="4" cy="398"/>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6357" name="Oval 50"/>
            <p:cNvSpPr>
              <a:spLocks noChangeArrowheads="1"/>
            </p:cNvSpPr>
            <p:nvPr/>
          </p:nvSpPr>
          <p:spPr bwMode="auto">
            <a:xfrm>
              <a:off x="1777" y="808"/>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6358" name="Oval 51"/>
            <p:cNvSpPr>
              <a:spLocks noChangeArrowheads="1"/>
            </p:cNvSpPr>
            <p:nvPr/>
          </p:nvSpPr>
          <p:spPr bwMode="auto">
            <a:xfrm>
              <a:off x="1877" y="692"/>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6359" name="Text Box 52"/>
            <p:cNvSpPr txBox="1">
              <a:spLocks noChangeArrowheads="1"/>
            </p:cNvSpPr>
            <p:nvPr/>
          </p:nvSpPr>
          <p:spPr bwMode="auto">
            <a:xfrm>
              <a:off x="2163" y="572"/>
              <a:ext cx="408" cy="19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tmp1</a:t>
              </a:r>
            </a:p>
          </p:txBody>
        </p:sp>
        <p:sp>
          <p:nvSpPr>
            <p:cNvPr id="56360" name="Text Box 53"/>
            <p:cNvSpPr txBox="1">
              <a:spLocks noChangeArrowheads="1"/>
            </p:cNvSpPr>
            <p:nvPr/>
          </p:nvSpPr>
          <p:spPr bwMode="auto">
            <a:xfrm>
              <a:off x="2163" y="1117"/>
              <a:ext cx="408" cy="19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tmp2</a:t>
              </a:r>
            </a:p>
          </p:txBody>
        </p:sp>
        <p:sp>
          <p:nvSpPr>
            <p:cNvPr id="56361" name="AutoShape 54"/>
            <p:cNvSpPr>
              <a:spLocks noChangeArrowheads="1"/>
            </p:cNvSpPr>
            <p:nvPr/>
          </p:nvSpPr>
          <p:spPr bwMode="auto">
            <a:xfrm flipH="1">
              <a:off x="2018" y="658"/>
              <a:ext cx="227" cy="232"/>
            </a:xfrm>
            <a:prstGeom prst="moon">
              <a:avLst>
                <a:gd name="adj" fmla="val 86782"/>
              </a:avLst>
            </a:prstGeom>
            <a:solidFill>
              <a:srgbClr val="DBDBDB"/>
            </a:solidFill>
            <a:ln w="19050" algn="ctr">
              <a:solidFill>
                <a:schemeClr val="tx1"/>
              </a:solidFill>
              <a:miter lim="800000"/>
              <a:headEnd/>
              <a:tailEnd/>
            </a:ln>
          </p:spPr>
          <p:txBody>
            <a:bodyPr lIns="90000" tIns="46800" rIns="90000" bIns="46800" anchor="ctr">
              <a:spAutoFit/>
            </a:bodyPr>
            <a:lstStyle/>
            <a:p>
              <a:endParaRPr lang="zh-CN" altLang="en-US"/>
            </a:p>
          </p:txBody>
        </p:sp>
      </p:grpSp>
      <p:grpSp>
        <p:nvGrpSpPr>
          <p:cNvPr id="5" name="Group 57"/>
          <p:cNvGrpSpPr>
            <a:grpSpLocks/>
          </p:cNvGrpSpPr>
          <p:nvPr/>
        </p:nvGrpSpPr>
        <p:grpSpPr bwMode="auto">
          <a:xfrm>
            <a:off x="2124075" y="2636838"/>
            <a:ext cx="3095625" cy="1439862"/>
            <a:chOff x="1338" y="1661"/>
            <a:chExt cx="1950" cy="907"/>
          </a:xfrm>
        </p:grpSpPr>
        <p:sp>
          <p:nvSpPr>
            <p:cNvPr id="56333" name="Line 55"/>
            <p:cNvSpPr>
              <a:spLocks noChangeShapeType="1"/>
            </p:cNvSpPr>
            <p:nvPr/>
          </p:nvSpPr>
          <p:spPr bwMode="auto">
            <a:xfrm>
              <a:off x="1338" y="1661"/>
              <a:ext cx="1633" cy="907"/>
            </a:xfrm>
            <a:prstGeom prst="line">
              <a:avLst/>
            </a:prstGeom>
            <a:noFill/>
            <a:ln w="19050">
              <a:solidFill>
                <a:srgbClr val="FF3300"/>
              </a:solidFill>
              <a:round/>
              <a:headEnd type="triangle" w="med" len="med"/>
              <a:tailEnd type="triangle" w="med" len="med"/>
            </a:ln>
          </p:spPr>
          <p:txBody>
            <a:bodyPr lIns="90000" tIns="82800" rIns="90000" bIns="46800">
              <a:spAutoFit/>
            </a:bodyPr>
            <a:lstStyle/>
            <a:p>
              <a:endParaRPr lang="zh-CN" altLang="en-US"/>
            </a:p>
          </p:txBody>
        </p:sp>
        <p:sp>
          <p:nvSpPr>
            <p:cNvPr id="56334" name="Text Box 56"/>
            <p:cNvSpPr txBox="1">
              <a:spLocks noChangeArrowheads="1"/>
            </p:cNvSpPr>
            <p:nvPr/>
          </p:nvSpPr>
          <p:spPr bwMode="auto">
            <a:xfrm>
              <a:off x="2200" y="1979"/>
              <a:ext cx="1088" cy="244"/>
            </a:xfrm>
            <a:prstGeom prst="rect">
              <a:avLst/>
            </a:prstGeom>
            <a:noFill/>
            <a:ln w="19050" algn="ctr">
              <a:noFill/>
              <a:miter lim="800000"/>
              <a:headEnd/>
              <a:tailEnd/>
            </a:ln>
          </p:spPr>
          <p:txBody>
            <a:bodyPr lIns="90000" tIns="82800" rIns="90000" bIns="46800">
              <a:spAutoFit/>
            </a:bodyPr>
            <a:lstStyle/>
            <a:p>
              <a:pPr algn="ctr"/>
              <a:r>
                <a:rPr lang="zh-CN" altLang="en-US">
                  <a:solidFill>
                    <a:srgbClr val="FF3300"/>
                  </a:solidFill>
                </a:rPr>
                <a:t>实体名一致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8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86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86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86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8" grpId="0" animBg="1"/>
      <p:bldP spid="538629" grpId="0" animBg="1"/>
      <p:bldP spid="538630" grpId="0" animBg="1"/>
      <p:bldP spid="538632" grpId="0" animBg="1"/>
      <p:bldP spid="538633" grpId="0"/>
      <p:bldP spid="5386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626" name="Picture 58"/>
          <p:cNvPicPr>
            <a:picLocks noChangeAspect="1" noChangeArrowheads="1"/>
          </p:cNvPicPr>
          <p:nvPr/>
        </p:nvPicPr>
        <p:blipFill>
          <a:blip r:embed="rId3" cstate="print"/>
          <a:srcRect/>
          <a:stretch>
            <a:fillRect/>
          </a:stretch>
        </p:blipFill>
        <p:spPr bwMode="auto">
          <a:xfrm>
            <a:off x="1116013" y="981075"/>
            <a:ext cx="7040562" cy="4895850"/>
          </a:xfrm>
          <a:prstGeom prst="rect">
            <a:avLst/>
          </a:prstGeom>
          <a:noFill/>
          <a:ln w="9525">
            <a:noFill/>
            <a:miter lim="800000"/>
            <a:headEnd/>
            <a:tailEnd/>
          </a:ln>
        </p:spPr>
      </p:pic>
      <p:sp>
        <p:nvSpPr>
          <p:cNvPr id="493570" name="Rectangle 2"/>
          <p:cNvSpPr>
            <a:spLocks noGrp="1" noChangeArrowheads="1"/>
          </p:cNvSpPr>
          <p:nvPr>
            <p:ph type="title"/>
          </p:nvPr>
        </p:nvSpPr>
        <p:spPr>
          <a:xfrm>
            <a:off x="6335713" y="6497638"/>
            <a:ext cx="2808287" cy="360362"/>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可编程阵列（与或）</a:t>
            </a:r>
          </a:p>
        </p:txBody>
      </p:sp>
      <p:sp>
        <p:nvSpPr>
          <p:cNvPr id="16393" name="Oval 10"/>
          <p:cNvSpPr>
            <a:spLocks noChangeArrowheads="1"/>
          </p:cNvSpPr>
          <p:nvPr/>
        </p:nvSpPr>
        <p:spPr bwMode="auto">
          <a:xfrm>
            <a:off x="1724025" y="1236663"/>
            <a:ext cx="71438"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394" name="Oval 11"/>
          <p:cNvSpPr>
            <a:spLocks noChangeArrowheads="1"/>
          </p:cNvSpPr>
          <p:nvPr/>
        </p:nvSpPr>
        <p:spPr bwMode="auto">
          <a:xfrm>
            <a:off x="2032000" y="1239838"/>
            <a:ext cx="71438"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395" name="Oval 12"/>
          <p:cNvSpPr>
            <a:spLocks noChangeArrowheads="1"/>
          </p:cNvSpPr>
          <p:nvPr/>
        </p:nvSpPr>
        <p:spPr bwMode="auto">
          <a:xfrm>
            <a:off x="2349500" y="1239838"/>
            <a:ext cx="71438"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396" name="Oval 13"/>
          <p:cNvSpPr>
            <a:spLocks noChangeArrowheads="1"/>
          </p:cNvSpPr>
          <p:nvPr/>
        </p:nvSpPr>
        <p:spPr bwMode="auto">
          <a:xfrm>
            <a:off x="2708275" y="1238250"/>
            <a:ext cx="71438" cy="71438"/>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nvGrpSpPr>
          <p:cNvPr id="2" name="Group 41"/>
          <p:cNvGrpSpPr>
            <a:grpSpLocks/>
          </p:cNvGrpSpPr>
          <p:nvPr/>
        </p:nvGrpSpPr>
        <p:grpSpPr bwMode="auto">
          <a:xfrm>
            <a:off x="1730375" y="1524000"/>
            <a:ext cx="884238" cy="74613"/>
            <a:chOff x="1053" y="844"/>
            <a:chExt cx="557" cy="47"/>
          </a:xfrm>
        </p:grpSpPr>
        <p:sp>
          <p:nvSpPr>
            <p:cNvPr id="3118" name="Oval 15"/>
            <p:cNvSpPr>
              <a:spLocks noChangeArrowheads="1"/>
            </p:cNvSpPr>
            <p:nvPr/>
          </p:nvSpPr>
          <p:spPr bwMode="auto">
            <a:xfrm>
              <a:off x="1053" y="844"/>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9" name="Oval 17"/>
            <p:cNvSpPr>
              <a:spLocks noChangeArrowheads="1"/>
            </p:cNvSpPr>
            <p:nvPr/>
          </p:nvSpPr>
          <p:spPr bwMode="auto">
            <a:xfrm>
              <a:off x="1447" y="846"/>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20" name="Oval 19"/>
            <p:cNvSpPr>
              <a:spLocks noChangeArrowheads="1"/>
            </p:cNvSpPr>
            <p:nvPr/>
          </p:nvSpPr>
          <p:spPr bwMode="auto">
            <a:xfrm>
              <a:off x="1137" y="845"/>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21" name="Oval 20"/>
            <p:cNvSpPr>
              <a:spLocks noChangeArrowheads="1"/>
            </p:cNvSpPr>
            <p:nvPr/>
          </p:nvSpPr>
          <p:spPr bwMode="auto">
            <a:xfrm>
              <a:off x="1565" y="845"/>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grpSp>
        <p:nvGrpSpPr>
          <p:cNvPr id="3" name="Group 42"/>
          <p:cNvGrpSpPr>
            <a:grpSpLocks/>
          </p:cNvGrpSpPr>
          <p:nvPr/>
        </p:nvGrpSpPr>
        <p:grpSpPr bwMode="auto">
          <a:xfrm>
            <a:off x="1720850" y="1816100"/>
            <a:ext cx="1055688" cy="88900"/>
            <a:chOff x="1047" y="1028"/>
            <a:chExt cx="665" cy="56"/>
          </a:xfrm>
        </p:grpSpPr>
        <p:sp>
          <p:nvSpPr>
            <p:cNvPr id="3114" name="Oval 21"/>
            <p:cNvSpPr>
              <a:spLocks noChangeArrowheads="1"/>
            </p:cNvSpPr>
            <p:nvPr/>
          </p:nvSpPr>
          <p:spPr bwMode="auto">
            <a:xfrm>
              <a:off x="1047" y="1028"/>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5" name="Oval 22"/>
            <p:cNvSpPr>
              <a:spLocks noChangeArrowheads="1"/>
            </p:cNvSpPr>
            <p:nvPr/>
          </p:nvSpPr>
          <p:spPr bwMode="auto">
            <a:xfrm>
              <a:off x="1241" y="1030"/>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6" name="Oval 23"/>
            <p:cNvSpPr>
              <a:spLocks noChangeArrowheads="1"/>
            </p:cNvSpPr>
            <p:nvPr/>
          </p:nvSpPr>
          <p:spPr bwMode="auto">
            <a:xfrm>
              <a:off x="1349" y="1039"/>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7" name="Oval 24"/>
            <p:cNvSpPr>
              <a:spLocks noChangeArrowheads="1"/>
            </p:cNvSpPr>
            <p:nvPr/>
          </p:nvSpPr>
          <p:spPr bwMode="auto">
            <a:xfrm>
              <a:off x="1667" y="1029"/>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grpSp>
        <p:nvGrpSpPr>
          <p:cNvPr id="4" name="Group 43"/>
          <p:cNvGrpSpPr>
            <a:grpSpLocks/>
          </p:cNvGrpSpPr>
          <p:nvPr/>
        </p:nvGrpSpPr>
        <p:grpSpPr bwMode="auto">
          <a:xfrm>
            <a:off x="1557338" y="2127250"/>
            <a:ext cx="1069975" cy="74613"/>
            <a:chOff x="944" y="1224"/>
            <a:chExt cx="674" cy="47"/>
          </a:xfrm>
        </p:grpSpPr>
        <p:sp>
          <p:nvSpPr>
            <p:cNvPr id="3110" name="Oval 25"/>
            <p:cNvSpPr>
              <a:spLocks noChangeArrowheads="1"/>
            </p:cNvSpPr>
            <p:nvPr/>
          </p:nvSpPr>
          <p:spPr bwMode="auto">
            <a:xfrm>
              <a:off x="944" y="1224"/>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1" name="Oval 26"/>
            <p:cNvSpPr>
              <a:spLocks noChangeArrowheads="1"/>
            </p:cNvSpPr>
            <p:nvPr/>
          </p:nvSpPr>
          <p:spPr bwMode="auto">
            <a:xfrm>
              <a:off x="1229" y="1226"/>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2" name="Oval 27"/>
            <p:cNvSpPr>
              <a:spLocks noChangeArrowheads="1"/>
            </p:cNvSpPr>
            <p:nvPr/>
          </p:nvSpPr>
          <p:spPr bwMode="auto">
            <a:xfrm>
              <a:off x="1429" y="1226"/>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13" name="Oval 28"/>
            <p:cNvSpPr>
              <a:spLocks noChangeArrowheads="1"/>
            </p:cNvSpPr>
            <p:nvPr/>
          </p:nvSpPr>
          <p:spPr bwMode="auto">
            <a:xfrm>
              <a:off x="1573" y="1225"/>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grpSp>
        <p:nvGrpSpPr>
          <p:cNvPr id="5" name="Group 44"/>
          <p:cNvGrpSpPr>
            <a:grpSpLocks/>
          </p:cNvGrpSpPr>
          <p:nvPr/>
        </p:nvGrpSpPr>
        <p:grpSpPr bwMode="auto">
          <a:xfrm>
            <a:off x="1555750" y="2416175"/>
            <a:ext cx="1201738" cy="84138"/>
            <a:chOff x="943" y="1406"/>
            <a:chExt cx="757" cy="53"/>
          </a:xfrm>
        </p:grpSpPr>
        <p:sp>
          <p:nvSpPr>
            <p:cNvPr id="3106" name="Oval 29"/>
            <p:cNvSpPr>
              <a:spLocks noChangeArrowheads="1"/>
            </p:cNvSpPr>
            <p:nvPr/>
          </p:nvSpPr>
          <p:spPr bwMode="auto">
            <a:xfrm>
              <a:off x="943" y="1414"/>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7" name="Oval 30"/>
            <p:cNvSpPr>
              <a:spLocks noChangeArrowheads="1"/>
            </p:cNvSpPr>
            <p:nvPr/>
          </p:nvSpPr>
          <p:spPr bwMode="auto">
            <a:xfrm>
              <a:off x="1229" y="1407"/>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8" name="Oval 31"/>
            <p:cNvSpPr>
              <a:spLocks noChangeArrowheads="1"/>
            </p:cNvSpPr>
            <p:nvPr/>
          </p:nvSpPr>
          <p:spPr bwMode="auto">
            <a:xfrm>
              <a:off x="1429" y="1407"/>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9" name="Oval 32"/>
            <p:cNvSpPr>
              <a:spLocks noChangeArrowheads="1"/>
            </p:cNvSpPr>
            <p:nvPr/>
          </p:nvSpPr>
          <p:spPr bwMode="auto">
            <a:xfrm>
              <a:off x="1655" y="1406"/>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grpSp>
        <p:nvGrpSpPr>
          <p:cNvPr id="6" name="Group 45"/>
          <p:cNvGrpSpPr>
            <a:grpSpLocks/>
          </p:cNvGrpSpPr>
          <p:nvPr/>
        </p:nvGrpSpPr>
        <p:grpSpPr bwMode="auto">
          <a:xfrm>
            <a:off x="1701800" y="2747963"/>
            <a:ext cx="1055688" cy="74612"/>
            <a:chOff x="1035" y="1615"/>
            <a:chExt cx="665" cy="47"/>
          </a:xfrm>
        </p:grpSpPr>
        <p:sp>
          <p:nvSpPr>
            <p:cNvPr id="3102" name="Oval 33"/>
            <p:cNvSpPr>
              <a:spLocks noChangeArrowheads="1"/>
            </p:cNvSpPr>
            <p:nvPr/>
          </p:nvSpPr>
          <p:spPr bwMode="auto">
            <a:xfrm>
              <a:off x="1035" y="1615"/>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3" name="Oval 34"/>
            <p:cNvSpPr>
              <a:spLocks noChangeArrowheads="1"/>
            </p:cNvSpPr>
            <p:nvPr/>
          </p:nvSpPr>
          <p:spPr bwMode="auto">
            <a:xfrm>
              <a:off x="1137" y="1617"/>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4" name="Oval 35"/>
            <p:cNvSpPr>
              <a:spLocks noChangeArrowheads="1"/>
            </p:cNvSpPr>
            <p:nvPr/>
          </p:nvSpPr>
          <p:spPr bwMode="auto">
            <a:xfrm>
              <a:off x="1429" y="1617"/>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5" name="Oval 36"/>
            <p:cNvSpPr>
              <a:spLocks noChangeArrowheads="1"/>
            </p:cNvSpPr>
            <p:nvPr/>
          </p:nvSpPr>
          <p:spPr bwMode="auto">
            <a:xfrm>
              <a:off x="1655" y="1616"/>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grpSp>
        <p:nvGrpSpPr>
          <p:cNvPr id="7" name="Group 46"/>
          <p:cNvGrpSpPr>
            <a:grpSpLocks/>
          </p:cNvGrpSpPr>
          <p:nvPr/>
        </p:nvGrpSpPr>
        <p:grpSpPr bwMode="auto">
          <a:xfrm>
            <a:off x="1716088" y="3136900"/>
            <a:ext cx="895350" cy="74613"/>
            <a:chOff x="1044" y="1860"/>
            <a:chExt cx="564" cy="47"/>
          </a:xfrm>
        </p:grpSpPr>
        <p:sp>
          <p:nvSpPr>
            <p:cNvPr id="3098" name="Oval 37"/>
            <p:cNvSpPr>
              <a:spLocks noChangeArrowheads="1"/>
            </p:cNvSpPr>
            <p:nvPr/>
          </p:nvSpPr>
          <p:spPr bwMode="auto">
            <a:xfrm>
              <a:off x="1044" y="1860"/>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099" name="Oval 38"/>
            <p:cNvSpPr>
              <a:spLocks noChangeArrowheads="1"/>
            </p:cNvSpPr>
            <p:nvPr/>
          </p:nvSpPr>
          <p:spPr bwMode="auto">
            <a:xfrm>
              <a:off x="1238" y="1862"/>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0" name="Oval 39"/>
            <p:cNvSpPr>
              <a:spLocks noChangeArrowheads="1"/>
            </p:cNvSpPr>
            <p:nvPr/>
          </p:nvSpPr>
          <p:spPr bwMode="auto">
            <a:xfrm>
              <a:off x="1438" y="1862"/>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3101" name="Oval 40"/>
            <p:cNvSpPr>
              <a:spLocks noChangeArrowheads="1"/>
            </p:cNvSpPr>
            <p:nvPr/>
          </p:nvSpPr>
          <p:spPr bwMode="auto">
            <a:xfrm>
              <a:off x="1563" y="1861"/>
              <a:ext cx="45" cy="45"/>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grpSp>
      <p:sp>
        <p:nvSpPr>
          <p:cNvPr id="16403" name="Oval 47"/>
          <p:cNvSpPr>
            <a:spLocks noChangeArrowheads="1"/>
          </p:cNvSpPr>
          <p:nvPr/>
        </p:nvSpPr>
        <p:spPr bwMode="auto">
          <a:xfrm>
            <a:off x="4976813" y="1195388"/>
            <a:ext cx="71437"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404" name="Oval 48"/>
          <p:cNvSpPr>
            <a:spLocks noChangeArrowheads="1"/>
          </p:cNvSpPr>
          <p:nvPr/>
        </p:nvSpPr>
        <p:spPr bwMode="auto">
          <a:xfrm>
            <a:off x="4976813" y="1525588"/>
            <a:ext cx="71437"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405" name="Oval 49"/>
          <p:cNvSpPr>
            <a:spLocks noChangeArrowheads="1"/>
          </p:cNvSpPr>
          <p:nvPr/>
        </p:nvSpPr>
        <p:spPr bwMode="auto">
          <a:xfrm>
            <a:off x="4976813" y="1827213"/>
            <a:ext cx="71437"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406" name="Oval 50"/>
          <p:cNvSpPr>
            <a:spLocks noChangeArrowheads="1"/>
          </p:cNvSpPr>
          <p:nvPr/>
        </p:nvSpPr>
        <p:spPr bwMode="auto">
          <a:xfrm>
            <a:off x="5362575" y="3098800"/>
            <a:ext cx="71438" cy="71438"/>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407" name="Oval 51"/>
          <p:cNvSpPr>
            <a:spLocks noChangeArrowheads="1"/>
          </p:cNvSpPr>
          <p:nvPr/>
        </p:nvSpPr>
        <p:spPr bwMode="auto">
          <a:xfrm>
            <a:off x="5365750" y="2128838"/>
            <a:ext cx="71438" cy="71437"/>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408" name="Oval 52"/>
          <p:cNvSpPr>
            <a:spLocks noChangeArrowheads="1"/>
          </p:cNvSpPr>
          <p:nvPr/>
        </p:nvSpPr>
        <p:spPr bwMode="auto">
          <a:xfrm>
            <a:off x="5365750" y="2460625"/>
            <a:ext cx="71438" cy="71438"/>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16409" name="Oval 53"/>
          <p:cNvSpPr>
            <a:spLocks noChangeArrowheads="1"/>
          </p:cNvSpPr>
          <p:nvPr/>
        </p:nvSpPr>
        <p:spPr bwMode="auto">
          <a:xfrm>
            <a:off x="5365750" y="2778125"/>
            <a:ext cx="71438" cy="71438"/>
          </a:xfrm>
          <a:prstGeom prst="ellipse">
            <a:avLst/>
          </a:prstGeom>
          <a:solidFill>
            <a:srgbClr val="FF3300"/>
          </a:solidFill>
          <a:ln w="19050">
            <a:solidFill>
              <a:schemeClr val="tx1"/>
            </a:solidFill>
            <a:round/>
            <a:headEnd/>
            <a:tailEnd/>
          </a:ln>
        </p:spPr>
        <p:txBody>
          <a:bodyPr wrap="none" lIns="90000" tIns="46800" rIns="90000" bIns="46800" anchor="ctr">
            <a:spAutoFit/>
          </a:bodyPr>
          <a:lstStyle/>
          <a:p>
            <a:endParaRPr lang="zh-CN" altLang="en-US"/>
          </a:p>
        </p:txBody>
      </p:sp>
      <p:sp>
        <p:nvSpPr>
          <p:cNvPr id="493628" name="Text Box 60"/>
          <p:cNvSpPr txBox="1">
            <a:spLocks noChangeArrowheads="1"/>
          </p:cNvSpPr>
          <p:nvPr/>
        </p:nvSpPr>
        <p:spPr bwMode="auto">
          <a:xfrm>
            <a:off x="6021388" y="101600"/>
            <a:ext cx="2376487" cy="739775"/>
          </a:xfrm>
          <a:prstGeom prst="rect">
            <a:avLst/>
          </a:prstGeom>
          <a:noFill/>
          <a:ln w="38100" cmpd="dbl" algn="ctr">
            <a:solidFill>
              <a:srgbClr val="FF3300"/>
            </a:solidFill>
            <a:miter lim="800000"/>
            <a:headEnd/>
            <a:tailEnd/>
          </a:ln>
        </p:spPr>
        <p:txBody>
          <a:bodyPr lIns="90000" tIns="46800" rIns="90000" bIns="46800">
            <a:spAutoFit/>
          </a:bodyPr>
          <a:lstStyle/>
          <a:p>
            <a:pPr algn="ctr">
              <a:lnSpc>
                <a:spcPct val="100000"/>
              </a:lnSpc>
            </a:pPr>
            <a:r>
              <a:rPr kumimoji="0" lang="en-US" altLang="zh-CN">
                <a:latin typeface="Arial" charset="0"/>
                <a:ea typeface="宋体" pitchFamily="2" charset="-122"/>
              </a:rPr>
              <a:t>PLA</a:t>
            </a:r>
            <a:r>
              <a:rPr kumimoji="0" lang="zh-CN" altLang="en-US">
                <a:latin typeface="Arial" charset="0"/>
                <a:ea typeface="宋体" pitchFamily="2" charset="-122"/>
              </a:rPr>
              <a:t>与阵列可编程或阵列可编程</a:t>
            </a:r>
          </a:p>
        </p:txBody>
      </p:sp>
      <p:graphicFrame>
        <p:nvGraphicFramePr>
          <p:cNvPr id="492561" name="Object 17"/>
          <p:cNvGraphicFramePr>
            <a:graphicFrameLocks noChangeAspect="1"/>
          </p:cNvGraphicFramePr>
          <p:nvPr/>
        </p:nvGraphicFramePr>
        <p:xfrm>
          <a:off x="436563" y="130175"/>
          <a:ext cx="3186112" cy="820738"/>
        </p:xfrm>
        <a:graphic>
          <a:graphicData uri="http://schemas.openxmlformats.org/presentationml/2006/ole">
            <mc:AlternateContent xmlns:mc="http://schemas.openxmlformats.org/markup-compatibility/2006">
              <mc:Choice xmlns:v="urn:schemas-microsoft-com:vml" Requires="v">
                <p:oleObj spid="_x0000_s3078" name="公式" r:id="rId4" imgW="2577960" imgH="482400" progId="Equation.3">
                  <p:embed/>
                </p:oleObj>
              </mc:Choice>
              <mc:Fallback>
                <p:oleObj name="公式" r:id="rId4" imgW="2577960" imgH="4824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63" y="130175"/>
                        <a:ext cx="3186112"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2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6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4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4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4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4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4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40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3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animBg="1"/>
      <p:bldP spid="16394" grpId="0" animBg="1"/>
      <p:bldP spid="16395" grpId="0" animBg="1"/>
      <p:bldP spid="16396" grpId="0" animBg="1"/>
      <p:bldP spid="16403" grpId="0" animBg="1"/>
      <p:bldP spid="16404" grpId="0" animBg="1"/>
      <p:bldP spid="16405" grpId="0" animBg="1"/>
      <p:bldP spid="16406" grpId="0" animBg="1"/>
      <p:bldP spid="16407" grpId="0" animBg="1"/>
      <p:bldP spid="16408" grpId="0" animBg="1"/>
      <p:bldP spid="16409" grpId="0" animBg="1"/>
      <p:bldP spid="4936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096A51AD-21AD-4266-8AB2-60DB37468B4C}"/>
              </a:ext>
            </a:extLst>
          </p:cNvPr>
          <p:cNvSpPr txBox="1">
            <a:spLocks noChangeArrowheads="1"/>
          </p:cNvSpPr>
          <p:nvPr/>
        </p:nvSpPr>
        <p:spPr bwMode="auto">
          <a:xfrm>
            <a:off x="685800" y="762000"/>
            <a:ext cx="1437928" cy="402291"/>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wrap="square" lIns="90000" tIns="46800" rIns="90000" bIns="46800">
            <a:spAutoFit/>
          </a:bodyPr>
          <a:lstStyle/>
          <a:p>
            <a:pPr algn="ctr">
              <a:lnSpc>
                <a:spcPct val="100000"/>
              </a:lnSpc>
            </a:pPr>
            <a:r>
              <a:rPr lang="zh-CN" altLang="en-US" dirty="0">
                <a:solidFill>
                  <a:schemeClr val="bg1"/>
                </a:solidFill>
                <a:ea typeface="宋体" pitchFamily="2" charset="-122"/>
              </a:rPr>
              <a:t>注意：</a:t>
            </a:r>
          </a:p>
        </p:txBody>
      </p:sp>
      <p:sp>
        <p:nvSpPr>
          <p:cNvPr id="6" name="文本框 5">
            <a:extLst>
              <a:ext uri="{FF2B5EF4-FFF2-40B4-BE49-F238E27FC236}">
                <a16:creationId xmlns:a16="http://schemas.microsoft.com/office/drawing/2014/main" id="{A0AC95CC-8EAF-4507-93F7-E3728F82958D}"/>
              </a:ext>
            </a:extLst>
          </p:cNvPr>
          <p:cNvSpPr txBox="1"/>
          <p:nvPr/>
        </p:nvSpPr>
        <p:spPr>
          <a:xfrm>
            <a:off x="685800" y="1772816"/>
            <a:ext cx="6622504" cy="2431435"/>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首字母必须为字母；</a:t>
            </a:r>
            <a:endParaRPr lang="en-US" altLang="zh-CN" dirty="0"/>
          </a:p>
          <a:p>
            <a:pPr marL="342900" indent="-342900">
              <a:buFont typeface="Arial" panose="020B0604020202020204" pitchFamily="34" charset="0"/>
              <a:buChar char="•"/>
            </a:pPr>
            <a:r>
              <a:rPr lang="zh-CN" altLang="en-US" dirty="0"/>
              <a:t>不能以下划线开头</a:t>
            </a:r>
            <a:r>
              <a:rPr lang="en-US" altLang="zh-CN" dirty="0"/>
              <a:t>/</a:t>
            </a:r>
            <a:r>
              <a:rPr lang="zh-CN" altLang="en-US" dirty="0"/>
              <a:t>结尾；</a:t>
            </a:r>
            <a:endParaRPr lang="en-US" altLang="zh-CN" dirty="0"/>
          </a:p>
          <a:p>
            <a:pPr marL="342900" indent="-342900">
              <a:buFont typeface="Arial" panose="020B0604020202020204" pitchFamily="34" charset="0"/>
              <a:buChar char="•"/>
            </a:pPr>
            <a:r>
              <a:rPr lang="zh-CN" altLang="en-US" dirty="0"/>
              <a:t>不允许出现连续下划线；</a:t>
            </a:r>
            <a:endParaRPr lang="en-US" altLang="zh-CN" dirty="0"/>
          </a:p>
          <a:p>
            <a:pPr marL="342900" indent="-342900">
              <a:buFont typeface="Arial" panose="020B0604020202020204" pitchFamily="34" charset="0"/>
              <a:buChar char="•"/>
            </a:pPr>
            <a:r>
              <a:rPr lang="zh-CN" altLang="en-US" dirty="0"/>
              <a:t>最长</a:t>
            </a:r>
            <a:r>
              <a:rPr lang="en-US" altLang="zh-CN" dirty="0"/>
              <a:t>32</a:t>
            </a:r>
            <a:r>
              <a:rPr lang="zh-CN" altLang="en-US" dirty="0"/>
              <a:t>字符，不区分大小写。</a:t>
            </a:r>
            <a:endParaRPr lang="en-US" altLang="zh-CN" dirty="0"/>
          </a:p>
          <a:p>
            <a:pPr marL="342900" indent="-342900">
              <a:buFont typeface="Arial" panose="020B0604020202020204" pitchFamily="34" charset="0"/>
              <a:buChar char="•"/>
            </a:pPr>
            <a:r>
              <a:rPr lang="zh-CN" altLang="en-US" dirty="0"/>
              <a:t>字符‘</a:t>
            </a:r>
            <a:r>
              <a:rPr lang="en-US" altLang="zh-CN" dirty="0"/>
              <a:t>Z</a:t>
            </a:r>
            <a:r>
              <a:rPr lang="zh-CN" altLang="en-US" dirty="0"/>
              <a:t>’“</a:t>
            </a:r>
            <a:r>
              <a:rPr lang="en-US" altLang="zh-CN" dirty="0"/>
              <a:t>ZZZZ</a:t>
            </a:r>
            <a:r>
              <a:rPr lang="zh-CN" altLang="en-US" dirty="0"/>
              <a:t>”有其特殊意义，不能随意使用。</a:t>
            </a:r>
            <a:endParaRPr lang="en-US" altLang="zh-CN" dirty="0"/>
          </a:p>
          <a:p>
            <a:pPr marL="342900" indent="-342900">
              <a:buFont typeface="Arial" panose="020B0604020202020204" pitchFamily="34" charset="0"/>
              <a:buChar char="•"/>
            </a:pPr>
            <a:r>
              <a:rPr lang="zh-CN" altLang="en-US" dirty="0"/>
              <a:t>存盘文件名和实体名必须相同</a:t>
            </a:r>
            <a:r>
              <a:rPr lang="zh-CN" altLang="en-US" sz="1800" b="0" dirty="0"/>
              <a:t>。</a:t>
            </a:r>
            <a:endParaRPr lang="en-US" altLang="zh-CN" sz="1800" b="0" dirty="0"/>
          </a:p>
        </p:txBody>
      </p:sp>
    </p:spTree>
    <p:extLst>
      <p:ext uri="{BB962C8B-B14F-4D97-AF65-F5344CB8AC3E}">
        <p14:creationId xmlns:p14="http://schemas.microsoft.com/office/powerpoint/2010/main" val="108185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6697663" y="6630988"/>
            <a:ext cx="2446337"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实体说明、结构体格式</a:t>
            </a:r>
          </a:p>
        </p:txBody>
      </p:sp>
      <p:sp>
        <p:nvSpPr>
          <p:cNvPr id="578567" name="Text Box 7"/>
          <p:cNvSpPr txBox="1">
            <a:spLocks noChangeArrowheads="1"/>
          </p:cNvSpPr>
          <p:nvPr/>
        </p:nvSpPr>
        <p:spPr bwMode="auto">
          <a:xfrm>
            <a:off x="3132138" y="2927350"/>
            <a:ext cx="4248150" cy="2146300"/>
          </a:xfrm>
          <a:prstGeom prst="rect">
            <a:avLst/>
          </a:prstGeom>
          <a:noFill/>
          <a:ln w="19050" algn="ctr">
            <a:noFill/>
            <a:miter lim="800000"/>
            <a:headEnd/>
            <a:tailEnd/>
          </a:ln>
        </p:spPr>
        <p:txBody>
          <a:bodyPr lIns="90000" tIns="46800" rIns="90000" bIns="46800">
            <a:spAutoFit/>
          </a:bodyPr>
          <a:lstStyle/>
          <a:p>
            <a:pPr>
              <a:lnSpc>
                <a:spcPct val="65000"/>
              </a:lnSpc>
            </a:pPr>
            <a:endParaRPr lang="en-US" altLang="zh-CN" sz="1600">
              <a:ea typeface="宋体" pitchFamily="2" charset="-122"/>
            </a:endParaRPr>
          </a:p>
          <a:p>
            <a:pPr>
              <a:lnSpc>
                <a:spcPct val="65000"/>
              </a:lnSpc>
            </a:pPr>
            <a:r>
              <a:rPr lang="en-US" altLang="zh-CN" sz="1800">
                <a:solidFill>
                  <a:schemeClr val="accent2"/>
                </a:solidFill>
                <a:ea typeface="宋体" pitchFamily="2" charset="-122"/>
              </a:rPr>
              <a:t>ENTITY</a:t>
            </a:r>
            <a:r>
              <a:rPr lang="en-US" altLang="zh-CN" sz="1800">
                <a:ea typeface="宋体" pitchFamily="2" charset="-122"/>
              </a:rPr>
              <a:t> half_adder </a:t>
            </a:r>
            <a:r>
              <a:rPr lang="en-US" altLang="zh-CN" sz="1800">
                <a:solidFill>
                  <a:schemeClr val="accent2"/>
                </a:solidFill>
                <a:ea typeface="宋体" pitchFamily="2" charset="-122"/>
              </a:rPr>
              <a:t>IS</a:t>
            </a:r>
            <a:r>
              <a:rPr lang="en-US" altLang="zh-CN" sz="1800">
                <a:ea typeface="宋体" pitchFamily="2" charset="-122"/>
              </a:rPr>
              <a:t> </a:t>
            </a:r>
          </a:p>
          <a:p>
            <a:pPr>
              <a:lnSpc>
                <a:spcPct val="6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65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65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65000"/>
              </a:lnSpc>
            </a:pPr>
            <a:r>
              <a:rPr lang="en-US" altLang="zh-CN" sz="1800">
                <a:solidFill>
                  <a:schemeClr val="accent2"/>
                </a:solidFill>
                <a:ea typeface="宋体" pitchFamily="2" charset="-122"/>
              </a:rPr>
              <a:t>END</a:t>
            </a:r>
            <a:r>
              <a:rPr lang="en-US" altLang="zh-CN" sz="1800">
                <a:ea typeface="宋体" pitchFamily="2" charset="-122"/>
              </a:rPr>
              <a:t> half_adder; </a:t>
            </a:r>
          </a:p>
          <a:p>
            <a:pPr>
              <a:lnSpc>
                <a:spcPct val="65000"/>
              </a:lnSpc>
            </a:pPr>
            <a:endParaRPr lang="en-US" altLang="zh-CN" sz="1800">
              <a:ea typeface="宋体" pitchFamily="2" charset="-122"/>
            </a:endParaRPr>
          </a:p>
        </p:txBody>
      </p:sp>
      <p:sp>
        <p:nvSpPr>
          <p:cNvPr id="578568" name="Text Box 8"/>
          <p:cNvSpPr txBox="1">
            <a:spLocks noChangeArrowheads="1"/>
          </p:cNvSpPr>
          <p:nvPr/>
        </p:nvSpPr>
        <p:spPr bwMode="auto">
          <a:xfrm>
            <a:off x="3132138" y="4395788"/>
            <a:ext cx="4248150" cy="1598612"/>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8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ARCHITECTURE </a:t>
            </a:r>
            <a:r>
              <a:rPr lang="en-US" altLang="zh-CN" sz="1800">
                <a:ea typeface="宋体" pitchFamily="2" charset="-122"/>
              </a:rPr>
              <a:t>rtl </a:t>
            </a:r>
            <a:r>
              <a:rPr lang="en-US" altLang="zh-CN" sz="1800">
                <a:solidFill>
                  <a:schemeClr val="accent2"/>
                </a:solidFill>
                <a:ea typeface="宋体" pitchFamily="2" charset="-122"/>
              </a:rPr>
              <a:t>OF</a:t>
            </a:r>
            <a:r>
              <a:rPr lang="en-US" altLang="zh-CN" sz="1800">
                <a:ea typeface="宋体" pitchFamily="2" charset="-122"/>
              </a:rPr>
              <a:t> half_adder</a:t>
            </a:r>
            <a:r>
              <a:rPr lang="en-US" altLang="zh-CN" sz="1800">
                <a:solidFill>
                  <a:schemeClr val="accent2"/>
                </a:solidFill>
                <a:ea typeface="宋体" pitchFamily="2" charset="-122"/>
              </a:rPr>
              <a:t> 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ea typeface="宋体" pitchFamily="2" charset="-122"/>
              </a:rPr>
              <a:t>	      S &lt;= A </a:t>
            </a:r>
            <a:r>
              <a:rPr lang="en-US" altLang="zh-CN" sz="1800">
                <a:solidFill>
                  <a:schemeClr val="accent2"/>
                </a:solidFill>
                <a:ea typeface="宋体" pitchFamily="2" charset="-122"/>
              </a:rPr>
              <a:t>XOR</a:t>
            </a:r>
            <a:r>
              <a:rPr lang="en-US" altLang="zh-CN" sz="1800">
                <a:ea typeface="宋体" pitchFamily="2" charset="-122"/>
              </a:rPr>
              <a:t> B;</a:t>
            </a:r>
          </a:p>
          <a:p>
            <a:pPr>
              <a:lnSpc>
                <a:spcPct val="35000"/>
              </a:lnSpc>
            </a:pPr>
            <a:r>
              <a:rPr lang="en-US" altLang="zh-CN" sz="1800">
                <a:ea typeface="宋体" pitchFamily="2" charset="-122"/>
              </a:rPr>
              <a:t>	      Co &lt;= A </a:t>
            </a:r>
            <a:r>
              <a:rPr lang="en-US" altLang="zh-CN" sz="1800">
                <a:solidFill>
                  <a:schemeClr val="accent2"/>
                </a:solidFill>
                <a:ea typeface="宋体" pitchFamily="2" charset="-122"/>
              </a:rPr>
              <a:t>AND</a:t>
            </a:r>
            <a:r>
              <a:rPr lang="en-US" altLang="zh-CN" sz="1800">
                <a:ea typeface="宋体" pitchFamily="2" charset="-122"/>
              </a:rPr>
              <a:t> B;</a:t>
            </a:r>
          </a:p>
          <a:p>
            <a:pPr>
              <a:lnSpc>
                <a:spcPct val="35000"/>
              </a:lnSpc>
            </a:pPr>
            <a:r>
              <a:rPr lang="en-US" altLang="zh-CN" sz="1800">
                <a:solidFill>
                  <a:schemeClr val="accent2"/>
                </a:solidFill>
                <a:ea typeface="宋体" pitchFamily="2" charset="-122"/>
              </a:rPr>
              <a:t>  END</a:t>
            </a:r>
            <a:r>
              <a:rPr lang="en-US" altLang="zh-CN" sz="1800">
                <a:ea typeface="宋体" pitchFamily="2" charset="-122"/>
              </a:rPr>
              <a:t> rtl;</a:t>
            </a:r>
          </a:p>
        </p:txBody>
      </p:sp>
      <p:grpSp>
        <p:nvGrpSpPr>
          <p:cNvPr id="2" name="Group 13"/>
          <p:cNvGrpSpPr>
            <a:grpSpLocks/>
          </p:cNvGrpSpPr>
          <p:nvPr/>
        </p:nvGrpSpPr>
        <p:grpSpPr bwMode="auto">
          <a:xfrm>
            <a:off x="827088" y="2924175"/>
            <a:ext cx="1885950" cy="873125"/>
            <a:chOff x="2835" y="391"/>
            <a:chExt cx="1188" cy="550"/>
          </a:xfrm>
        </p:grpSpPr>
        <p:sp>
          <p:nvSpPr>
            <p:cNvPr id="57403" name="Rectangle 14"/>
            <p:cNvSpPr>
              <a:spLocks noChangeArrowheads="1"/>
            </p:cNvSpPr>
            <p:nvPr/>
          </p:nvSpPr>
          <p:spPr bwMode="auto">
            <a:xfrm>
              <a:off x="3198" y="391"/>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57404" name="Line 15"/>
            <p:cNvSpPr>
              <a:spLocks noChangeShapeType="1"/>
            </p:cNvSpPr>
            <p:nvPr/>
          </p:nvSpPr>
          <p:spPr bwMode="auto">
            <a:xfrm>
              <a:off x="3015" y="77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405" name="Line 16"/>
            <p:cNvSpPr>
              <a:spLocks noChangeShapeType="1"/>
            </p:cNvSpPr>
            <p:nvPr/>
          </p:nvSpPr>
          <p:spPr bwMode="auto">
            <a:xfrm>
              <a:off x="3016"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406" name="Line 17"/>
            <p:cNvSpPr>
              <a:spLocks noChangeShapeType="1"/>
            </p:cNvSpPr>
            <p:nvPr/>
          </p:nvSpPr>
          <p:spPr bwMode="auto">
            <a:xfrm>
              <a:off x="3560" y="799"/>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407" name="Line 18"/>
            <p:cNvSpPr>
              <a:spLocks noChangeShapeType="1"/>
            </p:cNvSpPr>
            <p:nvPr/>
          </p:nvSpPr>
          <p:spPr bwMode="auto">
            <a:xfrm>
              <a:off x="3560"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408" name="Text Box 19"/>
            <p:cNvSpPr txBox="1">
              <a:spLocks noChangeArrowheads="1"/>
            </p:cNvSpPr>
            <p:nvPr/>
          </p:nvSpPr>
          <p:spPr bwMode="auto">
            <a:xfrm>
              <a:off x="2835" y="409"/>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57409" name="Text Box 20"/>
            <p:cNvSpPr txBox="1">
              <a:spLocks noChangeArrowheads="1"/>
            </p:cNvSpPr>
            <p:nvPr/>
          </p:nvSpPr>
          <p:spPr bwMode="auto">
            <a:xfrm>
              <a:off x="2835" y="663"/>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57410" name="Text Box 21"/>
            <p:cNvSpPr txBox="1">
              <a:spLocks noChangeArrowheads="1"/>
            </p:cNvSpPr>
            <p:nvPr/>
          </p:nvSpPr>
          <p:spPr bwMode="auto">
            <a:xfrm>
              <a:off x="3668" y="428"/>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sp>
          <p:nvSpPr>
            <p:cNvPr id="57411" name="Text Box 22"/>
            <p:cNvSpPr txBox="1">
              <a:spLocks noChangeArrowheads="1"/>
            </p:cNvSpPr>
            <p:nvPr/>
          </p:nvSpPr>
          <p:spPr bwMode="auto">
            <a:xfrm>
              <a:off x="3661" y="681"/>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sp>
          <p:nvSpPr>
            <p:cNvPr id="57412" name="Text Box 23"/>
            <p:cNvSpPr txBox="1">
              <a:spLocks noChangeArrowheads="1"/>
            </p:cNvSpPr>
            <p:nvPr/>
          </p:nvSpPr>
          <p:spPr bwMode="auto">
            <a:xfrm>
              <a:off x="3198" y="527"/>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grpSp>
      <p:graphicFrame>
        <p:nvGraphicFramePr>
          <p:cNvPr id="578662" name="Group 102"/>
          <p:cNvGraphicFramePr>
            <a:graphicFrameLocks noGrp="1"/>
          </p:cNvGraphicFramePr>
          <p:nvPr>
            <p:ph idx="1"/>
          </p:nvPr>
        </p:nvGraphicFramePr>
        <p:xfrm>
          <a:off x="2195513" y="260350"/>
          <a:ext cx="1725612" cy="2033193"/>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7">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A</a:t>
                      </a:r>
                    </a:p>
                  </a:txBody>
                  <a:tcPr marL="90000" marR="90000" marT="82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B</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S</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C</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o</a:t>
                      </a:r>
                    </a:p>
                  </a:txBody>
                  <a:tcPr marL="90000" marR="90000" marT="82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0</a:t>
                      </a:r>
                    </a:p>
                  </a:txBody>
                  <a:tcPr marL="90000" marR="90000" marT="82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0</a:t>
                      </a:r>
                    </a:p>
                  </a:txBody>
                  <a:tcPr marL="90000" marR="90000" marT="82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1</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1</a:t>
                      </a:r>
                    </a:p>
                  </a:txBody>
                  <a:tcPr marL="90000" marR="90000" marT="82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1</a:t>
                      </a:r>
                    </a:p>
                  </a:txBody>
                  <a:tcPr marL="90000" marR="90000" marT="82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2"/>
                          </a:solidFill>
                          <a:effectLst/>
                          <a:latin typeface="Times New Roman" pitchFamily="18" charset="0"/>
                          <a:ea typeface="宋体" pitchFamily="2" charset="-122"/>
                        </a:rPr>
                        <a:t>1</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L="90000" marR="90000" marT="82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82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100"/>
          <p:cNvGrpSpPr>
            <a:grpSpLocks/>
          </p:cNvGrpSpPr>
          <p:nvPr/>
        </p:nvGrpSpPr>
        <p:grpSpPr bwMode="auto">
          <a:xfrm>
            <a:off x="755650" y="4437063"/>
            <a:ext cx="2017713" cy="1095375"/>
            <a:chOff x="3424" y="1888"/>
            <a:chExt cx="1271" cy="690"/>
          </a:xfrm>
        </p:grpSpPr>
        <p:sp>
          <p:nvSpPr>
            <p:cNvPr id="57386" name="Text Box 25"/>
            <p:cNvSpPr txBox="1">
              <a:spLocks noChangeArrowheads="1"/>
            </p:cNvSpPr>
            <p:nvPr/>
          </p:nvSpPr>
          <p:spPr bwMode="auto">
            <a:xfrm>
              <a:off x="3424" y="1888"/>
              <a:ext cx="181"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57387" name="AutoShape 26"/>
            <p:cNvSpPr>
              <a:spLocks noChangeArrowheads="1"/>
            </p:cNvSpPr>
            <p:nvPr/>
          </p:nvSpPr>
          <p:spPr bwMode="auto">
            <a:xfrm>
              <a:off x="3887" y="2338"/>
              <a:ext cx="208" cy="240"/>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57388" name="Line 29"/>
            <p:cNvSpPr>
              <a:spLocks noChangeShapeType="1"/>
            </p:cNvSpPr>
            <p:nvPr/>
          </p:nvSpPr>
          <p:spPr bwMode="auto">
            <a:xfrm>
              <a:off x="3671" y="2525"/>
              <a:ext cx="219" cy="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7389" name="Line 30"/>
            <p:cNvSpPr>
              <a:spLocks noChangeShapeType="1"/>
            </p:cNvSpPr>
            <p:nvPr/>
          </p:nvSpPr>
          <p:spPr bwMode="auto">
            <a:xfrm>
              <a:off x="3785" y="2380"/>
              <a:ext cx="93" cy="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57390" name="Text Box 32"/>
            <p:cNvSpPr txBox="1">
              <a:spLocks noChangeArrowheads="1"/>
            </p:cNvSpPr>
            <p:nvPr/>
          </p:nvSpPr>
          <p:spPr bwMode="auto">
            <a:xfrm>
              <a:off x="3424" y="2025"/>
              <a:ext cx="206"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57391" name="Text Box 35"/>
            <p:cNvSpPr txBox="1">
              <a:spLocks noChangeArrowheads="1"/>
            </p:cNvSpPr>
            <p:nvPr/>
          </p:nvSpPr>
          <p:spPr bwMode="auto">
            <a:xfrm>
              <a:off x="4422" y="1979"/>
              <a:ext cx="248"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p>
          </p:txBody>
        </p:sp>
        <p:sp>
          <p:nvSpPr>
            <p:cNvPr id="57392" name="Text Box 36"/>
            <p:cNvSpPr txBox="1">
              <a:spLocks noChangeArrowheads="1"/>
            </p:cNvSpPr>
            <p:nvPr/>
          </p:nvSpPr>
          <p:spPr bwMode="auto">
            <a:xfrm>
              <a:off x="4332" y="2341"/>
              <a:ext cx="363"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Co</a:t>
              </a:r>
            </a:p>
          </p:txBody>
        </p:sp>
        <p:sp>
          <p:nvSpPr>
            <p:cNvPr id="57393" name="Line 40"/>
            <p:cNvSpPr>
              <a:spLocks noChangeShapeType="1"/>
            </p:cNvSpPr>
            <p:nvPr/>
          </p:nvSpPr>
          <p:spPr bwMode="auto">
            <a:xfrm>
              <a:off x="4097" y="2458"/>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394" name="Line 41"/>
            <p:cNvSpPr>
              <a:spLocks noChangeShapeType="1"/>
            </p:cNvSpPr>
            <p:nvPr/>
          </p:nvSpPr>
          <p:spPr bwMode="auto">
            <a:xfrm>
              <a:off x="4133" y="2089"/>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395" name="Line 43"/>
            <p:cNvSpPr>
              <a:spLocks noChangeShapeType="1"/>
            </p:cNvSpPr>
            <p:nvPr/>
          </p:nvSpPr>
          <p:spPr bwMode="auto">
            <a:xfrm flipH="1">
              <a:off x="3628" y="2131"/>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396" name="Line 44"/>
            <p:cNvSpPr>
              <a:spLocks noChangeShapeType="1"/>
            </p:cNvSpPr>
            <p:nvPr/>
          </p:nvSpPr>
          <p:spPr bwMode="auto">
            <a:xfrm flipH="1">
              <a:off x="3642" y="2025"/>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57397" name="Line 45"/>
            <p:cNvSpPr>
              <a:spLocks noChangeShapeType="1"/>
            </p:cNvSpPr>
            <p:nvPr/>
          </p:nvSpPr>
          <p:spPr bwMode="auto">
            <a:xfrm flipH="1">
              <a:off x="3781" y="2025"/>
              <a:ext cx="6" cy="36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7398" name="Line 46"/>
            <p:cNvSpPr>
              <a:spLocks noChangeShapeType="1"/>
            </p:cNvSpPr>
            <p:nvPr/>
          </p:nvSpPr>
          <p:spPr bwMode="auto">
            <a:xfrm flipH="1">
              <a:off x="3678" y="2137"/>
              <a:ext cx="4" cy="398"/>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57399" name="Oval 47"/>
            <p:cNvSpPr>
              <a:spLocks noChangeArrowheads="1"/>
            </p:cNvSpPr>
            <p:nvPr/>
          </p:nvSpPr>
          <p:spPr bwMode="auto">
            <a:xfrm>
              <a:off x="3673" y="2124"/>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7400" name="Oval 48"/>
            <p:cNvSpPr>
              <a:spLocks noChangeArrowheads="1"/>
            </p:cNvSpPr>
            <p:nvPr/>
          </p:nvSpPr>
          <p:spPr bwMode="auto">
            <a:xfrm>
              <a:off x="3773" y="2008"/>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57401" name="AutoShape 51"/>
            <p:cNvSpPr>
              <a:spLocks noChangeArrowheads="1"/>
            </p:cNvSpPr>
            <p:nvPr/>
          </p:nvSpPr>
          <p:spPr bwMode="auto">
            <a:xfrm flipH="1">
              <a:off x="3923" y="1919"/>
              <a:ext cx="227" cy="322"/>
            </a:xfrm>
            <a:prstGeom prst="moon">
              <a:avLst>
                <a:gd name="adj" fmla="val 86782"/>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57402" name="Freeform 98"/>
            <p:cNvSpPr>
              <a:spLocks/>
            </p:cNvSpPr>
            <p:nvPr/>
          </p:nvSpPr>
          <p:spPr bwMode="auto">
            <a:xfrm>
              <a:off x="3878" y="1933"/>
              <a:ext cx="26" cy="272"/>
            </a:xfrm>
            <a:custGeom>
              <a:avLst/>
              <a:gdLst>
                <a:gd name="T0" fmla="*/ 0 w 26"/>
                <a:gd name="T1" fmla="*/ 0 h 272"/>
                <a:gd name="T2" fmla="*/ 26 w 26"/>
                <a:gd name="T3" fmla="*/ 142 h 272"/>
                <a:gd name="T4" fmla="*/ 1 w 26"/>
                <a:gd name="T5" fmla="*/ 272 h 272"/>
                <a:gd name="T6" fmla="*/ 0 60000 65536"/>
                <a:gd name="T7" fmla="*/ 0 60000 65536"/>
                <a:gd name="T8" fmla="*/ 0 60000 65536"/>
                <a:gd name="T9" fmla="*/ 0 w 26"/>
                <a:gd name="T10" fmla="*/ 0 h 272"/>
                <a:gd name="T11" fmla="*/ 26 w 26"/>
                <a:gd name="T12" fmla="*/ 272 h 272"/>
              </a:gdLst>
              <a:ahLst/>
              <a:cxnLst>
                <a:cxn ang="T6">
                  <a:pos x="T0" y="T1"/>
                </a:cxn>
                <a:cxn ang="T7">
                  <a:pos x="T2" y="T3"/>
                </a:cxn>
                <a:cxn ang="T8">
                  <a:pos x="T4" y="T5"/>
                </a:cxn>
              </a:cxnLst>
              <a:rect l="T9" t="T10" r="T11" b="T12"/>
              <a:pathLst>
                <a:path w="26" h="272">
                  <a:moveTo>
                    <a:pt x="0" y="0"/>
                  </a:moveTo>
                  <a:cubicBezTo>
                    <a:pt x="4" y="24"/>
                    <a:pt x="26" y="97"/>
                    <a:pt x="26" y="142"/>
                  </a:cubicBezTo>
                  <a:cubicBezTo>
                    <a:pt x="26" y="187"/>
                    <a:pt x="6" y="245"/>
                    <a:pt x="1" y="272"/>
                  </a:cubicBezTo>
                </a:path>
              </a:pathLst>
            </a:custGeom>
            <a:noFill/>
            <a:ln w="19050" cap="flat" cmpd="sng">
              <a:solidFill>
                <a:schemeClr val="tx1"/>
              </a:solidFill>
              <a:prstDash val="solid"/>
              <a:round/>
              <a:headEnd type="none" w="med" len="med"/>
              <a:tailEnd type="none" w="med" len="med"/>
            </a:ln>
          </p:spPr>
          <p:txBody>
            <a:bodyPr lIns="90000" tIns="82800" rIns="90000" bIns="46800">
              <a:spAutoFit/>
            </a:bodyPr>
            <a:lstStyle/>
            <a:p>
              <a:endParaRPr lang="zh-CN" altLang="en-US"/>
            </a:p>
          </p:txBody>
        </p:sp>
      </p:grpSp>
      <p:sp>
        <p:nvSpPr>
          <p:cNvPr id="578661" name="Text Box 101"/>
          <p:cNvSpPr txBox="1">
            <a:spLocks noChangeArrowheads="1"/>
          </p:cNvSpPr>
          <p:nvPr/>
        </p:nvSpPr>
        <p:spPr bwMode="auto">
          <a:xfrm>
            <a:off x="395288" y="188913"/>
            <a:ext cx="1296987" cy="387350"/>
          </a:xfrm>
          <a:prstGeom prst="rect">
            <a:avLst/>
          </a:prstGeom>
          <a:noFill/>
          <a:ln w="19050" algn="ctr">
            <a:noFill/>
            <a:miter lim="800000"/>
            <a:headEnd/>
            <a:tailEnd/>
          </a:ln>
        </p:spPr>
        <p:txBody>
          <a:bodyPr lIns="90000" tIns="82800" rIns="90000" bIns="46800">
            <a:spAutoFit/>
          </a:bodyPr>
          <a:lstStyle/>
          <a:p>
            <a:pPr algn="ctr"/>
            <a:r>
              <a:rPr lang="zh-CN" altLang="en-US"/>
              <a:t>半加器</a:t>
            </a:r>
          </a:p>
        </p:txBody>
      </p:sp>
      <p:sp>
        <p:nvSpPr>
          <p:cNvPr id="578665" name="Text Box 105"/>
          <p:cNvSpPr txBox="1">
            <a:spLocks noChangeArrowheads="1"/>
          </p:cNvSpPr>
          <p:nvPr/>
        </p:nvSpPr>
        <p:spPr bwMode="auto">
          <a:xfrm>
            <a:off x="6877050" y="5516563"/>
            <a:ext cx="1439863" cy="381000"/>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sz="1800"/>
              <a:t>半加器演示</a:t>
            </a:r>
          </a:p>
        </p:txBody>
      </p:sp>
      <p:sp>
        <p:nvSpPr>
          <p:cNvPr id="578668" name="Text Box 108"/>
          <p:cNvSpPr txBox="1">
            <a:spLocks noChangeArrowheads="1"/>
          </p:cNvSpPr>
          <p:nvPr/>
        </p:nvSpPr>
        <p:spPr bwMode="auto">
          <a:xfrm>
            <a:off x="3132138" y="2420938"/>
            <a:ext cx="3311525" cy="1104900"/>
          </a:xfrm>
          <a:prstGeom prst="rect">
            <a:avLst/>
          </a:prstGeom>
          <a:noFill/>
          <a:ln w="19050" algn="ctr">
            <a:noFill/>
            <a:miter lim="800000"/>
            <a:headEnd/>
            <a:tailEnd/>
          </a:ln>
        </p:spPr>
        <p:txBody>
          <a:bodyPr lIns="90000" tIns="82800" rIns="90000" bIns="46800">
            <a:spAutoFit/>
          </a:bodyPr>
          <a:lstStyle/>
          <a:p>
            <a:r>
              <a:rPr lang="en-US" altLang="zh-CN" sz="1800">
                <a:solidFill>
                  <a:schemeClr val="accent2"/>
                </a:solidFill>
              </a:rPr>
              <a:t>LIBRARY</a:t>
            </a:r>
            <a:r>
              <a:rPr lang="en-US" altLang="zh-CN" sz="1800"/>
              <a:t> ieee ;</a:t>
            </a:r>
          </a:p>
          <a:p>
            <a:r>
              <a:rPr lang="en-US" altLang="zh-CN" sz="1800">
                <a:solidFill>
                  <a:schemeClr val="accent2"/>
                </a:solidFill>
              </a:rPr>
              <a:t>USE</a:t>
            </a:r>
            <a:r>
              <a:rPr lang="en-US" altLang="zh-CN" sz="1800"/>
              <a:t> ieee.std_logic_1164.all ;</a:t>
            </a:r>
            <a:endParaRPr lang="en-US" altLang="zh-CN" sz="1800">
              <a:solidFill>
                <a:schemeClr val="accent2"/>
              </a:solidFill>
            </a:endParaRPr>
          </a:p>
          <a:p>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8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85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8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86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8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7" grpId="0"/>
      <p:bldP spid="578568" grpId="0"/>
      <p:bldP spid="578661" grpId="0"/>
      <p:bldP spid="578665" grpId="0" animBg="1"/>
      <p:bldP spid="57866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4178300" y="6630988"/>
            <a:ext cx="4965700"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对象及数据类型</a:t>
            </a:r>
          </a:p>
        </p:txBody>
      </p:sp>
      <p:sp>
        <p:nvSpPr>
          <p:cNvPr id="582660" name="Text Box 4"/>
          <p:cNvSpPr txBox="1">
            <a:spLocks noChangeArrowheads="1"/>
          </p:cNvSpPr>
          <p:nvPr/>
        </p:nvSpPr>
        <p:spPr bwMode="auto">
          <a:xfrm>
            <a:off x="19050" y="547688"/>
            <a:ext cx="3268663" cy="387350"/>
          </a:xfrm>
          <a:prstGeom prst="rect">
            <a:avLst/>
          </a:prstGeom>
          <a:noFill/>
          <a:ln w="19050" algn="ctr">
            <a:noFill/>
            <a:miter lim="800000"/>
            <a:headEnd/>
            <a:tailEnd/>
          </a:ln>
        </p:spPr>
        <p:txBody>
          <a:bodyPr lIns="90000" tIns="82800" rIns="90000" bIns="46800">
            <a:spAutoFit/>
          </a:bodyPr>
          <a:lstStyle/>
          <a:p>
            <a:pPr algn="ctr"/>
            <a:r>
              <a:rPr lang="en-US" altLang="zh-CN"/>
              <a:t>1</a:t>
            </a:r>
            <a:r>
              <a:rPr lang="zh-CN" altLang="en-US"/>
              <a:t>、</a:t>
            </a:r>
            <a:r>
              <a:rPr lang="en-US" altLang="zh-CN"/>
              <a:t>VHDL</a:t>
            </a:r>
            <a:r>
              <a:rPr lang="zh-CN" altLang="en-US">
                <a:ea typeface="宋体" pitchFamily="2" charset="-122"/>
              </a:rPr>
              <a:t>语言的三大对象</a:t>
            </a:r>
          </a:p>
        </p:txBody>
      </p:sp>
      <p:sp>
        <p:nvSpPr>
          <p:cNvPr id="582661" name="Text Box 5"/>
          <p:cNvSpPr txBox="1">
            <a:spLocks noChangeArrowheads="1"/>
          </p:cNvSpPr>
          <p:nvPr/>
        </p:nvSpPr>
        <p:spPr bwMode="auto">
          <a:xfrm>
            <a:off x="3059113" y="115888"/>
            <a:ext cx="2449512" cy="387350"/>
          </a:xfrm>
          <a:prstGeom prst="rect">
            <a:avLst/>
          </a:prstGeom>
          <a:noFill/>
          <a:ln w="19050" algn="ctr">
            <a:noFill/>
            <a:miter lim="800000"/>
            <a:headEnd/>
            <a:tailEnd/>
          </a:ln>
        </p:spPr>
        <p:txBody>
          <a:bodyPr lIns="90000" tIns="82800" rIns="90000" bIns="46800">
            <a:spAutoFit/>
          </a:bodyPr>
          <a:lstStyle/>
          <a:p>
            <a:pPr algn="ctr"/>
            <a:r>
              <a:rPr lang="zh-CN" altLang="en-US">
                <a:ea typeface="宋体" pitchFamily="2" charset="-122"/>
              </a:rPr>
              <a:t>常量</a:t>
            </a:r>
            <a:r>
              <a:rPr lang="en-US" altLang="zh-CN">
                <a:ea typeface="宋体" pitchFamily="2" charset="-122"/>
              </a:rPr>
              <a:t>(constant)</a:t>
            </a:r>
          </a:p>
        </p:txBody>
      </p:sp>
      <p:sp>
        <p:nvSpPr>
          <p:cNvPr id="582662" name="Text Box 6"/>
          <p:cNvSpPr txBox="1">
            <a:spLocks noChangeArrowheads="1"/>
          </p:cNvSpPr>
          <p:nvPr/>
        </p:nvSpPr>
        <p:spPr bwMode="auto">
          <a:xfrm>
            <a:off x="3173413" y="965200"/>
            <a:ext cx="1944687" cy="387350"/>
          </a:xfrm>
          <a:prstGeom prst="rect">
            <a:avLst/>
          </a:prstGeom>
          <a:noFill/>
          <a:ln w="19050" algn="ctr">
            <a:noFill/>
            <a:miter lim="800000"/>
            <a:headEnd/>
            <a:tailEnd/>
          </a:ln>
        </p:spPr>
        <p:txBody>
          <a:bodyPr lIns="90000" tIns="82800" rIns="90000" bIns="46800">
            <a:spAutoFit/>
          </a:bodyPr>
          <a:lstStyle/>
          <a:p>
            <a:pPr algn="ctr"/>
            <a:r>
              <a:rPr lang="zh-CN" altLang="en-US">
                <a:ea typeface="宋体" pitchFamily="2" charset="-122"/>
              </a:rPr>
              <a:t>信号</a:t>
            </a:r>
            <a:r>
              <a:rPr lang="en-US" altLang="zh-CN">
                <a:ea typeface="宋体" pitchFamily="2" charset="-122"/>
              </a:rPr>
              <a:t>(signal)</a:t>
            </a:r>
          </a:p>
        </p:txBody>
      </p:sp>
      <p:sp>
        <p:nvSpPr>
          <p:cNvPr id="582663" name="Text Box 7"/>
          <p:cNvSpPr txBox="1">
            <a:spLocks noChangeArrowheads="1"/>
          </p:cNvSpPr>
          <p:nvPr/>
        </p:nvSpPr>
        <p:spPr bwMode="auto">
          <a:xfrm>
            <a:off x="3275013" y="547688"/>
            <a:ext cx="2016125" cy="387350"/>
          </a:xfrm>
          <a:prstGeom prst="rect">
            <a:avLst/>
          </a:prstGeom>
          <a:noFill/>
          <a:ln w="19050" algn="ctr">
            <a:noFill/>
            <a:miter lim="800000"/>
            <a:headEnd/>
            <a:tailEnd/>
          </a:ln>
        </p:spPr>
        <p:txBody>
          <a:bodyPr lIns="90000" tIns="82800" rIns="90000" bIns="46800">
            <a:spAutoFit/>
          </a:bodyPr>
          <a:lstStyle/>
          <a:p>
            <a:pPr algn="ctr"/>
            <a:r>
              <a:rPr lang="zh-CN" altLang="en-US">
                <a:ea typeface="宋体" pitchFamily="2" charset="-122"/>
              </a:rPr>
              <a:t>变量</a:t>
            </a:r>
            <a:r>
              <a:rPr lang="en-US" altLang="zh-CN">
                <a:ea typeface="宋体" pitchFamily="2" charset="-122"/>
              </a:rPr>
              <a:t>(variable)</a:t>
            </a:r>
          </a:p>
        </p:txBody>
      </p:sp>
      <p:sp>
        <p:nvSpPr>
          <p:cNvPr id="582664" name="Text Box 8"/>
          <p:cNvSpPr txBox="1">
            <a:spLocks noChangeArrowheads="1"/>
          </p:cNvSpPr>
          <p:nvPr/>
        </p:nvSpPr>
        <p:spPr bwMode="auto">
          <a:xfrm>
            <a:off x="160338" y="1500188"/>
            <a:ext cx="3095625" cy="387350"/>
          </a:xfrm>
          <a:prstGeom prst="rect">
            <a:avLst/>
          </a:prstGeom>
          <a:noFill/>
          <a:ln w="19050" algn="ctr">
            <a:noFill/>
            <a:miter lim="800000"/>
            <a:headEnd/>
            <a:tailEnd/>
          </a:ln>
        </p:spPr>
        <p:txBody>
          <a:bodyPr lIns="90000" tIns="82800" rIns="90000" bIns="46800">
            <a:spAutoFit/>
          </a:bodyPr>
          <a:lstStyle/>
          <a:p>
            <a:pPr algn="ctr"/>
            <a:r>
              <a:rPr lang="en-US" altLang="zh-CN"/>
              <a:t>2</a:t>
            </a:r>
            <a:r>
              <a:rPr lang="zh-CN" altLang="en-US"/>
              <a:t>、</a:t>
            </a:r>
            <a:r>
              <a:rPr lang="en-US" altLang="zh-CN"/>
              <a:t>VHDL</a:t>
            </a:r>
            <a:r>
              <a:rPr lang="zh-CN" altLang="en-US">
                <a:ea typeface="宋体" pitchFamily="2" charset="-122"/>
              </a:rPr>
              <a:t>语言的数据类型</a:t>
            </a:r>
          </a:p>
        </p:txBody>
      </p:sp>
      <p:sp>
        <p:nvSpPr>
          <p:cNvPr id="582665" name="Text Box 9"/>
          <p:cNvSpPr txBox="1">
            <a:spLocks noChangeArrowheads="1"/>
          </p:cNvSpPr>
          <p:nvPr/>
        </p:nvSpPr>
        <p:spPr bwMode="auto">
          <a:xfrm>
            <a:off x="3132138" y="1484313"/>
            <a:ext cx="2305050"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ea typeface="宋体" pitchFamily="2" charset="-122"/>
              </a:rPr>
              <a:t>* </a:t>
            </a:r>
            <a:r>
              <a:rPr lang="en-US" altLang="zh-CN">
                <a:ea typeface="宋体" pitchFamily="2" charset="-122"/>
              </a:rPr>
              <a:t> </a:t>
            </a:r>
            <a:r>
              <a:rPr lang="zh-CN" altLang="en-US">
                <a:ea typeface="宋体" pitchFamily="2" charset="-122"/>
              </a:rPr>
              <a:t>标准数据类型</a:t>
            </a:r>
          </a:p>
        </p:txBody>
      </p:sp>
      <p:sp>
        <p:nvSpPr>
          <p:cNvPr id="582666" name="Text Box 10"/>
          <p:cNvSpPr txBox="1">
            <a:spLocks noChangeArrowheads="1"/>
          </p:cNvSpPr>
          <p:nvPr/>
        </p:nvSpPr>
        <p:spPr bwMode="auto">
          <a:xfrm>
            <a:off x="265113" y="6296025"/>
            <a:ext cx="2879725"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ea typeface="宋体" pitchFamily="2" charset="-122"/>
              </a:rPr>
              <a:t>* </a:t>
            </a:r>
            <a:r>
              <a:rPr lang="en-US" altLang="zh-CN">
                <a:ea typeface="宋体" pitchFamily="2" charset="-122"/>
              </a:rPr>
              <a:t> </a:t>
            </a:r>
            <a:r>
              <a:rPr lang="zh-CN" altLang="en-US">
                <a:ea typeface="宋体" pitchFamily="2" charset="-122"/>
              </a:rPr>
              <a:t>用户定义的数据类型</a:t>
            </a:r>
          </a:p>
        </p:txBody>
      </p:sp>
      <p:sp>
        <p:nvSpPr>
          <p:cNvPr id="582678" name="Text Box 22"/>
          <p:cNvSpPr txBox="1">
            <a:spLocks noChangeArrowheads="1"/>
          </p:cNvSpPr>
          <p:nvPr/>
        </p:nvSpPr>
        <p:spPr bwMode="auto">
          <a:xfrm>
            <a:off x="5160963" y="160338"/>
            <a:ext cx="2003425" cy="817562"/>
          </a:xfrm>
          <a:prstGeom prst="rect">
            <a:avLst/>
          </a:prstGeom>
          <a:noFill/>
          <a:ln w="19050" algn="ctr">
            <a:solidFill>
              <a:schemeClr val="accent1"/>
            </a:solidFill>
            <a:miter lim="800000"/>
            <a:headEnd/>
            <a:tailEnd/>
          </a:ln>
        </p:spPr>
        <p:txBody>
          <a:bodyPr lIns="90000" tIns="82800" rIns="90000" bIns="46800">
            <a:spAutoFit/>
          </a:bodyPr>
          <a:lstStyle/>
          <a:p>
            <a:pPr algn="ctr"/>
            <a:r>
              <a:rPr lang="zh-CN" altLang="en-US"/>
              <a:t>信号</a:t>
            </a:r>
            <a:r>
              <a:rPr lang="en-US" altLang="zh-CN"/>
              <a:t>&lt;=</a:t>
            </a:r>
            <a:r>
              <a:rPr lang="zh-CN" altLang="en-US"/>
              <a:t>表达式</a:t>
            </a:r>
            <a:r>
              <a:rPr lang="en-US" altLang="zh-CN"/>
              <a:t>;</a:t>
            </a:r>
          </a:p>
          <a:p>
            <a:pPr algn="ctr"/>
            <a:r>
              <a:rPr lang="zh-CN" altLang="en-US"/>
              <a:t>变量</a:t>
            </a:r>
            <a:r>
              <a:rPr lang="en-US" altLang="zh-CN"/>
              <a:t>:=</a:t>
            </a:r>
            <a:r>
              <a:rPr lang="zh-CN" altLang="en-US"/>
              <a:t>表达式</a:t>
            </a:r>
            <a:r>
              <a:rPr lang="en-US" altLang="zh-CN"/>
              <a:t>;</a:t>
            </a:r>
          </a:p>
        </p:txBody>
      </p:sp>
      <p:sp>
        <p:nvSpPr>
          <p:cNvPr id="582679" name="AutoShape 23"/>
          <p:cNvSpPr>
            <a:spLocks/>
          </p:cNvSpPr>
          <p:nvPr/>
        </p:nvSpPr>
        <p:spPr bwMode="auto">
          <a:xfrm>
            <a:off x="3262313" y="247650"/>
            <a:ext cx="69850" cy="1030288"/>
          </a:xfrm>
          <a:prstGeom prst="leftBrace">
            <a:avLst>
              <a:gd name="adj1" fmla="val 122917"/>
              <a:gd name="adj2" fmla="val 50000"/>
            </a:avLst>
          </a:prstGeom>
          <a:noFill/>
          <a:ln w="19050">
            <a:solidFill>
              <a:schemeClr val="tx1"/>
            </a:solidFill>
            <a:round/>
            <a:headEnd/>
            <a:tailEnd/>
          </a:ln>
        </p:spPr>
        <p:txBody>
          <a:bodyPr lIns="90000" tIns="82800" rIns="90000" bIns="46800" anchor="ctr">
            <a:spAutoFit/>
          </a:bodyPr>
          <a:lstStyle/>
          <a:p>
            <a:endParaRPr lang="zh-CN" altLang="en-US"/>
          </a:p>
        </p:txBody>
      </p:sp>
      <p:graphicFrame>
        <p:nvGraphicFramePr>
          <p:cNvPr id="582803" name="Group 147"/>
          <p:cNvGraphicFramePr>
            <a:graphicFrameLocks noGrp="1"/>
          </p:cNvGraphicFramePr>
          <p:nvPr>
            <p:ph idx="1"/>
          </p:nvPr>
        </p:nvGraphicFramePr>
        <p:xfrm>
          <a:off x="179388" y="1989138"/>
          <a:ext cx="8569325" cy="4132608"/>
        </p:xfrm>
        <a:graphic>
          <a:graphicData uri="http://schemas.openxmlformats.org/drawingml/2006/table">
            <a:tbl>
              <a:tblPr/>
              <a:tblGrid>
                <a:gridCol w="1728787">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tblGrid>
              <a:tr h="234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数据类型</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含义</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备注</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例子</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600" b="1" i="0" u="none" strike="noStrike" cap="none" normalizeH="0" baseline="0" dirty="0" err="1">
                          <a:ln>
                            <a:noFill/>
                          </a:ln>
                          <a:solidFill>
                            <a:schemeClr val="tx1"/>
                          </a:solidFill>
                          <a:effectLst/>
                          <a:latin typeface="Times New Roman" pitchFamily="18" charset="0"/>
                          <a:ea typeface="宋体" pitchFamily="2" charset="-122"/>
                        </a:rPr>
                        <a:t>整数</a:t>
                      </a:r>
                      <a:r>
                        <a:rPr kumimoji="1" lang="en-US" altLang="en-US" sz="1600" b="1" i="0" u="none" strike="noStrike" cap="none" normalizeH="0" baseline="0" dirty="0">
                          <a:ln>
                            <a:noFill/>
                          </a:ln>
                          <a:solidFill>
                            <a:schemeClr val="tx1"/>
                          </a:solidFill>
                          <a:effectLst/>
                          <a:latin typeface="Times New Roman" pitchFamily="18" charset="0"/>
                          <a:ea typeface="宋体" pitchFamily="2" charset="-122"/>
                        </a:rPr>
                        <a:t>(integer</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整数  </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-(2</a:t>
                      </a:r>
                      <a:r>
                        <a:rPr kumimoji="1" lang="en-US" altLang="zh-CN" sz="1600" b="0" i="0" u="none" strike="noStrike" cap="none" normalizeH="0" baseline="30000">
                          <a:ln>
                            <a:noFill/>
                          </a:ln>
                          <a:solidFill>
                            <a:schemeClr val="tx1"/>
                          </a:solidFill>
                          <a:effectLst/>
                          <a:latin typeface="Times New Roman" pitchFamily="18" charset="0"/>
                          <a:ea typeface="宋体" pitchFamily="2" charset="-122"/>
                        </a:rPr>
                        <a:t>31</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-1) ~ + (2</a:t>
                      </a:r>
                      <a:r>
                        <a:rPr kumimoji="1" lang="en-US" altLang="zh-CN" sz="1600" b="0" i="0" u="none" strike="noStrike" cap="none" normalizeH="0" baseline="30000">
                          <a:ln>
                            <a:noFill/>
                          </a:ln>
                          <a:solidFill>
                            <a:schemeClr val="tx1"/>
                          </a:solidFill>
                          <a:effectLst/>
                          <a:latin typeface="Times New Roman" pitchFamily="18" charset="0"/>
                          <a:ea typeface="宋体" pitchFamily="2" charset="-122"/>
                        </a:rPr>
                        <a:t>31</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-1)</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+136</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-457</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l" defTabSz="914400" rtl="0" eaLnBrk="1" fontAlgn="base" latinLnBrk="0" hangingPunct="1">
                        <a:lnSpc>
                          <a:spcPct val="85000"/>
                        </a:lnSpc>
                        <a:spcBef>
                          <a:spcPct val="5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实数</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(real)</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实数  </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-10</a:t>
                      </a:r>
                      <a:r>
                        <a:rPr kumimoji="1" lang="en-US" altLang="zh-CN" sz="1600" b="0" i="0" u="none" strike="noStrike" cap="none" normalizeH="0" baseline="30000">
                          <a:ln>
                            <a:noFill/>
                          </a:ln>
                          <a:solidFill>
                            <a:schemeClr val="tx1"/>
                          </a:solidFill>
                          <a:effectLst/>
                          <a:latin typeface="Times New Roman" pitchFamily="18" charset="0"/>
                          <a:ea typeface="宋体" pitchFamily="2" charset="-122"/>
                        </a:rPr>
                        <a:t>38 </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 +10</a:t>
                      </a:r>
                      <a:r>
                        <a:rPr kumimoji="1" lang="en-US" altLang="zh-CN" sz="1600" b="0" i="0" u="none" strike="noStrike" cap="none" normalizeH="0" baseline="30000">
                          <a:ln>
                            <a:noFill/>
                          </a:ln>
                          <a:solidFill>
                            <a:schemeClr val="tx1"/>
                          </a:solidFill>
                          <a:effectLst/>
                          <a:latin typeface="Times New Roman" pitchFamily="18" charset="0"/>
                          <a:ea typeface="宋体" pitchFamily="2" charset="-122"/>
                        </a:rPr>
                        <a:t>38</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一定有小数点</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-1.0</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+2.5e23</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位</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(bit)</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逻辑</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0</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或</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1</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 ‘1’,   ’0’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l" defTabSz="914400" rtl="0" eaLnBrk="1" fontAlgn="base" latinLnBrk="0" hangingPunct="1">
                        <a:lnSpc>
                          <a:spcPct val="85000"/>
                        </a:lnSpc>
                        <a:spcBef>
                          <a:spcPct val="5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位矢量</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(bit_vector)</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位矢量</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双引号括起来的一组数</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“00101”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l" defTabSz="914400" rtl="0" eaLnBrk="1" fontAlgn="base" latinLnBrk="0" hangingPunct="1">
                        <a:lnSpc>
                          <a:spcPct val="85000"/>
                        </a:lnSpc>
                        <a:spcBef>
                          <a:spcPct val="5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布尔量</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(boolean)</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逻辑假或真</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只有真</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(true)</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和假</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(false)</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字符</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(character)</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ASCII</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字符</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Character</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用单引号括起来</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‘a’,  ’b’,  ’c’</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600" b="1" i="0" u="none" strike="noStrike" cap="none" normalizeH="0" baseline="0">
                          <a:ln>
                            <a:noFill/>
                          </a:ln>
                          <a:solidFill>
                            <a:schemeClr val="tx1"/>
                          </a:solidFill>
                          <a:effectLst/>
                          <a:latin typeface="Times New Roman" pitchFamily="18" charset="0"/>
                          <a:ea typeface="宋体" pitchFamily="2" charset="-122"/>
                        </a:rPr>
                        <a:t>时间(time)</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整数和时间单位</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fs,ps,ns,us,ms,sec,min,hr</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20us,  32ns</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4950">
                <a:tc>
                  <a:txBody>
                    <a:bodyPr/>
                    <a:lstStyle/>
                    <a:p>
                      <a:pPr marL="0" marR="0" lvl="0" indent="0" algn="l" defTabSz="914400" rtl="0" eaLnBrk="1" fontAlgn="base" latinLnBrk="0" hangingPunct="1">
                        <a:lnSpc>
                          <a:spcPct val="85000"/>
                        </a:lnSpc>
                        <a:spcBef>
                          <a:spcPct val="5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错误等级</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(SEVERITYLevel)</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VHDL</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程序在编译、仿真、综合过程中的工作状态</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note,warning,error,failure</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note,warning,</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可以忽略</a:t>
                      </a:r>
                      <a:r>
                        <a:rPr kumimoji="1" lang="en-US" altLang="zh-CN" sz="1600" b="0" i="0" u="none" strike="noStrike" cap="none" normalizeH="0" baseline="0">
                          <a:ln>
                            <a:noFill/>
                          </a:ln>
                          <a:solidFill>
                            <a:schemeClr val="tx1"/>
                          </a:solidFill>
                          <a:effectLst/>
                          <a:latin typeface="Times New Roman" pitchFamily="18" charset="0"/>
                          <a:ea typeface="宋体" pitchFamily="2" charset="-122"/>
                        </a:rPr>
                        <a:t>,error,failure</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不可以忽略</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6538">
                <a:tc>
                  <a:txBody>
                    <a:bodyPr/>
                    <a:lstStyle/>
                    <a:p>
                      <a:pPr marL="0" marR="0" lvl="0" indent="0" algn="l" defTabSz="914400" rtl="0" eaLnBrk="1" fontAlgn="base" latinLnBrk="0" hangingPunct="1">
                        <a:lnSpc>
                          <a:spcPct val="85000"/>
                        </a:lnSpc>
                        <a:spcBef>
                          <a:spcPct val="50000"/>
                        </a:spcBef>
                        <a:spcAft>
                          <a:spcPct val="0"/>
                        </a:spcAft>
                        <a:buClrTx/>
                        <a:buSzTx/>
                        <a:buFontTx/>
                        <a:buNone/>
                        <a:tabLst/>
                      </a:pPr>
                      <a:r>
                        <a:rPr kumimoji="1" lang="en-US" altLang="en-US" sz="1600" b="1" i="0" u="none" strike="noStrike" cap="none" normalizeH="0" baseline="0">
                          <a:ln>
                            <a:noFill/>
                          </a:ln>
                          <a:solidFill>
                            <a:schemeClr val="tx1"/>
                          </a:solidFill>
                          <a:effectLst/>
                          <a:latin typeface="Times New Roman" pitchFamily="18" charset="0"/>
                          <a:ea typeface="宋体" pitchFamily="2" charset="-122"/>
                        </a:rPr>
                        <a:t>自然数(natural)和正整数(positive)</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整数的子集</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natural,positive</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4950">
                <a:tc>
                  <a:txBody>
                    <a:bodyPr/>
                    <a:lstStyle/>
                    <a:p>
                      <a:pPr marL="0" marR="0" lvl="0" indent="0" algn="l" defTabSz="914400" rtl="0" eaLnBrk="1" fontAlgn="base" latinLnBrk="0" hangingPunct="1">
                        <a:lnSpc>
                          <a:spcPct val="85000"/>
                        </a:lnSpc>
                        <a:spcBef>
                          <a:spcPct val="5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字符串</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(string)</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字符矢量</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双引号括起来的字符序列</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“START”</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2" name="Group 131"/>
          <p:cNvGrpSpPr>
            <a:grpSpLocks/>
          </p:cNvGrpSpPr>
          <p:nvPr/>
        </p:nvGrpSpPr>
        <p:grpSpPr bwMode="auto">
          <a:xfrm>
            <a:off x="177800" y="30163"/>
            <a:ext cx="3673475" cy="396875"/>
            <a:chOff x="144" y="1152"/>
            <a:chExt cx="1728" cy="250"/>
          </a:xfrm>
        </p:grpSpPr>
        <p:sp>
          <p:nvSpPr>
            <p:cNvPr id="582788" name="Text Box 132"/>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二、对象及数据类型</a:t>
              </a:r>
            </a:p>
          </p:txBody>
        </p:sp>
        <p:sp>
          <p:nvSpPr>
            <p:cNvPr id="58448" name="Line 133"/>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82799" name="Rectangle 143"/>
          <p:cNvSpPr>
            <a:spLocks noChangeArrowheads="1"/>
          </p:cNvSpPr>
          <p:nvPr/>
        </p:nvSpPr>
        <p:spPr bwMode="auto">
          <a:xfrm>
            <a:off x="4787900" y="981075"/>
            <a:ext cx="3816350" cy="387350"/>
          </a:xfrm>
          <a:prstGeom prst="rect">
            <a:avLst/>
          </a:prstGeom>
          <a:noFill/>
          <a:ln w="19050" algn="ctr">
            <a:noFill/>
            <a:miter lim="800000"/>
            <a:headEnd/>
            <a:tailEnd/>
          </a:ln>
        </p:spPr>
        <p:txBody>
          <a:bodyPr lIns="90000" tIns="82800" rIns="90000" bIns="46800">
            <a:spAutoFit/>
          </a:bodyPr>
          <a:lstStyle/>
          <a:p>
            <a:pPr algn="ctr"/>
            <a:r>
              <a:rPr lang="zh-CN" altLang="en-US"/>
              <a:t>硬件电路中的一条硬件连接线</a:t>
            </a:r>
          </a:p>
        </p:txBody>
      </p:sp>
      <p:sp>
        <p:nvSpPr>
          <p:cNvPr id="582800" name="Rectangle 144"/>
          <p:cNvSpPr>
            <a:spLocks noChangeArrowheads="1"/>
          </p:cNvSpPr>
          <p:nvPr/>
        </p:nvSpPr>
        <p:spPr bwMode="auto">
          <a:xfrm>
            <a:off x="3184525" y="6305550"/>
            <a:ext cx="4679950" cy="387350"/>
          </a:xfrm>
          <a:prstGeom prst="rect">
            <a:avLst/>
          </a:prstGeom>
          <a:noFill/>
          <a:ln w="19050" algn="ctr">
            <a:noFill/>
            <a:miter lim="800000"/>
            <a:headEnd/>
            <a:tailEnd/>
          </a:ln>
        </p:spPr>
        <p:txBody>
          <a:bodyPr lIns="90000" tIns="82800" rIns="90000" bIns="46800">
            <a:spAutoFit/>
          </a:bodyPr>
          <a:lstStyle/>
          <a:p>
            <a:r>
              <a:rPr lang="zh-CN" altLang="en-US"/>
              <a:t>需要遵循的原则是</a:t>
            </a:r>
            <a:r>
              <a:rPr lang="en-US" altLang="zh-CN"/>
              <a:t>:</a:t>
            </a:r>
            <a:r>
              <a:rPr lang="zh-CN" altLang="en-US"/>
              <a:t>先定义</a:t>
            </a:r>
            <a:r>
              <a:rPr lang="en-US" altLang="zh-CN"/>
              <a:t>,</a:t>
            </a:r>
            <a:r>
              <a:rPr lang="zh-CN" altLang="en-US"/>
              <a:t>后使用。</a:t>
            </a:r>
          </a:p>
        </p:txBody>
      </p:sp>
      <p:sp>
        <p:nvSpPr>
          <p:cNvPr id="582801" name="Text Box 145"/>
          <p:cNvSpPr txBox="1">
            <a:spLocks noChangeArrowheads="1"/>
          </p:cNvSpPr>
          <p:nvPr/>
        </p:nvSpPr>
        <p:spPr bwMode="auto">
          <a:xfrm>
            <a:off x="7092950" y="620713"/>
            <a:ext cx="1584325" cy="387350"/>
          </a:xfrm>
          <a:prstGeom prst="rect">
            <a:avLst/>
          </a:prstGeom>
          <a:noFill/>
          <a:ln w="19050" algn="ctr">
            <a:noFill/>
            <a:miter lim="800000"/>
            <a:headEnd/>
            <a:tailEnd/>
          </a:ln>
        </p:spPr>
        <p:txBody>
          <a:bodyPr lIns="90000" tIns="82800" rIns="90000" bIns="46800">
            <a:spAutoFit/>
          </a:bodyPr>
          <a:lstStyle/>
          <a:p>
            <a:pPr algn="ctr"/>
            <a:r>
              <a:rPr lang="zh-CN" altLang="en-US">
                <a:solidFill>
                  <a:schemeClr val="accent2"/>
                </a:solidFill>
                <a:ea typeface="楷体" pitchFamily="49" charset="-122"/>
              </a:rPr>
              <a:t>立即赋值</a:t>
            </a:r>
          </a:p>
        </p:txBody>
      </p:sp>
      <p:sp>
        <p:nvSpPr>
          <p:cNvPr id="582802" name="Text Box 146"/>
          <p:cNvSpPr txBox="1">
            <a:spLocks noChangeArrowheads="1"/>
          </p:cNvSpPr>
          <p:nvPr/>
        </p:nvSpPr>
        <p:spPr bwMode="auto">
          <a:xfrm>
            <a:off x="7092950" y="188913"/>
            <a:ext cx="1584325" cy="387350"/>
          </a:xfrm>
          <a:prstGeom prst="rect">
            <a:avLst/>
          </a:prstGeom>
          <a:noFill/>
          <a:ln w="19050" algn="ctr">
            <a:noFill/>
            <a:miter lim="800000"/>
            <a:headEnd/>
            <a:tailEnd/>
          </a:ln>
        </p:spPr>
        <p:txBody>
          <a:bodyPr lIns="90000" tIns="82800" rIns="90000" bIns="46800">
            <a:spAutoFit/>
          </a:bodyPr>
          <a:lstStyle/>
          <a:p>
            <a:pPr algn="ctr"/>
            <a:r>
              <a:rPr lang="zh-CN" altLang="en-US">
                <a:solidFill>
                  <a:schemeClr val="accent2"/>
                </a:solidFill>
                <a:ea typeface="楷体" pitchFamily="49" charset="-122"/>
              </a:rPr>
              <a:t>延迟赋值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26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66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26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27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26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28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28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26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26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28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26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2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p:bldP spid="582661" grpId="0"/>
      <p:bldP spid="582662" grpId="0"/>
      <p:bldP spid="582664" grpId="0"/>
      <p:bldP spid="582665" grpId="0"/>
      <p:bldP spid="582666" grpId="0"/>
      <p:bldP spid="582678" grpId="0" animBg="1"/>
      <p:bldP spid="582679" grpId="0" animBg="1"/>
      <p:bldP spid="582799" grpId="0"/>
      <p:bldP spid="582800" grpId="0"/>
      <p:bldP spid="582801" grpId="0"/>
      <p:bldP spid="5828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6877050" y="6630988"/>
            <a:ext cx="2085975"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常用数据类型</a:t>
            </a:r>
          </a:p>
        </p:txBody>
      </p:sp>
      <p:sp>
        <p:nvSpPr>
          <p:cNvPr id="583684" name="Rectangle 4"/>
          <p:cNvSpPr>
            <a:spLocks noChangeArrowheads="1"/>
          </p:cNvSpPr>
          <p:nvPr/>
        </p:nvSpPr>
        <p:spPr bwMode="auto">
          <a:xfrm>
            <a:off x="395288" y="1196975"/>
            <a:ext cx="5940425" cy="798513"/>
          </a:xfrm>
          <a:prstGeom prst="rect">
            <a:avLst/>
          </a:prstGeom>
          <a:noFill/>
          <a:ln w="19050" algn="ctr">
            <a:noFill/>
            <a:miter lim="800000"/>
            <a:headEnd/>
            <a:tailEnd/>
          </a:ln>
        </p:spPr>
        <p:txBody>
          <a:bodyPr lIns="90000" tIns="82800" rIns="90000" bIns="46800">
            <a:spAutoFit/>
          </a:bodyPr>
          <a:lstStyle/>
          <a:p>
            <a:pPr algn="ctr"/>
            <a:r>
              <a:rPr lang="zh-CN" altLang="en-US">
                <a:latin typeface="宋体" pitchFamily="2" charset="-122"/>
                <a:ea typeface="宋体" pitchFamily="2" charset="-122"/>
              </a:rPr>
              <a:t>在</a:t>
            </a:r>
            <a:r>
              <a:rPr lang="en-US" altLang="zh-CN">
                <a:ea typeface="宋体" pitchFamily="2" charset="-122"/>
              </a:rPr>
              <a:t>IEEE1164</a:t>
            </a:r>
            <a:r>
              <a:rPr lang="zh-CN" altLang="en-US">
                <a:latin typeface="宋体" pitchFamily="2" charset="-122"/>
                <a:ea typeface="宋体" pitchFamily="2" charset="-122"/>
              </a:rPr>
              <a:t>标准的“</a:t>
            </a:r>
            <a:r>
              <a:rPr lang="en-US" altLang="zh-CN">
                <a:ea typeface="宋体" pitchFamily="2" charset="-122"/>
              </a:rPr>
              <a:t>std-logic-1164</a:t>
            </a:r>
            <a:r>
              <a:rPr lang="en-US" altLang="zh-CN">
                <a:latin typeface="宋体" pitchFamily="2" charset="-122"/>
                <a:ea typeface="宋体" pitchFamily="2" charset="-122"/>
              </a:rPr>
              <a:t>”</a:t>
            </a:r>
            <a:r>
              <a:rPr lang="zh-CN" altLang="en-US">
                <a:latin typeface="宋体" pitchFamily="2" charset="-122"/>
                <a:ea typeface="宋体" pitchFamily="2" charset="-122"/>
              </a:rPr>
              <a:t>程序包中</a:t>
            </a:r>
            <a:r>
              <a:rPr lang="en-US" altLang="zh-CN">
                <a:latin typeface="宋体" pitchFamily="2" charset="-122"/>
                <a:ea typeface="宋体" pitchFamily="2" charset="-122"/>
              </a:rPr>
              <a:t>,</a:t>
            </a:r>
          </a:p>
          <a:p>
            <a:pPr algn="ctr"/>
            <a:r>
              <a:rPr lang="zh-CN" altLang="en-US">
                <a:latin typeface="宋体" pitchFamily="2" charset="-122"/>
                <a:ea typeface="宋体" pitchFamily="2" charset="-122"/>
              </a:rPr>
              <a:t>可枚举类型</a:t>
            </a:r>
            <a:r>
              <a:rPr lang="en-US" altLang="zh-CN">
                <a:ea typeface="宋体" pitchFamily="2" charset="-122"/>
              </a:rPr>
              <a:t>std - logic</a:t>
            </a:r>
            <a:r>
              <a:rPr lang="zh-CN" altLang="en-US">
                <a:latin typeface="宋体" pitchFamily="2" charset="-122"/>
                <a:ea typeface="宋体" pitchFamily="2" charset="-122"/>
              </a:rPr>
              <a:t>的定义格式如下所示</a:t>
            </a:r>
            <a:r>
              <a:rPr lang="en-US" altLang="zh-CN">
                <a:latin typeface="宋体" pitchFamily="2" charset="-122"/>
                <a:ea typeface="宋体" pitchFamily="2" charset="-122"/>
              </a:rPr>
              <a:t>:                      </a:t>
            </a:r>
            <a:endParaRPr lang="en-US" altLang="zh-CN"/>
          </a:p>
        </p:txBody>
      </p:sp>
      <p:sp>
        <p:nvSpPr>
          <p:cNvPr id="583685" name="Text Box 5"/>
          <p:cNvSpPr txBox="1">
            <a:spLocks noChangeArrowheads="1"/>
          </p:cNvSpPr>
          <p:nvPr/>
        </p:nvSpPr>
        <p:spPr bwMode="auto">
          <a:xfrm>
            <a:off x="0" y="531813"/>
            <a:ext cx="2744788"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ea typeface="宋体" pitchFamily="2" charset="-122"/>
              </a:rPr>
              <a:t>* </a:t>
            </a:r>
            <a:r>
              <a:rPr lang="en-US" altLang="zh-CN">
                <a:ea typeface="宋体" pitchFamily="2" charset="-122"/>
              </a:rPr>
              <a:t>IEEE</a:t>
            </a:r>
            <a:r>
              <a:rPr lang="zh-CN" altLang="en-US">
                <a:ea typeface="宋体" pitchFamily="2" charset="-122"/>
              </a:rPr>
              <a:t>标准数据类型</a:t>
            </a:r>
          </a:p>
        </p:txBody>
      </p:sp>
      <p:sp>
        <p:nvSpPr>
          <p:cNvPr id="583686" name="AutoShape 6"/>
          <p:cNvSpPr>
            <a:spLocks/>
          </p:cNvSpPr>
          <p:nvPr/>
        </p:nvSpPr>
        <p:spPr bwMode="auto">
          <a:xfrm>
            <a:off x="2614613" y="260350"/>
            <a:ext cx="85725" cy="815975"/>
          </a:xfrm>
          <a:prstGeom prst="leftBrace">
            <a:avLst>
              <a:gd name="adj1" fmla="val 79321"/>
              <a:gd name="adj2" fmla="val 50000"/>
            </a:avLst>
          </a:prstGeom>
          <a:noFill/>
          <a:ln w="19050">
            <a:solidFill>
              <a:schemeClr val="tx1"/>
            </a:solidFill>
            <a:round/>
            <a:headEnd/>
            <a:tailEnd/>
          </a:ln>
        </p:spPr>
        <p:txBody>
          <a:bodyPr lIns="90000" tIns="82800" rIns="90000" bIns="46800" anchor="ctr">
            <a:spAutoFit/>
          </a:bodyPr>
          <a:lstStyle/>
          <a:p>
            <a:endParaRPr lang="zh-CN" altLang="en-US"/>
          </a:p>
        </p:txBody>
      </p:sp>
      <p:sp>
        <p:nvSpPr>
          <p:cNvPr id="583687" name="Text Box 7"/>
          <p:cNvSpPr txBox="1">
            <a:spLocks noChangeArrowheads="1"/>
          </p:cNvSpPr>
          <p:nvPr/>
        </p:nvSpPr>
        <p:spPr bwMode="auto">
          <a:xfrm>
            <a:off x="2297113" y="217488"/>
            <a:ext cx="4283075" cy="387350"/>
          </a:xfrm>
          <a:prstGeom prst="rect">
            <a:avLst/>
          </a:prstGeom>
          <a:noFill/>
          <a:ln w="19050" algn="ctr">
            <a:noFill/>
            <a:miter lim="800000"/>
            <a:headEnd/>
            <a:tailEnd/>
          </a:ln>
        </p:spPr>
        <p:txBody>
          <a:bodyPr lIns="90000" tIns="82800" rIns="90000" bIns="46800">
            <a:spAutoFit/>
          </a:bodyPr>
          <a:lstStyle/>
          <a:p>
            <a:pPr algn="ctr"/>
            <a:r>
              <a:rPr lang="zh-CN" altLang="en-US">
                <a:ea typeface="宋体" pitchFamily="2" charset="-122"/>
              </a:rPr>
              <a:t>标准逻辑位 </a:t>
            </a:r>
            <a:r>
              <a:rPr lang="zh-CN" altLang="zh-CN">
                <a:ea typeface="宋体" pitchFamily="2" charset="-122"/>
              </a:rPr>
              <a:t>std-logic</a:t>
            </a:r>
            <a:r>
              <a:rPr lang="en-US" altLang="zh-CN">
                <a:ea typeface="宋体" pitchFamily="2" charset="-122"/>
              </a:rPr>
              <a:t> </a:t>
            </a:r>
            <a:r>
              <a:rPr lang="zh-CN" altLang="en-US">
                <a:ea typeface="宋体" pitchFamily="2" charset="-122"/>
              </a:rPr>
              <a:t>数据类型</a:t>
            </a:r>
            <a:endParaRPr lang="zh-CN" altLang="zh-CN">
              <a:ea typeface="宋体" pitchFamily="2" charset="-122"/>
            </a:endParaRPr>
          </a:p>
        </p:txBody>
      </p:sp>
      <p:sp>
        <p:nvSpPr>
          <p:cNvPr id="583688" name="Text Box 8"/>
          <p:cNvSpPr txBox="1">
            <a:spLocks noChangeArrowheads="1"/>
          </p:cNvSpPr>
          <p:nvPr/>
        </p:nvSpPr>
        <p:spPr bwMode="auto">
          <a:xfrm>
            <a:off x="2613025" y="723900"/>
            <a:ext cx="4610100" cy="387350"/>
          </a:xfrm>
          <a:prstGeom prst="rect">
            <a:avLst/>
          </a:prstGeom>
          <a:noFill/>
          <a:ln w="19050" algn="ctr">
            <a:noFill/>
            <a:miter lim="800000"/>
            <a:headEnd/>
            <a:tailEnd/>
          </a:ln>
        </p:spPr>
        <p:txBody>
          <a:bodyPr lIns="90000" tIns="82800" rIns="90000" bIns="46800">
            <a:spAutoFit/>
          </a:bodyPr>
          <a:lstStyle/>
          <a:p>
            <a:pPr algn="ctr"/>
            <a:r>
              <a:rPr lang="zh-CN" altLang="en-US">
                <a:ea typeface="宋体" pitchFamily="2" charset="-122"/>
              </a:rPr>
              <a:t>标准逻辑矢量 </a:t>
            </a:r>
            <a:r>
              <a:rPr lang="zh-CN" altLang="zh-CN"/>
              <a:t>std-logic</a:t>
            </a:r>
            <a:r>
              <a:rPr lang="en-US" altLang="zh-CN"/>
              <a:t>-vector</a:t>
            </a:r>
            <a:r>
              <a:rPr lang="zh-CN" altLang="en-US">
                <a:ea typeface="宋体" pitchFamily="2" charset="-122"/>
              </a:rPr>
              <a:t>数据类型</a:t>
            </a:r>
          </a:p>
        </p:txBody>
      </p:sp>
      <p:sp>
        <p:nvSpPr>
          <p:cNvPr id="583690" name="Text Box 10"/>
          <p:cNvSpPr txBox="1">
            <a:spLocks noChangeArrowheads="1"/>
          </p:cNvSpPr>
          <p:nvPr/>
        </p:nvSpPr>
        <p:spPr bwMode="auto">
          <a:xfrm>
            <a:off x="755650" y="2174875"/>
            <a:ext cx="5784850" cy="4106863"/>
          </a:xfrm>
          <a:prstGeom prst="rect">
            <a:avLst/>
          </a:prstGeom>
          <a:noFill/>
          <a:ln w="19050" algn="ctr">
            <a:solidFill>
              <a:schemeClr val="accent1"/>
            </a:solidFill>
            <a:miter lim="800000"/>
            <a:headEnd/>
            <a:tailEnd/>
          </a:ln>
        </p:spPr>
        <p:txBody>
          <a:bodyPr lIns="90000" tIns="82800" rIns="90000" bIns="46800">
            <a:spAutoFit/>
          </a:bodyPr>
          <a:lstStyle/>
          <a:p>
            <a:pPr algn="ctr"/>
            <a:r>
              <a:rPr lang="en-US" altLang="zh-CN"/>
              <a:t>TYPE std – logic IS (′U′, --Uninitialized</a:t>
            </a:r>
          </a:p>
          <a:p>
            <a:pPr algn="ctr"/>
            <a:r>
              <a:rPr lang="en-US" altLang="zh-CN"/>
              <a:t>                                          ′X′, --ForcingUnknown</a:t>
            </a:r>
          </a:p>
          <a:p>
            <a:pPr algn="ctr"/>
            <a:r>
              <a:rPr lang="en-US" altLang="zh-CN"/>
              <a:t>                           ′0′,--Forcing0</a:t>
            </a:r>
          </a:p>
          <a:p>
            <a:pPr algn="ctr"/>
            <a:r>
              <a:rPr lang="en-US" altLang="zh-CN"/>
              <a:t>                           ′1′,--Forcing1</a:t>
            </a:r>
          </a:p>
          <a:p>
            <a:pPr algn="ctr"/>
            <a:r>
              <a:rPr lang="en-US" altLang="zh-CN"/>
              <a:t>                                      ′Z′,--HighImpedance</a:t>
            </a:r>
          </a:p>
          <a:p>
            <a:pPr algn="ctr"/>
            <a:r>
              <a:rPr lang="en-US" altLang="zh-CN"/>
              <a:t>                                    ′W′,--WeakUnknown</a:t>
            </a:r>
          </a:p>
          <a:p>
            <a:pPr algn="ctr"/>
            <a:r>
              <a:rPr lang="en-US" altLang="zh-CN"/>
              <a:t>                      ′L′,--Weak0</a:t>
            </a:r>
          </a:p>
          <a:p>
            <a:pPr algn="ctr"/>
            <a:r>
              <a:rPr lang="en-US" altLang="zh-CN"/>
              <a:t>                     ′H′,--Weak1</a:t>
            </a:r>
          </a:p>
          <a:p>
            <a:pPr algn="ctr"/>
            <a:r>
              <a:rPr lang="en-US" altLang="zh-CN"/>
              <a:t>                              ′—′,--Don′tcare</a:t>
            </a:r>
          </a:p>
          <a:p>
            <a:pPr algn="ctr"/>
            <a:r>
              <a:rPr lang="en-US" altLang="zh-CN"/>
              <a:t>                   );</a:t>
            </a:r>
          </a:p>
        </p:txBody>
      </p:sp>
      <p:sp>
        <p:nvSpPr>
          <p:cNvPr id="583691" name="Text Box 11"/>
          <p:cNvSpPr txBox="1">
            <a:spLocks noChangeArrowheads="1"/>
          </p:cNvSpPr>
          <p:nvPr/>
        </p:nvSpPr>
        <p:spPr bwMode="auto">
          <a:xfrm>
            <a:off x="6732588" y="2133600"/>
            <a:ext cx="1150937" cy="387350"/>
          </a:xfrm>
          <a:prstGeom prst="rect">
            <a:avLst/>
          </a:prstGeom>
          <a:noFill/>
          <a:ln w="19050" algn="ctr">
            <a:noFill/>
            <a:miter lim="800000"/>
            <a:headEnd/>
            <a:tailEnd/>
          </a:ln>
        </p:spPr>
        <p:txBody>
          <a:bodyPr lIns="90000" tIns="82800" rIns="90000" bIns="46800">
            <a:spAutoFit/>
          </a:bodyPr>
          <a:lstStyle/>
          <a:p>
            <a:pPr algn="ctr"/>
            <a:r>
              <a:rPr lang="zh-CN" altLang="en-US"/>
              <a:t>初始值</a:t>
            </a:r>
          </a:p>
        </p:txBody>
      </p:sp>
      <p:sp>
        <p:nvSpPr>
          <p:cNvPr id="583692" name="Text Box 12"/>
          <p:cNvSpPr txBox="1">
            <a:spLocks noChangeArrowheads="1"/>
          </p:cNvSpPr>
          <p:nvPr/>
        </p:nvSpPr>
        <p:spPr bwMode="auto">
          <a:xfrm>
            <a:off x="6732588" y="2565400"/>
            <a:ext cx="1150937" cy="387350"/>
          </a:xfrm>
          <a:prstGeom prst="rect">
            <a:avLst/>
          </a:prstGeom>
          <a:noFill/>
          <a:ln w="19050" algn="ctr">
            <a:noFill/>
            <a:miter lim="800000"/>
            <a:headEnd/>
            <a:tailEnd/>
          </a:ln>
        </p:spPr>
        <p:txBody>
          <a:bodyPr lIns="90000" tIns="82800" rIns="90000" bIns="46800">
            <a:spAutoFit/>
          </a:bodyPr>
          <a:lstStyle/>
          <a:p>
            <a:pPr algn="ctr"/>
            <a:r>
              <a:rPr lang="zh-CN" altLang="en-US"/>
              <a:t>不定</a:t>
            </a:r>
          </a:p>
        </p:txBody>
      </p:sp>
      <p:sp>
        <p:nvSpPr>
          <p:cNvPr id="583693" name="Text Box 13"/>
          <p:cNvSpPr txBox="1">
            <a:spLocks noChangeArrowheads="1"/>
          </p:cNvSpPr>
          <p:nvPr/>
        </p:nvSpPr>
        <p:spPr bwMode="auto">
          <a:xfrm>
            <a:off x="6732588" y="2997200"/>
            <a:ext cx="1150937" cy="387350"/>
          </a:xfrm>
          <a:prstGeom prst="rect">
            <a:avLst/>
          </a:prstGeom>
          <a:noFill/>
          <a:ln w="19050" algn="ctr">
            <a:noFill/>
            <a:miter lim="800000"/>
            <a:headEnd/>
            <a:tailEnd/>
          </a:ln>
        </p:spPr>
        <p:txBody>
          <a:bodyPr lIns="90000" tIns="82800" rIns="90000" bIns="46800">
            <a:spAutoFit/>
          </a:bodyPr>
          <a:lstStyle/>
          <a:p>
            <a:pPr algn="ctr"/>
            <a:r>
              <a:rPr lang="en-US" altLang="zh-CN"/>
              <a:t>0</a:t>
            </a:r>
          </a:p>
        </p:txBody>
      </p:sp>
      <p:sp>
        <p:nvSpPr>
          <p:cNvPr id="583694" name="Text Box 14"/>
          <p:cNvSpPr txBox="1">
            <a:spLocks noChangeArrowheads="1"/>
          </p:cNvSpPr>
          <p:nvPr/>
        </p:nvSpPr>
        <p:spPr bwMode="auto">
          <a:xfrm>
            <a:off x="6732588" y="3459163"/>
            <a:ext cx="1150937" cy="387350"/>
          </a:xfrm>
          <a:prstGeom prst="rect">
            <a:avLst/>
          </a:prstGeom>
          <a:noFill/>
          <a:ln w="19050" algn="ctr">
            <a:noFill/>
            <a:miter lim="800000"/>
            <a:headEnd/>
            <a:tailEnd/>
          </a:ln>
        </p:spPr>
        <p:txBody>
          <a:bodyPr lIns="90000" tIns="82800" rIns="90000" bIns="46800">
            <a:spAutoFit/>
          </a:bodyPr>
          <a:lstStyle/>
          <a:p>
            <a:pPr algn="ctr"/>
            <a:r>
              <a:rPr lang="en-US" altLang="zh-CN"/>
              <a:t>1</a:t>
            </a:r>
          </a:p>
        </p:txBody>
      </p:sp>
      <p:sp>
        <p:nvSpPr>
          <p:cNvPr id="583695" name="Text Box 15"/>
          <p:cNvSpPr txBox="1">
            <a:spLocks noChangeArrowheads="1"/>
          </p:cNvSpPr>
          <p:nvPr/>
        </p:nvSpPr>
        <p:spPr bwMode="auto">
          <a:xfrm>
            <a:off x="6746875" y="3862388"/>
            <a:ext cx="1150938" cy="387350"/>
          </a:xfrm>
          <a:prstGeom prst="rect">
            <a:avLst/>
          </a:prstGeom>
          <a:noFill/>
          <a:ln w="19050" algn="ctr">
            <a:noFill/>
            <a:miter lim="800000"/>
            <a:headEnd/>
            <a:tailEnd/>
          </a:ln>
        </p:spPr>
        <p:txBody>
          <a:bodyPr lIns="90000" tIns="82800" rIns="90000" bIns="46800">
            <a:spAutoFit/>
          </a:bodyPr>
          <a:lstStyle/>
          <a:p>
            <a:pPr algn="ctr"/>
            <a:r>
              <a:rPr lang="zh-CN" altLang="en-US"/>
              <a:t>高阻</a:t>
            </a:r>
          </a:p>
        </p:txBody>
      </p:sp>
      <p:sp>
        <p:nvSpPr>
          <p:cNvPr id="583696" name="Text Box 16"/>
          <p:cNvSpPr txBox="1">
            <a:spLocks noChangeArrowheads="1"/>
          </p:cNvSpPr>
          <p:nvPr/>
        </p:nvSpPr>
        <p:spPr bwMode="auto">
          <a:xfrm>
            <a:off x="6443663" y="4322763"/>
            <a:ext cx="2303462" cy="387350"/>
          </a:xfrm>
          <a:prstGeom prst="rect">
            <a:avLst/>
          </a:prstGeom>
          <a:noFill/>
          <a:ln w="19050" algn="ctr">
            <a:noFill/>
            <a:miter lim="800000"/>
            <a:headEnd/>
            <a:tailEnd/>
          </a:ln>
        </p:spPr>
        <p:txBody>
          <a:bodyPr lIns="90000" tIns="82800" rIns="90000" bIns="46800">
            <a:spAutoFit/>
          </a:bodyPr>
          <a:lstStyle/>
          <a:p>
            <a:pPr algn="ctr"/>
            <a:r>
              <a:rPr lang="zh-CN" altLang="en-US"/>
              <a:t>弱信号不定，未知</a:t>
            </a:r>
          </a:p>
        </p:txBody>
      </p:sp>
      <p:sp>
        <p:nvSpPr>
          <p:cNvPr id="583697" name="Text Box 17"/>
          <p:cNvSpPr txBox="1">
            <a:spLocks noChangeArrowheads="1"/>
          </p:cNvSpPr>
          <p:nvPr/>
        </p:nvSpPr>
        <p:spPr bwMode="auto">
          <a:xfrm>
            <a:off x="6472238" y="4725988"/>
            <a:ext cx="1657350" cy="387350"/>
          </a:xfrm>
          <a:prstGeom prst="rect">
            <a:avLst/>
          </a:prstGeom>
          <a:noFill/>
          <a:ln w="19050" algn="ctr">
            <a:noFill/>
            <a:miter lim="800000"/>
            <a:headEnd/>
            <a:tailEnd/>
          </a:ln>
        </p:spPr>
        <p:txBody>
          <a:bodyPr lIns="90000" tIns="82800" rIns="90000" bIns="46800">
            <a:spAutoFit/>
          </a:bodyPr>
          <a:lstStyle/>
          <a:p>
            <a:pPr algn="ctr"/>
            <a:r>
              <a:rPr lang="zh-CN" altLang="en-US"/>
              <a:t>弱信号</a:t>
            </a:r>
            <a:r>
              <a:rPr lang="en-US" altLang="zh-CN"/>
              <a:t>0</a:t>
            </a:r>
          </a:p>
        </p:txBody>
      </p:sp>
      <p:sp>
        <p:nvSpPr>
          <p:cNvPr id="583698" name="Text Box 18"/>
          <p:cNvSpPr txBox="1">
            <a:spLocks noChangeArrowheads="1"/>
          </p:cNvSpPr>
          <p:nvPr/>
        </p:nvSpPr>
        <p:spPr bwMode="auto">
          <a:xfrm>
            <a:off x="6472238" y="5129213"/>
            <a:ext cx="1657350" cy="387350"/>
          </a:xfrm>
          <a:prstGeom prst="rect">
            <a:avLst/>
          </a:prstGeom>
          <a:noFill/>
          <a:ln w="19050" algn="ctr">
            <a:noFill/>
            <a:miter lim="800000"/>
            <a:headEnd/>
            <a:tailEnd/>
          </a:ln>
        </p:spPr>
        <p:txBody>
          <a:bodyPr lIns="90000" tIns="82800" rIns="90000" bIns="46800">
            <a:spAutoFit/>
          </a:bodyPr>
          <a:lstStyle/>
          <a:p>
            <a:pPr algn="ctr"/>
            <a:r>
              <a:rPr lang="zh-CN" altLang="en-US"/>
              <a:t>弱信号</a:t>
            </a:r>
            <a:r>
              <a:rPr lang="en-US" altLang="zh-CN"/>
              <a:t>1</a:t>
            </a:r>
          </a:p>
        </p:txBody>
      </p:sp>
      <p:sp>
        <p:nvSpPr>
          <p:cNvPr id="583699" name="Text Box 19"/>
          <p:cNvSpPr txBox="1">
            <a:spLocks noChangeArrowheads="1"/>
          </p:cNvSpPr>
          <p:nvPr/>
        </p:nvSpPr>
        <p:spPr bwMode="auto">
          <a:xfrm>
            <a:off x="6502400" y="5503863"/>
            <a:ext cx="1657350" cy="387350"/>
          </a:xfrm>
          <a:prstGeom prst="rect">
            <a:avLst/>
          </a:prstGeom>
          <a:noFill/>
          <a:ln w="19050" algn="ctr">
            <a:noFill/>
            <a:miter lim="800000"/>
            <a:headEnd/>
            <a:tailEnd/>
          </a:ln>
        </p:spPr>
        <p:txBody>
          <a:bodyPr lIns="90000" tIns="82800" rIns="90000" bIns="46800">
            <a:spAutoFit/>
          </a:bodyPr>
          <a:lstStyle/>
          <a:p>
            <a:pPr algn="ctr"/>
            <a:r>
              <a:rPr lang="zh-CN" altLang="en-US"/>
              <a:t>不可能情况</a:t>
            </a:r>
          </a:p>
        </p:txBody>
      </p:sp>
      <p:sp>
        <p:nvSpPr>
          <p:cNvPr id="583700" name="Text Box 20"/>
          <p:cNvSpPr txBox="1">
            <a:spLocks noChangeArrowheads="1"/>
          </p:cNvSpPr>
          <p:nvPr/>
        </p:nvSpPr>
        <p:spPr bwMode="auto">
          <a:xfrm>
            <a:off x="6948488" y="260350"/>
            <a:ext cx="1800225" cy="406400"/>
          </a:xfrm>
          <a:prstGeom prst="rect">
            <a:avLst/>
          </a:prstGeom>
          <a:noFill/>
          <a:ln w="19050" algn="ctr">
            <a:solidFill>
              <a:srgbClr val="FF3300"/>
            </a:solidFill>
            <a:miter lim="800000"/>
            <a:headEnd/>
            <a:tailEnd/>
          </a:ln>
        </p:spPr>
        <p:txBody>
          <a:bodyPr lIns="90000" tIns="82800" rIns="90000" bIns="46800">
            <a:spAutoFit/>
          </a:bodyPr>
          <a:lstStyle/>
          <a:p>
            <a:pPr algn="ctr"/>
            <a:r>
              <a:rPr lang="en-US" altLang="zh-CN"/>
              <a:t> </a:t>
            </a:r>
            <a:r>
              <a:rPr lang="zh-CN" altLang="en-US"/>
              <a:t>九值逻辑系统</a:t>
            </a:r>
          </a:p>
        </p:txBody>
      </p:sp>
      <p:sp>
        <p:nvSpPr>
          <p:cNvPr id="583701" name="Rectangle 21"/>
          <p:cNvSpPr>
            <a:spLocks noChangeArrowheads="1"/>
          </p:cNvSpPr>
          <p:nvPr/>
        </p:nvSpPr>
        <p:spPr bwMode="auto">
          <a:xfrm>
            <a:off x="385763" y="3500438"/>
            <a:ext cx="2486025" cy="406400"/>
          </a:xfrm>
          <a:prstGeom prst="rect">
            <a:avLst/>
          </a:prstGeom>
          <a:solidFill>
            <a:srgbClr val="E6E6E6"/>
          </a:solidFill>
          <a:ln w="19050" algn="ctr">
            <a:solidFill>
              <a:srgbClr val="FF3300"/>
            </a:solidFill>
            <a:miter lim="800000"/>
            <a:headEnd/>
            <a:tailEnd/>
          </a:ln>
        </p:spPr>
        <p:txBody>
          <a:bodyPr wrap="none" lIns="90000" tIns="82800" rIns="90000" bIns="46800">
            <a:spAutoFit/>
          </a:bodyPr>
          <a:lstStyle/>
          <a:p>
            <a:pPr algn="ctr"/>
            <a:r>
              <a:rPr lang="zh-CN" altLang="en-US"/>
              <a:t>用户定义的数据类型</a:t>
            </a:r>
          </a:p>
        </p:txBody>
      </p:sp>
      <p:sp>
        <p:nvSpPr>
          <p:cNvPr id="20" name="Text Box 24"/>
          <p:cNvSpPr txBox="1">
            <a:spLocks noChangeArrowheads="1"/>
          </p:cNvSpPr>
          <p:nvPr/>
        </p:nvSpPr>
        <p:spPr bwMode="auto">
          <a:xfrm>
            <a:off x="131763" y="4252913"/>
            <a:ext cx="3382962" cy="2309812"/>
          </a:xfrm>
          <a:prstGeom prst="rect">
            <a:avLst/>
          </a:prstGeom>
          <a:solidFill>
            <a:schemeClr val="bg1"/>
          </a:solidFill>
          <a:ln w="19050" algn="ctr">
            <a:solidFill>
              <a:schemeClr val="accent1"/>
            </a:solidFill>
            <a:miter lim="800000"/>
            <a:headEnd/>
            <a:tailEnd/>
          </a:ln>
        </p:spPr>
        <p:txBody>
          <a:bodyPr lIns="90000" tIns="46800" rIns="90000" bIns="46800">
            <a:spAutoFit/>
          </a:bodyPr>
          <a:lstStyle/>
          <a:p>
            <a:pPr>
              <a:lnSpc>
                <a:spcPct val="35000"/>
              </a:lnSpc>
            </a:pPr>
            <a:endParaRPr lang="en-US" altLang="zh-CN" sz="18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sss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sss;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6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6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6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6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6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7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6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36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36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36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36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36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36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36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3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p:bldP spid="583685" grpId="0"/>
      <p:bldP spid="583686" grpId="0" animBg="1"/>
      <p:bldP spid="583687" grpId="0"/>
      <p:bldP spid="583688" grpId="0"/>
      <p:bldP spid="583690" grpId="0" animBg="1"/>
      <p:bldP spid="583691" grpId="0"/>
      <p:bldP spid="583692" grpId="0"/>
      <p:bldP spid="583693" grpId="0"/>
      <p:bldP spid="583694" grpId="0"/>
      <p:bldP spid="583695" grpId="0"/>
      <p:bldP spid="583696" grpId="0"/>
      <p:bldP spid="583697" grpId="0"/>
      <p:bldP spid="583698" grpId="0"/>
      <p:bldP spid="583699" grpId="0"/>
      <p:bldP spid="583700" grpId="0" animBg="1"/>
      <p:bldP spid="583701"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921625" y="6453188"/>
            <a:ext cx="1222375"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并行描述语句</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进程语句</a:t>
            </a:r>
          </a:p>
        </p:txBody>
      </p:sp>
      <p:sp>
        <p:nvSpPr>
          <p:cNvPr id="525318" name="Text Box 6"/>
          <p:cNvSpPr txBox="1">
            <a:spLocks noChangeArrowheads="1"/>
          </p:cNvSpPr>
          <p:nvPr/>
        </p:nvSpPr>
        <p:spPr bwMode="auto">
          <a:xfrm>
            <a:off x="2066925" y="415925"/>
            <a:ext cx="3744913" cy="7016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VHDL</a:t>
            </a:r>
            <a:r>
              <a:rPr lang="zh-CN" altLang="en-US">
                <a:ea typeface="宋体" pitchFamily="2" charset="-122"/>
              </a:rPr>
              <a:t>语言程序的结构体中既存在并行语句又存在顺序语句。</a:t>
            </a:r>
          </a:p>
        </p:txBody>
      </p:sp>
      <p:grpSp>
        <p:nvGrpSpPr>
          <p:cNvPr id="2" name="Group 28"/>
          <p:cNvGrpSpPr>
            <a:grpSpLocks/>
          </p:cNvGrpSpPr>
          <p:nvPr/>
        </p:nvGrpSpPr>
        <p:grpSpPr bwMode="auto">
          <a:xfrm>
            <a:off x="539750" y="1136650"/>
            <a:ext cx="3873500" cy="1182688"/>
            <a:chOff x="340" y="716"/>
            <a:chExt cx="2440" cy="745"/>
          </a:xfrm>
        </p:grpSpPr>
        <p:sp>
          <p:nvSpPr>
            <p:cNvPr id="60438" name="Line 7"/>
            <p:cNvSpPr>
              <a:spLocks noChangeShapeType="1"/>
            </p:cNvSpPr>
            <p:nvPr/>
          </p:nvSpPr>
          <p:spPr bwMode="auto">
            <a:xfrm>
              <a:off x="1620" y="716"/>
              <a:ext cx="635" cy="0"/>
            </a:xfrm>
            <a:prstGeom prst="line">
              <a:avLst/>
            </a:prstGeom>
            <a:noFill/>
            <a:ln w="57150" cmpd="thinThick">
              <a:solidFill>
                <a:srgbClr val="FF66CC"/>
              </a:solidFill>
              <a:round/>
              <a:headEnd/>
              <a:tailEnd/>
            </a:ln>
          </p:spPr>
          <p:txBody>
            <a:bodyPr lIns="90000" tIns="46800" rIns="90000" bIns="46800" anchor="ctr">
              <a:spAutoFit/>
            </a:bodyPr>
            <a:lstStyle/>
            <a:p>
              <a:endParaRPr lang="zh-CN" altLang="en-US"/>
            </a:p>
          </p:txBody>
        </p:sp>
        <p:sp>
          <p:nvSpPr>
            <p:cNvPr id="60439" name="Line 9"/>
            <p:cNvSpPr>
              <a:spLocks noChangeShapeType="1"/>
            </p:cNvSpPr>
            <p:nvPr/>
          </p:nvSpPr>
          <p:spPr bwMode="auto">
            <a:xfrm flipH="1">
              <a:off x="1438" y="716"/>
              <a:ext cx="454" cy="272"/>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sp>
          <p:nvSpPr>
            <p:cNvPr id="60440" name="Text Box 10"/>
            <p:cNvSpPr txBox="1">
              <a:spLocks noChangeArrowheads="1"/>
            </p:cNvSpPr>
            <p:nvPr/>
          </p:nvSpPr>
          <p:spPr bwMode="auto">
            <a:xfrm>
              <a:off x="340" y="1007"/>
              <a:ext cx="2440" cy="454"/>
            </a:xfrm>
            <a:prstGeom prst="rect">
              <a:avLst/>
            </a:prstGeom>
            <a:noFill/>
            <a:ln w="19050" algn="ctr">
              <a:solidFill>
                <a:srgbClr val="FF66CC"/>
              </a:solidFill>
              <a:miter lim="800000"/>
              <a:headEnd/>
              <a:tailEnd/>
            </a:ln>
          </p:spPr>
          <p:txBody>
            <a:bodyPr lIns="90000" tIns="46800" rIns="90000" bIns="46800">
              <a:spAutoFit/>
            </a:bodyPr>
            <a:lstStyle/>
            <a:p>
              <a:pPr>
                <a:lnSpc>
                  <a:spcPct val="100000"/>
                </a:lnSpc>
              </a:pPr>
              <a:r>
                <a:rPr lang="zh-CN" altLang="en-US">
                  <a:ea typeface="宋体" pitchFamily="2" charset="-122"/>
                </a:rPr>
                <a:t>描述一组并发行为，它是并发执行的，与程序的书写顺序无关。</a:t>
              </a:r>
            </a:p>
          </p:txBody>
        </p:sp>
      </p:grpSp>
      <p:grpSp>
        <p:nvGrpSpPr>
          <p:cNvPr id="3" name="Group 29"/>
          <p:cNvGrpSpPr>
            <a:grpSpLocks/>
          </p:cNvGrpSpPr>
          <p:nvPr/>
        </p:nvGrpSpPr>
        <p:grpSpPr bwMode="auto">
          <a:xfrm>
            <a:off x="4371975" y="1136650"/>
            <a:ext cx="4232275" cy="1182688"/>
            <a:chOff x="2754" y="716"/>
            <a:chExt cx="2666" cy="745"/>
          </a:xfrm>
        </p:grpSpPr>
        <p:sp>
          <p:nvSpPr>
            <p:cNvPr id="60435" name="Line 8"/>
            <p:cNvSpPr>
              <a:spLocks noChangeShapeType="1"/>
            </p:cNvSpPr>
            <p:nvPr/>
          </p:nvSpPr>
          <p:spPr bwMode="auto">
            <a:xfrm>
              <a:off x="2754" y="716"/>
              <a:ext cx="635" cy="0"/>
            </a:xfrm>
            <a:prstGeom prst="line">
              <a:avLst/>
            </a:prstGeom>
            <a:noFill/>
            <a:ln w="57150" cmpd="thinThick">
              <a:solidFill>
                <a:srgbClr val="FF66CC"/>
              </a:solidFill>
              <a:round/>
              <a:headEnd/>
              <a:tailEnd/>
            </a:ln>
          </p:spPr>
          <p:txBody>
            <a:bodyPr lIns="90000" tIns="46800" rIns="90000" bIns="46800" anchor="ctr">
              <a:spAutoFit/>
            </a:bodyPr>
            <a:lstStyle/>
            <a:p>
              <a:endParaRPr lang="zh-CN" altLang="en-US"/>
            </a:p>
          </p:txBody>
        </p:sp>
        <p:sp>
          <p:nvSpPr>
            <p:cNvPr id="60436" name="Line 11"/>
            <p:cNvSpPr>
              <a:spLocks noChangeShapeType="1"/>
            </p:cNvSpPr>
            <p:nvPr/>
          </p:nvSpPr>
          <p:spPr bwMode="auto">
            <a:xfrm>
              <a:off x="3071" y="761"/>
              <a:ext cx="544" cy="272"/>
            </a:xfrm>
            <a:prstGeom prst="line">
              <a:avLst/>
            </a:prstGeom>
            <a:noFill/>
            <a:ln w="19050">
              <a:solidFill>
                <a:srgbClr val="FF66CC"/>
              </a:solidFill>
              <a:round/>
              <a:headEnd/>
              <a:tailEnd type="triangle" w="med" len="med"/>
            </a:ln>
          </p:spPr>
          <p:txBody>
            <a:bodyPr lIns="90000" tIns="46800" rIns="90000" bIns="46800" anchor="ctr">
              <a:spAutoFit/>
            </a:bodyPr>
            <a:lstStyle/>
            <a:p>
              <a:endParaRPr lang="zh-CN" altLang="en-US"/>
            </a:p>
          </p:txBody>
        </p:sp>
        <p:sp>
          <p:nvSpPr>
            <p:cNvPr id="60437" name="Text Box 12"/>
            <p:cNvSpPr txBox="1">
              <a:spLocks noChangeArrowheads="1"/>
            </p:cNvSpPr>
            <p:nvPr/>
          </p:nvSpPr>
          <p:spPr bwMode="auto">
            <a:xfrm>
              <a:off x="3187" y="1007"/>
              <a:ext cx="2233" cy="454"/>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zh-CN" altLang="en-US">
                  <a:ea typeface="宋体" pitchFamily="2" charset="-122"/>
                </a:rPr>
                <a:t>描述一组严格顺序执行的行为。与程序的书写顺序有关。</a:t>
              </a:r>
            </a:p>
          </p:txBody>
        </p:sp>
      </p:grpSp>
      <p:grpSp>
        <p:nvGrpSpPr>
          <p:cNvPr id="4" name="Group 14"/>
          <p:cNvGrpSpPr>
            <a:grpSpLocks/>
          </p:cNvGrpSpPr>
          <p:nvPr/>
        </p:nvGrpSpPr>
        <p:grpSpPr bwMode="auto">
          <a:xfrm>
            <a:off x="177800" y="30163"/>
            <a:ext cx="3673475" cy="396875"/>
            <a:chOff x="144" y="1152"/>
            <a:chExt cx="1728" cy="250"/>
          </a:xfrm>
        </p:grpSpPr>
        <p:sp>
          <p:nvSpPr>
            <p:cNvPr id="525327" name="Text Box 1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三、并行描述语句的格式</a:t>
              </a:r>
            </a:p>
          </p:txBody>
        </p:sp>
        <p:sp>
          <p:nvSpPr>
            <p:cNvPr id="60434" name="Line 1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25329" name="Text Box 17"/>
          <p:cNvSpPr txBox="1">
            <a:spLocks noChangeArrowheads="1"/>
          </p:cNvSpPr>
          <p:nvPr/>
        </p:nvSpPr>
        <p:spPr bwMode="auto">
          <a:xfrm>
            <a:off x="1187450" y="3644900"/>
            <a:ext cx="3930650" cy="2303463"/>
          </a:xfrm>
          <a:prstGeom prst="rect">
            <a:avLst/>
          </a:prstGeom>
          <a:noFill/>
          <a:ln w="19050" algn="ctr">
            <a:solidFill>
              <a:schemeClr val="accent1"/>
            </a:solidFill>
            <a:miter lim="800000"/>
            <a:headEnd/>
            <a:tailEnd/>
          </a:ln>
        </p:spPr>
        <p:txBody>
          <a:bodyPr lIns="90000" tIns="46800" rIns="90000" bIns="46800">
            <a:spAutoFit/>
          </a:bodyPr>
          <a:lstStyle/>
          <a:p>
            <a:pPr>
              <a:lnSpc>
                <a:spcPct val="60000"/>
              </a:lnSpc>
            </a:pPr>
            <a:endParaRPr lang="en-US" altLang="zh-CN">
              <a:solidFill>
                <a:schemeClr val="accent2"/>
              </a:solidFill>
              <a:ea typeface="宋体" pitchFamily="2" charset="-122"/>
            </a:endParaRPr>
          </a:p>
          <a:p>
            <a:pPr>
              <a:lnSpc>
                <a:spcPct val="60000"/>
              </a:lnSpc>
            </a:pPr>
            <a:r>
              <a:rPr lang="en-US" altLang="zh-CN">
                <a:solidFill>
                  <a:schemeClr val="accent2"/>
                </a:solidFill>
                <a:ea typeface="宋体" pitchFamily="2" charset="-122"/>
              </a:rPr>
              <a:t>    PROCESS </a:t>
            </a:r>
            <a:r>
              <a:rPr lang="en-US" altLang="zh-CN">
                <a:ea typeface="宋体" pitchFamily="2" charset="-122"/>
              </a:rPr>
              <a:t>[</a:t>
            </a:r>
            <a:r>
              <a:rPr lang="zh-CN" altLang="en-US">
                <a:ea typeface="宋体" pitchFamily="2" charset="-122"/>
              </a:rPr>
              <a:t>敏感信号表</a:t>
            </a:r>
            <a:r>
              <a:rPr lang="en-US" altLang="zh-CN">
                <a:ea typeface="宋体" pitchFamily="2" charset="-122"/>
              </a:rPr>
              <a:t>]</a:t>
            </a:r>
          </a:p>
          <a:p>
            <a:pPr>
              <a:lnSpc>
                <a:spcPct val="60000"/>
              </a:lnSpc>
            </a:pPr>
            <a:r>
              <a:rPr lang="en-US" altLang="zh-CN">
                <a:ea typeface="宋体" pitchFamily="2" charset="-122"/>
              </a:rPr>
              <a:t>       [</a:t>
            </a:r>
            <a:r>
              <a:rPr lang="zh-CN" altLang="en-US">
                <a:ea typeface="宋体" pitchFamily="2" charset="-122"/>
              </a:rPr>
              <a:t>进程语句说明部分</a:t>
            </a:r>
            <a:r>
              <a:rPr lang="en-US" altLang="zh-CN">
                <a:ea typeface="宋体" pitchFamily="2" charset="-122"/>
              </a:rPr>
              <a:t>] </a:t>
            </a:r>
            <a:r>
              <a:rPr lang="zh-CN" altLang="en-US">
                <a:ea typeface="宋体" pitchFamily="2" charset="-122"/>
              </a:rPr>
              <a:t>；</a:t>
            </a:r>
          </a:p>
          <a:p>
            <a:pPr>
              <a:lnSpc>
                <a:spcPct val="60000"/>
              </a:lnSpc>
            </a:pPr>
            <a:r>
              <a:rPr lang="zh-CN" altLang="en-US">
                <a:solidFill>
                  <a:schemeClr val="accent2"/>
                </a:solidFill>
                <a:ea typeface="宋体" pitchFamily="2" charset="-122"/>
              </a:rPr>
              <a:t>     </a:t>
            </a:r>
            <a:r>
              <a:rPr lang="en-US" altLang="zh-CN">
                <a:solidFill>
                  <a:schemeClr val="accent2"/>
                </a:solidFill>
                <a:ea typeface="宋体" pitchFamily="2" charset="-122"/>
              </a:rPr>
              <a:t>BEGIN</a:t>
            </a:r>
          </a:p>
          <a:p>
            <a:pPr>
              <a:lnSpc>
                <a:spcPct val="60000"/>
              </a:lnSpc>
            </a:pPr>
            <a:r>
              <a:rPr lang="en-US" altLang="zh-CN">
                <a:ea typeface="宋体" pitchFamily="2" charset="-122"/>
              </a:rPr>
              <a:t>      &lt;</a:t>
            </a:r>
            <a:r>
              <a:rPr lang="zh-CN" altLang="en-US">
                <a:ea typeface="宋体" pitchFamily="2" charset="-122"/>
              </a:rPr>
              <a:t>进程语句部分</a:t>
            </a:r>
            <a:r>
              <a:rPr lang="en-US" altLang="zh-CN">
                <a:ea typeface="宋体" pitchFamily="2" charset="-122"/>
              </a:rPr>
              <a:t>&gt;</a:t>
            </a:r>
            <a:r>
              <a:rPr lang="zh-CN" altLang="en-US">
                <a:ea typeface="宋体" pitchFamily="2" charset="-122"/>
              </a:rPr>
              <a:t>；</a:t>
            </a:r>
          </a:p>
          <a:p>
            <a:pPr>
              <a:lnSpc>
                <a:spcPct val="60000"/>
              </a:lnSpc>
            </a:pPr>
            <a:r>
              <a:rPr lang="zh-CN" altLang="en-US">
                <a:solidFill>
                  <a:schemeClr val="accent2"/>
                </a:solidFill>
                <a:ea typeface="宋体" pitchFamily="2" charset="-122"/>
              </a:rPr>
              <a:t>    </a:t>
            </a:r>
            <a:r>
              <a:rPr lang="en-US" altLang="zh-CN">
                <a:solidFill>
                  <a:schemeClr val="accent2"/>
                </a:solidFill>
                <a:ea typeface="宋体" pitchFamily="2" charset="-122"/>
              </a:rPr>
              <a:t>END  PROCESS</a:t>
            </a:r>
            <a:r>
              <a:rPr lang="en-US" altLang="zh-CN">
                <a:ea typeface="宋体" pitchFamily="2" charset="-122"/>
              </a:rPr>
              <a:t> </a:t>
            </a:r>
          </a:p>
          <a:p>
            <a:pPr>
              <a:lnSpc>
                <a:spcPct val="60000"/>
              </a:lnSpc>
            </a:pPr>
            <a:endParaRPr lang="en-US" altLang="zh-CN">
              <a:ea typeface="宋体" pitchFamily="2" charset="-122"/>
            </a:endParaRPr>
          </a:p>
        </p:txBody>
      </p:sp>
      <p:sp>
        <p:nvSpPr>
          <p:cNvPr id="525331" name="Text Box 19"/>
          <p:cNvSpPr txBox="1">
            <a:spLocks noChangeArrowheads="1"/>
          </p:cNvSpPr>
          <p:nvPr/>
        </p:nvSpPr>
        <p:spPr bwMode="auto">
          <a:xfrm>
            <a:off x="1692275" y="2390775"/>
            <a:ext cx="7200900" cy="7016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一个结构体可以包括一个或多个进程语句，进程内部的语句是顺序语句，而结构体的各个进程语句之间是一组并发行为。</a:t>
            </a:r>
          </a:p>
        </p:txBody>
      </p:sp>
      <p:sp>
        <p:nvSpPr>
          <p:cNvPr id="525333" name="Text Box 21"/>
          <p:cNvSpPr txBox="1">
            <a:spLocks noChangeArrowheads="1"/>
          </p:cNvSpPr>
          <p:nvPr/>
        </p:nvSpPr>
        <p:spPr bwMode="auto">
          <a:xfrm>
            <a:off x="8172450" y="333375"/>
            <a:ext cx="720725" cy="10064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进程语句控制</a:t>
            </a:r>
          </a:p>
        </p:txBody>
      </p:sp>
      <p:sp>
        <p:nvSpPr>
          <p:cNvPr id="525334" name="AutoShape 22"/>
          <p:cNvSpPr>
            <a:spLocks noChangeArrowheads="1"/>
          </p:cNvSpPr>
          <p:nvPr/>
        </p:nvSpPr>
        <p:spPr bwMode="auto">
          <a:xfrm>
            <a:off x="5794375" y="203200"/>
            <a:ext cx="2376488" cy="1196975"/>
          </a:xfrm>
          <a:prstGeom prst="cloudCallout">
            <a:avLst>
              <a:gd name="adj1" fmla="val -44722"/>
              <a:gd name="adj2" fmla="val 65648"/>
            </a:avLst>
          </a:prstGeom>
          <a:solidFill>
            <a:schemeClr val="hlink"/>
          </a:solidFill>
          <a:ln w="19050">
            <a:solidFill>
              <a:srgbClr val="00CC00"/>
            </a:solidFill>
            <a:round/>
            <a:headEnd/>
            <a:tailEnd/>
          </a:ln>
        </p:spPr>
        <p:txBody>
          <a:bodyPr lIns="90000" tIns="46800" rIns="90000" bIns="46800" anchor="ctr"/>
          <a:lstStyle/>
          <a:p>
            <a:pPr algn="ctr">
              <a:lnSpc>
                <a:spcPct val="100000"/>
              </a:lnSpc>
            </a:pPr>
            <a:r>
              <a:rPr lang="zh-CN" altLang="en-US">
                <a:ea typeface="宋体" pitchFamily="2" charset="-122"/>
              </a:rPr>
              <a:t>顺序语句位于程序的那一部分？</a:t>
            </a:r>
          </a:p>
        </p:txBody>
      </p:sp>
      <p:grpSp>
        <p:nvGrpSpPr>
          <p:cNvPr id="5" name="Group 23"/>
          <p:cNvGrpSpPr>
            <a:grpSpLocks/>
          </p:cNvGrpSpPr>
          <p:nvPr/>
        </p:nvGrpSpPr>
        <p:grpSpPr bwMode="auto">
          <a:xfrm>
            <a:off x="0" y="2349500"/>
            <a:ext cx="2205038" cy="381000"/>
            <a:chOff x="0" y="1200"/>
            <a:chExt cx="2423" cy="240"/>
          </a:xfrm>
        </p:grpSpPr>
        <p:sp>
          <p:nvSpPr>
            <p:cNvPr id="60431" name="AutoShape 24"/>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en-US" altLang="zh-CN">
                  <a:solidFill>
                    <a:schemeClr val="bg1"/>
                  </a:solidFill>
                  <a:ea typeface="宋体" pitchFamily="2" charset="-122"/>
                </a:rPr>
                <a:t>1</a:t>
              </a:r>
              <a:r>
                <a:rPr lang="zh-CN" altLang="en-US">
                  <a:solidFill>
                    <a:schemeClr val="bg1"/>
                  </a:solidFill>
                  <a:ea typeface="宋体" pitchFamily="2" charset="-122"/>
                </a:rPr>
                <a:t>、进程语句</a:t>
              </a:r>
            </a:p>
          </p:txBody>
        </p:sp>
        <p:sp>
          <p:nvSpPr>
            <p:cNvPr id="60432" name="Line 25"/>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25338" name="Text Box 26"/>
          <p:cNvSpPr txBox="1">
            <a:spLocks noChangeArrowheads="1"/>
          </p:cNvSpPr>
          <p:nvPr/>
        </p:nvSpPr>
        <p:spPr bwMode="auto">
          <a:xfrm>
            <a:off x="755650" y="3068638"/>
            <a:ext cx="2881313" cy="415925"/>
          </a:xfrm>
          <a:prstGeom prst="rect">
            <a:avLst/>
          </a:prstGeom>
          <a:noFill/>
          <a:ln w="19050" algn="ctr">
            <a:solidFill>
              <a:srgbClr val="FF3300"/>
            </a:solidFill>
            <a:miter lim="800000"/>
            <a:headEnd/>
            <a:tailEnd/>
          </a:ln>
        </p:spPr>
        <p:txBody>
          <a:bodyPr lIns="90000" tIns="46800" rIns="90000" bIns="46800">
            <a:spAutoFit/>
          </a:bodyPr>
          <a:lstStyle/>
          <a:p>
            <a:pPr algn="ctr">
              <a:lnSpc>
                <a:spcPct val="100000"/>
              </a:lnSpc>
            </a:pPr>
            <a:r>
              <a:rPr lang="zh-CN" altLang="en-US">
                <a:solidFill>
                  <a:srgbClr val="FF6600"/>
                </a:solidFill>
                <a:ea typeface="宋体" pitchFamily="2" charset="-122"/>
              </a:rPr>
              <a:t>进程语句并发执行</a:t>
            </a:r>
            <a:r>
              <a:rPr lang="en-US" altLang="zh-CN">
                <a:solidFill>
                  <a:srgbClr val="FF6600"/>
                </a:solidFill>
                <a:ea typeface="宋体" pitchFamily="2" charset="-122"/>
              </a:rPr>
              <a:t>!</a:t>
            </a:r>
          </a:p>
        </p:txBody>
      </p:sp>
      <p:sp>
        <p:nvSpPr>
          <p:cNvPr id="525339" name="AutoShape 27"/>
          <p:cNvSpPr>
            <a:spLocks noChangeArrowheads="1"/>
          </p:cNvSpPr>
          <p:nvPr/>
        </p:nvSpPr>
        <p:spPr bwMode="auto">
          <a:xfrm>
            <a:off x="6804025" y="4221163"/>
            <a:ext cx="2089150" cy="2089150"/>
          </a:xfrm>
          <a:prstGeom prst="wedgeRectCallout">
            <a:avLst>
              <a:gd name="adj1" fmla="val -204181"/>
              <a:gd name="adj2" fmla="val -9801"/>
            </a:avLst>
          </a:prstGeom>
          <a:solidFill>
            <a:schemeClr val="hlink"/>
          </a:solidFill>
          <a:ln w="19050" algn="ctr">
            <a:solidFill>
              <a:srgbClr val="00CC00"/>
            </a:solidFill>
            <a:miter lim="800000"/>
            <a:headEnd/>
            <a:tailEnd/>
          </a:ln>
        </p:spPr>
        <p:txBody>
          <a:bodyPr lIns="0" tIns="0" rIns="0" bIns="0" anchor="ctr"/>
          <a:lstStyle/>
          <a:p>
            <a:pPr algn="ctr">
              <a:lnSpc>
                <a:spcPct val="65000"/>
              </a:lnSpc>
            </a:pPr>
            <a:r>
              <a:rPr lang="zh-CN" altLang="en-US">
                <a:ea typeface="宋体" pitchFamily="2" charset="-122"/>
              </a:rPr>
              <a:t>由顺序语句构成：</a:t>
            </a:r>
          </a:p>
          <a:p>
            <a:pPr algn="ctr">
              <a:lnSpc>
                <a:spcPct val="65000"/>
              </a:lnSpc>
            </a:pPr>
            <a:r>
              <a:rPr lang="en-US" altLang="zh-CN">
                <a:ea typeface="宋体" pitchFamily="2" charset="-122"/>
              </a:rPr>
              <a:t>IF</a:t>
            </a:r>
            <a:r>
              <a:rPr lang="zh-CN" altLang="en-US">
                <a:ea typeface="宋体" pitchFamily="2" charset="-122"/>
              </a:rPr>
              <a:t>语句</a:t>
            </a:r>
          </a:p>
          <a:p>
            <a:pPr algn="ctr">
              <a:lnSpc>
                <a:spcPct val="65000"/>
              </a:lnSpc>
            </a:pPr>
            <a:r>
              <a:rPr lang="en-US" altLang="zh-CN">
                <a:ea typeface="宋体" pitchFamily="2" charset="-122"/>
              </a:rPr>
              <a:t>CASE</a:t>
            </a:r>
            <a:r>
              <a:rPr lang="zh-CN" altLang="en-US">
                <a:ea typeface="宋体" pitchFamily="2" charset="-122"/>
              </a:rPr>
              <a:t>语句</a:t>
            </a:r>
          </a:p>
          <a:p>
            <a:pPr algn="ctr">
              <a:lnSpc>
                <a:spcPct val="65000"/>
              </a:lnSpc>
            </a:pPr>
            <a:r>
              <a:rPr lang="en-US" altLang="zh-CN">
                <a:ea typeface="宋体" pitchFamily="2" charset="-122"/>
              </a:rPr>
              <a:t>LOOP</a:t>
            </a:r>
            <a:r>
              <a:rPr lang="zh-CN" altLang="en-US">
                <a:ea typeface="宋体" pitchFamily="2" charset="-122"/>
              </a:rPr>
              <a:t>语句</a:t>
            </a:r>
          </a:p>
          <a:p>
            <a:pPr algn="ctr">
              <a:lnSpc>
                <a:spcPct val="65000"/>
              </a:lnSpc>
            </a:pPr>
            <a:r>
              <a:rPr lang="en-US" altLang="zh-CN">
                <a:ea typeface="宋体" pitchFamily="2" charset="-122"/>
              </a:rPr>
              <a:t>……</a:t>
            </a:r>
          </a:p>
        </p:txBody>
      </p:sp>
      <p:sp>
        <p:nvSpPr>
          <p:cNvPr id="525342" name="AutoShape 30"/>
          <p:cNvSpPr>
            <a:spLocks noChangeArrowheads="1"/>
          </p:cNvSpPr>
          <p:nvPr/>
        </p:nvSpPr>
        <p:spPr bwMode="auto">
          <a:xfrm>
            <a:off x="5724525" y="3141663"/>
            <a:ext cx="3024188" cy="792162"/>
          </a:xfrm>
          <a:prstGeom prst="wedgeRectCallout">
            <a:avLst>
              <a:gd name="adj1" fmla="val -98611"/>
              <a:gd name="adj2" fmla="val 70241"/>
            </a:avLst>
          </a:prstGeom>
          <a:solidFill>
            <a:schemeClr val="hlink"/>
          </a:solidFill>
          <a:ln w="19050" algn="ctr">
            <a:solidFill>
              <a:srgbClr val="00CC00"/>
            </a:solidFill>
            <a:miter lim="800000"/>
            <a:headEnd/>
            <a:tailEnd/>
          </a:ln>
        </p:spPr>
        <p:txBody>
          <a:bodyPr lIns="0" tIns="0" rIns="0" bIns="0" anchor="ctr"/>
          <a:lstStyle/>
          <a:p>
            <a:pPr algn="ctr">
              <a:lnSpc>
                <a:spcPct val="95000"/>
              </a:lnSpc>
            </a:pPr>
            <a:r>
              <a:rPr lang="zh-CN" altLang="en-US">
                <a:ea typeface="宋体" pitchFamily="2" charset="-122"/>
              </a:rPr>
              <a:t>敏感信号的值发生改变，能够引起进程语句执行。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53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53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53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53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53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53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5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p:bldP spid="525329" grpId="0" animBg="1"/>
      <p:bldP spid="525331" grpId="0"/>
      <p:bldP spid="525333" grpId="0"/>
      <p:bldP spid="525334" grpId="0" animBg="1"/>
      <p:bldP spid="525338" grpId="0" animBg="1"/>
      <p:bldP spid="525339" grpId="0" animBg="1"/>
      <p:bldP spid="5253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5" name="Text Box 25"/>
          <p:cNvSpPr txBox="1">
            <a:spLocks noChangeArrowheads="1"/>
          </p:cNvSpPr>
          <p:nvPr/>
        </p:nvSpPr>
        <p:spPr bwMode="auto">
          <a:xfrm>
            <a:off x="179388" y="692150"/>
            <a:ext cx="4464050" cy="3675063"/>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6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gate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X,Y,Z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gate;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behave</a:t>
            </a:r>
            <a:r>
              <a:rPr lang="en-US" altLang="zh-CN" sz="1800">
                <a:solidFill>
                  <a:schemeClr val="accent2"/>
                </a:solidFill>
                <a:ea typeface="宋体" pitchFamily="2" charset="-122"/>
              </a:rPr>
              <a:t>OF </a:t>
            </a:r>
            <a:r>
              <a:rPr lang="en-US" altLang="zh-CN" sz="1800">
                <a:ea typeface="宋体" pitchFamily="2" charset="-122"/>
              </a:rPr>
              <a:t>gate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ea typeface="宋体" pitchFamily="2" charset="-122"/>
              </a:rPr>
              <a:t>	     X &lt;= A </a:t>
            </a:r>
            <a:r>
              <a:rPr lang="en-US" altLang="zh-CN" sz="1800">
                <a:solidFill>
                  <a:schemeClr val="accent2"/>
                </a:solidFill>
                <a:ea typeface="宋体" pitchFamily="2" charset="-122"/>
              </a:rPr>
              <a:t>AND</a:t>
            </a:r>
            <a:r>
              <a:rPr lang="en-US" altLang="zh-CN" sz="1800">
                <a:ea typeface="宋体" pitchFamily="2" charset="-122"/>
              </a:rPr>
              <a:t> B;</a:t>
            </a:r>
          </a:p>
          <a:p>
            <a:pPr>
              <a:lnSpc>
                <a:spcPct val="35000"/>
              </a:lnSpc>
            </a:pPr>
            <a:r>
              <a:rPr lang="en-US" altLang="zh-CN" sz="1800">
                <a:ea typeface="宋体" pitchFamily="2" charset="-122"/>
              </a:rPr>
              <a:t>	     Y &lt;= A </a:t>
            </a:r>
            <a:r>
              <a:rPr lang="en-US" altLang="zh-CN" sz="1800">
                <a:solidFill>
                  <a:schemeClr val="accent2"/>
                </a:solidFill>
                <a:ea typeface="宋体" pitchFamily="2" charset="-122"/>
              </a:rPr>
              <a:t>OR</a:t>
            </a:r>
            <a:r>
              <a:rPr lang="en-US" altLang="zh-CN" sz="1800">
                <a:ea typeface="宋体" pitchFamily="2" charset="-122"/>
              </a:rPr>
              <a:t> B;</a:t>
            </a:r>
          </a:p>
          <a:p>
            <a:pPr>
              <a:lnSpc>
                <a:spcPct val="35000"/>
              </a:lnSpc>
            </a:pPr>
            <a:r>
              <a:rPr lang="en-US" altLang="zh-CN" sz="1800">
                <a:ea typeface="宋体" pitchFamily="2" charset="-122"/>
              </a:rPr>
              <a:t>	     Z &lt;= A </a:t>
            </a:r>
            <a:r>
              <a:rPr lang="en-US" altLang="zh-CN" sz="1800">
                <a:solidFill>
                  <a:schemeClr val="accent2"/>
                </a:solidFill>
                <a:ea typeface="宋体" pitchFamily="2" charset="-122"/>
              </a:rPr>
              <a:t>XOR</a:t>
            </a:r>
            <a:r>
              <a:rPr lang="en-US" altLang="zh-CN" sz="1800">
                <a:ea typeface="宋体" pitchFamily="2" charset="-122"/>
              </a:rPr>
              <a:t> B;</a:t>
            </a:r>
          </a:p>
          <a:p>
            <a:pPr>
              <a:lnSpc>
                <a:spcPct val="35000"/>
              </a:lnSpc>
            </a:pPr>
            <a:r>
              <a:rPr lang="en-US" altLang="zh-CN" sz="1800">
                <a:solidFill>
                  <a:schemeClr val="accent2"/>
                </a:solidFill>
                <a:ea typeface="宋体" pitchFamily="2" charset="-122"/>
              </a:rPr>
              <a:t>END</a:t>
            </a:r>
            <a:r>
              <a:rPr lang="en-US" altLang="zh-CN" sz="1800">
                <a:ea typeface="宋体" pitchFamily="2" charset="-122"/>
              </a:rPr>
              <a:t> behave;</a:t>
            </a:r>
          </a:p>
        </p:txBody>
      </p:sp>
      <p:sp>
        <p:nvSpPr>
          <p:cNvPr id="542722" name="Rectangle 2"/>
          <p:cNvSpPr>
            <a:spLocks noGrp="1" noChangeArrowheads="1"/>
          </p:cNvSpPr>
          <p:nvPr>
            <p:ph type="title"/>
          </p:nvPr>
        </p:nvSpPr>
        <p:spPr>
          <a:xfrm>
            <a:off x="7380288" y="6713538"/>
            <a:ext cx="1763712" cy="14446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并发信号赋值语句</a:t>
            </a:r>
          </a:p>
        </p:txBody>
      </p:sp>
      <p:sp>
        <p:nvSpPr>
          <p:cNvPr id="542736" name="Text Box 16"/>
          <p:cNvSpPr txBox="1">
            <a:spLocks noChangeArrowheads="1"/>
          </p:cNvSpPr>
          <p:nvPr/>
        </p:nvSpPr>
        <p:spPr bwMode="auto">
          <a:xfrm>
            <a:off x="3951288" y="130175"/>
            <a:ext cx="4772025" cy="7016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并发赋值语句在结构体中是并行执行的，他们的执行与书写顺序无关。“ </a:t>
            </a:r>
            <a:r>
              <a:rPr lang="en-US" altLang="zh-CN">
                <a:ea typeface="宋体" pitchFamily="2" charset="-122"/>
              </a:rPr>
              <a:t>&lt;= ”</a:t>
            </a:r>
          </a:p>
        </p:txBody>
      </p:sp>
      <p:grpSp>
        <p:nvGrpSpPr>
          <p:cNvPr id="2" name="Group 19"/>
          <p:cNvGrpSpPr>
            <a:grpSpLocks/>
          </p:cNvGrpSpPr>
          <p:nvPr/>
        </p:nvGrpSpPr>
        <p:grpSpPr bwMode="auto">
          <a:xfrm>
            <a:off x="250825" y="260350"/>
            <a:ext cx="3967163" cy="381000"/>
            <a:chOff x="0" y="1200"/>
            <a:chExt cx="2423" cy="240"/>
          </a:xfrm>
        </p:grpSpPr>
        <p:sp>
          <p:nvSpPr>
            <p:cNvPr id="61457" name="AutoShape 20"/>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en-US" altLang="zh-CN">
                  <a:solidFill>
                    <a:schemeClr val="bg1"/>
                  </a:solidFill>
                  <a:ea typeface="宋体" pitchFamily="2" charset="-122"/>
                </a:rPr>
                <a:t>2</a:t>
              </a:r>
              <a:r>
                <a:rPr lang="zh-CN" altLang="en-US">
                  <a:solidFill>
                    <a:schemeClr val="bg1"/>
                  </a:solidFill>
                  <a:ea typeface="宋体" pitchFamily="2" charset="-122"/>
                </a:rPr>
                <a:t>、并发信号赋值语句</a:t>
              </a:r>
            </a:p>
          </p:txBody>
        </p:sp>
        <p:sp>
          <p:nvSpPr>
            <p:cNvPr id="61458" name="Line 21"/>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42748" name="Text Box 28"/>
          <p:cNvSpPr txBox="1">
            <a:spLocks noChangeArrowheads="1"/>
          </p:cNvSpPr>
          <p:nvPr/>
        </p:nvSpPr>
        <p:spPr bwMode="auto">
          <a:xfrm>
            <a:off x="4140200" y="836613"/>
            <a:ext cx="4752975" cy="5859462"/>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gate_circuits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X,Y,Z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gate_circuits;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behave</a:t>
            </a:r>
            <a:r>
              <a:rPr lang="en-US" altLang="zh-CN" sz="1800">
                <a:solidFill>
                  <a:schemeClr val="accent2"/>
                </a:solidFill>
                <a:ea typeface="宋体" pitchFamily="2" charset="-122"/>
              </a:rPr>
              <a:t>OF </a:t>
            </a:r>
            <a:r>
              <a:rPr lang="en-US" altLang="zh-CN" b="0">
                <a:ea typeface="宋体" pitchFamily="2" charset="-122"/>
              </a:rPr>
              <a:t>gate_circuits</a:t>
            </a:r>
            <a:r>
              <a:rPr lang="en-US" altLang="zh-CN" sz="1800">
                <a:ea typeface="宋体" pitchFamily="2" charset="-122"/>
              </a:rPr>
              <a:t>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ea typeface="宋体" pitchFamily="2" charset="-122"/>
              </a:rPr>
              <a:t>        p1:</a:t>
            </a:r>
            <a:r>
              <a:rPr lang="en-US" altLang="zh-CN" sz="1800">
                <a:solidFill>
                  <a:schemeClr val="accent2"/>
                </a:solidFill>
                <a:ea typeface="宋体" pitchFamily="2" charset="-122"/>
              </a:rPr>
              <a:t>PROCESS(</a:t>
            </a:r>
            <a:r>
              <a:rPr lang="en-US" altLang="zh-CN" sz="1800">
                <a:ea typeface="宋体" pitchFamily="2" charset="-122"/>
              </a:rPr>
              <a:t>A,B</a:t>
            </a:r>
            <a:r>
              <a:rPr lang="en-US" altLang="zh-CN" sz="1800">
                <a:solidFill>
                  <a:schemeClr val="accent2"/>
                </a:solidFill>
                <a:ea typeface="宋体" pitchFamily="2" charset="-122"/>
              </a:rPr>
              <a:t>)</a:t>
            </a:r>
          </a:p>
          <a:p>
            <a:pPr>
              <a:lnSpc>
                <a:spcPct val="35000"/>
              </a:lnSpc>
            </a:pPr>
            <a:r>
              <a:rPr lang="en-US" altLang="zh-CN" sz="1800">
                <a:solidFill>
                  <a:schemeClr val="accent2"/>
                </a:solidFill>
                <a:ea typeface="宋体" pitchFamily="2" charset="-122"/>
              </a:rPr>
              <a:t>          BEGIN</a:t>
            </a:r>
            <a:endParaRPr lang="en-US" altLang="zh-CN" sz="1800">
              <a:ea typeface="宋体" pitchFamily="2" charset="-122"/>
            </a:endParaRPr>
          </a:p>
          <a:p>
            <a:pPr>
              <a:lnSpc>
                <a:spcPct val="35000"/>
              </a:lnSpc>
            </a:pPr>
            <a:r>
              <a:rPr lang="en-US" altLang="zh-CN" sz="1800">
                <a:ea typeface="宋体" pitchFamily="2" charset="-122"/>
              </a:rPr>
              <a:t>               X &lt;= A </a:t>
            </a:r>
            <a:r>
              <a:rPr lang="en-US" altLang="zh-CN" sz="1800">
                <a:solidFill>
                  <a:schemeClr val="accent2"/>
                </a:solidFill>
                <a:ea typeface="宋体" pitchFamily="2" charset="-122"/>
              </a:rPr>
              <a:t>AND</a:t>
            </a:r>
            <a:r>
              <a:rPr lang="en-US" altLang="zh-CN" sz="1800">
                <a:ea typeface="宋体" pitchFamily="2" charset="-122"/>
              </a:rPr>
              <a:t> B;</a:t>
            </a:r>
          </a:p>
          <a:p>
            <a:pPr>
              <a:lnSpc>
                <a:spcPct val="35000"/>
              </a:lnSpc>
            </a:pPr>
            <a:r>
              <a:rPr lang="en-US" altLang="zh-CN" sz="1800">
                <a:solidFill>
                  <a:schemeClr val="accent2"/>
                </a:solidFill>
                <a:ea typeface="宋体" pitchFamily="2" charset="-122"/>
              </a:rPr>
              <a:t>        END PROCESS </a:t>
            </a:r>
            <a:r>
              <a:rPr lang="en-US" altLang="zh-CN" sz="1800">
                <a:ea typeface="宋体" pitchFamily="2" charset="-122"/>
              </a:rPr>
              <a:t>p1</a:t>
            </a:r>
            <a:r>
              <a:rPr lang="en-US" altLang="zh-CN" sz="1800">
                <a:solidFill>
                  <a:schemeClr val="accent2"/>
                </a:solidFill>
                <a:ea typeface="宋体" pitchFamily="2" charset="-122"/>
              </a:rPr>
              <a:t>; </a:t>
            </a:r>
          </a:p>
          <a:p>
            <a:pPr>
              <a:lnSpc>
                <a:spcPct val="35000"/>
              </a:lnSpc>
            </a:pPr>
            <a:r>
              <a:rPr lang="en-US" altLang="zh-CN" sz="1800">
                <a:ea typeface="宋体" pitchFamily="2" charset="-122"/>
              </a:rPr>
              <a:t>        p2:</a:t>
            </a:r>
            <a:r>
              <a:rPr lang="en-US" altLang="zh-CN" sz="1800">
                <a:solidFill>
                  <a:schemeClr val="accent2"/>
                </a:solidFill>
                <a:ea typeface="宋体" pitchFamily="2" charset="-122"/>
              </a:rPr>
              <a:t>PROCESS(</a:t>
            </a:r>
            <a:r>
              <a:rPr lang="en-US" altLang="zh-CN" sz="1800"/>
              <a:t>A,B</a:t>
            </a:r>
            <a:r>
              <a:rPr lang="en-US" altLang="zh-CN" sz="1800">
                <a:solidFill>
                  <a:schemeClr val="accent2"/>
                </a:solidFill>
                <a:ea typeface="宋体" pitchFamily="2" charset="-122"/>
              </a:rPr>
              <a:t>)</a:t>
            </a:r>
          </a:p>
          <a:p>
            <a:pPr>
              <a:lnSpc>
                <a:spcPct val="35000"/>
              </a:lnSpc>
            </a:pPr>
            <a:r>
              <a:rPr lang="en-US" altLang="zh-CN" sz="1800">
                <a:solidFill>
                  <a:schemeClr val="accent2"/>
                </a:solidFill>
                <a:ea typeface="宋体" pitchFamily="2" charset="-122"/>
              </a:rPr>
              <a:t>          BEGIN</a:t>
            </a:r>
            <a:endParaRPr lang="en-US" altLang="zh-CN" sz="1800">
              <a:ea typeface="宋体" pitchFamily="2" charset="-122"/>
            </a:endParaRPr>
          </a:p>
          <a:p>
            <a:pPr>
              <a:lnSpc>
                <a:spcPct val="35000"/>
              </a:lnSpc>
            </a:pPr>
            <a:r>
              <a:rPr lang="en-US" altLang="zh-CN" sz="1800">
                <a:ea typeface="宋体" pitchFamily="2" charset="-122"/>
              </a:rPr>
              <a:t>               Y &lt;= A </a:t>
            </a:r>
            <a:r>
              <a:rPr lang="en-US" altLang="zh-CN" sz="1800">
                <a:solidFill>
                  <a:schemeClr val="accent2"/>
                </a:solidFill>
                <a:ea typeface="宋体" pitchFamily="2" charset="-122"/>
              </a:rPr>
              <a:t>OR</a:t>
            </a:r>
            <a:r>
              <a:rPr lang="en-US" altLang="zh-CN" sz="1800">
                <a:ea typeface="宋体" pitchFamily="2" charset="-122"/>
              </a:rPr>
              <a:t> B;</a:t>
            </a:r>
          </a:p>
          <a:p>
            <a:pPr>
              <a:lnSpc>
                <a:spcPct val="35000"/>
              </a:lnSpc>
            </a:pPr>
            <a:r>
              <a:rPr lang="en-US" altLang="zh-CN" sz="1800">
                <a:solidFill>
                  <a:schemeClr val="accent2"/>
                </a:solidFill>
                <a:ea typeface="宋体" pitchFamily="2" charset="-122"/>
              </a:rPr>
              <a:t>        END PROCESS </a:t>
            </a:r>
            <a:r>
              <a:rPr lang="en-US" altLang="zh-CN" sz="1800">
                <a:ea typeface="宋体" pitchFamily="2" charset="-122"/>
              </a:rPr>
              <a:t>p2</a:t>
            </a:r>
            <a:r>
              <a:rPr lang="en-US" altLang="zh-CN" sz="1800">
                <a:solidFill>
                  <a:schemeClr val="accent2"/>
                </a:solidFill>
                <a:ea typeface="宋体" pitchFamily="2" charset="-122"/>
              </a:rPr>
              <a:t>;</a:t>
            </a:r>
          </a:p>
          <a:p>
            <a:pPr>
              <a:lnSpc>
                <a:spcPct val="35000"/>
              </a:lnSpc>
            </a:pPr>
            <a:r>
              <a:rPr lang="en-US" altLang="zh-CN" sz="1800">
                <a:ea typeface="宋体" pitchFamily="2" charset="-122"/>
              </a:rPr>
              <a:t>       p3:</a:t>
            </a:r>
            <a:r>
              <a:rPr lang="en-US" altLang="zh-CN" sz="1800">
                <a:solidFill>
                  <a:schemeClr val="accent2"/>
                </a:solidFill>
                <a:ea typeface="宋体" pitchFamily="2" charset="-122"/>
              </a:rPr>
              <a:t>PROCESS(</a:t>
            </a:r>
            <a:r>
              <a:rPr lang="en-US" altLang="zh-CN" sz="1800"/>
              <a:t>A,B</a:t>
            </a:r>
            <a:r>
              <a:rPr lang="en-US" altLang="zh-CN" sz="1800">
                <a:solidFill>
                  <a:schemeClr val="accent2"/>
                </a:solidFill>
                <a:ea typeface="宋体" pitchFamily="2" charset="-122"/>
              </a:rPr>
              <a:t>)</a:t>
            </a:r>
          </a:p>
          <a:p>
            <a:pPr>
              <a:lnSpc>
                <a:spcPct val="35000"/>
              </a:lnSpc>
            </a:pPr>
            <a:r>
              <a:rPr lang="en-US" altLang="zh-CN" sz="1800">
                <a:solidFill>
                  <a:schemeClr val="accent2"/>
                </a:solidFill>
                <a:ea typeface="宋体" pitchFamily="2" charset="-122"/>
              </a:rPr>
              <a:t>           BEGIN</a:t>
            </a:r>
            <a:endParaRPr lang="en-US" altLang="zh-CN" sz="1800">
              <a:ea typeface="宋体" pitchFamily="2" charset="-122"/>
            </a:endParaRPr>
          </a:p>
          <a:p>
            <a:pPr>
              <a:lnSpc>
                <a:spcPct val="35000"/>
              </a:lnSpc>
            </a:pPr>
            <a:r>
              <a:rPr lang="en-US" altLang="zh-CN" sz="1800">
                <a:ea typeface="宋体" pitchFamily="2" charset="-122"/>
              </a:rPr>
              <a:t>               Z &lt;= A </a:t>
            </a:r>
            <a:r>
              <a:rPr lang="en-US" altLang="zh-CN" sz="1800">
                <a:solidFill>
                  <a:schemeClr val="accent2"/>
                </a:solidFill>
                <a:ea typeface="宋体" pitchFamily="2" charset="-122"/>
              </a:rPr>
              <a:t>XOR</a:t>
            </a:r>
            <a:r>
              <a:rPr lang="en-US" altLang="zh-CN" sz="1800">
                <a:ea typeface="宋体" pitchFamily="2" charset="-122"/>
              </a:rPr>
              <a:t> B;</a:t>
            </a:r>
          </a:p>
          <a:p>
            <a:pPr>
              <a:lnSpc>
                <a:spcPct val="35000"/>
              </a:lnSpc>
            </a:pPr>
            <a:r>
              <a:rPr lang="en-US" altLang="zh-CN" sz="1800">
                <a:solidFill>
                  <a:schemeClr val="accent2"/>
                </a:solidFill>
                <a:ea typeface="宋体" pitchFamily="2" charset="-122"/>
              </a:rPr>
              <a:t>        END PROCESS </a:t>
            </a:r>
            <a:r>
              <a:rPr lang="en-US" altLang="zh-CN" sz="1800">
                <a:ea typeface="宋体" pitchFamily="2" charset="-122"/>
              </a:rPr>
              <a:t>p3</a:t>
            </a: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    END</a:t>
            </a:r>
            <a:r>
              <a:rPr lang="en-US" altLang="zh-CN" sz="1800">
                <a:ea typeface="宋体" pitchFamily="2" charset="-122"/>
              </a:rPr>
              <a:t> behave;</a:t>
            </a:r>
          </a:p>
        </p:txBody>
      </p:sp>
      <p:grpSp>
        <p:nvGrpSpPr>
          <p:cNvPr id="3" name="Group 36"/>
          <p:cNvGrpSpPr>
            <a:grpSpLocks/>
          </p:cNvGrpSpPr>
          <p:nvPr/>
        </p:nvGrpSpPr>
        <p:grpSpPr bwMode="auto">
          <a:xfrm>
            <a:off x="971550" y="4005263"/>
            <a:ext cx="3097213" cy="1295400"/>
            <a:chOff x="612" y="2523"/>
            <a:chExt cx="1951" cy="816"/>
          </a:xfrm>
        </p:grpSpPr>
        <p:sp>
          <p:nvSpPr>
            <p:cNvPr id="61454" name="AutoShape 23"/>
            <p:cNvSpPr>
              <a:spLocks noChangeArrowheads="1"/>
            </p:cNvSpPr>
            <p:nvPr/>
          </p:nvSpPr>
          <p:spPr bwMode="auto">
            <a:xfrm>
              <a:off x="1247" y="2679"/>
              <a:ext cx="1316" cy="660"/>
            </a:xfrm>
            <a:prstGeom prst="wedgeRectCallout">
              <a:avLst>
                <a:gd name="adj1" fmla="val 4481"/>
                <a:gd name="adj2" fmla="val -92880"/>
              </a:avLst>
            </a:prstGeom>
            <a:solidFill>
              <a:schemeClr val="hlink"/>
            </a:solidFill>
            <a:ln w="19050" algn="ctr">
              <a:solidFill>
                <a:srgbClr val="FF3300"/>
              </a:solidFill>
              <a:miter lim="800000"/>
              <a:headEnd/>
              <a:tailEnd/>
            </a:ln>
          </p:spPr>
          <p:txBody>
            <a:bodyPr lIns="0" tIns="0" rIns="0" bIns="0" anchor="ctr"/>
            <a:lstStyle/>
            <a:p>
              <a:pPr algn="ctr">
                <a:lnSpc>
                  <a:spcPct val="65000"/>
                </a:lnSpc>
              </a:pPr>
              <a:endParaRPr lang="zh-CN" altLang="zh-CN">
                <a:ea typeface="宋体" pitchFamily="2" charset="-122"/>
              </a:endParaRPr>
            </a:p>
          </p:txBody>
        </p:sp>
        <p:sp>
          <p:nvSpPr>
            <p:cNvPr id="61455" name="Text Box 26"/>
            <p:cNvSpPr txBox="1">
              <a:spLocks noChangeArrowheads="1"/>
            </p:cNvSpPr>
            <p:nvPr/>
          </p:nvSpPr>
          <p:spPr bwMode="auto">
            <a:xfrm>
              <a:off x="1292" y="2523"/>
              <a:ext cx="1270" cy="711"/>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800">
                <a:ea typeface="宋体" pitchFamily="2" charset="-122"/>
              </a:endParaRPr>
            </a:p>
            <a:p>
              <a:pPr>
                <a:lnSpc>
                  <a:spcPct val="35000"/>
                </a:lnSpc>
              </a:pPr>
              <a:endParaRPr lang="en-US" altLang="zh-CN" sz="1800">
                <a:ea typeface="宋体" pitchFamily="2" charset="-122"/>
              </a:endParaRPr>
            </a:p>
            <a:p>
              <a:pPr>
                <a:lnSpc>
                  <a:spcPct val="35000"/>
                </a:lnSpc>
              </a:pPr>
              <a:r>
                <a:rPr lang="en-US" altLang="zh-CN" sz="1800">
                  <a:ea typeface="宋体" pitchFamily="2" charset="-122"/>
                </a:rPr>
                <a:t>Z &lt;= A </a:t>
              </a:r>
              <a:r>
                <a:rPr lang="en-US" altLang="zh-CN" sz="1800">
                  <a:solidFill>
                    <a:schemeClr val="accent2"/>
                  </a:solidFill>
                  <a:ea typeface="宋体" pitchFamily="2" charset="-122"/>
                </a:rPr>
                <a:t>XOR</a:t>
              </a:r>
              <a:r>
                <a:rPr lang="en-US" altLang="zh-CN" sz="1800">
                  <a:ea typeface="宋体" pitchFamily="2" charset="-122"/>
                </a:rPr>
                <a:t> B;</a:t>
              </a:r>
            </a:p>
            <a:p>
              <a:pPr>
                <a:lnSpc>
                  <a:spcPct val="35000"/>
                </a:lnSpc>
              </a:pPr>
              <a:r>
                <a:rPr lang="en-US" altLang="zh-CN" sz="1800">
                  <a:ea typeface="宋体" pitchFamily="2" charset="-122"/>
                </a:rPr>
                <a:t>Y &lt;= A </a:t>
              </a:r>
              <a:r>
                <a:rPr lang="en-US" altLang="zh-CN" sz="1800">
                  <a:solidFill>
                    <a:schemeClr val="accent2"/>
                  </a:solidFill>
                  <a:ea typeface="宋体" pitchFamily="2" charset="-122"/>
                </a:rPr>
                <a:t>OR</a:t>
              </a:r>
              <a:r>
                <a:rPr lang="en-US" altLang="zh-CN" sz="1800">
                  <a:ea typeface="宋体" pitchFamily="2" charset="-122"/>
                </a:rPr>
                <a:t> B;	     </a:t>
              </a:r>
            </a:p>
            <a:p>
              <a:pPr>
                <a:lnSpc>
                  <a:spcPct val="35000"/>
                </a:lnSpc>
              </a:pPr>
              <a:r>
                <a:rPr lang="en-US" altLang="zh-CN" sz="1800">
                  <a:ea typeface="宋体" pitchFamily="2" charset="-122"/>
                </a:rPr>
                <a:t>X &lt;= A </a:t>
              </a:r>
              <a:r>
                <a:rPr lang="en-US" altLang="zh-CN" sz="1800">
                  <a:solidFill>
                    <a:schemeClr val="accent2"/>
                  </a:solidFill>
                  <a:ea typeface="宋体" pitchFamily="2" charset="-122"/>
                </a:rPr>
                <a:t>AND</a:t>
              </a:r>
              <a:r>
                <a:rPr lang="en-US" altLang="zh-CN" sz="1800">
                  <a:ea typeface="宋体" pitchFamily="2" charset="-122"/>
                </a:rPr>
                <a:t> B ;</a:t>
              </a:r>
            </a:p>
          </p:txBody>
        </p:sp>
        <p:sp>
          <p:nvSpPr>
            <p:cNvPr id="61456" name="Text Box 32"/>
            <p:cNvSpPr txBox="1">
              <a:spLocks noChangeArrowheads="1"/>
            </p:cNvSpPr>
            <p:nvPr/>
          </p:nvSpPr>
          <p:spPr bwMode="auto">
            <a:xfrm>
              <a:off x="612" y="2761"/>
              <a:ext cx="635" cy="442"/>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solidFill>
                    <a:srgbClr val="FF3300"/>
                  </a:solidFill>
                  <a:ea typeface="宋体" pitchFamily="2" charset="-122"/>
                </a:rPr>
                <a:t>与顺序无关</a:t>
              </a:r>
            </a:p>
          </p:txBody>
        </p:sp>
      </p:grpSp>
      <p:sp>
        <p:nvSpPr>
          <p:cNvPr id="61448" name="Text Box 34"/>
          <p:cNvSpPr txBox="1">
            <a:spLocks noChangeArrowheads="1"/>
          </p:cNvSpPr>
          <p:nvPr/>
        </p:nvSpPr>
        <p:spPr bwMode="auto">
          <a:xfrm>
            <a:off x="5795963" y="6461125"/>
            <a:ext cx="1944687"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solidFill>
                  <a:schemeClr val="hlink"/>
                </a:solidFill>
                <a:ea typeface="宋体" pitchFamily="2" charset="-122"/>
              </a:rPr>
              <a:t>《</a:t>
            </a:r>
            <a:r>
              <a:rPr lang="zh-CN" altLang="en-US">
                <a:solidFill>
                  <a:schemeClr val="hlink"/>
                </a:solidFill>
                <a:ea typeface="宋体" pitchFamily="2" charset="-122"/>
              </a:rPr>
              <a:t>王振红</a:t>
            </a:r>
            <a:r>
              <a:rPr lang="en-US" altLang="zh-CN">
                <a:solidFill>
                  <a:schemeClr val="hlink"/>
                </a:solidFill>
                <a:ea typeface="宋体" pitchFamily="2" charset="-122"/>
              </a:rPr>
              <a:t>》p25</a:t>
            </a:r>
          </a:p>
        </p:txBody>
      </p:sp>
      <p:sp>
        <p:nvSpPr>
          <p:cNvPr id="542744" name="AutoShape 24"/>
          <p:cNvSpPr>
            <a:spLocks noChangeArrowheads="1"/>
          </p:cNvSpPr>
          <p:nvPr/>
        </p:nvSpPr>
        <p:spPr bwMode="auto">
          <a:xfrm>
            <a:off x="971550" y="5516563"/>
            <a:ext cx="2879725" cy="936625"/>
          </a:xfrm>
          <a:prstGeom prst="wedgeRectCallout">
            <a:avLst>
              <a:gd name="adj1" fmla="val 66042"/>
              <a:gd name="adj2" fmla="val -80847"/>
            </a:avLst>
          </a:prstGeom>
          <a:solidFill>
            <a:schemeClr val="hlink"/>
          </a:solidFill>
          <a:ln w="19050" algn="ctr">
            <a:solidFill>
              <a:srgbClr val="00CC00"/>
            </a:solidFill>
            <a:miter lim="800000"/>
            <a:headEnd/>
            <a:tailEnd/>
          </a:ln>
        </p:spPr>
        <p:txBody>
          <a:bodyPr lIns="72000" tIns="0" rIns="72000" bIns="0" anchor="ctr"/>
          <a:lstStyle/>
          <a:p>
            <a:pPr algn="ctr">
              <a:lnSpc>
                <a:spcPct val="95000"/>
              </a:lnSpc>
            </a:pPr>
            <a:r>
              <a:rPr lang="zh-CN" altLang="en-US">
                <a:ea typeface="宋体" pitchFamily="2" charset="-122"/>
              </a:rPr>
              <a:t>一条并发信号赋值语句与一个含有信号赋值语句的进程等价。</a:t>
            </a:r>
          </a:p>
        </p:txBody>
      </p:sp>
      <p:grpSp>
        <p:nvGrpSpPr>
          <p:cNvPr id="4" name="组合 18"/>
          <p:cNvGrpSpPr>
            <a:grpSpLocks/>
          </p:cNvGrpSpPr>
          <p:nvPr/>
        </p:nvGrpSpPr>
        <p:grpSpPr bwMode="auto">
          <a:xfrm>
            <a:off x="5940425" y="3429000"/>
            <a:ext cx="2441575" cy="714375"/>
            <a:chOff x="5940152" y="3429000"/>
            <a:chExt cx="2441136" cy="713983"/>
          </a:xfrm>
        </p:grpSpPr>
        <p:sp>
          <p:nvSpPr>
            <p:cNvPr id="61451" name="椭圆 14"/>
            <p:cNvSpPr>
              <a:spLocks noChangeArrowheads="1"/>
            </p:cNvSpPr>
            <p:nvPr/>
          </p:nvSpPr>
          <p:spPr bwMode="auto">
            <a:xfrm>
              <a:off x="5940152" y="3429000"/>
              <a:ext cx="864096" cy="551895"/>
            </a:xfrm>
            <a:prstGeom prst="ellipse">
              <a:avLst/>
            </a:prstGeom>
            <a:noFill/>
            <a:ln w="19050" algn="ctr">
              <a:solidFill>
                <a:srgbClr val="C00000"/>
              </a:solidFill>
              <a:round/>
              <a:headEnd/>
              <a:tailEnd/>
            </a:ln>
          </p:spPr>
          <p:txBody>
            <a:bodyPr lIns="90000" tIns="82800" rIns="90000" bIns="46800">
              <a:spAutoFit/>
            </a:bodyPr>
            <a:lstStyle/>
            <a:p>
              <a:endParaRPr lang="zh-CN" altLang="en-US"/>
            </a:p>
          </p:txBody>
        </p:sp>
        <p:sp>
          <p:nvSpPr>
            <p:cNvPr id="61452" name="矩形 15"/>
            <p:cNvSpPr>
              <a:spLocks noChangeArrowheads="1"/>
            </p:cNvSpPr>
            <p:nvPr/>
          </p:nvSpPr>
          <p:spPr bwMode="auto">
            <a:xfrm>
              <a:off x="7164288" y="3789040"/>
              <a:ext cx="1217000" cy="353943"/>
            </a:xfrm>
            <a:prstGeom prst="rect">
              <a:avLst/>
            </a:prstGeom>
            <a:noFill/>
            <a:ln w="9525">
              <a:solidFill>
                <a:srgbClr val="C00000"/>
              </a:solidFill>
              <a:miter lim="800000"/>
              <a:headEnd/>
              <a:tailEnd/>
            </a:ln>
          </p:spPr>
          <p:txBody>
            <a:bodyPr wrap="none">
              <a:spAutoFit/>
            </a:bodyPr>
            <a:lstStyle/>
            <a:p>
              <a:r>
                <a:rPr lang="zh-CN" altLang="en-US">
                  <a:ea typeface="宋体" pitchFamily="2" charset="-122"/>
                </a:rPr>
                <a:t>敏感信号</a:t>
              </a:r>
              <a:endParaRPr lang="zh-CN" altLang="en-US"/>
            </a:p>
          </p:txBody>
        </p:sp>
        <p:cxnSp>
          <p:nvCxnSpPr>
            <p:cNvPr id="61453" name="直接连接符 17"/>
            <p:cNvCxnSpPr>
              <a:cxnSpLocks noChangeShapeType="1"/>
              <a:endCxn id="61451" idx="6"/>
            </p:cNvCxnSpPr>
            <p:nvPr/>
          </p:nvCxnSpPr>
          <p:spPr bwMode="auto">
            <a:xfrm flipH="1" flipV="1">
              <a:off x="6804248" y="3704948"/>
              <a:ext cx="360040" cy="84092"/>
            </a:xfrm>
            <a:prstGeom prst="line">
              <a:avLst/>
            </a:prstGeom>
            <a:noFill/>
            <a:ln w="19050" algn="ctr">
              <a:solidFill>
                <a:srgbClr val="C0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5" grpId="0"/>
      <p:bldP spid="542736" grpId="0"/>
      <p:bldP spid="542748" grpId="0" animBg="1"/>
      <p:bldP spid="5427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7380288" y="6713538"/>
            <a:ext cx="1763712" cy="14446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条件信号赋值语句</a:t>
            </a:r>
          </a:p>
        </p:txBody>
      </p:sp>
      <p:sp>
        <p:nvSpPr>
          <p:cNvPr id="544771" name="Text Box 3"/>
          <p:cNvSpPr txBox="1">
            <a:spLocks noChangeArrowheads="1"/>
          </p:cNvSpPr>
          <p:nvPr/>
        </p:nvSpPr>
        <p:spPr bwMode="auto">
          <a:xfrm>
            <a:off x="3260725" y="188913"/>
            <a:ext cx="5795963"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根据不同条件将不同的表达式赋值给目标信号。</a:t>
            </a:r>
          </a:p>
        </p:txBody>
      </p:sp>
      <p:grpSp>
        <p:nvGrpSpPr>
          <p:cNvPr id="2" name="Group 4"/>
          <p:cNvGrpSpPr>
            <a:grpSpLocks/>
          </p:cNvGrpSpPr>
          <p:nvPr/>
        </p:nvGrpSpPr>
        <p:grpSpPr bwMode="auto">
          <a:xfrm>
            <a:off x="0" y="188913"/>
            <a:ext cx="3967163" cy="381000"/>
            <a:chOff x="0" y="1200"/>
            <a:chExt cx="2423" cy="240"/>
          </a:xfrm>
        </p:grpSpPr>
        <p:sp>
          <p:nvSpPr>
            <p:cNvPr id="62475" name="AutoShape 5"/>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en-US" altLang="zh-CN">
                  <a:solidFill>
                    <a:schemeClr val="bg1"/>
                  </a:solidFill>
                  <a:ea typeface="宋体" pitchFamily="2" charset="-122"/>
                </a:rPr>
                <a:t>3</a:t>
              </a:r>
              <a:r>
                <a:rPr lang="zh-CN" altLang="en-US">
                  <a:solidFill>
                    <a:schemeClr val="bg1"/>
                  </a:solidFill>
                  <a:ea typeface="宋体" pitchFamily="2" charset="-122"/>
                </a:rPr>
                <a:t>、条件信号赋值语句</a:t>
              </a:r>
            </a:p>
          </p:txBody>
        </p:sp>
        <p:sp>
          <p:nvSpPr>
            <p:cNvPr id="62476" name="Line 6"/>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44776" name="Text Box 8"/>
          <p:cNvSpPr txBox="1">
            <a:spLocks noChangeArrowheads="1"/>
          </p:cNvSpPr>
          <p:nvPr/>
        </p:nvSpPr>
        <p:spPr bwMode="auto">
          <a:xfrm>
            <a:off x="115888" y="2492375"/>
            <a:ext cx="4197350" cy="4003675"/>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and_gate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x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and_gate;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 </a:t>
            </a:r>
            <a:r>
              <a:rPr lang="en-US" altLang="zh-CN" sz="1800">
                <a:solidFill>
                  <a:schemeClr val="accent2"/>
                </a:solidFill>
                <a:ea typeface="宋体" pitchFamily="2" charset="-122"/>
              </a:rPr>
              <a:t>OF </a:t>
            </a:r>
            <a:r>
              <a:rPr lang="en-US" altLang="zh-CN" sz="1800">
                <a:ea typeface="宋体" pitchFamily="2" charset="-122"/>
              </a:rPr>
              <a:t>and_gate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solidFill>
                  <a:schemeClr val="accent2"/>
                </a:solidFill>
                <a:ea typeface="宋体" pitchFamily="2" charset="-122"/>
              </a:rPr>
              <a:t>  </a:t>
            </a:r>
            <a:r>
              <a:rPr lang="en-US" altLang="zh-CN" sz="1800">
                <a:ea typeface="宋体" pitchFamily="2" charset="-122"/>
              </a:rPr>
              <a:t>x &lt;= ‘0’ </a:t>
            </a:r>
            <a:r>
              <a:rPr lang="en-US" altLang="zh-CN" sz="1800">
                <a:solidFill>
                  <a:schemeClr val="accent2"/>
                </a:solidFill>
                <a:ea typeface="宋体" pitchFamily="2" charset="-122"/>
              </a:rPr>
              <a:t>WHEN </a:t>
            </a:r>
            <a:r>
              <a:rPr lang="en-US" altLang="zh-CN" sz="1800">
                <a:ea typeface="宋体" pitchFamily="2" charset="-122"/>
              </a:rPr>
              <a:t>a=‘0’</a:t>
            </a:r>
            <a:r>
              <a:rPr lang="en-US" altLang="zh-CN" sz="1800">
                <a:solidFill>
                  <a:schemeClr val="accent2"/>
                </a:solidFill>
                <a:ea typeface="宋体" pitchFamily="2" charset="-122"/>
              </a:rPr>
              <a:t> AND </a:t>
            </a:r>
            <a:r>
              <a:rPr lang="en-US" altLang="zh-CN" sz="1800">
                <a:ea typeface="宋体" pitchFamily="2" charset="-122"/>
              </a:rPr>
              <a:t>b=‘0’</a:t>
            </a:r>
            <a:r>
              <a:rPr lang="en-US" altLang="zh-CN" sz="1800">
                <a:solidFill>
                  <a:schemeClr val="accent2"/>
                </a:solidFill>
                <a:ea typeface="宋体" pitchFamily="2" charset="-122"/>
              </a:rPr>
              <a:t> ELSE</a:t>
            </a:r>
          </a:p>
          <a:p>
            <a:pPr>
              <a:lnSpc>
                <a:spcPct val="35000"/>
              </a:lnSpc>
            </a:pPr>
            <a:r>
              <a:rPr lang="en-US" altLang="zh-CN" sz="1800">
                <a:ea typeface="宋体" pitchFamily="2" charset="-122"/>
              </a:rPr>
              <a:t>          ‘0’ </a:t>
            </a:r>
            <a:r>
              <a:rPr lang="en-US" altLang="zh-CN" sz="1800">
                <a:solidFill>
                  <a:schemeClr val="accent2"/>
                </a:solidFill>
                <a:ea typeface="宋体" pitchFamily="2" charset="-122"/>
              </a:rPr>
              <a:t>WHEN </a:t>
            </a:r>
            <a:r>
              <a:rPr lang="en-US" altLang="zh-CN" sz="1800">
                <a:ea typeface="宋体" pitchFamily="2" charset="-122"/>
              </a:rPr>
              <a:t>a=‘0’</a:t>
            </a:r>
            <a:r>
              <a:rPr lang="en-US" altLang="zh-CN" sz="1800">
                <a:solidFill>
                  <a:schemeClr val="accent2"/>
                </a:solidFill>
                <a:ea typeface="宋体" pitchFamily="2" charset="-122"/>
              </a:rPr>
              <a:t> AND </a:t>
            </a:r>
            <a:r>
              <a:rPr lang="en-US" altLang="zh-CN" sz="1800">
                <a:ea typeface="宋体" pitchFamily="2" charset="-122"/>
              </a:rPr>
              <a:t>b=‘1’</a:t>
            </a:r>
            <a:r>
              <a:rPr lang="en-US" altLang="zh-CN">
                <a:ea typeface="宋体" pitchFamily="2" charset="-122"/>
              </a:rPr>
              <a:t> </a:t>
            </a:r>
            <a:r>
              <a:rPr lang="en-US" altLang="zh-CN" sz="1800">
                <a:solidFill>
                  <a:schemeClr val="accent2"/>
                </a:solidFill>
                <a:ea typeface="宋体" pitchFamily="2" charset="-122"/>
              </a:rPr>
              <a:t>ELSE</a:t>
            </a:r>
          </a:p>
          <a:p>
            <a:pPr>
              <a:lnSpc>
                <a:spcPct val="35000"/>
              </a:lnSpc>
            </a:pPr>
            <a:r>
              <a:rPr lang="en-US" altLang="zh-CN" sz="1800">
                <a:ea typeface="宋体" pitchFamily="2" charset="-122"/>
              </a:rPr>
              <a:t>          ‘0’ </a:t>
            </a:r>
            <a:r>
              <a:rPr lang="en-US" altLang="zh-CN" sz="1800">
                <a:solidFill>
                  <a:schemeClr val="accent2"/>
                </a:solidFill>
                <a:ea typeface="宋体" pitchFamily="2" charset="-122"/>
              </a:rPr>
              <a:t>WHEN </a:t>
            </a:r>
            <a:r>
              <a:rPr lang="en-US" altLang="zh-CN" sz="1800">
                <a:ea typeface="宋体" pitchFamily="2" charset="-122"/>
              </a:rPr>
              <a:t>a=‘1’ </a:t>
            </a:r>
            <a:r>
              <a:rPr lang="en-US" altLang="zh-CN" sz="1800">
                <a:solidFill>
                  <a:schemeClr val="accent2"/>
                </a:solidFill>
                <a:ea typeface="宋体" pitchFamily="2" charset="-122"/>
              </a:rPr>
              <a:t>AND</a:t>
            </a:r>
            <a:r>
              <a:rPr lang="en-US" altLang="zh-CN" sz="1800">
                <a:ea typeface="宋体" pitchFamily="2" charset="-122"/>
              </a:rPr>
              <a:t> b=‘0’</a:t>
            </a:r>
            <a:r>
              <a:rPr lang="en-US" altLang="zh-CN">
                <a:ea typeface="宋体" pitchFamily="2" charset="-122"/>
              </a:rPr>
              <a:t> </a:t>
            </a:r>
            <a:r>
              <a:rPr lang="en-US" altLang="zh-CN" sz="1800">
                <a:solidFill>
                  <a:schemeClr val="accent2"/>
                </a:solidFill>
                <a:ea typeface="宋体" pitchFamily="2" charset="-122"/>
              </a:rPr>
              <a:t>ELSE</a:t>
            </a:r>
          </a:p>
          <a:p>
            <a:pPr>
              <a:lnSpc>
                <a:spcPct val="35000"/>
              </a:lnSpc>
            </a:pPr>
            <a:r>
              <a:rPr lang="en-US" altLang="zh-CN" sz="1800">
                <a:ea typeface="宋体" pitchFamily="2" charset="-122"/>
              </a:rPr>
              <a:t>          ‘1’;</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sp>
        <p:nvSpPr>
          <p:cNvPr id="544777" name="Text Box 9"/>
          <p:cNvSpPr txBox="1">
            <a:spLocks noChangeArrowheads="1"/>
          </p:cNvSpPr>
          <p:nvPr/>
        </p:nvSpPr>
        <p:spPr bwMode="auto">
          <a:xfrm>
            <a:off x="0" y="476250"/>
            <a:ext cx="4211638" cy="2005013"/>
          </a:xfrm>
          <a:prstGeom prst="rect">
            <a:avLst/>
          </a:prstGeom>
          <a:noFill/>
          <a:ln w="19050" algn="ctr">
            <a:noFill/>
            <a:miter lim="800000"/>
            <a:headEnd/>
            <a:tailEnd/>
          </a:ln>
        </p:spPr>
        <p:txBody>
          <a:bodyPr lIns="90000" tIns="46800" rIns="90000" bIns="46800">
            <a:spAutoFit/>
          </a:bodyPr>
          <a:lstStyle/>
          <a:p>
            <a:pPr>
              <a:lnSpc>
                <a:spcPct val="70000"/>
              </a:lnSpc>
            </a:pPr>
            <a:endParaRPr lang="en-US" altLang="zh-CN" sz="1800">
              <a:solidFill>
                <a:schemeClr val="accent2"/>
              </a:solidFill>
            </a:endParaRPr>
          </a:p>
          <a:p>
            <a:pPr>
              <a:lnSpc>
                <a:spcPct val="70000"/>
              </a:lnSpc>
            </a:pPr>
            <a:r>
              <a:rPr lang="zh-CN" altLang="en-US" sz="1600"/>
              <a:t>目标信号</a:t>
            </a:r>
            <a:r>
              <a:rPr lang="zh-CN" altLang="en-US" sz="1800"/>
              <a:t> </a:t>
            </a:r>
            <a:r>
              <a:rPr lang="en-US" altLang="zh-CN" sz="1800"/>
              <a:t>&lt;= </a:t>
            </a:r>
            <a:r>
              <a:rPr lang="zh-CN" altLang="en-US" sz="1800"/>
              <a:t>表达式</a:t>
            </a:r>
            <a:r>
              <a:rPr lang="en-US" altLang="zh-CN" sz="1800"/>
              <a:t>1 </a:t>
            </a:r>
            <a:r>
              <a:rPr lang="en-US" altLang="zh-CN" sz="1800">
                <a:solidFill>
                  <a:schemeClr val="accent2"/>
                </a:solidFill>
              </a:rPr>
              <a:t>when</a:t>
            </a:r>
            <a:r>
              <a:rPr lang="en-US" altLang="zh-CN" sz="1800"/>
              <a:t> </a:t>
            </a:r>
            <a:r>
              <a:rPr lang="zh-CN" altLang="en-US" sz="1800"/>
              <a:t>条件</a:t>
            </a:r>
            <a:r>
              <a:rPr lang="en-US" altLang="zh-CN" sz="1800"/>
              <a:t>1  </a:t>
            </a:r>
            <a:r>
              <a:rPr lang="en-US" altLang="zh-CN" sz="1800">
                <a:solidFill>
                  <a:schemeClr val="accent2"/>
                </a:solidFill>
              </a:rPr>
              <a:t>else</a:t>
            </a:r>
            <a:endParaRPr lang="en-US" altLang="zh-CN" sz="1800"/>
          </a:p>
          <a:p>
            <a:pPr>
              <a:lnSpc>
                <a:spcPct val="70000"/>
              </a:lnSpc>
            </a:pPr>
            <a:r>
              <a:rPr lang="en-US" altLang="zh-CN" sz="1800"/>
              <a:t>                     </a:t>
            </a:r>
            <a:r>
              <a:rPr lang="zh-CN" altLang="en-US" sz="1800"/>
              <a:t>表达式</a:t>
            </a:r>
            <a:r>
              <a:rPr lang="en-US" altLang="zh-CN" sz="1800"/>
              <a:t>2 </a:t>
            </a:r>
            <a:r>
              <a:rPr lang="en-US" altLang="zh-CN" sz="1800">
                <a:solidFill>
                  <a:schemeClr val="accent2"/>
                </a:solidFill>
              </a:rPr>
              <a:t>when</a:t>
            </a:r>
            <a:r>
              <a:rPr lang="en-US" altLang="zh-CN" sz="1800"/>
              <a:t> </a:t>
            </a:r>
            <a:r>
              <a:rPr lang="zh-CN" altLang="en-US" sz="1800"/>
              <a:t>条件</a:t>
            </a:r>
            <a:r>
              <a:rPr lang="en-US" altLang="zh-CN" sz="1800"/>
              <a:t>2  </a:t>
            </a:r>
            <a:r>
              <a:rPr lang="en-US" altLang="zh-CN" sz="1800">
                <a:solidFill>
                  <a:schemeClr val="accent2"/>
                </a:solidFill>
                <a:ea typeface="宋体" pitchFamily="2" charset="-122"/>
              </a:rPr>
              <a:t>else</a:t>
            </a:r>
            <a:endParaRPr lang="en-US" altLang="zh-CN" sz="1800"/>
          </a:p>
          <a:p>
            <a:pPr>
              <a:lnSpc>
                <a:spcPct val="70000"/>
              </a:lnSpc>
            </a:pPr>
            <a:r>
              <a:rPr lang="en-US" altLang="zh-CN" sz="1800">
                <a:ea typeface="宋体" pitchFamily="2" charset="-122"/>
              </a:rPr>
              <a:t>                                     ……</a:t>
            </a:r>
          </a:p>
          <a:p>
            <a:pPr>
              <a:lnSpc>
                <a:spcPct val="70000"/>
              </a:lnSpc>
            </a:pPr>
            <a:r>
              <a:rPr lang="en-US" altLang="zh-CN" sz="1800"/>
              <a:t>                   </a:t>
            </a:r>
            <a:r>
              <a:rPr lang="zh-CN" altLang="en-US" sz="1800"/>
              <a:t>表达式</a:t>
            </a:r>
            <a:r>
              <a:rPr lang="en-US" altLang="zh-CN" sz="1800"/>
              <a:t>n-1 </a:t>
            </a:r>
            <a:r>
              <a:rPr lang="en-US" altLang="zh-CN" sz="1800">
                <a:solidFill>
                  <a:schemeClr val="accent2"/>
                </a:solidFill>
              </a:rPr>
              <a:t>when</a:t>
            </a:r>
            <a:r>
              <a:rPr lang="en-US" altLang="zh-CN" sz="1800"/>
              <a:t> </a:t>
            </a:r>
            <a:r>
              <a:rPr lang="zh-CN" altLang="en-US" sz="1800"/>
              <a:t>条件</a:t>
            </a:r>
            <a:r>
              <a:rPr lang="en-US" altLang="zh-CN" sz="1800"/>
              <a:t>n-1</a:t>
            </a:r>
            <a:r>
              <a:rPr lang="en-US" altLang="zh-CN">
                <a:ea typeface="宋体" pitchFamily="2" charset="-122"/>
              </a:rPr>
              <a:t> </a:t>
            </a:r>
            <a:r>
              <a:rPr lang="en-US" altLang="zh-CN" sz="1800">
                <a:solidFill>
                  <a:schemeClr val="accent2"/>
                </a:solidFill>
                <a:ea typeface="宋体" pitchFamily="2" charset="-122"/>
              </a:rPr>
              <a:t>else</a:t>
            </a:r>
          </a:p>
          <a:p>
            <a:pPr>
              <a:lnSpc>
                <a:spcPct val="70000"/>
              </a:lnSpc>
            </a:pPr>
            <a:r>
              <a:rPr lang="en-US" altLang="zh-CN">
                <a:ea typeface="宋体" pitchFamily="2" charset="-122"/>
              </a:rPr>
              <a:t>                  </a:t>
            </a:r>
            <a:r>
              <a:rPr lang="zh-CN" altLang="en-US" sz="1800"/>
              <a:t>表达式</a:t>
            </a:r>
            <a:r>
              <a:rPr lang="en-US" altLang="zh-CN" sz="1800"/>
              <a:t>n;</a:t>
            </a:r>
          </a:p>
        </p:txBody>
      </p:sp>
      <p:sp>
        <p:nvSpPr>
          <p:cNvPr id="62471" name="Text Box 10"/>
          <p:cNvSpPr txBox="1">
            <a:spLocks noChangeArrowheads="1"/>
          </p:cNvSpPr>
          <p:nvPr/>
        </p:nvSpPr>
        <p:spPr bwMode="auto">
          <a:xfrm>
            <a:off x="5795963" y="6461125"/>
            <a:ext cx="1944687"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solidFill>
                  <a:schemeClr val="hlink"/>
                </a:solidFill>
                <a:ea typeface="宋体" pitchFamily="2" charset="-122"/>
              </a:rPr>
              <a:t>《</a:t>
            </a:r>
            <a:r>
              <a:rPr lang="zh-CN" altLang="en-US">
                <a:solidFill>
                  <a:schemeClr val="hlink"/>
                </a:solidFill>
                <a:ea typeface="宋体" pitchFamily="2" charset="-122"/>
              </a:rPr>
              <a:t>王振红</a:t>
            </a:r>
            <a:r>
              <a:rPr lang="en-US" altLang="zh-CN">
                <a:solidFill>
                  <a:schemeClr val="hlink"/>
                </a:solidFill>
                <a:ea typeface="宋体" pitchFamily="2" charset="-122"/>
              </a:rPr>
              <a:t>》p26</a:t>
            </a:r>
          </a:p>
        </p:txBody>
      </p:sp>
      <p:sp>
        <p:nvSpPr>
          <p:cNvPr id="544779" name="Text Box 11"/>
          <p:cNvSpPr txBox="1">
            <a:spLocks noChangeArrowheads="1"/>
          </p:cNvSpPr>
          <p:nvPr/>
        </p:nvSpPr>
        <p:spPr bwMode="auto">
          <a:xfrm>
            <a:off x="4356100" y="692150"/>
            <a:ext cx="4572000" cy="5835650"/>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andgate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x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andgate;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 </a:t>
            </a:r>
            <a:r>
              <a:rPr lang="en-US" altLang="zh-CN" sz="1800">
                <a:solidFill>
                  <a:schemeClr val="accent2"/>
                </a:solidFill>
                <a:ea typeface="宋体" pitchFamily="2" charset="-122"/>
              </a:rPr>
              <a:t>OF </a:t>
            </a:r>
            <a:r>
              <a:rPr lang="en-US" altLang="zh-CN" sz="1800">
                <a:ea typeface="宋体" pitchFamily="2" charset="-122"/>
              </a:rPr>
              <a:t>andgate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solidFill>
                  <a:schemeClr val="accent2"/>
                </a:solidFill>
                <a:ea typeface="宋体" pitchFamily="2" charset="-122"/>
              </a:rPr>
              <a:t>       PROCESS (</a:t>
            </a:r>
            <a:r>
              <a:rPr lang="en-US" altLang="zh-CN" sz="1800">
                <a:ea typeface="宋体" pitchFamily="2" charset="-122"/>
              </a:rPr>
              <a:t>a,b</a:t>
            </a:r>
            <a:r>
              <a:rPr lang="en-US" altLang="zh-CN" sz="1800">
                <a:solidFill>
                  <a:schemeClr val="accent2"/>
                </a:solidFill>
                <a:ea typeface="宋体" pitchFamily="2" charset="-122"/>
              </a:rPr>
              <a:t>)</a:t>
            </a:r>
          </a:p>
          <a:p>
            <a:pPr>
              <a:lnSpc>
                <a:spcPct val="35000"/>
              </a:lnSpc>
            </a:pPr>
            <a:r>
              <a:rPr lang="en-US" altLang="zh-CN" sz="1800">
                <a:solidFill>
                  <a:schemeClr val="accent2"/>
                </a:solidFill>
                <a:ea typeface="宋体" pitchFamily="2" charset="-122"/>
              </a:rPr>
              <a:t>          BEGIN</a:t>
            </a:r>
          </a:p>
          <a:p>
            <a:pPr>
              <a:lnSpc>
                <a:spcPct val="35000"/>
              </a:lnSpc>
            </a:pPr>
            <a:r>
              <a:rPr lang="en-US" altLang="zh-CN" sz="1800">
                <a:solidFill>
                  <a:schemeClr val="accent2"/>
                </a:solidFill>
                <a:ea typeface="宋体" pitchFamily="2" charset="-122"/>
              </a:rPr>
              <a:t>        IF </a:t>
            </a:r>
            <a:r>
              <a:rPr lang="en-US" altLang="zh-CN" sz="1800">
                <a:ea typeface="宋体" pitchFamily="2" charset="-122"/>
              </a:rPr>
              <a:t>(a=‘0’</a:t>
            </a:r>
            <a:r>
              <a:rPr lang="en-US" altLang="zh-CN" sz="1800">
                <a:solidFill>
                  <a:schemeClr val="accent2"/>
                </a:solidFill>
                <a:ea typeface="宋体" pitchFamily="2" charset="-122"/>
              </a:rPr>
              <a:t> AND </a:t>
            </a:r>
            <a:r>
              <a:rPr lang="en-US" altLang="zh-CN" sz="1800">
                <a:ea typeface="宋体" pitchFamily="2" charset="-122"/>
              </a:rPr>
              <a:t>b=‘0’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x &lt;= ‘0’</a:t>
            </a:r>
          </a:p>
          <a:p>
            <a:pPr>
              <a:lnSpc>
                <a:spcPct val="35000"/>
              </a:lnSpc>
            </a:pPr>
            <a:r>
              <a:rPr lang="en-US" altLang="zh-CN" sz="1800">
                <a:solidFill>
                  <a:schemeClr val="accent2"/>
                </a:solidFill>
                <a:ea typeface="宋体" pitchFamily="2" charset="-122"/>
              </a:rPr>
              <a:t>       ELSIF</a:t>
            </a:r>
            <a:r>
              <a:rPr lang="en-US" altLang="zh-CN" sz="1800">
                <a:ea typeface="宋体" pitchFamily="2" charset="-122"/>
              </a:rPr>
              <a:t> (a=‘0’</a:t>
            </a:r>
            <a:r>
              <a:rPr lang="en-US" altLang="zh-CN" sz="1800">
                <a:solidFill>
                  <a:schemeClr val="accent2"/>
                </a:solidFill>
                <a:ea typeface="宋体" pitchFamily="2" charset="-122"/>
              </a:rPr>
              <a:t> AND </a:t>
            </a:r>
            <a:r>
              <a:rPr lang="en-US" altLang="zh-CN" sz="1800">
                <a:ea typeface="宋体" pitchFamily="2" charset="-122"/>
              </a:rPr>
              <a:t>b=‘1’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x &lt;= ‘0’</a:t>
            </a:r>
          </a:p>
          <a:p>
            <a:pPr>
              <a:lnSpc>
                <a:spcPct val="35000"/>
              </a:lnSpc>
            </a:pPr>
            <a:r>
              <a:rPr lang="en-US" altLang="zh-CN" sz="1800">
                <a:solidFill>
                  <a:schemeClr val="accent2"/>
                </a:solidFill>
                <a:ea typeface="宋体" pitchFamily="2" charset="-122"/>
              </a:rPr>
              <a:t>       ELSIF</a:t>
            </a:r>
            <a:r>
              <a:rPr lang="en-US" altLang="zh-CN" sz="1800">
                <a:ea typeface="宋体" pitchFamily="2" charset="-122"/>
              </a:rPr>
              <a:t> (a=‘1’</a:t>
            </a:r>
            <a:r>
              <a:rPr lang="en-US" altLang="zh-CN" sz="1800">
                <a:solidFill>
                  <a:schemeClr val="accent2"/>
                </a:solidFill>
                <a:ea typeface="宋体" pitchFamily="2" charset="-122"/>
              </a:rPr>
              <a:t> AND </a:t>
            </a:r>
            <a:r>
              <a:rPr lang="en-US" altLang="zh-CN" sz="1800">
                <a:ea typeface="宋体" pitchFamily="2" charset="-122"/>
              </a:rPr>
              <a:t>b=‘0’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x &lt;= ‘0’</a:t>
            </a:r>
          </a:p>
          <a:p>
            <a:pPr>
              <a:lnSpc>
                <a:spcPct val="35000"/>
              </a:lnSpc>
            </a:pPr>
            <a:r>
              <a:rPr lang="en-US" altLang="zh-CN" sz="1800">
                <a:solidFill>
                  <a:schemeClr val="accent2"/>
                </a:solidFill>
                <a:ea typeface="宋体" pitchFamily="2" charset="-122"/>
              </a:rPr>
              <a:t>       ELSE</a:t>
            </a:r>
          </a:p>
          <a:p>
            <a:pPr>
              <a:lnSpc>
                <a:spcPct val="35000"/>
              </a:lnSpc>
            </a:pPr>
            <a:r>
              <a:rPr lang="en-US" altLang="zh-CN" sz="1800">
                <a:ea typeface="宋体" pitchFamily="2" charset="-122"/>
              </a:rPr>
              <a:t>           x &lt;= ‘1’</a:t>
            </a:r>
          </a:p>
          <a:p>
            <a:pPr>
              <a:lnSpc>
                <a:spcPct val="35000"/>
              </a:lnSpc>
            </a:pPr>
            <a:r>
              <a:rPr lang="en-US" altLang="zh-CN" sz="1800">
                <a:solidFill>
                  <a:schemeClr val="accent2"/>
                </a:solidFill>
                <a:ea typeface="宋体" pitchFamily="2" charset="-122"/>
              </a:rPr>
              <a:t>       END IF</a:t>
            </a:r>
            <a:r>
              <a:rPr lang="en-US" altLang="zh-CN" sz="1800">
                <a:ea typeface="宋体" pitchFamily="2" charset="-122"/>
              </a:rPr>
              <a:t>;</a:t>
            </a:r>
          </a:p>
          <a:p>
            <a:pPr>
              <a:lnSpc>
                <a:spcPct val="35000"/>
              </a:lnSpc>
            </a:pPr>
            <a:r>
              <a:rPr lang="en-US" altLang="zh-CN" sz="1800">
                <a:solidFill>
                  <a:schemeClr val="accent2"/>
                </a:solidFill>
                <a:ea typeface="宋体" pitchFamily="2" charset="-122"/>
              </a:rPr>
              <a:t>      END</a:t>
            </a:r>
            <a:r>
              <a:rPr lang="en-US" altLang="zh-CN" sz="1800">
                <a:ea typeface="宋体" pitchFamily="2" charset="-122"/>
              </a:rPr>
              <a:t> </a:t>
            </a:r>
            <a:r>
              <a:rPr lang="en-US" altLang="zh-CN" sz="1800">
                <a:solidFill>
                  <a:schemeClr val="accent2"/>
                </a:solidFill>
                <a:ea typeface="宋体" pitchFamily="2" charset="-122"/>
              </a:rPr>
              <a:t>PROCESS</a:t>
            </a:r>
            <a:endParaRPr lang="en-US" altLang="zh-CN" sz="1800">
              <a:ea typeface="宋体" pitchFamily="2" charset="-122"/>
            </a:endParaRP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sp>
        <p:nvSpPr>
          <p:cNvPr id="544780" name="Text Box 12"/>
          <p:cNvSpPr txBox="1">
            <a:spLocks noChangeArrowheads="1"/>
          </p:cNvSpPr>
          <p:nvPr/>
        </p:nvSpPr>
        <p:spPr bwMode="auto">
          <a:xfrm>
            <a:off x="6659563" y="765175"/>
            <a:ext cx="2160587"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等价的进程语句</a:t>
            </a:r>
          </a:p>
        </p:txBody>
      </p:sp>
      <p:sp>
        <p:nvSpPr>
          <p:cNvPr id="544781" name="Text Box 13"/>
          <p:cNvSpPr txBox="1">
            <a:spLocks noChangeArrowheads="1"/>
          </p:cNvSpPr>
          <p:nvPr/>
        </p:nvSpPr>
        <p:spPr bwMode="auto">
          <a:xfrm>
            <a:off x="1114425" y="6024563"/>
            <a:ext cx="2952750" cy="417512"/>
          </a:xfrm>
          <a:prstGeom prst="rect">
            <a:avLst/>
          </a:prstGeom>
          <a:noFill/>
          <a:ln w="19050" algn="ctr">
            <a:noFill/>
            <a:miter lim="800000"/>
            <a:headEnd/>
            <a:tailEnd/>
          </a:ln>
        </p:spPr>
        <p:txBody>
          <a:bodyPr lIns="90000" tIns="82800" rIns="90000" bIns="46800">
            <a:spAutoFit/>
          </a:bodyPr>
          <a:lstStyle/>
          <a:p>
            <a:pPr algn="ctr">
              <a:lnSpc>
                <a:spcPct val="95000"/>
              </a:lnSpc>
            </a:pPr>
            <a:r>
              <a:rPr lang="zh-CN" altLang="en-US">
                <a:solidFill>
                  <a:srgbClr val="CC3399"/>
                </a:solidFill>
                <a:latin typeface="宋体" pitchFamily="2" charset="-122"/>
                <a:ea typeface="宋体" pitchFamily="2" charset="-122"/>
              </a:rPr>
              <a:t>功能描述：</a:t>
            </a:r>
            <a:r>
              <a:rPr lang="zh-CN" altLang="en-US">
                <a:ea typeface="宋体" pitchFamily="2" charset="-122"/>
              </a:rPr>
              <a:t>二输入与门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7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47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47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47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4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p:bldP spid="544776" grpId="0" animBg="1"/>
      <p:bldP spid="544777" grpId="0"/>
      <p:bldP spid="544779" grpId="0" animBg="1"/>
      <p:bldP spid="544780" grpId="0" animBg="1"/>
      <p:bldP spid="54478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title"/>
          </p:nvPr>
        </p:nvSpPr>
        <p:spPr>
          <a:xfrm>
            <a:off x="7380288" y="6713538"/>
            <a:ext cx="1763712" cy="14446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选择信号赋值语句</a:t>
            </a:r>
          </a:p>
        </p:txBody>
      </p:sp>
      <p:sp>
        <p:nvSpPr>
          <p:cNvPr id="543748" name="Text Box 4"/>
          <p:cNvSpPr txBox="1">
            <a:spLocks noChangeArrowheads="1"/>
          </p:cNvSpPr>
          <p:nvPr/>
        </p:nvSpPr>
        <p:spPr bwMode="auto">
          <a:xfrm>
            <a:off x="4067175" y="188913"/>
            <a:ext cx="3384550" cy="7016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根据选择条件的不同而将不同表达式赋给目标信号。</a:t>
            </a:r>
          </a:p>
        </p:txBody>
      </p:sp>
      <p:grpSp>
        <p:nvGrpSpPr>
          <p:cNvPr id="2" name="Group 5"/>
          <p:cNvGrpSpPr>
            <a:grpSpLocks/>
          </p:cNvGrpSpPr>
          <p:nvPr/>
        </p:nvGrpSpPr>
        <p:grpSpPr bwMode="auto">
          <a:xfrm>
            <a:off x="323850" y="188913"/>
            <a:ext cx="3967163" cy="381000"/>
            <a:chOff x="0" y="1200"/>
            <a:chExt cx="2423" cy="240"/>
          </a:xfrm>
        </p:grpSpPr>
        <p:sp>
          <p:nvSpPr>
            <p:cNvPr id="63500" name="AutoShape 6"/>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en-US" altLang="zh-CN">
                  <a:solidFill>
                    <a:schemeClr val="bg1"/>
                  </a:solidFill>
                  <a:ea typeface="宋体" pitchFamily="2" charset="-122"/>
                </a:rPr>
                <a:t>4</a:t>
              </a:r>
              <a:r>
                <a:rPr lang="zh-CN" altLang="en-US">
                  <a:solidFill>
                    <a:schemeClr val="bg1"/>
                  </a:solidFill>
                  <a:ea typeface="宋体" pitchFamily="2" charset="-122"/>
                </a:rPr>
                <a:t>、选择信号赋值语句</a:t>
              </a:r>
            </a:p>
          </p:txBody>
        </p:sp>
        <p:sp>
          <p:nvSpPr>
            <p:cNvPr id="63501" name="Line 7"/>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43756" name="Text Box 12"/>
          <p:cNvSpPr txBox="1">
            <a:spLocks noChangeArrowheads="1"/>
          </p:cNvSpPr>
          <p:nvPr/>
        </p:nvSpPr>
        <p:spPr bwMode="auto">
          <a:xfrm>
            <a:off x="3924300" y="836613"/>
            <a:ext cx="4752975" cy="4425950"/>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mux4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(d0,d1,d2,d3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sel: </a:t>
            </a:r>
            <a:r>
              <a:rPr lang="en-US" altLang="zh-CN" sz="1800">
                <a:solidFill>
                  <a:schemeClr val="accent2"/>
                </a:solidFill>
                <a:ea typeface="宋体" pitchFamily="2" charset="-122"/>
              </a:rPr>
              <a:t>IN</a:t>
            </a:r>
            <a:r>
              <a:rPr lang="en-US" altLang="zh-CN" sz="1800">
                <a:ea typeface="宋体" pitchFamily="2" charset="-122"/>
              </a:rPr>
              <a:t> std_logic_vector(1 </a:t>
            </a:r>
            <a:r>
              <a:rPr lang="en-US" altLang="zh-CN" sz="1800">
                <a:solidFill>
                  <a:schemeClr val="accent2"/>
                </a:solidFill>
                <a:ea typeface="宋体" pitchFamily="2" charset="-122"/>
              </a:rPr>
              <a:t>downto</a:t>
            </a:r>
            <a:r>
              <a:rPr lang="en-US" altLang="zh-CN" sz="1800">
                <a:ea typeface="宋体" pitchFamily="2" charset="-122"/>
              </a:rPr>
              <a:t> 0); </a:t>
            </a:r>
          </a:p>
          <a:p>
            <a:pPr>
              <a:lnSpc>
                <a:spcPct val="35000"/>
              </a:lnSpc>
            </a:pPr>
            <a:r>
              <a:rPr lang="en-US" altLang="zh-CN" sz="1800">
                <a:ea typeface="宋体" pitchFamily="2" charset="-122"/>
              </a:rPr>
              <a:t>                 q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mux4;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 </a:t>
            </a:r>
            <a:r>
              <a:rPr lang="en-US" altLang="zh-CN" sz="1800">
                <a:solidFill>
                  <a:schemeClr val="accent2"/>
                </a:solidFill>
                <a:ea typeface="宋体" pitchFamily="2" charset="-122"/>
              </a:rPr>
              <a:t>OF </a:t>
            </a:r>
            <a:r>
              <a:rPr lang="en-US" altLang="zh-CN" sz="1800">
                <a:ea typeface="宋体" pitchFamily="2" charset="-122"/>
              </a:rPr>
              <a:t>mux4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solidFill>
                  <a:schemeClr val="accent2"/>
                </a:solidFill>
                <a:ea typeface="宋体" pitchFamily="2" charset="-122"/>
              </a:rPr>
              <a:t>    WITH </a:t>
            </a:r>
            <a:r>
              <a:rPr lang="en-US" altLang="zh-CN" sz="1800">
                <a:ea typeface="宋体" pitchFamily="2" charset="-122"/>
              </a:rPr>
              <a:t>sel</a:t>
            </a:r>
            <a:r>
              <a:rPr lang="en-US" altLang="zh-CN" sz="1800">
                <a:solidFill>
                  <a:schemeClr val="accent2"/>
                </a:solidFill>
                <a:ea typeface="宋体" pitchFamily="2" charset="-122"/>
              </a:rPr>
              <a:t> SELECT</a:t>
            </a:r>
          </a:p>
          <a:p>
            <a:pPr>
              <a:lnSpc>
                <a:spcPct val="35000"/>
              </a:lnSpc>
            </a:pPr>
            <a:r>
              <a:rPr lang="en-US" altLang="zh-CN" sz="1800">
                <a:solidFill>
                  <a:schemeClr val="accent2"/>
                </a:solidFill>
                <a:ea typeface="宋体" pitchFamily="2" charset="-122"/>
              </a:rPr>
              <a:t>    </a:t>
            </a:r>
            <a:r>
              <a:rPr lang="en-US" altLang="zh-CN" sz="1800">
                <a:ea typeface="宋体" pitchFamily="2" charset="-122"/>
              </a:rPr>
              <a:t>q &lt;= d0 </a:t>
            </a:r>
            <a:r>
              <a:rPr lang="en-US" altLang="zh-CN" sz="1800">
                <a:solidFill>
                  <a:schemeClr val="accent2"/>
                </a:solidFill>
                <a:ea typeface="宋体" pitchFamily="2" charset="-122"/>
              </a:rPr>
              <a:t>WHEN</a:t>
            </a:r>
            <a:r>
              <a:rPr lang="en-US" altLang="zh-CN" sz="1800">
                <a:ea typeface="宋体" pitchFamily="2" charset="-122"/>
              </a:rPr>
              <a:t> “00”,</a:t>
            </a:r>
          </a:p>
          <a:p>
            <a:pPr>
              <a:lnSpc>
                <a:spcPct val="35000"/>
              </a:lnSpc>
            </a:pPr>
            <a:r>
              <a:rPr lang="en-US" altLang="zh-CN" sz="1800">
                <a:ea typeface="宋体" pitchFamily="2" charset="-122"/>
              </a:rPr>
              <a:t>             d1 </a:t>
            </a:r>
            <a:r>
              <a:rPr lang="en-US" altLang="zh-CN" sz="1800">
                <a:solidFill>
                  <a:schemeClr val="accent2"/>
                </a:solidFill>
                <a:ea typeface="宋体" pitchFamily="2" charset="-122"/>
              </a:rPr>
              <a:t>WHEN</a:t>
            </a:r>
            <a:r>
              <a:rPr lang="en-US" altLang="zh-CN" sz="1800">
                <a:ea typeface="宋体" pitchFamily="2" charset="-122"/>
              </a:rPr>
              <a:t> “01”,</a:t>
            </a:r>
          </a:p>
          <a:p>
            <a:pPr>
              <a:lnSpc>
                <a:spcPct val="35000"/>
              </a:lnSpc>
            </a:pPr>
            <a:r>
              <a:rPr lang="en-US" altLang="zh-CN" sz="1800">
                <a:ea typeface="宋体" pitchFamily="2" charset="-122"/>
              </a:rPr>
              <a:t>             d2 </a:t>
            </a:r>
            <a:r>
              <a:rPr lang="en-US" altLang="zh-CN" sz="1800">
                <a:solidFill>
                  <a:schemeClr val="accent2"/>
                </a:solidFill>
                <a:ea typeface="宋体" pitchFamily="2" charset="-122"/>
              </a:rPr>
              <a:t>WHEN</a:t>
            </a:r>
            <a:r>
              <a:rPr lang="en-US" altLang="zh-CN" sz="1800">
                <a:ea typeface="宋体" pitchFamily="2" charset="-122"/>
              </a:rPr>
              <a:t> “10”,</a:t>
            </a:r>
          </a:p>
          <a:p>
            <a:pPr>
              <a:lnSpc>
                <a:spcPct val="35000"/>
              </a:lnSpc>
            </a:pPr>
            <a:r>
              <a:rPr lang="en-US" altLang="zh-CN" sz="1800">
                <a:ea typeface="宋体" pitchFamily="2" charset="-122"/>
              </a:rPr>
              <a:t>             d3 </a:t>
            </a:r>
            <a:r>
              <a:rPr lang="en-US" altLang="zh-CN" sz="1800">
                <a:solidFill>
                  <a:schemeClr val="accent2"/>
                </a:solidFill>
                <a:ea typeface="宋体" pitchFamily="2" charset="-122"/>
              </a:rPr>
              <a:t>WHEN OTHER</a:t>
            </a:r>
            <a:r>
              <a:rPr lang="en-US" altLang="zh-CN" sz="1800">
                <a:ea typeface="宋体" pitchFamily="2" charset="-122"/>
              </a:rPr>
              <a:t>;</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sp>
        <p:nvSpPr>
          <p:cNvPr id="543757" name="Text Box 13"/>
          <p:cNvSpPr txBox="1">
            <a:spLocks noChangeArrowheads="1"/>
          </p:cNvSpPr>
          <p:nvPr/>
        </p:nvSpPr>
        <p:spPr bwMode="auto">
          <a:xfrm>
            <a:off x="0" y="1052513"/>
            <a:ext cx="4284663" cy="1620837"/>
          </a:xfrm>
          <a:prstGeom prst="rect">
            <a:avLst/>
          </a:prstGeom>
          <a:noFill/>
          <a:ln w="19050" algn="ctr">
            <a:noFill/>
            <a:miter lim="800000"/>
            <a:headEnd/>
            <a:tailEnd/>
          </a:ln>
        </p:spPr>
        <p:txBody>
          <a:bodyPr lIns="90000" tIns="46800" rIns="90000" bIns="46800">
            <a:spAutoFit/>
          </a:bodyPr>
          <a:lstStyle/>
          <a:p>
            <a:pPr>
              <a:lnSpc>
                <a:spcPct val="70000"/>
              </a:lnSpc>
            </a:pPr>
            <a:r>
              <a:rPr lang="en-US" altLang="zh-CN" sz="1800">
                <a:solidFill>
                  <a:schemeClr val="accent2"/>
                </a:solidFill>
              </a:rPr>
              <a:t>with</a:t>
            </a:r>
            <a:r>
              <a:rPr lang="en-US" altLang="zh-CN" sz="1800"/>
              <a:t>  </a:t>
            </a:r>
            <a:r>
              <a:rPr lang="zh-CN" altLang="en-US" sz="1800"/>
              <a:t>表达式  </a:t>
            </a:r>
            <a:r>
              <a:rPr lang="en-US" altLang="zh-CN" sz="1800">
                <a:solidFill>
                  <a:schemeClr val="accent2"/>
                </a:solidFill>
              </a:rPr>
              <a:t>select </a:t>
            </a:r>
          </a:p>
          <a:p>
            <a:pPr>
              <a:lnSpc>
                <a:spcPct val="70000"/>
              </a:lnSpc>
            </a:pPr>
            <a:r>
              <a:rPr lang="zh-CN" altLang="en-US" sz="1800"/>
              <a:t>目标信号 </a:t>
            </a:r>
            <a:r>
              <a:rPr lang="en-US" altLang="zh-CN" sz="1800"/>
              <a:t>&lt;=</a:t>
            </a:r>
            <a:r>
              <a:rPr lang="zh-CN" altLang="en-US" sz="1800"/>
              <a:t>表达式</a:t>
            </a:r>
            <a:r>
              <a:rPr lang="en-US" altLang="zh-CN" sz="1800"/>
              <a:t>1 </a:t>
            </a:r>
            <a:r>
              <a:rPr lang="en-US" altLang="zh-CN" sz="1800">
                <a:solidFill>
                  <a:schemeClr val="accent2"/>
                </a:solidFill>
              </a:rPr>
              <a:t>when</a:t>
            </a:r>
            <a:r>
              <a:rPr lang="en-US" altLang="zh-CN" sz="1800"/>
              <a:t> </a:t>
            </a:r>
            <a:r>
              <a:rPr lang="zh-CN" altLang="en-US" sz="1800"/>
              <a:t>选择条件</a:t>
            </a:r>
            <a:r>
              <a:rPr lang="en-US" altLang="zh-CN" sz="1800"/>
              <a:t>1</a:t>
            </a:r>
            <a:r>
              <a:rPr lang="zh-CN" altLang="en-US" sz="1800"/>
              <a:t>，</a:t>
            </a:r>
          </a:p>
          <a:p>
            <a:pPr>
              <a:lnSpc>
                <a:spcPct val="70000"/>
              </a:lnSpc>
            </a:pPr>
            <a:r>
              <a:rPr lang="zh-CN" altLang="en-US" sz="1800"/>
              <a:t>                       表达式</a:t>
            </a:r>
            <a:r>
              <a:rPr lang="en-US" altLang="zh-CN" sz="1800"/>
              <a:t>2 </a:t>
            </a:r>
            <a:r>
              <a:rPr lang="en-US" altLang="zh-CN" sz="1800">
                <a:solidFill>
                  <a:schemeClr val="accent2"/>
                </a:solidFill>
              </a:rPr>
              <a:t>when</a:t>
            </a:r>
            <a:r>
              <a:rPr lang="en-US" altLang="zh-CN" sz="1800"/>
              <a:t> </a:t>
            </a:r>
            <a:r>
              <a:rPr lang="zh-CN" altLang="en-US" sz="1800"/>
              <a:t>选择条件</a:t>
            </a:r>
            <a:r>
              <a:rPr lang="en-US" altLang="zh-CN" sz="1800"/>
              <a:t>2</a:t>
            </a:r>
            <a:r>
              <a:rPr lang="zh-CN" altLang="en-US" sz="1800"/>
              <a:t>，</a:t>
            </a:r>
          </a:p>
          <a:p>
            <a:pPr>
              <a:lnSpc>
                <a:spcPct val="70000"/>
              </a:lnSpc>
            </a:pPr>
            <a:r>
              <a:rPr lang="zh-CN" altLang="en-US" sz="1800">
                <a:ea typeface="宋体" pitchFamily="2" charset="-122"/>
              </a:rPr>
              <a:t>                                     </a:t>
            </a:r>
            <a:r>
              <a:rPr lang="en-US" altLang="zh-CN" sz="1800">
                <a:ea typeface="宋体" pitchFamily="2" charset="-122"/>
              </a:rPr>
              <a:t>……</a:t>
            </a:r>
          </a:p>
          <a:p>
            <a:pPr>
              <a:lnSpc>
                <a:spcPct val="70000"/>
              </a:lnSpc>
            </a:pPr>
            <a:r>
              <a:rPr lang="zh-CN" altLang="en-US" sz="1800"/>
              <a:t>                       表达式</a:t>
            </a:r>
            <a:r>
              <a:rPr lang="en-US" altLang="zh-CN" sz="1800"/>
              <a:t>n </a:t>
            </a:r>
            <a:r>
              <a:rPr lang="en-US" altLang="zh-CN" sz="1800">
                <a:solidFill>
                  <a:schemeClr val="accent2"/>
                </a:solidFill>
              </a:rPr>
              <a:t>when</a:t>
            </a:r>
            <a:r>
              <a:rPr lang="en-US" altLang="zh-CN" sz="1800"/>
              <a:t> </a:t>
            </a:r>
            <a:r>
              <a:rPr lang="zh-CN" altLang="en-US" sz="1800"/>
              <a:t>选择条件</a:t>
            </a:r>
            <a:r>
              <a:rPr lang="en-US" altLang="zh-CN" sz="1800"/>
              <a:t>n</a:t>
            </a:r>
            <a:r>
              <a:rPr lang="zh-CN" altLang="en-US" sz="1800"/>
              <a:t>，</a:t>
            </a:r>
          </a:p>
        </p:txBody>
      </p:sp>
      <p:sp>
        <p:nvSpPr>
          <p:cNvPr id="63495" name="Text Box 14"/>
          <p:cNvSpPr txBox="1">
            <a:spLocks noChangeArrowheads="1"/>
          </p:cNvSpPr>
          <p:nvPr/>
        </p:nvSpPr>
        <p:spPr bwMode="auto">
          <a:xfrm>
            <a:off x="5795963" y="6461125"/>
            <a:ext cx="1944687"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solidFill>
                  <a:schemeClr val="hlink"/>
                </a:solidFill>
                <a:ea typeface="宋体" pitchFamily="2" charset="-122"/>
              </a:rPr>
              <a:t>《</a:t>
            </a:r>
            <a:r>
              <a:rPr lang="zh-CN" altLang="en-US">
                <a:solidFill>
                  <a:schemeClr val="hlink"/>
                </a:solidFill>
                <a:ea typeface="宋体" pitchFamily="2" charset="-122"/>
              </a:rPr>
              <a:t>王振红</a:t>
            </a:r>
            <a:r>
              <a:rPr lang="en-US" altLang="zh-CN">
                <a:solidFill>
                  <a:schemeClr val="hlink"/>
                </a:solidFill>
                <a:ea typeface="宋体" pitchFamily="2" charset="-122"/>
              </a:rPr>
              <a:t>》p28</a:t>
            </a:r>
          </a:p>
        </p:txBody>
      </p:sp>
      <p:sp>
        <p:nvSpPr>
          <p:cNvPr id="543759" name="Text Box 15"/>
          <p:cNvSpPr txBox="1">
            <a:spLocks noChangeArrowheads="1"/>
          </p:cNvSpPr>
          <p:nvPr/>
        </p:nvSpPr>
        <p:spPr bwMode="auto">
          <a:xfrm>
            <a:off x="539750" y="5013325"/>
            <a:ext cx="3167063" cy="417513"/>
          </a:xfrm>
          <a:prstGeom prst="rect">
            <a:avLst/>
          </a:prstGeom>
          <a:noFill/>
          <a:ln w="19050" algn="ctr">
            <a:noFill/>
            <a:miter lim="800000"/>
            <a:headEnd/>
            <a:tailEnd/>
          </a:ln>
        </p:spPr>
        <p:txBody>
          <a:bodyPr lIns="90000" tIns="82800" rIns="90000" bIns="46800">
            <a:spAutoFit/>
          </a:bodyPr>
          <a:lstStyle/>
          <a:p>
            <a:pPr algn="ctr">
              <a:lnSpc>
                <a:spcPct val="95000"/>
              </a:lnSpc>
            </a:pPr>
            <a:r>
              <a:rPr lang="zh-CN" altLang="en-US">
                <a:solidFill>
                  <a:srgbClr val="CC3399"/>
                </a:solidFill>
                <a:latin typeface="宋体" pitchFamily="2" charset="-122"/>
                <a:ea typeface="宋体" pitchFamily="2" charset="-122"/>
              </a:rPr>
              <a:t>功能描述：</a:t>
            </a:r>
            <a:r>
              <a:rPr lang="zh-CN" altLang="en-US">
                <a:ea typeface="宋体" pitchFamily="2" charset="-122"/>
              </a:rPr>
              <a:t>四选一电路。</a:t>
            </a:r>
          </a:p>
        </p:txBody>
      </p:sp>
      <p:grpSp>
        <p:nvGrpSpPr>
          <p:cNvPr id="3" name="Group 18"/>
          <p:cNvGrpSpPr>
            <a:grpSpLocks/>
          </p:cNvGrpSpPr>
          <p:nvPr/>
        </p:nvGrpSpPr>
        <p:grpSpPr bwMode="auto">
          <a:xfrm>
            <a:off x="7235825" y="2565400"/>
            <a:ext cx="1538288" cy="3214688"/>
            <a:chOff x="4558" y="1661"/>
            <a:chExt cx="969" cy="2025"/>
          </a:xfrm>
        </p:grpSpPr>
        <p:sp>
          <p:nvSpPr>
            <p:cNvPr id="63498" name="Rectangle 16"/>
            <p:cNvSpPr>
              <a:spLocks noChangeArrowheads="1"/>
            </p:cNvSpPr>
            <p:nvPr/>
          </p:nvSpPr>
          <p:spPr bwMode="auto">
            <a:xfrm>
              <a:off x="4921" y="3430"/>
              <a:ext cx="606" cy="256"/>
            </a:xfrm>
            <a:prstGeom prst="rect">
              <a:avLst/>
            </a:prstGeom>
            <a:noFill/>
            <a:ln w="19050" algn="ctr">
              <a:solidFill>
                <a:srgbClr val="CC3399"/>
              </a:solidFill>
              <a:miter lim="800000"/>
              <a:headEnd/>
              <a:tailEnd/>
            </a:ln>
          </p:spPr>
          <p:txBody>
            <a:bodyPr wrap="none" lIns="90000" tIns="82800" rIns="90000" bIns="46800">
              <a:spAutoFit/>
            </a:bodyPr>
            <a:lstStyle/>
            <a:p>
              <a:pPr algn="ctr"/>
              <a:r>
                <a:rPr lang="zh-CN" altLang="en-US"/>
                <a:t>位矢量</a:t>
              </a:r>
            </a:p>
          </p:txBody>
        </p:sp>
        <p:sp>
          <p:nvSpPr>
            <p:cNvPr id="63499" name="Line 17"/>
            <p:cNvSpPr>
              <a:spLocks noChangeShapeType="1"/>
            </p:cNvSpPr>
            <p:nvPr/>
          </p:nvSpPr>
          <p:spPr bwMode="auto">
            <a:xfrm flipH="1" flipV="1">
              <a:off x="4558" y="1661"/>
              <a:ext cx="726" cy="1769"/>
            </a:xfrm>
            <a:prstGeom prst="line">
              <a:avLst/>
            </a:prstGeom>
            <a:noFill/>
            <a:ln w="19050">
              <a:solidFill>
                <a:srgbClr val="CC3399"/>
              </a:solidFill>
              <a:round/>
              <a:headEnd/>
              <a:tailEnd type="triangle" w="med" len="me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37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37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p:bldP spid="543756" grpId="0" animBg="1"/>
      <p:bldP spid="543757" grpId="0"/>
      <p:bldP spid="54375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38" y="98425"/>
            <a:ext cx="4895850" cy="4243388"/>
          </a:xfrm>
          <a:prstGeom prst="rect">
            <a:avLst/>
          </a:prstGeom>
          <a:ln>
            <a:solidFill>
              <a:srgbClr val="CC3399"/>
            </a:solidFill>
          </a:ln>
        </p:spPr>
        <p:txBody>
          <a:bodyPr>
            <a:spAutoFit/>
          </a:bodyPr>
          <a:lstStyle/>
          <a:p>
            <a:pPr>
              <a:lnSpc>
                <a:spcPts val="1000"/>
              </a:lnSpc>
              <a:defRPr/>
            </a:pPr>
            <a:endParaRPr lang="en-US" altLang="zh-CN" sz="1800" dirty="0">
              <a:ea typeface="楷体_GB2312" pitchFamily="49" charset="-122"/>
            </a:endParaRPr>
          </a:p>
          <a:p>
            <a:pPr>
              <a:lnSpc>
                <a:spcPts val="1000"/>
              </a:lnSpc>
              <a:defRPr/>
            </a:pPr>
            <a:r>
              <a:rPr lang="en-US" altLang="zh-CN" sz="1800" dirty="0">
                <a:ea typeface="楷体_GB2312" pitchFamily="49" charset="-122"/>
              </a:rPr>
              <a:t>library </a:t>
            </a:r>
            <a:r>
              <a:rPr lang="en-US" altLang="zh-CN" sz="1800" dirty="0" err="1">
                <a:ea typeface="楷体_GB2312" pitchFamily="49" charset="-122"/>
              </a:rPr>
              <a:t>ieee</a:t>
            </a:r>
            <a:r>
              <a:rPr lang="en-US" altLang="zh-CN" sz="1800" dirty="0">
                <a:ea typeface="楷体_GB2312" pitchFamily="49" charset="-122"/>
              </a:rPr>
              <a:t>;</a:t>
            </a:r>
          </a:p>
          <a:p>
            <a:pPr>
              <a:lnSpc>
                <a:spcPts val="1000"/>
              </a:lnSpc>
              <a:defRPr/>
            </a:pPr>
            <a:r>
              <a:rPr lang="en-US" altLang="zh-CN" sz="1800" dirty="0">
                <a:ea typeface="楷体_GB2312" pitchFamily="49" charset="-122"/>
              </a:rPr>
              <a:t>use ieee.std_logic_1164.all;</a:t>
            </a:r>
          </a:p>
          <a:p>
            <a:pPr>
              <a:lnSpc>
                <a:spcPts val="1000"/>
              </a:lnSpc>
              <a:defRPr/>
            </a:pPr>
            <a:r>
              <a:rPr lang="en-US" altLang="zh-CN" sz="1800" dirty="0">
                <a:ea typeface="楷体_GB2312" pitchFamily="49" charset="-122"/>
              </a:rPr>
              <a:t>Entity multiplexer is</a:t>
            </a:r>
          </a:p>
          <a:p>
            <a:pPr>
              <a:lnSpc>
                <a:spcPts val="1000"/>
              </a:lnSpc>
              <a:defRPr/>
            </a:pPr>
            <a:r>
              <a:rPr lang="en-US" altLang="zh-CN" sz="1800" dirty="0">
                <a:ea typeface="楷体_GB2312" pitchFamily="49" charset="-122"/>
              </a:rPr>
              <a:t>   port (S : in </a:t>
            </a:r>
            <a:r>
              <a:rPr lang="en-US" altLang="zh-CN" sz="1800" dirty="0" err="1">
                <a:ea typeface="楷体_GB2312" pitchFamily="49" charset="-122"/>
              </a:rPr>
              <a:t>std_logic_vector</a:t>
            </a:r>
            <a:r>
              <a:rPr lang="en-US" altLang="zh-CN" sz="1800" dirty="0">
                <a:ea typeface="楷体_GB2312" pitchFamily="49" charset="-122"/>
              </a:rPr>
              <a:t>(1 </a:t>
            </a:r>
            <a:r>
              <a:rPr lang="en-US" altLang="zh-CN" sz="1800" dirty="0" err="1">
                <a:ea typeface="楷体_GB2312" pitchFamily="49" charset="-122"/>
              </a:rPr>
              <a:t>downto</a:t>
            </a:r>
            <a:r>
              <a:rPr lang="en-US" altLang="zh-CN" sz="1800" dirty="0">
                <a:ea typeface="楷体_GB2312" pitchFamily="49" charset="-122"/>
              </a:rPr>
              <a:t> 0);</a:t>
            </a:r>
          </a:p>
          <a:p>
            <a:pPr>
              <a:lnSpc>
                <a:spcPts val="1000"/>
              </a:lnSpc>
              <a:defRPr/>
            </a:pPr>
            <a:r>
              <a:rPr lang="en-US" altLang="zh-CN" sz="1800" dirty="0">
                <a:ea typeface="楷体_GB2312" pitchFamily="49" charset="-122"/>
              </a:rPr>
              <a:t>            I : in </a:t>
            </a:r>
            <a:r>
              <a:rPr lang="en-US" altLang="zh-CN" sz="1800" dirty="0" err="1">
                <a:ea typeface="楷体_GB2312" pitchFamily="49" charset="-122"/>
              </a:rPr>
              <a:t>std_logic_vector</a:t>
            </a:r>
            <a:r>
              <a:rPr lang="en-US" altLang="zh-CN" sz="1800" dirty="0">
                <a:ea typeface="楷体_GB2312" pitchFamily="49" charset="-122"/>
              </a:rPr>
              <a:t>(3 </a:t>
            </a:r>
            <a:r>
              <a:rPr lang="en-US" altLang="zh-CN" sz="1800" dirty="0" err="1">
                <a:ea typeface="楷体_GB2312" pitchFamily="49" charset="-122"/>
              </a:rPr>
              <a:t>downto</a:t>
            </a:r>
            <a:r>
              <a:rPr lang="en-US" altLang="zh-CN" sz="1800" dirty="0">
                <a:ea typeface="楷体_GB2312" pitchFamily="49" charset="-122"/>
              </a:rPr>
              <a:t> 0);</a:t>
            </a:r>
          </a:p>
          <a:p>
            <a:pPr>
              <a:lnSpc>
                <a:spcPts val="1000"/>
              </a:lnSpc>
              <a:defRPr/>
            </a:pPr>
            <a:r>
              <a:rPr lang="en-US" altLang="zh-CN" sz="1800" dirty="0">
                <a:ea typeface="楷体_GB2312" pitchFamily="49" charset="-122"/>
              </a:rPr>
              <a:t>           Y : out </a:t>
            </a:r>
            <a:r>
              <a:rPr lang="en-US" altLang="zh-CN" sz="1800" dirty="0" err="1">
                <a:ea typeface="楷体_GB2312" pitchFamily="49" charset="-122"/>
              </a:rPr>
              <a:t>std_logic</a:t>
            </a:r>
            <a:r>
              <a:rPr lang="en-US" altLang="zh-CN" sz="1800" dirty="0">
                <a:ea typeface="楷体_GB2312" pitchFamily="49" charset="-122"/>
              </a:rPr>
              <a:t>);</a:t>
            </a:r>
          </a:p>
          <a:p>
            <a:pPr>
              <a:lnSpc>
                <a:spcPts val="1000"/>
              </a:lnSpc>
              <a:defRPr/>
            </a:pPr>
            <a:r>
              <a:rPr lang="en-US" altLang="zh-CN" sz="1800" dirty="0">
                <a:ea typeface="楷体_GB2312" pitchFamily="49" charset="-122"/>
              </a:rPr>
              <a:t>End multiplexer;</a:t>
            </a:r>
          </a:p>
          <a:p>
            <a:pPr>
              <a:lnSpc>
                <a:spcPts val="1000"/>
              </a:lnSpc>
              <a:defRPr/>
            </a:pPr>
            <a:r>
              <a:rPr lang="en-US" altLang="zh-CN" sz="1800" dirty="0">
                <a:ea typeface="楷体_GB2312" pitchFamily="49" charset="-122"/>
              </a:rPr>
              <a:t>Architecture </a:t>
            </a:r>
            <a:r>
              <a:rPr lang="en-US" altLang="zh-CN" sz="1800" dirty="0" err="1">
                <a:ea typeface="楷体_GB2312" pitchFamily="49" charset="-122"/>
              </a:rPr>
              <a:t>function_table</a:t>
            </a:r>
            <a:r>
              <a:rPr lang="en-US" altLang="zh-CN" sz="1800" dirty="0">
                <a:ea typeface="楷体_GB2312" pitchFamily="49" charset="-122"/>
              </a:rPr>
              <a:t> of multiplexer is</a:t>
            </a:r>
          </a:p>
          <a:p>
            <a:pPr>
              <a:lnSpc>
                <a:spcPts val="1000"/>
              </a:lnSpc>
              <a:defRPr/>
            </a:pPr>
            <a:r>
              <a:rPr lang="en-US" altLang="zh-CN" sz="1800" dirty="0">
                <a:ea typeface="楷体_GB2312" pitchFamily="49" charset="-122"/>
              </a:rPr>
              <a:t>    begin</a:t>
            </a:r>
          </a:p>
          <a:p>
            <a:pPr>
              <a:lnSpc>
                <a:spcPts val="1000"/>
              </a:lnSpc>
              <a:defRPr/>
            </a:pPr>
            <a:r>
              <a:rPr lang="en-US" altLang="zh-CN" sz="1800" dirty="0">
                <a:ea typeface="楷体_GB2312" pitchFamily="49" charset="-122"/>
              </a:rPr>
              <a:t>  Y </a:t>
            </a:r>
            <a:r>
              <a:rPr lang="en-US" altLang="zh-CN" sz="1800" dirty="0">
                <a:solidFill>
                  <a:schemeClr val="accent6"/>
                </a:solidFill>
                <a:ea typeface="楷体_GB2312" pitchFamily="49" charset="-122"/>
              </a:rPr>
              <a:t>&lt;=</a:t>
            </a:r>
            <a:r>
              <a:rPr lang="en-US" altLang="zh-CN" sz="1800" dirty="0">
                <a:ea typeface="楷体_GB2312" pitchFamily="49" charset="-122"/>
              </a:rPr>
              <a:t>I(0) </a:t>
            </a:r>
            <a:r>
              <a:rPr lang="en-US" altLang="zh-CN" sz="1800" dirty="0">
                <a:solidFill>
                  <a:schemeClr val="accent6"/>
                </a:solidFill>
                <a:ea typeface="楷体_GB2312" pitchFamily="49" charset="-122"/>
              </a:rPr>
              <a:t>when</a:t>
            </a:r>
            <a:r>
              <a:rPr lang="en-US" altLang="zh-CN" sz="1800" dirty="0">
                <a:ea typeface="楷体_GB2312" pitchFamily="49" charset="-122"/>
              </a:rPr>
              <a:t> S = "00" </a:t>
            </a:r>
            <a:r>
              <a:rPr lang="en-US" altLang="zh-CN" sz="1800" dirty="0">
                <a:solidFill>
                  <a:schemeClr val="accent6"/>
                </a:solidFill>
                <a:ea typeface="楷体_GB2312" pitchFamily="49" charset="-122"/>
              </a:rPr>
              <a:t>else</a:t>
            </a:r>
          </a:p>
          <a:p>
            <a:pPr>
              <a:lnSpc>
                <a:spcPts val="1000"/>
              </a:lnSpc>
              <a:defRPr/>
            </a:pPr>
            <a:r>
              <a:rPr lang="en-US" altLang="zh-CN" sz="1800" dirty="0">
                <a:ea typeface="楷体_GB2312" pitchFamily="49" charset="-122"/>
              </a:rPr>
              <a:t>          I(1) </a:t>
            </a:r>
            <a:r>
              <a:rPr lang="en-US" altLang="zh-CN" sz="1800" dirty="0">
                <a:solidFill>
                  <a:schemeClr val="accent6"/>
                </a:solidFill>
                <a:ea typeface="楷体_GB2312" pitchFamily="49" charset="-122"/>
              </a:rPr>
              <a:t>when</a:t>
            </a:r>
            <a:r>
              <a:rPr lang="en-US" altLang="zh-CN" sz="1800" dirty="0">
                <a:ea typeface="楷体_GB2312" pitchFamily="49" charset="-122"/>
              </a:rPr>
              <a:t> S = "01" </a:t>
            </a:r>
            <a:r>
              <a:rPr lang="en-US" altLang="zh-CN" sz="1800" dirty="0">
                <a:solidFill>
                  <a:schemeClr val="accent6"/>
                </a:solidFill>
                <a:ea typeface="楷体_GB2312" pitchFamily="49" charset="-122"/>
              </a:rPr>
              <a:t>else</a:t>
            </a:r>
          </a:p>
          <a:p>
            <a:pPr>
              <a:lnSpc>
                <a:spcPts val="1000"/>
              </a:lnSpc>
              <a:defRPr/>
            </a:pPr>
            <a:r>
              <a:rPr lang="en-US" altLang="zh-CN" sz="1800" dirty="0">
                <a:ea typeface="楷体_GB2312" pitchFamily="49" charset="-122"/>
              </a:rPr>
              <a:t>          I(2) </a:t>
            </a:r>
            <a:r>
              <a:rPr lang="en-US" altLang="zh-CN" sz="1800" dirty="0">
                <a:solidFill>
                  <a:schemeClr val="accent6"/>
                </a:solidFill>
                <a:ea typeface="楷体_GB2312" pitchFamily="49" charset="-122"/>
              </a:rPr>
              <a:t>when</a:t>
            </a:r>
            <a:r>
              <a:rPr lang="en-US" altLang="zh-CN" sz="1800" dirty="0">
                <a:ea typeface="楷体_GB2312" pitchFamily="49" charset="-122"/>
              </a:rPr>
              <a:t> S = "10" </a:t>
            </a:r>
            <a:r>
              <a:rPr lang="en-US" altLang="zh-CN" sz="1800" dirty="0">
                <a:solidFill>
                  <a:schemeClr val="accent6"/>
                </a:solidFill>
                <a:ea typeface="楷体_GB2312" pitchFamily="49" charset="-122"/>
              </a:rPr>
              <a:t>else</a:t>
            </a:r>
          </a:p>
          <a:p>
            <a:pPr>
              <a:lnSpc>
                <a:spcPts val="1000"/>
              </a:lnSpc>
              <a:defRPr/>
            </a:pPr>
            <a:r>
              <a:rPr lang="en-US" altLang="zh-CN" sz="1800" dirty="0">
                <a:ea typeface="楷体_GB2312" pitchFamily="49" charset="-122"/>
              </a:rPr>
              <a:t>          I(3) </a:t>
            </a:r>
            <a:r>
              <a:rPr lang="en-US" altLang="zh-CN" sz="1800" dirty="0">
                <a:solidFill>
                  <a:schemeClr val="accent6"/>
                </a:solidFill>
                <a:ea typeface="楷体_GB2312" pitchFamily="49" charset="-122"/>
              </a:rPr>
              <a:t>when</a:t>
            </a:r>
            <a:r>
              <a:rPr lang="en-US" altLang="zh-CN" sz="1800" dirty="0">
                <a:ea typeface="楷体_GB2312" pitchFamily="49" charset="-122"/>
              </a:rPr>
              <a:t> S = "11" </a:t>
            </a:r>
            <a:r>
              <a:rPr lang="en-US" altLang="zh-CN" sz="1800" dirty="0">
                <a:solidFill>
                  <a:schemeClr val="accent6"/>
                </a:solidFill>
                <a:ea typeface="楷体_GB2312" pitchFamily="49" charset="-122"/>
              </a:rPr>
              <a:t>else</a:t>
            </a:r>
            <a:r>
              <a:rPr lang="en-US" altLang="zh-CN" sz="1800" dirty="0">
                <a:ea typeface="楷体_GB2312" pitchFamily="49" charset="-122"/>
              </a:rPr>
              <a:t>            </a:t>
            </a:r>
          </a:p>
          <a:p>
            <a:pPr>
              <a:lnSpc>
                <a:spcPts val="1000"/>
              </a:lnSpc>
              <a:defRPr/>
            </a:pPr>
            <a:r>
              <a:rPr lang="en-US" altLang="zh-CN" sz="1800" dirty="0">
                <a:ea typeface="楷体_GB2312" pitchFamily="49" charset="-122"/>
              </a:rPr>
              <a:t>        'X';</a:t>
            </a:r>
          </a:p>
          <a:p>
            <a:pPr>
              <a:lnSpc>
                <a:spcPts val="1000"/>
              </a:lnSpc>
              <a:defRPr/>
            </a:pPr>
            <a:r>
              <a:rPr lang="en-US" altLang="zh-CN" sz="1800" dirty="0">
                <a:ea typeface="楷体_GB2312" pitchFamily="49" charset="-122"/>
              </a:rPr>
              <a:t>End </a:t>
            </a:r>
            <a:r>
              <a:rPr lang="en-US" altLang="zh-CN" sz="1800" dirty="0" err="1">
                <a:ea typeface="楷体_GB2312" pitchFamily="49" charset="-122"/>
              </a:rPr>
              <a:t>function_table</a:t>
            </a:r>
            <a:r>
              <a:rPr lang="en-US" altLang="zh-CN" sz="1800" dirty="0">
                <a:ea typeface="楷体_GB2312" pitchFamily="49" charset="-122"/>
              </a:rPr>
              <a:t>;</a:t>
            </a:r>
            <a:endParaRPr lang="zh-CN" altLang="en-US" sz="1800" dirty="0">
              <a:ea typeface="楷体_GB2312" pitchFamily="49" charset="-122"/>
            </a:endParaRPr>
          </a:p>
        </p:txBody>
      </p:sp>
      <p:sp>
        <p:nvSpPr>
          <p:cNvPr id="5" name="矩形 4"/>
          <p:cNvSpPr/>
          <p:nvPr/>
        </p:nvSpPr>
        <p:spPr>
          <a:xfrm>
            <a:off x="3644900" y="1712913"/>
            <a:ext cx="5435600" cy="4616450"/>
          </a:xfrm>
          <a:prstGeom prst="rect">
            <a:avLst/>
          </a:prstGeom>
          <a:solidFill>
            <a:schemeClr val="accent2">
              <a:lumMod val="20000"/>
              <a:lumOff val="80000"/>
            </a:schemeClr>
          </a:solidFill>
          <a:ln>
            <a:solidFill>
              <a:srgbClr val="CC3399"/>
            </a:solidFill>
          </a:ln>
        </p:spPr>
        <p:txBody>
          <a:bodyPr>
            <a:spAutoFit/>
          </a:bodyPr>
          <a:lstStyle/>
          <a:p>
            <a:pPr>
              <a:lnSpc>
                <a:spcPts val="1000"/>
              </a:lnSpc>
              <a:defRPr/>
            </a:pPr>
            <a:endParaRPr lang="en-US" altLang="zh-CN" sz="1800" dirty="0">
              <a:ea typeface="楷体_GB2312" pitchFamily="49" charset="-122"/>
            </a:endParaRPr>
          </a:p>
          <a:p>
            <a:pPr>
              <a:lnSpc>
                <a:spcPts val="1000"/>
              </a:lnSpc>
              <a:defRPr/>
            </a:pPr>
            <a:r>
              <a:rPr lang="en-US" altLang="zh-CN" sz="1800" dirty="0">
                <a:ea typeface="楷体_GB2312" pitchFamily="49" charset="-122"/>
              </a:rPr>
              <a:t>library </a:t>
            </a:r>
            <a:r>
              <a:rPr lang="en-US" altLang="zh-CN" sz="1800" dirty="0" err="1">
                <a:ea typeface="楷体_GB2312" pitchFamily="49" charset="-122"/>
              </a:rPr>
              <a:t>ieee</a:t>
            </a:r>
            <a:r>
              <a:rPr lang="en-US" altLang="zh-CN" sz="1800" dirty="0">
                <a:ea typeface="楷体_GB2312" pitchFamily="49" charset="-122"/>
              </a:rPr>
              <a:t>;</a:t>
            </a:r>
          </a:p>
          <a:p>
            <a:pPr>
              <a:lnSpc>
                <a:spcPts val="1000"/>
              </a:lnSpc>
              <a:defRPr/>
            </a:pPr>
            <a:r>
              <a:rPr lang="en-US" altLang="zh-CN" sz="1800" dirty="0">
                <a:ea typeface="楷体_GB2312" pitchFamily="49" charset="-122"/>
              </a:rPr>
              <a:t>use ieee.std_logic_1164.all;</a:t>
            </a:r>
          </a:p>
          <a:p>
            <a:pPr>
              <a:lnSpc>
                <a:spcPts val="1000"/>
              </a:lnSpc>
              <a:defRPr/>
            </a:pPr>
            <a:r>
              <a:rPr lang="en-US" altLang="zh-CN" sz="1800" dirty="0">
                <a:ea typeface="楷体_GB2312" pitchFamily="49" charset="-122"/>
              </a:rPr>
              <a:t>Entity </a:t>
            </a:r>
            <a:r>
              <a:rPr lang="en-US" altLang="zh-CN" sz="1800" dirty="0" err="1">
                <a:ea typeface="楷体_GB2312" pitchFamily="49" charset="-122"/>
              </a:rPr>
              <a:t>multiplexer_ws</a:t>
            </a:r>
            <a:r>
              <a:rPr lang="en-US" altLang="zh-CN" sz="1800" dirty="0">
                <a:ea typeface="楷体_GB2312" pitchFamily="49" charset="-122"/>
              </a:rPr>
              <a:t> is</a:t>
            </a:r>
          </a:p>
          <a:p>
            <a:pPr>
              <a:lnSpc>
                <a:spcPts val="1000"/>
              </a:lnSpc>
              <a:defRPr/>
            </a:pPr>
            <a:r>
              <a:rPr lang="en-US" altLang="zh-CN" sz="1800" dirty="0">
                <a:ea typeface="楷体_GB2312" pitchFamily="49" charset="-122"/>
              </a:rPr>
              <a:t>     port (S : in </a:t>
            </a:r>
            <a:r>
              <a:rPr lang="en-US" altLang="zh-CN" sz="1800" dirty="0" err="1">
                <a:ea typeface="楷体_GB2312" pitchFamily="49" charset="-122"/>
              </a:rPr>
              <a:t>std_logic_vector</a:t>
            </a:r>
            <a:r>
              <a:rPr lang="en-US" altLang="zh-CN" sz="1800" dirty="0">
                <a:ea typeface="楷体_GB2312" pitchFamily="49" charset="-122"/>
              </a:rPr>
              <a:t>(1 </a:t>
            </a:r>
            <a:r>
              <a:rPr lang="en-US" altLang="zh-CN" sz="1800" dirty="0" err="1">
                <a:ea typeface="楷体_GB2312" pitchFamily="49" charset="-122"/>
              </a:rPr>
              <a:t>downto</a:t>
            </a:r>
            <a:r>
              <a:rPr lang="en-US" altLang="zh-CN" sz="1800" dirty="0">
                <a:ea typeface="楷体_GB2312" pitchFamily="49" charset="-122"/>
              </a:rPr>
              <a:t> 0);</a:t>
            </a:r>
          </a:p>
          <a:p>
            <a:pPr>
              <a:lnSpc>
                <a:spcPts val="1000"/>
              </a:lnSpc>
              <a:defRPr/>
            </a:pPr>
            <a:r>
              <a:rPr lang="en-US" altLang="zh-CN" sz="1800" dirty="0">
                <a:ea typeface="楷体_GB2312" pitchFamily="49" charset="-122"/>
              </a:rPr>
              <a:t>	   I : in </a:t>
            </a:r>
            <a:r>
              <a:rPr lang="en-US" altLang="zh-CN" sz="1800" dirty="0" err="1">
                <a:ea typeface="楷体_GB2312" pitchFamily="49" charset="-122"/>
              </a:rPr>
              <a:t>std_logic_vector</a:t>
            </a:r>
            <a:r>
              <a:rPr lang="en-US" altLang="zh-CN" sz="1800" dirty="0">
                <a:ea typeface="楷体_GB2312" pitchFamily="49" charset="-122"/>
              </a:rPr>
              <a:t>(3 </a:t>
            </a:r>
            <a:r>
              <a:rPr lang="en-US" altLang="zh-CN" sz="1800" dirty="0" err="1">
                <a:ea typeface="楷体_GB2312" pitchFamily="49" charset="-122"/>
              </a:rPr>
              <a:t>downto</a:t>
            </a:r>
            <a:r>
              <a:rPr lang="en-US" altLang="zh-CN" sz="1800" dirty="0">
                <a:ea typeface="楷体_GB2312" pitchFamily="49" charset="-122"/>
              </a:rPr>
              <a:t> 0);</a:t>
            </a:r>
          </a:p>
          <a:p>
            <a:pPr>
              <a:lnSpc>
                <a:spcPts val="1000"/>
              </a:lnSpc>
              <a:defRPr/>
            </a:pPr>
            <a:r>
              <a:rPr lang="en-US" altLang="zh-CN" sz="1800" dirty="0">
                <a:ea typeface="楷体_GB2312" pitchFamily="49" charset="-122"/>
              </a:rPr>
              <a:t>           Y : out </a:t>
            </a:r>
            <a:r>
              <a:rPr lang="en-US" altLang="zh-CN" sz="1800" dirty="0" err="1">
                <a:ea typeface="楷体_GB2312" pitchFamily="49" charset="-122"/>
              </a:rPr>
              <a:t>std_logic</a:t>
            </a:r>
            <a:r>
              <a:rPr lang="en-US" altLang="zh-CN" sz="1800" dirty="0">
                <a:ea typeface="楷体_GB2312" pitchFamily="49" charset="-122"/>
              </a:rPr>
              <a:t>);</a:t>
            </a:r>
          </a:p>
          <a:p>
            <a:pPr>
              <a:lnSpc>
                <a:spcPts val="1000"/>
              </a:lnSpc>
              <a:defRPr/>
            </a:pPr>
            <a:r>
              <a:rPr lang="en-US" altLang="zh-CN" sz="1800" dirty="0">
                <a:ea typeface="楷体_GB2312" pitchFamily="49" charset="-122"/>
              </a:rPr>
              <a:t>End </a:t>
            </a:r>
            <a:r>
              <a:rPr lang="en-US" altLang="zh-CN" sz="1800" dirty="0" err="1">
                <a:ea typeface="楷体_GB2312" pitchFamily="49" charset="-122"/>
              </a:rPr>
              <a:t>multiplexer_ws</a:t>
            </a:r>
            <a:r>
              <a:rPr lang="en-US" altLang="zh-CN" sz="1800" dirty="0">
                <a:ea typeface="楷体_GB2312" pitchFamily="49" charset="-122"/>
              </a:rPr>
              <a:t>;</a:t>
            </a:r>
          </a:p>
          <a:p>
            <a:pPr>
              <a:lnSpc>
                <a:spcPts val="1000"/>
              </a:lnSpc>
              <a:defRPr/>
            </a:pPr>
            <a:r>
              <a:rPr lang="en-US" altLang="zh-CN" sz="1800" dirty="0">
                <a:ea typeface="楷体_GB2312" pitchFamily="49" charset="-122"/>
              </a:rPr>
              <a:t>Architecture </a:t>
            </a:r>
            <a:r>
              <a:rPr lang="en-US" altLang="zh-CN" sz="1800" dirty="0" err="1">
                <a:ea typeface="楷体_GB2312" pitchFamily="49" charset="-122"/>
              </a:rPr>
              <a:t>function_table_ws</a:t>
            </a:r>
            <a:r>
              <a:rPr lang="en-US" altLang="zh-CN" sz="1800" dirty="0">
                <a:ea typeface="楷体_GB2312" pitchFamily="49" charset="-122"/>
              </a:rPr>
              <a:t> of </a:t>
            </a:r>
            <a:r>
              <a:rPr lang="en-US" altLang="zh-CN" sz="1800" dirty="0" err="1">
                <a:ea typeface="楷体_GB2312" pitchFamily="49" charset="-122"/>
              </a:rPr>
              <a:t>multiplexer_ws</a:t>
            </a:r>
            <a:r>
              <a:rPr lang="en-US" altLang="zh-CN" sz="1800" dirty="0">
                <a:ea typeface="楷体_GB2312" pitchFamily="49" charset="-122"/>
              </a:rPr>
              <a:t> is</a:t>
            </a:r>
          </a:p>
          <a:p>
            <a:pPr>
              <a:lnSpc>
                <a:spcPts val="1000"/>
              </a:lnSpc>
              <a:defRPr/>
            </a:pPr>
            <a:r>
              <a:rPr lang="en-US" altLang="zh-CN" sz="1800" dirty="0">
                <a:ea typeface="楷体_GB2312" pitchFamily="49" charset="-122"/>
              </a:rPr>
              <a:t>   begin</a:t>
            </a:r>
          </a:p>
          <a:p>
            <a:pPr>
              <a:lnSpc>
                <a:spcPts val="1000"/>
              </a:lnSpc>
              <a:defRPr/>
            </a:pPr>
            <a:r>
              <a:rPr lang="en-US" altLang="zh-CN" sz="1800" dirty="0">
                <a:ea typeface="楷体_GB2312" pitchFamily="49" charset="-122"/>
              </a:rPr>
              <a:t>	</a:t>
            </a:r>
            <a:r>
              <a:rPr lang="en-US" altLang="zh-CN" sz="1800" dirty="0">
                <a:solidFill>
                  <a:schemeClr val="accent6"/>
                </a:solidFill>
                <a:ea typeface="楷体_GB2312" pitchFamily="49" charset="-122"/>
              </a:rPr>
              <a:t>with</a:t>
            </a:r>
            <a:r>
              <a:rPr lang="en-US" altLang="zh-CN" sz="1800" dirty="0">
                <a:ea typeface="楷体_GB2312" pitchFamily="49" charset="-122"/>
              </a:rPr>
              <a:t> S </a:t>
            </a:r>
            <a:r>
              <a:rPr lang="en-US" altLang="zh-CN" sz="1800" dirty="0">
                <a:solidFill>
                  <a:schemeClr val="accent6"/>
                </a:solidFill>
                <a:ea typeface="楷体_GB2312" pitchFamily="49" charset="-122"/>
              </a:rPr>
              <a:t>select</a:t>
            </a:r>
          </a:p>
          <a:p>
            <a:pPr>
              <a:lnSpc>
                <a:spcPts val="1000"/>
              </a:lnSpc>
              <a:defRPr/>
            </a:pPr>
            <a:r>
              <a:rPr lang="en-US" altLang="zh-CN" sz="1800" dirty="0">
                <a:ea typeface="楷体_GB2312" pitchFamily="49" charset="-122"/>
              </a:rPr>
              <a:t>	Y </a:t>
            </a:r>
            <a:r>
              <a:rPr lang="en-US" altLang="zh-CN" sz="1800" dirty="0">
                <a:solidFill>
                  <a:schemeClr val="accent6"/>
                </a:solidFill>
                <a:ea typeface="楷体_GB2312" pitchFamily="49" charset="-122"/>
              </a:rPr>
              <a:t>&lt;=</a:t>
            </a:r>
            <a:r>
              <a:rPr lang="en-US" altLang="zh-CN" sz="1800" dirty="0">
                <a:ea typeface="楷体_GB2312" pitchFamily="49" charset="-122"/>
              </a:rPr>
              <a:t>	I(0) </a:t>
            </a:r>
            <a:r>
              <a:rPr lang="en-US" altLang="zh-CN" sz="1800" dirty="0">
                <a:solidFill>
                  <a:schemeClr val="accent6"/>
                </a:solidFill>
                <a:ea typeface="楷体_GB2312" pitchFamily="49" charset="-122"/>
              </a:rPr>
              <a:t>when</a:t>
            </a:r>
            <a:r>
              <a:rPr lang="en-US" altLang="zh-CN" sz="1800" dirty="0">
                <a:ea typeface="楷体_GB2312" pitchFamily="49" charset="-122"/>
              </a:rPr>
              <a:t> "00",</a:t>
            </a:r>
          </a:p>
          <a:p>
            <a:pPr>
              <a:lnSpc>
                <a:spcPts val="1000"/>
              </a:lnSpc>
              <a:defRPr/>
            </a:pPr>
            <a:r>
              <a:rPr lang="en-US" altLang="zh-CN" sz="1800" dirty="0">
                <a:ea typeface="楷体_GB2312" pitchFamily="49" charset="-122"/>
              </a:rPr>
              <a:t>		I(1) </a:t>
            </a:r>
            <a:r>
              <a:rPr lang="en-US" altLang="zh-CN" sz="1800" dirty="0">
                <a:solidFill>
                  <a:schemeClr val="accent6"/>
                </a:solidFill>
                <a:ea typeface="楷体_GB2312" pitchFamily="49" charset="-122"/>
              </a:rPr>
              <a:t>when </a:t>
            </a:r>
            <a:r>
              <a:rPr lang="en-US" altLang="zh-CN" sz="1800" dirty="0">
                <a:ea typeface="楷体_GB2312" pitchFamily="49" charset="-122"/>
              </a:rPr>
              <a:t>"01",</a:t>
            </a:r>
          </a:p>
          <a:p>
            <a:pPr>
              <a:lnSpc>
                <a:spcPts val="1000"/>
              </a:lnSpc>
              <a:defRPr/>
            </a:pPr>
            <a:r>
              <a:rPr lang="en-US" altLang="zh-CN" sz="1800" dirty="0">
                <a:ea typeface="楷体_GB2312" pitchFamily="49" charset="-122"/>
              </a:rPr>
              <a:t>		I(2) </a:t>
            </a:r>
            <a:r>
              <a:rPr lang="en-US" altLang="zh-CN" sz="1800" dirty="0">
                <a:solidFill>
                  <a:schemeClr val="accent6"/>
                </a:solidFill>
                <a:ea typeface="楷体_GB2312" pitchFamily="49" charset="-122"/>
              </a:rPr>
              <a:t>when</a:t>
            </a:r>
            <a:r>
              <a:rPr lang="en-US" altLang="zh-CN" sz="1800" dirty="0">
                <a:ea typeface="楷体_GB2312" pitchFamily="49" charset="-122"/>
              </a:rPr>
              <a:t> "10",</a:t>
            </a:r>
          </a:p>
          <a:p>
            <a:pPr>
              <a:lnSpc>
                <a:spcPts val="1000"/>
              </a:lnSpc>
              <a:defRPr/>
            </a:pPr>
            <a:r>
              <a:rPr lang="en-US" altLang="zh-CN" sz="1800" dirty="0">
                <a:ea typeface="楷体_GB2312" pitchFamily="49" charset="-122"/>
              </a:rPr>
              <a:t>		I(3) </a:t>
            </a:r>
            <a:r>
              <a:rPr lang="en-US" altLang="zh-CN" sz="1800" dirty="0">
                <a:solidFill>
                  <a:schemeClr val="accent6"/>
                </a:solidFill>
                <a:ea typeface="楷体_GB2312" pitchFamily="49" charset="-122"/>
              </a:rPr>
              <a:t>when</a:t>
            </a:r>
            <a:r>
              <a:rPr lang="en-US" altLang="zh-CN" sz="1800" dirty="0">
                <a:ea typeface="楷体_GB2312" pitchFamily="49" charset="-122"/>
              </a:rPr>
              <a:t> "11",            </a:t>
            </a:r>
          </a:p>
          <a:p>
            <a:pPr>
              <a:lnSpc>
                <a:spcPts val="1000"/>
              </a:lnSpc>
              <a:defRPr/>
            </a:pPr>
            <a:r>
              <a:rPr lang="en-US" altLang="zh-CN" sz="1800" dirty="0">
                <a:ea typeface="楷体_GB2312" pitchFamily="49" charset="-122"/>
              </a:rPr>
              <a:t>		'X' </a:t>
            </a:r>
            <a:r>
              <a:rPr lang="en-US" altLang="zh-CN" sz="1800" dirty="0">
                <a:solidFill>
                  <a:schemeClr val="accent6"/>
                </a:solidFill>
                <a:ea typeface="楷体_GB2312" pitchFamily="49" charset="-122"/>
              </a:rPr>
              <a:t>when others</a:t>
            </a:r>
            <a:r>
              <a:rPr lang="en-US" altLang="zh-CN" sz="1800" dirty="0">
                <a:ea typeface="楷体_GB2312" pitchFamily="49" charset="-122"/>
              </a:rPr>
              <a:t>;</a:t>
            </a:r>
          </a:p>
          <a:p>
            <a:pPr>
              <a:lnSpc>
                <a:spcPts val="1000"/>
              </a:lnSpc>
              <a:defRPr/>
            </a:pPr>
            <a:r>
              <a:rPr lang="en-US" altLang="zh-CN" sz="1800" dirty="0">
                <a:ea typeface="楷体_GB2312" pitchFamily="49" charset="-122"/>
              </a:rPr>
              <a:t>End </a:t>
            </a:r>
            <a:r>
              <a:rPr lang="en-US" altLang="zh-CN" sz="1800" dirty="0" err="1">
                <a:ea typeface="楷体_GB2312" pitchFamily="49" charset="-122"/>
              </a:rPr>
              <a:t>function_table_ws</a:t>
            </a:r>
            <a:r>
              <a:rPr lang="en-US" altLang="zh-CN" sz="1800" dirty="0">
                <a:ea typeface="楷体_GB2312" pitchFamily="49" charset="-122"/>
              </a:rPr>
              <a:t>;</a:t>
            </a:r>
            <a:endParaRPr lang="zh-CN" altLang="en-US" sz="1800" dirty="0">
              <a:ea typeface="楷体_GB2312" pitchFamily="49" charset="-122"/>
            </a:endParaRPr>
          </a:p>
        </p:txBody>
      </p:sp>
      <p:sp>
        <p:nvSpPr>
          <p:cNvPr id="6" name="AutoShape 5"/>
          <p:cNvSpPr>
            <a:spLocks noChangeArrowheads="1"/>
          </p:cNvSpPr>
          <p:nvPr/>
        </p:nvSpPr>
        <p:spPr bwMode="auto">
          <a:xfrm>
            <a:off x="468313" y="4437063"/>
            <a:ext cx="2519362" cy="38100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条件信号赋值语句</a:t>
            </a:r>
          </a:p>
        </p:txBody>
      </p:sp>
      <p:sp>
        <p:nvSpPr>
          <p:cNvPr id="7" name="AutoShape 6"/>
          <p:cNvSpPr>
            <a:spLocks noChangeArrowheads="1"/>
          </p:cNvSpPr>
          <p:nvPr/>
        </p:nvSpPr>
        <p:spPr bwMode="auto">
          <a:xfrm>
            <a:off x="6372225" y="5949950"/>
            <a:ext cx="2592388" cy="38100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选择信号赋值语句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4826000" y="6559550"/>
            <a:ext cx="4318000" cy="298450"/>
          </a:xfrm>
        </p:spPr>
        <p:txBody>
          <a:bodyPr/>
          <a:lstStyle/>
          <a:p>
            <a:pPr algn="r" eaLnBrk="1" hangingPunct="1">
              <a:spcBef>
                <a:spcPct val="50000"/>
              </a:spcBef>
              <a:defRPr/>
            </a:pPr>
            <a:r>
              <a:rPr lang="zh-CN" altLang="en-US"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顺序描述语句</a:t>
            </a:r>
            <a:r>
              <a:rPr lang="en-US" altLang="zh-CN"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if</a:t>
            </a:r>
          </a:p>
        </p:txBody>
      </p:sp>
      <p:grpSp>
        <p:nvGrpSpPr>
          <p:cNvPr id="2" name="Group 4"/>
          <p:cNvGrpSpPr>
            <a:grpSpLocks/>
          </p:cNvGrpSpPr>
          <p:nvPr/>
        </p:nvGrpSpPr>
        <p:grpSpPr bwMode="auto">
          <a:xfrm>
            <a:off x="71438" y="87313"/>
            <a:ext cx="4213225" cy="396875"/>
            <a:chOff x="144" y="1152"/>
            <a:chExt cx="1728" cy="250"/>
          </a:xfrm>
        </p:grpSpPr>
        <p:sp>
          <p:nvSpPr>
            <p:cNvPr id="585733"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四、顺序描述语句</a:t>
              </a:r>
            </a:p>
          </p:txBody>
        </p:sp>
        <p:sp>
          <p:nvSpPr>
            <p:cNvPr id="65548"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85737" name="Text Box 9"/>
          <p:cNvSpPr txBox="1">
            <a:spLocks noChangeArrowheads="1"/>
          </p:cNvSpPr>
          <p:nvPr/>
        </p:nvSpPr>
        <p:spPr bwMode="auto">
          <a:xfrm>
            <a:off x="323850" y="620713"/>
            <a:ext cx="1187450"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if</a:t>
            </a:r>
            <a:r>
              <a:rPr lang="zh-CN" altLang="en-US"/>
              <a:t>语句</a:t>
            </a:r>
          </a:p>
        </p:txBody>
      </p:sp>
      <p:sp>
        <p:nvSpPr>
          <p:cNvPr id="585742" name="Text Box 14"/>
          <p:cNvSpPr txBox="1">
            <a:spLocks noChangeArrowheads="1"/>
          </p:cNvSpPr>
          <p:nvPr/>
        </p:nvSpPr>
        <p:spPr bwMode="auto">
          <a:xfrm>
            <a:off x="5508625" y="260350"/>
            <a:ext cx="2605088" cy="3927475"/>
          </a:xfrm>
          <a:prstGeom prst="rect">
            <a:avLst/>
          </a:prstGeom>
          <a:noFill/>
          <a:ln w="19050" algn="ctr">
            <a:solidFill>
              <a:srgbClr val="FF3300"/>
            </a:solidFill>
            <a:miter lim="800000"/>
            <a:headEnd/>
            <a:tailEnd/>
          </a:ln>
        </p:spPr>
        <p:txBody>
          <a:bodyPr lIns="90000" tIns="82800" rIns="90000" bIns="46800">
            <a:spAutoFit/>
          </a:bodyPr>
          <a:lstStyle/>
          <a:p>
            <a:pPr algn="ctr">
              <a:lnSpc>
                <a:spcPct val="40000"/>
              </a:lnSpc>
            </a:pPr>
            <a:endParaRPr lang="en-US" altLang="zh-CN"/>
          </a:p>
          <a:p>
            <a:pPr>
              <a:lnSpc>
                <a:spcPct val="50000"/>
              </a:lnSpc>
            </a:pPr>
            <a:endParaRPr lang="en-US" altLang="zh-CN">
              <a:solidFill>
                <a:schemeClr val="accent2"/>
              </a:solidFill>
            </a:endParaRPr>
          </a:p>
          <a:p>
            <a:pPr>
              <a:lnSpc>
                <a:spcPct val="50000"/>
              </a:lnSpc>
            </a:pPr>
            <a:r>
              <a:rPr lang="en-US" altLang="zh-CN">
                <a:solidFill>
                  <a:schemeClr val="accent2"/>
                </a:solidFill>
              </a:rPr>
              <a:t>if</a:t>
            </a:r>
            <a:r>
              <a:rPr lang="en-US" altLang="zh-CN"/>
              <a:t>   </a:t>
            </a:r>
            <a:r>
              <a:rPr lang="zh-CN" altLang="en-US"/>
              <a:t>条件</a:t>
            </a:r>
            <a:r>
              <a:rPr lang="en-US" altLang="zh-CN"/>
              <a:t>1  </a:t>
            </a:r>
            <a:r>
              <a:rPr lang="en-US" altLang="zh-CN">
                <a:solidFill>
                  <a:schemeClr val="accent2"/>
                </a:solidFill>
              </a:rPr>
              <a:t>then</a:t>
            </a:r>
          </a:p>
          <a:p>
            <a:pPr>
              <a:lnSpc>
                <a:spcPct val="50000"/>
              </a:lnSpc>
            </a:pPr>
            <a:r>
              <a:rPr lang="en-US" altLang="zh-CN"/>
              <a:t>   </a:t>
            </a:r>
            <a:r>
              <a:rPr lang="zh-CN" altLang="en-US"/>
              <a:t>第一组顺序语句；</a:t>
            </a:r>
          </a:p>
          <a:p>
            <a:pPr>
              <a:lnSpc>
                <a:spcPct val="50000"/>
              </a:lnSpc>
            </a:pPr>
            <a:r>
              <a:rPr lang="en-US" altLang="zh-CN">
                <a:solidFill>
                  <a:schemeClr val="accent2"/>
                </a:solidFill>
              </a:rPr>
              <a:t>elsif</a:t>
            </a:r>
            <a:r>
              <a:rPr lang="en-US" altLang="zh-CN"/>
              <a:t>   </a:t>
            </a:r>
            <a:r>
              <a:rPr lang="zh-CN" altLang="en-US"/>
              <a:t>条件</a:t>
            </a:r>
            <a:r>
              <a:rPr lang="en-US" altLang="zh-CN"/>
              <a:t>2  </a:t>
            </a:r>
            <a:r>
              <a:rPr lang="en-US" altLang="zh-CN">
                <a:solidFill>
                  <a:schemeClr val="accent2"/>
                </a:solidFill>
              </a:rPr>
              <a:t>then</a:t>
            </a:r>
          </a:p>
          <a:p>
            <a:pPr>
              <a:lnSpc>
                <a:spcPct val="50000"/>
              </a:lnSpc>
            </a:pPr>
            <a:r>
              <a:rPr lang="en-US" altLang="zh-CN"/>
              <a:t>   </a:t>
            </a:r>
            <a:r>
              <a:rPr lang="zh-CN" altLang="en-US"/>
              <a:t>第二组顺序语句</a:t>
            </a:r>
            <a:r>
              <a:rPr lang="en-US" altLang="zh-CN"/>
              <a:t>;</a:t>
            </a:r>
          </a:p>
          <a:p>
            <a:pPr>
              <a:lnSpc>
                <a:spcPct val="50000"/>
              </a:lnSpc>
            </a:pPr>
            <a:r>
              <a:rPr lang="en-US" altLang="zh-CN"/>
              <a:t>……</a:t>
            </a:r>
          </a:p>
          <a:p>
            <a:pPr>
              <a:lnSpc>
                <a:spcPct val="50000"/>
              </a:lnSpc>
            </a:pPr>
            <a:r>
              <a:rPr lang="en-US" altLang="zh-CN">
                <a:solidFill>
                  <a:schemeClr val="accent2"/>
                </a:solidFill>
              </a:rPr>
              <a:t>elsif</a:t>
            </a:r>
            <a:r>
              <a:rPr lang="en-US" altLang="zh-CN"/>
              <a:t>   </a:t>
            </a:r>
            <a:r>
              <a:rPr lang="zh-CN" altLang="en-US"/>
              <a:t>条件</a:t>
            </a:r>
            <a:r>
              <a:rPr lang="en-US" altLang="zh-CN"/>
              <a:t>n  </a:t>
            </a:r>
            <a:r>
              <a:rPr lang="en-US" altLang="zh-CN">
                <a:solidFill>
                  <a:schemeClr val="accent2"/>
                </a:solidFill>
              </a:rPr>
              <a:t>then</a:t>
            </a:r>
          </a:p>
          <a:p>
            <a:pPr>
              <a:lnSpc>
                <a:spcPct val="50000"/>
              </a:lnSpc>
            </a:pPr>
            <a:r>
              <a:rPr lang="en-US" altLang="zh-CN"/>
              <a:t>    </a:t>
            </a:r>
            <a:r>
              <a:rPr lang="zh-CN" altLang="en-US"/>
              <a:t>第</a:t>
            </a:r>
            <a:r>
              <a:rPr lang="en-US" altLang="zh-CN"/>
              <a:t>n</a:t>
            </a:r>
            <a:r>
              <a:rPr lang="zh-CN" altLang="en-US"/>
              <a:t>组顺序语句</a:t>
            </a:r>
            <a:r>
              <a:rPr lang="en-US" altLang="zh-CN"/>
              <a:t>;</a:t>
            </a:r>
          </a:p>
          <a:p>
            <a:pPr>
              <a:lnSpc>
                <a:spcPct val="50000"/>
              </a:lnSpc>
            </a:pPr>
            <a:r>
              <a:rPr lang="en-US" altLang="zh-CN">
                <a:solidFill>
                  <a:schemeClr val="accent2"/>
                </a:solidFill>
              </a:rPr>
              <a:t>else</a:t>
            </a:r>
          </a:p>
          <a:p>
            <a:pPr>
              <a:lnSpc>
                <a:spcPct val="50000"/>
              </a:lnSpc>
            </a:pPr>
            <a:r>
              <a:rPr lang="en-US" altLang="zh-CN"/>
              <a:t>   </a:t>
            </a:r>
            <a:r>
              <a:rPr lang="zh-CN" altLang="en-US"/>
              <a:t>第</a:t>
            </a:r>
            <a:r>
              <a:rPr lang="en-US" altLang="zh-CN"/>
              <a:t>n+1</a:t>
            </a:r>
            <a:r>
              <a:rPr lang="zh-CN" altLang="en-US"/>
              <a:t>组顺序语句</a:t>
            </a:r>
            <a:r>
              <a:rPr lang="en-US" altLang="zh-CN"/>
              <a:t>;</a:t>
            </a:r>
          </a:p>
          <a:p>
            <a:pPr>
              <a:lnSpc>
                <a:spcPct val="50000"/>
              </a:lnSpc>
            </a:pPr>
            <a:r>
              <a:rPr lang="en-US" altLang="zh-CN">
                <a:solidFill>
                  <a:schemeClr val="accent2"/>
                </a:solidFill>
              </a:rPr>
              <a:t>end if;</a:t>
            </a:r>
          </a:p>
          <a:p>
            <a:pPr>
              <a:lnSpc>
                <a:spcPct val="50000"/>
              </a:lnSpc>
            </a:pPr>
            <a:endParaRPr lang="en-US" altLang="zh-CN">
              <a:solidFill>
                <a:schemeClr val="accent2"/>
              </a:solidFill>
            </a:endParaRPr>
          </a:p>
        </p:txBody>
      </p:sp>
      <p:sp>
        <p:nvSpPr>
          <p:cNvPr id="585743" name="Text Box 15"/>
          <p:cNvSpPr txBox="1">
            <a:spLocks noChangeArrowheads="1"/>
          </p:cNvSpPr>
          <p:nvPr/>
        </p:nvSpPr>
        <p:spPr bwMode="auto">
          <a:xfrm>
            <a:off x="1476375" y="620713"/>
            <a:ext cx="1727200" cy="1793875"/>
          </a:xfrm>
          <a:prstGeom prst="rect">
            <a:avLst/>
          </a:prstGeom>
          <a:noFill/>
          <a:ln w="19050" algn="ctr">
            <a:solidFill>
              <a:srgbClr val="FF3300"/>
            </a:solidFill>
            <a:miter lim="800000"/>
            <a:headEnd/>
            <a:tailEnd/>
          </a:ln>
        </p:spPr>
        <p:txBody>
          <a:bodyPr lIns="90000" tIns="82800" rIns="90000" bIns="46800">
            <a:spAutoFit/>
          </a:bodyPr>
          <a:lstStyle/>
          <a:p>
            <a:pPr algn="ctr">
              <a:lnSpc>
                <a:spcPct val="40000"/>
              </a:lnSpc>
            </a:pPr>
            <a:endParaRPr lang="en-US" altLang="zh-CN"/>
          </a:p>
          <a:p>
            <a:pPr>
              <a:lnSpc>
                <a:spcPct val="50000"/>
              </a:lnSpc>
            </a:pPr>
            <a:endParaRPr lang="en-US" altLang="zh-CN">
              <a:solidFill>
                <a:schemeClr val="accent2"/>
              </a:solidFill>
            </a:endParaRPr>
          </a:p>
          <a:p>
            <a:pPr>
              <a:lnSpc>
                <a:spcPct val="50000"/>
              </a:lnSpc>
            </a:pPr>
            <a:r>
              <a:rPr lang="en-US" altLang="zh-CN">
                <a:solidFill>
                  <a:schemeClr val="accent2"/>
                </a:solidFill>
              </a:rPr>
              <a:t>if</a:t>
            </a:r>
            <a:r>
              <a:rPr lang="en-US" altLang="zh-CN"/>
              <a:t>   </a:t>
            </a:r>
            <a:r>
              <a:rPr lang="zh-CN" altLang="en-US"/>
              <a:t>条件  </a:t>
            </a:r>
            <a:r>
              <a:rPr lang="en-US" altLang="zh-CN">
                <a:solidFill>
                  <a:schemeClr val="accent2"/>
                </a:solidFill>
              </a:rPr>
              <a:t>then</a:t>
            </a:r>
          </a:p>
          <a:p>
            <a:pPr>
              <a:lnSpc>
                <a:spcPct val="50000"/>
              </a:lnSpc>
            </a:pPr>
            <a:r>
              <a:rPr lang="en-US" altLang="zh-CN"/>
              <a:t>    </a:t>
            </a:r>
            <a:r>
              <a:rPr lang="zh-CN" altLang="en-US"/>
              <a:t>顺序语句</a:t>
            </a:r>
            <a:r>
              <a:rPr lang="en-US" altLang="zh-CN"/>
              <a:t>;</a:t>
            </a:r>
          </a:p>
          <a:p>
            <a:pPr>
              <a:lnSpc>
                <a:spcPct val="50000"/>
              </a:lnSpc>
            </a:pPr>
            <a:r>
              <a:rPr lang="en-US" altLang="zh-CN">
                <a:solidFill>
                  <a:schemeClr val="accent2"/>
                </a:solidFill>
              </a:rPr>
              <a:t>end if;</a:t>
            </a:r>
          </a:p>
          <a:p>
            <a:pPr>
              <a:lnSpc>
                <a:spcPct val="50000"/>
              </a:lnSpc>
            </a:pPr>
            <a:endParaRPr lang="en-US" altLang="zh-CN">
              <a:solidFill>
                <a:schemeClr val="accent2"/>
              </a:solidFill>
            </a:endParaRPr>
          </a:p>
        </p:txBody>
      </p:sp>
      <p:sp>
        <p:nvSpPr>
          <p:cNvPr id="585744" name="Text Box 16"/>
          <p:cNvSpPr txBox="1">
            <a:spLocks noChangeArrowheads="1"/>
          </p:cNvSpPr>
          <p:nvPr/>
        </p:nvSpPr>
        <p:spPr bwMode="auto">
          <a:xfrm>
            <a:off x="3419475" y="260350"/>
            <a:ext cx="1727200" cy="2403475"/>
          </a:xfrm>
          <a:prstGeom prst="rect">
            <a:avLst/>
          </a:prstGeom>
          <a:noFill/>
          <a:ln w="19050" algn="ctr">
            <a:solidFill>
              <a:srgbClr val="FF3300"/>
            </a:solidFill>
            <a:miter lim="800000"/>
            <a:headEnd/>
            <a:tailEnd/>
          </a:ln>
        </p:spPr>
        <p:txBody>
          <a:bodyPr lIns="90000" tIns="82800" rIns="90000" bIns="46800">
            <a:spAutoFit/>
          </a:bodyPr>
          <a:lstStyle/>
          <a:p>
            <a:pPr algn="ctr">
              <a:lnSpc>
                <a:spcPct val="40000"/>
              </a:lnSpc>
            </a:pPr>
            <a:endParaRPr lang="en-US" altLang="zh-CN"/>
          </a:p>
          <a:p>
            <a:pPr>
              <a:lnSpc>
                <a:spcPct val="50000"/>
              </a:lnSpc>
            </a:pPr>
            <a:endParaRPr lang="en-US" altLang="zh-CN">
              <a:solidFill>
                <a:schemeClr val="accent2"/>
              </a:solidFill>
            </a:endParaRPr>
          </a:p>
          <a:p>
            <a:pPr>
              <a:lnSpc>
                <a:spcPct val="50000"/>
              </a:lnSpc>
            </a:pPr>
            <a:r>
              <a:rPr lang="en-US" altLang="zh-CN">
                <a:solidFill>
                  <a:schemeClr val="accent2"/>
                </a:solidFill>
              </a:rPr>
              <a:t>if</a:t>
            </a:r>
            <a:r>
              <a:rPr lang="en-US" altLang="zh-CN"/>
              <a:t>   </a:t>
            </a:r>
            <a:r>
              <a:rPr lang="zh-CN" altLang="en-US"/>
              <a:t>条件  </a:t>
            </a:r>
            <a:r>
              <a:rPr lang="en-US" altLang="zh-CN">
                <a:solidFill>
                  <a:schemeClr val="accent2"/>
                </a:solidFill>
              </a:rPr>
              <a:t>then</a:t>
            </a:r>
          </a:p>
          <a:p>
            <a:pPr>
              <a:lnSpc>
                <a:spcPct val="50000"/>
              </a:lnSpc>
            </a:pPr>
            <a:r>
              <a:rPr lang="en-US" altLang="zh-CN"/>
              <a:t>    </a:t>
            </a:r>
            <a:r>
              <a:rPr lang="zh-CN" altLang="en-US"/>
              <a:t>顺序语句</a:t>
            </a:r>
            <a:r>
              <a:rPr lang="en-US" altLang="zh-CN"/>
              <a:t>;</a:t>
            </a:r>
          </a:p>
          <a:p>
            <a:pPr>
              <a:lnSpc>
                <a:spcPct val="50000"/>
              </a:lnSpc>
            </a:pPr>
            <a:r>
              <a:rPr lang="en-US" altLang="zh-CN">
                <a:solidFill>
                  <a:schemeClr val="accent2"/>
                </a:solidFill>
              </a:rPr>
              <a:t>else</a:t>
            </a:r>
          </a:p>
          <a:p>
            <a:pPr>
              <a:lnSpc>
                <a:spcPct val="50000"/>
              </a:lnSpc>
            </a:pPr>
            <a:r>
              <a:rPr lang="en-US" altLang="zh-CN"/>
              <a:t>    </a:t>
            </a:r>
            <a:r>
              <a:rPr lang="zh-CN" altLang="en-US"/>
              <a:t>顺序语句</a:t>
            </a:r>
            <a:r>
              <a:rPr lang="en-US" altLang="zh-CN"/>
              <a:t>;</a:t>
            </a:r>
          </a:p>
          <a:p>
            <a:pPr>
              <a:lnSpc>
                <a:spcPct val="50000"/>
              </a:lnSpc>
            </a:pPr>
            <a:r>
              <a:rPr lang="en-US" altLang="zh-CN">
                <a:solidFill>
                  <a:schemeClr val="accent2"/>
                </a:solidFill>
              </a:rPr>
              <a:t>end if;</a:t>
            </a:r>
          </a:p>
          <a:p>
            <a:pPr>
              <a:lnSpc>
                <a:spcPct val="50000"/>
              </a:lnSpc>
            </a:pPr>
            <a:endParaRPr lang="en-US" altLang="zh-CN">
              <a:solidFill>
                <a:schemeClr val="accent2"/>
              </a:solidFill>
            </a:endParaRPr>
          </a:p>
        </p:txBody>
      </p:sp>
      <p:sp>
        <p:nvSpPr>
          <p:cNvPr id="585748" name="Text Box 20"/>
          <p:cNvSpPr txBox="1">
            <a:spLocks noChangeArrowheads="1"/>
          </p:cNvSpPr>
          <p:nvPr/>
        </p:nvSpPr>
        <p:spPr bwMode="auto">
          <a:xfrm>
            <a:off x="350838" y="447675"/>
            <a:ext cx="5346700" cy="6365875"/>
          </a:xfrm>
          <a:prstGeom prst="rect">
            <a:avLst/>
          </a:prstGeom>
          <a:solidFill>
            <a:srgbClr val="E6E6E6"/>
          </a:solidFill>
          <a:ln w="19050" algn="ctr">
            <a:solidFill>
              <a:schemeClr val="accent1"/>
            </a:solid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600"/>
              <a:t>LIBRARY IEEE;</a:t>
            </a:r>
          </a:p>
          <a:p>
            <a:pPr>
              <a:lnSpc>
                <a:spcPct val="50000"/>
              </a:lnSpc>
            </a:pPr>
            <a:r>
              <a:rPr lang="en-US" altLang="zh-CN" sz="1600"/>
              <a:t>USE IEEE.std_logic_1164.ALL;</a:t>
            </a:r>
          </a:p>
          <a:p>
            <a:pPr>
              <a:lnSpc>
                <a:spcPct val="50000"/>
              </a:lnSpc>
            </a:pPr>
            <a:r>
              <a:rPr lang="en-US" altLang="zh-CN" sz="1600"/>
              <a:t>ENTITY mux4 IS </a:t>
            </a:r>
          </a:p>
          <a:p>
            <a:pPr>
              <a:lnSpc>
                <a:spcPct val="50000"/>
              </a:lnSpc>
            </a:pPr>
            <a:r>
              <a:rPr lang="en-US" altLang="zh-CN" sz="1600"/>
              <a:t>           PORT (d0  : IN  std_logic_vector(3 DOWNTO 0);</a:t>
            </a:r>
          </a:p>
          <a:p>
            <a:pPr>
              <a:lnSpc>
                <a:spcPct val="50000"/>
              </a:lnSpc>
            </a:pPr>
            <a:r>
              <a:rPr lang="en-US" altLang="zh-CN" sz="1600"/>
              <a:t>                      d1  : IN  std_logic_vector(3 DOWNTO 0);</a:t>
            </a:r>
          </a:p>
          <a:p>
            <a:pPr>
              <a:lnSpc>
                <a:spcPct val="50000"/>
              </a:lnSpc>
            </a:pPr>
            <a:r>
              <a:rPr lang="en-US" altLang="zh-CN" sz="1600"/>
              <a:t>                    d2  : IN  std_logic_vector(3 DOWNTO 0);</a:t>
            </a:r>
          </a:p>
          <a:p>
            <a:pPr>
              <a:lnSpc>
                <a:spcPct val="50000"/>
              </a:lnSpc>
            </a:pPr>
            <a:r>
              <a:rPr lang="en-US" altLang="zh-CN" sz="1600"/>
              <a:t>                 d3  : IN  std_logic_vector(3 DOWNTO 0);</a:t>
            </a:r>
          </a:p>
          <a:p>
            <a:pPr>
              <a:lnSpc>
                <a:spcPct val="50000"/>
              </a:lnSpc>
            </a:pPr>
            <a:r>
              <a:rPr lang="en-US" altLang="zh-CN" sz="1600"/>
              <a:t>                  sel : IN  std_logic_vector(1 DOWNTO 0);</a:t>
            </a:r>
          </a:p>
          <a:p>
            <a:pPr>
              <a:lnSpc>
                <a:spcPct val="50000"/>
              </a:lnSpc>
            </a:pPr>
            <a:r>
              <a:rPr lang="en-US" altLang="zh-CN" sz="1600"/>
              <a:t>                 q   : OUT std_logic_vector(3 DOWNTO 0));</a:t>
            </a:r>
          </a:p>
          <a:p>
            <a:pPr>
              <a:lnSpc>
                <a:spcPct val="50000"/>
              </a:lnSpc>
            </a:pPr>
            <a:r>
              <a:rPr lang="en-US" altLang="zh-CN" sz="1600"/>
              <a:t>END mux4;</a:t>
            </a:r>
          </a:p>
          <a:p>
            <a:pPr>
              <a:lnSpc>
                <a:spcPct val="50000"/>
              </a:lnSpc>
            </a:pPr>
            <a:r>
              <a:rPr lang="en-US" altLang="zh-CN" sz="1600"/>
              <a:t>ARCHITECTURE rtl OF mux4 IS</a:t>
            </a:r>
          </a:p>
          <a:p>
            <a:pPr>
              <a:lnSpc>
                <a:spcPct val="50000"/>
              </a:lnSpc>
            </a:pPr>
            <a:r>
              <a:rPr lang="en-US" altLang="zh-CN" sz="1600"/>
              <a:t>BEGIN</a:t>
            </a:r>
          </a:p>
          <a:p>
            <a:pPr>
              <a:lnSpc>
                <a:spcPct val="50000"/>
              </a:lnSpc>
            </a:pPr>
            <a:r>
              <a:rPr lang="en-US" altLang="zh-CN" sz="1600"/>
              <a:t>     </a:t>
            </a:r>
            <a:r>
              <a:rPr lang="en-US" altLang="zh-CN" sz="1600">
                <a:solidFill>
                  <a:srgbClr val="FF0000"/>
                </a:solidFill>
              </a:rPr>
              <a:t>PROCESS</a:t>
            </a:r>
            <a:r>
              <a:rPr lang="en-US" altLang="zh-CN" sz="1600"/>
              <a:t>(d0,d1,d2,d3,sel)</a:t>
            </a:r>
          </a:p>
          <a:p>
            <a:pPr>
              <a:lnSpc>
                <a:spcPct val="50000"/>
              </a:lnSpc>
            </a:pPr>
            <a:r>
              <a:rPr lang="en-US" altLang="zh-CN" sz="1600"/>
              <a:t>       BEGIN</a:t>
            </a:r>
          </a:p>
          <a:p>
            <a:pPr>
              <a:lnSpc>
                <a:spcPct val="50000"/>
              </a:lnSpc>
            </a:pPr>
            <a:r>
              <a:rPr lang="en-US" altLang="zh-CN" sz="1600">
                <a:solidFill>
                  <a:schemeClr val="accent2"/>
                </a:solidFill>
              </a:rPr>
              <a:t>          IF</a:t>
            </a:r>
            <a:r>
              <a:rPr lang="en-US" altLang="zh-CN" sz="1600"/>
              <a:t> (sel = "00") </a:t>
            </a:r>
            <a:r>
              <a:rPr lang="en-US" altLang="zh-CN" sz="1600">
                <a:solidFill>
                  <a:schemeClr val="accent2"/>
                </a:solidFill>
              </a:rPr>
              <a:t>THEN</a:t>
            </a:r>
          </a:p>
          <a:p>
            <a:pPr>
              <a:lnSpc>
                <a:spcPct val="50000"/>
              </a:lnSpc>
            </a:pPr>
            <a:r>
              <a:rPr lang="en-US" altLang="zh-CN" sz="1600"/>
              <a:t>              q &lt;= d0;</a:t>
            </a:r>
          </a:p>
          <a:p>
            <a:pPr>
              <a:lnSpc>
                <a:spcPct val="50000"/>
              </a:lnSpc>
            </a:pPr>
            <a:r>
              <a:rPr lang="en-US" altLang="zh-CN" sz="1600"/>
              <a:t>          </a:t>
            </a:r>
            <a:r>
              <a:rPr lang="en-US" altLang="zh-CN" sz="1600">
                <a:solidFill>
                  <a:schemeClr val="accent2"/>
                </a:solidFill>
              </a:rPr>
              <a:t>ELSIF</a:t>
            </a:r>
            <a:r>
              <a:rPr lang="en-US" altLang="zh-CN" sz="1600"/>
              <a:t> (sel = "01") </a:t>
            </a:r>
            <a:r>
              <a:rPr lang="en-US" altLang="zh-CN" sz="1600">
                <a:solidFill>
                  <a:schemeClr val="accent2"/>
                </a:solidFill>
              </a:rPr>
              <a:t>THEN</a:t>
            </a:r>
          </a:p>
          <a:p>
            <a:pPr>
              <a:lnSpc>
                <a:spcPct val="50000"/>
              </a:lnSpc>
            </a:pPr>
            <a:r>
              <a:rPr lang="en-US" altLang="zh-CN" sz="1600"/>
              <a:t>              q &lt;= d1;</a:t>
            </a:r>
          </a:p>
          <a:p>
            <a:pPr>
              <a:lnSpc>
                <a:spcPct val="50000"/>
              </a:lnSpc>
            </a:pPr>
            <a:r>
              <a:rPr lang="en-US" altLang="zh-CN" sz="1600"/>
              <a:t>          </a:t>
            </a:r>
            <a:r>
              <a:rPr lang="en-US" altLang="zh-CN" sz="1600">
                <a:solidFill>
                  <a:schemeClr val="accent2"/>
                </a:solidFill>
              </a:rPr>
              <a:t>ELSIF</a:t>
            </a:r>
            <a:r>
              <a:rPr lang="en-US" altLang="zh-CN" sz="1600"/>
              <a:t> (sel = "10") </a:t>
            </a:r>
            <a:r>
              <a:rPr lang="en-US" altLang="zh-CN" sz="1600">
                <a:solidFill>
                  <a:schemeClr val="accent2"/>
                </a:solidFill>
              </a:rPr>
              <a:t>THEN</a:t>
            </a:r>
          </a:p>
          <a:p>
            <a:pPr>
              <a:lnSpc>
                <a:spcPct val="50000"/>
              </a:lnSpc>
            </a:pPr>
            <a:r>
              <a:rPr lang="en-US" altLang="zh-CN" sz="1600"/>
              <a:t>              q &lt;= d2;</a:t>
            </a:r>
          </a:p>
          <a:p>
            <a:pPr>
              <a:lnSpc>
                <a:spcPct val="50000"/>
              </a:lnSpc>
            </a:pPr>
            <a:r>
              <a:rPr lang="en-US" altLang="zh-CN" sz="1600"/>
              <a:t>         </a:t>
            </a:r>
            <a:r>
              <a:rPr lang="en-US" altLang="zh-CN" sz="1600">
                <a:solidFill>
                  <a:schemeClr val="accent2"/>
                </a:solidFill>
              </a:rPr>
              <a:t> ELSE</a:t>
            </a:r>
          </a:p>
          <a:p>
            <a:pPr>
              <a:lnSpc>
                <a:spcPct val="50000"/>
              </a:lnSpc>
            </a:pPr>
            <a:r>
              <a:rPr lang="en-US" altLang="zh-CN" sz="1600"/>
              <a:t>              q &lt;= d3;</a:t>
            </a:r>
          </a:p>
          <a:p>
            <a:pPr>
              <a:lnSpc>
                <a:spcPct val="50000"/>
              </a:lnSpc>
            </a:pPr>
            <a:r>
              <a:rPr lang="en-US" altLang="zh-CN" sz="1600"/>
              <a:t>          </a:t>
            </a:r>
            <a:r>
              <a:rPr lang="en-US" altLang="zh-CN" sz="1600">
                <a:solidFill>
                  <a:schemeClr val="accent2"/>
                </a:solidFill>
              </a:rPr>
              <a:t>END IF</a:t>
            </a:r>
            <a:r>
              <a:rPr lang="en-US" altLang="zh-CN" sz="1600"/>
              <a:t>;</a:t>
            </a:r>
          </a:p>
          <a:p>
            <a:pPr>
              <a:lnSpc>
                <a:spcPct val="50000"/>
              </a:lnSpc>
            </a:pPr>
            <a:r>
              <a:rPr lang="en-US" altLang="zh-CN" sz="1600"/>
              <a:t>     </a:t>
            </a:r>
            <a:r>
              <a:rPr lang="en-US" altLang="zh-CN" sz="1600">
                <a:solidFill>
                  <a:srgbClr val="FF0000"/>
                </a:solidFill>
              </a:rPr>
              <a:t>END PROCESS</a:t>
            </a:r>
            <a:r>
              <a:rPr lang="en-US" altLang="zh-CN" sz="1600"/>
              <a:t>;</a:t>
            </a:r>
          </a:p>
          <a:p>
            <a:pPr>
              <a:lnSpc>
                <a:spcPct val="50000"/>
              </a:lnSpc>
            </a:pPr>
            <a:r>
              <a:rPr lang="en-US" altLang="zh-CN" sz="1600"/>
              <a:t>END rtl;</a:t>
            </a:r>
          </a:p>
        </p:txBody>
      </p:sp>
      <p:sp>
        <p:nvSpPr>
          <p:cNvPr id="585749" name="Text Box 21"/>
          <p:cNvSpPr txBox="1">
            <a:spLocks noChangeArrowheads="1"/>
          </p:cNvSpPr>
          <p:nvPr/>
        </p:nvSpPr>
        <p:spPr bwMode="auto">
          <a:xfrm>
            <a:off x="5364163" y="4868863"/>
            <a:ext cx="3167062" cy="417512"/>
          </a:xfrm>
          <a:prstGeom prst="rect">
            <a:avLst/>
          </a:prstGeom>
          <a:solidFill>
            <a:srgbClr val="FFFFFF"/>
          </a:solidFill>
          <a:ln w="19050" algn="ctr">
            <a:noFill/>
            <a:miter lim="800000"/>
            <a:headEnd/>
            <a:tailEnd/>
          </a:ln>
        </p:spPr>
        <p:txBody>
          <a:bodyPr lIns="90000" tIns="82800" rIns="90000" bIns="46800">
            <a:spAutoFit/>
          </a:bodyPr>
          <a:lstStyle/>
          <a:p>
            <a:pPr algn="ctr">
              <a:lnSpc>
                <a:spcPct val="95000"/>
              </a:lnSpc>
            </a:pPr>
            <a:r>
              <a:rPr lang="zh-CN" altLang="en-US">
                <a:solidFill>
                  <a:srgbClr val="CC3399"/>
                </a:solidFill>
                <a:latin typeface="宋体" pitchFamily="2" charset="-122"/>
                <a:ea typeface="宋体" pitchFamily="2" charset="-122"/>
              </a:rPr>
              <a:t>功能描述：</a:t>
            </a:r>
            <a:r>
              <a:rPr lang="zh-CN" altLang="en-US">
                <a:ea typeface="宋体" pitchFamily="2" charset="-122"/>
              </a:rPr>
              <a:t>四选一电路。</a:t>
            </a:r>
          </a:p>
        </p:txBody>
      </p:sp>
      <p:sp>
        <p:nvSpPr>
          <p:cNvPr id="12" name="Text Box 21"/>
          <p:cNvSpPr txBox="1">
            <a:spLocks noChangeArrowheads="1"/>
          </p:cNvSpPr>
          <p:nvPr/>
        </p:nvSpPr>
        <p:spPr bwMode="auto">
          <a:xfrm>
            <a:off x="6588125" y="5300663"/>
            <a:ext cx="1655763" cy="423862"/>
          </a:xfrm>
          <a:prstGeom prst="rect">
            <a:avLst/>
          </a:prstGeom>
          <a:solidFill>
            <a:srgbClr val="FFFFFF"/>
          </a:solidFill>
          <a:ln w="19050" algn="ctr">
            <a:solidFill>
              <a:srgbClr val="CC3399"/>
            </a:solidFill>
            <a:miter lim="800000"/>
            <a:headEnd/>
            <a:tailEnd/>
          </a:ln>
        </p:spPr>
        <p:txBody>
          <a:bodyPr lIns="90000" tIns="82800" rIns="90000" bIns="46800">
            <a:spAutoFit/>
          </a:bodyPr>
          <a:lstStyle/>
          <a:p>
            <a:pPr algn="ctr">
              <a:lnSpc>
                <a:spcPct val="95000"/>
              </a:lnSpc>
            </a:pPr>
            <a:r>
              <a:rPr lang="zh-CN" altLang="en-US">
                <a:ea typeface="宋体" pitchFamily="2" charset="-122"/>
              </a:rPr>
              <a:t>数据位宽</a:t>
            </a:r>
            <a:r>
              <a:rPr lang="en-US" altLang="zh-CN">
                <a:ea typeface="宋体" pitchFamily="2" charset="-122"/>
              </a:rPr>
              <a:t>4</a:t>
            </a:r>
            <a:r>
              <a:rPr lang="zh-CN" altLang="en-US">
                <a:ea typeface="宋体" pitchFamily="2"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5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57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57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57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57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7" grpId="0"/>
      <p:bldP spid="585742" grpId="0" animBg="1"/>
      <p:bldP spid="585743" grpId="0" animBg="1"/>
      <p:bldP spid="585744" grpId="0" animBg="1"/>
      <p:bldP spid="585748" grpId="0" animBg="1"/>
      <p:bldP spid="58574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6113463" y="6435725"/>
            <a:ext cx="2971800" cy="381000"/>
          </a:xfrm>
        </p:spPr>
        <p:txBody>
          <a:bodyPr/>
          <a:lstStyle/>
          <a:p>
            <a:pPr algn="r" eaLnBrk="1" hangingPunct="1">
              <a:spcBef>
                <a:spcPct val="50000"/>
              </a:spcBef>
              <a:defRPr/>
            </a:pPr>
            <a:r>
              <a:rPr lang="en-US" altLang="zh-CN"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PLD</a:t>
            </a: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实现组合逻辑例题</a:t>
            </a:r>
          </a:p>
        </p:txBody>
      </p:sp>
      <p:graphicFrame>
        <p:nvGraphicFramePr>
          <p:cNvPr id="577539" name="Group 3"/>
          <p:cNvGraphicFramePr>
            <a:graphicFrameLocks noGrp="1"/>
          </p:cNvGraphicFramePr>
          <p:nvPr/>
        </p:nvGraphicFramePr>
        <p:xfrm>
          <a:off x="242888" y="533400"/>
          <a:ext cx="3943350" cy="6293438"/>
        </p:xfrm>
        <a:graphic>
          <a:graphicData uri="http://schemas.openxmlformats.org/drawingml/2006/table">
            <a:tbl>
              <a:tblPr/>
              <a:tblGrid>
                <a:gridCol w="53975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04813">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gridCol w="438150">
                  <a:extLst>
                    <a:ext uri="{9D8B030D-6E8A-4147-A177-3AD203B41FA5}">
                      <a16:colId xmlns:a16="http://schemas.microsoft.com/office/drawing/2014/main" val="20008"/>
                    </a:ext>
                  </a:extLst>
                </a:gridCol>
              </a:tblGrid>
              <a:tr h="152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N</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O</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3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2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G</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3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G</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2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G</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G</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14</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15</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graphicFrame>
        <p:nvGraphicFramePr>
          <p:cNvPr id="577696" name="Object 160"/>
          <p:cNvGraphicFramePr>
            <a:graphicFrameLocks noChangeAspect="1"/>
          </p:cNvGraphicFramePr>
          <p:nvPr/>
        </p:nvGraphicFramePr>
        <p:xfrm>
          <a:off x="4551363" y="609600"/>
          <a:ext cx="912812" cy="390525"/>
        </p:xfrm>
        <a:graphic>
          <a:graphicData uri="http://schemas.openxmlformats.org/presentationml/2006/ole">
            <mc:AlternateContent xmlns:mc="http://schemas.openxmlformats.org/markup-compatibility/2006">
              <mc:Choice xmlns:v="urn:schemas-microsoft-com:vml" Requires="v">
                <p:oleObj spid="_x0000_s4118" name="Equation" r:id="rId3" imgW="533160" imgH="228600" progId="Equation.3">
                  <p:embed/>
                </p:oleObj>
              </mc:Choice>
              <mc:Fallback>
                <p:oleObj name="Equation" r:id="rId3" imgW="533160" imgH="228600" progId="Equation.3">
                  <p:embed/>
                  <p:pic>
                    <p:nvPicPr>
                      <p:cNvPr id="0" name="Object 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363" y="609600"/>
                        <a:ext cx="9128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7697" name="Object 161"/>
          <p:cNvGraphicFramePr>
            <a:graphicFrameLocks noChangeAspect="1"/>
          </p:cNvGraphicFramePr>
          <p:nvPr/>
        </p:nvGraphicFramePr>
        <p:xfrm>
          <a:off x="4506913" y="990600"/>
          <a:ext cx="2000250" cy="411163"/>
        </p:xfrm>
        <a:graphic>
          <a:graphicData uri="http://schemas.openxmlformats.org/presentationml/2006/ole">
            <mc:AlternateContent xmlns:mc="http://schemas.openxmlformats.org/markup-compatibility/2006">
              <mc:Choice xmlns:v="urn:schemas-microsoft-com:vml" Requires="v">
                <p:oleObj spid="_x0000_s4119" name="Equation" r:id="rId5" imgW="1168200" imgH="241200" progId="Equation.3">
                  <p:embed/>
                </p:oleObj>
              </mc:Choice>
              <mc:Fallback>
                <p:oleObj name="Equation" r:id="rId5" imgW="1168200" imgH="241200" progId="Equation.3">
                  <p:embed/>
                  <p:pic>
                    <p:nvPicPr>
                      <p:cNvPr id="0" name="Object 1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6913" y="990600"/>
                        <a:ext cx="20002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7698" name="Object 162"/>
          <p:cNvGraphicFramePr>
            <a:graphicFrameLocks noChangeAspect="1"/>
          </p:cNvGraphicFramePr>
          <p:nvPr/>
        </p:nvGraphicFramePr>
        <p:xfrm>
          <a:off x="4518025" y="1371600"/>
          <a:ext cx="1957388" cy="388938"/>
        </p:xfrm>
        <a:graphic>
          <a:graphicData uri="http://schemas.openxmlformats.org/presentationml/2006/ole">
            <mc:AlternateContent xmlns:mc="http://schemas.openxmlformats.org/markup-compatibility/2006">
              <mc:Choice xmlns:v="urn:schemas-microsoft-com:vml" Requires="v">
                <p:oleObj spid="_x0000_s4120" name="Equation" r:id="rId7" imgW="1143000" imgH="228600" progId="Equation.3">
                  <p:embed/>
                </p:oleObj>
              </mc:Choice>
              <mc:Fallback>
                <p:oleObj name="Equation" r:id="rId7" imgW="1143000" imgH="228600" progId="Equation.3">
                  <p:embed/>
                  <p:pic>
                    <p:nvPicPr>
                      <p:cNvPr id="0" name="Object 1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8025" y="1371600"/>
                        <a:ext cx="1957388"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7699" name="Object 163"/>
          <p:cNvGraphicFramePr>
            <a:graphicFrameLocks noChangeAspect="1"/>
          </p:cNvGraphicFramePr>
          <p:nvPr/>
        </p:nvGraphicFramePr>
        <p:xfrm>
          <a:off x="4518025" y="1752600"/>
          <a:ext cx="1957388" cy="411163"/>
        </p:xfrm>
        <a:graphic>
          <a:graphicData uri="http://schemas.openxmlformats.org/presentationml/2006/ole">
            <mc:AlternateContent xmlns:mc="http://schemas.openxmlformats.org/markup-compatibility/2006">
              <mc:Choice xmlns:v="urn:schemas-microsoft-com:vml" Requires="v">
                <p:oleObj spid="_x0000_s4121" name="Equation" r:id="rId9" imgW="1143000" imgH="241200" progId="Equation.3">
                  <p:embed/>
                </p:oleObj>
              </mc:Choice>
              <mc:Fallback>
                <p:oleObj name="Equation" r:id="rId9" imgW="1143000" imgH="241200" progId="Equation.3">
                  <p:embed/>
                  <p:pic>
                    <p:nvPicPr>
                      <p:cNvPr id="0" name="Object 1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8025" y="1752600"/>
                        <a:ext cx="19573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7715" name="Text Box 179"/>
          <p:cNvSpPr txBox="1">
            <a:spLocks noChangeArrowheads="1"/>
          </p:cNvSpPr>
          <p:nvPr/>
        </p:nvSpPr>
        <p:spPr bwMode="auto">
          <a:xfrm>
            <a:off x="250825" y="30163"/>
            <a:ext cx="695325" cy="401637"/>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例</a:t>
            </a:r>
            <a:r>
              <a:rPr lang="en-US" altLang="zh-CN">
                <a:solidFill>
                  <a:schemeClr val="bg1"/>
                </a:solidFill>
                <a:ea typeface="宋体" pitchFamily="2" charset="-122"/>
              </a:rPr>
              <a:t>1</a:t>
            </a:r>
            <a:endParaRPr lang="zh-CN" altLang="en-US">
              <a:solidFill>
                <a:schemeClr val="bg1"/>
              </a:solidFill>
              <a:ea typeface="宋体" pitchFamily="2" charset="-122"/>
            </a:endParaRPr>
          </a:p>
        </p:txBody>
      </p:sp>
      <p:graphicFrame>
        <p:nvGraphicFramePr>
          <p:cNvPr id="577716" name="Group 180"/>
          <p:cNvGraphicFramePr>
            <a:graphicFrameLocks noGrp="1"/>
          </p:cNvGraphicFramePr>
          <p:nvPr/>
        </p:nvGraphicFramePr>
        <p:xfrm>
          <a:off x="6677025" y="522288"/>
          <a:ext cx="2209800" cy="1775845"/>
        </p:xfrm>
        <a:graphic>
          <a:graphicData uri="http://schemas.openxmlformats.org/drawingml/2006/table">
            <a:tbl>
              <a:tblPr/>
              <a:tblGrid>
                <a:gridCol w="441325">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25"/>
          <p:cNvGrpSpPr>
            <a:grpSpLocks/>
          </p:cNvGrpSpPr>
          <p:nvPr/>
        </p:nvGrpSpPr>
        <p:grpSpPr bwMode="auto">
          <a:xfrm>
            <a:off x="6300788" y="549275"/>
            <a:ext cx="1143000" cy="506413"/>
            <a:chOff x="3552" y="1824"/>
            <a:chExt cx="624" cy="319"/>
          </a:xfrm>
        </p:grpSpPr>
        <p:sp>
          <p:nvSpPr>
            <p:cNvPr id="4353" name="Line 226"/>
            <p:cNvSpPr>
              <a:spLocks noChangeShapeType="1"/>
            </p:cNvSpPr>
            <p:nvPr/>
          </p:nvSpPr>
          <p:spPr bwMode="auto">
            <a:xfrm flipH="1" flipV="1">
              <a:off x="3737" y="1893"/>
              <a:ext cx="213" cy="173"/>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4354" name="Text Box 227"/>
            <p:cNvSpPr txBox="1">
              <a:spLocks noChangeArrowheads="1"/>
            </p:cNvSpPr>
            <p:nvPr/>
          </p:nvSpPr>
          <p:spPr bwMode="auto">
            <a:xfrm>
              <a:off x="3802" y="1824"/>
              <a:ext cx="374"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r>
                <a:rPr lang="en-US" altLang="zh-CN" sz="1600" baseline="-25000">
                  <a:ea typeface="宋体" pitchFamily="2" charset="-122"/>
                </a:rPr>
                <a:t>3</a:t>
              </a:r>
              <a:r>
                <a:rPr lang="en-US" altLang="zh-CN" sz="1600">
                  <a:ea typeface="宋体" pitchFamily="2" charset="-122"/>
                </a:rPr>
                <a:t>B</a:t>
              </a:r>
              <a:r>
                <a:rPr lang="en-US" altLang="zh-CN" sz="1600" baseline="-25000">
                  <a:ea typeface="宋体" pitchFamily="2" charset="-122"/>
                </a:rPr>
                <a:t>2</a:t>
              </a:r>
              <a:endParaRPr lang="en-US" altLang="zh-CN" sz="1600">
                <a:ea typeface="宋体" pitchFamily="2" charset="-122"/>
              </a:endParaRPr>
            </a:p>
          </p:txBody>
        </p:sp>
        <p:sp>
          <p:nvSpPr>
            <p:cNvPr id="4355" name="Text Box 228"/>
            <p:cNvSpPr txBox="1">
              <a:spLocks noChangeArrowheads="1"/>
            </p:cNvSpPr>
            <p:nvPr/>
          </p:nvSpPr>
          <p:spPr bwMode="auto">
            <a:xfrm>
              <a:off x="3552" y="1931"/>
              <a:ext cx="332"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r>
                <a:rPr lang="en-US" altLang="zh-CN" sz="1600" baseline="-25000">
                  <a:ea typeface="宋体" pitchFamily="2" charset="-122"/>
                </a:rPr>
                <a:t>1</a:t>
              </a:r>
              <a:r>
                <a:rPr lang="en-US" altLang="zh-CN" sz="1600">
                  <a:ea typeface="宋体" pitchFamily="2" charset="-122"/>
                </a:rPr>
                <a:t>B</a:t>
              </a:r>
              <a:r>
                <a:rPr lang="en-US" altLang="zh-CN" sz="1600" baseline="-25000">
                  <a:ea typeface="宋体" pitchFamily="2" charset="-122"/>
                </a:rPr>
                <a:t>0</a:t>
              </a:r>
            </a:p>
          </p:txBody>
        </p:sp>
      </p:grpSp>
      <p:sp>
        <p:nvSpPr>
          <p:cNvPr id="577765" name="AutoShape 229"/>
          <p:cNvSpPr>
            <a:spLocks noChangeArrowheads="1"/>
          </p:cNvSpPr>
          <p:nvPr/>
        </p:nvSpPr>
        <p:spPr bwMode="auto">
          <a:xfrm rot="-5400000">
            <a:off x="7743825" y="1179513"/>
            <a:ext cx="1371600" cy="762000"/>
          </a:xfrm>
          <a:prstGeom prst="flowChartTerminator">
            <a:avLst/>
          </a:prstGeom>
          <a:noFill/>
          <a:ln w="19050">
            <a:solidFill>
              <a:srgbClr val="FF3300"/>
            </a:solidFill>
            <a:miter lim="800000"/>
            <a:headEnd/>
            <a:tailEnd/>
          </a:ln>
        </p:spPr>
        <p:txBody>
          <a:bodyPr wrap="none" lIns="90000" tIns="46800" rIns="90000" bIns="46800" anchor="ctr"/>
          <a:lstStyle/>
          <a:p>
            <a:endParaRPr lang="zh-CN" altLang="en-US"/>
          </a:p>
        </p:txBody>
      </p:sp>
      <p:sp>
        <p:nvSpPr>
          <p:cNvPr id="577766" name="Text Box 230"/>
          <p:cNvSpPr txBox="1">
            <a:spLocks noChangeArrowheads="1"/>
          </p:cNvSpPr>
          <p:nvPr/>
        </p:nvSpPr>
        <p:spPr bwMode="auto">
          <a:xfrm>
            <a:off x="7667625" y="188913"/>
            <a:ext cx="6096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ea typeface="宋体" pitchFamily="2" charset="-122"/>
              </a:rPr>
              <a:t>G</a:t>
            </a:r>
            <a:r>
              <a:rPr lang="en-US" altLang="zh-CN" baseline="-25000">
                <a:ea typeface="宋体" pitchFamily="2" charset="-122"/>
              </a:rPr>
              <a:t>3</a:t>
            </a:r>
          </a:p>
        </p:txBody>
      </p:sp>
      <p:sp>
        <p:nvSpPr>
          <p:cNvPr id="577767" name="Text Box 231"/>
          <p:cNvSpPr txBox="1">
            <a:spLocks noChangeArrowheads="1"/>
          </p:cNvSpPr>
          <p:nvPr/>
        </p:nvSpPr>
        <p:spPr bwMode="auto">
          <a:xfrm>
            <a:off x="8472488" y="1574800"/>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68" name="Text Box 232"/>
          <p:cNvSpPr txBox="1">
            <a:spLocks noChangeArrowheads="1"/>
          </p:cNvSpPr>
          <p:nvPr/>
        </p:nvSpPr>
        <p:spPr bwMode="auto">
          <a:xfrm>
            <a:off x="8458200" y="186531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69" name="Text Box 233"/>
          <p:cNvSpPr txBox="1">
            <a:spLocks noChangeArrowheads="1"/>
          </p:cNvSpPr>
          <p:nvPr/>
        </p:nvSpPr>
        <p:spPr bwMode="auto">
          <a:xfrm>
            <a:off x="8505825" y="87471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70" name="Text Box 234"/>
          <p:cNvSpPr txBox="1">
            <a:spLocks noChangeArrowheads="1"/>
          </p:cNvSpPr>
          <p:nvPr/>
        </p:nvSpPr>
        <p:spPr bwMode="auto">
          <a:xfrm>
            <a:off x="7972425" y="186531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71" name="Text Box 235"/>
          <p:cNvSpPr txBox="1">
            <a:spLocks noChangeArrowheads="1"/>
          </p:cNvSpPr>
          <p:nvPr/>
        </p:nvSpPr>
        <p:spPr bwMode="auto">
          <a:xfrm>
            <a:off x="7972425" y="156051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72" name="Text Box 236"/>
          <p:cNvSpPr txBox="1">
            <a:spLocks noChangeArrowheads="1"/>
          </p:cNvSpPr>
          <p:nvPr/>
        </p:nvSpPr>
        <p:spPr bwMode="auto">
          <a:xfrm>
            <a:off x="7972425" y="87471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73" name="Text Box 237"/>
          <p:cNvSpPr txBox="1">
            <a:spLocks noChangeArrowheads="1"/>
          </p:cNvSpPr>
          <p:nvPr/>
        </p:nvSpPr>
        <p:spPr bwMode="auto">
          <a:xfrm>
            <a:off x="7986713" y="122396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74" name="Text Box 238"/>
          <p:cNvSpPr txBox="1">
            <a:spLocks noChangeArrowheads="1"/>
          </p:cNvSpPr>
          <p:nvPr/>
        </p:nvSpPr>
        <p:spPr bwMode="auto">
          <a:xfrm>
            <a:off x="8505825" y="1255713"/>
            <a:ext cx="381000" cy="396875"/>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1</a:t>
            </a:r>
          </a:p>
        </p:txBody>
      </p:sp>
      <p:sp>
        <p:nvSpPr>
          <p:cNvPr id="577775" name="Rectangle 239"/>
          <p:cNvSpPr>
            <a:spLocks noChangeArrowheads="1"/>
          </p:cNvSpPr>
          <p:nvPr/>
        </p:nvSpPr>
        <p:spPr bwMode="auto">
          <a:xfrm>
            <a:off x="971550" y="0"/>
            <a:ext cx="6769100" cy="396875"/>
          </a:xfrm>
          <a:prstGeom prst="rect">
            <a:avLst/>
          </a:prstGeom>
          <a:noFill/>
          <a:ln w="19050">
            <a:noFill/>
            <a:miter lim="800000"/>
            <a:headEnd/>
            <a:tailEnd/>
          </a:ln>
        </p:spPr>
        <p:txBody>
          <a:bodyPr lIns="90000" tIns="46800" rIns="90000" bIns="46800">
            <a:spAutoFit/>
          </a:bodyPr>
          <a:lstStyle/>
          <a:p>
            <a:pPr>
              <a:lnSpc>
                <a:spcPct val="100000"/>
              </a:lnSpc>
            </a:pPr>
            <a:r>
              <a:rPr lang="zh-CN" altLang="en-US">
                <a:ea typeface="宋体" pitchFamily="2" charset="-122"/>
              </a:rPr>
              <a:t>自然二进制码转换位循环二进制码用</a:t>
            </a:r>
            <a:r>
              <a:rPr lang="en-US" altLang="zh-CN">
                <a:ea typeface="宋体" pitchFamily="2" charset="-122"/>
              </a:rPr>
              <a:t>PLA</a:t>
            </a:r>
            <a:r>
              <a:rPr lang="zh-CN" altLang="en-US">
                <a:ea typeface="宋体" pitchFamily="2" charset="-122"/>
              </a:rPr>
              <a:t>与或逻辑实现。</a:t>
            </a:r>
          </a:p>
        </p:txBody>
      </p:sp>
      <p:grpSp>
        <p:nvGrpSpPr>
          <p:cNvPr id="3" name="Group 285"/>
          <p:cNvGrpSpPr>
            <a:grpSpLocks/>
          </p:cNvGrpSpPr>
          <p:nvPr/>
        </p:nvGrpSpPr>
        <p:grpSpPr bwMode="auto">
          <a:xfrm>
            <a:off x="4500563" y="2565400"/>
            <a:ext cx="4392612" cy="3671888"/>
            <a:chOff x="2835" y="1752"/>
            <a:chExt cx="2767" cy="2313"/>
          </a:xfrm>
        </p:grpSpPr>
        <p:grpSp>
          <p:nvGrpSpPr>
            <p:cNvPr id="4309" name="Group 240"/>
            <p:cNvGrpSpPr>
              <a:grpSpLocks/>
            </p:cNvGrpSpPr>
            <p:nvPr/>
          </p:nvGrpSpPr>
          <p:grpSpPr bwMode="auto">
            <a:xfrm>
              <a:off x="2835" y="1752"/>
              <a:ext cx="2767" cy="2313"/>
              <a:chOff x="144" y="144"/>
              <a:chExt cx="3552" cy="3255"/>
            </a:xfrm>
          </p:grpSpPr>
          <p:graphicFrame>
            <p:nvGraphicFramePr>
              <p:cNvPr id="4102" name="Object 241"/>
              <p:cNvGraphicFramePr>
                <a:graphicFrameLocks noChangeAspect="1"/>
              </p:cNvGraphicFramePr>
              <p:nvPr/>
            </p:nvGraphicFramePr>
            <p:xfrm>
              <a:off x="144" y="144"/>
              <a:ext cx="3552" cy="3255"/>
            </p:xfrm>
            <a:graphic>
              <a:graphicData uri="http://schemas.openxmlformats.org/presentationml/2006/ole">
                <mc:AlternateContent xmlns:mc="http://schemas.openxmlformats.org/markup-compatibility/2006">
                  <mc:Choice xmlns:v="urn:schemas-microsoft-com:vml" Requires="v">
                    <p:oleObj spid="_x0000_s4122" name="位图图像" r:id="rId11" imgW="4667902" imgH="4277322" progId="PBrush">
                      <p:embed/>
                    </p:oleObj>
                  </mc:Choice>
                  <mc:Fallback>
                    <p:oleObj name="位图图像" r:id="rId11" imgW="4667902" imgH="4277322" progId="PBrush">
                      <p:embed/>
                      <p:pic>
                        <p:nvPicPr>
                          <p:cNvPr id="0" name="Object 2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 y="144"/>
                            <a:ext cx="3552" cy="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17" name="Group 242"/>
              <p:cNvGrpSpPr>
                <a:grpSpLocks/>
              </p:cNvGrpSpPr>
              <p:nvPr/>
            </p:nvGrpSpPr>
            <p:grpSpPr bwMode="auto">
              <a:xfrm>
                <a:off x="546" y="228"/>
                <a:ext cx="610" cy="394"/>
                <a:chOff x="546" y="228"/>
                <a:chExt cx="610" cy="394"/>
              </a:xfrm>
            </p:grpSpPr>
            <p:sp>
              <p:nvSpPr>
                <p:cNvPr id="4345" name="AutoShape 243"/>
                <p:cNvSpPr>
                  <a:spLocks noChangeArrowheads="1"/>
                </p:cNvSpPr>
                <p:nvPr/>
              </p:nvSpPr>
              <p:spPr bwMode="auto">
                <a:xfrm rot="5400000">
                  <a:off x="748" y="282"/>
                  <a:ext cx="182" cy="181"/>
                </a:xfrm>
                <a:prstGeom prst="triangle">
                  <a:avLst>
                    <a:gd name="adj" fmla="val 50000"/>
                  </a:avLst>
                </a:prstGeom>
                <a:solidFill>
                  <a:srgbClr val="FFFFCD"/>
                </a:solidFill>
                <a:ln w="19050">
                  <a:solidFill>
                    <a:schemeClr val="accent2"/>
                  </a:solidFill>
                  <a:miter lim="800000"/>
                  <a:headEnd/>
                  <a:tailEnd/>
                </a:ln>
              </p:spPr>
              <p:txBody>
                <a:bodyPr wrap="none" lIns="90000" tIns="46800" rIns="90000" bIns="46800" anchor="ctr">
                  <a:spAutoFit/>
                </a:bodyPr>
                <a:lstStyle/>
                <a:p>
                  <a:endParaRPr lang="zh-CN" altLang="en-US"/>
                </a:p>
              </p:txBody>
            </p:sp>
            <p:sp>
              <p:nvSpPr>
                <p:cNvPr id="4346" name="Rectangle 244"/>
                <p:cNvSpPr>
                  <a:spLocks noChangeArrowheads="1"/>
                </p:cNvSpPr>
                <p:nvPr/>
              </p:nvSpPr>
              <p:spPr bwMode="auto">
                <a:xfrm>
                  <a:off x="732" y="467"/>
                  <a:ext cx="379" cy="155"/>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47" name="Rectangle 245"/>
                <p:cNvSpPr>
                  <a:spLocks noChangeArrowheads="1"/>
                </p:cNvSpPr>
                <p:nvPr/>
              </p:nvSpPr>
              <p:spPr bwMode="auto">
                <a:xfrm>
                  <a:off x="546" y="228"/>
                  <a:ext cx="193" cy="208"/>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48" name="Line 246"/>
                <p:cNvSpPr>
                  <a:spLocks noChangeShapeType="1"/>
                </p:cNvSpPr>
                <p:nvPr/>
              </p:nvSpPr>
              <p:spPr bwMode="auto">
                <a:xfrm>
                  <a:off x="612" y="364"/>
                  <a:ext cx="136"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49" name="Oval 247"/>
                <p:cNvSpPr>
                  <a:spLocks noChangeArrowheads="1"/>
                </p:cNvSpPr>
                <p:nvPr/>
              </p:nvSpPr>
              <p:spPr bwMode="auto">
                <a:xfrm>
                  <a:off x="793" y="436"/>
                  <a:ext cx="69" cy="65"/>
                </a:xfrm>
                <a:prstGeom prst="ellipse">
                  <a:avLst/>
                </a:prstGeom>
                <a:solidFill>
                  <a:srgbClr val="FFFFCD"/>
                </a:solidFill>
                <a:ln w="19050">
                  <a:solidFill>
                    <a:schemeClr val="accent2"/>
                  </a:solidFill>
                  <a:round/>
                  <a:headEnd/>
                  <a:tailEnd/>
                </a:ln>
              </p:spPr>
              <p:txBody>
                <a:bodyPr lIns="90000" tIns="46800" rIns="90000" bIns="46800" anchor="ctr">
                  <a:spAutoFit/>
                </a:bodyPr>
                <a:lstStyle/>
                <a:p>
                  <a:endParaRPr lang="zh-CN" altLang="en-US"/>
                </a:p>
              </p:txBody>
            </p:sp>
            <p:sp>
              <p:nvSpPr>
                <p:cNvPr id="4350" name="Line 248"/>
                <p:cNvSpPr>
                  <a:spLocks noChangeShapeType="1"/>
                </p:cNvSpPr>
                <p:nvPr/>
              </p:nvSpPr>
              <p:spPr bwMode="auto">
                <a:xfrm>
                  <a:off x="867" y="464"/>
                  <a:ext cx="91"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51" name="Line 249"/>
                <p:cNvSpPr>
                  <a:spLocks noChangeShapeType="1"/>
                </p:cNvSpPr>
                <p:nvPr/>
              </p:nvSpPr>
              <p:spPr bwMode="auto">
                <a:xfrm>
                  <a:off x="948" y="463"/>
                  <a:ext cx="0" cy="82"/>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sp>
              <p:nvSpPr>
                <p:cNvPr id="4352" name="Line 250"/>
                <p:cNvSpPr>
                  <a:spLocks noChangeShapeType="1"/>
                </p:cNvSpPr>
                <p:nvPr/>
              </p:nvSpPr>
              <p:spPr bwMode="auto">
                <a:xfrm>
                  <a:off x="930" y="536"/>
                  <a:ext cx="226" cy="0"/>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grpSp>
          <p:grpSp>
            <p:nvGrpSpPr>
              <p:cNvPr id="4318" name="Group 251"/>
              <p:cNvGrpSpPr>
                <a:grpSpLocks/>
              </p:cNvGrpSpPr>
              <p:nvPr/>
            </p:nvGrpSpPr>
            <p:grpSpPr bwMode="auto">
              <a:xfrm>
                <a:off x="539" y="654"/>
                <a:ext cx="610" cy="394"/>
                <a:chOff x="546" y="228"/>
                <a:chExt cx="610" cy="394"/>
              </a:xfrm>
            </p:grpSpPr>
            <p:sp>
              <p:nvSpPr>
                <p:cNvPr id="4337" name="AutoShape 252"/>
                <p:cNvSpPr>
                  <a:spLocks noChangeArrowheads="1"/>
                </p:cNvSpPr>
                <p:nvPr/>
              </p:nvSpPr>
              <p:spPr bwMode="auto">
                <a:xfrm rot="5400000">
                  <a:off x="748" y="282"/>
                  <a:ext cx="182" cy="181"/>
                </a:xfrm>
                <a:prstGeom prst="triangle">
                  <a:avLst>
                    <a:gd name="adj" fmla="val 50000"/>
                  </a:avLst>
                </a:prstGeom>
                <a:solidFill>
                  <a:srgbClr val="FFFFCD"/>
                </a:solidFill>
                <a:ln w="19050">
                  <a:solidFill>
                    <a:schemeClr val="accent2"/>
                  </a:solidFill>
                  <a:miter lim="800000"/>
                  <a:headEnd/>
                  <a:tailEnd/>
                </a:ln>
              </p:spPr>
              <p:txBody>
                <a:bodyPr wrap="none" lIns="90000" tIns="46800" rIns="90000" bIns="46800" anchor="ctr">
                  <a:spAutoFit/>
                </a:bodyPr>
                <a:lstStyle/>
                <a:p>
                  <a:endParaRPr lang="zh-CN" altLang="en-US"/>
                </a:p>
              </p:txBody>
            </p:sp>
            <p:sp>
              <p:nvSpPr>
                <p:cNvPr id="4338" name="Rectangle 253"/>
                <p:cNvSpPr>
                  <a:spLocks noChangeArrowheads="1"/>
                </p:cNvSpPr>
                <p:nvPr/>
              </p:nvSpPr>
              <p:spPr bwMode="auto">
                <a:xfrm>
                  <a:off x="732" y="467"/>
                  <a:ext cx="379" cy="155"/>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39" name="Rectangle 254"/>
                <p:cNvSpPr>
                  <a:spLocks noChangeArrowheads="1"/>
                </p:cNvSpPr>
                <p:nvPr/>
              </p:nvSpPr>
              <p:spPr bwMode="auto">
                <a:xfrm>
                  <a:off x="546" y="228"/>
                  <a:ext cx="193" cy="208"/>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40" name="Line 255"/>
                <p:cNvSpPr>
                  <a:spLocks noChangeShapeType="1"/>
                </p:cNvSpPr>
                <p:nvPr/>
              </p:nvSpPr>
              <p:spPr bwMode="auto">
                <a:xfrm>
                  <a:off x="612" y="364"/>
                  <a:ext cx="136"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41" name="Oval 256"/>
                <p:cNvSpPr>
                  <a:spLocks noChangeArrowheads="1"/>
                </p:cNvSpPr>
                <p:nvPr/>
              </p:nvSpPr>
              <p:spPr bwMode="auto">
                <a:xfrm>
                  <a:off x="793" y="436"/>
                  <a:ext cx="69" cy="65"/>
                </a:xfrm>
                <a:prstGeom prst="ellipse">
                  <a:avLst/>
                </a:prstGeom>
                <a:solidFill>
                  <a:srgbClr val="FFFFCD"/>
                </a:solidFill>
                <a:ln w="19050">
                  <a:solidFill>
                    <a:schemeClr val="accent2"/>
                  </a:solidFill>
                  <a:round/>
                  <a:headEnd/>
                  <a:tailEnd/>
                </a:ln>
              </p:spPr>
              <p:txBody>
                <a:bodyPr lIns="90000" tIns="46800" rIns="90000" bIns="46800" anchor="ctr">
                  <a:spAutoFit/>
                </a:bodyPr>
                <a:lstStyle/>
                <a:p>
                  <a:endParaRPr lang="zh-CN" altLang="en-US"/>
                </a:p>
              </p:txBody>
            </p:sp>
            <p:sp>
              <p:nvSpPr>
                <p:cNvPr id="4342" name="Line 257"/>
                <p:cNvSpPr>
                  <a:spLocks noChangeShapeType="1"/>
                </p:cNvSpPr>
                <p:nvPr/>
              </p:nvSpPr>
              <p:spPr bwMode="auto">
                <a:xfrm>
                  <a:off x="867" y="464"/>
                  <a:ext cx="91"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43" name="Line 258"/>
                <p:cNvSpPr>
                  <a:spLocks noChangeShapeType="1"/>
                </p:cNvSpPr>
                <p:nvPr/>
              </p:nvSpPr>
              <p:spPr bwMode="auto">
                <a:xfrm>
                  <a:off x="948" y="463"/>
                  <a:ext cx="0" cy="82"/>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sp>
              <p:nvSpPr>
                <p:cNvPr id="4344" name="Line 259"/>
                <p:cNvSpPr>
                  <a:spLocks noChangeShapeType="1"/>
                </p:cNvSpPr>
                <p:nvPr/>
              </p:nvSpPr>
              <p:spPr bwMode="auto">
                <a:xfrm>
                  <a:off x="930" y="536"/>
                  <a:ext cx="226" cy="0"/>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grpSp>
          <p:grpSp>
            <p:nvGrpSpPr>
              <p:cNvPr id="4319" name="Group 260"/>
              <p:cNvGrpSpPr>
                <a:grpSpLocks/>
              </p:cNvGrpSpPr>
              <p:nvPr/>
            </p:nvGrpSpPr>
            <p:grpSpPr bwMode="auto">
              <a:xfrm>
                <a:off x="547" y="1081"/>
                <a:ext cx="610" cy="394"/>
                <a:chOff x="546" y="228"/>
                <a:chExt cx="610" cy="394"/>
              </a:xfrm>
            </p:grpSpPr>
            <p:sp>
              <p:nvSpPr>
                <p:cNvPr id="4329" name="AutoShape 261"/>
                <p:cNvSpPr>
                  <a:spLocks noChangeArrowheads="1"/>
                </p:cNvSpPr>
                <p:nvPr/>
              </p:nvSpPr>
              <p:spPr bwMode="auto">
                <a:xfrm rot="5400000">
                  <a:off x="748" y="282"/>
                  <a:ext cx="182" cy="181"/>
                </a:xfrm>
                <a:prstGeom prst="triangle">
                  <a:avLst>
                    <a:gd name="adj" fmla="val 50000"/>
                  </a:avLst>
                </a:prstGeom>
                <a:solidFill>
                  <a:srgbClr val="FFFFCD"/>
                </a:solidFill>
                <a:ln w="19050">
                  <a:solidFill>
                    <a:schemeClr val="accent2"/>
                  </a:solidFill>
                  <a:miter lim="800000"/>
                  <a:headEnd/>
                  <a:tailEnd/>
                </a:ln>
              </p:spPr>
              <p:txBody>
                <a:bodyPr wrap="none" lIns="90000" tIns="46800" rIns="90000" bIns="46800" anchor="ctr">
                  <a:spAutoFit/>
                </a:bodyPr>
                <a:lstStyle/>
                <a:p>
                  <a:endParaRPr lang="zh-CN" altLang="en-US"/>
                </a:p>
              </p:txBody>
            </p:sp>
            <p:sp>
              <p:nvSpPr>
                <p:cNvPr id="4330" name="Rectangle 262"/>
                <p:cNvSpPr>
                  <a:spLocks noChangeArrowheads="1"/>
                </p:cNvSpPr>
                <p:nvPr/>
              </p:nvSpPr>
              <p:spPr bwMode="auto">
                <a:xfrm>
                  <a:off x="732" y="467"/>
                  <a:ext cx="379" cy="155"/>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31" name="Rectangle 263"/>
                <p:cNvSpPr>
                  <a:spLocks noChangeArrowheads="1"/>
                </p:cNvSpPr>
                <p:nvPr/>
              </p:nvSpPr>
              <p:spPr bwMode="auto">
                <a:xfrm>
                  <a:off x="546" y="228"/>
                  <a:ext cx="193" cy="208"/>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32" name="Line 264"/>
                <p:cNvSpPr>
                  <a:spLocks noChangeShapeType="1"/>
                </p:cNvSpPr>
                <p:nvPr/>
              </p:nvSpPr>
              <p:spPr bwMode="auto">
                <a:xfrm>
                  <a:off x="612" y="364"/>
                  <a:ext cx="136"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33" name="Oval 265"/>
                <p:cNvSpPr>
                  <a:spLocks noChangeArrowheads="1"/>
                </p:cNvSpPr>
                <p:nvPr/>
              </p:nvSpPr>
              <p:spPr bwMode="auto">
                <a:xfrm>
                  <a:off x="793" y="436"/>
                  <a:ext cx="69" cy="65"/>
                </a:xfrm>
                <a:prstGeom prst="ellipse">
                  <a:avLst/>
                </a:prstGeom>
                <a:solidFill>
                  <a:srgbClr val="FFFFCD"/>
                </a:solidFill>
                <a:ln w="19050">
                  <a:solidFill>
                    <a:schemeClr val="accent2"/>
                  </a:solidFill>
                  <a:round/>
                  <a:headEnd/>
                  <a:tailEnd/>
                </a:ln>
              </p:spPr>
              <p:txBody>
                <a:bodyPr lIns="90000" tIns="46800" rIns="90000" bIns="46800" anchor="ctr">
                  <a:spAutoFit/>
                </a:bodyPr>
                <a:lstStyle/>
                <a:p>
                  <a:endParaRPr lang="zh-CN" altLang="en-US"/>
                </a:p>
              </p:txBody>
            </p:sp>
            <p:sp>
              <p:nvSpPr>
                <p:cNvPr id="4334" name="Line 266"/>
                <p:cNvSpPr>
                  <a:spLocks noChangeShapeType="1"/>
                </p:cNvSpPr>
                <p:nvPr/>
              </p:nvSpPr>
              <p:spPr bwMode="auto">
                <a:xfrm>
                  <a:off x="867" y="464"/>
                  <a:ext cx="91"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35" name="Line 267"/>
                <p:cNvSpPr>
                  <a:spLocks noChangeShapeType="1"/>
                </p:cNvSpPr>
                <p:nvPr/>
              </p:nvSpPr>
              <p:spPr bwMode="auto">
                <a:xfrm>
                  <a:off x="948" y="463"/>
                  <a:ext cx="0" cy="82"/>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sp>
              <p:nvSpPr>
                <p:cNvPr id="4336" name="Line 268"/>
                <p:cNvSpPr>
                  <a:spLocks noChangeShapeType="1"/>
                </p:cNvSpPr>
                <p:nvPr/>
              </p:nvSpPr>
              <p:spPr bwMode="auto">
                <a:xfrm>
                  <a:off x="930" y="536"/>
                  <a:ext cx="226" cy="0"/>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grpSp>
          <p:grpSp>
            <p:nvGrpSpPr>
              <p:cNvPr id="4320" name="Group 269"/>
              <p:cNvGrpSpPr>
                <a:grpSpLocks/>
              </p:cNvGrpSpPr>
              <p:nvPr/>
            </p:nvGrpSpPr>
            <p:grpSpPr bwMode="auto">
              <a:xfrm>
                <a:off x="523" y="1507"/>
                <a:ext cx="610" cy="394"/>
                <a:chOff x="546" y="228"/>
                <a:chExt cx="610" cy="394"/>
              </a:xfrm>
            </p:grpSpPr>
            <p:sp>
              <p:nvSpPr>
                <p:cNvPr id="4321" name="AutoShape 270"/>
                <p:cNvSpPr>
                  <a:spLocks noChangeArrowheads="1"/>
                </p:cNvSpPr>
                <p:nvPr/>
              </p:nvSpPr>
              <p:spPr bwMode="auto">
                <a:xfrm rot="5400000">
                  <a:off x="748" y="282"/>
                  <a:ext cx="182" cy="181"/>
                </a:xfrm>
                <a:prstGeom prst="triangle">
                  <a:avLst>
                    <a:gd name="adj" fmla="val 50000"/>
                  </a:avLst>
                </a:prstGeom>
                <a:solidFill>
                  <a:srgbClr val="FFFFCD"/>
                </a:solidFill>
                <a:ln w="19050">
                  <a:solidFill>
                    <a:schemeClr val="accent2"/>
                  </a:solidFill>
                  <a:miter lim="800000"/>
                  <a:headEnd/>
                  <a:tailEnd/>
                </a:ln>
              </p:spPr>
              <p:txBody>
                <a:bodyPr wrap="none" lIns="90000" tIns="46800" rIns="90000" bIns="46800" anchor="ctr">
                  <a:spAutoFit/>
                </a:bodyPr>
                <a:lstStyle/>
                <a:p>
                  <a:endParaRPr lang="zh-CN" altLang="en-US"/>
                </a:p>
              </p:txBody>
            </p:sp>
            <p:sp>
              <p:nvSpPr>
                <p:cNvPr id="4322" name="Rectangle 271"/>
                <p:cNvSpPr>
                  <a:spLocks noChangeArrowheads="1"/>
                </p:cNvSpPr>
                <p:nvPr/>
              </p:nvSpPr>
              <p:spPr bwMode="auto">
                <a:xfrm>
                  <a:off x="732" y="467"/>
                  <a:ext cx="379" cy="155"/>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23" name="Rectangle 272"/>
                <p:cNvSpPr>
                  <a:spLocks noChangeArrowheads="1"/>
                </p:cNvSpPr>
                <p:nvPr/>
              </p:nvSpPr>
              <p:spPr bwMode="auto">
                <a:xfrm>
                  <a:off x="546" y="228"/>
                  <a:ext cx="193" cy="208"/>
                </a:xfrm>
                <a:prstGeom prst="rect">
                  <a:avLst/>
                </a:prstGeom>
                <a:solidFill>
                  <a:srgbClr val="FFFFCD"/>
                </a:solidFill>
                <a:ln w="19050">
                  <a:solidFill>
                    <a:srgbClr val="FFFFCD"/>
                  </a:solidFill>
                  <a:miter lim="800000"/>
                  <a:headEnd/>
                  <a:tailEnd/>
                </a:ln>
              </p:spPr>
              <p:txBody>
                <a:bodyPr lIns="90000" tIns="46800" rIns="90000" bIns="46800" anchor="ctr">
                  <a:spAutoFit/>
                </a:bodyPr>
                <a:lstStyle/>
                <a:p>
                  <a:endParaRPr lang="zh-CN" altLang="en-US"/>
                </a:p>
              </p:txBody>
            </p:sp>
            <p:sp>
              <p:nvSpPr>
                <p:cNvPr id="4324" name="Line 273"/>
                <p:cNvSpPr>
                  <a:spLocks noChangeShapeType="1"/>
                </p:cNvSpPr>
                <p:nvPr/>
              </p:nvSpPr>
              <p:spPr bwMode="auto">
                <a:xfrm>
                  <a:off x="612" y="364"/>
                  <a:ext cx="136"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25" name="Oval 274"/>
                <p:cNvSpPr>
                  <a:spLocks noChangeArrowheads="1"/>
                </p:cNvSpPr>
                <p:nvPr/>
              </p:nvSpPr>
              <p:spPr bwMode="auto">
                <a:xfrm>
                  <a:off x="793" y="436"/>
                  <a:ext cx="69" cy="65"/>
                </a:xfrm>
                <a:prstGeom prst="ellipse">
                  <a:avLst/>
                </a:prstGeom>
                <a:solidFill>
                  <a:srgbClr val="FFFFCD"/>
                </a:solidFill>
                <a:ln w="19050">
                  <a:solidFill>
                    <a:schemeClr val="accent2"/>
                  </a:solidFill>
                  <a:round/>
                  <a:headEnd/>
                  <a:tailEnd/>
                </a:ln>
              </p:spPr>
              <p:txBody>
                <a:bodyPr lIns="90000" tIns="46800" rIns="90000" bIns="46800" anchor="ctr">
                  <a:spAutoFit/>
                </a:bodyPr>
                <a:lstStyle/>
                <a:p>
                  <a:endParaRPr lang="zh-CN" altLang="en-US"/>
                </a:p>
              </p:txBody>
            </p:sp>
            <p:sp>
              <p:nvSpPr>
                <p:cNvPr id="4326" name="Line 275"/>
                <p:cNvSpPr>
                  <a:spLocks noChangeShapeType="1"/>
                </p:cNvSpPr>
                <p:nvPr/>
              </p:nvSpPr>
              <p:spPr bwMode="auto">
                <a:xfrm>
                  <a:off x="867" y="464"/>
                  <a:ext cx="91" cy="0"/>
                </a:xfrm>
                <a:prstGeom prst="line">
                  <a:avLst/>
                </a:prstGeom>
                <a:noFill/>
                <a:ln w="28575">
                  <a:solidFill>
                    <a:schemeClr val="accent2"/>
                  </a:solidFill>
                  <a:round/>
                  <a:headEnd/>
                  <a:tailEnd/>
                </a:ln>
              </p:spPr>
              <p:txBody>
                <a:bodyPr wrap="none" lIns="90000" tIns="46800" rIns="90000" bIns="46800" anchor="ctr">
                  <a:spAutoFit/>
                </a:bodyPr>
                <a:lstStyle/>
                <a:p>
                  <a:endParaRPr lang="zh-CN" altLang="en-US"/>
                </a:p>
              </p:txBody>
            </p:sp>
            <p:sp>
              <p:nvSpPr>
                <p:cNvPr id="4327" name="Line 276"/>
                <p:cNvSpPr>
                  <a:spLocks noChangeShapeType="1"/>
                </p:cNvSpPr>
                <p:nvPr/>
              </p:nvSpPr>
              <p:spPr bwMode="auto">
                <a:xfrm>
                  <a:off x="948" y="463"/>
                  <a:ext cx="0" cy="82"/>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sp>
              <p:nvSpPr>
                <p:cNvPr id="4328" name="Line 277"/>
                <p:cNvSpPr>
                  <a:spLocks noChangeShapeType="1"/>
                </p:cNvSpPr>
                <p:nvPr/>
              </p:nvSpPr>
              <p:spPr bwMode="auto">
                <a:xfrm>
                  <a:off x="930" y="536"/>
                  <a:ext cx="226" cy="0"/>
                </a:xfrm>
                <a:prstGeom prst="line">
                  <a:avLst/>
                </a:prstGeom>
                <a:noFill/>
                <a:ln w="28575">
                  <a:solidFill>
                    <a:schemeClr val="accent2"/>
                  </a:solidFill>
                  <a:round/>
                  <a:headEnd/>
                  <a:tailEnd/>
                </a:ln>
              </p:spPr>
              <p:txBody>
                <a:bodyPr lIns="90000" tIns="46800" rIns="90000" bIns="46800" anchor="ctr">
                  <a:spAutoFit/>
                </a:bodyPr>
                <a:lstStyle/>
                <a:p>
                  <a:endParaRPr lang="zh-CN" altLang="en-US"/>
                </a:p>
              </p:txBody>
            </p:sp>
          </p:grpSp>
        </p:grpSp>
        <p:sp>
          <p:nvSpPr>
            <p:cNvPr id="4310" name="Rectangle 278"/>
            <p:cNvSpPr>
              <a:spLocks noChangeArrowheads="1"/>
            </p:cNvSpPr>
            <p:nvPr/>
          </p:nvSpPr>
          <p:spPr bwMode="auto">
            <a:xfrm>
              <a:off x="4161" y="3213"/>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sp>
          <p:nvSpPr>
            <p:cNvPr id="4311" name="Rectangle 279"/>
            <p:cNvSpPr>
              <a:spLocks noChangeArrowheads="1"/>
            </p:cNvSpPr>
            <p:nvPr/>
          </p:nvSpPr>
          <p:spPr bwMode="auto">
            <a:xfrm>
              <a:off x="3425" y="3203"/>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sp>
          <p:nvSpPr>
            <p:cNvPr id="4312" name="Rectangle 280"/>
            <p:cNvSpPr>
              <a:spLocks noChangeArrowheads="1"/>
            </p:cNvSpPr>
            <p:nvPr/>
          </p:nvSpPr>
          <p:spPr bwMode="auto">
            <a:xfrm>
              <a:off x="3669" y="3194"/>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sp>
          <p:nvSpPr>
            <p:cNvPr id="4313" name="Rectangle 281"/>
            <p:cNvSpPr>
              <a:spLocks noChangeArrowheads="1"/>
            </p:cNvSpPr>
            <p:nvPr/>
          </p:nvSpPr>
          <p:spPr bwMode="auto">
            <a:xfrm>
              <a:off x="4426" y="3212"/>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sp>
          <p:nvSpPr>
            <p:cNvPr id="4314" name="Rectangle 282"/>
            <p:cNvSpPr>
              <a:spLocks noChangeArrowheads="1"/>
            </p:cNvSpPr>
            <p:nvPr/>
          </p:nvSpPr>
          <p:spPr bwMode="auto">
            <a:xfrm>
              <a:off x="3923" y="3203"/>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sp>
          <p:nvSpPr>
            <p:cNvPr id="4315" name="Rectangle 283"/>
            <p:cNvSpPr>
              <a:spLocks noChangeArrowheads="1"/>
            </p:cNvSpPr>
            <p:nvPr/>
          </p:nvSpPr>
          <p:spPr bwMode="auto">
            <a:xfrm>
              <a:off x="4667" y="3203"/>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sp>
          <p:nvSpPr>
            <p:cNvPr id="4316" name="Rectangle 284"/>
            <p:cNvSpPr>
              <a:spLocks noChangeArrowheads="1"/>
            </p:cNvSpPr>
            <p:nvPr/>
          </p:nvSpPr>
          <p:spPr bwMode="auto">
            <a:xfrm>
              <a:off x="4921" y="3203"/>
              <a:ext cx="206" cy="171"/>
            </a:xfrm>
            <a:prstGeom prst="rect">
              <a:avLst/>
            </a:prstGeom>
            <a:solidFill>
              <a:srgbClr val="FCFDC3"/>
            </a:solidFill>
            <a:ln w="19050" algn="ctr">
              <a:noFill/>
              <a:miter lim="800000"/>
              <a:headEnd/>
              <a:tailEnd/>
            </a:ln>
          </p:spPr>
          <p:txBody>
            <a:bodyPr lIns="90000" tIns="82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7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7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775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776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777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77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77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777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777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777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777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777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777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777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777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57769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57769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57769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715" grpId="0" animBg="1" autoUpdateAnimBg="0"/>
      <p:bldP spid="577765" grpId="0" animBg="1"/>
      <p:bldP spid="577766" grpId="0" autoUpdateAnimBg="0"/>
      <p:bldP spid="577767" grpId="0" autoUpdateAnimBg="0"/>
      <p:bldP spid="577768" grpId="0" autoUpdateAnimBg="0"/>
      <p:bldP spid="577769" grpId="0" autoUpdateAnimBg="0"/>
      <p:bldP spid="577770" grpId="0" autoUpdateAnimBg="0"/>
      <p:bldP spid="577771" grpId="0" autoUpdateAnimBg="0"/>
      <p:bldP spid="577772" grpId="0" autoUpdateAnimBg="0"/>
      <p:bldP spid="577773" grpId="0" autoUpdateAnimBg="0"/>
      <p:bldP spid="577774" grpId="0" autoUpdateAnimBg="0"/>
      <p:bldP spid="5777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6986588" y="6630988"/>
            <a:ext cx="2157412" cy="227012"/>
          </a:xfrm>
        </p:spPr>
        <p:txBody>
          <a:bodyPr/>
          <a:lstStyle/>
          <a:p>
            <a:pPr algn="r" eaLnBrk="1" hangingPunct="1">
              <a:spcBef>
                <a:spcPct val="50000"/>
              </a:spcBef>
              <a:defRPr/>
            </a:pPr>
            <a:r>
              <a:rPr lang="zh-CN" altLang="en-US"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顺序描述语句</a:t>
            </a:r>
            <a:r>
              <a:rPr lang="en-US" altLang="zh-CN"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case</a:t>
            </a:r>
          </a:p>
        </p:txBody>
      </p:sp>
      <p:sp>
        <p:nvSpPr>
          <p:cNvPr id="586757" name="Text Box 5"/>
          <p:cNvSpPr txBox="1">
            <a:spLocks noChangeArrowheads="1"/>
          </p:cNvSpPr>
          <p:nvPr/>
        </p:nvSpPr>
        <p:spPr bwMode="auto">
          <a:xfrm>
            <a:off x="1331913" y="333375"/>
            <a:ext cx="1403350"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case</a:t>
            </a:r>
            <a:r>
              <a:rPr lang="zh-CN" altLang="en-US"/>
              <a:t>语句</a:t>
            </a:r>
          </a:p>
        </p:txBody>
      </p:sp>
      <p:sp>
        <p:nvSpPr>
          <p:cNvPr id="586760" name="Rectangle 8"/>
          <p:cNvSpPr>
            <a:spLocks noChangeArrowheads="1"/>
          </p:cNvSpPr>
          <p:nvPr/>
        </p:nvSpPr>
        <p:spPr bwMode="auto">
          <a:xfrm>
            <a:off x="323850" y="1052513"/>
            <a:ext cx="6143625" cy="5688012"/>
          </a:xfrm>
          <a:prstGeom prst="rect">
            <a:avLst/>
          </a:prstGeom>
          <a:noFill/>
          <a:ln w="19050" algn="ctr">
            <a:noFill/>
            <a:miter lim="800000"/>
            <a:headEnd/>
            <a:tailEnd/>
          </a:ln>
        </p:spPr>
        <p:txBody>
          <a:bodyPr lIns="90000" tIns="82800" rIns="90000" bIns="46800">
            <a:spAutoFit/>
          </a:bodyPr>
          <a:lstStyle/>
          <a:p>
            <a:pPr>
              <a:lnSpc>
                <a:spcPct val="50000"/>
              </a:lnSpc>
            </a:pPr>
            <a:r>
              <a:rPr lang="en-US" altLang="zh-CN" sz="1600"/>
              <a:t>LIBRARY IEEE;</a:t>
            </a:r>
          </a:p>
          <a:p>
            <a:pPr>
              <a:lnSpc>
                <a:spcPct val="50000"/>
              </a:lnSpc>
            </a:pPr>
            <a:r>
              <a:rPr lang="en-US" altLang="zh-CN" sz="1600"/>
              <a:t>USE IEEE.std_logic_1164.ALL;</a:t>
            </a:r>
          </a:p>
          <a:p>
            <a:pPr>
              <a:lnSpc>
                <a:spcPct val="50000"/>
              </a:lnSpc>
            </a:pPr>
            <a:r>
              <a:rPr lang="en-US" altLang="zh-CN" sz="1600"/>
              <a:t>ENTITY mux4 IS </a:t>
            </a:r>
          </a:p>
          <a:p>
            <a:pPr>
              <a:lnSpc>
                <a:spcPct val="50000"/>
              </a:lnSpc>
            </a:pPr>
            <a:r>
              <a:rPr lang="en-US" altLang="zh-CN" sz="1600"/>
              <a:t>           PORT (d0  : IN  std_logic_vector(3 DOWNTO 0);</a:t>
            </a:r>
          </a:p>
          <a:p>
            <a:pPr>
              <a:lnSpc>
                <a:spcPct val="50000"/>
              </a:lnSpc>
            </a:pPr>
            <a:r>
              <a:rPr lang="en-US" altLang="zh-CN" sz="1600"/>
              <a:t>                 d1  : IN  std_logic_vector(3 DOWNTO 0);</a:t>
            </a:r>
          </a:p>
          <a:p>
            <a:pPr>
              <a:lnSpc>
                <a:spcPct val="50000"/>
              </a:lnSpc>
            </a:pPr>
            <a:r>
              <a:rPr lang="en-US" altLang="zh-CN" sz="1600"/>
              <a:t>                 d2  : IN  std_logic_vector(3 DOWNTO 0);</a:t>
            </a:r>
          </a:p>
          <a:p>
            <a:pPr>
              <a:lnSpc>
                <a:spcPct val="50000"/>
              </a:lnSpc>
            </a:pPr>
            <a:r>
              <a:rPr lang="en-US" altLang="zh-CN" sz="1600"/>
              <a:t>                 d3  : IN  std_logic_vector(3 DOWNTO 0);</a:t>
            </a:r>
          </a:p>
          <a:p>
            <a:pPr>
              <a:lnSpc>
                <a:spcPct val="50000"/>
              </a:lnSpc>
            </a:pPr>
            <a:r>
              <a:rPr lang="en-US" altLang="zh-CN" sz="1600"/>
              <a:t>	sel : IN  std_logic_vector(1 DOWNTO 0);</a:t>
            </a:r>
          </a:p>
          <a:p>
            <a:pPr>
              <a:lnSpc>
                <a:spcPct val="50000"/>
              </a:lnSpc>
            </a:pPr>
            <a:r>
              <a:rPr lang="en-US" altLang="zh-CN" sz="1600"/>
              <a:t>	 q   : OUT std_logic_vector(3 DOWNTO 0));</a:t>
            </a:r>
          </a:p>
          <a:p>
            <a:pPr>
              <a:lnSpc>
                <a:spcPct val="50000"/>
              </a:lnSpc>
            </a:pPr>
            <a:r>
              <a:rPr lang="en-US" altLang="zh-CN" sz="1600"/>
              <a:t>END mux4;</a:t>
            </a:r>
          </a:p>
          <a:p>
            <a:pPr>
              <a:lnSpc>
                <a:spcPct val="50000"/>
              </a:lnSpc>
            </a:pPr>
            <a:r>
              <a:rPr lang="en-US" altLang="zh-CN" sz="1600"/>
              <a:t>ARCHITECTURE rtl OF mux4 IS</a:t>
            </a:r>
          </a:p>
          <a:p>
            <a:pPr>
              <a:lnSpc>
                <a:spcPct val="50000"/>
              </a:lnSpc>
            </a:pPr>
            <a:r>
              <a:rPr lang="en-US" altLang="zh-CN" sz="1600"/>
              <a:t>BEGIN</a:t>
            </a:r>
          </a:p>
          <a:p>
            <a:pPr>
              <a:lnSpc>
                <a:spcPct val="50000"/>
              </a:lnSpc>
            </a:pPr>
            <a:r>
              <a:rPr lang="en-US" altLang="zh-CN" sz="1600"/>
              <a:t>     PROCESS(d0,d1,d2,d3,sel)</a:t>
            </a:r>
          </a:p>
          <a:p>
            <a:pPr>
              <a:lnSpc>
                <a:spcPct val="50000"/>
              </a:lnSpc>
            </a:pPr>
            <a:r>
              <a:rPr lang="en-US" altLang="zh-CN" sz="1600"/>
              <a:t>     BEGIN</a:t>
            </a:r>
          </a:p>
          <a:p>
            <a:pPr>
              <a:lnSpc>
                <a:spcPct val="50000"/>
              </a:lnSpc>
            </a:pPr>
            <a:r>
              <a:rPr lang="en-US" altLang="zh-CN" sz="1600"/>
              <a:t>              </a:t>
            </a:r>
            <a:r>
              <a:rPr lang="en-US" altLang="zh-CN" sz="1600">
                <a:solidFill>
                  <a:schemeClr val="accent2"/>
                </a:solidFill>
              </a:rPr>
              <a:t>CASE</a:t>
            </a:r>
            <a:r>
              <a:rPr lang="en-US" altLang="zh-CN" sz="1600"/>
              <a:t> sel </a:t>
            </a:r>
            <a:r>
              <a:rPr lang="en-US" altLang="zh-CN" sz="1600">
                <a:solidFill>
                  <a:schemeClr val="accent2"/>
                </a:solidFill>
              </a:rPr>
              <a:t>IS</a:t>
            </a:r>
          </a:p>
          <a:p>
            <a:pPr>
              <a:lnSpc>
                <a:spcPct val="50000"/>
              </a:lnSpc>
            </a:pPr>
            <a:r>
              <a:rPr lang="en-US" altLang="zh-CN" sz="1600"/>
              <a:t>                   </a:t>
            </a:r>
            <a:r>
              <a:rPr lang="en-US" altLang="zh-CN" sz="1600">
                <a:solidFill>
                  <a:schemeClr val="accent2"/>
                </a:solidFill>
              </a:rPr>
              <a:t>WHEN</a:t>
            </a:r>
            <a:r>
              <a:rPr lang="en-US" altLang="zh-CN" sz="1600"/>
              <a:t> "00" =&gt; q &lt;= d0;</a:t>
            </a:r>
          </a:p>
          <a:p>
            <a:pPr>
              <a:lnSpc>
                <a:spcPct val="50000"/>
              </a:lnSpc>
            </a:pPr>
            <a:r>
              <a:rPr lang="en-US" altLang="zh-CN" sz="1600"/>
              <a:t>                   </a:t>
            </a:r>
            <a:r>
              <a:rPr lang="en-US" altLang="zh-CN" sz="1600">
                <a:solidFill>
                  <a:schemeClr val="accent2"/>
                </a:solidFill>
              </a:rPr>
              <a:t>WHEN</a:t>
            </a:r>
            <a:r>
              <a:rPr lang="en-US" altLang="zh-CN" sz="1600"/>
              <a:t> "01" =&gt; q &lt;= d1;</a:t>
            </a:r>
          </a:p>
          <a:p>
            <a:pPr>
              <a:lnSpc>
                <a:spcPct val="50000"/>
              </a:lnSpc>
            </a:pPr>
            <a:r>
              <a:rPr lang="en-US" altLang="zh-CN" sz="1600"/>
              <a:t>                   </a:t>
            </a:r>
            <a:r>
              <a:rPr lang="en-US" altLang="zh-CN" sz="1600">
                <a:solidFill>
                  <a:schemeClr val="accent2"/>
                </a:solidFill>
              </a:rPr>
              <a:t>WHEN</a:t>
            </a:r>
            <a:r>
              <a:rPr lang="en-US" altLang="zh-CN" sz="1600"/>
              <a:t> "10" =&gt; q &lt;= d2;</a:t>
            </a:r>
          </a:p>
          <a:p>
            <a:pPr>
              <a:lnSpc>
                <a:spcPct val="50000"/>
              </a:lnSpc>
            </a:pPr>
            <a:r>
              <a:rPr lang="en-US" altLang="zh-CN" sz="1600"/>
              <a:t>                   </a:t>
            </a:r>
            <a:r>
              <a:rPr lang="en-US" altLang="zh-CN" sz="1600">
                <a:solidFill>
                  <a:schemeClr val="accent2"/>
                </a:solidFill>
              </a:rPr>
              <a:t>WHEN</a:t>
            </a:r>
            <a:r>
              <a:rPr lang="en-US" altLang="zh-CN" sz="1600"/>
              <a:t> "11" =&gt; q &lt;= d3;</a:t>
            </a:r>
          </a:p>
          <a:p>
            <a:pPr>
              <a:lnSpc>
                <a:spcPct val="50000"/>
              </a:lnSpc>
            </a:pPr>
            <a:r>
              <a:rPr lang="en-US" altLang="zh-CN" sz="1600"/>
              <a:t>                   </a:t>
            </a:r>
            <a:r>
              <a:rPr lang="en-US" altLang="zh-CN" sz="1600">
                <a:solidFill>
                  <a:schemeClr val="accent2"/>
                </a:solidFill>
              </a:rPr>
              <a:t>WHEN</a:t>
            </a:r>
            <a:r>
              <a:rPr lang="en-US" altLang="zh-CN" sz="1600"/>
              <a:t> OTHERS =&gt; q &lt;= "ZZZZ";</a:t>
            </a:r>
          </a:p>
          <a:p>
            <a:pPr>
              <a:lnSpc>
                <a:spcPct val="50000"/>
              </a:lnSpc>
            </a:pPr>
            <a:r>
              <a:rPr lang="en-US" altLang="zh-CN" sz="1600"/>
              <a:t>              </a:t>
            </a:r>
            <a:r>
              <a:rPr lang="en-US" altLang="zh-CN" sz="1600">
                <a:solidFill>
                  <a:schemeClr val="accent2"/>
                </a:solidFill>
              </a:rPr>
              <a:t>END CASE;</a:t>
            </a:r>
          </a:p>
          <a:p>
            <a:pPr>
              <a:lnSpc>
                <a:spcPct val="50000"/>
              </a:lnSpc>
            </a:pPr>
            <a:r>
              <a:rPr lang="en-US" altLang="zh-CN" sz="1600"/>
              <a:t>     END PROCESS;</a:t>
            </a:r>
          </a:p>
          <a:p>
            <a:pPr>
              <a:lnSpc>
                <a:spcPct val="50000"/>
              </a:lnSpc>
            </a:pPr>
            <a:r>
              <a:rPr lang="en-US" altLang="zh-CN" sz="1600"/>
              <a:t>END rtl;</a:t>
            </a:r>
          </a:p>
        </p:txBody>
      </p:sp>
      <p:sp>
        <p:nvSpPr>
          <p:cNvPr id="586761" name="Text Box 9"/>
          <p:cNvSpPr txBox="1">
            <a:spLocks noChangeArrowheads="1"/>
          </p:cNvSpPr>
          <p:nvPr/>
        </p:nvSpPr>
        <p:spPr bwMode="auto">
          <a:xfrm>
            <a:off x="5292725" y="3716338"/>
            <a:ext cx="3455988" cy="417512"/>
          </a:xfrm>
          <a:prstGeom prst="rect">
            <a:avLst/>
          </a:prstGeom>
          <a:noFill/>
          <a:ln w="19050" algn="ctr">
            <a:noFill/>
            <a:miter lim="800000"/>
            <a:headEnd/>
            <a:tailEnd/>
          </a:ln>
        </p:spPr>
        <p:txBody>
          <a:bodyPr lIns="90000" tIns="82800" rIns="90000" bIns="46800">
            <a:spAutoFit/>
          </a:bodyPr>
          <a:lstStyle/>
          <a:p>
            <a:pPr algn="ctr">
              <a:lnSpc>
                <a:spcPct val="95000"/>
              </a:lnSpc>
            </a:pPr>
            <a:r>
              <a:rPr lang="zh-CN" altLang="en-US">
                <a:solidFill>
                  <a:srgbClr val="CC3399"/>
                </a:solidFill>
                <a:latin typeface="宋体" pitchFamily="2" charset="-122"/>
                <a:ea typeface="宋体" pitchFamily="2" charset="-122"/>
              </a:rPr>
              <a:t>功能描述：</a:t>
            </a:r>
            <a:r>
              <a:rPr lang="zh-CN" altLang="en-US">
                <a:ea typeface="宋体" pitchFamily="2" charset="-122"/>
              </a:rPr>
              <a:t>四选一电路。</a:t>
            </a:r>
          </a:p>
        </p:txBody>
      </p:sp>
      <p:grpSp>
        <p:nvGrpSpPr>
          <p:cNvPr id="2" name="Group 11"/>
          <p:cNvGrpSpPr>
            <a:grpSpLocks/>
          </p:cNvGrpSpPr>
          <p:nvPr/>
        </p:nvGrpSpPr>
        <p:grpSpPr bwMode="auto">
          <a:xfrm>
            <a:off x="3708400" y="-315913"/>
            <a:ext cx="5076825" cy="2160588"/>
            <a:chOff x="2426" y="-199"/>
            <a:chExt cx="3198" cy="1361"/>
          </a:xfrm>
        </p:grpSpPr>
        <p:sp>
          <p:nvSpPr>
            <p:cNvPr id="66568" name="Text Box 7"/>
            <p:cNvSpPr txBox="1">
              <a:spLocks noChangeArrowheads="1"/>
            </p:cNvSpPr>
            <p:nvPr/>
          </p:nvSpPr>
          <p:spPr bwMode="auto">
            <a:xfrm>
              <a:off x="2472" y="-199"/>
              <a:ext cx="3152" cy="1310"/>
            </a:xfrm>
            <a:prstGeom prst="rect">
              <a:avLst/>
            </a:prstGeom>
            <a:noFill/>
            <a:ln w="19050" algn="ctr">
              <a:noFill/>
              <a:miter lim="800000"/>
              <a:headEnd/>
              <a:tailEnd/>
            </a:ln>
          </p:spPr>
          <p:txBody>
            <a:bodyPr lIns="90000" tIns="82800" rIns="90000" bIns="46800">
              <a:spAutoFit/>
            </a:bodyPr>
            <a:lstStyle/>
            <a:p>
              <a:pPr algn="ctr">
                <a:lnSpc>
                  <a:spcPct val="40000"/>
                </a:lnSpc>
              </a:pPr>
              <a:endParaRPr lang="en-US" altLang="zh-CN"/>
            </a:p>
            <a:p>
              <a:pPr>
                <a:lnSpc>
                  <a:spcPct val="50000"/>
                </a:lnSpc>
              </a:pPr>
              <a:endParaRPr lang="en-US" altLang="zh-CN">
                <a:solidFill>
                  <a:schemeClr val="accent2"/>
                </a:solidFill>
              </a:endParaRPr>
            </a:p>
            <a:p>
              <a:pPr>
                <a:lnSpc>
                  <a:spcPct val="50000"/>
                </a:lnSpc>
              </a:pPr>
              <a:r>
                <a:rPr lang="en-US" altLang="zh-CN">
                  <a:solidFill>
                    <a:schemeClr val="accent2"/>
                  </a:solidFill>
                </a:rPr>
                <a:t>case</a:t>
              </a:r>
              <a:r>
                <a:rPr lang="en-US" altLang="zh-CN"/>
                <a:t>   </a:t>
              </a:r>
              <a:r>
                <a:rPr lang="zh-CN" altLang="en-US"/>
                <a:t>条件表达式  </a:t>
              </a:r>
              <a:r>
                <a:rPr lang="en-US" altLang="zh-CN">
                  <a:solidFill>
                    <a:schemeClr val="accent2"/>
                  </a:solidFill>
                </a:rPr>
                <a:t>is</a:t>
              </a:r>
            </a:p>
            <a:p>
              <a:pPr>
                <a:lnSpc>
                  <a:spcPct val="50000"/>
                </a:lnSpc>
              </a:pPr>
              <a:r>
                <a:rPr lang="en-US" altLang="zh-CN"/>
                <a:t>  </a:t>
              </a:r>
              <a:r>
                <a:rPr lang="en-US" altLang="zh-CN">
                  <a:solidFill>
                    <a:schemeClr val="accent2"/>
                  </a:solidFill>
                </a:rPr>
                <a:t>when  </a:t>
              </a:r>
              <a:r>
                <a:rPr lang="zh-CN" altLang="en-US"/>
                <a:t>条件表达式的值</a:t>
              </a:r>
              <a:r>
                <a:rPr lang="en-US" altLang="zh-CN"/>
                <a:t>=&gt;</a:t>
              </a:r>
              <a:r>
                <a:rPr lang="zh-CN" altLang="en-US"/>
                <a:t>一组顺序语句；</a:t>
              </a:r>
              <a:endParaRPr lang="zh-CN" altLang="en-US">
                <a:solidFill>
                  <a:schemeClr val="accent2"/>
                </a:solidFill>
              </a:endParaRPr>
            </a:p>
            <a:p>
              <a:pPr>
                <a:lnSpc>
                  <a:spcPct val="50000"/>
                </a:lnSpc>
              </a:pPr>
              <a:r>
                <a:rPr lang="zh-CN" altLang="en-US"/>
                <a:t>                                </a:t>
              </a:r>
              <a:r>
                <a:rPr lang="en-US" altLang="zh-CN"/>
                <a:t>……</a:t>
              </a:r>
            </a:p>
            <a:p>
              <a:pPr>
                <a:lnSpc>
                  <a:spcPct val="50000"/>
                </a:lnSpc>
              </a:pPr>
              <a:r>
                <a:rPr lang="en-US" altLang="zh-CN"/>
                <a:t>  </a:t>
              </a:r>
              <a:r>
                <a:rPr lang="en-US" altLang="zh-CN">
                  <a:solidFill>
                    <a:schemeClr val="accent2"/>
                  </a:solidFill>
                </a:rPr>
                <a:t>when  </a:t>
              </a:r>
              <a:r>
                <a:rPr lang="zh-CN" altLang="en-US"/>
                <a:t>条件表达式的值</a:t>
              </a:r>
              <a:r>
                <a:rPr lang="en-US" altLang="zh-CN"/>
                <a:t>=&gt;</a:t>
              </a:r>
              <a:r>
                <a:rPr lang="zh-CN" altLang="en-US"/>
                <a:t>一组顺序语句；</a:t>
              </a:r>
            </a:p>
            <a:p>
              <a:pPr>
                <a:lnSpc>
                  <a:spcPct val="50000"/>
                </a:lnSpc>
              </a:pPr>
              <a:r>
                <a:rPr lang="en-US" altLang="zh-CN">
                  <a:solidFill>
                    <a:schemeClr val="accent2"/>
                  </a:solidFill>
                </a:rPr>
                <a:t>end case;</a:t>
              </a:r>
            </a:p>
          </p:txBody>
        </p:sp>
        <p:sp>
          <p:nvSpPr>
            <p:cNvPr id="66569" name="Rectangle 10"/>
            <p:cNvSpPr>
              <a:spLocks noChangeArrowheads="1"/>
            </p:cNvSpPr>
            <p:nvPr/>
          </p:nvSpPr>
          <p:spPr bwMode="auto">
            <a:xfrm>
              <a:off x="2426" y="73"/>
              <a:ext cx="3085" cy="1089"/>
            </a:xfrm>
            <a:prstGeom prst="rect">
              <a:avLst/>
            </a:prstGeom>
            <a:noFill/>
            <a:ln w="19050" algn="ctr">
              <a:solidFill>
                <a:srgbClr val="FF3300"/>
              </a:solidFill>
              <a:miter lim="800000"/>
              <a:headEnd/>
              <a:tailEnd/>
            </a:ln>
          </p:spPr>
          <p:txBody>
            <a:bodyPr lIns="90000" tIns="82800" rIns="90000" bIns="46800" anchor="ctr">
              <a:spAutoFit/>
            </a:bodyPr>
            <a:lstStyle/>
            <a:p>
              <a:endParaRPr lang="zh-CN" altLang="en-US"/>
            </a:p>
          </p:txBody>
        </p:sp>
      </p:grpSp>
      <p:sp>
        <p:nvSpPr>
          <p:cNvPr id="586764" name="Rectangle 12"/>
          <p:cNvSpPr>
            <a:spLocks noChangeArrowheads="1"/>
          </p:cNvSpPr>
          <p:nvPr/>
        </p:nvSpPr>
        <p:spPr bwMode="auto">
          <a:xfrm>
            <a:off x="1331913" y="4652963"/>
            <a:ext cx="1511300" cy="288925"/>
          </a:xfrm>
          <a:prstGeom prst="rect">
            <a:avLst/>
          </a:prstGeom>
          <a:noFill/>
          <a:ln w="19050" algn="ctr">
            <a:solidFill>
              <a:srgbClr val="FF3300"/>
            </a:solidFill>
            <a:miter lim="800000"/>
            <a:headEnd/>
            <a:tailEnd/>
          </a:ln>
        </p:spPr>
        <p:txBody>
          <a:bodyPr wrap="none" lIns="90000" tIns="82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67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67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6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760" grpId="0"/>
      <p:bldP spid="586761" grpId="0"/>
      <p:bldP spid="58676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6481763" y="6559550"/>
            <a:ext cx="2662237" cy="298450"/>
          </a:xfrm>
        </p:spPr>
        <p:txBody>
          <a:bodyPr/>
          <a:lstStyle/>
          <a:p>
            <a:pPr algn="r" eaLnBrk="1" hangingPunct="1">
              <a:spcBef>
                <a:spcPct val="50000"/>
              </a:spcBef>
              <a:defRPr/>
            </a:pPr>
            <a:r>
              <a:rPr lang="zh-CN" altLang="en-US"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顺序描述语句</a:t>
            </a:r>
            <a:r>
              <a:rPr lang="en-US" altLang="zh-CN"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for loop</a:t>
            </a:r>
          </a:p>
        </p:txBody>
      </p:sp>
      <p:sp>
        <p:nvSpPr>
          <p:cNvPr id="587781" name="Text Box 5"/>
          <p:cNvSpPr txBox="1">
            <a:spLocks noChangeArrowheads="1"/>
          </p:cNvSpPr>
          <p:nvPr/>
        </p:nvSpPr>
        <p:spPr bwMode="auto">
          <a:xfrm>
            <a:off x="250825" y="188913"/>
            <a:ext cx="1476375"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loop</a:t>
            </a:r>
            <a:r>
              <a:rPr lang="zh-CN" altLang="en-US"/>
              <a:t>语句</a:t>
            </a:r>
          </a:p>
        </p:txBody>
      </p:sp>
      <p:sp>
        <p:nvSpPr>
          <p:cNvPr id="587782" name="Rectangle 6"/>
          <p:cNvSpPr>
            <a:spLocks noChangeArrowheads="1"/>
          </p:cNvSpPr>
          <p:nvPr/>
        </p:nvSpPr>
        <p:spPr bwMode="auto">
          <a:xfrm>
            <a:off x="323850" y="476250"/>
            <a:ext cx="6408738" cy="6122988"/>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600"/>
          </a:p>
          <a:p>
            <a:pPr>
              <a:lnSpc>
                <a:spcPct val="50000"/>
              </a:lnSpc>
            </a:pPr>
            <a:r>
              <a:rPr lang="en-US" altLang="zh-CN"/>
              <a:t>LIBRARY IEEE;</a:t>
            </a:r>
          </a:p>
          <a:p>
            <a:pPr>
              <a:lnSpc>
                <a:spcPct val="50000"/>
              </a:lnSpc>
            </a:pPr>
            <a:r>
              <a:rPr lang="en-US" altLang="zh-CN"/>
              <a:t>USE IEEE.std_logic_1164.ALL;</a:t>
            </a:r>
          </a:p>
          <a:p>
            <a:pPr>
              <a:lnSpc>
                <a:spcPct val="50000"/>
              </a:lnSpc>
            </a:pPr>
            <a:r>
              <a:rPr lang="en-US" altLang="zh-CN"/>
              <a:t>ENTITY jioujy IS</a:t>
            </a:r>
          </a:p>
          <a:p>
            <a:pPr>
              <a:lnSpc>
                <a:spcPct val="50000"/>
              </a:lnSpc>
            </a:pPr>
            <a:r>
              <a:rPr lang="en-US" altLang="zh-CN"/>
              <a:t>           PORT (</a:t>
            </a:r>
            <a:r>
              <a:rPr lang="en-US" altLang="zh-CN">
                <a:solidFill>
                  <a:srgbClr val="006600"/>
                </a:solidFill>
              </a:rPr>
              <a:t>d</a:t>
            </a:r>
            <a:r>
              <a:rPr lang="en-US" altLang="zh-CN"/>
              <a:t> : IN  std_logic_vector ( 0 TO 7);</a:t>
            </a:r>
          </a:p>
          <a:p>
            <a:pPr>
              <a:lnSpc>
                <a:spcPct val="50000"/>
              </a:lnSpc>
            </a:pPr>
            <a:r>
              <a:rPr lang="en-US" altLang="zh-CN"/>
              <a:t>                        </a:t>
            </a:r>
            <a:r>
              <a:rPr lang="en-US" altLang="zh-CN">
                <a:solidFill>
                  <a:srgbClr val="006600"/>
                </a:solidFill>
              </a:rPr>
              <a:t>q  </a:t>
            </a:r>
            <a:r>
              <a:rPr lang="en-US" altLang="zh-CN"/>
              <a:t> : OUT std_logic);</a:t>
            </a:r>
          </a:p>
          <a:p>
            <a:pPr>
              <a:lnSpc>
                <a:spcPct val="50000"/>
              </a:lnSpc>
            </a:pPr>
            <a:r>
              <a:rPr lang="en-US" altLang="zh-CN"/>
              <a:t>END jioujy;</a:t>
            </a:r>
          </a:p>
          <a:p>
            <a:pPr>
              <a:lnSpc>
                <a:spcPct val="50000"/>
              </a:lnSpc>
            </a:pPr>
            <a:r>
              <a:rPr lang="en-US" altLang="zh-CN"/>
              <a:t>ARCHITECTURE rtl OF jioujy IS</a:t>
            </a:r>
          </a:p>
          <a:p>
            <a:pPr>
              <a:lnSpc>
                <a:spcPct val="50000"/>
              </a:lnSpc>
            </a:pPr>
            <a:r>
              <a:rPr lang="en-US" altLang="zh-CN"/>
              <a:t>BEGIN</a:t>
            </a:r>
          </a:p>
          <a:p>
            <a:pPr>
              <a:lnSpc>
                <a:spcPct val="50000"/>
              </a:lnSpc>
            </a:pPr>
            <a:r>
              <a:rPr lang="en-US" altLang="zh-CN"/>
              <a:t>     PROCESS(d)</a:t>
            </a:r>
          </a:p>
          <a:p>
            <a:pPr>
              <a:lnSpc>
                <a:spcPct val="50000"/>
              </a:lnSpc>
            </a:pPr>
            <a:r>
              <a:rPr lang="en-US" altLang="zh-CN"/>
              <a:t>     VARIABLE  tmp : std_logic;</a:t>
            </a:r>
          </a:p>
          <a:p>
            <a:pPr>
              <a:lnSpc>
                <a:spcPct val="50000"/>
              </a:lnSpc>
            </a:pPr>
            <a:r>
              <a:rPr lang="en-US" altLang="zh-CN"/>
              <a:t>     VARIABLE  i : integer;   </a:t>
            </a:r>
            <a:endParaRPr lang="en-US" altLang="zh-CN">
              <a:solidFill>
                <a:srgbClr val="00B050"/>
              </a:solidFill>
              <a:latin typeface="楷体" pitchFamily="49" charset="-122"/>
              <a:ea typeface="楷体" pitchFamily="49" charset="-122"/>
            </a:endParaRPr>
          </a:p>
          <a:p>
            <a:pPr>
              <a:lnSpc>
                <a:spcPct val="50000"/>
              </a:lnSpc>
            </a:pPr>
            <a:r>
              <a:rPr lang="en-US" altLang="zh-CN"/>
              <a:t>             BEGIN</a:t>
            </a:r>
          </a:p>
          <a:p>
            <a:pPr>
              <a:lnSpc>
                <a:spcPct val="50000"/>
              </a:lnSpc>
            </a:pPr>
            <a:r>
              <a:rPr lang="en-US" altLang="zh-CN"/>
              <a:t>              tmp:=‘0’;</a:t>
            </a:r>
          </a:p>
          <a:p>
            <a:pPr>
              <a:lnSpc>
                <a:spcPct val="50000"/>
              </a:lnSpc>
            </a:pPr>
            <a:r>
              <a:rPr lang="en-US" altLang="zh-CN"/>
              <a:t>              </a:t>
            </a:r>
            <a:r>
              <a:rPr lang="en-US" altLang="zh-CN">
                <a:solidFill>
                  <a:schemeClr val="accent2"/>
                </a:solidFill>
              </a:rPr>
              <a:t>FOR </a:t>
            </a:r>
            <a:r>
              <a:rPr lang="en-US" altLang="zh-CN"/>
              <a:t> i  </a:t>
            </a:r>
            <a:r>
              <a:rPr lang="en-US" altLang="zh-CN">
                <a:solidFill>
                  <a:schemeClr val="accent2"/>
                </a:solidFill>
              </a:rPr>
              <a:t>IN</a:t>
            </a:r>
            <a:r>
              <a:rPr lang="en-US" altLang="zh-CN"/>
              <a:t>    0</a:t>
            </a:r>
            <a:r>
              <a:rPr lang="en-US" altLang="zh-CN">
                <a:solidFill>
                  <a:schemeClr val="accent2"/>
                </a:solidFill>
              </a:rPr>
              <a:t> to </a:t>
            </a:r>
            <a:r>
              <a:rPr lang="en-US" altLang="zh-CN"/>
              <a:t>7   </a:t>
            </a:r>
            <a:r>
              <a:rPr lang="en-US" altLang="zh-CN">
                <a:solidFill>
                  <a:schemeClr val="accent2"/>
                </a:solidFill>
              </a:rPr>
              <a:t>LOOP</a:t>
            </a:r>
          </a:p>
          <a:p>
            <a:pPr>
              <a:lnSpc>
                <a:spcPct val="50000"/>
              </a:lnSpc>
            </a:pPr>
            <a:r>
              <a:rPr lang="en-US" altLang="zh-CN"/>
              <a:t>                  tmp := tmp </a:t>
            </a:r>
            <a:r>
              <a:rPr lang="en-US" altLang="zh-CN">
                <a:solidFill>
                  <a:schemeClr val="accent2"/>
                </a:solidFill>
              </a:rPr>
              <a:t>xor</a:t>
            </a:r>
            <a:r>
              <a:rPr lang="en-US" altLang="zh-CN"/>
              <a:t>  d(i);</a:t>
            </a:r>
          </a:p>
          <a:p>
            <a:pPr>
              <a:lnSpc>
                <a:spcPct val="50000"/>
              </a:lnSpc>
            </a:pPr>
            <a:r>
              <a:rPr lang="en-US" altLang="zh-CN">
                <a:solidFill>
                  <a:schemeClr val="accent2"/>
                </a:solidFill>
              </a:rPr>
              <a:t>               END LOOP</a:t>
            </a:r>
            <a:r>
              <a:rPr lang="en-US" altLang="zh-CN"/>
              <a:t>;</a:t>
            </a:r>
          </a:p>
          <a:p>
            <a:pPr>
              <a:lnSpc>
                <a:spcPct val="50000"/>
              </a:lnSpc>
            </a:pPr>
            <a:r>
              <a:rPr lang="en-US" altLang="zh-CN"/>
              <a:t>              q &lt;= tmp;</a:t>
            </a:r>
          </a:p>
          <a:p>
            <a:pPr>
              <a:lnSpc>
                <a:spcPct val="50000"/>
              </a:lnSpc>
            </a:pPr>
            <a:r>
              <a:rPr lang="en-US" altLang="zh-CN"/>
              <a:t>      END PROCESS;</a:t>
            </a:r>
          </a:p>
          <a:p>
            <a:pPr>
              <a:lnSpc>
                <a:spcPct val="50000"/>
              </a:lnSpc>
            </a:pPr>
            <a:r>
              <a:rPr lang="en-US" altLang="zh-CN"/>
              <a:t>END rtl;</a:t>
            </a:r>
          </a:p>
        </p:txBody>
      </p:sp>
      <p:sp>
        <p:nvSpPr>
          <p:cNvPr id="587783" name="Text Box 7"/>
          <p:cNvSpPr txBox="1">
            <a:spLocks noChangeArrowheads="1"/>
          </p:cNvSpPr>
          <p:nvPr/>
        </p:nvSpPr>
        <p:spPr bwMode="auto">
          <a:xfrm>
            <a:off x="4505325" y="146050"/>
            <a:ext cx="4537075" cy="1047750"/>
          </a:xfrm>
          <a:prstGeom prst="rect">
            <a:avLst/>
          </a:prstGeom>
          <a:noFill/>
          <a:ln w="19050" algn="ctr">
            <a:solidFill>
              <a:srgbClr val="FF3300"/>
            </a:solidFill>
            <a:miter lim="800000"/>
            <a:headEnd/>
            <a:tailEnd/>
          </a:ln>
        </p:spPr>
        <p:txBody>
          <a:bodyPr lIns="90000" tIns="82800" rIns="90000" bIns="46800">
            <a:spAutoFit/>
          </a:bodyPr>
          <a:lstStyle/>
          <a:p>
            <a:pPr>
              <a:lnSpc>
                <a:spcPct val="65000"/>
              </a:lnSpc>
            </a:pPr>
            <a:r>
              <a:rPr lang="zh-CN" altLang="en-US"/>
              <a:t>循环标号：</a:t>
            </a:r>
            <a:r>
              <a:rPr lang="en-US" altLang="zh-CN">
                <a:solidFill>
                  <a:schemeClr val="accent2"/>
                </a:solidFill>
              </a:rPr>
              <a:t>for</a:t>
            </a:r>
            <a:r>
              <a:rPr lang="en-US" altLang="zh-CN"/>
              <a:t> </a:t>
            </a:r>
            <a:r>
              <a:rPr lang="zh-CN" altLang="en-US"/>
              <a:t>循环变量 </a:t>
            </a:r>
            <a:r>
              <a:rPr lang="en-US" altLang="zh-CN">
                <a:solidFill>
                  <a:schemeClr val="accent2"/>
                </a:solidFill>
              </a:rPr>
              <a:t>in</a:t>
            </a:r>
            <a:r>
              <a:rPr lang="en-US" altLang="zh-CN"/>
              <a:t> </a:t>
            </a:r>
            <a:r>
              <a:rPr lang="zh-CN" altLang="en-US"/>
              <a:t>范围 </a:t>
            </a:r>
            <a:r>
              <a:rPr lang="en-US" altLang="zh-CN">
                <a:solidFill>
                  <a:schemeClr val="accent2"/>
                </a:solidFill>
              </a:rPr>
              <a:t>loop</a:t>
            </a:r>
          </a:p>
          <a:p>
            <a:pPr>
              <a:lnSpc>
                <a:spcPct val="65000"/>
              </a:lnSpc>
            </a:pPr>
            <a:r>
              <a:rPr lang="en-US" altLang="zh-CN"/>
              <a:t>                       </a:t>
            </a:r>
            <a:r>
              <a:rPr lang="zh-CN" altLang="en-US"/>
              <a:t>顺序处理语句；</a:t>
            </a:r>
          </a:p>
          <a:p>
            <a:pPr>
              <a:lnSpc>
                <a:spcPct val="65000"/>
              </a:lnSpc>
            </a:pPr>
            <a:r>
              <a:rPr lang="zh-CN" altLang="en-US">
                <a:solidFill>
                  <a:schemeClr val="accent2"/>
                </a:solidFill>
              </a:rPr>
              <a:t>                    </a:t>
            </a:r>
            <a:r>
              <a:rPr lang="en-US" altLang="zh-CN">
                <a:solidFill>
                  <a:schemeClr val="accent2"/>
                </a:solidFill>
              </a:rPr>
              <a:t>end loop</a:t>
            </a:r>
            <a:r>
              <a:rPr lang="en-US" altLang="zh-CN"/>
              <a:t> </a:t>
            </a:r>
            <a:r>
              <a:rPr lang="zh-CN" altLang="en-US"/>
              <a:t>循环标号；</a:t>
            </a:r>
          </a:p>
        </p:txBody>
      </p:sp>
      <p:sp>
        <p:nvSpPr>
          <p:cNvPr id="587784" name="Text Box 8"/>
          <p:cNvSpPr txBox="1">
            <a:spLocks noChangeArrowheads="1"/>
          </p:cNvSpPr>
          <p:nvPr/>
        </p:nvSpPr>
        <p:spPr bwMode="auto">
          <a:xfrm>
            <a:off x="2195513" y="260350"/>
            <a:ext cx="1944687"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for</a:t>
            </a:r>
            <a:r>
              <a:rPr lang="en-US" altLang="zh-CN">
                <a:solidFill>
                  <a:srgbClr val="FF3300"/>
                </a:solidFill>
              </a:rPr>
              <a:t> </a:t>
            </a:r>
            <a:r>
              <a:rPr lang="en-US" altLang="zh-CN"/>
              <a:t>loop</a:t>
            </a:r>
            <a:r>
              <a:rPr lang="zh-CN" altLang="en-US"/>
              <a:t>语句</a:t>
            </a:r>
          </a:p>
        </p:txBody>
      </p:sp>
      <p:sp>
        <p:nvSpPr>
          <p:cNvPr id="587785" name="Text Box 9"/>
          <p:cNvSpPr txBox="1">
            <a:spLocks noChangeArrowheads="1"/>
          </p:cNvSpPr>
          <p:nvPr/>
        </p:nvSpPr>
        <p:spPr bwMode="auto">
          <a:xfrm>
            <a:off x="5292725" y="3429000"/>
            <a:ext cx="3455988" cy="1300163"/>
          </a:xfrm>
          <a:prstGeom prst="rect">
            <a:avLst/>
          </a:prstGeom>
          <a:noFill/>
          <a:ln w="19050" algn="ctr">
            <a:noFill/>
            <a:miter lim="800000"/>
            <a:headEnd/>
            <a:tailEnd/>
          </a:ln>
        </p:spPr>
        <p:txBody>
          <a:bodyPr lIns="90000" tIns="82800" rIns="90000" bIns="46800">
            <a:spAutoFit/>
          </a:bodyPr>
          <a:lstStyle/>
          <a:p>
            <a:pPr>
              <a:lnSpc>
                <a:spcPct val="95000"/>
              </a:lnSpc>
            </a:pPr>
            <a:r>
              <a:rPr lang="zh-CN" altLang="en-US">
                <a:solidFill>
                  <a:srgbClr val="CC3399"/>
                </a:solidFill>
                <a:latin typeface="宋体" pitchFamily="2" charset="-122"/>
                <a:ea typeface="宋体" pitchFamily="2" charset="-122"/>
              </a:rPr>
              <a:t>功能描述：</a:t>
            </a:r>
            <a:r>
              <a:rPr lang="en-US" altLang="zh-CN">
                <a:solidFill>
                  <a:srgbClr val="CC3399"/>
                </a:solidFill>
                <a:latin typeface="宋体" pitchFamily="2" charset="-122"/>
                <a:ea typeface="宋体" pitchFamily="2" charset="-122"/>
              </a:rPr>
              <a:t>8</a:t>
            </a:r>
            <a:r>
              <a:rPr lang="zh-CN" altLang="en-US">
                <a:solidFill>
                  <a:srgbClr val="CC3399"/>
                </a:solidFill>
                <a:latin typeface="宋体" pitchFamily="2" charset="-122"/>
                <a:ea typeface="宋体" pitchFamily="2" charset="-122"/>
              </a:rPr>
              <a:t>位奇偶校验电路</a:t>
            </a:r>
            <a:r>
              <a:rPr lang="zh-CN" altLang="en-US">
                <a:ea typeface="宋体" pitchFamily="2" charset="-122"/>
              </a:rPr>
              <a:t>将输入端口</a:t>
            </a:r>
            <a:r>
              <a:rPr lang="en-US" altLang="zh-CN">
                <a:ea typeface="宋体" pitchFamily="2" charset="-122"/>
              </a:rPr>
              <a:t>d</a:t>
            </a:r>
            <a:r>
              <a:rPr lang="zh-CN" altLang="en-US">
                <a:ea typeface="宋体" pitchFamily="2" charset="-122"/>
              </a:rPr>
              <a:t>送来的矢量进行按位异或，</a:t>
            </a:r>
            <a:r>
              <a:rPr lang="en-US" altLang="zh-CN">
                <a:ea typeface="宋体" pitchFamily="2" charset="-122"/>
              </a:rPr>
              <a:t>d</a:t>
            </a:r>
            <a:r>
              <a:rPr lang="zh-CN" altLang="en-US">
                <a:ea typeface="宋体" pitchFamily="2" charset="-122"/>
              </a:rPr>
              <a:t>为奇数个</a:t>
            </a:r>
            <a:r>
              <a:rPr lang="en-US" altLang="zh-CN">
                <a:ea typeface="宋体" pitchFamily="2" charset="-122"/>
              </a:rPr>
              <a:t>1</a:t>
            </a:r>
            <a:r>
              <a:rPr lang="zh-CN" altLang="en-US">
                <a:ea typeface="宋体" pitchFamily="2" charset="-122"/>
              </a:rPr>
              <a:t>，则</a:t>
            </a:r>
            <a:r>
              <a:rPr lang="en-US" altLang="zh-CN">
                <a:ea typeface="宋体" pitchFamily="2" charset="-122"/>
              </a:rPr>
              <a:t>q=1</a:t>
            </a:r>
            <a:r>
              <a:rPr lang="zh-CN" altLang="en-US">
                <a:ea typeface="宋体" pitchFamily="2" charset="-122"/>
              </a:rPr>
              <a:t>；</a:t>
            </a:r>
            <a:r>
              <a:rPr lang="en-US" altLang="zh-CN">
                <a:ea typeface="宋体" pitchFamily="2" charset="-122"/>
              </a:rPr>
              <a:t> d</a:t>
            </a:r>
            <a:r>
              <a:rPr lang="zh-CN" altLang="en-US">
                <a:ea typeface="宋体" pitchFamily="2" charset="-122"/>
              </a:rPr>
              <a:t>为偶数个</a:t>
            </a:r>
            <a:r>
              <a:rPr lang="en-US" altLang="zh-CN">
                <a:ea typeface="宋体" pitchFamily="2" charset="-122"/>
              </a:rPr>
              <a:t>1</a:t>
            </a:r>
            <a:r>
              <a:rPr lang="zh-CN" altLang="en-US">
                <a:ea typeface="宋体" pitchFamily="2" charset="-122"/>
              </a:rPr>
              <a:t>，则</a:t>
            </a:r>
            <a:r>
              <a:rPr lang="en-US" altLang="zh-CN">
                <a:ea typeface="宋体" pitchFamily="2" charset="-122"/>
              </a:rPr>
              <a:t>q=0 </a:t>
            </a:r>
            <a:r>
              <a:rPr lang="zh-CN" altLang="en-US">
                <a:ea typeface="宋体" pitchFamily="2" charset="-122"/>
              </a:rPr>
              <a:t>。</a:t>
            </a:r>
          </a:p>
        </p:txBody>
      </p:sp>
      <p:grpSp>
        <p:nvGrpSpPr>
          <p:cNvPr id="2" name="Group 15"/>
          <p:cNvGrpSpPr>
            <a:grpSpLocks/>
          </p:cNvGrpSpPr>
          <p:nvPr/>
        </p:nvGrpSpPr>
        <p:grpSpPr bwMode="auto">
          <a:xfrm>
            <a:off x="2484438" y="4941888"/>
            <a:ext cx="2663825" cy="387350"/>
            <a:chOff x="1292" y="2659"/>
            <a:chExt cx="1678" cy="244"/>
          </a:xfrm>
        </p:grpSpPr>
        <p:sp>
          <p:nvSpPr>
            <p:cNvPr id="67598" name="Line 12"/>
            <p:cNvSpPr>
              <a:spLocks noChangeShapeType="1"/>
            </p:cNvSpPr>
            <p:nvPr/>
          </p:nvSpPr>
          <p:spPr bwMode="auto">
            <a:xfrm>
              <a:off x="1292" y="2677"/>
              <a:ext cx="590" cy="0"/>
            </a:xfrm>
            <a:prstGeom prst="line">
              <a:avLst/>
            </a:prstGeom>
            <a:noFill/>
            <a:ln w="38100" cmpd="dbl">
              <a:solidFill>
                <a:srgbClr val="FF3300"/>
              </a:solidFill>
              <a:round/>
              <a:headEnd/>
              <a:tailEnd/>
            </a:ln>
          </p:spPr>
          <p:txBody>
            <a:bodyPr lIns="90000" tIns="82800" rIns="90000" bIns="46800">
              <a:spAutoFit/>
            </a:bodyPr>
            <a:lstStyle/>
            <a:p>
              <a:endParaRPr lang="zh-CN" altLang="en-US"/>
            </a:p>
          </p:txBody>
        </p:sp>
        <p:sp>
          <p:nvSpPr>
            <p:cNvPr id="67599" name="Text Box 13"/>
            <p:cNvSpPr txBox="1">
              <a:spLocks noChangeArrowheads="1"/>
            </p:cNvSpPr>
            <p:nvPr/>
          </p:nvSpPr>
          <p:spPr bwMode="auto">
            <a:xfrm>
              <a:off x="2472" y="2659"/>
              <a:ext cx="498" cy="244"/>
            </a:xfrm>
            <a:prstGeom prst="rect">
              <a:avLst/>
            </a:prstGeom>
            <a:noFill/>
            <a:ln w="19050" algn="ctr">
              <a:noFill/>
              <a:miter lim="800000"/>
              <a:headEnd/>
              <a:tailEnd/>
            </a:ln>
          </p:spPr>
          <p:txBody>
            <a:bodyPr lIns="90000" tIns="82800" rIns="90000" bIns="46800">
              <a:spAutoFit/>
            </a:bodyPr>
            <a:lstStyle/>
            <a:p>
              <a:r>
                <a:rPr lang="zh-CN" altLang="en-US">
                  <a:solidFill>
                    <a:srgbClr val="FF3300"/>
                  </a:solidFill>
                </a:rPr>
                <a:t>范围</a:t>
              </a:r>
            </a:p>
          </p:txBody>
        </p:sp>
        <p:sp>
          <p:nvSpPr>
            <p:cNvPr id="67600" name="Line 14"/>
            <p:cNvSpPr>
              <a:spLocks noChangeShapeType="1"/>
            </p:cNvSpPr>
            <p:nvPr/>
          </p:nvSpPr>
          <p:spPr bwMode="auto">
            <a:xfrm flipH="1" flipV="1">
              <a:off x="1882" y="2659"/>
              <a:ext cx="635" cy="91"/>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grpSp>
      <p:sp>
        <p:nvSpPr>
          <p:cNvPr id="13" name="矩形 12"/>
          <p:cNvSpPr>
            <a:spLocks noChangeArrowheads="1"/>
          </p:cNvSpPr>
          <p:nvPr/>
        </p:nvSpPr>
        <p:spPr bwMode="auto">
          <a:xfrm>
            <a:off x="3348038" y="3789363"/>
            <a:ext cx="915987" cy="354012"/>
          </a:xfrm>
          <a:prstGeom prst="rect">
            <a:avLst/>
          </a:prstGeom>
          <a:noFill/>
          <a:ln w="9525">
            <a:noFill/>
            <a:miter lim="800000"/>
            <a:headEnd/>
            <a:tailEnd/>
          </a:ln>
        </p:spPr>
        <p:txBody>
          <a:bodyPr wrap="none">
            <a:spAutoFit/>
          </a:bodyPr>
          <a:lstStyle/>
          <a:p>
            <a:r>
              <a:rPr lang="en-US" altLang="zh-CN">
                <a:solidFill>
                  <a:srgbClr val="00B050"/>
                </a:solidFill>
              </a:rPr>
              <a:t>(</a:t>
            </a:r>
            <a:r>
              <a:rPr lang="en-US" altLang="en-US">
                <a:solidFill>
                  <a:srgbClr val="00B050"/>
                </a:solidFill>
                <a:latin typeface="楷体" pitchFamily="49" charset="-122"/>
                <a:ea typeface="楷体" pitchFamily="49" charset="-122"/>
              </a:rPr>
              <a:t>整数)</a:t>
            </a:r>
            <a:endParaRPr lang="zh-CN" altLang="en-US"/>
          </a:p>
        </p:txBody>
      </p:sp>
      <p:grpSp>
        <p:nvGrpSpPr>
          <p:cNvPr id="3" name="组合 17"/>
          <p:cNvGrpSpPr>
            <a:grpSpLocks/>
          </p:cNvGrpSpPr>
          <p:nvPr/>
        </p:nvGrpSpPr>
        <p:grpSpPr bwMode="auto">
          <a:xfrm>
            <a:off x="773113" y="3068638"/>
            <a:ext cx="3222625" cy="676275"/>
            <a:chOff x="773765" y="3068960"/>
            <a:chExt cx="3222171" cy="675726"/>
          </a:xfrm>
        </p:grpSpPr>
        <p:sp>
          <p:nvSpPr>
            <p:cNvPr id="67595" name="Text Box 11"/>
            <p:cNvSpPr txBox="1">
              <a:spLocks noChangeArrowheads="1"/>
            </p:cNvSpPr>
            <p:nvPr/>
          </p:nvSpPr>
          <p:spPr bwMode="auto">
            <a:xfrm>
              <a:off x="2411760" y="3068960"/>
              <a:ext cx="1584176" cy="366315"/>
            </a:xfrm>
            <a:prstGeom prst="rect">
              <a:avLst/>
            </a:prstGeom>
            <a:noFill/>
            <a:ln w="19050" algn="ctr">
              <a:solidFill>
                <a:srgbClr val="00B050"/>
              </a:solidFill>
              <a:miter lim="800000"/>
              <a:headEnd/>
              <a:tailEnd/>
            </a:ln>
          </p:spPr>
          <p:txBody>
            <a:bodyPr lIns="90000" tIns="82800" rIns="90000" bIns="46800">
              <a:spAutoFit/>
            </a:bodyPr>
            <a:lstStyle/>
            <a:p>
              <a:pPr algn="ctr"/>
              <a:r>
                <a:rPr lang="zh-CN" altLang="en-US" sz="1800">
                  <a:solidFill>
                    <a:srgbClr val="006600"/>
                  </a:solidFill>
                  <a:ea typeface="楷体" pitchFamily="49" charset="-122"/>
                </a:rPr>
                <a:t>定义中间变量</a:t>
              </a:r>
            </a:p>
          </p:txBody>
        </p:sp>
        <p:cxnSp>
          <p:nvCxnSpPr>
            <p:cNvPr id="67596" name="直接箭头连接符 14"/>
            <p:cNvCxnSpPr>
              <a:cxnSpLocks noChangeShapeType="1"/>
            </p:cNvCxnSpPr>
            <p:nvPr/>
          </p:nvCxnSpPr>
          <p:spPr bwMode="auto">
            <a:xfrm flipH="1">
              <a:off x="1763688" y="3429000"/>
              <a:ext cx="648072" cy="288032"/>
            </a:xfrm>
            <a:prstGeom prst="straightConnector1">
              <a:avLst/>
            </a:prstGeom>
            <a:noFill/>
            <a:ln w="19050" algn="ctr">
              <a:solidFill>
                <a:srgbClr val="00B050"/>
              </a:solidFill>
              <a:round/>
              <a:headEnd/>
              <a:tailEnd type="arrow" w="med" len="med"/>
            </a:ln>
          </p:spPr>
        </p:cxnSp>
        <p:cxnSp>
          <p:nvCxnSpPr>
            <p:cNvPr id="67597" name="直接连接符 16"/>
            <p:cNvCxnSpPr>
              <a:cxnSpLocks noChangeShapeType="1"/>
            </p:cNvCxnSpPr>
            <p:nvPr/>
          </p:nvCxnSpPr>
          <p:spPr bwMode="auto">
            <a:xfrm>
              <a:off x="773765" y="3744686"/>
              <a:ext cx="1152128" cy="0"/>
            </a:xfrm>
            <a:prstGeom prst="line">
              <a:avLst/>
            </a:prstGeom>
            <a:noFill/>
            <a:ln w="19050" algn="ctr">
              <a:solidFill>
                <a:srgbClr val="00B050"/>
              </a:solidFill>
              <a:prstDash val="dash"/>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7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77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7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782" grpId="0"/>
      <p:bldP spid="587783" grpId="0" animBg="1"/>
      <p:bldP spid="587784" grpId="0"/>
      <p:bldP spid="587785"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7273925" y="6630988"/>
            <a:ext cx="1870075" cy="227012"/>
          </a:xfrm>
        </p:spPr>
        <p:txBody>
          <a:bodyPr/>
          <a:lstStyle/>
          <a:p>
            <a:pPr algn="r" eaLnBrk="1" hangingPunct="1">
              <a:spcBef>
                <a:spcPct val="50000"/>
              </a:spcBef>
              <a:defRPr/>
            </a:pPr>
            <a:r>
              <a:rPr lang="zh-CN" altLang="en-US"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顺序描述语句</a:t>
            </a:r>
            <a:r>
              <a:rPr lang="en-US" altLang="zh-CN" sz="1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while loop</a:t>
            </a:r>
          </a:p>
        </p:txBody>
      </p:sp>
      <p:sp>
        <p:nvSpPr>
          <p:cNvPr id="588804" name="Rectangle 4"/>
          <p:cNvSpPr>
            <a:spLocks noChangeArrowheads="1"/>
          </p:cNvSpPr>
          <p:nvPr/>
        </p:nvSpPr>
        <p:spPr bwMode="auto">
          <a:xfrm>
            <a:off x="468313" y="620713"/>
            <a:ext cx="5816600" cy="6486525"/>
          </a:xfrm>
          <a:prstGeom prst="rect">
            <a:avLst/>
          </a:prstGeom>
          <a:noFill/>
          <a:ln w="19050" algn="ctr">
            <a:noFill/>
            <a:miter lim="800000"/>
            <a:headEnd/>
            <a:tailEnd/>
          </a:ln>
        </p:spPr>
        <p:txBody>
          <a:bodyPr lIns="90000" tIns="82800" rIns="90000" bIns="46800">
            <a:spAutoFit/>
          </a:bodyPr>
          <a:lstStyle/>
          <a:p>
            <a:pPr>
              <a:lnSpc>
                <a:spcPct val="50000"/>
              </a:lnSpc>
            </a:pPr>
            <a:r>
              <a:rPr lang="en-US" altLang="zh-CN" sz="1600"/>
              <a:t>LIBRARY IEEE;</a:t>
            </a:r>
          </a:p>
          <a:p>
            <a:pPr>
              <a:lnSpc>
                <a:spcPct val="50000"/>
              </a:lnSpc>
            </a:pPr>
            <a:r>
              <a:rPr lang="en-US" altLang="zh-CN" sz="1800"/>
              <a:t>USE IEEE.std_logic_1164.ALL;</a:t>
            </a:r>
          </a:p>
          <a:p>
            <a:pPr>
              <a:lnSpc>
                <a:spcPct val="50000"/>
              </a:lnSpc>
            </a:pPr>
            <a:endParaRPr lang="en-US" altLang="zh-CN" sz="1800"/>
          </a:p>
          <a:p>
            <a:pPr>
              <a:lnSpc>
                <a:spcPct val="50000"/>
              </a:lnSpc>
            </a:pPr>
            <a:r>
              <a:rPr lang="en-US" altLang="zh-CN" sz="1800"/>
              <a:t>ENTITY logic_and IS</a:t>
            </a:r>
          </a:p>
          <a:p>
            <a:pPr>
              <a:lnSpc>
                <a:spcPct val="50000"/>
              </a:lnSpc>
            </a:pPr>
            <a:r>
              <a:rPr lang="en-US" altLang="zh-CN" sz="1800"/>
              <a:t>           PORT (input : IN std_logic_vector(7 DOWNTO 0);</a:t>
            </a:r>
          </a:p>
          <a:p>
            <a:pPr>
              <a:lnSpc>
                <a:spcPct val="50000"/>
              </a:lnSpc>
            </a:pPr>
            <a:r>
              <a:rPr lang="en-US" altLang="zh-CN" sz="1800"/>
              <a:t>                 q : OUT std_logic);</a:t>
            </a:r>
          </a:p>
          <a:p>
            <a:pPr>
              <a:lnSpc>
                <a:spcPct val="50000"/>
              </a:lnSpc>
            </a:pPr>
            <a:r>
              <a:rPr lang="en-US" altLang="zh-CN" sz="1800"/>
              <a:t>END logic_and;</a:t>
            </a:r>
          </a:p>
          <a:p>
            <a:pPr>
              <a:lnSpc>
                <a:spcPct val="50000"/>
              </a:lnSpc>
            </a:pPr>
            <a:endParaRPr lang="en-US" altLang="zh-CN" sz="1800"/>
          </a:p>
          <a:p>
            <a:pPr>
              <a:lnSpc>
                <a:spcPct val="50000"/>
              </a:lnSpc>
            </a:pPr>
            <a:r>
              <a:rPr lang="en-US" altLang="zh-CN" sz="1800"/>
              <a:t>ARCHITECTURE behave OF logic_and IS</a:t>
            </a:r>
          </a:p>
          <a:p>
            <a:pPr>
              <a:lnSpc>
                <a:spcPct val="50000"/>
              </a:lnSpc>
            </a:pPr>
            <a:r>
              <a:rPr lang="en-US" altLang="zh-CN" sz="1800"/>
              <a:t>BEGIN</a:t>
            </a:r>
          </a:p>
          <a:p>
            <a:pPr>
              <a:lnSpc>
                <a:spcPct val="50000"/>
              </a:lnSpc>
            </a:pPr>
            <a:r>
              <a:rPr lang="en-US" altLang="zh-CN" sz="1800"/>
              <a:t>     PROCESS(input)</a:t>
            </a:r>
          </a:p>
          <a:p>
            <a:pPr>
              <a:lnSpc>
                <a:spcPct val="50000"/>
              </a:lnSpc>
            </a:pPr>
            <a:r>
              <a:rPr lang="en-US" altLang="zh-CN" sz="1800"/>
              <a:t>     VARIABLE  tmp : std_logic;</a:t>
            </a:r>
          </a:p>
          <a:p>
            <a:pPr>
              <a:lnSpc>
                <a:spcPct val="50000"/>
              </a:lnSpc>
            </a:pPr>
            <a:r>
              <a:rPr lang="en-US" altLang="zh-CN" sz="1800"/>
              <a:t>     VARIABLE  i : integer;</a:t>
            </a:r>
          </a:p>
          <a:p>
            <a:pPr>
              <a:lnSpc>
                <a:spcPct val="50000"/>
              </a:lnSpc>
            </a:pPr>
            <a:r>
              <a:rPr lang="en-US" altLang="zh-CN" sz="1800"/>
              <a:t>     BEGIN</a:t>
            </a:r>
          </a:p>
          <a:p>
            <a:pPr>
              <a:lnSpc>
                <a:spcPct val="50000"/>
              </a:lnSpc>
            </a:pPr>
            <a:r>
              <a:rPr lang="en-US" altLang="zh-CN" sz="1800"/>
              <a:t>          tmp := '1';</a:t>
            </a:r>
          </a:p>
          <a:p>
            <a:pPr>
              <a:lnSpc>
                <a:spcPct val="50000"/>
              </a:lnSpc>
            </a:pPr>
            <a:r>
              <a:rPr lang="en-US" altLang="zh-CN" sz="1800"/>
              <a:t>          i := 0;</a:t>
            </a:r>
          </a:p>
          <a:p>
            <a:pPr>
              <a:lnSpc>
                <a:spcPct val="50000"/>
              </a:lnSpc>
            </a:pPr>
            <a:r>
              <a:rPr lang="en-US" altLang="zh-CN" sz="1800"/>
              <a:t>          </a:t>
            </a:r>
            <a:r>
              <a:rPr lang="en-US" altLang="zh-CN" sz="1800">
                <a:solidFill>
                  <a:schemeClr val="accent2"/>
                </a:solidFill>
              </a:rPr>
              <a:t>WHILE</a:t>
            </a:r>
            <a:r>
              <a:rPr lang="en-US" altLang="zh-CN" sz="1800"/>
              <a:t> (i&lt;8) </a:t>
            </a:r>
            <a:r>
              <a:rPr lang="en-US" altLang="zh-CN" sz="1800">
                <a:solidFill>
                  <a:schemeClr val="accent2"/>
                </a:solidFill>
              </a:rPr>
              <a:t>LOOP</a:t>
            </a:r>
          </a:p>
          <a:p>
            <a:pPr>
              <a:lnSpc>
                <a:spcPct val="50000"/>
              </a:lnSpc>
            </a:pPr>
            <a:r>
              <a:rPr lang="en-US" altLang="zh-CN" sz="1800"/>
              <a:t>                tmp := tmp AND input(i);</a:t>
            </a:r>
          </a:p>
          <a:p>
            <a:pPr>
              <a:lnSpc>
                <a:spcPct val="50000"/>
              </a:lnSpc>
            </a:pPr>
            <a:r>
              <a:rPr lang="en-US" altLang="zh-CN" sz="1800"/>
              <a:t>                i :=i+1;</a:t>
            </a:r>
          </a:p>
          <a:p>
            <a:pPr>
              <a:lnSpc>
                <a:spcPct val="50000"/>
              </a:lnSpc>
            </a:pPr>
            <a:r>
              <a:rPr lang="en-US" altLang="zh-CN" sz="1800"/>
              <a:t>          </a:t>
            </a:r>
            <a:r>
              <a:rPr lang="en-US" altLang="zh-CN" sz="1800">
                <a:solidFill>
                  <a:schemeClr val="accent2"/>
                </a:solidFill>
              </a:rPr>
              <a:t>END LOOP</a:t>
            </a:r>
            <a:r>
              <a:rPr lang="en-US" altLang="zh-CN" sz="1800"/>
              <a:t>;</a:t>
            </a:r>
          </a:p>
          <a:p>
            <a:pPr>
              <a:lnSpc>
                <a:spcPct val="50000"/>
              </a:lnSpc>
            </a:pPr>
            <a:r>
              <a:rPr lang="en-US" altLang="zh-CN" sz="1800"/>
              <a:t>          q &lt;= tmp;</a:t>
            </a:r>
          </a:p>
          <a:p>
            <a:pPr>
              <a:lnSpc>
                <a:spcPct val="50000"/>
              </a:lnSpc>
            </a:pPr>
            <a:r>
              <a:rPr lang="en-US" altLang="zh-CN" sz="1800"/>
              <a:t>     END PROCESS;</a:t>
            </a:r>
          </a:p>
          <a:p>
            <a:pPr>
              <a:lnSpc>
                <a:spcPct val="50000"/>
              </a:lnSpc>
            </a:pPr>
            <a:r>
              <a:rPr lang="en-US" altLang="zh-CN" sz="1800"/>
              <a:t>END behave;</a:t>
            </a:r>
          </a:p>
        </p:txBody>
      </p:sp>
      <p:sp>
        <p:nvSpPr>
          <p:cNvPr id="588805" name="Text Box 5"/>
          <p:cNvSpPr txBox="1">
            <a:spLocks noChangeArrowheads="1"/>
          </p:cNvSpPr>
          <p:nvPr/>
        </p:nvSpPr>
        <p:spPr bwMode="auto">
          <a:xfrm>
            <a:off x="4292600" y="288925"/>
            <a:ext cx="4537075" cy="1047750"/>
          </a:xfrm>
          <a:prstGeom prst="rect">
            <a:avLst/>
          </a:prstGeom>
          <a:noFill/>
          <a:ln w="19050" algn="ctr">
            <a:solidFill>
              <a:srgbClr val="FF3300"/>
            </a:solidFill>
            <a:miter lim="800000"/>
            <a:headEnd/>
            <a:tailEnd/>
          </a:ln>
        </p:spPr>
        <p:txBody>
          <a:bodyPr lIns="90000" tIns="82800" rIns="90000" bIns="46800">
            <a:spAutoFit/>
          </a:bodyPr>
          <a:lstStyle/>
          <a:p>
            <a:pPr>
              <a:lnSpc>
                <a:spcPct val="65000"/>
              </a:lnSpc>
            </a:pPr>
            <a:r>
              <a:rPr lang="zh-CN" altLang="en-US"/>
              <a:t>循环标号：</a:t>
            </a:r>
            <a:r>
              <a:rPr lang="en-US" altLang="zh-CN">
                <a:solidFill>
                  <a:schemeClr val="accent2"/>
                </a:solidFill>
              </a:rPr>
              <a:t>while</a:t>
            </a:r>
            <a:r>
              <a:rPr lang="en-US" altLang="zh-CN"/>
              <a:t>  </a:t>
            </a:r>
            <a:r>
              <a:rPr lang="zh-CN" altLang="en-US"/>
              <a:t>条件表达式  </a:t>
            </a:r>
            <a:r>
              <a:rPr lang="en-US" altLang="zh-CN">
                <a:solidFill>
                  <a:schemeClr val="accent2"/>
                </a:solidFill>
              </a:rPr>
              <a:t>loop</a:t>
            </a:r>
          </a:p>
          <a:p>
            <a:pPr>
              <a:lnSpc>
                <a:spcPct val="65000"/>
              </a:lnSpc>
            </a:pPr>
            <a:r>
              <a:rPr lang="en-US" altLang="zh-CN"/>
              <a:t>                       </a:t>
            </a:r>
            <a:r>
              <a:rPr lang="zh-CN" altLang="en-US"/>
              <a:t>顺序处理语句；</a:t>
            </a:r>
          </a:p>
          <a:p>
            <a:pPr>
              <a:lnSpc>
                <a:spcPct val="65000"/>
              </a:lnSpc>
            </a:pPr>
            <a:r>
              <a:rPr lang="zh-CN" altLang="en-US">
                <a:solidFill>
                  <a:schemeClr val="accent2"/>
                </a:solidFill>
              </a:rPr>
              <a:t>                    </a:t>
            </a:r>
            <a:r>
              <a:rPr lang="en-US" altLang="zh-CN">
                <a:solidFill>
                  <a:schemeClr val="accent2"/>
                </a:solidFill>
              </a:rPr>
              <a:t>end loop</a:t>
            </a:r>
            <a:r>
              <a:rPr lang="en-US" altLang="zh-CN"/>
              <a:t> </a:t>
            </a:r>
            <a:r>
              <a:rPr lang="zh-CN" altLang="en-US"/>
              <a:t>循环标号；           </a:t>
            </a:r>
          </a:p>
        </p:txBody>
      </p:sp>
      <p:sp>
        <p:nvSpPr>
          <p:cNvPr id="588806" name="Text Box 6"/>
          <p:cNvSpPr txBox="1">
            <a:spLocks noChangeArrowheads="1"/>
          </p:cNvSpPr>
          <p:nvPr/>
        </p:nvSpPr>
        <p:spPr bwMode="auto">
          <a:xfrm>
            <a:off x="755650" y="188913"/>
            <a:ext cx="2303463" cy="387350"/>
          </a:xfrm>
          <a:prstGeom prst="rect">
            <a:avLst/>
          </a:prstGeom>
          <a:noFill/>
          <a:ln w="19050" algn="ctr">
            <a:noFill/>
            <a:miter lim="800000"/>
            <a:headEnd/>
            <a:tailEnd/>
          </a:ln>
        </p:spPr>
        <p:txBody>
          <a:bodyPr lIns="90000" tIns="82800" rIns="90000" bIns="46800">
            <a:spAutoFit/>
          </a:bodyPr>
          <a:lstStyle/>
          <a:p>
            <a:pPr algn="ctr"/>
            <a:r>
              <a:rPr lang="en-US" altLang="zh-CN">
                <a:solidFill>
                  <a:srgbClr val="FF3300"/>
                </a:solidFill>
              </a:rPr>
              <a:t>* </a:t>
            </a:r>
            <a:r>
              <a:rPr lang="en-US" altLang="zh-CN"/>
              <a:t>while</a:t>
            </a:r>
            <a:r>
              <a:rPr lang="en-US" altLang="zh-CN">
                <a:solidFill>
                  <a:srgbClr val="FF3300"/>
                </a:solidFill>
              </a:rPr>
              <a:t> </a:t>
            </a:r>
            <a:r>
              <a:rPr lang="en-US" altLang="zh-CN"/>
              <a:t>loop</a:t>
            </a:r>
            <a:r>
              <a:rPr lang="zh-CN" altLang="en-US"/>
              <a:t>语句</a:t>
            </a:r>
          </a:p>
        </p:txBody>
      </p:sp>
      <p:sp>
        <p:nvSpPr>
          <p:cNvPr id="588807" name="Text Box 7"/>
          <p:cNvSpPr txBox="1">
            <a:spLocks noChangeArrowheads="1"/>
          </p:cNvSpPr>
          <p:nvPr/>
        </p:nvSpPr>
        <p:spPr bwMode="auto">
          <a:xfrm>
            <a:off x="4500563" y="3429000"/>
            <a:ext cx="4392612" cy="1163638"/>
          </a:xfrm>
          <a:prstGeom prst="rect">
            <a:avLst/>
          </a:prstGeom>
          <a:noFill/>
          <a:ln w="19050" algn="ctr">
            <a:noFill/>
            <a:miter lim="800000"/>
            <a:headEnd/>
            <a:tailEnd/>
          </a:ln>
        </p:spPr>
        <p:txBody>
          <a:bodyPr lIns="90000" tIns="82800" rIns="90000" bIns="46800">
            <a:spAutoFit/>
          </a:bodyPr>
          <a:lstStyle/>
          <a:p>
            <a:pPr algn="ctr"/>
            <a:r>
              <a:rPr lang="zh-CN" altLang="en-US">
                <a:solidFill>
                  <a:srgbClr val="CC3399"/>
                </a:solidFill>
                <a:latin typeface="宋体" pitchFamily="2" charset="-122"/>
                <a:ea typeface="宋体" pitchFamily="2" charset="-122"/>
              </a:rPr>
              <a:t>功能描述：</a:t>
            </a:r>
            <a:r>
              <a:rPr lang="zh-CN" altLang="en-US">
                <a:latin typeface="宋体" pitchFamily="2" charset="-122"/>
                <a:ea typeface="宋体" pitchFamily="2" charset="-122"/>
              </a:rPr>
              <a:t>对输入端口</a:t>
            </a:r>
            <a:r>
              <a:rPr lang="en-US" altLang="zh-CN">
                <a:latin typeface="宋体" pitchFamily="2" charset="-122"/>
                <a:ea typeface="宋体" pitchFamily="2" charset="-122"/>
              </a:rPr>
              <a:t>input</a:t>
            </a:r>
            <a:r>
              <a:rPr lang="zh-CN" altLang="en-US">
                <a:latin typeface="宋体" pitchFamily="2" charset="-122"/>
                <a:ea typeface="宋体" pitchFamily="2" charset="-122"/>
              </a:rPr>
              <a:t>送来的位矢量各位进行逻辑与操作，当输入</a:t>
            </a:r>
            <a:r>
              <a:rPr lang="en-US" altLang="zh-CN">
                <a:latin typeface="宋体" pitchFamily="2" charset="-122"/>
                <a:ea typeface="宋体" pitchFamily="2" charset="-122"/>
              </a:rPr>
              <a:t>input</a:t>
            </a:r>
            <a:r>
              <a:rPr lang="zh-CN" altLang="en-US">
                <a:latin typeface="宋体" pitchFamily="2" charset="-122"/>
                <a:ea typeface="宋体" pitchFamily="2" charset="-122"/>
              </a:rPr>
              <a:t>位矢量有一个</a:t>
            </a:r>
            <a:r>
              <a:rPr lang="en-US" altLang="zh-CN">
                <a:latin typeface="宋体" pitchFamily="2" charset="-122"/>
                <a:ea typeface="宋体" pitchFamily="2" charset="-122"/>
              </a:rPr>
              <a:t>0</a:t>
            </a:r>
            <a:r>
              <a:rPr lang="zh-CN" altLang="en-US">
                <a:latin typeface="宋体" pitchFamily="2" charset="-122"/>
                <a:ea typeface="宋体" pitchFamily="2" charset="-122"/>
              </a:rPr>
              <a:t>时输出</a:t>
            </a:r>
            <a:r>
              <a:rPr lang="en-US" altLang="zh-CN">
                <a:latin typeface="宋体" pitchFamily="2" charset="-122"/>
                <a:ea typeface="宋体" pitchFamily="2" charset="-122"/>
              </a:rPr>
              <a:t>q</a:t>
            </a:r>
            <a:r>
              <a:rPr lang="zh-CN" altLang="en-US">
                <a:latin typeface="宋体" pitchFamily="2" charset="-122"/>
                <a:ea typeface="宋体" pitchFamily="2" charset="-122"/>
              </a:rPr>
              <a:t>为</a:t>
            </a:r>
            <a:r>
              <a:rPr lang="en-US" altLang="zh-CN">
                <a:latin typeface="宋体" pitchFamily="2" charset="-122"/>
                <a:ea typeface="宋体" pitchFamily="2" charset="-122"/>
              </a:rPr>
              <a:t>0</a:t>
            </a:r>
            <a:r>
              <a:rPr lang="zh-CN" altLang="en-US">
                <a:latin typeface="宋体" pitchFamily="2" charset="-122"/>
                <a:ea typeface="宋体" pitchFamily="2" charset="-122"/>
              </a:rPr>
              <a:t>，输入</a:t>
            </a:r>
            <a:r>
              <a:rPr lang="en-US" altLang="zh-CN">
                <a:latin typeface="宋体" pitchFamily="2" charset="-122"/>
                <a:ea typeface="宋体" pitchFamily="2" charset="-122"/>
              </a:rPr>
              <a:t>input</a:t>
            </a:r>
            <a:r>
              <a:rPr lang="zh-CN" altLang="en-US">
                <a:latin typeface="宋体" pitchFamily="2" charset="-122"/>
                <a:ea typeface="宋体" pitchFamily="2" charset="-122"/>
              </a:rPr>
              <a:t>位矢量全为</a:t>
            </a:r>
            <a:r>
              <a:rPr lang="en-US" altLang="zh-CN">
                <a:latin typeface="宋体" pitchFamily="2" charset="-122"/>
                <a:ea typeface="宋体" pitchFamily="2" charset="-122"/>
              </a:rPr>
              <a:t>1</a:t>
            </a:r>
            <a:r>
              <a:rPr lang="zh-CN" altLang="en-US">
                <a:latin typeface="宋体" pitchFamily="2" charset="-122"/>
                <a:ea typeface="宋体" pitchFamily="2" charset="-122"/>
              </a:rPr>
              <a:t>时输出</a:t>
            </a:r>
            <a:r>
              <a:rPr lang="en-US" altLang="zh-CN">
                <a:latin typeface="宋体" pitchFamily="2" charset="-122"/>
                <a:ea typeface="宋体" pitchFamily="2" charset="-122"/>
              </a:rPr>
              <a:t>q</a:t>
            </a:r>
            <a:r>
              <a:rPr lang="zh-CN" altLang="en-US">
                <a:latin typeface="宋体" pitchFamily="2" charset="-122"/>
                <a:ea typeface="宋体" pitchFamily="2" charset="-122"/>
              </a:rPr>
              <a:t>为</a:t>
            </a:r>
            <a:r>
              <a:rPr lang="en-US" altLang="zh-CN">
                <a:latin typeface="宋体" pitchFamily="2" charset="-122"/>
                <a:ea typeface="宋体" pitchFamily="2" charset="-122"/>
              </a:rPr>
              <a:t>1</a:t>
            </a:r>
            <a:r>
              <a:rPr lang="zh-CN" altLang="en-US">
                <a:latin typeface="宋体" pitchFamily="2" charset="-122"/>
                <a:ea typeface="宋体" pitchFamily="2" charset="-122"/>
              </a:rPr>
              <a:t>。</a:t>
            </a:r>
          </a:p>
        </p:txBody>
      </p:sp>
      <p:sp>
        <p:nvSpPr>
          <p:cNvPr id="588808" name="Text Box 8"/>
          <p:cNvSpPr txBox="1">
            <a:spLocks noChangeArrowheads="1"/>
          </p:cNvSpPr>
          <p:nvPr/>
        </p:nvSpPr>
        <p:spPr bwMode="auto">
          <a:xfrm>
            <a:off x="6443663" y="1700213"/>
            <a:ext cx="2232025" cy="646112"/>
          </a:xfrm>
          <a:prstGeom prst="rect">
            <a:avLst/>
          </a:prstGeom>
          <a:noFill/>
          <a:ln w="19050" algn="ctr">
            <a:noFill/>
            <a:miter lim="800000"/>
            <a:headEnd/>
            <a:tailEnd/>
          </a:ln>
        </p:spPr>
        <p:txBody>
          <a:bodyPr lIns="90000" tIns="82800" rIns="90000" bIns="46800">
            <a:spAutoFit/>
          </a:bodyPr>
          <a:lstStyle/>
          <a:p>
            <a:pPr algn="ctr"/>
            <a:r>
              <a:rPr lang="zh-CN" altLang="en-US">
                <a:solidFill>
                  <a:srgbClr val="006600"/>
                </a:solidFill>
              </a:rPr>
              <a:t>条件满足时执行循环体内的语句。</a:t>
            </a:r>
          </a:p>
        </p:txBody>
      </p:sp>
      <p:sp>
        <p:nvSpPr>
          <p:cNvPr id="8" name="TextBox 7"/>
          <p:cNvSpPr txBox="1"/>
          <p:nvPr/>
        </p:nvSpPr>
        <p:spPr>
          <a:xfrm>
            <a:off x="5940425" y="4724400"/>
            <a:ext cx="1577975" cy="406400"/>
          </a:xfrm>
          <a:prstGeom prst="rect">
            <a:avLst/>
          </a:prstGeom>
          <a:noFill/>
          <a:ln>
            <a:solidFill>
              <a:srgbClr val="CC3399"/>
            </a:solidFill>
          </a:ln>
        </p:spPr>
        <p:txBody>
          <a:bodyPr wrap="none">
            <a:spAutoFit/>
          </a:bodyPr>
          <a:lstStyle/>
          <a:p>
            <a:pPr>
              <a:defRPr/>
            </a:pPr>
            <a:r>
              <a:rPr lang="en-US" altLang="zh-CN" sz="2400" dirty="0">
                <a:solidFill>
                  <a:schemeClr val="accent2"/>
                </a:solidFill>
                <a:latin typeface="+mn-lt"/>
                <a:ea typeface="+mn-ea"/>
              </a:rPr>
              <a:t>8</a:t>
            </a:r>
            <a:r>
              <a:rPr lang="zh-CN" altLang="en-US" sz="2400" dirty="0">
                <a:solidFill>
                  <a:schemeClr val="accent2"/>
                </a:solidFill>
                <a:latin typeface="+mn-ea"/>
                <a:ea typeface="+mn-ea"/>
              </a:rPr>
              <a:t>输入与门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88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8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88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p:bldP spid="588805" grpId="0" animBg="1"/>
      <p:bldP spid="588806" grpId="0"/>
      <p:bldP spid="588807" grpId="0"/>
      <p:bldP spid="588808" grpId="0"/>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5724525" y="6597650"/>
            <a:ext cx="3419475" cy="260350"/>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结构体的三种描述</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数据流描述</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p>
        </p:txBody>
      </p:sp>
      <p:grpSp>
        <p:nvGrpSpPr>
          <p:cNvPr id="2" name="Group 4"/>
          <p:cNvGrpSpPr>
            <a:grpSpLocks/>
          </p:cNvGrpSpPr>
          <p:nvPr/>
        </p:nvGrpSpPr>
        <p:grpSpPr bwMode="auto">
          <a:xfrm>
            <a:off x="71438" y="87313"/>
            <a:ext cx="4716462" cy="396875"/>
            <a:chOff x="144" y="1152"/>
            <a:chExt cx="1728" cy="250"/>
          </a:xfrm>
        </p:grpSpPr>
        <p:sp>
          <p:nvSpPr>
            <p:cNvPr id="518149"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dirty="0">
                  <a:solidFill>
                    <a:srgbClr val="FF9900"/>
                  </a:solidFill>
                  <a:effectLst>
                    <a:outerShdw blurRad="38100" dist="38100" dir="2700000" algn="tl">
                      <a:srgbClr val="C0C0C0"/>
                    </a:outerShdw>
                  </a:effectLst>
                  <a:ea typeface="宋体" pitchFamily="2" charset="-122"/>
                </a:rPr>
                <a:t>●</a:t>
              </a:r>
              <a:r>
                <a:rPr lang="en-US" altLang="zh-CN" dirty="0">
                  <a:solidFill>
                    <a:schemeClr val="bg1"/>
                  </a:solidFill>
                  <a:ea typeface="宋体" pitchFamily="2" charset="-122"/>
                </a:rPr>
                <a:t> </a:t>
              </a:r>
              <a:r>
                <a:rPr lang="zh-CN" altLang="en-US" dirty="0">
                  <a:ea typeface="宋体" pitchFamily="2" charset="-122"/>
                </a:rPr>
                <a:t>五、结构体的三种描述方式</a:t>
              </a:r>
            </a:p>
          </p:txBody>
        </p:sp>
        <p:sp>
          <p:nvSpPr>
            <p:cNvPr id="69709"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18151" name="Text Box 7"/>
          <p:cNvSpPr txBox="1">
            <a:spLocks noChangeArrowheads="1"/>
          </p:cNvSpPr>
          <p:nvPr/>
        </p:nvSpPr>
        <p:spPr bwMode="auto">
          <a:xfrm>
            <a:off x="4067175" y="188913"/>
            <a:ext cx="2087563"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数据流描述方式</a:t>
            </a:r>
          </a:p>
        </p:txBody>
      </p:sp>
      <p:sp>
        <p:nvSpPr>
          <p:cNvPr id="518152" name="Text Box 8"/>
          <p:cNvSpPr txBox="1">
            <a:spLocks noChangeArrowheads="1"/>
          </p:cNvSpPr>
          <p:nvPr/>
        </p:nvSpPr>
        <p:spPr bwMode="auto">
          <a:xfrm>
            <a:off x="4067175" y="720725"/>
            <a:ext cx="2087563"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结构描述方式</a:t>
            </a:r>
          </a:p>
        </p:txBody>
      </p:sp>
      <p:sp>
        <p:nvSpPr>
          <p:cNvPr id="518153" name="Text Box 9"/>
          <p:cNvSpPr txBox="1">
            <a:spLocks noChangeArrowheads="1"/>
          </p:cNvSpPr>
          <p:nvPr/>
        </p:nvSpPr>
        <p:spPr bwMode="auto">
          <a:xfrm>
            <a:off x="4051300" y="1255713"/>
            <a:ext cx="2087563"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行为描述方式</a:t>
            </a:r>
          </a:p>
        </p:txBody>
      </p:sp>
      <p:grpSp>
        <p:nvGrpSpPr>
          <p:cNvPr id="3" name="Group 132"/>
          <p:cNvGrpSpPr>
            <a:grpSpLocks/>
          </p:cNvGrpSpPr>
          <p:nvPr/>
        </p:nvGrpSpPr>
        <p:grpSpPr bwMode="auto">
          <a:xfrm>
            <a:off x="6011863" y="2349500"/>
            <a:ext cx="2698750" cy="1806575"/>
            <a:chOff x="3766" y="2568"/>
            <a:chExt cx="1700" cy="1138"/>
          </a:xfrm>
        </p:grpSpPr>
        <p:sp>
          <p:nvSpPr>
            <p:cNvPr id="69660" name="Text Box 74"/>
            <p:cNvSpPr txBox="1">
              <a:spLocks noChangeArrowheads="1"/>
            </p:cNvSpPr>
            <p:nvPr/>
          </p:nvSpPr>
          <p:spPr bwMode="auto">
            <a:xfrm>
              <a:off x="3875" y="2852"/>
              <a:ext cx="181"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69661" name="AutoShape 76"/>
            <p:cNvSpPr>
              <a:spLocks noChangeArrowheads="1"/>
            </p:cNvSpPr>
            <p:nvPr/>
          </p:nvSpPr>
          <p:spPr bwMode="auto">
            <a:xfrm>
              <a:off x="4608" y="2704"/>
              <a:ext cx="187" cy="173"/>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69662" name="Line 77"/>
            <p:cNvSpPr>
              <a:spLocks noChangeShapeType="1"/>
            </p:cNvSpPr>
            <p:nvPr/>
          </p:nvSpPr>
          <p:spPr bwMode="auto">
            <a:xfrm>
              <a:off x="4050" y="2728"/>
              <a:ext cx="558"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63" name="Line 78"/>
            <p:cNvSpPr>
              <a:spLocks noChangeShapeType="1"/>
            </p:cNvSpPr>
            <p:nvPr/>
          </p:nvSpPr>
          <p:spPr bwMode="auto">
            <a:xfrm flipV="1">
              <a:off x="4468" y="2828"/>
              <a:ext cx="14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64" name="Line 79"/>
            <p:cNvSpPr>
              <a:spLocks noChangeShapeType="1"/>
            </p:cNvSpPr>
            <p:nvPr/>
          </p:nvSpPr>
          <p:spPr bwMode="auto">
            <a:xfrm>
              <a:off x="4797" y="2785"/>
              <a:ext cx="118" cy="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65" name="AutoShape 82"/>
            <p:cNvSpPr>
              <a:spLocks noChangeArrowheads="1"/>
            </p:cNvSpPr>
            <p:nvPr/>
          </p:nvSpPr>
          <p:spPr bwMode="auto">
            <a:xfrm>
              <a:off x="4604" y="2955"/>
              <a:ext cx="187" cy="173"/>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69666" name="Line 83"/>
            <p:cNvSpPr>
              <a:spLocks noChangeShapeType="1"/>
            </p:cNvSpPr>
            <p:nvPr/>
          </p:nvSpPr>
          <p:spPr bwMode="auto">
            <a:xfrm flipV="1">
              <a:off x="4464" y="2980"/>
              <a:ext cx="1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67" name="Line 84"/>
            <p:cNvSpPr>
              <a:spLocks noChangeShapeType="1"/>
            </p:cNvSpPr>
            <p:nvPr/>
          </p:nvSpPr>
          <p:spPr bwMode="auto">
            <a:xfrm flipV="1">
              <a:off x="4464" y="3079"/>
              <a:ext cx="14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68" name="Line 85"/>
            <p:cNvSpPr>
              <a:spLocks noChangeShapeType="1"/>
            </p:cNvSpPr>
            <p:nvPr/>
          </p:nvSpPr>
          <p:spPr bwMode="auto">
            <a:xfrm flipV="1">
              <a:off x="4794" y="3029"/>
              <a:ext cx="123"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69" name="Line 89"/>
            <p:cNvSpPr>
              <a:spLocks noChangeShapeType="1"/>
            </p:cNvSpPr>
            <p:nvPr/>
          </p:nvSpPr>
          <p:spPr bwMode="auto">
            <a:xfrm flipV="1">
              <a:off x="4921" y="2857"/>
              <a:ext cx="14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0" name="Line 90"/>
            <p:cNvSpPr>
              <a:spLocks noChangeShapeType="1"/>
            </p:cNvSpPr>
            <p:nvPr/>
          </p:nvSpPr>
          <p:spPr bwMode="auto">
            <a:xfrm flipV="1">
              <a:off x="4921" y="2956"/>
              <a:ext cx="14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1" name="Line 91"/>
            <p:cNvSpPr>
              <a:spLocks noChangeShapeType="1"/>
            </p:cNvSpPr>
            <p:nvPr/>
          </p:nvSpPr>
          <p:spPr bwMode="auto">
            <a:xfrm flipV="1">
              <a:off x="5202" y="2907"/>
              <a:ext cx="9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2" name="Line 94"/>
            <p:cNvSpPr>
              <a:spLocks noChangeShapeType="1"/>
            </p:cNvSpPr>
            <p:nvPr/>
          </p:nvSpPr>
          <p:spPr bwMode="auto">
            <a:xfrm>
              <a:off x="4063" y="2981"/>
              <a:ext cx="421"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3" name="Line 95"/>
            <p:cNvSpPr>
              <a:spLocks noChangeShapeType="1"/>
            </p:cNvSpPr>
            <p:nvPr/>
          </p:nvSpPr>
          <p:spPr bwMode="auto">
            <a:xfrm flipH="1">
              <a:off x="4468" y="2832"/>
              <a:ext cx="2" cy="51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4" name="Text Box 96"/>
            <p:cNvSpPr txBox="1">
              <a:spLocks noChangeArrowheads="1"/>
            </p:cNvSpPr>
            <p:nvPr/>
          </p:nvSpPr>
          <p:spPr bwMode="auto">
            <a:xfrm>
              <a:off x="3869" y="3113"/>
              <a:ext cx="206"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69675" name="Line 97"/>
            <p:cNvSpPr>
              <a:spLocks noChangeShapeType="1"/>
            </p:cNvSpPr>
            <p:nvPr/>
          </p:nvSpPr>
          <p:spPr bwMode="auto">
            <a:xfrm>
              <a:off x="4040" y="3228"/>
              <a:ext cx="364" cy="6"/>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6" name="Line 98"/>
            <p:cNvSpPr>
              <a:spLocks noChangeShapeType="1"/>
            </p:cNvSpPr>
            <p:nvPr/>
          </p:nvSpPr>
          <p:spPr bwMode="auto">
            <a:xfrm>
              <a:off x="4399" y="3080"/>
              <a:ext cx="0" cy="15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7" name="Line 99"/>
            <p:cNvSpPr>
              <a:spLocks noChangeShapeType="1"/>
            </p:cNvSpPr>
            <p:nvPr/>
          </p:nvSpPr>
          <p:spPr bwMode="auto">
            <a:xfrm>
              <a:off x="4403" y="3077"/>
              <a:ext cx="112"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8" name="Line 100"/>
            <p:cNvSpPr>
              <a:spLocks noChangeShapeType="1"/>
            </p:cNvSpPr>
            <p:nvPr/>
          </p:nvSpPr>
          <p:spPr bwMode="auto">
            <a:xfrm>
              <a:off x="4113" y="2737"/>
              <a:ext cx="0" cy="929"/>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79" name="Oval 101"/>
            <p:cNvSpPr>
              <a:spLocks noChangeArrowheads="1"/>
            </p:cNvSpPr>
            <p:nvPr/>
          </p:nvSpPr>
          <p:spPr bwMode="auto">
            <a:xfrm>
              <a:off x="4754" y="3540"/>
              <a:ext cx="23" cy="25"/>
            </a:xfrm>
            <a:prstGeom prst="ellipse">
              <a:avLst/>
            </a:prstGeom>
            <a:solidFill>
              <a:schemeClr val="bg1"/>
            </a:solidFill>
            <a:ln w="19050">
              <a:solidFill>
                <a:schemeClr val="tx1"/>
              </a:solidFill>
              <a:round/>
              <a:headEnd/>
              <a:tailEnd/>
            </a:ln>
          </p:spPr>
          <p:txBody>
            <a:bodyPr wrap="none" lIns="90000" tIns="46800" rIns="90000" bIns="46800" anchor="ctr"/>
            <a:lstStyle/>
            <a:p>
              <a:endParaRPr lang="zh-CN" altLang="en-US"/>
            </a:p>
          </p:txBody>
        </p:sp>
        <p:sp>
          <p:nvSpPr>
            <p:cNvPr id="69680" name="Text Box 102"/>
            <p:cNvSpPr txBox="1">
              <a:spLocks noChangeArrowheads="1"/>
            </p:cNvSpPr>
            <p:nvPr/>
          </p:nvSpPr>
          <p:spPr bwMode="auto">
            <a:xfrm>
              <a:off x="3766" y="2568"/>
              <a:ext cx="363"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in</a:t>
              </a:r>
            </a:p>
          </p:txBody>
        </p:sp>
        <p:sp>
          <p:nvSpPr>
            <p:cNvPr id="69681" name="Line 103"/>
            <p:cNvSpPr>
              <a:spLocks noChangeShapeType="1"/>
            </p:cNvSpPr>
            <p:nvPr/>
          </p:nvSpPr>
          <p:spPr bwMode="auto">
            <a:xfrm flipV="1">
              <a:off x="4322" y="3482"/>
              <a:ext cx="232" cy="3"/>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82" name="Line 104"/>
            <p:cNvSpPr>
              <a:spLocks noChangeShapeType="1"/>
            </p:cNvSpPr>
            <p:nvPr/>
          </p:nvSpPr>
          <p:spPr bwMode="auto">
            <a:xfrm>
              <a:off x="4204" y="3600"/>
              <a:ext cx="355"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83" name="Line 105"/>
            <p:cNvSpPr>
              <a:spLocks noChangeShapeType="1"/>
            </p:cNvSpPr>
            <p:nvPr/>
          </p:nvSpPr>
          <p:spPr bwMode="auto">
            <a:xfrm flipV="1">
              <a:off x="4718" y="3550"/>
              <a:ext cx="120"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84" name="Freeform 106"/>
            <p:cNvSpPr>
              <a:spLocks/>
            </p:cNvSpPr>
            <p:nvPr/>
          </p:nvSpPr>
          <p:spPr bwMode="auto">
            <a:xfrm>
              <a:off x="4530" y="3451"/>
              <a:ext cx="38" cy="183"/>
            </a:xfrm>
            <a:custGeom>
              <a:avLst/>
              <a:gdLst>
                <a:gd name="T0" fmla="*/ 0 w 85"/>
                <a:gd name="T1" fmla="*/ 0 h 306"/>
                <a:gd name="T2" fmla="*/ 0 w 85"/>
                <a:gd name="T3" fmla="*/ 1 h 306"/>
                <a:gd name="T4" fmla="*/ 0 w 85"/>
                <a:gd name="T5" fmla="*/ 1 h 306"/>
                <a:gd name="T6" fmla="*/ 0 w 85"/>
                <a:gd name="T7" fmla="*/ 1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85" name="Freeform 107"/>
            <p:cNvSpPr>
              <a:spLocks/>
            </p:cNvSpPr>
            <p:nvPr/>
          </p:nvSpPr>
          <p:spPr bwMode="auto">
            <a:xfrm>
              <a:off x="4531" y="3550"/>
              <a:ext cx="187" cy="87"/>
            </a:xfrm>
            <a:custGeom>
              <a:avLst/>
              <a:gdLst>
                <a:gd name="T0" fmla="*/ 0 w 384"/>
                <a:gd name="T1" fmla="*/ 0 h 192"/>
                <a:gd name="T2" fmla="*/ 0 w 384"/>
                <a:gd name="T3" fmla="*/ 0 h 192"/>
                <a:gd name="T4" fmla="*/ 0 w 384"/>
                <a:gd name="T5" fmla="*/ 0 h 192"/>
                <a:gd name="T6" fmla="*/ 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86" name="Freeform 108"/>
            <p:cNvSpPr>
              <a:spLocks/>
            </p:cNvSpPr>
            <p:nvPr/>
          </p:nvSpPr>
          <p:spPr bwMode="auto">
            <a:xfrm>
              <a:off x="4531" y="3451"/>
              <a:ext cx="187" cy="99"/>
            </a:xfrm>
            <a:custGeom>
              <a:avLst/>
              <a:gdLst>
                <a:gd name="T0" fmla="*/ 0 w 240"/>
                <a:gd name="T1" fmla="*/ 0 h 96"/>
                <a:gd name="T2" fmla="*/ 2 w 240"/>
                <a:gd name="T3" fmla="*/ 217 h 96"/>
                <a:gd name="T4" fmla="*/ 2 w 240"/>
                <a:gd name="T5" fmla="*/ 41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87" name="Freeform 109"/>
            <p:cNvSpPr>
              <a:spLocks/>
            </p:cNvSpPr>
            <p:nvPr/>
          </p:nvSpPr>
          <p:spPr bwMode="auto">
            <a:xfrm>
              <a:off x="4502" y="3451"/>
              <a:ext cx="38" cy="183"/>
            </a:xfrm>
            <a:custGeom>
              <a:avLst/>
              <a:gdLst>
                <a:gd name="T0" fmla="*/ 0 w 85"/>
                <a:gd name="T1" fmla="*/ 0 h 306"/>
                <a:gd name="T2" fmla="*/ 0 w 85"/>
                <a:gd name="T3" fmla="*/ 1 h 306"/>
                <a:gd name="T4" fmla="*/ 0 w 85"/>
                <a:gd name="T5" fmla="*/ 1 h 306"/>
                <a:gd name="T6" fmla="*/ 0 w 85"/>
                <a:gd name="T7" fmla="*/ 1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88" name="Line 110"/>
            <p:cNvSpPr>
              <a:spLocks noChangeShapeType="1"/>
            </p:cNvSpPr>
            <p:nvPr/>
          </p:nvSpPr>
          <p:spPr bwMode="auto">
            <a:xfrm>
              <a:off x="4315" y="2985"/>
              <a:ext cx="2" cy="503"/>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89" name="Line 111"/>
            <p:cNvSpPr>
              <a:spLocks noChangeShapeType="1"/>
            </p:cNvSpPr>
            <p:nvPr/>
          </p:nvSpPr>
          <p:spPr bwMode="auto">
            <a:xfrm flipV="1">
              <a:off x="5011" y="3615"/>
              <a:ext cx="11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90" name="Freeform 112"/>
            <p:cNvSpPr>
              <a:spLocks/>
            </p:cNvSpPr>
            <p:nvPr/>
          </p:nvSpPr>
          <p:spPr bwMode="auto">
            <a:xfrm>
              <a:off x="4830" y="3520"/>
              <a:ext cx="38" cy="182"/>
            </a:xfrm>
            <a:custGeom>
              <a:avLst/>
              <a:gdLst>
                <a:gd name="T0" fmla="*/ 0 w 85"/>
                <a:gd name="T1" fmla="*/ 0 h 306"/>
                <a:gd name="T2" fmla="*/ 0 w 85"/>
                <a:gd name="T3" fmla="*/ 1 h 306"/>
                <a:gd name="T4" fmla="*/ 0 w 85"/>
                <a:gd name="T5" fmla="*/ 1 h 306"/>
                <a:gd name="T6" fmla="*/ 0 w 85"/>
                <a:gd name="T7" fmla="*/ 1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91" name="Freeform 113"/>
            <p:cNvSpPr>
              <a:spLocks/>
            </p:cNvSpPr>
            <p:nvPr/>
          </p:nvSpPr>
          <p:spPr bwMode="auto">
            <a:xfrm>
              <a:off x="4831" y="3619"/>
              <a:ext cx="187" cy="87"/>
            </a:xfrm>
            <a:custGeom>
              <a:avLst/>
              <a:gdLst>
                <a:gd name="T0" fmla="*/ 0 w 384"/>
                <a:gd name="T1" fmla="*/ 0 h 192"/>
                <a:gd name="T2" fmla="*/ 0 w 384"/>
                <a:gd name="T3" fmla="*/ 0 h 192"/>
                <a:gd name="T4" fmla="*/ 0 w 384"/>
                <a:gd name="T5" fmla="*/ 0 h 192"/>
                <a:gd name="T6" fmla="*/ 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92" name="Freeform 114"/>
            <p:cNvSpPr>
              <a:spLocks/>
            </p:cNvSpPr>
            <p:nvPr/>
          </p:nvSpPr>
          <p:spPr bwMode="auto">
            <a:xfrm>
              <a:off x="4831" y="3520"/>
              <a:ext cx="187" cy="99"/>
            </a:xfrm>
            <a:custGeom>
              <a:avLst/>
              <a:gdLst>
                <a:gd name="T0" fmla="*/ 0 w 240"/>
                <a:gd name="T1" fmla="*/ 0 h 96"/>
                <a:gd name="T2" fmla="*/ 2 w 240"/>
                <a:gd name="T3" fmla="*/ 217 h 96"/>
                <a:gd name="T4" fmla="*/ 2 w 240"/>
                <a:gd name="T5" fmla="*/ 41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93" name="Freeform 115"/>
            <p:cNvSpPr>
              <a:spLocks/>
            </p:cNvSpPr>
            <p:nvPr/>
          </p:nvSpPr>
          <p:spPr bwMode="auto">
            <a:xfrm>
              <a:off x="4801" y="3520"/>
              <a:ext cx="38" cy="182"/>
            </a:xfrm>
            <a:custGeom>
              <a:avLst/>
              <a:gdLst>
                <a:gd name="T0" fmla="*/ 0 w 85"/>
                <a:gd name="T1" fmla="*/ 0 h 306"/>
                <a:gd name="T2" fmla="*/ 0 w 85"/>
                <a:gd name="T3" fmla="*/ 1 h 306"/>
                <a:gd name="T4" fmla="*/ 0 w 85"/>
                <a:gd name="T5" fmla="*/ 1 h 306"/>
                <a:gd name="T6" fmla="*/ 0 w 85"/>
                <a:gd name="T7" fmla="*/ 1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694" name="Line 116"/>
            <p:cNvSpPr>
              <a:spLocks noChangeShapeType="1"/>
            </p:cNvSpPr>
            <p:nvPr/>
          </p:nvSpPr>
          <p:spPr bwMode="auto">
            <a:xfrm flipV="1">
              <a:off x="4120" y="3663"/>
              <a:ext cx="730"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95" name="Line 117"/>
            <p:cNvSpPr>
              <a:spLocks noChangeShapeType="1"/>
            </p:cNvSpPr>
            <p:nvPr/>
          </p:nvSpPr>
          <p:spPr bwMode="auto">
            <a:xfrm>
              <a:off x="4207" y="3239"/>
              <a:ext cx="0" cy="36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696" name="Oval 118"/>
            <p:cNvSpPr>
              <a:spLocks noChangeArrowheads="1"/>
            </p:cNvSpPr>
            <p:nvPr/>
          </p:nvSpPr>
          <p:spPr bwMode="auto">
            <a:xfrm>
              <a:off x="4099" y="2723"/>
              <a:ext cx="23" cy="25"/>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69697" name="Oval 119"/>
            <p:cNvSpPr>
              <a:spLocks noChangeArrowheads="1"/>
            </p:cNvSpPr>
            <p:nvPr/>
          </p:nvSpPr>
          <p:spPr bwMode="auto">
            <a:xfrm>
              <a:off x="4309" y="2971"/>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69698" name="Oval 120"/>
            <p:cNvSpPr>
              <a:spLocks noChangeArrowheads="1"/>
            </p:cNvSpPr>
            <p:nvPr/>
          </p:nvSpPr>
          <p:spPr bwMode="auto">
            <a:xfrm>
              <a:off x="4194" y="3219"/>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69699" name="Text Box 121"/>
            <p:cNvSpPr txBox="1">
              <a:spLocks noChangeArrowheads="1"/>
            </p:cNvSpPr>
            <p:nvPr/>
          </p:nvSpPr>
          <p:spPr bwMode="auto">
            <a:xfrm>
              <a:off x="5081" y="3491"/>
              <a:ext cx="248"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p>
          </p:txBody>
        </p:sp>
        <p:sp>
          <p:nvSpPr>
            <p:cNvPr id="69700" name="Line 122"/>
            <p:cNvSpPr>
              <a:spLocks noChangeShapeType="1"/>
            </p:cNvSpPr>
            <p:nvPr/>
          </p:nvSpPr>
          <p:spPr bwMode="auto">
            <a:xfrm>
              <a:off x="4473" y="3342"/>
              <a:ext cx="28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701" name="Line 123"/>
            <p:cNvSpPr>
              <a:spLocks noChangeShapeType="1"/>
            </p:cNvSpPr>
            <p:nvPr/>
          </p:nvSpPr>
          <p:spPr bwMode="auto">
            <a:xfrm>
              <a:off x="4763" y="3347"/>
              <a:ext cx="0" cy="19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702" name="Line 124"/>
            <p:cNvSpPr>
              <a:spLocks noChangeShapeType="1"/>
            </p:cNvSpPr>
            <p:nvPr/>
          </p:nvSpPr>
          <p:spPr bwMode="auto">
            <a:xfrm>
              <a:off x="4918" y="2953"/>
              <a:ext cx="0" cy="8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703" name="Line 125"/>
            <p:cNvSpPr>
              <a:spLocks noChangeShapeType="1"/>
            </p:cNvSpPr>
            <p:nvPr/>
          </p:nvSpPr>
          <p:spPr bwMode="auto">
            <a:xfrm>
              <a:off x="4922" y="2788"/>
              <a:ext cx="0" cy="74"/>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69704" name="Freeform 126"/>
            <p:cNvSpPr>
              <a:spLocks/>
            </p:cNvSpPr>
            <p:nvPr/>
          </p:nvSpPr>
          <p:spPr bwMode="auto">
            <a:xfrm>
              <a:off x="5027" y="2915"/>
              <a:ext cx="187" cy="87"/>
            </a:xfrm>
            <a:custGeom>
              <a:avLst/>
              <a:gdLst>
                <a:gd name="T0" fmla="*/ 0 w 384"/>
                <a:gd name="T1" fmla="*/ 0 h 192"/>
                <a:gd name="T2" fmla="*/ 0 w 384"/>
                <a:gd name="T3" fmla="*/ 0 h 192"/>
                <a:gd name="T4" fmla="*/ 0 w 384"/>
                <a:gd name="T5" fmla="*/ 0 h 192"/>
                <a:gd name="T6" fmla="*/ 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705" name="Freeform 127"/>
            <p:cNvSpPr>
              <a:spLocks/>
            </p:cNvSpPr>
            <p:nvPr/>
          </p:nvSpPr>
          <p:spPr bwMode="auto">
            <a:xfrm>
              <a:off x="5027" y="2816"/>
              <a:ext cx="187" cy="99"/>
            </a:xfrm>
            <a:custGeom>
              <a:avLst/>
              <a:gdLst>
                <a:gd name="T0" fmla="*/ 0 w 240"/>
                <a:gd name="T1" fmla="*/ 0 h 96"/>
                <a:gd name="T2" fmla="*/ 2 w 240"/>
                <a:gd name="T3" fmla="*/ 217 h 96"/>
                <a:gd name="T4" fmla="*/ 2 w 240"/>
                <a:gd name="T5" fmla="*/ 418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706" name="Freeform 128"/>
            <p:cNvSpPr>
              <a:spLocks/>
            </p:cNvSpPr>
            <p:nvPr/>
          </p:nvSpPr>
          <p:spPr bwMode="auto">
            <a:xfrm>
              <a:off x="5033" y="2819"/>
              <a:ext cx="38" cy="182"/>
            </a:xfrm>
            <a:custGeom>
              <a:avLst/>
              <a:gdLst>
                <a:gd name="T0" fmla="*/ 0 w 85"/>
                <a:gd name="T1" fmla="*/ 0 h 306"/>
                <a:gd name="T2" fmla="*/ 0 w 85"/>
                <a:gd name="T3" fmla="*/ 1 h 306"/>
                <a:gd name="T4" fmla="*/ 0 w 85"/>
                <a:gd name="T5" fmla="*/ 1 h 306"/>
                <a:gd name="T6" fmla="*/ 0 w 85"/>
                <a:gd name="T7" fmla="*/ 1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p:spPr>
          <p:txBody>
            <a:bodyPr wrap="none" lIns="90000" tIns="46800" rIns="90000" bIns="46800" anchor="ctr"/>
            <a:lstStyle/>
            <a:p>
              <a:endParaRPr lang="zh-CN" altLang="en-US"/>
            </a:p>
          </p:txBody>
        </p:sp>
        <p:sp>
          <p:nvSpPr>
            <p:cNvPr id="69707" name="Text Box 130"/>
            <p:cNvSpPr txBox="1">
              <a:spLocks noChangeArrowheads="1"/>
            </p:cNvSpPr>
            <p:nvPr/>
          </p:nvSpPr>
          <p:spPr bwMode="auto">
            <a:xfrm>
              <a:off x="5103" y="2693"/>
              <a:ext cx="363"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Co</a:t>
              </a:r>
            </a:p>
          </p:txBody>
        </p:sp>
      </p:grpSp>
      <p:sp>
        <p:nvSpPr>
          <p:cNvPr id="518277" name="Text Box 133"/>
          <p:cNvSpPr txBox="1">
            <a:spLocks noChangeArrowheads="1"/>
          </p:cNvSpPr>
          <p:nvPr/>
        </p:nvSpPr>
        <p:spPr bwMode="auto">
          <a:xfrm>
            <a:off x="755650" y="620713"/>
            <a:ext cx="2447925"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en-US" altLang="zh-CN">
                <a:ea typeface="宋体" pitchFamily="2" charset="-122"/>
              </a:rPr>
              <a:t>1</a:t>
            </a:r>
            <a:r>
              <a:rPr lang="zh-CN" altLang="en-US">
                <a:ea typeface="宋体" pitchFamily="2" charset="-122"/>
              </a:rPr>
              <a:t>、数据流描述方式</a:t>
            </a:r>
          </a:p>
        </p:txBody>
      </p:sp>
      <p:sp>
        <p:nvSpPr>
          <p:cNvPr id="518278" name="Text Box 134"/>
          <p:cNvSpPr txBox="1">
            <a:spLocks noChangeArrowheads="1"/>
          </p:cNvSpPr>
          <p:nvPr/>
        </p:nvSpPr>
        <p:spPr bwMode="auto">
          <a:xfrm>
            <a:off x="684213" y="1557338"/>
            <a:ext cx="4464050" cy="4614862"/>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6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full_adder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Cin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full_adder;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 </a:t>
            </a:r>
            <a:r>
              <a:rPr lang="en-US" altLang="zh-CN" sz="1800">
                <a:solidFill>
                  <a:schemeClr val="accent2"/>
                </a:solidFill>
                <a:ea typeface="宋体" pitchFamily="2" charset="-122"/>
              </a:rPr>
              <a:t>OF </a:t>
            </a:r>
            <a:r>
              <a:rPr lang="en-US" altLang="zh-CN" sz="1800">
                <a:ea typeface="宋体" pitchFamily="2" charset="-122"/>
              </a:rPr>
              <a:t>full_adder </a:t>
            </a:r>
            <a:r>
              <a:rPr lang="en-US" altLang="zh-CN" sz="1800">
                <a:solidFill>
                  <a:schemeClr val="accent2"/>
                </a:solidFill>
                <a:ea typeface="宋体" pitchFamily="2" charset="-122"/>
              </a:rPr>
              <a:t>IS</a:t>
            </a:r>
          </a:p>
          <a:p>
            <a:pPr>
              <a:lnSpc>
                <a:spcPct val="35000"/>
              </a:lnSpc>
            </a:pPr>
            <a:r>
              <a:rPr lang="en-US" altLang="zh-CN" sz="1800">
                <a:ea typeface="宋体" pitchFamily="2" charset="-122"/>
              </a:rPr>
              <a:t>         SIGNAL  tmp1,tmp2  : std_logic; </a:t>
            </a: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tmp1 &lt;= A </a:t>
            </a:r>
            <a:r>
              <a:rPr lang="en-US" altLang="zh-CN" sz="1800">
                <a:solidFill>
                  <a:schemeClr val="accent2"/>
                </a:solidFill>
                <a:ea typeface="宋体" pitchFamily="2" charset="-122"/>
              </a:rPr>
              <a:t>XOR</a:t>
            </a:r>
            <a:r>
              <a:rPr lang="en-US" altLang="zh-CN" sz="1800">
                <a:ea typeface="宋体" pitchFamily="2" charset="-122"/>
              </a:rPr>
              <a:t> B;</a:t>
            </a:r>
          </a:p>
          <a:p>
            <a:pPr>
              <a:lnSpc>
                <a:spcPct val="35000"/>
              </a:lnSpc>
            </a:pPr>
            <a:r>
              <a:rPr lang="en-US" altLang="zh-CN" sz="1800">
                <a:ea typeface="宋体" pitchFamily="2" charset="-122"/>
              </a:rPr>
              <a:t>	     tmp2 &lt;= tmp1 </a:t>
            </a:r>
            <a:r>
              <a:rPr lang="en-US" altLang="zh-CN" sz="1800">
                <a:solidFill>
                  <a:schemeClr val="accent2"/>
                </a:solidFill>
                <a:ea typeface="宋体" pitchFamily="2" charset="-122"/>
              </a:rPr>
              <a:t>AND</a:t>
            </a:r>
            <a:r>
              <a:rPr lang="en-US" altLang="zh-CN" sz="1800">
                <a:ea typeface="宋体" pitchFamily="2" charset="-122"/>
              </a:rPr>
              <a:t> Cin;</a:t>
            </a:r>
          </a:p>
          <a:p>
            <a:pPr>
              <a:lnSpc>
                <a:spcPct val="35000"/>
              </a:lnSpc>
            </a:pPr>
            <a:r>
              <a:rPr lang="en-US" altLang="zh-CN" sz="1800">
                <a:ea typeface="宋体" pitchFamily="2" charset="-122"/>
              </a:rPr>
              <a:t>	     S &lt;= tmp1 </a:t>
            </a:r>
            <a:r>
              <a:rPr lang="en-US" altLang="zh-CN" sz="1800">
                <a:solidFill>
                  <a:schemeClr val="accent2"/>
                </a:solidFill>
                <a:ea typeface="宋体" pitchFamily="2" charset="-122"/>
              </a:rPr>
              <a:t>XOR</a:t>
            </a:r>
            <a:r>
              <a:rPr lang="en-US" altLang="zh-CN" sz="1800">
                <a:ea typeface="宋体" pitchFamily="2" charset="-122"/>
              </a:rPr>
              <a:t> Cin;</a:t>
            </a:r>
          </a:p>
          <a:p>
            <a:pPr>
              <a:lnSpc>
                <a:spcPct val="35000"/>
              </a:lnSpc>
            </a:pPr>
            <a:r>
              <a:rPr lang="en-US" altLang="zh-CN" sz="1800">
                <a:ea typeface="宋体" pitchFamily="2" charset="-122"/>
              </a:rPr>
              <a:t>	     Co &lt;= tmp2 </a:t>
            </a:r>
            <a:r>
              <a:rPr lang="en-US" altLang="zh-CN" sz="1800">
                <a:solidFill>
                  <a:schemeClr val="accent2"/>
                </a:solidFill>
                <a:ea typeface="宋体" pitchFamily="2" charset="-122"/>
              </a:rPr>
              <a:t>OR</a:t>
            </a:r>
            <a:r>
              <a:rPr lang="en-US" altLang="zh-CN" sz="1800">
                <a:ea typeface="宋体" pitchFamily="2" charset="-122"/>
              </a:rPr>
              <a:t> (A </a:t>
            </a:r>
            <a:r>
              <a:rPr lang="en-US" altLang="zh-CN" sz="1800">
                <a:solidFill>
                  <a:schemeClr val="accent2"/>
                </a:solidFill>
                <a:ea typeface="宋体" pitchFamily="2" charset="-122"/>
              </a:rPr>
              <a:t>AND</a:t>
            </a:r>
            <a:r>
              <a:rPr lang="en-US" altLang="zh-CN" sz="1800">
                <a:ea typeface="宋体" pitchFamily="2" charset="-122"/>
              </a:rPr>
              <a:t> B);</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grpSp>
        <p:nvGrpSpPr>
          <p:cNvPr id="4" name="Group 147"/>
          <p:cNvGrpSpPr>
            <a:grpSpLocks/>
          </p:cNvGrpSpPr>
          <p:nvPr/>
        </p:nvGrpSpPr>
        <p:grpSpPr bwMode="auto">
          <a:xfrm>
            <a:off x="6588125" y="981075"/>
            <a:ext cx="2003425" cy="1330325"/>
            <a:chOff x="4150" y="281"/>
            <a:chExt cx="1262" cy="838"/>
          </a:xfrm>
        </p:grpSpPr>
        <p:sp>
          <p:nvSpPr>
            <p:cNvPr id="69649" name="Rectangle 135"/>
            <p:cNvSpPr>
              <a:spLocks noChangeArrowheads="1"/>
            </p:cNvSpPr>
            <p:nvPr/>
          </p:nvSpPr>
          <p:spPr bwMode="auto">
            <a:xfrm>
              <a:off x="4558" y="281"/>
              <a:ext cx="370" cy="838"/>
            </a:xfrm>
            <a:prstGeom prst="rect">
              <a:avLst/>
            </a:prstGeom>
            <a:solidFill>
              <a:srgbClr val="FFFFFF"/>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r>
                <a:rPr lang="en-US" altLang="zh-CN">
                  <a:ea typeface="宋体" pitchFamily="2" charset="-122"/>
                </a:rPr>
                <a:t>Σ</a:t>
              </a:r>
            </a:p>
            <a:p>
              <a:pPr algn="ctr">
                <a:lnSpc>
                  <a:spcPct val="100000"/>
                </a:lnSpc>
              </a:pPr>
              <a:endParaRPr lang="en-US" altLang="zh-CN">
                <a:ea typeface="宋体" pitchFamily="2" charset="-122"/>
              </a:endParaRPr>
            </a:p>
          </p:txBody>
        </p:sp>
        <p:sp>
          <p:nvSpPr>
            <p:cNvPr id="69650" name="Line 136"/>
            <p:cNvSpPr>
              <a:spLocks noChangeShapeType="1"/>
            </p:cNvSpPr>
            <p:nvPr/>
          </p:nvSpPr>
          <p:spPr bwMode="auto">
            <a:xfrm>
              <a:off x="4376" y="68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69651" name="Line 137"/>
            <p:cNvSpPr>
              <a:spLocks noChangeShapeType="1"/>
            </p:cNvSpPr>
            <p:nvPr/>
          </p:nvSpPr>
          <p:spPr bwMode="auto">
            <a:xfrm>
              <a:off x="4377" y="890"/>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69652" name="Line 138"/>
            <p:cNvSpPr>
              <a:spLocks noChangeShapeType="1"/>
            </p:cNvSpPr>
            <p:nvPr/>
          </p:nvSpPr>
          <p:spPr bwMode="auto">
            <a:xfrm>
              <a:off x="4377" y="482"/>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69653" name="Line 139"/>
            <p:cNvSpPr>
              <a:spLocks noChangeShapeType="1"/>
            </p:cNvSpPr>
            <p:nvPr/>
          </p:nvSpPr>
          <p:spPr bwMode="auto">
            <a:xfrm>
              <a:off x="4949" y="890"/>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69654" name="Line 140"/>
            <p:cNvSpPr>
              <a:spLocks noChangeShapeType="1"/>
            </p:cNvSpPr>
            <p:nvPr/>
          </p:nvSpPr>
          <p:spPr bwMode="auto">
            <a:xfrm>
              <a:off x="4939" y="482"/>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69655" name="Text Box 142"/>
            <p:cNvSpPr txBox="1">
              <a:spLocks noChangeArrowheads="1"/>
            </p:cNvSpPr>
            <p:nvPr/>
          </p:nvSpPr>
          <p:spPr bwMode="auto">
            <a:xfrm>
              <a:off x="4169" y="348"/>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69656" name="Text Box 143"/>
            <p:cNvSpPr txBox="1">
              <a:spLocks noChangeArrowheads="1"/>
            </p:cNvSpPr>
            <p:nvPr/>
          </p:nvSpPr>
          <p:spPr bwMode="auto">
            <a:xfrm>
              <a:off x="4177" y="545"/>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69657" name="Text Box 144"/>
            <p:cNvSpPr txBox="1">
              <a:spLocks noChangeArrowheads="1"/>
            </p:cNvSpPr>
            <p:nvPr/>
          </p:nvSpPr>
          <p:spPr bwMode="auto">
            <a:xfrm>
              <a:off x="4150" y="791"/>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in</a:t>
              </a:r>
            </a:p>
          </p:txBody>
        </p:sp>
        <p:sp>
          <p:nvSpPr>
            <p:cNvPr id="69658" name="Text Box 145"/>
            <p:cNvSpPr txBox="1">
              <a:spLocks noChangeArrowheads="1"/>
            </p:cNvSpPr>
            <p:nvPr/>
          </p:nvSpPr>
          <p:spPr bwMode="auto">
            <a:xfrm>
              <a:off x="5057" y="346"/>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sp>
          <p:nvSpPr>
            <p:cNvPr id="69659" name="Text Box 146"/>
            <p:cNvSpPr txBox="1">
              <a:spLocks noChangeArrowheads="1"/>
            </p:cNvSpPr>
            <p:nvPr/>
          </p:nvSpPr>
          <p:spPr bwMode="auto">
            <a:xfrm>
              <a:off x="5030" y="772"/>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grpSp>
      <p:sp>
        <p:nvSpPr>
          <p:cNvPr id="518292" name="Text Box 148"/>
          <p:cNvSpPr txBox="1">
            <a:spLocks noChangeArrowheads="1"/>
          </p:cNvSpPr>
          <p:nvPr/>
        </p:nvSpPr>
        <p:spPr bwMode="auto">
          <a:xfrm>
            <a:off x="1042988" y="1125538"/>
            <a:ext cx="2016125" cy="665162"/>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描述从输入到输出信号的走向</a:t>
            </a:r>
          </a:p>
        </p:txBody>
      </p:sp>
      <p:sp>
        <p:nvSpPr>
          <p:cNvPr id="518294" name="Text Box 150"/>
          <p:cNvSpPr txBox="1">
            <a:spLocks noChangeArrowheads="1"/>
          </p:cNvSpPr>
          <p:nvPr/>
        </p:nvSpPr>
        <p:spPr bwMode="auto">
          <a:xfrm>
            <a:off x="7380288" y="2349500"/>
            <a:ext cx="935037" cy="336550"/>
          </a:xfrm>
          <a:prstGeom prst="rect">
            <a:avLst/>
          </a:prstGeom>
          <a:noFill/>
          <a:ln w="19050" algn="ctr">
            <a:noFill/>
            <a:miter lim="800000"/>
            <a:headEnd/>
            <a:tailEnd/>
          </a:ln>
        </p:spPr>
        <p:txBody>
          <a:bodyPr lIns="90000" tIns="82800" rIns="90000" bIns="46800">
            <a:spAutoFit/>
          </a:bodyPr>
          <a:lstStyle/>
          <a:p>
            <a:pPr algn="ctr"/>
            <a:r>
              <a:rPr lang="en-US" altLang="zh-CN" sz="1600"/>
              <a:t>tmp2</a:t>
            </a:r>
          </a:p>
        </p:txBody>
      </p:sp>
      <p:sp>
        <p:nvSpPr>
          <p:cNvPr id="518295" name="Text Box 151"/>
          <p:cNvSpPr txBox="1">
            <a:spLocks noChangeArrowheads="1"/>
          </p:cNvSpPr>
          <p:nvPr/>
        </p:nvSpPr>
        <p:spPr bwMode="auto">
          <a:xfrm>
            <a:off x="7392988" y="3500438"/>
            <a:ext cx="935037" cy="336550"/>
          </a:xfrm>
          <a:prstGeom prst="rect">
            <a:avLst/>
          </a:prstGeom>
          <a:noFill/>
          <a:ln w="19050" algn="ctr">
            <a:noFill/>
            <a:miter lim="800000"/>
            <a:headEnd/>
            <a:tailEnd/>
          </a:ln>
        </p:spPr>
        <p:txBody>
          <a:bodyPr lIns="90000" tIns="82800" rIns="90000" bIns="46800">
            <a:spAutoFit/>
          </a:bodyPr>
          <a:lstStyle/>
          <a:p>
            <a:pPr algn="ctr"/>
            <a:r>
              <a:rPr lang="en-US" altLang="zh-CN" sz="1600"/>
              <a:t>tmp1</a:t>
            </a:r>
          </a:p>
        </p:txBody>
      </p:sp>
      <p:sp>
        <p:nvSpPr>
          <p:cNvPr id="518296" name="Text Box 152"/>
          <p:cNvSpPr txBox="1">
            <a:spLocks noChangeArrowheads="1"/>
          </p:cNvSpPr>
          <p:nvPr/>
        </p:nvSpPr>
        <p:spPr bwMode="auto">
          <a:xfrm>
            <a:off x="6443663" y="188913"/>
            <a:ext cx="2700337" cy="387350"/>
          </a:xfrm>
          <a:prstGeom prst="rect">
            <a:avLst/>
          </a:prstGeom>
          <a:noFill/>
          <a:ln w="19050" algn="ctr">
            <a:noFill/>
            <a:miter lim="800000"/>
            <a:headEnd/>
            <a:tailEnd/>
          </a:ln>
        </p:spPr>
        <p:txBody>
          <a:bodyPr lIns="90000" tIns="82800" rIns="90000" bIns="46800">
            <a:spAutoFit/>
          </a:bodyPr>
          <a:lstStyle/>
          <a:p>
            <a:r>
              <a:rPr lang="zh-CN" altLang="en-US">
                <a:solidFill>
                  <a:schemeClr val="accent2"/>
                </a:solidFill>
              </a:rPr>
              <a:t>三种方法设计全加器</a:t>
            </a:r>
          </a:p>
        </p:txBody>
      </p:sp>
      <p:sp>
        <p:nvSpPr>
          <p:cNvPr id="518297" name="Text Box 153"/>
          <p:cNvSpPr txBox="1">
            <a:spLocks noChangeArrowheads="1"/>
          </p:cNvSpPr>
          <p:nvPr/>
        </p:nvSpPr>
        <p:spPr bwMode="auto">
          <a:xfrm>
            <a:off x="6675438" y="549275"/>
            <a:ext cx="2016125" cy="392113"/>
          </a:xfrm>
          <a:prstGeom prst="rect">
            <a:avLst/>
          </a:prstGeom>
          <a:noFill/>
          <a:ln w="19050" algn="ctr">
            <a:noFill/>
            <a:miter lim="800000"/>
            <a:headEnd/>
            <a:tailEnd/>
          </a:ln>
        </p:spPr>
        <p:txBody>
          <a:bodyPr lIns="90000" tIns="82800" rIns="90000" bIns="46800">
            <a:spAutoFit/>
          </a:bodyPr>
          <a:lstStyle/>
          <a:p>
            <a:r>
              <a:rPr lang="en-US" altLang="zh-CN"/>
              <a:t>P58 </a:t>
            </a:r>
            <a:r>
              <a:rPr lang="zh-CN" altLang="en-US"/>
              <a:t>图</a:t>
            </a:r>
            <a:r>
              <a:rPr lang="en-US" altLang="zh-CN"/>
              <a:t>2.31(b)</a:t>
            </a:r>
          </a:p>
        </p:txBody>
      </p:sp>
      <p:sp>
        <p:nvSpPr>
          <p:cNvPr id="518298" name="Text Box 154"/>
          <p:cNvSpPr txBox="1">
            <a:spLocks noChangeArrowheads="1"/>
          </p:cNvSpPr>
          <p:nvPr/>
        </p:nvSpPr>
        <p:spPr bwMode="auto">
          <a:xfrm>
            <a:off x="5435600" y="4221163"/>
            <a:ext cx="2663825" cy="720725"/>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en-US" altLang="zh-CN">
                <a:solidFill>
                  <a:srgbClr val="FF66CC"/>
                </a:solidFill>
                <a:ea typeface="宋体" pitchFamily="2" charset="-122"/>
              </a:rPr>
              <a:t>*</a:t>
            </a:r>
            <a:r>
              <a:rPr lang="en-US" altLang="zh-CN">
                <a:ea typeface="宋体" pitchFamily="2" charset="-122"/>
              </a:rPr>
              <a:t> SIGNAL</a:t>
            </a:r>
            <a:r>
              <a:rPr lang="zh-CN" altLang="en-US">
                <a:ea typeface="宋体" pitchFamily="2" charset="-122"/>
              </a:rPr>
              <a:t>用来描述组件间的连接信号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8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82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82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2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82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82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82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82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1" grpId="0" animBg="1"/>
      <p:bldP spid="518152" grpId="0" animBg="1"/>
      <p:bldP spid="518153" grpId="0" animBg="1"/>
      <p:bldP spid="518277" grpId="0" animBg="1"/>
      <p:bldP spid="518278" grpId="0"/>
      <p:bldP spid="518292" grpId="0" animBg="1"/>
      <p:bldP spid="518294" grpId="0"/>
      <p:bldP spid="518295" grpId="0"/>
      <p:bldP spid="518296" grpId="0"/>
      <p:bldP spid="518297" grpId="0"/>
      <p:bldP spid="51829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6697663" y="6559550"/>
            <a:ext cx="2446337" cy="298450"/>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结构描述方式</a:t>
            </a:r>
          </a:p>
        </p:txBody>
      </p:sp>
      <p:sp>
        <p:nvSpPr>
          <p:cNvPr id="520198" name="Text Box 6"/>
          <p:cNvSpPr txBox="1">
            <a:spLocks noChangeArrowheads="1"/>
          </p:cNvSpPr>
          <p:nvPr/>
        </p:nvSpPr>
        <p:spPr bwMode="auto">
          <a:xfrm>
            <a:off x="250825" y="260350"/>
            <a:ext cx="2305050"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en-US" altLang="zh-CN">
                <a:ea typeface="宋体" pitchFamily="2" charset="-122"/>
              </a:rPr>
              <a:t>2</a:t>
            </a:r>
            <a:r>
              <a:rPr lang="zh-CN" altLang="en-US">
                <a:ea typeface="宋体" pitchFamily="2" charset="-122"/>
              </a:rPr>
              <a:t>、结构描述方式</a:t>
            </a:r>
          </a:p>
        </p:txBody>
      </p:sp>
      <p:grpSp>
        <p:nvGrpSpPr>
          <p:cNvPr id="2" name="Group 69"/>
          <p:cNvGrpSpPr>
            <a:grpSpLocks/>
          </p:cNvGrpSpPr>
          <p:nvPr/>
        </p:nvGrpSpPr>
        <p:grpSpPr bwMode="auto">
          <a:xfrm>
            <a:off x="611188" y="1268413"/>
            <a:ext cx="1885950" cy="873125"/>
            <a:chOff x="2835" y="391"/>
            <a:chExt cx="1188" cy="550"/>
          </a:xfrm>
        </p:grpSpPr>
        <p:sp>
          <p:nvSpPr>
            <p:cNvPr id="70724" name="Rectangle 57"/>
            <p:cNvSpPr>
              <a:spLocks noChangeArrowheads="1"/>
            </p:cNvSpPr>
            <p:nvPr/>
          </p:nvSpPr>
          <p:spPr bwMode="auto">
            <a:xfrm>
              <a:off x="3198" y="391"/>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70725" name="Line 58"/>
            <p:cNvSpPr>
              <a:spLocks noChangeShapeType="1"/>
            </p:cNvSpPr>
            <p:nvPr/>
          </p:nvSpPr>
          <p:spPr bwMode="auto">
            <a:xfrm>
              <a:off x="3015" y="77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26" name="Line 60"/>
            <p:cNvSpPr>
              <a:spLocks noChangeShapeType="1"/>
            </p:cNvSpPr>
            <p:nvPr/>
          </p:nvSpPr>
          <p:spPr bwMode="auto">
            <a:xfrm>
              <a:off x="3016"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27" name="Line 61"/>
            <p:cNvSpPr>
              <a:spLocks noChangeShapeType="1"/>
            </p:cNvSpPr>
            <p:nvPr/>
          </p:nvSpPr>
          <p:spPr bwMode="auto">
            <a:xfrm>
              <a:off x="3560" y="799"/>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28" name="Line 62"/>
            <p:cNvSpPr>
              <a:spLocks noChangeShapeType="1"/>
            </p:cNvSpPr>
            <p:nvPr/>
          </p:nvSpPr>
          <p:spPr bwMode="auto">
            <a:xfrm>
              <a:off x="3560"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29" name="Text Box 63"/>
            <p:cNvSpPr txBox="1">
              <a:spLocks noChangeArrowheads="1"/>
            </p:cNvSpPr>
            <p:nvPr/>
          </p:nvSpPr>
          <p:spPr bwMode="auto">
            <a:xfrm>
              <a:off x="2835" y="409"/>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70730" name="Text Box 64"/>
            <p:cNvSpPr txBox="1">
              <a:spLocks noChangeArrowheads="1"/>
            </p:cNvSpPr>
            <p:nvPr/>
          </p:nvSpPr>
          <p:spPr bwMode="auto">
            <a:xfrm>
              <a:off x="2835" y="663"/>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70731" name="Text Box 66"/>
            <p:cNvSpPr txBox="1">
              <a:spLocks noChangeArrowheads="1"/>
            </p:cNvSpPr>
            <p:nvPr/>
          </p:nvSpPr>
          <p:spPr bwMode="auto">
            <a:xfrm>
              <a:off x="3668" y="428"/>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sp>
          <p:nvSpPr>
            <p:cNvPr id="70732" name="Text Box 67"/>
            <p:cNvSpPr txBox="1">
              <a:spLocks noChangeArrowheads="1"/>
            </p:cNvSpPr>
            <p:nvPr/>
          </p:nvSpPr>
          <p:spPr bwMode="auto">
            <a:xfrm>
              <a:off x="3661" y="681"/>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sp>
          <p:nvSpPr>
            <p:cNvPr id="70733" name="Text Box 68"/>
            <p:cNvSpPr txBox="1">
              <a:spLocks noChangeArrowheads="1"/>
            </p:cNvSpPr>
            <p:nvPr/>
          </p:nvSpPr>
          <p:spPr bwMode="auto">
            <a:xfrm>
              <a:off x="3198" y="527"/>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grpSp>
      <p:sp>
        <p:nvSpPr>
          <p:cNvPr id="520278" name="Text Box 86"/>
          <p:cNvSpPr txBox="1">
            <a:spLocks noChangeArrowheads="1"/>
          </p:cNvSpPr>
          <p:nvPr/>
        </p:nvSpPr>
        <p:spPr bwMode="auto">
          <a:xfrm>
            <a:off x="971550" y="765175"/>
            <a:ext cx="1152525"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半加器</a:t>
            </a:r>
          </a:p>
        </p:txBody>
      </p:sp>
      <p:sp>
        <p:nvSpPr>
          <p:cNvPr id="520279" name="Text Box 87"/>
          <p:cNvSpPr txBox="1">
            <a:spLocks noChangeArrowheads="1"/>
          </p:cNvSpPr>
          <p:nvPr/>
        </p:nvSpPr>
        <p:spPr bwMode="auto">
          <a:xfrm>
            <a:off x="2919413" y="138113"/>
            <a:ext cx="5327650" cy="701675"/>
          </a:xfrm>
          <a:prstGeom prst="rect">
            <a:avLst/>
          </a:prstGeom>
          <a:noFill/>
          <a:ln w="19050" algn="ctr">
            <a:noFill/>
            <a:miter lim="800000"/>
            <a:headEnd/>
            <a:tailEnd/>
          </a:ln>
        </p:spPr>
        <p:txBody>
          <a:bodyPr lIns="90000" tIns="46800" rIns="90000" bIns="46800">
            <a:spAutoFit/>
          </a:bodyPr>
          <a:lstStyle/>
          <a:p>
            <a:pPr>
              <a:lnSpc>
                <a:spcPct val="100000"/>
              </a:lnSpc>
            </a:pPr>
            <a:r>
              <a:rPr lang="zh-CN" altLang="en-US">
                <a:ea typeface="宋体" pitchFamily="2" charset="-122"/>
              </a:rPr>
              <a:t>多层次设计中，通过调用库中的元件或是已设计好的模块来完成设计实体功能的描述。</a:t>
            </a:r>
          </a:p>
        </p:txBody>
      </p:sp>
      <p:sp>
        <p:nvSpPr>
          <p:cNvPr id="520280" name="Text Box 88"/>
          <p:cNvSpPr txBox="1">
            <a:spLocks noChangeArrowheads="1"/>
          </p:cNvSpPr>
          <p:nvPr/>
        </p:nvSpPr>
        <p:spPr bwMode="auto">
          <a:xfrm>
            <a:off x="539750" y="2349500"/>
            <a:ext cx="4248150" cy="4425950"/>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half_adder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half_adder;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 </a:t>
            </a:r>
            <a:r>
              <a:rPr lang="en-US" altLang="zh-CN" sz="1800">
                <a:ea typeface="宋体" pitchFamily="2" charset="-122"/>
              </a:rPr>
              <a:t>rtl </a:t>
            </a:r>
            <a:r>
              <a:rPr lang="en-US" altLang="zh-CN" sz="1800">
                <a:solidFill>
                  <a:schemeClr val="accent2"/>
                </a:solidFill>
                <a:ea typeface="宋体" pitchFamily="2" charset="-122"/>
              </a:rPr>
              <a:t>OF</a:t>
            </a:r>
            <a:r>
              <a:rPr lang="en-US" altLang="zh-CN" sz="1800">
                <a:ea typeface="宋体" pitchFamily="2" charset="-122"/>
              </a:rPr>
              <a:t> half_adder</a:t>
            </a:r>
            <a:r>
              <a:rPr lang="en-US" altLang="zh-CN" sz="1800">
                <a:solidFill>
                  <a:schemeClr val="accent2"/>
                </a:solidFill>
                <a:ea typeface="宋体" pitchFamily="2" charset="-122"/>
              </a:rPr>
              <a:t> IS</a:t>
            </a:r>
          </a:p>
          <a:p>
            <a:pPr>
              <a:lnSpc>
                <a:spcPct val="35000"/>
              </a:lnSpc>
            </a:pPr>
            <a:r>
              <a:rPr lang="en-US" altLang="zh-CN" sz="1800">
                <a:ea typeface="宋体" pitchFamily="2" charset="-122"/>
              </a:rPr>
              <a:t>      SIGNAL tmp1,tmp2 : std_logic;</a:t>
            </a: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tmp1 &lt;= A </a:t>
            </a:r>
            <a:r>
              <a:rPr lang="en-US" altLang="zh-CN" sz="1800">
                <a:solidFill>
                  <a:schemeClr val="accent2"/>
                </a:solidFill>
                <a:ea typeface="宋体" pitchFamily="2" charset="-122"/>
              </a:rPr>
              <a:t>OR</a:t>
            </a:r>
            <a:r>
              <a:rPr lang="en-US" altLang="zh-CN" sz="1800">
                <a:ea typeface="宋体" pitchFamily="2" charset="-122"/>
              </a:rPr>
              <a:t> B;</a:t>
            </a:r>
          </a:p>
          <a:p>
            <a:pPr>
              <a:lnSpc>
                <a:spcPct val="35000"/>
              </a:lnSpc>
            </a:pPr>
            <a:r>
              <a:rPr lang="en-US" altLang="zh-CN" sz="1800">
                <a:ea typeface="宋体" pitchFamily="2" charset="-122"/>
              </a:rPr>
              <a:t>	     tmp2 &lt;= A </a:t>
            </a:r>
            <a:r>
              <a:rPr lang="en-US" altLang="zh-CN" sz="1800">
                <a:solidFill>
                  <a:schemeClr val="accent2"/>
                </a:solidFill>
                <a:ea typeface="宋体" pitchFamily="2" charset="-122"/>
              </a:rPr>
              <a:t>NAND</a:t>
            </a:r>
            <a:r>
              <a:rPr lang="en-US" altLang="zh-CN" sz="1800">
                <a:ea typeface="宋体" pitchFamily="2" charset="-122"/>
              </a:rPr>
              <a:t> B;</a:t>
            </a:r>
          </a:p>
          <a:p>
            <a:pPr>
              <a:lnSpc>
                <a:spcPct val="35000"/>
              </a:lnSpc>
            </a:pPr>
            <a:r>
              <a:rPr lang="en-US" altLang="zh-CN" sz="1800">
                <a:ea typeface="宋体" pitchFamily="2" charset="-122"/>
              </a:rPr>
              <a:t>	     Co  &lt;= </a:t>
            </a:r>
            <a:r>
              <a:rPr lang="en-US" altLang="zh-CN" sz="1800">
                <a:solidFill>
                  <a:schemeClr val="accent2"/>
                </a:solidFill>
                <a:ea typeface="宋体" pitchFamily="2" charset="-122"/>
              </a:rPr>
              <a:t>NOT</a:t>
            </a:r>
            <a:r>
              <a:rPr lang="en-US" altLang="zh-CN" sz="1800">
                <a:ea typeface="宋体" pitchFamily="2" charset="-122"/>
              </a:rPr>
              <a:t> tmp2;</a:t>
            </a:r>
          </a:p>
          <a:p>
            <a:pPr>
              <a:lnSpc>
                <a:spcPct val="35000"/>
              </a:lnSpc>
            </a:pPr>
            <a:r>
              <a:rPr lang="en-US" altLang="zh-CN" sz="1800">
                <a:ea typeface="宋体" pitchFamily="2" charset="-122"/>
              </a:rPr>
              <a:t>	     S   &lt;= tmp1 AND tmp2;</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sp>
        <p:nvSpPr>
          <p:cNvPr id="70664" name="Text Box 131"/>
          <p:cNvSpPr txBox="1">
            <a:spLocks noChangeArrowheads="1"/>
          </p:cNvSpPr>
          <p:nvPr/>
        </p:nvSpPr>
        <p:spPr bwMode="auto">
          <a:xfrm>
            <a:off x="5472113" y="6461125"/>
            <a:ext cx="3671887" cy="396875"/>
          </a:xfrm>
          <a:prstGeom prst="rect">
            <a:avLst/>
          </a:prstGeom>
          <a:solidFill>
            <a:schemeClr val="bg1"/>
          </a:solidFill>
          <a:ln w="19050" algn="ctr">
            <a:noFill/>
            <a:miter lim="800000"/>
            <a:headEnd/>
            <a:tailEnd/>
          </a:ln>
        </p:spPr>
        <p:txBody>
          <a:bodyPr lIns="90000" tIns="46800" rIns="90000" bIns="46800">
            <a:spAutoFit/>
          </a:bodyPr>
          <a:lstStyle/>
          <a:p>
            <a:pPr algn="ctr">
              <a:lnSpc>
                <a:spcPct val="100000"/>
              </a:lnSpc>
            </a:pPr>
            <a:r>
              <a:rPr lang="zh-CN" altLang="en-US">
                <a:solidFill>
                  <a:srgbClr val="DBDBDB"/>
                </a:solidFill>
                <a:ea typeface="宋体" pitchFamily="2" charset="-122"/>
              </a:rPr>
              <a:t>书</a:t>
            </a:r>
            <a:r>
              <a:rPr lang="en-US" altLang="zh-CN">
                <a:solidFill>
                  <a:srgbClr val="DBDBDB"/>
                </a:solidFill>
                <a:ea typeface="宋体" pitchFamily="2" charset="-122"/>
              </a:rPr>
              <a:t>《VHDL</a:t>
            </a:r>
            <a:r>
              <a:rPr lang="zh-CN" altLang="en-US">
                <a:solidFill>
                  <a:srgbClr val="DBDBDB"/>
                </a:solidFill>
                <a:ea typeface="宋体" pitchFamily="2" charset="-122"/>
              </a:rPr>
              <a:t>语言程序设计</a:t>
            </a:r>
            <a:r>
              <a:rPr lang="en-US" altLang="zh-CN">
                <a:solidFill>
                  <a:srgbClr val="DBDBDB"/>
                </a:solidFill>
                <a:ea typeface="宋体" pitchFamily="2" charset="-122"/>
              </a:rPr>
              <a:t>》P44</a:t>
            </a:r>
          </a:p>
        </p:txBody>
      </p:sp>
      <p:sp>
        <p:nvSpPr>
          <p:cNvPr id="520324" name="Text Box 132"/>
          <p:cNvSpPr txBox="1">
            <a:spLocks noChangeArrowheads="1"/>
          </p:cNvSpPr>
          <p:nvPr/>
        </p:nvSpPr>
        <p:spPr bwMode="auto">
          <a:xfrm>
            <a:off x="5076825" y="3068638"/>
            <a:ext cx="3849688" cy="3486150"/>
          </a:xfrm>
          <a:prstGeom prst="rect">
            <a:avLst/>
          </a:prstGeom>
          <a:noFill/>
          <a:ln w="19050" algn="ctr">
            <a:solidFill>
              <a:srgbClr val="FF66CC"/>
            </a:solid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or_gate</a:t>
            </a:r>
            <a:r>
              <a:rPr lang="en-US" altLang="zh-CN" sz="1800">
                <a:solidFill>
                  <a:schemeClr val="accent2"/>
                </a:solidFill>
                <a:ea typeface="宋体" pitchFamily="2" charset="-122"/>
              </a:rPr>
              <a:t> 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or_gate;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 </a:t>
            </a:r>
            <a:r>
              <a:rPr lang="en-US" altLang="zh-CN" sz="1800">
                <a:solidFill>
                  <a:schemeClr val="accent2"/>
                </a:solidFill>
                <a:ea typeface="宋体" pitchFamily="2" charset="-122"/>
              </a:rPr>
              <a:t>OF</a:t>
            </a:r>
            <a:r>
              <a:rPr lang="en-US" altLang="zh-CN" sz="1800">
                <a:ea typeface="宋体" pitchFamily="2" charset="-122"/>
              </a:rPr>
              <a:t> or_gate </a:t>
            </a:r>
            <a:r>
              <a:rPr lang="en-US" altLang="zh-CN" sz="1800">
                <a:solidFill>
                  <a:schemeClr val="accent2"/>
                </a:solidFill>
                <a:ea typeface="宋体" pitchFamily="2" charset="-122"/>
              </a:rPr>
              <a:t>IS</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c &lt;= a </a:t>
            </a:r>
            <a:r>
              <a:rPr lang="en-US" altLang="zh-CN" sz="1800">
                <a:solidFill>
                  <a:schemeClr val="accent2"/>
                </a:solidFill>
                <a:ea typeface="宋体" pitchFamily="2" charset="-122"/>
              </a:rPr>
              <a:t>OR</a:t>
            </a:r>
            <a:r>
              <a:rPr lang="en-US" altLang="zh-CN" sz="1800">
                <a:ea typeface="宋体" pitchFamily="2" charset="-122"/>
              </a:rPr>
              <a:t> b;</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a:t>
            </a:r>
          </a:p>
        </p:txBody>
      </p:sp>
      <p:grpSp>
        <p:nvGrpSpPr>
          <p:cNvPr id="3" name="Group 134"/>
          <p:cNvGrpSpPr>
            <a:grpSpLocks/>
          </p:cNvGrpSpPr>
          <p:nvPr/>
        </p:nvGrpSpPr>
        <p:grpSpPr bwMode="auto">
          <a:xfrm>
            <a:off x="2425700" y="908050"/>
            <a:ext cx="2592388" cy="1169988"/>
            <a:chOff x="1528" y="572"/>
            <a:chExt cx="1633" cy="737"/>
          </a:xfrm>
        </p:grpSpPr>
        <p:sp>
          <p:nvSpPr>
            <p:cNvPr id="70697" name="Text Box 8"/>
            <p:cNvSpPr txBox="1">
              <a:spLocks noChangeArrowheads="1"/>
            </p:cNvSpPr>
            <p:nvPr/>
          </p:nvSpPr>
          <p:spPr bwMode="auto">
            <a:xfrm>
              <a:off x="1528" y="572"/>
              <a:ext cx="181"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70698" name="AutoShape 9"/>
            <p:cNvSpPr>
              <a:spLocks noChangeArrowheads="1"/>
            </p:cNvSpPr>
            <p:nvPr/>
          </p:nvSpPr>
          <p:spPr bwMode="auto">
            <a:xfrm>
              <a:off x="1991" y="1022"/>
              <a:ext cx="208" cy="240"/>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70699" name="Line 11"/>
            <p:cNvSpPr>
              <a:spLocks noChangeShapeType="1"/>
            </p:cNvSpPr>
            <p:nvPr/>
          </p:nvSpPr>
          <p:spPr bwMode="auto">
            <a:xfrm flipV="1">
              <a:off x="2393" y="916"/>
              <a:ext cx="136"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70700" name="AutoShape 13"/>
            <p:cNvSpPr>
              <a:spLocks noChangeArrowheads="1"/>
            </p:cNvSpPr>
            <p:nvPr/>
          </p:nvSpPr>
          <p:spPr bwMode="auto">
            <a:xfrm>
              <a:off x="2526" y="728"/>
              <a:ext cx="227" cy="226"/>
            </a:xfrm>
            <a:prstGeom prst="flowChartDelay">
              <a:avLst/>
            </a:prstGeom>
            <a:noFill/>
            <a:ln w="19050">
              <a:solidFill>
                <a:schemeClr val="tx1"/>
              </a:solidFill>
              <a:miter lim="800000"/>
              <a:headEnd/>
              <a:tailEnd/>
            </a:ln>
          </p:spPr>
          <p:txBody>
            <a:bodyPr wrap="none" lIns="90000" tIns="46800" rIns="90000" bIns="46800" anchor="ctr"/>
            <a:lstStyle/>
            <a:p>
              <a:endParaRPr lang="zh-CN" altLang="en-US"/>
            </a:p>
          </p:txBody>
        </p:sp>
        <p:sp>
          <p:nvSpPr>
            <p:cNvPr id="70701" name="Line 14"/>
            <p:cNvSpPr>
              <a:spLocks noChangeShapeType="1"/>
            </p:cNvSpPr>
            <p:nvPr/>
          </p:nvSpPr>
          <p:spPr bwMode="auto">
            <a:xfrm>
              <a:off x="1775" y="1209"/>
              <a:ext cx="219" cy="8"/>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70702" name="Line 17"/>
            <p:cNvSpPr>
              <a:spLocks noChangeShapeType="1"/>
            </p:cNvSpPr>
            <p:nvPr/>
          </p:nvSpPr>
          <p:spPr bwMode="auto">
            <a:xfrm>
              <a:off x="1889" y="1064"/>
              <a:ext cx="93" cy="5"/>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70703" name="Line 19"/>
            <p:cNvSpPr>
              <a:spLocks noChangeShapeType="1"/>
            </p:cNvSpPr>
            <p:nvPr/>
          </p:nvSpPr>
          <p:spPr bwMode="auto">
            <a:xfrm flipV="1">
              <a:off x="2762" y="826"/>
              <a:ext cx="94"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70704" name="Text Box 22"/>
            <p:cNvSpPr txBox="1">
              <a:spLocks noChangeArrowheads="1"/>
            </p:cNvSpPr>
            <p:nvPr/>
          </p:nvSpPr>
          <p:spPr bwMode="auto">
            <a:xfrm>
              <a:off x="1528" y="709"/>
              <a:ext cx="206"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70705" name="Line 37"/>
            <p:cNvSpPr>
              <a:spLocks noChangeShapeType="1"/>
            </p:cNvSpPr>
            <p:nvPr/>
          </p:nvSpPr>
          <p:spPr bwMode="auto">
            <a:xfrm flipV="1">
              <a:off x="2771" y="1173"/>
              <a:ext cx="119"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70706" name="Oval 45"/>
            <p:cNvSpPr>
              <a:spLocks noChangeArrowheads="1"/>
            </p:cNvSpPr>
            <p:nvPr/>
          </p:nvSpPr>
          <p:spPr bwMode="auto">
            <a:xfrm>
              <a:off x="2371" y="1115"/>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70707" name="Text Box 47"/>
            <p:cNvSpPr txBox="1">
              <a:spLocks noChangeArrowheads="1"/>
            </p:cNvSpPr>
            <p:nvPr/>
          </p:nvSpPr>
          <p:spPr bwMode="auto">
            <a:xfrm>
              <a:off x="2816" y="709"/>
              <a:ext cx="248"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p>
          </p:txBody>
        </p:sp>
        <p:sp>
          <p:nvSpPr>
            <p:cNvPr id="70708" name="Text Box 55"/>
            <p:cNvSpPr txBox="1">
              <a:spLocks noChangeArrowheads="1"/>
            </p:cNvSpPr>
            <p:nvPr/>
          </p:nvSpPr>
          <p:spPr bwMode="auto">
            <a:xfrm>
              <a:off x="2798" y="1071"/>
              <a:ext cx="363" cy="21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600">
                  <a:ea typeface="宋体" pitchFamily="2" charset="-122"/>
                </a:rPr>
                <a:t>Co</a:t>
              </a:r>
            </a:p>
          </p:txBody>
        </p:sp>
        <p:sp>
          <p:nvSpPr>
            <p:cNvPr id="70709" name="AutoShape 70"/>
            <p:cNvSpPr>
              <a:spLocks noChangeArrowheads="1"/>
            </p:cNvSpPr>
            <p:nvPr/>
          </p:nvSpPr>
          <p:spPr bwMode="auto">
            <a:xfrm rot="5400000">
              <a:off x="2526" y="1071"/>
              <a:ext cx="181" cy="181"/>
            </a:xfrm>
            <a:prstGeom prst="triangle">
              <a:avLst>
                <a:gd name="adj" fmla="val 50000"/>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70710" name="Oval 71"/>
            <p:cNvSpPr>
              <a:spLocks noChangeArrowheads="1"/>
            </p:cNvSpPr>
            <p:nvPr/>
          </p:nvSpPr>
          <p:spPr bwMode="auto">
            <a:xfrm>
              <a:off x="2708" y="1135"/>
              <a:ext cx="66" cy="68"/>
            </a:xfrm>
            <a:prstGeom prst="ellipse">
              <a:avLst/>
            </a:prstGeom>
            <a:noFill/>
            <a:ln w="19050" algn="ctr">
              <a:solidFill>
                <a:schemeClr val="tx1"/>
              </a:solidFill>
              <a:round/>
              <a:headEnd/>
              <a:tailEnd/>
            </a:ln>
          </p:spPr>
          <p:txBody>
            <a:bodyPr lIns="90000" tIns="46800" rIns="90000" bIns="46800" anchor="ctr">
              <a:spAutoFit/>
            </a:bodyPr>
            <a:lstStyle/>
            <a:p>
              <a:endParaRPr lang="zh-CN" altLang="en-US"/>
            </a:p>
          </p:txBody>
        </p:sp>
        <p:sp>
          <p:nvSpPr>
            <p:cNvPr id="70711" name="Oval 73"/>
            <p:cNvSpPr>
              <a:spLocks noChangeArrowheads="1"/>
            </p:cNvSpPr>
            <p:nvPr/>
          </p:nvSpPr>
          <p:spPr bwMode="auto">
            <a:xfrm>
              <a:off x="2190" y="1107"/>
              <a:ext cx="66" cy="68"/>
            </a:xfrm>
            <a:prstGeom prst="ellipse">
              <a:avLst/>
            </a:prstGeom>
            <a:noFill/>
            <a:ln w="19050" algn="ctr">
              <a:solidFill>
                <a:schemeClr val="tx1"/>
              </a:solidFill>
              <a:round/>
              <a:headEnd/>
              <a:tailEnd/>
            </a:ln>
          </p:spPr>
          <p:txBody>
            <a:bodyPr lIns="90000" tIns="46800" rIns="90000" bIns="46800" anchor="ctr">
              <a:spAutoFit/>
            </a:bodyPr>
            <a:lstStyle/>
            <a:p>
              <a:endParaRPr lang="zh-CN" altLang="en-US"/>
            </a:p>
          </p:txBody>
        </p:sp>
        <p:sp>
          <p:nvSpPr>
            <p:cNvPr id="70712" name="Line 74"/>
            <p:cNvSpPr>
              <a:spLocks noChangeShapeType="1"/>
            </p:cNvSpPr>
            <p:nvPr/>
          </p:nvSpPr>
          <p:spPr bwMode="auto">
            <a:xfrm>
              <a:off x="2255" y="1133"/>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13" name="Line 75"/>
            <p:cNvSpPr>
              <a:spLocks noChangeShapeType="1"/>
            </p:cNvSpPr>
            <p:nvPr/>
          </p:nvSpPr>
          <p:spPr bwMode="auto">
            <a:xfrm>
              <a:off x="2209" y="754"/>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14" name="Line 76"/>
            <p:cNvSpPr>
              <a:spLocks noChangeShapeType="1"/>
            </p:cNvSpPr>
            <p:nvPr/>
          </p:nvSpPr>
          <p:spPr bwMode="auto">
            <a:xfrm flipV="1">
              <a:off x="2381" y="911"/>
              <a:ext cx="0" cy="225"/>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715" name="Line 78"/>
            <p:cNvSpPr>
              <a:spLocks noChangeShapeType="1"/>
            </p:cNvSpPr>
            <p:nvPr/>
          </p:nvSpPr>
          <p:spPr bwMode="auto">
            <a:xfrm flipH="1">
              <a:off x="1704" y="815"/>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16" name="Line 79"/>
            <p:cNvSpPr>
              <a:spLocks noChangeShapeType="1"/>
            </p:cNvSpPr>
            <p:nvPr/>
          </p:nvSpPr>
          <p:spPr bwMode="auto">
            <a:xfrm flipH="1">
              <a:off x="1710" y="709"/>
              <a:ext cx="317"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717" name="Line 80"/>
            <p:cNvSpPr>
              <a:spLocks noChangeShapeType="1"/>
            </p:cNvSpPr>
            <p:nvPr/>
          </p:nvSpPr>
          <p:spPr bwMode="auto">
            <a:xfrm flipH="1">
              <a:off x="1885" y="709"/>
              <a:ext cx="6" cy="364"/>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718" name="Line 81"/>
            <p:cNvSpPr>
              <a:spLocks noChangeShapeType="1"/>
            </p:cNvSpPr>
            <p:nvPr/>
          </p:nvSpPr>
          <p:spPr bwMode="auto">
            <a:xfrm flipH="1">
              <a:off x="1782" y="821"/>
              <a:ext cx="4" cy="398"/>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719" name="Oval 46"/>
            <p:cNvSpPr>
              <a:spLocks noChangeArrowheads="1"/>
            </p:cNvSpPr>
            <p:nvPr/>
          </p:nvSpPr>
          <p:spPr bwMode="auto">
            <a:xfrm>
              <a:off x="1777" y="808"/>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70720" name="Oval 82"/>
            <p:cNvSpPr>
              <a:spLocks noChangeArrowheads="1"/>
            </p:cNvSpPr>
            <p:nvPr/>
          </p:nvSpPr>
          <p:spPr bwMode="auto">
            <a:xfrm>
              <a:off x="1877" y="692"/>
              <a:ext cx="23" cy="24"/>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sp>
          <p:nvSpPr>
            <p:cNvPr id="70721" name="Text Box 83"/>
            <p:cNvSpPr txBox="1">
              <a:spLocks noChangeArrowheads="1"/>
            </p:cNvSpPr>
            <p:nvPr/>
          </p:nvSpPr>
          <p:spPr bwMode="auto">
            <a:xfrm>
              <a:off x="2163" y="572"/>
              <a:ext cx="408" cy="19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tmp1</a:t>
              </a:r>
            </a:p>
          </p:txBody>
        </p:sp>
        <p:sp>
          <p:nvSpPr>
            <p:cNvPr id="70722" name="Text Box 84"/>
            <p:cNvSpPr txBox="1">
              <a:spLocks noChangeArrowheads="1"/>
            </p:cNvSpPr>
            <p:nvPr/>
          </p:nvSpPr>
          <p:spPr bwMode="auto">
            <a:xfrm>
              <a:off x="2163" y="1117"/>
              <a:ext cx="408" cy="192"/>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tmp2</a:t>
              </a:r>
            </a:p>
          </p:txBody>
        </p:sp>
        <p:sp>
          <p:nvSpPr>
            <p:cNvPr id="70723" name="AutoShape 133"/>
            <p:cNvSpPr>
              <a:spLocks noChangeArrowheads="1"/>
            </p:cNvSpPr>
            <p:nvPr/>
          </p:nvSpPr>
          <p:spPr bwMode="auto">
            <a:xfrm flipH="1">
              <a:off x="2018" y="658"/>
              <a:ext cx="227" cy="232"/>
            </a:xfrm>
            <a:prstGeom prst="moon">
              <a:avLst>
                <a:gd name="adj" fmla="val 86782"/>
              </a:avLst>
            </a:prstGeom>
            <a:solidFill>
              <a:srgbClr val="DBDBDB"/>
            </a:solidFill>
            <a:ln w="19050" algn="ctr">
              <a:solidFill>
                <a:schemeClr val="tx1"/>
              </a:solidFill>
              <a:miter lim="800000"/>
              <a:headEnd/>
              <a:tailEnd/>
            </a:ln>
          </p:spPr>
          <p:txBody>
            <a:bodyPr lIns="90000" tIns="46800" rIns="90000" bIns="46800" anchor="ctr">
              <a:spAutoFit/>
            </a:bodyPr>
            <a:lstStyle/>
            <a:p>
              <a:endParaRPr lang="zh-CN" altLang="en-US"/>
            </a:p>
          </p:txBody>
        </p:sp>
      </p:grpSp>
      <p:sp>
        <p:nvSpPr>
          <p:cNvPr id="520327" name="Line 135"/>
          <p:cNvSpPr>
            <a:spLocks noChangeShapeType="1"/>
          </p:cNvSpPr>
          <p:nvPr/>
        </p:nvSpPr>
        <p:spPr bwMode="auto">
          <a:xfrm flipV="1">
            <a:off x="4716463" y="1773238"/>
            <a:ext cx="719137" cy="576262"/>
          </a:xfrm>
          <a:prstGeom prst="line">
            <a:avLst/>
          </a:prstGeom>
          <a:noFill/>
          <a:ln w="19050">
            <a:solidFill>
              <a:schemeClr val="accent1"/>
            </a:solidFill>
            <a:round/>
            <a:headEnd/>
            <a:tailEnd type="triangle" w="med" len="med"/>
          </a:ln>
        </p:spPr>
        <p:txBody>
          <a:bodyPr wrap="none" lIns="90000" tIns="46800" rIns="90000" bIns="46800" anchor="ctr">
            <a:spAutoFit/>
          </a:bodyPr>
          <a:lstStyle/>
          <a:p>
            <a:endParaRPr lang="zh-CN" altLang="en-US"/>
          </a:p>
        </p:txBody>
      </p:sp>
      <p:sp>
        <p:nvSpPr>
          <p:cNvPr id="520328" name="Line 136"/>
          <p:cNvSpPr>
            <a:spLocks noChangeShapeType="1"/>
          </p:cNvSpPr>
          <p:nvPr/>
        </p:nvSpPr>
        <p:spPr bwMode="auto">
          <a:xfrm flipV="1">
            <a:off x="7596188" y="2781300"/>
            <a:ext cx="431800" cy="287338"/>
          </a:xfrm>
          <a:prstGeom prst="line">
            <a:avLst/>
          </a:prstGeom>
          <a:noFill/>
          <a:ln w="19050">
            <a:solidFill>
              <a:srgbClr val="FF66CC"/>
            </a:solidFill>
            <a:round/>
            <a:headEnd/>
            <a:tailEnd type="triangle" w="med" len="med"/>
          </a:ln>
        </p:spPr>
        <p:txBody>
          <a:bodyPr wrap="none" lIns="90000" tIns="46800" rIns="90000" bIns="46800" anchor="ctr">
            <a:spAutoFit/>
          </a:bodyPr>
          <a:lstStyle/>
          <a:p>
            <a:endParaRPr lang="zh-CN" altLang="en-US"/>
          </a:p>
        </p:txBody>
      </p:sp>
      <p:grpSp>
        <p:nvGrpSpPr>
          <p:cNvPr id="4" name="Group 130"/>
          <p:cNvGrpSpPr>
            <a:grpSpLocks/>
          </p:cNvGrpSpPr>
          <p:nvPr/>
        </p:nvGrpSpPr>
        <p:grpSpPr bwMode="auto">
          <a:xfrm>
            <a:off x="4822825" y="954088"/>
            <a:ext cx="4321175" cy="1828800"/>
            <a:chOff x="2744" y="1580"/>
            <a:chExt cx="2722" cy="1152"/>
          </a:xfrm>
        </p:grpSpPr>
        <p:sp>
          <p:nvSpPr>
            <p:cNvPr id="70670" name="Rectangle 92"/>
            <p:cNvSpPr>
              <a:spLocks noChangeArrowheads="1"/>
            </p:cNvSpPr>
            <p:nvPr/>
          </p:nvSpPr>
          <p:spPr bwMode="auto">
            <a:xfrm>
              <a:off x="3152" y="1616"/>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70671" name="Line 93"/>
            <p:cNvSpPr>
              <a:spLocks noChangeShapeType="1"/>
            </p:cNvSpPr>
            <p:nvPr/>
          </p:nvSpPr>
          <p:spPr bwMode="auto">
            <a:xfrm>
              <a:off x="2969" y="1999"/>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72" name="Line 94"/>
            <p:cNvSpPr>
              <a:spLocks noChangeShapeType="1"/>
            </p:cNvSpPr>
            <p:nvPr/>
          </p:nvSpPr>
          <p:spPr bwMode="auto">
            <a:xfrm>
              <a:off x="2970" y="1752"/>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73" name="Line 95"/>
            <p:cNvSpPr>
              <a:spLocks noChangeShapeType="1"/>
            </p:cNvSpPr>
            <p:nvPr/>
          </p:nvSpPr>
          <p:spPr bwMode="auto">
            <a:xfrm>
              <a:off x="3514" y="2024"/>
              <a:ext cx="182"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674" name="Line 96"/>
            <p:cNvSpPr>
              <a:spLocks noChangeShapeType="1"/>
            </p:cNvSpPr>
            <p:nvPr/>
          </p:nvSpPr>
          <p:spPr bwMode="auto">
            <a:xfrm>
              <a:off x="3514" y="1752"/>
              <a:ext cx="727"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675" name="Text Box 97"/>
            <p:cNvSpPr txBox="1">
              <a:spLocks noChangeArrowheads="1"/>
            </p:cNvSpPr>
            <p:nvPr/>
          </p:nvSpPr>
          <p:spPr bwMode="auto">
            <a:xfrm>
              <a:off x="2789" y="1634"/>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70676" name="Text Box 98"/>
            <p:cNvSpPr txBox="1">
              <a:spLocks noChangeArrowheads="1"/>
            </p:cNvSpPr>
            <p:nvPr/>
          </p:nvSpPr>
          <p:spPr bwMode="auto">
            <a:xfrm>
              <a:off x="2789" y="1888"/>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70677" name="Text Box 101"/>
            <p:cNvSpPr txBox="1">
              <a:spLocks noChangeArrowheads="1"/>
            </p:cNvSpPr>
            <p:nvPr/>
          </p:nvSpPr>
          <p:spPr bwMode="auto">
            <a:xfrm>
              <a:off x="3152" y="1752"/>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sp>
          <p:nvSpPr>
            <p:cNvPr id="70678" name="Rectangle 103"/>
            <p:cNvSpPr>
              <a:spLocks noChangeArrowheads="1"/>
            </p:cNvSpPr>
            <p:nvPr/>
          </p:nvSpPr>
          <p:spPr bwMode="auto">
            <a:xfrm>
              <a:off x="4150" y="1616"/>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70679" name="Line 106"/>
            <p:cNvSpPr>
              <a:spLocks noChangeShapeType="1"/>
            </p:cNvSpPr>
            <p:nvPr/>
          </p:nvSpPr>
          <p:spPr bwMode="auto">
            <a:xfrm>
              <a:off x="4512" y="202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80" name="Line 107"/>
            <p:cNvSpPr>
              <a:spLocks noChangeShapeType="1"/>
            </p:cNvSpPr>
            <p:nvPr/>
          </p:nvSpPr>
          <p:spPr bwMode="auto">
            <a:xfrm>
              <a:off x="4512" y="1752"/>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81" name="Text Box 110"/>
            <p:cNvSpPr txBox="1">
              <a:spLocks noChangeArrowheads="1"/>
            </p:cNvSpPr>
            <p:nvPr/>
          </p:nvSpPr>
          <p:spPr bwMode="auto">
            <a:xfrm>
              <a:off x="4620" y="1653"/>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sp>
          <p:nvSpPr>
            <p:cNvPr id="70682" name="Text Box 111"/>
            <p:cNvSpPr txBox="1">
              <a:spLocks noChangeArrowheads="1"/>
            </p:cNvSpPr>
            <p:nvPr/>
          </p:nvSpPr>
          <p:spPr bwMode="auto">
            <a:xfrm>
              <a:off x="4631" y="1888"/>
              <a:ext cx="444" cy="19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tmp3</a:t>
              </a:r>
              <a:endParaRPr lang="en-US" altLang="zh-CN" sz="1400" baseline="-25000">
                <a:ea typeface="宋体" pitchFamily="2" charset="-122"/>
              </a:endParaRPr>
            </a:p>
          </p:txBody>
        </p:sp>
        <p:sp>
          <p:nvSpPr>
            <p:cNvPr id="70683" name="Text Box 112"/>
            <p:cNvSpPr txBox="1">
              <a:spLocks noChangeArrowheads="1"/>
            </p:cNvSpPr>
            <p:nvPr/>
          </p:nvSpPr>
          <p:spPr bwMode="auto">
            <a:xfrm>
              <a:off x="4150" y="1752"/>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sp>
          <p:nvSpPr>
            <p:cNvPr id="70684" name="Line 114"/>
            <p:cNvSpPr>
              <a:spLocks noChangeShapeType="1"/>
            </p:cNvSpPr>
            <p:nvPr/>
          </p:nvSpPr>
          <p:spPr bwMode="auto">
            <a:xfrm>
              <a:off x="3969" y="2024"/>
              <a:ext cx="182"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685" name="Line 115"/>
            <p:cNvSpPr>
              <a:spLocks noChangeShapeType="1"/>
            </p:cNvSpPr>
            <p:nvPr/>
          </p:nvSpPr>
          <p:spPr bwMode="auto">
            <a:xfrm>
              <a:off x="3696" y="2024"/>
              <a:ext cx="0" cy="635"/>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686" name="Line 116"/>
            <p:cNvSpPr>
              <a:spLocks noChangeShapeType="1"/>
            </p:cNvSpPr>
            <p:nvPr/>
          </p:nvSpPr>
          <p:spPr bwMode="auto">
            <a:xfrm>
              <a:off x="3969" y="2024"/>
              <a:ext cx="0" cy="40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87" name="Line 117"/>
            <p:cNvSpPr>
              <a:spLocks noChangeShapeType="1"/>
            </p:cNvSpPr>
            <p:nvPr/>
          </p:nvSpPr>
          <p:spPr bwMode="auto">
            <a:xfrm flipH="1">
              <a:off x="3061" y="2432"/>
              <a:ext cx="908"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688" name="Text Box 118"/>
            <p:cNvSpPr txBox="1">
              <a:spLocks noChangeArrowheads="1"/>
            </p:cNvSpPr>
            <p:nvPr/>
          </p:nvSpPr>
          <p:spPr bwMode="auto">
            <a:xfrm>
              <a:off x="2744" y="2296"/>
              <a:ext cx="363"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in</a:t>
              </a:r>
            </a:p>
          </p:txBody>
        </p:sp>
        <p:sp>
          <p:nvSpPr>
            <p:cNvPr id="70689" name="Line 119"/>
            <p:cNvSpPr>
              <a:spLocks noChangeShapeType="1"/>
            </p:cNvSpPr>
            <p:nvPr/>
          </p:nvSpPr>
          <p:spPr bwMode="auto">
            <a:xfrm>
              <a:off x="4694" y="2024"/>
              <a:ext cx="0" cy="499"/>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0690" name="Line 122"/>
            <p:cNvSpPr>
              <a:spLocks noChangeShapeType="1"/>
            </p:cNvSpPr>
            <p:nvPr/>
          </p:nvSpPr>
          <p:spPr bwMode="auto">
            <a:xfrm>
              <a:off x="3696" y="2659"/>
              <a:ext cx="127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91" name="Line 123"/>
            <p:cNvSpPr>
              <a:spLocks noChangeShapeType="1"/>
            </p:cNvSpPr>
            <p:nvPr/>
          </p:nvSpPr>
          <p:spPr bwMode="auto">
            <a:xfrm>
              <a:off x="4694" y="2523"/>
              <a:ext cx="27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92" name="Text Box 124"/>
            <p:cNvSpPr txBox="1">
              <a:spLocks noChangeArrowheads="1"/>
            </p:cNvSpPr>
            <p:nvPr/>
          </p:nvSpPr>
          <p:spPr bwMode="auto">
            <a:xfrm>
              <a:off x="3497" y="1580"/>
              <a:ext cx="444" cy="19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tmp1</a:t>
              </a:r>
              <a:endParaRPr lang="en-US" altLang="zh-CN" sz="1400" baseline="-25000">
                <a:ea typeface="宋体" pitchFamily="2" charset="-122"/>
              </a:endParaRPr>
            </a:p>
          </p:txBody>
        </p:sp>
        <p:sp>
          <p:nvSpPr>
            <p:cNvPr id="70693" name="Text Box 125"/>
            <p:cNvSpPr txBox="1">
              <a:spLocks noChangeArrowheads="1"/>
            </p:cNvSpPr>
            <p:nvPr/>
          </p:nvSpPr>
          <p:spPr bwMode="auto">
            <a:xfrm>
              <a:off x="3651" y="2469"/>
              <a:ext cx="444" cy="19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tmp2</a:t>
              </a:r>
              <a:endParaRPr lang="en-US" altLang="zh-CN" sz="1400" baseline="-25000">
                <a:ea typeface="宋体" pitchFamily="2" charset="-122"/>
              </a:endParaRPr>
            </a:p>
          </p:txBody>
        </p:sp>
        <p:sp>
          <p:nvSpPr>
            <p:cNvPr id="70694" name="Line 127"/>
            <p:cNvSpPr>
              <a:spLocks noChangeShapeType="1"/>
            </p:cNvSpPr>
            <p:nvPr/>
          </p:nvSpPr>
          <p:spPr bwMode="auto">
            <a:xfrm>
              <a:off x="5111" y="2596"/>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0695" name="AutoShape 128"/>
            <p:cNvSpPr>
              <a:spLocks noChangeArrowheads="1"/>
            </p:cNvSpPr>
            <p:nvPr/>
          </p:nvSpPr>
          <p:spPr bwMode="auto">
            <a:xfrm flipH="1">
              <a:off x="4785" y="2460"/>
              <a:ext cx="318" cy="272"/>
            </a:xfrm>
            <a:prstGeom prst="moon">
              <a:avLst>
                <a:gd name="adj" fmla="val 86028"/>
              </a:avLst>
            </a:prstGeom>
            <a:solidFill>
              <a:schemeClr val="bg1"/>
            </a:solidFill>
            <a:ln w="19050" algn="ctr">
              <a:solidFill>
                <a:schemeClr val="tx1"/>
              </a:solidFill>
              <a:miter lim="800000"/>
              <a:headEnd/>
              <a:tailEnd/>
            </a:ln>
          </p:spPr>
          <p:txBody>
            <a:bodyPr lIns="90000" tIns="46800" rIns="90000" bIns="46800" anchor="ctr">
              <a:spAutoFit/>
            </a:bodyPr>
            <a:lstStyle/>
            <a:p>
              <a:endParaRPr lang="zh-CN" altLang="en-US"/>
            </a:p>
          </p:txBody>
        </p:sp>
        <p:sp>
          <p:nvSpPr>
            <p:cNvPr id="70696" name="Text Box 129"/>
            <p:cNvSpPr txBox="1">
              <a:spLocks noChangeArrowheads="1"/>
            </p:cNvSpPr>
            <p:nvPr/>
          </p:nvSpPr>
          <p:spPr bwMode="auto">
            <a:xfrm>
              <a:off x="5103" y="2387"/>
              <a:ext cx="363"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02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0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02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03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03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0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8" grpId="0" animBg="1"/>
      <p:bldP spid="520278" grpId="0"/>
      <p:bldP spid="520280" grpId="0" animBg="1"/>
      <p:bldP spid="520324" grpId="0" animBg="1"/>
      <p:bldP spid="520327" grpId="0" animBg="1"/>
      <p:bldP spid="5203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6697663" y="6559550"/>
            <a:ext cx="2446337" cy="298450"/>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结构描述方式</a:t>
            </a:r>
          </a:p>
        </p:txBody>
      </p:sp>
      <p:sp>
        <p:nvSpPr>
          <p:cNvPr id="522289" name="Text Box 49"/>
          <p:cNvSpPr txBox="1">
            <a:spLocks noChangeArrowheads="1"/>
          </p:cNvSpPr>
          <p:nvPr/>
        </p:nvSpPr>
        <p:spPr bwMode="auto">
          <a:xfrm>
            <a:off x="260350" y="-80963"/>
            <a:ext cx="6488113" cy="6808788"/>
          </a:xfrm>
          <a:prstGeom prst="rect">
            <a:avLst/>
          </a:prstGeom>
          <a:noFill/>
          <a:ln w="19050" algn="ctr">
            <a:noFill/>
            <a:miter lim="800000"/>
            <a:headEnd/>
            <a:tailEnd/>
          </a:ln>
        </p:spPr>
        <p:txBody>
          <a:bodyPr lIns="90000" tIns="46800" rIns="90000" bIns="46800">
            <a:spAutoFit/>
          </a:bodyPr>
          <a:lstStyle/>
          <a:p>
            <a:pPr>
              <a:lnSpc>
                <a:spcPct val="30000"/>
              </a:lnSpc>
            </a:pPr>
            <a:endParaRPr lang="en-US" altLang="zh-CN" sz="1600">
              <a:ea typeface="宋体" pitchFamily="2" charset="-122"/>
            </a:endParaRPr>
          </a:p>
          <a:p>
            <a:pPr>
              <a:lnSpc>
                <a:spcPct val="30000"/>
              </a:lnSpc>
            </a:pPr>
            <a:endParaRPr lang="en-US" altLang="zh-CN" sz="1800">
              <a:solidFill>
                <a:schemeClr val="accent2"/>
              </a:solidFill>
              <a:ea typeface="宋体" pitchFamily="2" charset="-122"/>
            </a:endParaRPr>
          </a:p>
          <a:p>
            <a:pPr>
              <a:lnSpc>
                <a:spcPct val="30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0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0000"/>
              </a:lnSpc>
            </a:pPr>
            <a:endParaRPr lang="en-US" altLang="zh-CN" sz="1800">
              <a:ea typeface="宋体" pitchFamily="2" charset="-122"/>
            </a:endParaRPr>
          </a:p>
          <a:p>
            <a:pPr>
              <a:lnSpc>
                <a:spcPct val="30000"/>
              </a:lnSpc>
            </a:pPr>
            <a:r>
              <a:rPr lang="en-US" altLang="zh-CN" sz="1800">
                <a:solidFill>
                  <a:schemeClr val="accent2"/>
                </a:solidFill>
                <a:ea typeface="宋体" pitchFamily="2" charset="-122"/>
              </a:rPr>
              <a:t>ENTITY</a:t>
            </a:r>
            <a:r>
              <a:rPr lang="en-US" altLang="zh-CN" sz="1800">
                <a:ea typeface="宋体" pitchFamily="2" charset="-122"/>
              </a:rPr>
              <a:t> full_adder </a:t>
            </a:r>
            <a:r>
              <a:rPr lang="en-US" altLang="zh-CN" sz="1800">
                <a:solidFill>
                  <a:schemeClr val="accent2"/>
                </a:solidFill>
                <a:ea typeface="宋体" pitchFamily="2" charset="-122"/>
              </a:rPr>
              <a:t>IS</a:t>
            </a:r>
            <a:r>
              <a:rPr lang="en-US" altLang="zh-CN" sz="1800">
                <a:ea typeface="宋体" pitchFamily="2" charset="-122"/>
              </a:rPr>
              <a:t> </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Cin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solidFill>
                  <a:schemeClr val="accent2"/>
                </a:solidFill>
                <a:ea typeface="宋体" pitchFamily="2" charset="-122"/>
              </a:rPr>
              <a:t>END</a:t>
            </a:r>
            <a:r>
              <a:rPr lang="en-US" altLang="zh-CN" sz="1800">
                <a:ea typeface="宋体" pitchFamily="2" charset="-122"/>
              </a:rPr>
              <a:t> full_adder; </a:t>
            </a:r>
          </a:p>
          <a:p>
            <a:pPr>
              <a:lnSpc>
                <a:spcPct val="30000"/>
              </a:lnSpc>
            </a:pPr>
            <a:endParaRPr lang="en-US" altLang="zh-CN" sz="1800">
              <a:ea typeface="宋体" pitchFamily="2" charset="-122"/>
            </a:endParaRPr>
          </a:p>
          <a:p>
            <a:pPr>
              <a:lnSpc>
                <a:spcPct val="30000"/>
              </a:lnSpc>
            </a:pPr>
            <a:r>
              <a:rPr lang="en-US" altLang="zh-CN" sz="1800">
                <a:solidFill>
                  <a:schemeClr val="accent2"/>
                </a:solidFill>
                <a:ea typeface="宋体" pitchFamily="2" charset="-122"/>
              </a:rPr>
              <a:t>ARCHITECTURE</a:t>
            </a:r>
            <a:r>
              <a:rPr lang="en-US" altLang="zh-CN" sz="1800">
                <a:ea typeface="宋体" pitchFamily="2" charset="-122"/>
              </a:rPr>
              <a:t> structure </a:t>
            </a:r>
            <a:r>
              <a:rPr lang="en-US" altLang="zh-CN" sz="1800">
                <a:solidFill>
                  <a:schemeClr val="accent2"/>
                </a:solidFill>
                <a:ea typeface="宋体" pitchFamily="2" charset="-122"/>
              </a:rPr>
              <a:t>OF</a:t>
            </a:r>
            <a:r>
              <a:rPr lang="en-US" altLang="zh-CN" sz="1800">
                <a:ea typeface="宋体" pitchFamily="2" charset="-122"/>
              </a:rPr>
              <a:t> full_adder </a:t>
            </a:r>
            <a:r>
              <a:rPr lang="en-US" altLang="zh-CN" sz="1800">
                <a:solidFill>
                  <a:schemeClr val="accent2"/>
                </a:solidFill>
                <a:ea typeface="宋体" pitchFamily="2" charset="-122"/>
              </a:rPr>
              <a:t>IS</a:t>
            </a:r>
            <a:r>
              <a:rPr lang="en-US" altLang="zh-CN" sz="1800">
                <a:ea typeface="宋体" pitchFamily="2" charset="-122"/>
              </a:rPr>
              <a:t> </a:t>
            </a:r>
          </a:p>
          <a:p>
            <a:pPr>
              <a:lnSpc>
                <a:spcPct val="30000"/>
              </a:lnSpc>
            </a:pPr>
            <a:r>
              <a:rPr lang="en-US" altLang="zh-CN" sz="1800">
                <a:ea typeface="宋体" pitchFamily="2" charset="-122"/>
              </a:rPr>
              <a:t>      </a:t>
            </a:r>
            <a:r>
              <a:rPr lang="en-US" altLang="zh-CN" sz="1800">
                <a:solidFill>
                  <a:schemeClr val="accent2"/>
                </a:solidFill>
                <a:ea typeface="宋体" pitchFamily="2" charset="-122"/>
              </a:rPr>
              <a:t>SIGNAL</a:t>
            </a:r>
            <a:r>
              <a:rPr lang="en-US" altLang="zh-CN" sz="1800">
                <a:ea typeface="宋体" pitchFamily="2" charset="-122"/>
              </a:rPr>
              <a:t> tmp1,tmp2,tmp3 : std_logic;</a:t>
            </a:r>
          </a:p>
          <a:p>
            <a:pPr>
              <a:lnSpc>
                <a:spcPct val="30000"/>
              </a:lnSpc>
            </a:pPr>
            <a:r>
              <a:rPr lang="en-US" altLang="zh-CN" sz="1800">
                <a:ea typeface="宋体" pitchFamily="2" charset="-122"/>
              </a:rPr>
              <a:t>         </a:t>
            </a:r>
            <a:r>
              <a:rPr lang="en-US" altLang="zh-CN" sz="1800">
                <a:solidFill>
                  <a:srgbClr val="FF3300"/>
                </a:solidFill>
                <a:ea typeface="宋体" pitchFamily="2" charset="-122"/>
              </a:rPr>
              <a:t>COMPONENT</a:t>
            </a:r>
            <a:r>
              <a:rPr lang="en-US" altLang="zh-CN" sz="1800">
                <a:ea typeface="宋体" pitchFamily="2" charset="-122"/>
              </a:rPr>
              <a:t> half_adder</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ea typeface="宋体" pitchFamily="2" charset="-122"/>
              </a:rPr>
              <a:t>         </a:t>
            </a:r>
            <a:r>
              <a:rPr lang="en-US" altLang="zh-CN" sz="1800">
                <a:solidFill>
                  <a:srgbClr val="FF0000"/>
                </a:solidFill>
                <a:ea typeface="宋体" pitchFamily="2" charset="-122"/>
              </a:rPr>
              <a:t>END COMPONENT</a:t>
            </a:r>
            <a:r>
              <a:rPr lang="en-US" altLang="zh-CN" sz="1800">
                <a:ea typeface="宋体" pitchFamily="2" charset="-122"/>
              </a:rPr>
              <a:t>;</a:t>
            </a:r>
          </a:p>
          <a:p>
            <a:pPr>
              <a:lnSpc>
                <a:spcPct val="30000"/>
              </a:lnSpc>
            </a:pPr>
            <a:r>
              <a:rPr lang="en-US" altLang="zh-CN" sz="1800">
                <a:ea typeface="宋体" pitchFamily="2" charset="-122"/>
              </a:rPr>
              <a:t>         </a:t>
            </a:r>
            <a:r>
              <a:rPr lang="en-US" altLang="zh-CN" sz="1800">
                <a:solidFill>
                  <a:srgbClr val="FF3300"/>
                </a:solidFill>
                <a:ea typeface="宋体" pitchFamily="2" charset="-122"/>
              </a:rPr>
              <a:t>COMPONENT</a:t>
            </a:r>
            <a:r>
              <a:rPr lang="en-US" altLang="zh-CN" sz="1800">
                <a:ea typeface="宋体" pitchFamily="2" charset="-122"/>
              </a:rPr>
              <a:t> or_gate</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c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ea typeface="宋体" pitchFamily="2" charset="-122"/>
              </a:rPr>
              <a:t>         </a:t>
            </a:r>
            <a:r>
              <a:rPr lang="en-US" altLang="zh-CN" sz="1800">
                <a:solidFill>
                  <a:srgbClr val="FF0000"/>
                </a:solidFill>
                <a:ea typeface="宋体" pitchFamily="2" charset="-122"/>
              </a:rPr>
              <a:t>END COMPONENT</a:t>
            </a:r>
            <a:r>
              <a:rPr lang="en-US" altLang="zh-CN" sz="1800">
                <a:ea typeface="宋体" pitchFamily="2" charset="-122"/>
              </a:rPr>
              <a:t>;</a:t>
            </a:r>
          </a:p>
          <a:p>
            <a:pPr>
              <a:lnSpc>
                <a:spcPct val="30000"/>
              </a:lnSpc>
            </a:pPr>
            <a:r>
              <a:rPr lang="en-US" altLang="zh-CN" sz="1800">
                <a:solidFill>
                  <a:schemeClr val="accent2"/>
                </a:solidFill>
                <a:ea typeface="宋体" pitchFamily="2" charset="-122"/>
              </a:rPr>
              <a:t>BEGIN</a:t>
            </a:r>
          </a:p>
          <a:p>
            <a:pPr>
              <a:lnSpc>
                <a:spcPct val="30000"/>
              </a:lnSpc>
            </a:pPr>
            <a:r>
              <a:rPr lang="en-US" altLang="zh-CN" sz="1800">
                <a:ea typeface="宋体" pitchFamily="2" charset="-122"/>
              </a:rPr>
              <a:t>          </a:t>
            </a:r>
            <a:r>
              <a:rPr lang="en-US" altLang="zh-CN" sz="1800">
                <a:solidFill>
                  <a:schemeClr val="accent2"/>
                </a:solidFill>
                <a:ea typeface="宋体" pitchFamily="2" charset="-122"/>
              </a:rPr>
              <a:t>U0</a:t>
            </a:r>
            <a:r>
              <a:rPr lang="en-US" altLang="zh-CN" sz="1800">
                <a:ea typeface="宋体" pitchFamily="2" charset="-122"/>
              </a:rPr>
              <a:t>:  half_adder</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 MAP</a:t>
            </a:r>
            <a:r>
              <a:rPr lang="en-US" altLang="zh-CN" sz="1800">
                <a:ea typeface="宋体" pitchFamily="2" charset="-122"/>
              </a:rPr>
              <a:t> (A=&gt;A,B=&gt;B, S=&gt;tmp1,Co=&gt;tmp2);</a:t>
            </a:r>
          </a:p>
          <a:p>
            <a:pPr>
              <a:lnSpc>
                <a:spcPct val="30000"/>
              </a:lnSpc>
            </a:pPr>
            <a:r>
              <a:rPr lang="en-US" altLang="zh-CN" sz="1800">
                <a:ea typeface="宋体" pitchFamily="2" charset="-122"/>
              </a:rPr>
              <a:t>          </a:t>
            </a:r>
            <a:r>
              <a:rPr lang="en-US" altLang="zh-CN" sz="1800">
                <a:solidFill>
                  <a:schemeClr val="accent2"/>
                </a:solidFill>
                <a:ea typeface="宋体" pitchFamily="2" charset="-122"/>
              </a:rPr>
              <a:t>U1</a:t>
            </a:r>
            <a:r>
              <a:rPr lang="en-US" altLang="zh-CN" sz="1800">
                <a:ea typeface="宋体" pitchFamily="2" charset="-122"/>
              </a:rPr>
              <a:t>:  half_adder</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 MAP</a:t>
            </a:r>
            <a:r>
              <a:rPr lang="en-US" altLang="zh-CN" sz="1800">
                <a:ea typeface="宋体" pitchFamily="2" charset="-122"/>
              </a:rPr>
              <a:t> (A=&gt;tmp1,B=&gt;Cin,S=&gt;S, Co</a:t>
            </a:r>
            <a:r>
              <a:rPr lang="en-US" altLang="zh-CN">
                <a:ea typeface="宋体" pitchFamily="2" charset="-122"/>
              </a:rPr>
              <a:t>=&gt;</a:t>
            </a:r>
            <a:r>
              <a:rPr lang="en-US" altLang="zh-CN" sz="1800">
                <a:ea typeface="宋体" pitchFamily="2" charset="-122"/>
              </a:rPr>
              <a:t>tmp3);</a:t>
            </a:r>
          </a:p>
          <a:p>
            <a:pPr>
              <a:lnSpc>
                <a:spcPct val="30000"/>
              </a:lnSpc>
            </a:pPr>
            <a:r>
              <a:rPr lang="en-US" altLang="zh-CN" sz="1800">
                <a:ea typeface="宋体" pitchFamily="2" charset="-122"/>
              </a:rPr>
              <a:t>          </a:t>
            </a:r>
            <a:r>
              <a:rPr lang="en-US" altLang="zh-CN" sz="1800">
                <a:solidFill>
                  <a:schemeClr val="accent2"/>
                </a:solidFill>
                <a:ea typeface="宋体" pitchFamily="2" charset="-122"/>
              </a:rPr>
              <a:t>U2</a:t>
            </a:r>
            <a:r>
              <a:rPr lang="en-US" altLang="zh-CN" sz="1800">
                <a:ea typeface="宋体" pitchFamily="2" charset="-122"/>
              </a:rPr>
              <a:t>:  or_gate</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 MAP</a:t>
            </a:r>
            <a:r>
              <a:rPr lang="en-US" altLang="zh-CN" sz="1800">
                <a:ea typeface="宋体" pitchFamily="2" charset="-122"/>
              </a:rPr>
              <a:t> (a=&gt;tmp3,b=&gt;tmp2,c=&gt;Co);</a:t>
            </a:r>
          </a:p>
          <a:p>
            <a:pPr>
              <a:lnSpc>
                <a:spcPct val="30000"/>
              </a:lnSpc>
            </a:pPr>
            <a:r>
              <a:rPr lang="en-US" altLang="zh-CN" sz="1800">
                <a:solidFill>
                  <a:schemeClr val="accent2"/>
                </a:solidFill>
                <a:ea typeface="宋体" pitchFamily="2" charset="-122"/>
              </a:rPr>
              <a:t>END</a:t>
            </a:r>
            <a:r>
              <a:rPr lang="en-US" altLang="zh-CN" sz="1800">
                <a:ea typeface="宋体" pitchFamily="2" charset="-122"/>
              </a:rPr>
              <a:t> structure;</a:t>
            </a:r>
          </a:p>
        </p:txBody>
      </p:sp>
      <p:grpSp>
        <p:nvGrpSpPr>
          <p:cNvPr id="2" name="Group 51"/>
          <p:cNvGrpSpPr>
            <a:grpSpLocks/>
          </p:cNvGrpSpPr>
          <p:nvPr/>
        </p:nvGrpSpPr>
        <p:grpSpPr bwMode="auto">
          <a:xfrm>
            <a:off x="4572000" y="765175"/>
            <a:ext cx="4321175" cy="2120900"/>
            <a:chOff x="3038" y="601"/>
            <a:chExt cx="2722" cy="1336"/>
          </a:xfrm>
        </p:grpSpPr>
        <p:grpSp>
          <p:nvGrpSpPr>
            <p:cNvPr id="71699" name="Group 52"/>
            <p:cNvGrpSpPr>
              <a:grpSpLocks/>
            </p:cNvGrpSpPr>
            <p:nvPr/>
          </p:nvGrpSpPr>
          <p:grpSpPr bwMode="auto">
            <a:xfrm>
              <a:off x="3038" y="601"/>
              <a:ext cx="2722" cy="1152"/>
              <a:chOff x="2744" y="1580"/>
              <a:chExt cx="2722" cy="1152"/>
            </a:xfrm>
          </p:grpSpPr>
          <p:sp>
            <p:nvSpPr>
              <p:cNvPr id="71703" name="Rectangle 53"/>
              <p:cNvSpPr>
                <a:spLocks noChangeArrowheads="1"/>
              </p:cNvSpPr>
              <p:nvPr/>
            </p:nvSpPr>
            <p:spPr bwMode="auto">
              <a:xfrm>
                <a:off x="3152" y="1616"/>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71704" name="Line 54"/>
              <p:cNvSpPr>
                <a:spLocks noChangeShapeType="1"/>
              </p:cNvSpPr>
              <p:nvPr/>
            </p:nvSpPr>
            <p:spPr bwMode="auto">
              <a:xfrm>
                <a:off x="2969" y="1999"/>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05" name="Line 55"/>
              <p:cNvSpPr>
                <a:spLocks noChangeShapeType="1"/>
              </p:cNvSpPr>
              <p:nvPr/>
            </p:nvSpPr>
            <p:spPr bwMode="auto">
              <a:xfrm>
                <a:off x="2970" y="1752"/>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06" name="Line 56"/>
              <p:cNvSpPr>
                <a:spLocks noChangeShapeType="1"/>
              </p:cNvSpPr>
              <p:nvPr/>
            </p:nvSpPr>
            <p:spPr bwMode="auto">
              <a:xfrm>
                <a:off x="3514" y="2024"/>
                <a:ext cx="182"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1707" name="Line 57"/>
              <p:cNvSpPr>
                <a:spLocks noChangeShapeType="1"/>
              </p:cNvSpPr>
              <p:nvPr/>
            </p:nvSpPr>
            <p:spPr bwMode="auto">
              <a:xfrm>
                <a:off x="3514" y="1752"/>
                <a:ext cx="727"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1708" name="Text Box 58"/>
              <p:cNvSpPr txBox="1">
                <a:spLocks noChangeArrowheads="1"/>
              </p:cNvSpPr>
              <p:nvPr/>
            </p:nvSpPr>
            <p:spPr bwMode="auto">
              <a:xfrm>
                <a:off x="2789" y="1634"/>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71709" name="Text Box 59"/>
              <p:cNvSpPr txBox="1">
                <a:spLocks noChangeArrowheads="1"/>
              </p:cNvSpPr>
              <p:nvPr/>
            </p:nvSpPr>
            <p:spPr bwMode="auto">
              <a:xfrm>
                <a:off x="2789" y="1888"/>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71710" name="Text Box 60"/>
              <p:cNvSpPr txBox="1">
                <a:spLocks noChangeArrowheads="1"/>
              </p:cNvSpPr>
              <p:nvPr/>
            </p:nvSpPr>
            <p:spPr bwMode="auto">
              <a:xfrm>
                <a:off x="3152" y="1752"/>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sp>
            <p:nvSpPr>
              <p:cNvPr id="71711" name="Rectangle 61"/>
              <p:cNvSpPr>
                <a:spLocks noChangeArrowheads="1"/>
              </p:cNvSpPr>
              <p:nvPr/>
            </p:nvSpPr>
            <p:spPr bwMode="auto">
              <a:xfrm>
                <a:off x="4150" y="1616"/>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71712" name="Line 62"/>
              <p:cNvSpPr>
                <a:spLocks noChangeShapeType="1"/>
              </p:cNvSpPr>
              <p:nvPr/>
            </p:nvSpPr>
            <p:spPr bwMode="auto">
              <a:xfrm>
                <a:off x="4512" y="202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13" name="Line 63"/>
              <p:cNvSpPr>
                <a:spLocks noChangeShapeType="1"/>
              </p:cNvSpPr>
              <p:nvPr/>
            </p:nvSpPr>
            <p:spPr bwMode="auto">
              <a:xfrm>
                <a:off x="4512" y="1752"/>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14" name="Text Box 64"/>
              <p:cNvSpPr txBox="1">
                <a:spLocks noChangeArrowheads="1"/>
              </p:cNvSpPr>
              <p:nvPr/>
            </p:nvSpPr>
            <p:spPr bwMode="auto">
              <a:xfrm>
                <a:off x="4620" y="1653"/>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sp>
            <p:nvSpPr>
              <p:cNvPr id="71715" name="Text Box 65"/>
              <p:cNvSpPr txBox="1">
                <a:spLocks noChangeArrowheads="1"/>
              </p:cNvSpPr>
              <p:nvPr/>
            </p:nvSpPr>
            <p:spPr bwMode="auto">
              <a:xfrm>
                <a:off x="4631" y="1888"/>
                <a:ext cx="444" cy="19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tmp3</a:t>
                </a:r>
                <a:endParaRPr lang="en-US" altLang="zh-CN" sz="1400" baseline="-25000">
                  <a:ea typeface="宋体" pitchFamily="2" charset="-122"/>
                </a:endParaRPr>
              </a:p>
            </p:txBody>
          </p:sp>
          <p:sp>
            <p:nvSpPr>
              <p:cNvPr id="71716" name="Text Box 66"/>
              <p:cNvSpPr txBox="1">
                <a:spLocks noChangeArrowheads="1"/>
              </p:cNvSpPr>
              <p:nvPr/>
            </p:nvSpPr>
            <p:spPr bwMode="auto">
              <a:xfrm>
                <a:off x="4150" y="1752"/>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sp>
            <p:nvSpPr>
              <p:cNvPr id="71717" name="Line 67"/>
              <p:cNvSpPr>
                <a:spLocks noChangeShapeType="1"/>
              </p:cNvSpPr>
              <p:nvPr/>
            </p:nvSpPr>
            <p:spPr bwMode="auto">
              <a:xfrm>
                <a:off x="3969" y="2024"/>
                <a:ext cx="182"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1718" name="Line 68"/>
              <p:cNvSpPr>
                <a:spLocks noChangeShapeType="1"/>
              </p:cNvSpPr>
              <p:nvPr/>
            </p:nvSpPr>
            <p:spPr bwMode="auto">
              <a:xfrm>
                <a:off x="3696" y="2024"/>
                <a:ext cx="0" cy="635"/>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1719" name="Line 69"/>
              <p:cNvSpPr>
                <a:spLocks noChangeShapeType="1"/>
              </p:cNvSpPr>
              <p:nvPr/>
            </p:nvSpPr>
            <p:spPr bwMode="auto">
              <a:xfrm>
                <a:off x="3969" y="2024"/>
                <a:ext cx="0" cy="40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20" name="Line 70"/>
              <p:cNvSpPr>
                <a:spLocks noChangeShapeType="1"/>
              </p:cNvSpPr>
              <p:nvPr/>
            </p:nvSpPr>
            <p:spPr bwMode="auto">
              <a:xfrm flipH="1">
                <a:off x="3061" y="2432"/>
                <a:ext cx="908"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1721" name="Text Box 71"/>
              <p:cNvSpPr txBox="1">
                <a:spLocks noChangeArrowheads="1"/>
              </p:cNvSpPr>
              <p:nvPr/>
            </p:nvSpPr>
            <p:spPr bwMode="auto">
              <a:xfrm>
                <a:off x="2744" y="2296"/>
                <a:ext cx="363"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in</a:t>
                </a:r>
              </a:p>
            </p:txBody>
          </p:sp>
          <p:sp>
            <p:nvSpPr>
              <p:cNvPr id="71722" name="Line 72"/>
              <p:cNvSpPr>
                <a:spLocks noChangeShapeType="1"/>
              </p:cNvSpPr>
              <p:nvPr/>
            </p:nvSpPr>
            <p:spPr bwMode="auto">
              <a:xfrm>
                <a:off x="4694" y="2024"/>
                <a:ext cx="0" cy="499"/>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1723" name="Line 73"/>
              <p:cNvSpPr>
                <a:spLocks noChangeShapeType="1"/>
              </p:cNvSpPr>
              <p:nvPr/>
            </p:nvSpPr>
            <p:spPr bwMode="auto">
              <a:xfrm>
                <a:off x="3696" y="2659"/>
                <a:ext cx="127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24" name="Line 74"/>
              <p:cNvSpPr>
                <a:spLocks noChangeShapeType="1"/>
              </p:cNvSpPr>
              <p:nvPr/>
            </p:nvSpPr>
            <p:spPr bwMode="auto">
              <a:xfrm>
                <a:off x="4694" y="2523"/>
                <a:ext cx="27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25" name="Text Box 75"/>
              <p:cNvSpPr txBox="1">
                <a:spLocks noChangeArrowheads="1"/>
              </p:cNvSpPr>
              <p:nvPr/>
            </p:nvSpPr>
            <p:spPr bwMode="auto">
              <a:xfrm>
                <a:off x="3497" y="1580"/>
                <a:ext cx="444" cy="19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tmp1</a:t>
                </a:r>
                <a:endParaRPr lang="en-US" altLang="zh-CN" sz="1400" baseline="-25000">
                  <a:ea typeface="宋体" pitchFamily="2" charset="-122"/>
                </a:endParaRPr>
              </a:p>
            </p:txBody>
          </p:sp>
          <p:sp>
            <p:nvSpPr>
              <p:cNvPr id="71726" name="Text Box 76"/>
              <p:cNvSpPr txBox="1">
                <a:spLocks noChangeArrowheads="1"/>
              </p:cNvSpPr>
              <p:nvPr/>
            </p:nvSpPr>
            <p:spPr bwMode="auto">
              <a:xfrm>
                <a:off x="3651" y="2469"/>
                <a:ext cx="444" cy="19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ea typeface="宋体" pitchFamily="2" charset="-122"/>
                  </a:rPr>
                  <a:t>tmp2</a:t>
                </a:r>
                <a:endParaRPr lang="en-US" altLang="zh-CN" sz="1400" baseline="-25000">
                  <a:ea typeface="宋体" pitchFamily="2" charset="-122"/>
                </a:endParaRPr>
              </a:p>
            </p:txBody>
          </p:sp>
          <p:sp>
            <p:nvSpPr>
              <p:cNvPr id="71727" name="Line 77"/>
              <p:cNvSpPr>
                <a:spLocks noChangeShapeType="1"/>
              </p:cNvSpPr>
              <p:nvPr/>
            </p:nvSpPr>
            <p:spPr bwMode="auto">
              <a:xfrm>
                <a:off x="5111" y="2596"/>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728" name="AutoShape 78"/>
              <p:cNvSpPr>
                <a:spLocks noChangeArrowheads="1"/>
              </p:cNvSpPr>
              <p:nvPr/>
            </p:nvSpPr>
            <p:spPr bwMode="auto">
              <a:xfrm flipH="1">
                <a:off x="4785" y="2460"/>
                <a:ext cx="318" cy="272"/>
              </a:xfrm>
              <a:prstGeom prst="moon">
                <a:avLst>
                  <a:gd name="adj" fmla="val 86028"/>
                </a:avLst>
              </a:prstGeom>
              <a:solidFill>
                <a:schemeClr val="bg1"/>
              </a:solidFill>
              <a:ln w="19050" algn="ctr">
                <a:solidFill>
                  <a:schemeClr val="tx1"/>
                </a:solidFill>
                <a:miter lim="800000"/>
                <a:headEnd/>
                <a:tailEnd/>
              </a:ln>
            </p:spPr>
            <p:txBody>
              <a:bodyPr lIns="90000" tIns="46800" rIns="90000" bIns="46800" anchor="ctr">
                <a:spAutoFit/>
              </a:bodyPr>
              <a:lstStyle/>
              <a:p>
                <a:endParaRPr lang="zh-CN" altLang="en-US"/>
              </a:p>
            </p:txBody>
          </p:sp>
          <p:sp>
            <p:nvSpPr>
              <p:cNvPr id="71729" name="Text Box 79"/>
              <p:cNvSpPr txBox="1">
                <a:spLocks noChangeArrowheads="1"/>
              </p:cNvSpPr>
              <p:nvPr/>
            </p:nvSpPr>
            <p:spPr bwMode="auto">
              <a:xfrm>
                <a:off x="5103" y="2387"/>
                <a:ext cx="363"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grpSp>
        <p:sp>
          <p:nvSpPr>
            <p:cNvPr id="71700" name="Text Box 80"/>
            <p:cNvSpPr txBox="1">
              <a:spLocks noChangeArrowheads="1"/>
            </p:cNvSpPr>
            <p:nvPr/>
          </p:nvSpPr>
          <p:spPr bwMode="auto">
            <a:xfrm>
              <a:off x="3515" y="1162"/>
              <a:ext cx="31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solidFill>
                    <a:srgbClr val="FF3300"/>
                  </a:solidFill>
                  <a:ea typeface="宋体" pitchFamily="2" charset="-122"/>
                </a:rPr>
                <a:t>U</a:t>
              </a:r>
              <a:r>
                <a:rPr lang="en-US" altLang="zh-CN" sz="1800" baseline="-25000">
                  <a:solidFill>
                    <a:srgbClr val="FF3300"/>
                  </a:solidFill>
                  <a:ea typeface="宋体" pitchFamily="2" charset="-122"/>
                </a:rPr>
                <a:t>0</a:t>
              </a:r>
            </a:p>
          </p:txBody>
        </p:sp>
        <p:sp>
          <p:nvSpPr>
            <p:cNvPr id="71701" name="Text Box 81"/>
            <p:cNvSpPr txBox="1">
              <a:spLocks noChangeArrowheads="1"/>
            </p:cNvSpPr>
            <p:nvPr/>
          </p:nvSpPr>
          <p:spPr bwMode="auto">
            <a:xfrm>
              <a:off x="4468" y="1162"/>
              <a:ext cx="31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solidFill>
                    <a:srgbClr val="FF3300"/>
                  </a:solidFill>
                  <a:ea typeface="宋体" pitchFamily="2" charset="-122"/>
                </a:rPr>
                <a:t>U</a:t>
              </a:r>
              <a:r>
                <a:rPr lang="en-US" altLang="zh-CN" sz="1800" baseline="-25000">
                  <a:solidFill>
                    <a:srgbClr val="FF3300"/>
                  </a:solidFill>
                  <a:ea typeface="宋体" pitchFamily="2" charset="-122"/>
                </a:rPr>
                <a:t>1</a:t>
              </a:r>
            </a:p>
          </p:txBody>
        </p:sp>
        <p:sp>
          <p:nvSpPr>
            <p:cNvPr id="71702" name="Text Box 82"/>
            <p:cNvSpPr txBox="1">
              <a:spLocks noChangeArrowheads="1"/>
            </p:cNvSpPr>
            <p:nvPr/>
          </p:nvSpPr>
          <p:spPr bwMode="auto">
            <a:xfrm>
              <a:off x="5148" y="1706"/>
              <a:ext cx="31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solidFill>
                    <a:srgbClr val="FF3300"/>
                  </a:solidFill>
                  <a:ea typeface="宋体" pitchFamily="2" charset="-122"/>
                </a:rPr>
                <a:t>U</a:t>
              </a:r>
              <a:r>
                <a:rPr lang="en-US" altLang="zh-CN" sz="1800" baseline="-25000">
                  <a:solidFill>
                    <a:srgbClr val="FF3300"/>
                  </a:solidFill>
                  <a:ea typeface="宋体" pitchFamily="2" charset="-122"/>
                </a:rPr>
                <a:t>2</a:t>
              </a:r>
            </a:p>
          </p:txBody>
        </p:sp>
      </p:grpSp>
      <p:sp>
        <p:nvSpPr>
          <p:cNvPr id="522324" name="Text Box 84"/>
          <p:cNvSpPr txBox="1">
            <a:spLocks noChangeArrowheads="1"/>
          </p:cNvSpPr>
          <p:nvPr/>
        </p:nvSpPr>
        <p:spPr bwMode="auto">
          <a:xfrm>
            <a:off x="4284663" y="3141663"/>
            <a:ext cx="4525962" cy="720725"/>
          </a:xfrm>
          <a:prstGeom prst="rect">
            <a:avLst/>
          </a:prstGeom>
          <a:noFill/>
          <a:ln w="19050" algn="ctr">
            <a:solidFill>
              <a:srgbClr val="FF66CC"/>
            </a:solidFill>
            <a:miter lim="800000"/>
            <a:headEnd/>
            <a:tailEnd/>
          </a:ln>
        </p:spPr>
        <p:txBody>
          <a:bodyPr lIns="90000" tIns="46800" rIns="90000" bIns="46800">
            <a:spAutoFit/>
          </a:bodyPr>
          <a:lstStyle/>
          <a:p>
            <a:pPr>
              <a:lnSpc>
                <a:spcPct val="100000"/>
              </a:lnSpc>
            </a:pPr>
            <a:r>
              <a:rPr lang="en-US" altLang="zh-CN">
                <a:solidFill>
                  <a:srgbClr val="FF66CC"/>
                </a:solidFill>
                <a:ea typeface="宋体" pitchFamily="2" charset="-122"/>
              </a:rPr>
              <a:t>*</a:t>
            </a:r>
            <a:r>
              <a:rPr lang="zh-CN" altLang="en-US">
                <a:ea typeface="宋体" pitchFamily="2" charset="-122"/>
              </a:rPr>
              <a:t>用组合语句</a:t>
            </a:r>
            <a:r>
              <a:rPr lang="en-US" altLang="zh-CN">
                <a:ea typeface="宋体" pitchFamily="2" charset="-122"/>
              </a:rPr>
              <a:t>COMPONENT</a:t>
            </a:r>
            <a:r>
              <a:rPr lang="zh-CN" altLang="en-US">
                <a:ea typeface="宋体" pitchFamily="2" charset="-122"/>
              </a:rPr>
              <a:t>调用已有组件。</a:t>
            </a:r>
          </a:p>
        </p:txBody>
      </p:sp>
      <p:sp>
        <p:nvSpPr>
          <p:cNvPr id="522325" name="Text Box 85"/>
          <p:cNvSpPr txBox="1">
            <a:spLocks noChangeArrowheads="1"/>
          </p:cNvSpPr>
          <p:nvPr/>
        </p:nvSpPr>
        <p:spPr bwMode="auto">
          <a:xfrm>
            <a:off x="4284663" y="3933825"/>
            <a:ext cx="4535487" cy="720725"/>
          </a:xfrm>
          <a:prstGeom prst="rect">
            <a:avLst/>
          </a:prstGeom>
          <a:noFill/>
          <a:ln w="19050" algn="ctr">
            <a:solidFill>
              <a:srgbClr val="FF66CC"/>
            </a:solidFill>
            <a:miter lim="800000"/>
            <a:headEnd/>
            <a:tailEnd/>
          </a:ln>
        </p:spPr>
        <p:txBody>
          <a:bodyPr lIns="90000" tIns="46800" rIns="90000" bIns="46800">
            <a:spAutoFit/>
          </a:bodyPr>
          <a:lstStyle/>
          <a:p>
            <a:pPr>
              <a:lnSpc>
                <a:spcPct val="100000"/>
              </a:lnSpc>
            </a:pPr>
            <a:r>
              <a:rPr lang="en-US" altLang="zh-CN">
                <a:solidFill>
                  <a:srgbClr val="FF66CC"/>
                </a:solidFill>
                <a:ea typeface="宋体" pitchFamily="2" charset="-122"/>
              </a:rPr>
              <a:t>*</a:t>
            </a:r>
            <a:r>
              <a:rPr lang="en-US" altLang="zh-CN">
                <a:ea typeface="宋体" pitchFamily="2" charset="-122"/>
              </a:rPr>
              <a:t> PORT MAP</a:t>
            </a:r>
            <a:r>
              <a:rPr lang="zh-CN" altLang="en-US">
                <a:ea typeface="宋体" pitchFamily="2" charset="-122"/>
              </a:rPr>
              <a:t>语句将设计的端口名称替换为被调用组件的端口名称</a:t>
            </a:r>
          </a:p>
        </p:txBody>
      </p:sp>
      <p:sp>
        <p:nvSpPr>
          <p:cNvPr id="522243" name="Text Box 3"/>
          <p:cNvSpPr txBox="1">
            <a:spLocks noChangeArrowheads="1"/>
          </p:cNvSpPr>
          <p:nvPr/>
        </p:nvSpPr>
        <p:spPr bwMode="auto">
          <a:xfrm>
            <a:off x="3778250" y="115888"/>
            <a:ext cx="2695575"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en-US" altLang="zh-CN">
                <a:ea typeface="宋体" pitchFamily="2" charset="-122"/>
              </a:rPr>
              <a:t>2</a:t>
            </a:r>
            <a:r>
              <a:rPr lang="zh-CN" altLang="en-US">
                <a:ea typeface="宋体" pitchFamily="2" charset="-122"/>
              </a:rPr>
              <a:t>、结构描述方式</a:t>
            </a:r>
          </a:p>
        </p:txBody>
      </p:sp>
      <p:grpSp>
        <p:nvGrpSpPr>
          <p:cNvPr id="4" name="Group 69"/>
          <p:cNvGrpSpPr>
            <a:grpSpLocks/>
          </p:cNvGrpSpPr>
          <p:nvPr/>
        </p:nvGrpSpPr>
        <p:grpSpPr bwMode="auto">
          <a:xfrm>
            <a:off x="6732588" y="5013325"/>
            <a:ext cx="1885950" cy="873125"/>
            <a:chOff x="2835" y="391"/>
            <a:chExt cx="1188" cy="550"/>
          </a:xfrm>
        </p:grpSpPr>
        <p:sp>
          <p:nvSpPr>
            <p:cNvPr id="71689" name="Rectangle 57"/>
            <p:cNvSpPr>
              <a:spLocks noChangeArrowheads="1"/>
            </p:cNvSpPr>
            <p:nvPr/>
          </p:nvSpPr>
          <p:spPr bwMode="auto">
            <a:xfrm>
              <a:off x="3198" y="391"/>
              <a:ext cx="363" cy="550"/>
            </a:xfrm>
            <a:prstGeom prst="rect">
              <a:avLst/>
            </a:prstGeom>
            <a:solidFill>
              <a:schemeClr val="bg1"/>
            </a:solidFill>
            <a:ln w="19050" algn="ctr">
              <a:solidFill>
                <a:schemeClr val="tx1"/>
              </a:solidFill>
              <a:miter lim="800000"/>
              <a:headEnd/>
              <a:tailEnd/>
            </a:ln>
          </p:spPr>
          <p:txBody>
            <a:bodyPr lIns="90000" tIns="46800" rIns="90000" bIns="46800" anchor="ctr">
              <a:spAutoFit/>
            </a:bodyPr>
            <a:lstStyle/>
            <a:p>
              <a:pPr algn="ctr">
                <a:lnSpc>
                  <a:spcPct val="100000"/>
                </a:lnSpc>
              </a:pPr>
              <a:endParaRPr lang="en-US" altLang="zh-CN">
                <a:ea typeface="宋体" pitchFamily="2" charset="-122"/>
              </a:endParaRPr>
            </a:p>
            <a:p>
              <a:pPr algn="ctr">
                <a:lnSpc>
                  <a:spcPct val="100000"/>
                </a:lnSpc>
              </a:pPr>
              <a:endParaRPr lang="en-US" altLang="zh-CN">
                <a:ea typeface="宋体" pitchFamily="2" charset="-122"/>
              </a:endParaRPr>
            </a:p>
          </p:txBody>
        </p:sp>
        <p:sp>
          <p:nvSpPr>
            <p:cNvPr id="71690" name="Line 58"/>
            <p:cNvSpPr>
              <a:spLocks noChangeShapeType="1"/>
            </p:cNvSpPr>
            <p:nvPr/>
          </p:nvSpPr>
          <p:spPr bwMode="auto">
            <a:xfrm>
              <a:off x="3015" y="774"/>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691" name="Line 60"/>
            <p:cNvSpPr>
              <a:spLocks noChangeShapeType="1"/>
            </p:cNvSpPr>
            <p:nvPr/>
          </p:nvSpPr>
          <p:spPr bwMode="auto">
            <a:xfrm>
              <a:off x="3016"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692" name="Line 61"/>
            <p:cNvSpPr>
              <a:spLocks noChangeShapeType="1"/>
            </p:cNvSpPr>
            <p:nvPr/>
          </p:nvSpPr>
          <p:spPr bwMode="auto">
            <a:xfrm>
              <a:off x="3560" y="799"/>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693" name="Line 62"/>
            <p:cNvSpPr>
              <a:spLocks noChangeShapeType="1"/>
            </p:cNvSpPr>
            <p:nvPr/>
          </p:nvSpPr>
          <p:spPr bwMode="auto">
            <a:xfrm>
              <a:off x="3560" y="527"/>
              <a:ext cx="18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1694" name="Text Box 63"/>
            <p:cNvSpPr txBox="1">
              <a:spLocks noChangeArrowheads="1"/>
            </p:cNvSpPr>
            <p:nvPr/>
          </p:nvSpPr>
          <p:spPr bwMode="auto">
            <a:xfrm>
              <a:off x="2835" y="409"/>
              <a:ext cx="177"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A</a:t>
              </a:r>
            </a:p>
          </p:txBody>
        </p:sp>
        <p:sp>
          <p:nvSpPr>
            <p:cNvPr id="71695" name="Text Box 64"/>
            <p:cNvSpPr txBox="1">
              <a:spLocks noChangeArrowheads="1"/>
            </p:cNvSpPr>
            <p:nvPr/>
          </p:nvSpPr>
          <p:spPr bwMode="auto">
            <a:xfrm>
              <a:off x="2835" y="663"/>
              <a:ext cx="219"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B</a:t>
              </a:r>
            </a:p>
          </p:txBody>
        </p:sp>
        <p:sp>
          <p:nvSpPr>
            <p:cNvPr id="71696" name="Text Box 66"/>
            <p:cNvSpPr txBox="1">
              <a:spLocks noChangeArrowheads="1"/>
            </p:cNvSpPr>
            <p:nvPr/>
          </p:nvSpPr>
          <p:spPr bwMode="auto">
            <a:xfrm>
              <a:off x="3668" y="428"/>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S</a:t>
              </a:r>
              <a:endParaRPr lang="en-US" altLang="zh-CN" sz="1600" baseline="-25000">
                <a:ea typeface="宋体" pitchFamily="2" charset="-122"/>
              </a:endParaRPr>
            </a:p>
          </p:txBody>
        </p:sp>
        <p:sp>
          <p:nvSpPr>
            <p:cNvPr id="71697" name="Text Box 67"/>
            <p:cNvSpPr txBox="1">
              <a:spLocks noChangeArrowheads="1"/>
            </p:cNvSpPr>
            <p:nvPr/>
          </p:nvSpPr>
          <p:spPr bwMode="auto">
            <a:xfrm>
              <a:off x="3661" y="681"/>
              <a:ext cx="355" cy="212"/>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600">
                  <a:ea typeface="宋体" pitchFamily="2" charset="-122"/>
                </a:rPr>
                <a:t>C</a:t>
              </a:r>
              <a:r>
                <a:rPr lang="en-US" altLang="zh-CN" sz="1600" baseline="-25000">
                  <a:ea typeface="宋体" pitchFamily="2" charset="-122"/>
                </a:rPr>
                <a:t>O</a:t>
              </a:r>
            </a:p>
          </p:txBody>
        </p:sp>
        <p:sp>
          <p:nvSpPr>
            <p:cNvPr id="71698" name="Text Box 68"/>
            <p:cNvSpPr txBox="1">
              <a:spLocks noChangeArrowheads="1"/>
            </p:cNvSpPr>
            <p:nvPr/>
          </p:nvSpPr>
          <p:spPr bwMode="auto">
            <a:xfrm>
              <a:off x="3198" y="527"/>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Σ</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3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9" grpId="0"/>
      <p:bldP spid="522324" grpId="0" animBg="1"/>
      <p:bldP spid="522325" grpId="0" animBg="1"/>
      <p:bldP spid="52224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7696200" y="6477000"/>
            <a:ext cx="14478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提问</a:t>
            </a:r>
          </a:p>
        </p:txBody>
      </p:sp>
      <p:grpSp>
        <p:nvGrpSpPr>
          <p:cNvPr id="72707" name="Group 4"/>
          <p:cNvGrpSpPr>
            <a:grpSpLocks/>
          </p:cNvGrpSpPr>
          <p:nvPr/>
        </p:nvGrpSpPr>
        <p:grpSpPr bwMode="auto">
          <a:xfrm>
            <a:off x="611188" y="333375"/>
            <a:ext cx="2498725" cy="735013"/>
            <a:chOff x="384" y="162"/>
            <a:chExt cx="1574" cy="463"/>
          </a:xfrm>
        </p:grpSpPr>
        <p:pic>
          <p:nvPicPr>
            <p:cNvPr id="72716" name="Picture 5" descr="BS00559_"/>
            <p:cNvPicPr>
              <a:picLocks noChangeAspect="1" noChangeArrowheads="1"/>
            </p:cNvPicPr>
            <p:nvPr/>
          </p:nvPicPr>
          <p:blipFill>
            <a:blip r:embed="rId2" cstate="print"/>
            <a:srcRect/>
            <a:stretch>
              <a:fillRect/>
            </a:stretch>
          </p:blipFill>
          <p:spPr bwMode="auto">
            <a:xfrm>
              <a:off x="1142" y="162"/>
              <a:ext cx="816" cy="463"/>
            </a:xfrm>
            <a:prstGeom prst="rect">
              <a:avLst/>
            </a:prstGeom>
            <a:noFill/>
            <a:ln w="9525">
              <a:noFill/>
              <a:miter lim="800000"/>
              <a:headEnd/>
              <a:tailEnd/>
            </a:ln>
          </p:spPr>
        </p:pic>
        <p:sp>
          <p:nvSpPr>
            <p:cNvPr id="72717" name="Text Box 6"/>
            <p:cNvSpPr txBox="1">
              <a:spLocks noChangeArrowheads="1"/>
            </p:cNvSpPr>
            <p:nvPr/>
          </p:nvSpPr>
          <p:spPr bwMode="auto">
            <a:xfrm>
              <a:off x="384" y="192"/>
              <a:ext cx="768" cy="404"/>
            </a:xfrm>
            <a:prstGeom prst="rect">
              <a:avLst/>
            </a:prstGeom>
            <a:gradFill rotWithShape="0">
              <a:gsLst>
                <a:gs pos="0">
                  <a:srgbClr val="76393B"/>
                </a:gs>
                <a:gs pos="100000">
                  <a:srgbClr val="FF7C80"/>
                </a:gs>
              </a:gsLst>
              <a:lin ang="0" scaled="1"/>
            </a:gradFill>
            <a:ln w="19050">
              <a:noFill/>
              <a:miter lim="800000"/>
              <a:headEnd/>
              <a:tailEnd/>
            </a:ln>
          </p:spPr>
          <p:txBody>
            <a:bodyPr lIns="90000" tIns="46800" rIns="90000" bIns="46800">
              <a:spAutoFit/>
            </a:bodyPr>
            <a:lstStyle/>
            <a:p>
              <a:pPr algn="ctr">
                <a:lnSpc>
                  <a:spcPct val="100000"/>
                </a:lnSpc>
              </a:pPr>
              <a:r>
                <a:rPr lang="zh-CN" altLang="en-US" sz="3600">
                  <a:ea typeface="华文彩云" pitchFamily="2" charset="-122"/>
                </a:rPr>
                <a:t>问题</a:t>
              </a:r>
            </a:p>
          </p:txBody>
        </p:sp>
      </p:grpSp>
      <p:sp>
        <p:nvSpPr>
          <p:cNvPr id="621575" name="Text Box 7"/>
          <p:cNvSpPr txBox="1">
            <a:spLocks noChangeArrowheads="1"/>
          </p:cNvSpPr>
          <p:nvPr/>
        </p:nvSpPr>
        <p:spPr bwMode="auto">
          <a:xfrm>
            <a:off x="1576388" y="1447800"/>
            <a:ext cx="3649662" cy="463550"/>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2400">
                <a:ea typeface="宋体" pitchFamily="2" charset="-122"/>
              </a:rPr>
              <a:t>1</a:t>
            </a:r>
            <a:r>
              <a:rPr lang="zh-CN" altLang="en-US" sz="2400">
                <a:ea typeface="宋体" pitchFamily="2" charset="-122"/>
              </a:rPr>
              <a:t>、</a:t>
            </a:r>
            <a:r>
              <a:rPr lang="en-US" altLang="zh-CN" sz="2400">
                <a:ea typeface="宋体" pitchFamily="2" charset="-122"/>
              </a:rPr>
              <a:t>VHDL</a:t>
            </a:r>
            <a:r>
              <a:rPr lang="zh-CN" altLang="en-US" sz="2400">
                <a:ea typeface="宋体" pitchFamily="2" charset="-122"/>
              </a:rPr>
              <a:t>语言的结构</a:t>
            </a:r>
          </a:p>
        </p:txBody>
      </p:sp>
      <p:sp>
        <p:nvSpPr>
          <p:cNvPr id="621592" name="Text Box 24"/>
          <p:cNvSpPr txBox="1">
            <a:spLocks noChangeArrowheads="1"/>
          </p:cNvSpPr>
          <p:nvPr/>
        </p:nvSpPr>
        <p:spPr bwMode="auto">
          <a:xfrm>
            <a:off x="1763713" y="1557338"/>
            <a:ext cx="4464050" cy="3686175"/>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600">
              <a:ea typeface="宋体" pitchFamily="2" charset="-122"/>
            </a:endParaRPr>
          </a:p>
          <a:p>
            <a:pPr>
              <a:lnSpc>
                <a:spcPct val="35000"/>
              </a:lnSpc>
            </a:pPr>
            <a:endParaRPr lang="en-US" altLang="zh-CN" sz="16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sss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 A,B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Co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ea typeface="宋体" pitchFamily="2" charset="-122"/>
              </a:rPr>
              <a:t>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sss;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 </a:t>
            </a:r>
            <a:r>
              <a:rPr lang="en-US" altLang="zh-CN" sz="1800">
                <a:ea typeface="宋体" pitchFamily="2" charset="-122"/>
              </a:rPr>
              <a:t>rtl </a:t>
            </a:r>
            <a:r>
              <a:rPr lang="en-US" altLang="zh-CN" sz="1800">
                <a:solidFill>
                  <a:schemeClr val="accent2"/>
                </a:solidFill>
                <a:ea typeface="宋体" pitchFamily="2" charset="-122"/>
              </a:rPr>
              <a:t>OF</a:t>
            </a:r>
            <a:r>
              <a:rPr lang="en-US" altLang="zh-CN" sz="1800">
                <a:ea typeface="宋体" pitchFamily="2" charset="-122"/>
              </a:rPr>
              <a:t> sss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ea typeface="宋体" pitchFamily="2" charset="-122"/>
              </a:rPr>
              <a:t>	      S &lt;= A </a:t>
            </a:r>
            <a:r>
              <a:rPr lang="en-US" altLang="zh-CN" sz="1800">
                <a:solidFill>
                  <a:schemeClr val="accent2"/>
                </a:solidFill>
                <a:ea typeface="宋体" pitchFamily="2" charset="-122"/>
              </a:rPr>
              <a:t>XOR</a:t>
            </a:r>
            <a:r>
              <a:rPr lang="en-US" altLang="zh-CN" sz="1800">
                <a:ea typeface="宋体" pitchFamily="2" charset="-122"/>
              </a:rPr>
              <a:t> B;</a:t>
            </a:r>
          </a:p>
          <a:p>
            <a:pPr>
              <a:lnSpc>
                <a:spcPct val="35000"/>
              </a:lnSpc>
            </a:pPr>
            <a:r>
              <a:rPr lang="en-US" altLang="zh-CN" sz="1800">
                <a:ea typeface="宋体" pitchFamily="2" charset="-122"/>
              </a:rPr>
              <a:t>	      Co &lt;= A </a:t>
            </a:r>
            <a:r>
              <a:rPr lang="en-US" altLang="zh-CN" sz="1800">
                <a:solidFill>
                  <a:schemeClr val="accent2"/>
                </a:solidFill>
                <a:ea typeface="宋体" pitchFamily="2" charset="-122"/>
              </a:rPr>
              <a:t>AND</a:t>
            </a:r>
            <a:r>
              <a:rPr lang="en-US" altLang="zh-CN" sz="1800">
                <a:ea typeface="宋体" pitchFamily="2" charset="-122"/>
              </a:rPr>
              <a:t> B;</a:t>
            </a:r>
          </a:p>
          <a:p>
            <a:pPr>
              <a:lnSpc>
                <a:spcPct val="35000"/>
              </a:lnSpc>
            </a:pPr>
            <a:r>
              <a:rPr lang="en-US" altLang="zh-CN" sz="1800">
                <a:solidFill>
                  <a:schemeClr val="accent2"/>
                </a:solidFill>
                <a:ea typeface="宋体" pitchFamily="2" charset="-122"/>
              </a:rPr>
              <a:t>  END</a:t>
            </a:r>
            <a:r>
              <a:rPr lang="en-US" altLang="zh-CN" sz="1800">
                <a:ea typeface="宋体" pitchFamily="2" charset="-122"/>
              </a:rPr>
              <a:t> rtl;</a:t>
            </a:r>
          </a:p>
        </p:txBody>
      </p:sp>
      <p:sp>
        <p:nvSpPr>
          <p:cNvPr id="621594" name="Text Box 26"/>
          <p:cNvSpPr txBox="1">
            <a:spLocks noChangeArrowheads="1"/>
          </p:cNvSpPr>
          <p:nvPr/>
        </p:nvSpPr>
        <p:spPr bwMode="auto">
          <a:xfrm>
            <a:off x="5867400" y="3068638"/>
            <a:ext cx="1152525"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实体</a:t>
            </a:r>
          </a:p>
        </p:txBody>
      </p:sp>
      <p:sp>
        <p:nvSpPr>
          <p:cNvPr id="621595" name="Text Box 27"/>
          <p:cNvSpPr txBox="1">
            <a:spLocks noChangeArrowheads="1"/>
          </p:cNvSpPr>
          <p:nvPr/>
        </p:nvSpPr>
        <p:spPr bwMode="auto">
          <a:xfrm>
            <a:off x="5940425" y="4437063"/>
            <a:ext cx="13716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结构体</a:t>
            </a:r>
          </a:p>
        </p:txBody>
      </p:sp>
      <p:sp>
        <p:nvSpPr>
          <p:cNvPr id="621598" name="Text Box 30"/>
          <p:cNvSpPr txBox="1">
            <a:spLocks noChangeArrowheads="1"/>
          </p:cNvSpPr>
          <p:nvPr/>
        </p:nvSpPr>
        <p:spPr bwMode="auto">
          <a:xfrm>
            <a:off x="5075238" y="1700213"/>
            <a:ext cx="647700"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库</a:t>
            </a:r>
          </a:p>
        </p:txBody>
      </p:sp>
      <p:sp>
        <p:nvSpPr>
          <p:cNvPr id="621599" name="Text Box 31"/>
          <p:cNvSpPr txBox="1">
            <a:spLocks noChangeArrowheads="1"/>
          </p:cNvSpPr>
          <p:nvPr/>
        </p:nvSpPr>
        <p:spPr bwMode="auto">
          <a:xfrm>
            <a:off x="5219700" y="2205038"/>
            <a:ext cx="2016125" cy="415925"/>
          </a:xfrm>
          <a:prstGeom prst="rect">
            <a:avLst/>
          </a:prstGeom>
          <a:noFill/>
          <a:ln w="19050">
            <a:solidFill>
              <a:srgbClr val="FF3300"/>
            </a:solidFill>
            <a:miter lim="800000"/>
            <a:headEnd/>
            <a:tailEnd/>
          </a:ln>
        </p:spPr>
        <p:txBody>
          <a:bodyPr lIns="90000" tIns="46800" rIns="90000" bIns="46800">
            <a:spAutoFit/>
          </a:bodyPr>
          <a:lstStyle/>
          <a:p>
            <a:pPr algn="ctr">
              <a:lnSpc>
                <a:spcPct val="100000"/>
              </a:lnSpc>
            </a:pPr>
            <a:r>
              <a:rPr lang="zh-CN" altLang="en-US">
                <a:ea typeface="宋体" pitchFamily="2" charset="-122"/>
              </a:rPr>
              <a:t>引用库中程序包</a:t>
            </a:r>
          </a:p>
        </p:txBody>
      </p:sp>
      <p:sp>
        <p:nvSpPr>
          <p:cNvPr id="16" name="AutoShape 29"/>
          <p:cNvSpPr>
            <a:spLocks/>
          </p:cNvSpPr>
          <p:nvPr/>
        </p:nvSpPr>
        <p:spPr bwMode="auto">
          <a:xfrm>
            <a:off x="5651500" y="2636838"/>
            <a:ext cx="144463" cy="1296987"/>
          </a:xfrm>
          <a:prstGeom prst="rightBrace">
            <a:avLst>
              <a:gd name="adj1" fmla="val 74817"/>
              <a:gd name="adj2" fmla="val 50000"/>
            </a:avLst>
          </a:prstGeom>
          <a:noFill/>
          <a:ln w="19050">
            <a:solidFill>
              <a:srgbClr val="FF3300"/>
            </a:solidFill>
            <a:round/>
            <a:headEnd/>
            <a:tailEnd/>
          </a:ln>
        </p:spPr>
        <p:txBody>
          <a:bodyPr lIns="90000" tIns="46800" rIns="90000" bIns="46800" anchor="ctr">
            <a:spAutoFit/>
          </a:bodyPr>
          <a:lstStyle/>
          <a:p>
            <a:endParaRPr lang="zh-CN" altLang="en-US"/>
          </a:p>
        </p:txBody>
      </p:sp>
      <p:sp>
        <p:nvSpPr>
          <p:cNvPr id="17" name="AutoShape 29"/>
          <p:cNvSpPr>
            <a:spLocks/>
          </p:cNvSpPr>
          <p:nvPr/>
        </p:nvSpPr>
        <p:spPr bwMode="auto">
          <a:xfrm>
            <a:off x="5651500" y="4005263"/>
            <a:ext cx="144463" cy="1296987"/>
          </a:xfrm>
          <a:prstGeom prst="rightBrace">
            <a:avLst>
              <a:gd name="adj1" fmla="val 74817"/>
              <a:gd name="adj2" fmla="val 50000"/>
            </a:avLst>
          </a:prstGeom>
          <a:noFill/>
          <a:ln w="19050">
            <a:solidFill>
              <a:srgbClr val="FF3300"/>
            </a:solidFill>
            <a:round/>
            <a:headEnd/>
            <a:tailEnd/>
          </a:ln>
        </p:spPr>
        <p:txBody>
          <a:bodyPr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15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15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1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15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15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21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5" grpId="0" autoUpdateAnimBg="0"/>
      <p:bldP spid="621592" grpId="0"/>
      <p:bldP spid="621594" grpId="0" animBg="1"/>
      <p:bldP spid="621595" grpId="0" animBg="1" autoUpdateAnimBg="0"/>
      <p:bldP spid="621598" grpId="0" animBg="1" autoUpdateAnimBg="0"/>
      <p:bldP spid="621599" grpId="0" animBg="1" autoUpdateAnimBg="0"/>
      <p:bldP spid="16" grpId="0" animBg="1"/>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cstate="print"/>
          <a:srcRect/>
          <a:stretch>
            <a:fillRect/>
          </a:stretch>
        </p:blipFill>
        <p:spPr bwMode="auto">
          <a:xfrm>
            <a:off x="1331913" y="765175"/>
            <a:ext cx="4826000" cy="5472113"/>
          </a:xfrm>
          <a:prstGeom prst="rect">
            <a:avLst/>
          </a:prstGeom>
          <a:noFill/>
          <a:ln w="19050" algn="ctr">
            <a:noFill/>
            <a:miter lim="800000"/>
            <a:headEnd/>
            <a:tailEnd/>
          </a:ln>
        </p:spPr>
      </p:pic>
      <p:sp>
        <p:nvSpPr>
          <p:cNvPr id="92163" name="TextBox 4"/>
          <p:cNvSpPr txBox="1">
            <a:spLocks noChangeArrowheads="1"/>
          </p:cNvSpPr>
          <p:nvPr/>
        </p:nvSpPr>
        <p:spPr bwMode="auto">
          <a:xfrm>
            <a:off x="5580063" y="4005263"/>
            <a:ext cx="1800225" cy="354012"/>
          </a:xfrm>
          <a:prstGeom prst="rect">
            <a:avLst/>
          </a:prstGeom>
          <a:noFill/>
          <a:ln w="9525">
            <a:solidFill>
              <a:srgbClr val="0099CC"/>
            </a:solidFill>
            <a:miter lim="800000"/>
            <a:headEnd/>
            <a:tailEnd/>
          </a:ln>
        </p:spPr>
        <p:txBody>
          <a:bodyPr>
            <a:spAutoFit/>
          </a:bodyPr>
          <a:lstStyle/>
          <a:p>
            <a:pPr algn="ctr"/>
            <a:r>
              <a:rPr lang="zh-CN" altLang="en-US"/>
              <a:t>补码生成器</a:t>
            </a:r>
          </a:p>
        </p:txBody>
      </p:sp>
      <p:sp>
        <p:nvSpPr>
          <p:cNvPr id="73732" name="TextBox 5"/>
          <p:cNvSpPr txBox="1">
            <a:spLocks noChangeArrowheads="1"/>
          </p:cNvSpPr>
          <p:nvPr/>
        </p:nvSpPr>
        <p:spPr bwMode="auto">
          <a:xfrm>
            <a:off x="2627313" y="260350"/>
            <a:ext cx="3097212" cy="354013"/>
          </a:xfrm>
          <a:prstGeom prst="rect">
            <a:avLst/>
          </a:prstGeom>
          <a:noFill/>
          <a:ln w="9525">
            <a:noFill/>
            <a:miter lim="800000"/>
            <a:headEnd/>
            <a:tailEnd/>
          </a:ln>
        </p:spPr>
        <p:txBody>
          <a:bodyPr>
            <a:spAutoFit/>
          </a:bodyPr>
          <a:lstStyle/>
          <a:p>
            <a:r>
              <a:rPr lang="zh-CN" altLang="en-US"/>
              <a:t>描述下列代码完成的功能</a:t>
            </a:r>
          </a:p>
        </p:txBody>
      </p:sp>
      <p:sp>
        <p:nvSpPr>
          <p:cNvPr id="7" name="标题 6"/>
          <p:cNvSpPr>
            <a:spLocks noGrp="1"/>
          </p:cNvSpPr>
          <p:nvPr>
            <p:ph type="title"/>
          </p:nvPr>
        </p:nvSpPr>
        <p:spPr>
          <a:xfrm>
            <a:off x="6300788" y="6308725"/>
            <a:ext cx="2517775" cy="371475"/>
          </a:xfrm>
        </p:spPr>
        <p:txBody>
          <a:bodyPr/>
          <a:lstStyle/>
          <a:p>
            <a:pPr>
              <a:defRPr/>
            </a:pPr>
            <a:r>
              <a:rPr lang="zh-CN" altLang="en-US" sz="1400" dirty="0">
                <a:solidFill>
                  <a:schemeClr val="bg1">
                    <a:lumMod val="85000"/>
                  </a:schemeClr>
                </a:solidFill>
              </a:rPr>
              <a:t>问题 </a:t>
            </a:r>
          </a:p>
        </p:txBody>
      </p:sp>
      <p:grpSp>
        <p:nvGrpSpPr>
          <p:cNvPr id="73734" name="Group 4"/>
          <p:cNvGrpSpPr>
            <a:grpSpLocks/>
          </p:cNvGrpSpPr>
          <p:nvPr/>
        </p:nvGrpSpPr>
        <p:grpSpPr bwMode="auto">
          <a:xfrm>
            <a:off x="0" y="0"/>
            <a:ext cx="2498725" cy="735013"/>
            <a:chOff x="384" y="162"/>
            <a:chExt cx="1574" cy="463"/>
          </a:xfrm>
        </p:grpSpPr>
        <p:pic>
          <p:nvPicPr>
            <p:cNvPr id="73735" name="Picture 5" descr="BS00559_"/>
            <p:cNvPicPr>
              <a:picLocks noChangeAspect="1" noChangeArrowheads="1"/>
            </p:cNvPicPr>
            <p:nvPr/>
          </p:nvPicPr>
          <p:blipFill>
            <a:blip r:embed="rId3" cstate="print"/>
            <a:srcRect/>
            <a:stretch>
              <a:fillRect/>
            </a:stretch>
          </p:blipFill>
          <p:spPr bwMode="auto">
            <a:xfrm>
              <a:off x="1142" y="162"/>
              <a:ext cx="816" cy="463"/>
            </a:xfrm>
            <a:prstGeom prst="rect">
              <a:avLst/>
            </a:prstGeom>
            <a:noFill/>
            <a:ln w="9525">
              <a:noFill/>
              <a:miter lim="800000"/>
              <a:headEnd/>
              <a:tailEnd/>
            </a:ln>
          </p:spPr>
        </p:pic>
        <p:sp>
          <p:nvSpPr>
            <p:cNvPr id="73736" name="Text Box 6"/>
            <p:cNvSpPr txBox="1">
              <a:spLocks noChangeArrowheads="1"/>
            </p:cNvSpPr>
            <p:nvPr/>
          </p:nvSpPr>
          <p:spPr bwMode="auto">
            <a:xfrm>
              <a:off x="384" y="192"/>
              <a:ext cx="768" cy="404"/>
            </a:xfrm>
            <a:prstGeom prst="rect">
              <a:avLst/>
            </a:prstGeom>
            <a:gradFill rotWithShape="0">
              <a:gsLst>
                <a:gs pos="0">
                  <a:srgbClr val="76393B"/>
                </a:gs>
                <a:gs pos="100000">
                  <a:srgbClr val="FF7C80"/>
                </a:gs>
              </a:gsLst>
              <a:lin ang="0" scaled="1"/>
            </a:gradFill>
            <a:ln w="19050">
              <a:noFill/>
              <a:miter lim="800000"/>
              <a:headEnd/>
              <a:tailEnd/>
            </a:ln>
          </p:spPr>
          <p:txBody>
            <a:bodyPr lIns="90000" tIns="46800" rIns="90000" bIns="46800">
              <a:spAutoFit/>
            </a:bodyPr>
            <a:lstStyle/>
            <a:p>
              <a:pPr algn="ctr">
                <a:lnSpc>
                  <a:spcPct val="100000"/>
                </a:lnSpc>
              </a:pPr>
              <a:r>
                <a:rPr lang="zh-CN" altLang="en-US" sz="3600">
                  <a:ea typeface="华文彩云" pitchFamily="2" charset="-122"/>
                </a:rPr>
                <a:t>问题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7696200" y="6477000"/>
            <a:ext cx="1447800" cy="381000"/>
          </a:xfrm>
        </p:spPr>
        <p:txBody>
          <a:bodyPr/>
          <a:lstStyle/>
          <a:p>
            <a:pPr algn="r" eaLnBrk="1" hangingPunct="1">
              <a:spcBef>
                <a:spcPct val="50000"/>
              </a:spcBef>
              <a:defRPr/>
            </a:pPr>
            <a:r>
              <a:rPr lang="zh-CN" altLang="en-US" sz="20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提问</a:t>
            </a:r>
          </a:p>
        </p:txBody>
      </p:sp>
      <p:sp>
        <p:nvSpPr>
          <p:cNvPr id="603139" name="Text Box 3"/>
          <p:cNvSpPr txBox="1">
            <a:spLocks noChangeArrowheads="1"/>
          </p:cNvSpPr>
          <p:nvPr/>
        </p:nvSpPr>
        <p:spPr bwMode="auto">
          <a:xfrm>
            <a:off x="250825" y="1123950"/>
            <a:ext cx="3733800" cy="463550"/>
          </a:xfrm>
          <a:prstGeom prst="rect">
            <a:avLst/>
          </a:prstGeom>
          <a:noFill/>
          <a:ln w="19050">
            <a:noFill/>
            <a:miter lim="800000"/>
            <a:headEnd/>
            <a:tailEnd/>
          </a:ln>
        </p:spPr>
        <p:txBody>
          <a:bodyPr lIns="90000" tIns="46800" rIns="90000" bIns="46800">
            <a:spAutoFit/>
          </a:bodyPr>
          <a:lstStyle/>
          <a:p>
            <a:pPr>
              <a:lnSpc>
                <a:spcPct val="100000"/>
              </a:lnSpc>
            </a:pPr>
            <a:r>
              <a:rPr lang="en-US" altLang="zh-CN" sz="2400">
                <a:ea typeface="宋体" pitchFamily="2" charset="-122"/>
              </a:rPr>
              <a:t>2</a:t>
            </a:r>
            <a:r>
              <a:rPr lang="zh-CN" altLang="en-US" sz="2400">
                <a:ea typeface="宋体" pitchFamily="2" charset="-122"/>
              </a:rPr>
              <a:t>、列举并行描述语句</a:t>
            </a:r>
          </a:p>
        </p:txBody>
      </p:sp>
      <p:grpSp>
        <p:nvGrpSpPr>
          <p:cNvPr id="74756" name="Group 4"/>
          <p:cNvGrpSpPr>
            <a:grpSpLocks/>
          </p:cNvGrpSpPr>
          <p:nvPr/>
        </p:nvGrpSpPr>
        <p:grpSpPr bwMode="auto">
          <a:xfrm>
            <a:off x="395288" y="333375"/>
            <a:ext cx="2498725" cy="735013"/>
            <a:chOff x="384" y="162"/>
            <a:chExt cx="1574" cy="463"/>
          </a:xfrm>
        </p:grpSpPr>
        <p:pic>
          <p:nvPicPr>
            <p:cNvPr id="74784" name="Picture 5" descr="BS00559_"/>
            <p:cNvPicPr>
              <a:picLocks noChangeAspect="1" noChangeArrowheads="1"/>
            </p:cNvPicPr>
            <p:nvPr/>
          </p:nvPicPr>
          <p:blipFill>
            <a:blip r:embed="rId2" cstate="print"/>
            <a:srcRect/>
            <a:stretch>
              <a:fillRect/>
            </a:stretch>
          </p:blipFill>
          <p:spPr bwMode="auto">
            <a:xfrm>
              <a:off x="1142" y="162"/>
              <a:ext cx="816" cy="463"/>
            </a:xfrm>
            <a:prstGeom prst="rect">
              <a:avLst/>
            </a:prstGeom>
            <a:noFill/>
            <a:ln w="9525">
              <a:noFill/>
              <a:miter lim="800000"/>
              <a:headEnd/>
              <a:tailEnd/>
            </a:ln>
          </p:spPr>
        </p:pic>
        <p:sp>
          <p:nvSpPr>
            <p:cNvPr id="74785" name="Text Box 6"/>
            <p:cNvSpPr txBox="1">
              <a:spLocks noChangeArrowheads="1"/>
            </p:cNvSpPr>
            <p:nvPr/>
          </p:nvSpPr>
          <p:spPr bwMode="auto">
            <a:xfrm>
              <a:off x="384" y="192"/>
              <a:ext cx="768" cy="404"/>
            </a:xfrm>
            <a:prstGeom prst="rect">
              <a:avLst/>
            </a:prstGeom>
            <a:gradFill rotWithShape="0">
              <a:gsLst>
                <a:gs pos="0">
                  <a:srgbClr val="76393B"/>
                </a:gs>
                <a:gs pos="100000">
                  <a:srgbClr val="FF7C80"/>
                </a:gs>
              </a:gsLst>
              <a:lin ang="0" scaled="1"/>
            </a:gradFill>
            <a:ln w="19050">
              <a:noFill/>
              <a:miter lim="800000"/>
              <a:headEnd/>
              <a:tailEnd/>
            </a:ln>
          </p:spPr>
          <p:txBody>
            <a:bodyPr lIns="90000" tIns="46800" rIns="90000" bIns="46800">
              <a:spAutoFit/>
            </a:bodyPr>
            <a:lstStyle/>
            <a:p>
              <a:pPr algn="ctr">
                <a:lnSpc>
                  <a:spcPct val="100000"/>
                </a:lnSpc>
              </a:pPr>
              <a:r>
                <a:rPr lang="zh-CN" altLang="en-US" sz="3600">
                  <a:ea typeface="华文彩云" pitchFamily="2" charset="-122"/>
                </a:rPr>
                <a:t>问题</a:t>
              </a:r>
            </a:p>
          </p:txBody>
        </p:sp>
      </p:grpSp>
      <p:sp>
        <p:nvSpPr>
          <p:cNvPr id="603148" name="Text Box 12"/>
          <p:cNvSpPr txBox="1">
            <a:spLocks noChangeArrowheads="1"/>
          </p:cNvSpPr>
          <p:nvPr/>
        </p:nvSpPr>
        <p:spPr bwMode="auto">
          <a:xfrm>
            <a:off x="395288" y="2636838"/>
            <a:ext cx="3733800" cy="463550"/>
          </a:xfrm>
          <a:prstGeom prst="rect">
            <a:avLst/>
          </a:prstGeom>
          <a:noFill/>
          <a:ln w="19050">
            <a:noFill/>
            <a:miter lim="800000"/>
            <a:headEnd/>
            <a:tailEnd/>
          </a:ln>
        </p:spPr>
        <p:txBody>
          <a:bodyPr lIns="90000" tIns="46800" rIns="90000" bIns="46800">
            <a:spAutoFit/>
          </a:bodyPr>
          <a:lstStyle/>
          <a:p>
            <a:pPr>
              <a:lnSpc>
                <a:spcPct val="100000"/>
              </a:lnSpc>
            </a:pPr>
            <a:r>
              <a:rPr lang="en-US" altLang="zh-CN" sz="2400">
                <a:ea typeface="宋体" pitchFamily="2" charset="-122"/>
              </a:rPr>
              <a:t>3</a:t>
            </a:r>
            <a:r>
              <a:rPr lang="zh-CN" altLang="en-US" sz="2400">
                <a:ea typeface="宋体" pitchFamily="2" charset="-122"/>
              </a:rPr>
              <a:t>、列举顺序描述语句</a:t>
            </a:r>
          </a:p>
        </p:txBody>
      </p:sp>
      <p:sp>
        <p:nvSpPr>
          <p:cNvPr id="603149" name="Rectangle 13"/>
          <p:cNvSpPr>
            <a:spLocks noChangeArrowheads="1"/>
          </p:cNvSpPr>
          <p:nvPr/>
        </p:nvSpPr>
        <p:spPr bwMode="auto">
          <a:xfrm>
            <a:off x="3419475" y="1414463"/>
            <a:ext cx="1704975" cy="387350"/>
          </a:xfrm>
          <a:prstGeom prst="rect">
            <a:avLst/>
          </a:prstGeom>
          <a:noFill/>
          <a:ln w="19050" algn="ctr">
            <a:noFill/>
            <a:miter lim="800000"/>
            <a:headEnd/>
            <a:tailEnd/>
          </a:ln>
        </p:spPr>
        <p:txBody>
          <a:bodyPr wrap="none" lIns="90000" tIns="82800" rIns="90000" bIns="46800">
            <a:spAutoFit/>
          </a:bodyPr>
          <a:lstStyle/>
          <a:p>
            <a:r>
              <a:rPr lang="zh-CN" altLang="en-US"/>
              <a:t>并发赋值语句</a:t>
            </a:r>
          </a:p>
        </p:txBody>
      </p:sp>
      <p:sp>
        <p:nvSpPr>
          <p:cNvPr id="603150" name="Rectangle 14"/>
          <p:cNvSpPr>
            <a:spLocks noChangeArrowheads="1"/>
          </p:cNvSpPr>
          <p:nvPr/>
        </p:nvSpPr>
        <p:spPr bwMode="auto">
          <a:xfrm>
            <a:off x="3419475" y="1054100"/>
            <a:ext cx="1196975" cy="387350"/>
          </a:xfrm>
          <a:prstGeom prst="rect">
            <a:avLst/>
          </a:prstGeom>
          <a:noFill/>
          <a:ln w="19050" algn="ctr">
            <a:noFill/>
            <a:miter lim="800000"/>
            <a:headEnd/>
            <a:tailEnd/>
          </a:ln>
        </p:spPr>
        <p:txBody>
          <a:bodyPr wrap="none" lIns="90000" tIns="82800" rIns="90000" bIns="46800">
            <a:spAutoFit/>
          </a:bodyPr>
          <a:lstStyle/>
          <a:p>
            <a:r>
              <a:rPr lang="zh-CN" altLang="en-US"/>
              <a:t>进程语句</a:t>
            </a:r>
          </a:p>
        </p:txBody>
      </p:sp>
      <p:sp>
        <p:nvSpPr>
          <p:cNvPr id="603151" name="Text Box 15"/>
          <p:cNvSpPr txBox="1">
            <a:spLocks noChangeArrowheads="1"/>
          </p:cNvSpPr>
          <p:nvPr/>
        </p:nvSpPr>
        <p:spPr bwMode="auto">
          <a:xfrm>
            <a:off x="5148263" y="908050"/>
            <a:ext cx="4211637" cy="1731963"/>
          </a:xfrm>
          <a:prstGeom prst="rect">
            <a:avLst/>
          </a:prstGeom>
          <a:noFill/>
          <a:ln w="19050" algn="ctr">
            <a:noFill/>
            <a:miter lim="800000"/>
            <a:headEnd/>
            <a:tailEnd/>
          </a:ln>
        </p:spPr>
        <p:txBody>
          <a:bodyPr lIns="90000" tIns="46800" rIns="90000" bIns="46800">
            <a:spAutoFit/>
          </a:bodyPr>
          <a:lstStyle/>
          <a:p>
            <a:pPr>
              <a:lnSpc>
                <a:spcPct val="70000"/>
              </a:lnSpc>
            </a:pPr>
            <a:endParaRPr lang="en-US" altLang="zh-CN" sz="1600">
              <a:solidFill>
                <a:schemeClr val="accent2"/>
              </a:solidFill>
            </a:endParaRPr>
          </a:p>
          <a:p>
            <a:pPr>
              <a:lnSpc>
                <a:spcPct val="70000"/>
              </a:lnSpc>
            </a:pPr>
            <a:r>
              <a:rPr lang="en-US" altLang="zh-CN" sz="1600"/>
              <a:t>    </a:t>
            </a:r>
            <a:r>
              <a:rPr lang="zh-CN" altLang="en-US" sz="1600"/>
              <a:t>目标信号 </a:t>
            </a:r>
            <a:r>
              <a:rPr lang="en-US" altLang="zh-CN" sz="1600"/>
              <a:t>&lt;= </a:t>
            </a:r>
            <a:r>
              <a:rPr lang="zh-CN" altLang="en-US" sz="1600"/>
              <a:t>表达式</a:t>
            </a:r>
            <a:r>
              <a:rPr lang="en-US" altLang="zh-CN" sz="1600"/>
              <a:t>1 </a:t>
            </a:r>
            <a:r>
              <a:rPr lang="en-US" altLang="zh-CN" sz="1600">
                <a:solidFill>
                  <a:schemeClr val="accent2"/>
                </a:solidFill>
              </a:rPr>
              <a:t>when</a:t>
            </a:r>
            <a:r>
              <a:rPr lang="en-US" altLang="zh-CN" sz="1600"/>
              <a:t> </a:t>
            </a:r>
            <a:r>
              <a:rPr lang="zh-CN" altLang="en-US" sz="1600"/>
              <a:t>条件</a:t>
            </a:r>
            <a:r>
              <a:rPr lang="en-US" altLang="zh-CN" sz="1600"/>
              <a:t>1  </a:t>
            </a:r>
            <a:r>
              <a:rPr lang="en-US" altLang="zh-CN" sz="1600">
                <a:solidFill>
                  <a:schemeClr val="accent2"/>
                </a:solidFill>
              </a:rPr>
              <a:t>else</a:t>
            </a:r>
            <a:endParaRPr lang="en-US" altLang="zh-CN" sz="1600"/>
          </a:p>
          <a:p>
            <a:pPr>
              <a:lnSpc>
                <a:spcPct val="70000"/>
              </a:lnSpc>
            </a:pPr>
            <a:r>
              <a:rPr lang="en-US" altLang="zh-CN" sz="1600"/>
              <a:t>                     </a:t>
            </a:r>
            <a:r>
              <a:rPr lang="zh-CN" altLang="en-US" sz="1600"/>
              <a:t>表达式</a:t>
            </a:r>
            <a:r>
              <a:rPr lang="en-US" altLang="zh-CN" sz="1600"/>
              <a:t>2 </a:t>
            </a:r>
            <a:r>
              <a:rPr lang="en-US" altLang="zh-CN" sz="1600">
                <a:solidFill>
                  <a:schemeClr val="accent2"/>
                </a:solidFill>
              </a:rPr>
              <a:t>when</a:t>
            </a:r>
            <a:r>
              <a:rPr lang="en-US" altLang="zh-CN" sz="1600"/>
              <a:t> </a:t>
            </a:r>
            <a:r>
              <a:rPr lang="zh-CN" altLang="en-US" sz="1600"/>
              <a:t>条件</a:t>
            </a:r>
            <a:r>
              <a:rPr lang="en-US" altLang="zh-CN" sz="1600"/>
              <a:t>2  </a:t>
            </a:r>
            <a:r>
              <a:rPr lang="en-US" altLang="zh-CN" sz="1600">
                <a:solidFill>
                  <a:schemeClr val="accent2"/>
                </a:solidFill>
                <a:ea typeface="宋体" pitchFamily="2" charset="-122"/>
              </a:rPr>
              <a:t>else</a:t>
            </a:r>
            <a:endParaRPr lang="en-US" altLang="zh-CN" sz="1600"/>
          </a:p>
          <a:p>
            <a:pPr>
              <a:lnSpc>
                <a:spcPct val="70000"/>
              </a:lnSpc>
            </a:pPr>
            <a:r>
              <a:rPr lang="en-US" altLang="zh-CN" sz="1600">
                <a:ea typeface="宋体" pitchFamily="2" charset="-122"/>
              </a:rPr>
              <a:t>                                     ……</a:t>
            </a:r>
          </a:p>
          <a:p>
            <a:pPr>
              <a:lnSpc>
                <a:spcPct val="70000"/>
              </a:lnSpc>
            </a:pPr>
            <a:r>
              <a:rPr lang="en-US" altLang="zh-CN" sz="1600"/>
              <a:t>                   </a:t>
            </a:r>
            <a:r>
              <a:rPr lang="zh-CN" altLang="en-US" sz="1600"/>
              <a:t>表达式</a:t>
            </a:r>
            <a:r>
              <a:rPr lang="en-US" altLang="zh-CN" sz="1600"/>
              <a:t>n-1 </a:t>
            </a:r>
            <a:r>
              <a:rPr lang="en-US" altLang="zh-CN" sz="1600">
                <a:solidFill>
                  <a:schemeClr val="accent2"/>
                </a:solidFill>
              </a:rPr>
              <a:t>when</a:t>
            </a:r>
            <a:r>
              <a:rPr lang="en-US" altLang="zh-CN" sz="1600"/>
              <a:t> </a:t>
            </a:r>
            <a:r>
              <a:rPr lang="zh-CN" altLang="en-US" sz="1600"/>
              <a:t>条件</a:t>
            </a:r>
            <a:r>
              <a:rPr lang="en-US" altLang="zh-CN" sz="1600"/>
              <a:t>n-1</a:t>
            </a:r>
            <a:r>
              <a:rPr lang="en-US" altLang="zh-CN" sz="1600">
                <a:ea typeface="宋体" pitchFamily="2" charset="-122"/>
              </a:rPr>
              <a:t> </a:t>
            </a:r>
            <a:r>
              <a:rPr lang="en-US" altLang="zh-CN" sz="1600">
                <a:solidFill>
                  <a:schemeClr val="accent2"/>
                </a:solidFill>
                <a:ea typeface="宋体" pitchFamily="2" charset="-122"/>
              </a:rPr>
              <a:t>else</a:t>
            </a:r>
          </a:p>
          <a:p>
            <a:pPr>
              <a:lnSpc>
                <a:spcPct val="70000"/>
              </a:lnSpc>
            </a:pPr>
            <a:r>
              <a:rPr lang="en-US" altLang="zh-CN" sz="1600">
                <a:ea typeface="宋体" pitchFamily="2" charset="-122"/>
              </a:rPr>
              <a:t>                  </a:t>
            </a:r>
            <a:r>
              <a:rPr lang="zh-CN" altLang="en-US" sz="1600"/>
              <a:t>表达式</a:t>
            </a:r>
            <a:r>
              <a:rPr lang="en-US" altLang="zh-CN" sz="1600"/>
              <a:t>n;</a:t>
            </a:r>
          </a:p>
        </p:txBody>
      </p:sp>
      <p:sp>
        <p:nvSpPr>
          <p:cNvPr id="603152" name="Text Box 16"/>
          <p:cNvSpPr txBox="1">
            <a:spLocks noChangeArrowheads="1"/>
          </p:cNvSpPr>
          <p:nvPr/>
        </p:nvSpPr>
        <p:spPr bwMode="auto">
          <a:xfrm>
            <a:off x="3419475" y="1773238"/>
            <a:ext cx="2376488" cy="387350"/>
          </a:xfrm>
          <a:prstGeom prst="rect">
            <a:avLst/>
          </a:prstGeom>
          <a:noFill/>
          <a:ln w="19050" algn="ctr">
            <a:noFill/>
            <a:miter lim="800000"/>
            <a:headEnd/>
            <a:tailEnd/>
          </a:ln>
        </p:spPr>
        <p:txBody>
          <a:bodyPr lIns="90000" tIns="82800" rIns="90000" bIns="46800">
            <a:spAutoFit/>
          </a:bodyPr>
          <a:lstStyle/>
          <a:p>
            <a:r>
              <a:rPr lang="zh-CN" altLang="en-US"/>
              <a:t>条件信号赋值语句</a:t>
            </a:r>
          </a:p>
        </p:txBody>
      </p:sp>
      <p:sp>
        <p:nvSpPr>
          <p:cNvPr id="603153" name="Text Box 17"/>
          <p:cNvSpPr txBox="1">
            <a:spLocks noChangeArrowheads="1"/>
          </p:cNvSpPr>
          <p:nvPr/>
        </p:nvSpPr>
        <p:spPr bwMode="auto">
          <a:xfrm>
            <a:off x="3452813" y="2149475"/>
            <a:ext cx="2879725" cy="387350"/>
          </a:xfrm>
          <a:prstGeom prst="rect">
            <a:avLst/>
          </a:prstGeom>
          <a:noFill/>
          <a:ln w="19050" algn="ctr">
            <a:noFill/>
            <a:miter lim="800000"/>
            <a:headEnd/>
            <a:tailEnd/>
          </a:ln>
        </p:spPr>
        <p:txBody>
          <a:bodyPr lIns="90000" tIns="82800" rIns="90000" bIns="46800">
            <a:spAutoFit/>
          </a:bodyPr>
          <a:lstStyle/>
          <a:p>
            <a:r>
              <a:rPr lang="zh-CN" altLang="en-US"/>
              <a:t>选择信号赋值语句</a:t>
            </a:r>
          </a:p>
        </p:txBody>
      </p:sp>
      <p:sp>
        <p:nvSpPr>
          <p:cNvPr id="603154" name="Text Box 18"/>
          <p:cNvSpPr txBox="1">
            <a:spLocks noChangeArrowheads="1"/>
          </p:cNvSpPr>
          <p:nvPr/>
        </p:nvSpPr>
        <p:spPr bwMode="auto">
          <a:xfrm>
            <a:off x="5076825" y="2997200"/>
            <a:ext cx="4284663" cy="1438275"/>
          </a:xfrm>
          <a:prstGeom prst="rect">
            <a:avLst/>
          </a:prstGeom>
          <a:noFill/>
          <a:ln w="19050" algn="ctr">
            <a:noFill/>
            <a:miter lim="800000"/>
            <a:headEnd/>
            <a:tailEnd/>
          </a:ln>
        </p:spPr>
        <p:txBody>
          <a:bodyPr lIns="90000" tIns="46800" rIns="90000" bIns="46800">
            <a:spAutoFit/>
          </a:bodyPr>
          <a:lstStyle/>
          <a:p>
            <a:pPr>
              <a:lnSpc>
                <a:spcPct val="70000"/>
              </a:lnSpc>
            </a:pPr>
            <a:r>
              <a:rPr lang="en-US" altLang="zh-CN" sz="1600">
                <a:solidFill>
                  <a:schemeClr val="accent2"/>
                </a:solidFill>
              </a:rPr>
              <a:t>with</a:t>
            </a:r>
            <a:r>
              <a:rPr lang="en-US" altLang="zh-CN" sz="1600"/>
              <a:t>  </a:t>
            </a:r>
            <a:r>
              <a:rPr lang="zh-CN" altLang="en-US" sz="1600"/>
              <a:t>表达式  </a:t>
            </a:r>
            <a:r>
              <a:rPr lang="en-US" altLang="zh-CN" sz="1600">
                <a:solidFill>
                  <a:schemeClr val="accent2"/>
                </a:solidFill>
              </a:rPr>
              <a:t>select </a:t>
            </a:r>
          </a:p>
          <a:p>
            <a:pPr>
              <a:lnSpc>
                <a:spcPct val="70000"/>
              </a:lnSpc>
            </a:pPr>
            <a:r>
              <a:rPr lang="zh-CN" altLang="en-US" sz="1600"/>
              <a:t>目标信号 </a:t>
            </a:r>
            <a:r>
              <a:rPr lang="en-US" altLang="zh-CN" sz="1600"/>
              <a:t>&lt;=</a:t>
            </a:r>
            <a:r>
              <a:rPr lang="zh-CN" altLang="en-US" sz="1600"/>
              <a:t>表达式</a:t>
            </a:r>
            <a:r>
              <a:rPr lang="en-US" altLang="zh-CN" sz="1600"/>
              <a:t>1 </a:t>
            </a:r>
            <a:r>
              <a:rPr lang="en-US" altLang="zh-CN" sz="1600">
                <a:solidFill>
                  <a:schemeClr val="accent2"/>
                </a:solidFill>
              </a:rPr>
              <a:t>when</a:t>
            </a:r>
            <a:r>
              <a:rPr lang="en-US" altLang="zh-CN" sz="1600"/>
              <a:t> </a:t>
            </a:r>
            <a:r>
              <a:rPr lang="zh-CN" altLang="en-US" sz="1600"/>
              <a:t>选择条件</a:t>
            </a:r>
            <a:r>
              <a:rPr lang="en-US" altLang="zh-CN" sz="1600"/>
              <a:t>1</a:t>
            </a:r>
            <a:r>
              <a:rPr lang="zh-CN" altLang="en-US" sz="1600"/>
              <a:t>，</a:t>
            </a:r>
          </a:p>
          <a:p>
            <a:pPr>
              <a:lnSpc>
                <a:spcPct val="70000"/>
              </a:lnSpc>
            </a:pPr>
            <a:r>
              <a:rPr lang="zh-CN" altLang="en-US" sz="1600"/>
              <a:t>                      表达式</a:t>
            </a:r>
            <a:r>
              <a:rPr lang="en-US" altLang="zh-CN" sz="1600"/>
              <a:t>2 </a:t>
            </a:r>
            <a:r>
              <a:rPr lang="en-US" altLang="zh-CN" sz="1600">
                <a:solidFill>
                  <a:schemeClr val="accent2"/>
                </a:solidFill>
              </a:rPr>
              <a:t>when</a:t>
            </a:r>
            <a:r>
              <a:rPr lang="en-US" altLang="zh-CN" sz="1600"/>
              <a:t> </a:t>
            </a:r>
            <a:r>
              <a:rPr lang="zh-CN" altLang="en-US" sz="1600"/>
              <a:t>选择条件</a:t>
            </a:r>
            <a:r>
              <a:rPr lang="en-US" altLang="zh-CN" sz="1600"/>
              <a:t>2</a:t>
            </a:r>
            <a:r>
              <a:rPr lang="zh-CN" altLang="en-US" sz="1600"/>
              <a:t>，</a:t>
            </a:r>
          </a:p>
          <a:p>
            <a:pPr>
              <a:lnSpc>
                <a:spcPct val="70000"/>
              </a:lnSpc>
            </a:pPr>
            <a:r>
              <a:rPr lang="zh-CN" altLang="en-US" sz="1600">
                <a:ea typeface="宋体" pitchFamily="2" charset="-122"/>
              </a:rPr>
              <a:t>                                     </a:t>
            </a:r>
            <a:r>
              <a:rPr lang="en-US" altLang="zh-CN" sz="1600">
                <a:ea typeface="宋体" pitchFamily="2" charset="-122"/>
              </a:rPr>
              <a:t>……</a:t>
            </a:r>
          </a:p>
          <a:p>
            <a:pPr>
              <a:lnSpc>
                <a:spcPct val="70000"/>
              </a:lnSpc>
            </a:pPr>
            <a:r>
              <a:rPr lang="zh-CN" altLang="en-US" sz="1600"/>
              <a:t>                      表达式</a:t>
            </a:r>
            <a:r>
              <a:rPr lang="en-US" altLang="zh-CN" sz="1600"/>
              <a:t>n </a:t>
            </a:r>
            <a:r>
              <a:rPr lang="en-US" altLang="zh-CN" sz="1600">
                <a:solidFill>
                  <a:schemeClr val="accent2"/>
                </a:solidFill>
              </a:rPr>
              <a:t>when</a:t>
            </a:r>
            <a:r>
              <a:rPr lang="en-US" altLang="zh-CN" sz="1600"/>
              <a:t> </a:t>
            </a:r>
            <a:r>
              <a:rPr lang="zh-CN" altLang="en-US" sz="1600"/>
              <a:t>选择条件</a:t>
            </a:r>
            <a:r>
              <a:rPr lang="en-US" altLang="zh-CN" sz="1600"/>
              <a:t>n</a:t>
            </a:r>
            <a:r>
              <a:rPr lang="zh-CN" altLang="en-US" sz="1600"/>
              <a:t>，</a:t>
            </a:r>
          </a:p>
        </p:txBody>
      </p:sp>
      <p:grpSp>
        <p:nvGrpSpPr>
          <p:cNvPr id="3" name="Group 23"/>
          <p:cNvGrpSpPr>
            <a:grpSpLocks/>
          </p:cNvGrpSpPr>
          <p:nvPr/>
        </p:nvGrpSpPr>
        <p:grpSpPr bwMode="auto">
          <a:xfrm>
            <a:off x="3635375" y="2708275"/>
            <a:ext cx="1331913" cy="1395413"/>
            <a:chOff x="4921" y="300"/>
            <a:chExt cx="839" cy="879"/>
          </a:xfrm>
        </p:grpSpPr>
        <p:sp>
          <p:nvSpPr>
            <p:cNvPr id="74780" name="Text Box 19"/>
            <p:cNvSpPr txBox="1">
              <a:spLocks noChangeArrowheads="1"/>
            </p:cNvSpPr>
            <p:nvPr/>
          </p:nvSpPr>
          <p:spPr bwMode="auto">
            <a:xfrm>
              <a:off x="4921" y="300"/>
              <a:ext cx="318" cy="244"/>
            </a:xfrm>
            <a:prstGeom prst="rect">
              <a:avLst/>
            </a:prstGeom>
            <a:noFill/>
            <a:ln w="19050" algn="ctr">
              <a:noFill/>
              <a:miter lim="800000"/>
              <a:headEnd/>
              <a:tailEnd/>
            </a:ln>
          </p:spPr>
          <p:txBody>
            <a:bodyPr lIns="90000" tIns="82800" rIns="90000" bIns="46800">
              <a:spAutoFit/>
            </a:bodyPr>
            <a:lstStyle/>
            <a:p>
              <a:r>
                <a:rPr lang="en-US" altLang="zh-CN"/>
                <a:t>if</a:t>
              </a:r>
            </a:p>
          </p:txBody>
        </p:sp>
        <p:sp>
          <p:nvSpPr>
            <p:cNvPr id="74781" name="Text Box 20"/>
            <p:cNvSpPr txBox="1">
              <a:spLocks noChangeArrowheads="1"/>
            </p:cNvSpPr>
            <p:nvPr/>
          </p:nvSpPr>
          <p:spPr bwMode="auto">
            <a:xfrm>
              <a:off x="4921" y="482"/>
              <a:ext cx="499" cy="244"/>
            </a:xfrm>
            <a:prstGeom prst="rect">
              <a:avLst/>
            </a:prstGeom>
            <a:noFill/>
            <a:ln w="19050" algn="ctr">
              <a:noFill/>
              <a:miter lim="800000"/>
              <a:headEnd/>
              <a:tailEnd/>
            </a:ln>
          </p:spPr>
          <p:txBody>
            <a:bodyPr lIns="90000" tIns="82800" rIns="90000" bIns="46800">
              <a:spAutoFit/>
            </a:bodyPr>
            <a:lstStyle/>
            <a:p>
              <a:r>
                <a:rPr lang="en-US" altLang="zh-CN"/>
                <a:t>case</a:t>
              </a:r>
            </a:p>
          </p:txBody>
        </p:sp>
        <p:sp>
          <p:nvSpPr>
            <p:cNvPr id="74782" name="Text Box 21"/>
            <p:cNvSpPr txBox="1">
              <a:spLocks noChangeArrowheads="1"/>
            </p:cNvSpPr>
            <p:nvPr/>
          </p:nvSpPr>
          <p:spPr bwMode="auto">
            <a:xfrm>
              <a:off x="4921" y="709"/>
              <a:ext cx="839" cy="244"/>
            </a:xfrm>
            <a:prstGeom prst="rect">
              <a:avLst/>
            </a:prstGeom>
            <a:noFill/>
            <a:ln w="19050" algn="ctr">
              <a:noFill/>
              <a:miter lim="800000"/>
              <a:headEnd/>
              <a:tailEnd/>
            </a:ln>
          </p:spPr>
          <p:txBody>
            <a:bodyPr lIns="90000" tIns="82800" rIns="90000" bIns="46800">
              <a:spAutoFit/>
            </a:bodyPr>
            <a:lstStyle/>
            <a:p>
              <a:r>
                <a:rPr lang="en-US" altLang="zh-CN">
                  <a:solidFill>
                    <a:schemeClr val="accent2"/>
                  </a:solidFill>
                </a:rPr>
                <a:t>for </a:t>
              </a:r>
              <a:r>
                <a:rPr lang="en-US" altLang="zh-CN"/>
                <a:t> loop</a:t>
              </a:r>
            </a:p>
          </p:txBody>
        </p:sp>
        <p:sp>
          <p:nvSpPr>
            <p:cNvPr id="74783" name="Text Box 22"/>
            <p:cNvSpPr txBox="1">
              <a:spLocks noChangeArrowheads="1"/>
            </p:cNvSpPr>
            <p:nvPr/>
          </p:nvSpPr>
          <p:spPr bwMode="auto">
            <a:xfrm>
              <a:off x="4921" y="935"/>
              <a:ext cx="839" cy="244"/>
            </a:xfrm>
            <a:prstGeom prst="rect">
              <a:avLst/>
            </a:prstGeom>
            <a:noFill/>
            <a:ln w="19050" algn="ctr">
              <a:noFill/>
              <a:miter lim="800000"/>
              <a:headEnd/>
              <a:tailEnd/>
            </a:ln>
          </p:spPr>
          <p:txBody>
            <a:bodyPr lIns="90000" tIns="82800" rIns="90000" bIns="46800">
              <a:spAutoFit/>
            </a:bodyPr>
            <a:lstStyle/>
            <a:p>
              <a:r>
                <a:rPr lang="en-US" altLang="zh-CN">
                  <a:solidFill>
                    <a:schemeClr val="accent2"/>
                  </a:solidFill>
                </a:rPr>
                <a:t>while</a:t>
              </a:r>
              <a:r>
                <a:rPr lang="en-US" altLang="zh-CN"/>
                <a:t> loop</a:t>
              </a:r>
            </a:p>
          </p:txBody>
        </p:sp>
      </p:grpSp>
      <p:sp>
        <p:nvSpPr>
          <p:cNvPr id="603161" name="AutoShape 25"/>
          <p:cNvSpPr>
            <a:spLocks/>
          </p:cNvSpPr>
          <p:nvPr/>
        </p:nvSpPr>
        <p:spPr bwMode="auto">
          <a:xfrm>
            <a:off x="3276600" y="1052513"/>
            <a:ext cx="250825" cy="1404937"/>
          </a:xfrm>
          <a:prstGeom prst="leftBrace">
            <a:avLst>
              <a:gd name="adj1" fmla="val 12344"/>
              <a:gd name="adj2" fmla="val 24542"/>
            </a:avLst>
          </a:prstGeom>
          <a:noFill/>
          <a:ln w="19050">
            <a:solidFill>
              <a:schemeClr val="tx1"/>
            </a:solidFill>
            <a:round/>
            <a:headEnd/>
            <a:tailEnd/>
          </a:ln>
        </p:spPr>
        <p:txBody>
          <a:bodyPr lIns="90000" tIns="82800" rIns="90000" bIns="46800" anchor="ctr">
            <a:spAutoFit/>
          </a:bodyPr>
          <a:lstStyle/>
          <a:p>
            <a:endParaRPr lang="zh-CN" altLang="en-US"/>
          </a:p>
        </p:txBody>
      </p:sp>
      <p:sp>
        <p:nvSpPr>
          <p:cNvPr id="603162" name="AutoShape 26"/>
          <p:cNvSpPr>
            <a:spLocks/>
          </p:cNvSpPr>
          <p:nvPr/>
        </p:nvSpPr>
        <p:spPr bwMode="auto">
          <a:xfrm>
            <a:off x="3419475" y="2708275"/>
            <a:ext cx="142875" cy="1368425"/>
          </a:xfrm>
          <a:prstGeom prst="leftBrace">
            <a:avLst>
              <a:gd name="adj1" fmla="val 79815"/>
              <a:gd name="adj2" fmla="val 50000"/>
            </a:avLst>
          </a:prstGeom>
          <a:noFill/>
          <a:ln w="19050">
            <a:solidFill>
              <a:schemeClr val="tx1"/>
            </a:solidFill>
            <a:round/>
            <a:headEnd/>
            <a:tailEnd/>
          </a:ln>
        </p:spPr>
        <p:txBody>
          <a:bodyPr lIns="90000" tIns="82800" rIns="90000" bIns="46800" anchor="ctr">
            <a:spAutoFit/>
          </a:bodyPr>
          <a:lstStyle/>
          <a:p>
            <a:endParaRPr lang="zh-CN" altLang="en-US"/>
          </a:p>
        </p:txBody>
      </p:sp>
      <p:sp>
        <p:nvSpPr>
          <p:cNvPr id="77843" name="AutoShape 28"/>
          <p:cNvSpPr>
            <a:spLocks noChangeArrowheads="1"/>
          </p:cNvSpPr>
          <p:nvPr/>
        </p:nvSpPr>
        <p:spPr bwMode="auto">
          <a:xfrm>
            <a:off x="5364163" y="1052513"/>
            <a:ext cx="3492500" cy="1655762"/>
          </a:xfrm>
          <a:prstGeom prst="wedgeRectCallout">
            <a:avLst>
              <a:gd name="adj1" fmla="val -65000"/>
              <a:gd name="adj2" fmla="val -2060"/>
            </a:avLst>
          </a:prstGeom>
          <a:noFill/>
          <a:ln w="19050" algn="ctr">
            <a:solidFill>
              <a:srgbClr val="006600"/>
            </a:solidFill>
            <a:miter lim="800000"/>
            <a:headEnd/>
            <a:tailEnd/>
          </a:ln>
        </p:spPr>
        <p:txBody>
          <a:bodyPr lIns="90000" tIns="82800" rIns="90000" bIns="46800"/>
          <a:lstStyle/>
          <a:p>
            <a:pPr algn="ctr"/>
            <a:endParaRPr lang="zh-CN" altLang="zh-CN"/>
          </a:p>
        </p:txBody>
      </p:sp>
      <p:sp>
        <p:nvSpPr>
          <p:cNvPr id="77844" name="AutoShape 29"/>
          <p:cNvSpPr>
            <a:spLocks noChangeArrowheads="1"/>
          </p:cNvSpPr>
          <p:nvPr/>
        </p:nvSpPr>
        <p:spPr bwMode="auto">
          <a:xfrm>
            <a:off x="5076825" y="2924175"/>
            <a:ext cx="3635375" cy="1681163"/>
          </a:xfrm>
          <a:prstGeom prst="wedgeRectCallout">
            <a:avLst>
              <a:gd name="adj1" fmla="val -63801"/>
              <a:gd name="adj2" fmla="val -75306"/>
            </a:avLst>
          </a:prstGeom>
          <a:noFill/>
          <a:ln w="19050" algn="ctr">
            <a:solidFill>
              <a:srgbClr val="006600"/>
            </a:solidFill>
            <a:miter lim="800000"/>
            <a:headEnd/>
            <a:tailEnd/>
          </a:ln>
        </p:spPr>
        <p:txBody>
          <a:bodyPr lIns="90000" tIns="82800" rIns="90000" bIns="46800"/>
          <a:lstStyle/>
          <a:p>
            <a:pPr algn="ctr"/>
            <a:endParaRPr lang="zh-CN" altLang="zh-CN"/>
          </a:p>
        </p:txBody>
      </p:sp>
      <p:grpSp>
        <p:nvGrpSpPr>
          <p:cNvPr id="4" name="组合 24"/>
          <p:cNvGrpSpPr>
            <a:grpSpLocks/>
          </p:cNvGrpSpPr>
          <p:nvPr/>
        </p:nvGrpSpPr>
        <p:grpSpPr bwMode="auto">
          <a:xfrm>
            <a:off x="468313" y="1844675"/>
            <a:ext cx="2879725" cy="612775"/>
            <a:chOff x="467544" y="1844824"/>
            <a:chExt cx="2880320" cy="612000"/>
          </a:xfrm>
        </p:grpSpPr>
        <p:sp>
          <p:nvSpPr>
            <p:cNvPr id="74778" name="AutoShape 25"/>
            <p:cNvSpPr>
              <a:spLocks/>
            </p:cNvSpPr>
            <p:nvPr/>
          </p:nvSpPr>
          <p:spPr bwMode="auto">
            <a:xfrm>
              <a:off x="3203848" y="1844824"/>
              <a:ext cx="142875" cy="612000"/>
            </a:xfrm>
            <a:prstGeom prst="leftBrace">
              <a:avLst>
                <a:gd name="adj1" fmla="val 79819"/>
                <a:gd name="adj2" fmla="val 50000"/>
              </a:avLst>
            </a:prstGeom>
            <a:noFill/>
            <a:ln w="19050">
              <a:solidFill>
                <a:srgbClr val="FF0000"/>
              </a:solidFill>
              <a:round/>
              <a:headEnd/>
              <a:tailEnd/>
            </a:ln>
          </p:spPr>
          <p:txBody>
            <a:bodyPr lIns="90000" tIns="82800" rIns="90000" bIns="46800" anchor="ctr">
              <a:spAutoFit/>
            </a:bodyPr>
            <a:lstStyle/>
            <a:p>
              <a:endParaRPr lang="zh-CN" altLang="en-US"/>
            </a:p>
          </p:txBody>
        </p:sp>
        <p:sp>
          <p:nvSpPr>
            <p:cNvPr id="74779" name="TextBox 23"/>
            <p:cNvSpPr txBox="1">
              <a:spLocks noChangeArrowheads="1"/>
            </p:cNvSpPr>
            <p:nvPr/>
          </p:nvSpPr>
          <p:spPr bwMode="auto">
            <a:xfrm>
              <a:off x="467544" y="1988840"/>
              <a:ext cx="2880320" cy="353943"/>
            </a:xfrm>
            <a:prstGeom prst="rect">
              <a:avLst/>
            </a:prstGeom>
            <a:noFill/>
            <a:ln w="9525">
              <a:noFill/>
              <a:miter lim="800000"/>
              <a:headEnd/>
              <a:tailEnd/>
            </a:ln>
          </p:spPr>
          <p:txBody>
            <a:bodyPr>
              <a:spAutoFit/>
            </a:bodyPr>
            <a:lstStyle/>
            <a:p>
              <a:r>
                <a:rPr lang="zh-CN" altLang="en-US">
                  <a:solidFill>
                    <a:srgbClr val="FF0000"/>
                  </a:solidFill>
                </a:rPr>
                <a:t>不可以放入进程语句中</a:t>
              </a:r>
            </a:p>
          </p:txBody>
        </p:sp>
      </p:grpSp>
      <p:sp>
        <p:nvSpPr>
          <p:cNvPr id="27" name="Text Box 5"/>
          <p:cNvSpPr txBox="1">
            <a:spLocks noChangeArrowheads="1"/>
          </p:cNvSpPr>
          <p:nvPr/>
        </p:nvSpPr>
        <p:spPr bwMode="auto">
          <a:xfrm>
            <a:off x="179388" y="4149725"/>
            <a:ext cx="4716462" cy="460375"/>
          </a:xfrm>
          <a:prstGeom prst="rect">
            <a:avLst/>
          </a:prstGeom>
          <a:noFill/>
          <a:ln w="9525">
            <a:noFill/>
            <a:miter lim="800000"/>
            <a:headEnd/>
            <a:tailEnd/>
          </a:ln>
        </p:spPr>
        <p:txBody>
          <a:bodyPr>
            <a:spAutoFit/>
          </a:bodyPr>
          <a:lstStyle/>
          <a:p>
            <a:pPr>
              <a:lnSpc>
                <a:spcPct val="100000"/>
              </a:lnSpc>
            </a:pPr>
            <a:r>
              <a:rPr lang="en-US" altLang="zh-CN">
                <a:solidFill>
                  <a:schemeClr val="bg1"/>
                </a:solidFill>
                <a:ea typeface="宋体" pitchFamily="2" charset="-122"/>
              </a:rPr>
              <a:t> </a:t>
            </a:r>
            <a:r>
              <a:rPr lang="en-US" altLang="zh-CN" sz="2400">
                <a:ea typeface="宋体" pitchFamily="2" charset="-122"/>
              </a:rPr>
              <a:t>4</a:t>
            </a:r>
            <a:r>
              <a:rPr lang="zh-CN" altLang="en-US" sz="2400">
                <a:ea typeface="宋体" pitchFamily="2" charset="-122"/>
              </a:rPr>
              <a:t>、结构体的三种描述方式</a:t>
            </a:r>
          </a:p>
        </p:txBody>
      </p:sp>
      <p:sp>
        <p:nvSpPr>
          <p:cNvPr id="29" name="Text Box 7"/>
          <p:cNvSpPr txBox="1">
            <a:spLocks noChangeArrowheads="1"/>
          </p:cNvSpPr>
          <p:nvPr/>
        </p:nvSpPr>
        <p:spPr bwMode="auto">
          <a:xfrm>
            <a:off x="2124075" y="4581525"/>
            <a:ext cx="2087563"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dirty="0">
                <a:ea typeface="宋体" pitchFamily="2" charset="-122"/>
              </a:rPr>
              <a:t>数据流描述方式</a:t>
            </a:r>
          </a:p>
        </p:txBody>
      </p:sp>
      <p:sp>
        <p:nvSpPr>
          <p:cNvPr id="30" name="Text Box 8"/>
          <p:cNvSpPr txBox="1">
            <a:spLocks noChangeArrowheads="1"/>
          </p:cNvSpPr>
          <p:nvPr/>
        </p:nvSpPr>
        <p:spPr bwMode="auto">
          <a:xfrm>
            <a:off x="2124075" y="5113338"/>
            <a:ext cx="2087563"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结构描述方式</a:t>
            </a:r>
          </a:p>
        </p:txBody>
      </p:sp>
      <p:sp>
        <p:nvSpPr>
          <p:cNvPr id="31" name="Text Box 9"/>
          <p:cNvSpPr txBox="1">
            <a:spLocks noChangeArrowheads="1"/>
          </p:cNvSpPr>
          <p:nvPr/>
        </p:nvSpPr>
        <p:spPr bwMode="auto">
          <a:xfrm>
            <a:off x="2108200" y="5648325"/>
            <a:ext cx="2087563"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行为描述方式</a:t>
            </a:r>
          </a:p>
        </p:txBody>
      </p:sp>
      <p:grpSp>
        <p:nvGrpSpPr>
          <p:cNvPr id="5" name="组合 34"/>
          <p:cNvGrpSpPr>
            <a:grpSpLocks/>
          </p:cNvGrpSpPr>
          <p:nvPr/>
        </p:nvGrpSpPr>
        <p:grpSpPr bwMode="auto">
          <a:xfrm>
            <a:off x="4427538" y="4724400"/>
            <a:ext cx="4500562" cy="1503363"/>
            <a:chOff x="4427984" y="4725144"/>
            <a:chExt cx="4499992" cy="1502155"/>
          </a:xfrm>
        </p:grpSpPr>
        <p:sp>
          <p:nvSpPr>
            <p:cNvPr id="74775" name="Text Box 84"/>
            <p:cNvSpPr txBox="1">
              <a:spLocks noChangeArrowheads="1"/>
            </p:cNvSpPr>
            <p:nvPr/>
          </p:nvSpPr>
          <p:spPr bwMode="auto">
            <a:xfrm>
              <a:off x="4788024" y="4725144"/>
              <a:ext cx="3845857" cy="710067"/>
            </a:xfrm>
            <a:prstGeom prst="rect">
              <a:avLst/>
            </a:prstGeom>
            <a:noFill/>
            <a:ln w="19050" algn="ctr">
              <a:solidFill>
                <a:srgbClr val="FF66CC"/>
              </a:solidFill>
              <a:miter lim="800000"/>
              <a:headEnd/>
              <a:tailEnd/>
            </a:ln>
          </p:spPr>
          <p:txBody>
            <a:bodyPr lIns="90000" tIns="46800" rIns="90000" bIns="46800">
              <a:spAutoFit/>
            </a:bodyPr>
            <a:lstStyle/>
            <a:p>
              <a:pPr>
                <a:lnSpc>
                  <a:spcPct val="100000"/>
                </a:lnSpc>
              </a:pPr>
              <a:r>
                <a:rPr lang="en-US" altLang="zh-CN" dirty="0">
                  <a:solidFill>
                    <a:srgbClr val="FF66CC"/>
                  </a:solidFill>
                  <a:ea typeface="宋体" pitchFamily="2" charset="-122"/>
                </a:rPr>
                <a:t>*</a:t>
              </a:r>
              <a:r>
                <a:rPr lang="zh-CN" altLang="en-US" dirty="0">
                  <a:ea typeface="宋体" pitchFamily="2" charset="-122"/>
                </a:rPr>
                <a:t>用组合语句</a:t>
              </a:r>
              <a:r>
                <a:rPr lang="en-US" altLang="zh-CN" dirty="0">
                  <a:ea typeface="宋体" pitchFamily="2" charset="-122"/>
                </a:rPr>
                <a:t>COMPONENT</a:t>
              </a:r>
              <a:r>
                <a:rPr lang="zh-CN" altLang="en-US" dirty="0">
                  <a:ea typeface="宋体" pitchFamily="2" charset="-122"/>
                </a:rPr>
                <a:t>调用已有组件。</a:t>
              </a:r>
            </a:p>
          </p:txBody>
        </p:sp>
        <p:sp>
          <p:nvSpPr>
            <p:cNvPr id="74776" name="Text Box 85"/>
            <p:cNvSpPr txBox="1">
              <a:spLocks noChangeArrowheads="1"/>
            </p:cNvSpPr>
            <p:nvPr/>
          </p:nvSpPr>
          <p:spPr bwMode="auto">
            <a:xfrm>
              <a:off x="4788024" y="5517232"/>
              <a:ext cx="4139952" cy="710067"/>
            </a:xfrm>
            <a:prstGeom prst="rect">
              <a:avLst/>
            </a:prstGeom>
            <a:noFill/>
            <a:ln w="19050" algn="ctr">
              <a:solidFill>
                <a:srgbClr val="FF66CC"/>
              </a:solidFill>
              <a:miter lim="800000"/>
              <a:headEnd/>
              <a:tailEnd/>
            </a:ln>
          </p:spPr>
          <p:txBody>
            <a:bodyPr lIns="90000" tIns="46800" rIns="90000" bIns="46800">
              <a:spAutoFit/>
            </a:bodyPr>
            <a:lstStyle/>
            <a:p>
              <a:pPr>
                <a:lnSpc>
                  <a:spcPct val="100000"/>
                </a:lnSpc>
              </a:pPr>
              <a:r>
                <a:rPr lang="en-US" altLang="zh-CN">
                  <a:solidFill>
                    <a:srgbClr val="FF66CC"/>
                  </a:solidFill>
                  <a:ea typeface="宋体" pitchFamily="2" charset="-122"/>
                </a:rPr>
                <a:t>*</a:t>
              </a:r>
              <a:r>
                <a:rPr lang="en-US" altLang="zh-CN">
                  <a:ea typeface="宋体" pitchFamily="2" charset="-122"/>
                </a:rPr>
                <a:t> PORT MAP</a:t>
              </a:r>
              <a:r>
                <a:rPr lang="zh-CN" altLang="en-US">
                  <a:ea typeface="宋体" pitchFamily="2" charset="-122"/>
                </a:rPr>
                <a:t>语句将设计的端口名称替换为被调用组件的端口名称</a:t>
              </a:r>
            </a:p>
          </p:txBody>
        </p:sp>
        <p:sp>
          <p:nvSpPr>
            <p:cNvPr id="74777" name="左大括号 33"/>
            <p:cNvSpPr>
              <a:spLocks/>
            </p:cNvSpPr>
            <p:nvPr/>
          </p:nvSpPr>
          <p:spPr bwMode="auto">
            <a:xfrm>
              <a:off x="4427984" y="4797152"/>
              <a:ext cx="216000" cy="1224000"/>
            </a:xfrm>
            <a:prstGeom prst="leftBrace">
              <a:avLst>
                <a:gd name="adj1" fmla="val 25002"/>
                <a:gd name="adj2" fmla="val 50000"/>
              </a:avLst>
            </a:prstGeom>
            <a:noFill/>
            <a:ln w="19050" algn="ctr">
              <a:solidFill>
                <a:srgbClr val="CC3399"/>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3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3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3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3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31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31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8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3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31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8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031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031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autoUpdateAnimBg="0"/>
      <p:bldP spid="603148" grpId="0" autoUpdateAnimBg="0"/>
      <p:bldP spid="603149" grpId="0"/>
      <p:bldP spid="603150" grpId="0"/>
      <p:bldP spid="603151" grpId="0"/>
      <p:bldP spid="603152" grpId="0"/>
      <p:bldP spid="603153" grpId="0"/>
      <p:bldP spid="603154" grpId="0"/>
      <p:bldP spid="603161" grpId="0" animBg="1"/>
      <p:bldP spid="603162" grpId="0" animBg="1"/>
      <p:bldP spid="77843" grpId="0" animBg="1"/>
      <p:bldP spid="77844" grpId="0" animBg="1"/>
      <p:bldP spid="27" grpId="0"/>
      <p:bldP spid="29" grpId="0" animBg="1"/>
      <p:bldP spid="30" grpId="0" animBg="1"/>
      <p:bldP spid="3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7273925" y="6559550"/>
            <a:ext cx="1870075" cy="298450"/>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行为描述方式</a:t>
            </a:r>
          </a:p>
        </p:txBody>
      </p:sp>
      <p:sp>
        <p:nvSpPr>
          <p:cNvPr id="521220" name="Text Box 4"/>
          <p:cNvSpPr txBox="1">
            <a:spLocks noChangeArrowheads="1"/>
          </p:cNvSpPr>
          <p:nvPr/>
        </p:nvSpPr>
        <p:spPr bwMode="auto">
          <a:xfrm>
            <a:off x="250825" y="0"/>
            <a:ext cx="7416800" cy="6811963"/>
          </a:xfrm>
          <a:prstGeom prst="rect">
            <a:avLst/>
          </a:prstGeom>
          <a:noFill/>
          <a:ln w="19050" algn="ctr">
            <a:noFill/>
            <a:miter lim="800000"/>
            <a:headEnd/>
            <a:tailEnd/>
          </a:ln>
        </p:spPr>
        <p:txBody>
          <a:bodyPr lIns="90000" tIns="46800" rIns="90000" bIns="46800">
            <a:spAutoFit/>
          </a:bodyPr>
          <a:lstStyle/>
          <a:p>
            <a:pPr>
              <a:lnSpc>
                <a:spcPct val="40000"/>
              </a:lnSpc>
            </a:pPr>
            <a:endParaRPr lang="en-US" altLang="zh-CN" sz="800">
              <a:ea typeface="宋体" pitchFamily="2" charset="-122"/>
            </a:endParaRPr>
          </a:p>
          <a:p>
            <a:pPr>
              <a:lnSpc>
                <a:spcPct val="25000"/>
              </a:lnSpc>
            </a:pPr>
            <a:endParaRPr lang="en-US" altLang="zh-CN" sz="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IEEE.std_logic_1164.ALL;</a:t>
            </a:r>
          </a:p>
          <a:p>
            <a:pPr>
              <a:lnSpc>
                <a:spcPct val="35000"/>
              </a:lnSpc>
            </a:pPr>
            <a:r>
              <a:rPr lang="en-US" altLang="zh-CN" sz="1800">
                <a:solidFill>
                  <a:schemeClr val="accent2"/>
                </a:solidFill>
                <a:ea typeface="宋体" pitchFamily="2" charset="-122"/>
              </a:rPr>
              <a:t>ENTITY</a:t>
            </a:r>
            <a:r>
              <a:rPr lang="en-US" altLang="zh-CN" sz="1800">
                <a:ea typeface="宋体" pitchFamily="2" charset="-122"/>
              </a:rPr>
              <a:t> full_adder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Cin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Co, S : </a:t>
            </a:r>
            <a:r>
              <a:rPr lang="en-US" altLang="zh-CN" sz="1800">
                <a:solidFill>
                  <a:schemeClr val="accent2"/>
                </a:solidFill>
                <a:ea typeface="宋体" pitchFamily="2" charset="-122"/>
              </a:rPr>
              <a:t>OUT</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full_adder; </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 </a:t>
            </a:r>
            <a:r>
              <a:rPr lang="en-US" altLang="zh-CN" sz="1800">
                <a:ea typeface="宋体" pitchFamily="2" charset="-122"/>
              </a:rPr>
              <a:t>behave </a:t>
            </a:r>
            <a:r>
              <a:rPr lang="en-US" altLang="zh-CN" sz="1800">
                <a:solidFill>
                  <a:schemeClr val="accent2"/>
                </a:solidFill>
                <a:ea typeface="宋体" pitchFamily="2" charset="-122"/>
              </a:rPr>
              <a:t>OF</a:t>
            </a:r>
            <a:r>
              <a:rPr lang="en-US" altLang="zh-CN" sz="1800">
                <a:ea typeface="宋体" pitchFamily="2" charset="-122"/>
              </a:rPr>
              <a:t> full_adder </a:t>
            </a:r>
            <a:r>
              <a:rPr lang="en-US" altLang="zh-CN" sz="1800">
                <a:solidFill>
                  <a:schemeClr val="accent2"/>
                </a:solidFill>
                <a:ea typeface="宋体" pitchFamily="2" charset="-122"/>
              </a:rPr>
              <a:t>IS</a:t>
            </a: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a:t>
            </a:r>
            <a:r>
              <a:rPr lang="en-US" altLang="zh-CN" sz="1800">
                <a:solidFill>
                  <a:schemeClr val="accent2"/>
                </a:solidFill>
                <a:ea typeface="宋体" pitchFamily="2" charset="-122"/>
              </a:rPr>
              <a:t>PROCESS</a:t>
            </a:r>
            <a:r>
              <a:rPr lang="en-US" altLang="zh-CN" sz="1800">
                <a:ea typeface="宋体" pitchFamily="2" charset="-122"/>
              </a:rPr>
              <a:t>(A,B,Cin)</a:t>
            </a:r>
          </a:p>
          <a:p>
            <a:pPr>
              <a:lnSpc>
                <a:spcPct val="35000"/>
              </a:lnSpc>
            </a:pPr>
            <a:r>
              <a:rPr lang="en-US" altLang="zh-CN" sz="1800">
                <a:ea typeface="宋体" pitchFamily="2" charset="-122"/>
              </a:rPr>
              <a:t>	     </a:t>
            </a:r>
            <a:r>
              <a:rPr lang="en-US" altLang="zh-CN" sz="1800">
                <a:solidFill>
                  <a:schemeClr val="accent2"/>
                </a:solidFill>
                <a:ea typeface="宋体" pitchFamily="2" charset="-122"/>
              </a:rPr>
              <a:t>VARIABLE</a:t>
            </a:r>
            <a:r>
              <a:rPr lang="en-US" altLang="zh-CN" sz="1800">
                <a:ea typeface="宋体" pitchFamily="2" charset="-122"/>
              </a:rPr>
              <a:t>  n  :  integer RANGE 0 TO 3;</a:t>
            </a:r>
          </a:p>
          <a:p>
            <a:pPr>
              <a:lnSpc>
                <a:spcPct val="35000"/>
              </a:lnSpc>
            </a:pPr>
            <a:r>
              <a:rPr lang="en-US" altLang="zh-CN" sz="1800">
                <a:ea typeface="宋体" pitchFamily="2" charset="-122"/>
              </a:rPr>
              <a:t>	     </a:t>
            </a:r>
            <a:r>
              <a:rPr lang="en-US" altLang="zh-CN" sz="1800">
                <a:solidFill>
                  <a:schemeClr val="accent2"/>
                </a:solidFill>
                <a:ea typeface="宋体" pitchFamily="2" charset="-122"/>
              </a:rPr>
              <a:t>CONSTANT</a:t>
            </a:r>
            <a:r>
              <a:rPr lang="en-US" altLang="zh-CN" sz="1800">
                <a:ea typeface="宋体" pitchFamily="2" charset="-122"/>
              </a:rPr>
              <a:t>  S_vector  : std_logic_vector(0 TO 3) :="0101";</a:t>
            </a:r>
          </a:p>
          <a:p>
            <a:pPr>
              <a:lnSpc>
                <a:spcPct val="35000"/>
              </a:lnSpc>
            </a:pPr>
            <a:r>
              <a:rPr lang="en-US" altLang="zh-CN" sz="1800">
                <a:ea typeface="宋体" pitchFamily="2" charset="-122"/>
              </a:rPr>
              <a:t>	     </a:t>
            </a:r>
            <a:r>
              <a:rPr lang="en-US" altLang="zh-CN" sz="1800">
                <a:solidFill>
                  <a:schemeClr val="accent2"/>
                </a:solidFill>
                <a:ea typeface="宋体" pitchFamily="2" charset="-122"/>
              </a:rPr>
              <a:t>CONSTANT</a:t>
            </a:r>
            <a:r>
              <a:rPr lang="en-US" altLang="zh-CN" sz="1800">
                <a:ea typeface="宋体" pitchFamily="2" charset="-122"/>
              </a:rPr>
              <a:t>  Co_vector : std_logic_vector(0 TO 3) :="0011";</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ea typeface="宋体" pitchFamily="2" charset="-122"/>
              </a:rPr>
              <a:t>	          n := 0;</a:t>
            </a:r>
          </a:p>
          <a:p>
            <a:pPr>
              <a:lnSpc>
                <a:spcPct val="35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(A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n := n+1;</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(B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n := n+1;</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5000"/>
              </a:lnSpc>
            </a:pPr>
            <a:r>
              <a:rPr lang="en-US" altLang="zh-CN" sz="1800">
                <a:ea typeface="宋体" pitchFamily="2" charset="-122"/>
              </a:rPr>
              <a:t>             </a:t>
            </a:r>
            <a:r>
              <a:rPr lang="en-US" altLang="zh-CN" sz="1800">
                <a:solidFill>
                  <a:schemeClr val="accent2"/>
                </a:solidFill>
                <a:ea typeface="宋体" pitchFamily="2" charset="-122"/>
              </a:rPr>
              <a:t> IF</a:t>
            </a:r>
            <a:r>
              <a:rPr lang="en-US" altLang="zh-CN" sz="1800">
                <a:ea typeface="宋体" pitchFamily="2" charset="-122"/>
              </a:rPr>
              <a:t> (Cin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n := n+1;</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5000"/>
              </a:lnSpc>
            </a:pPr>
            <a:r>
              <a:rPr lang="en-US" altLang="zh-CN" sz="1800">
                <a:ea typeface="宋体" pitchFamily="2" charset="-122"/>
              </a:rPr>
              <a:t>              S &lt;= S_vector(n);</a:t>
            </a:r>
          </a:p>
          <a:p>
            <a:pPr>
              <a:lnSpc>
                <a:spcPct val="35000"/>
              </a:lnSpc>
            </a:pPr>
            <a:r>
              <a:rPr lang="en-US" altLang="zh-CN" sz="1800">
                <a:ea typeface="宋体" pitchFamily="2" charset="-122"/>
              </a:rPr>
              <a:t>              Co &lt;= Co_vector(n);</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PROCESS</a:t>
            </a:r>
            <a:r>
              <a:rPr lang="en-US" altLang="zh-CN" sz="1800">
                <a:ea typeface="宋体" pitchFamily="2" charset="-122"/>
              </a:rPr>
              <a:t>;</a:t>
            </a:r>
          </a:p>
          <a:p>
            <a:pPr>
              <a:lnSpc>
                <a:spcPct val="35000"/>
              </a:lnSpc>
            </a:pPr>
            <a:r>
              <a:rPr lang="en-US" altLang="zh-CN" sz="1800">
                <a:solidFill>
                  <a:schemeClr val="accent2"/>
                </a:solidFill>
                <a:ea typeface="宋体" pitchFamily="2" charset="-122"/>
              </a:rPr>
              <a:t>END</a:t>
            </a:r>
            <a:r>
              <a:rPr lang="en-US" altLang="zh-CN" sz="1800">
                <a:ea typeface="宋体" pitchFamily="2" charset="-122"/>
              </a:rPr>
              <a:t> behave;</a:t>
            </a:r>
          </a:p>
        </p:txBody>
      </p:sp>
      <p:sp>
        <p:nvSpPr>
          <p:cNvPr id="521271" name="Text Box 55"/>
          <p:cNvSpPr txBox="1">
            <a:spLocks noChangeArrowheads="1"/>
          </p:cNvSpPr>
          <p:nvPr/>
        </p:nvSpPr>
        <p:spPr bwMode="auto">
          <a:xfrm>
            <a:off x="5508625" y="3500438"/>
            <a:ext cx="3095625" cy="720725"/>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en-US" altLang="zh-CN">
                <a:ea typeface="宋体" pitchFamily="2" charset="-122"/>
              </a:rPr>
              <a:t>n</a:t>
            </a:r>
            <a:r>
              <a:rPr lang="zh-CN" altLang="en-US">
                <a:ea typeface="宋体" pitchFamily="2" charset="-122"/>
              </a:rPr>
              <a:t>是对</a:t>
            </a:r>
            <a:r>
              <a:rPr lang="en-US" altLang="zh-CN">
                <a:ea typeface="宋体" pitchFamily="2" charset="-122"/>
              </a:rPr>
              <a:t>A</a:t>
            </a:r>
            <a:r>
              <a:rPr lang="zh-CN" altLang="en-US">
                <a:ea typeface="宋体" pitchFamily="2" charset="-122"/>
              </a:rPr>
              <a:t>、</a:t>
            </a:r>
            <a:r>
              <a:rPr lang="en-US" altLang="zh-CN">
                <a:ea typeface="宋体" pitchFamily="2" charset="-122"/>
              </a:rPr>
              <a:t>B</a:t>
            </a:r>
            <a:r>
              <a:rPr lang="zh-CN" altLang="en-US">
                <a:ea typeface="宋体" pitchFamily="2" charset="-122"/>
              </a:rPr>
              <a:t>、</a:t>
            </a:r>
            <a:r>
              <a:rPr lang="en-US" altLang="zh-CN">
                <a:ea typeface="宋体" pitchFamily="2" charset="-122"/>
              </a:rPr>
              <a:t>Cin</a:t>
            </a:r>
            <a:r>
              <a:rPr lang="zh-CN" altLang="en-US">
                <a:ea typeface="宋体" pitchFamily="2" charset="-122"/>
              </a:rPr>
              <a:t>三个变量中</a:t>
            </a:r>
            <a:r>
              <a:rPr lang="en-US" altLang="zh-CN">
                <a:ea typeface="宋体" pitchFamily="2" charset="-122"/>
              </a:rPr>
              <a:t>1</a:t>
            </a:r>
            <a:r>
              <a:rPr lang="zh-CN" altLang="en-US">
                <a:ea typeface="宋体" pitchFamily="2" charset="-122"/>
              </a:rPr>
              <a:t>的个数的记录。</a:t>
            </a:r>
          </a:p>
        </p:txBody>
      </p:sp>
      <p:graphicFrame>
        <p:nvGraphicFramePr>
          <p:cNvPr id="521315" name="Group 99"/>
          <p:cNvGraphicFramePr>
            <a:graphicFrameLocks noGrp="1"/>
          </p:cNvGraphicFramePr>
          <p:nvPr>
            <p:ph idx="1"/>
          </p:nvPr>
        </p:nvGraphicFramePr>
        <p:xfrm>
          <a:off x="5219700" y="4437063"/>
          <a:ext cx="3382963" cy="1524000"/>
        </p:xfrm>
        <a:graphic>
          <a:graphicData uri="http://schemas.openxmlformats.org/drawingml/2006/table">
            <a:tbl>
              <a:tblPr/>
              <a:tblGrid>
                <a:gridCol w="2170113">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tblGrid>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A B C</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in</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中“</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的个数</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a:t>
                      </a:r>
                      <a:r>
                        <a:rPr kumimoji="1" lang="en-US" altLang="zh-CN" sz="2000" b="0" i="0" u="none" strike="noStrike" cap="none" normalizeH="0" baseline="-25000">
                          <a:ln>
                            <a:noFill/>
                          </a:ln>
                          <a:solidFill>
                            <a:schemeClr val="tx1"/>
                          </a:solidFill>
                          <a:effectLst/>
                          <a:latin typeface="Times New Roman" pitchFamily="18" charset="0"/>
                          <a:ea typeface="宋体" pitchFamily="2" charset="-122"/>
                        </a:rPr>
                        <a: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21427" name="Group 211"/>
          <p:cNvGraphicFramePr>
            <a:graphicFrameLocks noGrp="1"/>
          </p:cNvGraphicFramePr>
          <p:nvPr/>
        </p:nvGraphicFramePr>
        <p:xfrm>
          <a:off x="6659563" y="449263"/>
          <a:ext cx="2014537" cy="2287591"/>
        </p:xfrm>
        <a:graphic>
          <a:graphicData uri="http://schemas.openxmlformats.org/drawingml/2006/table">
            <a:tbl>
              <a:tblPr/>
              <a:tblGrid>
                <a:gridCol w="358775">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tblGrid>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in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7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21425" name="Text Box 209"/>
          <p:cNvSpPr txBox="1">
            <a:spLocks noChangeArrowheads="1"/>
          </p:cNvSpPr>
          <p:nvPr/>
        </p:nvSpPr>
        <p:spPr bwMode="auto">
          <a:xfrm>
            <a:off x="6804025" y="0"/>
            <a:ext cx="1727200"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全加器真值表</a:t>
            </a:r>
          </a:p>
        </p:txBody>
      </p:sp>
      <p:sp>
        <p:nvSpPr>
          <p:cNvPr id="521221" name="Text Box 5"/>
          <p:cNvSpPr txBox="1">
            <a:spLocks noChangeArrowheads="1"/>
          </p:cNvSpPr>
          <p:nvPr/>
        </p:nvSpPr>
        <p:spPr bwMode="auto">
          <a:xfrm>
            <a:off x="3716338" y="71438"/>
            <a:ext cx="2368550"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en-US" altLang="zh-CN">
                <a:ea typeface="宋体" pitchFamily="2" charset="-122"/>
              </a:rPr>
              <a:t>3</a:t>
            </a:r>
            <a:r>
              <a:rPr lang="zh-CN" altLang="en-US">
                <a:ea typeface="宋体" pitchFamily="2" charset="-122"/>
              </a:rPr>
              <a:t>、行为描述方式</a:t>
            </a:r>
          </a:p>
        </p:txBody>
      </p:sp>
      <p:sp>
        <p:nvSpPr>
          <p:cNvPr id="521428" name="Text Box 212"/>
          <p:cNvSpPr txBox="1">
            <a:spLocks noChangeArrowheads="1"/>
          </p:cNvSpPr>
          <p:nvPr/>
        </p:nvSpPr>
        <p:spPr bwMode="auto">
          <a:xfrm>
            <a:off x="179388" y="2781300"/>
            <a:ext cx="1368425" cy="392113"/>
          </a:xfrm>
          <a:prstGeom prst="rect">
            <a:avLst/>
          </a:prstGeom>
          <a:noFill/>
          <a:ln w="19050" algn="ctr">
            <a:noFill/>
            <a:miter lim="800000"/>
            <a:headEnd/>
            <a:tailEnd/>
          </a:ln>
        </p:spPr>
        <p:txBody>
          <a:bodyPr lIns="90000" tIns="82800" rIns="90000" bIns="46800">
            <a:spAutoFit/>
          </a:bodyPr>
          <a:lstStyle/>
          <a:p>
            <a:pPr algn="ctr"/>
            <a:r>
              <a:rPr lang="zh-CN" altLang="en-US">
                <a:solidFill>
                  <a:srgbClr val="006600"/>
                </a:solidFill>
                <a:ea typeface="楷体" pitchFamily="49" charset="-122"/>
              </a:rPr>
              <a:t>常量定义</a:t>
            </a:r>
          </a:p>
        </p:txBody>
      </p:sp>
      <p:grpSp>
        <p:nvGrpSpPr>
          <p:cNvPr id="2" name="组合 14"/>
          <p:cNvGrpSpPr>
            <a:grpSpLocks/>
          </p:cNvGrpSpPr>
          <p:nvPr/>
        </p:nvGrpSpPr>
        <p:grpSpPr bwMode="auto">
          <a:xfrm>
            <a:off x="6642100" y="1016000"/>
            <a:ext cx="2030413" cy="995363"/>
            <a:chOff x="6642020" y="1016000"/>
            <a:chExt cx="2030762" cy="995625"/>
          </a:xfrm>
        </p:grpSpPr>
        <p:sp>
          <p:nvSpPr>
            <p:cNvPr id="10" name="矩形 9"/>
            <p:cNvSpPr/>
            <p:nvPr/>
          </p:nvSpPr>
          <p:spPr bwMode="auto">
            <a:xfrm>
              <a:off x="6656310" y="1016000"/>
              <a:ext cx="2016472" cy="468436"/>
            </a:xfrm>
            <a:prstGeom prst="rect">
              <a:avLst/>
            </a:prstGeom>
            <a:solidFill>
              <a:schemeClr val="accent1">
                <a:lumMod val="40000"/>
                <a:lumOff val="60000"/>
                <a:alpha val="23922"/>
              </a:schemeClr>
            </a:solidFill>
            <a:ln w="19050" cap="flat" cmpd="sng" algn="ctr">
              <a:noFill/>
              <a:prstDash val="solid"/>
              <a:round/>
              <a:headEnd type="none" w="med" len="med"/>
              <a:tailEnd type="none" w="med" len="med"/>
            </a:ln>
            <a:effectLst/>
          </p:spPr>
          <p:txBody>
            <a:bodyPr lIns="90000" tIns="82800" rIns="90000" bIns="46800">
              <a:spAutoFit/>
            </a:bodyPr>
            <a:lstStyle/>
            <a:p>
              <a:pPr>
                <a:defRPr/>
              </a:pPr>
              <a:endParaRPr lang="zh-CN" altLang="en-US">
                <a:ea typeface="楷体_GB2312" pitchFamily="49" charset="-122"/>
              </a:endParaRPr>
            </a:p>
          </p:txBody>
        </p:sp>
        <p:sp>
          <p:nvSpPr>
            <p:cNvPr id="11" name="矩形 10"/>
            <p:cNvSpPr/>
            <p:nvPr/>
          </p:nvSpPr>
          <p:spPr bwMode="auto">
            <a:xfrm>
              <a:off x="6642020" y="1795668"/>
              <a:ext cx="2016472" cy="215957"/>
            </a:xfrm>
            <a:prstGeom prst="rect">
              <a:avLst/>
            </a:prstGeom>
            <a:solidFill>
              <a:schemeClr val="accent1">
                <a:lumMod val="40000"/>
                <a:lumOff val="60000"/>
                <a:alpha val="23922"/>
              </a:schemeClr>
            </a:solidFill>
            <a:ln w="19050" cap="flat" cmpd="sng" algn="ctr">
              <a:noFill/>
              <a:prstDash val="solid"/>
              <a:round/>
              <a:headEnd type="none" w="med" len="med"/>
              <a:tailEnd type="none" w="med" len="med"/>
            </a:ln>
            <a:effectLst/>
          </p:spPr>
          <p:txBody>
            <a:bodyPr lIns="90000" tIns="82800" rIns="90000" bIns="46800">
              <a:spAutoFit/>
            </a:bodyPr>
            <a:lstStyle/>
            <a:p>
              <a:pPr>
                <a:defRPr/>
              </a:pPr>
              <a:endParaRPr lang="zh-CN" altLang="en-US">
                <a:ea typeface="楷体_GB2312" pitchFamily="49" charset="-122"/>
              </a:endParaRPr>
            </a:p>
          </p:txBody>
        </p:sp>
      </p:grpSp>
      <p:grpSp>
        <p:nvGrpSpPr>
          <p:cNvPr id="3" name="组合 15"/>
          <p:cNvGrpSpPr>
            <a:grpSpLocks/>
          </p:cNvGrpSpPr>
          <p:nvPr/>
        </p:nvGrpSpPr>
        <p:grpSpPr bwMode="auto">
          <a:xfrm>
            <a:off x="6632575" y="1557338"/>
            <a:ext cx="2043113" cy="893762"/>
            <a:chOff x="6633163" y="1556792"/>
            <a:chExt cx="2043293" cy="894971"/>
          </a:xfrm>
        </p:grpSpPr>
        <p:sp>
          <p:nvSpPr>
            <p:cNvPr id="75877" name="矩形 11"/>
            <p:cNvSpPr>
              <a:spLocks noChangeArrowheads="1"/>
            </p:cNvSpPr>
            <p:nvPr/>
          </p:nvSpPr>
          <p:spPr bwMode="auto">
            <a:xfrm>
              <a:off x="6647678" y="2003535"/>
              <a:ext cx="2016224" cy="216000"/>
            </a:xfrm>
            <a:prstGeom prst="rect">
              <a:avLst/>
            </a:prstGeom>
            <a:solidFill>
              <a:srgbClr val="CC3399">
                <a:alpha val="23921"/>
              </a:srgbClr>
            </a:solidFill>
            <a:ln w="19050" algn="ctr">
              <a:noFill/>
              <a:round/>
              <a:headEnd/>
              <a:tailEnd/>
            </a:ln>
          </p:spPr>
          <p:txBody>
            <a:bodyPr lIns="90000" tIns="82800" rIns="90000" bIns="46800">
              <a:spAutoFit/>
            </a:bodyPr>
            <a:lstStyle/>
            <a:p>
              <a:endParaRPr lang="zh-CN" altLang="en-US"/>
            </a:p>
          </p:txBody>
        </p:sp>
        <p:sp>
          <p:nvSpPr>
            <p:cNvPr id="75878" name="矩形 12"/>
            <p:cNvSpPr>
              <a:spLocks noChangeArrowheads="1"/>
            </p:cNvSpPr>
            <p:nvPr/>
          </p:nvSpPr>
          <p:spPr bwMode="auto">
            <a:xfrm>
              <a:off x="6633163" y="2235763"/>
              <a:ext cx="2016224" cy="216000"/>
            </a:xfrm>
            <a:prstGeom prst="rect">
              <a:avLst/>
            </a:prstGeom>
            <a:solidFill>
              <a:srgbClr val="CC3399">
                <a:alpha val="23921"/>
              </a:srgbClr>
            </a:solidFill>
            <a:ln w="19050" algn="ctr">
              <a:noFill/>
              <a:round/>
              <a:headEnd/>
              <a:tailEnd/>
            </a:ln>
          </p:spPr>
          <p:txBody>
            <a:bodyPr lIns="90000" tIns="82800" rIns="90000" bIns="46800">
              <a:spAutoFit/>
            </a:bodyPr>
            <a:lstStyle/>
            <a:p>
              <a:endParaRPr lang="zh-CN" altLang="en-US"/>
            </a:p>
          </p:txBody>
        </p:sp>
        <p:sp>
          <p:nvSpPr>
            <p:cNvPr id="75879" name="矩形 13"/>
            <p:cNvSpPr>
              <a:spLocks noChangeArrowheads="1"/>
            </p:cNvSpPr>
            <p:nvPr/>
          </p:nvSpPr>
          <p:spPr bwMode="auto">
            <a:xfrm>
              <a:off x="6660232" y="1556792"/>
              <a:ext cx="2016224" cy="216000"/>
            </a:xfrm>
            <a:prstGeom prst="rect">
              <a:avLst/>
            </a:prstGeom>
            <a:solidFill>
              <a:srgbClr val="CC3399">
                <a:alpha val="23921"/>
              </a:srgbClr>
            </a:solidFill>
            <a:ln w="19050" algn="ctr">
              <a:noFill/>
              <a:round/>
              <a:headEnd/>
              <a:tailEnd/>
            </a:ln>
          </p:spPr>
          <p:txBody>
            <a:bodyPr lIns="90000" tIns="82800" rIns="90000" bIns="46800">
              <a:spAutoFit/>
            </a:bodyPr>
            <a:lstStyle/>
            <a:p>
              <a:endParaRPr lang="zh-CN" altLang="en-US"/>
            </a:p>
          </p:txBody>
        </p:sp>
      </p:grpSp>
      <p:grpSp>
        <p:nvGrpSpPr>
          <p:cNvPr id="4" name="组合 20"/>
          <p:cNvGrpSpPr>
            <a:grpSpLocks/>
          </p:cNvGrpSpPr>
          <p:nvPr/>
        </p:nvGrpSpPr>
        <p:grpSpPr bwMode="auto">
          <a:xfrm>
            <a:off x="3922713" y="2276475"/>
            <a:ext cx="863600" cy="501650"/>
            <a:chOff x="3922801" y="2276872"/>
            <a:chExt cx="864096" cy="501171"/>
          </a:xfrm>
        </p:grpSpPr>
        <p:sp>
          <p:nvSpPr>
            <p:cNvPr id="17" name="TextBox 16"/>
            <p:cNvSpPr txBox="1"/>
            <p:nvPr/>
          </p:nvSpPr>
          <p:spPr>
            <a:xfrm>
              <a:off x="4067346" y="2276872"/>
              <a:ext cx="698901" cy="360019"/>
            </a:xfrm>
            <a:prstGeom prst="rect">
              <a:avLst/>
            </a:prstGeom>
            <a:noFill/>
          </p:spPr>
          <p:txBody>
            <a:bodyPr wrap="none">
              <a:spAutoFit/>
            </a:bodyPr>
            <a:lstStyle/>
            <a:p>
              <a:pPr>
                <a:defRPr/>
              </a:pPr>
              <a:r>
                <a:rPr lang="zh-CN" altLang="en-US" dirty="0">
                  <a:solidFill>
                    <a:schemeClr val="accent1">
                      <a:lumMod val="50000"/>
                    </a:schemeClr>
                  </a:solidFill>
                  <a:latin typeface="华文楷体" pitchFamily="2" charset="-122"/>
                  <a:ea typeface="华文楷体" pitchFamily="2" charset="-122"/>
                </a:rPr>
                <a:t>范围</a:t>
              </a:r>
            </a:p>
          </p:txBody>
        </p:sp>
        <p:cxnSp>
          <p:nvCxnSpPr>
            <p:cNvPr id="19" name="直接连接符 18"/>
            <p:cNvCxnSpPr/>
            <p:nvPr/>
          </p:nvCxnSpPr>
          <p:spPr bwMode="auto">
            <a:xfrm>
              <a:off x="3922801" y="2778043"/>
              <a:ext cx="864096" cy="0"/>
            </a:xfrm>
            <a:prstGeom prst="line">
              <a:avLst/>
            </a:prstGeom>
            <a:noFill/>
            <a:ln w="19050" cap="flat" cmpd="sng" algn="ctr">
              <a:solidFill>
                <a:schemeClr val="accent1">
                  <a:lumMod val="50000"/>
                </a:schemeClr>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14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14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13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12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14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21271" grpId="0" animBg="1"/>
      <p:bldP spid="521425" grpId="0"/>
      <p:bldP spid="521221" grpId="0" animBg="1"/>
      <p:bldP spid="5214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cstate="print"/>
          <a:srcRect/>
          <a:stretch>
            <a:fillRect/>
          </a:stretch>
        </p:blipFill>
        <p:spPr bwMode="auto">
          <a:xfrm>
            <a:off x="2843213" y="2708275"/>
            <a:ext cx="6084887" cy="4149725"/>
          </a:xfrm>
          <a:prstGeom prst="rect">
            <a:avLst/>
          </a:prstGeom>
          <a:noFill/>
          <a:ln w="19050" algn="ctr">
            <a:solidFill>
              <a:schemeClr val="accent2">
                <a:lumMod val="40000"/>
                <a:lumOff val="60000"/>
              </a:schemeClr>
            </a:solid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539750" y="549275"/>
            <a:ext cx="3457575" cy="2124075"/>
          </a:xfrm>
          <a:prstGeom prst="rect">
            <a:avLst/>
          </a:prstGeom>
          <a:noFill/>
          <a:ln w="19050" algn="ctr">
            <a:noFill/>
            <a:miter lim="800000"/>
            <a:headEnd/>
            <a:tailEnd/>
          </a:ln>
        </p:spPr>
      </p:pic>
      <p:grpSp>
        <p:nvGrpSpPr>
          <p:cNvPr id="2" name="组合 7"/>
          <p:cNvGrpSpPr>
            <a:grpSpLocks/>
          </p:cNvGrpSpPr>
          <p:nvPr/>
        </p:nvGrpSpPr>
        <p:grpSpPr bwMode="auto">
          <a:xfrm>
            <a:off x="307975" y="117475"/>
            <a:ext cx="7864475" cy="461963"/>
            <a:chOff x="308049" y="117249"/>
            <a:chExt cx="7864351" cy="462624"/>
          </a:xfrm>
        </p:grpSpPr>
        <p:sp>
          <p:nvSpPr>
            <p:cNvPr id="18452" name="TextBox 3"/>
            <p:cNvSpPr txBox="1">
              <a:spLocks noChangeArrowheads="1"/>
            </p:cNvSpPr>
            <p:nvPr/>
          </p:nvSpPr>
          <p:spPr bwMode="auto">
            <a:xfrm>
              <a:off x="997013" y="172892"/>
              <a:ext cx="7175387" cy="406981"/>
            </a:xfrm>
            <a:prstGeom prst="rect">
              <a:avLst/>
            </a:prstGeom>
            <a:noFill/>
            <a:ln w="9525">
              <a:noFill/>
              <a:miter lim="800000"/>
              <a:headEnd/>
              <a:tailEnd/>
            </a:ln>
          </p:spPr>
          <p:txBody>
            <a:bodyPr>
              <a:spAutoFit/>
            </a:bodyPr>
            <a:lstStyle/>
            <a:p>
              <a:pPr>
                <a:defRPr/>
              </a:pPr>
              <a:r>
                <a:rPr lang="zh-CN" altLang="en-US" sz="2400" dirty="0">
                  <a:latin typeface="+mn-ea"/>
                  <a:ea typeface="+mn-ea"/>
                </a:rPr>
                <a:t>分析如下电路，列出真值表，说明它的逻辑功能。</a:t>
              </a:r>
            </a:p>
          </p:txBody>
        </p:sp>
        <p:sp>
          <p:nvSpPr>
            <p:cNvPr id="18454" name="Text Box 179"/>
            <p:cNvSpPr txBox="1">
              <a:spLocks noChangeArrowheads="1"/>
            </p:cNvSpPr>
            <p:nvPr/>
          </p:nvSpPr>
          <p:spPr bwMode="auto">
            <a:xfrm>
              <a:off x="308049" y="117249"/>
              <a:ext cx="695325" cy="402291"/>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例</a:t>
              </a:r>
              <a:r>
                <a:rPr lang="en-US" altLang="zh-CN">
                  <a:solidFill>
                    <a:schemeClr val="bg1"/>
                  </a:solidFill>
                  <a:ea typeface="宋体" pitchFamily="2" charset="-122"/>
                </a:rPr>
                <a:t>2</a:t>
              </a:r>
              <a:endParaRPr lang="zh-CN" altLang="en-US">
                <a:solidFill>
                  <a:schemeClr val="bg1"/>
                </a:solidFill>
                <a:ea typeface="宋体" pitchFamily="2" charset="-122"/>
              </a:endParaRPr>
            </a:p>
          </p:txBody>
        </p:sp>
      </p:grpSp>
      <p:sp>
        <p:nvSpPr>
          <p:cNvPr id="7" name="TextBox 6"/>
          <p:cNvSpPr txBox="1">
            <a:spLocks noChangeArrowheads="1"/>
          </p:cNvSpPr>
          <p:nvPr/>
        </p:nvSpPr>
        <p:spPr bwMode="auto">
          <a:xfrm>
            <a:off x="4211638" y="2060575"/>
            <a:ext cx="792162" cy="406400"/>
          </a:xfrm>
          <a:prstGeom prst="rect">
            <a:avLst/>
          </a:prstGeom>
          <a:noFill/>
          <a:ln w="9525">
            <a:noFill/>
            <a:miter lim="800000"/>
            <a:headEnd/>
            <a:tailEnd/>
          </a:ln>
        </p:spPr>
        <p:txBody>
          <a:bodyPr>
            <a:spAutoFit/>
          </a:bodyPr>
          <a:lstStyle/>
          <a:p>
            <a:r>
              <a:rPr lang="en-US" altLang="zh-CN" sz="2400">
                <a:solidFill>
                  <a:srgbClr val="FF0000"/>
                </a:solidFill>
              </a:rPr>
              <a:t>Y=?</a:t>
            </a:r>
            <a:endParaRPr lang="zh-CN" altLang="en-US" sz="2400">
              <a:solidFill>
                <a:srgbClr val="FF0000"/>
              </a:solidFill>
            </a:endParaRPr>
          </a:p>
        </p:txBody>
      </p:sp>
      <p:sp>
        <p:nvSpPr>
          <p:cNvPr id="8" name="椭圆 7"/>
          <p:cNvSpPr>
            <a:spLocks noChangeArrowheads="1"/>
          </p:cNvSpPr>
          <p:nvPr/>
        </p:nvSpPr>
        <p:spPr bwMode="auto">
          <a:xfrm>
            <a:off x="2068513" y="704850"/>
            <a:ext cx="71437" cy="71438"/>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9" name="椭圆 8"/>
          <p:cNvSpPr>
            <a:spLocks noChangeArrowheads="1"/>
          </p:cNvSpPr>
          <p:nvPr/>
        </p:nvSpPr>
        <p:spPr bwMode="auto">
          <a:xfrm>
            <a:off x="2124075" y="1268413"/>
            <a:ext cx="71438"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0" name="椭圆 9"/>
          <p:cNvSpPr>
            <a:spLocks noChangeArrowheads="1"/>
          </p:cNvSpPr>
          <p:nvPr/>
        </p:nvSpPr>
        <p:spPr bwMode="auto">
          <a:xfrm>
            <a:off x="2124075" y="1773238"/>
            <a:ext cx="71438" cy="71437"/>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1" name="椭圆 10"/>
          <p:cNvSpPr>
            <a:spLocks noChangeArrowheads="1"/>
          </p:cNvSpPr>
          <p:nvPr/>
        </p:nvSpPr>
        <p:spPr bwMode="auto">
          <a:xfrm>
            <a:off x="2484438" y="2060575"/>
            <a:ext cx="71437"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2" name="椭圆 11"/>
          <p:cNvSpPr>
            <a:spLocks noChangeArrowheads="1"/>
          </p:cNvSpPr>
          <p:nvPr/>
        </p:nvSpPr>
        <p:spPr bwMode="auto">
          <a:xfrm>
            <a:off x="2463800" y="1560513"/>
            <a:ext cx="73025" cy="71437"/>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3" name="椭圆 12"/>
          <p:cNvSpPr>
            <a:spLocks noChangeArrowheads="1"/>
          </p:cNvSpPr>
          <p:nvPr/>
        </p:nvSpPr>
        <p:spPr bwMode="auto">
          <a:xfrm>
            <a:off x="2843213" y="981075"/>
            <a:ext cx="73025" cy="71438"/>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4" name="椭圆 13"/>
          <p:cNvSpPr>
            <a:spLocks noChangeArrowheads="1"/>
          </p:cNvSpPr>
          <p:nvPr/>
        </p:nvSpPr>
        <p:spPr bwMode="auto">
          <a:xfrm>
            <a:off x="2484438" y="692150"/>
            <a:ext cx="71437"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5" name="椭圆 14"/>
          <p:cNvSpPr>
            <a:spLocks noChangeArrowheads="1"/>
          </p:cNvSpPr>
          <p:nvPr/>
        </p:nvSpPr>
        <p:spPr bwMode="auto">
          <a:xfrm>
            <a:off x="3211513" y="1022350"/>
            <a:ext cx="73025" cy="71438"/>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6" name="椭圆 15"/>
          <p:cNvSpPr>
            <a:spLocks noChangeArrowheads="1"/>
          </p:cNvSpPr>
          <p:nvPr/>
        </p:nvSpPr>
        <p:spPr bwMode="auto">
          <a:xfrm>
            <a:off x="3201988" y="1752600"/>
            <a:ext cx="71437"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7" name="椭圆 16"/>
          <p:cNvSpPr>
            <a:spLocks noChangeArrowheads="1"/>
          </p:cNvSpPr>
          <p:nvPr/>
        </p:nvSpPr>
        <p:spPr bwMode="auto">
          <a:xfrm>
            <a:off x="2843213" y="1268413"/>
            <a:ext cx="73025"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8" name="椭圆 17"/>
          <p:cNvSpPr>
            <a:spLocks noChangeArrowheads="1"/>
          </p:cNvSpPr>
          <p:nvPr/>
        </p:nvSpPr>
        <p:spPr bwMode="auto">
          <a:xfrm>
            <a:off x="2124075" y="2492375"/>
            <a:ext cx="71438"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19" name="椭圆 18"/>
          <p:cNvSpPr>
            <a:spLocks noChangeArrowheads="1"/>
          </p:cNvSpPr>
          <p:nvPr/>
        </p:nvSpPr>
        <p:spPr bwMode="auto">
          <a:xfrm>
            <a:off x="2451100" y="2455863"/>
            <a:ext cx="73025"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20" name="椭圆 19"/>
          <p:cNvSpPr>
            <a:spLocks noChangeArrowheads="1"/>
          </p:cNvSpPr>
          <p:nvPr/>
        </p:nvSpPr>
        <p:spPr bwMode="auto">
          <a:xfrm>
            <a:off x="2843213" y="2492375"/>
            <a:ext cx="73025"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21" name="椭圆 20"/>
          <p:cNvSpPr>
            <a:spLocks noChangeArrowheads="1"/>
          </p:cNvSpPr>
          <p:nvPr/>
        </p:nvSpPr>
        <p:spPr bwMode="auto">
          <a:xfrm>
            <a:off x="3221038" y="2492375"/>
            <a:ext cx="71437" cy="73025"/>
          </a:xfrm>
          <a:prstGeom prst="ellipse">
            <a:avLst/>
          </a:prstGeom>
          <a:solidFill>
            <a:schemeClr val="accent2"/>
          </a:solidFill>
          <a:ln w="19050" algn="ctr">
            <a:noFill/>
            <a:round/>
            <a:headEnd/>
            <a:tailEnd/>
          </a:ln>
        </p:spPr>
        <p:txBody>
          <a:bodyPr lIns="90000" tIns="82800" rIns="90000" bIns="46800">
            <a:spAutoFit/>
          </a:bodyPr>
          <a:lstStyle/>
          <a:p>
            <a:endParaRPr lang="zh-CN" altLang="en-US"/>
          </a:p>
        </p:txBody>
      </p:sp>
      <p:sp>
        <p:nvSpPr>
          <p:cNvPr id="22" name="标题 21"/>
          <p:cNvSpPr>
            <a:spLocks noGrp="1"/>
          </p:cNvSpPr>
          <p:nvPr>
            <p:ph type="title"/>
          </p:nvPr>
        </p:nvSpPr>
        <p:spPr>
          <a:xfrm>
            <a:off x="0" y="6486872"/>
            <a:ext cx="3094112" cy="371128"/>
          </a:xfrm>
        </p:spPr>
        <p:txBody>
          <a:bodyPr/>
          <a:lstStyle/>
          <a:p>
            <a:pPr>
              <a:defRPr/>
            </a:pPr>
            <a:r>
              <a:rPr lang="en-US" altLang="zh-CN" sz="2000" dirty="0">
                <a:solidFill>
                  <a:schemeClr val="bg1"/>
                </a:solidFill>
                <a:effectLst>
                  <a:innerShdw blurRad="63500" dist="50800">
                    <a:prstClr val="black">
                      <a:alpha val="50000"/>
                    </a:prstClr>
                  </a:innerShdw>
                </a:effectLst>
              </a:rPr>
              <a:t>PLD</a:t>
            </a:r>
            <a:r>
              <a:rPr lang="zh-CN" altLang="zh-CN" sz="2000" dirty="0">
                <a:solidFill>
                  <a:schemeClr val="bg1"/>
                </a:solidFill>
                <a:effectLst>
                  <a:innerShdw blurRad="63500" dist="50800">
                    <a:prstClr val="black">
                      <a:alpha val="50000"/>
                    </a:prstClr>
                  </a:innerShdw>
                </a:effectLst>
              </a:rPr>
              <a:t>实现组合逻辑例题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7418388" y="6240463"/>
            <a:ext cx="1654175"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多输入简单门</a:t>
            </a:r>
          </a:p>
        </p:txBody>
      </p:sp>
      <p:grpSp>
        <p:nvGrpSpPr>
          <p:cNvPr id="2" name="Group 4"/>
          <p:cNvGrpSpPr>
            <a:grpSpLocks/>
          </p:cNvGrpSpPr>
          <p:nvPr/>
        </p:nvGrpSpPr>
        <p:grpSpPr bwMode="auto">
          <a:xfrm>
            <a:off x="71438" y="87313"/>
            <a:ext cx="4645025" cy="396875"/>
            <a:chOff x="144" y="1152"/>
            <a:chExt cx="1728" cy="250"/>
          </a:xfrm>
        </p:grpSpPr>
        <p:sp>
          <p:nvSpPr>
            <p:cNvPr id="534533"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六、</a:t>
              </a:r>
              <a:r>
                <a:rPr lang="en-US" altLang="zh-CN">
                  <a:ea typeface="宋体" pitchFamily="2" charset="-122"/>
                </a:rPr>
                <a:t>VHDL</a:t>
              </a:r>
              <a:r>
                <a:rPr lang="zh-CN" altLang="en-US">
                  <a:ea typeface="宋体" pitchFamily="2" charset="-122"/>
                </a:rPr>
                <a:t>的组合逻辑设计</a:t>
              </a:r>
            </a:p>
          </p:txBody>
        </p:sp>
        <p:sp>
          <p:nvSpPr>
            <p:cNvPr id="76880"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7"/>
          <p:cNvGrpSpPr>
            <a:grpSpLocks/>
          </p:cNvGrpSpPr>
          <p:nvPr/>
        </p:nvGrpSpPr>
        <p:grpSpPr bwMode="auto">
          <a:xfrm>
            <a:off x="0" y="549275"/>
            <a:ext cx="4067175" cy="396875"/>
            <a:chOff x="144" y="1152"/>
            <a:chExt cx="1728" cy="250"/>
          </a:xfrm>
        </p:grpSpPr>
        <p:sp>
          <p:nvSpPr>
            <p:cNvPr id="534536" name="Text Box 8"/>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1</a:t>
              </a:r>
              <a:r>
                <a:rPr lang="zh-CN" altLang="en-US">
                  <a:ea typeface="宋体" pitchFamily="2" charset="-122"/>
                </a:rPr>
                <a:t>、多输入简单门电路</a:t>
              </a:r>
            </a:p>
          </p:txBody>
        </p:sp>
        <p:sp>
          <p:nvSpPr>
            <p:cNvPr id="76878" name="Line 9"/>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4" name="Group 22"/>
          <p:cNvGrpSpPr>
            <a:grpSpLocks/>
          </p:cNvGrpSpPr>
          <p:nvPr/>
        </p:nvGrpSpPr>
        <p:grpSpPr bwMode="auto">
          <a:xfrm>
            <a:off x="539750" y="1052513"/>
            <a:ext cx="1885950" cy="798512"/>
            <a:chOff x="2835" y="164"/>
            <a:chExt cx="1188" cy="503"/>
          </a:xfrm>
        </p:grpSpPr>
        <p:sp>
          <p:nvSpPr>
            <p:cNvPr id="76868" name="AutoShape 11"/>
            <p:cNvSpPr>
              <a:spLocks noChangeArrowheads="1"/>
            </p:cNvSpPr>
            <p:nvPr/>
          </p:nvSpPr>
          <p:spPr bwMode="auto">
            <a:xfrm>
              <a:off x="3334" y="272"/>
              <a:ext cx="317" cy="318"/>
            </a:xfrm>
            <a:prstGeom prst="flowChartDelay">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76869" name="Line 12"/>
            <p:cNvSpPr>
              <a:spLocks noChangeShapeType="1"/>
            </p:cNvSpPr>
            <p:nvPr/>
          </p:nvSpPr>
          <p:spPr bwMode="auto">
            <a:xfrm>
              <a:off x="3061" y="346"/>
              <a:ext cx="27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6870" name="Line 13"/>
            <p:cNvSpPr>
              <a:spLocks noChangeShapeType="1"/>
            </p:cNvSpPr>
            <p:nvPr/>
          </p:nvSpPr>
          <p:spPr bwMode="auto">
            <a:xfrm>
              <a:off x="3061" y="436"/>
              <a:ext cx="27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6871" name="Line 14"/>
            <p:cNvSpPr>
              <a:spLocks noChangeShapeType="1"/>
            </p:cNvSpPr>
            <p:nvPr/>
          </p:nvSpPr>
          <p:spPr bwMode="auto">
            <a:xfrm>
              <a:off x="3061" y="527"/>
              <a:ext cx="27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6872" name="Text Box 16"/>
            <p:cNvSpPr txBox="1">
              <a:spLocks noChangeArrowheads="1"/>
            </p:cNvSpPr>
            <p:nvPr/>
          </p:nvSpPr>
          <p:spPr bwMode="auto">
            <a:xfrm>
              <a:off x="2835" y="164"/>
              <a:ext cx="227"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A</a:t>
              </a:r>
            </a:p>
          </p:txBody>
        </p:sp>
        <p:sp>
          <p:nvSpPr>
            <p:cNvPr id="76873" name="Text Box 17"/>
            <p:cNvSpPr txBox="1">
              <a:spLocks noChangeArrowheads="1"/>
            </p:cNvSpPr>
            <p:nvPr/>
          </p:nvSpPr>
          <p:spPr bwMode="auto">
            <a:xfrm>
              <a:off x="2835" y="300"/>
              <a:ext cx="227"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B</a:t>
              </a:r>
            </a:p>
          </p:txBody>
        </p:sp>
        <p:sp>
          <p:nvSpPr>
            <p:cNvPr id="76874" name="Text Box 18"/>
            <p:cNvSpPr txBox="1">
              <a:spLocks noChangeArrowheads="1"/>
            </p:cNvSpPr>
            <p:nvPr/>
          </p:nvSpPr>
          <p:spPr bwMode="auto">
            <a:xfrm>
              <a:off x="2835" y="436"/>
              <a:ext cx="227"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a:t>
              </a:r>
            </a:p>
          </p:txBody>
        </p:sp>
        <p:sp>
          <p:nvSpPr>
            <p:cNvPr id="76875" name="Text Box 19"/>
            <p:cNvSpPr txBox="1">
              <a:spLocks noChangeArrowheads="1"/>
            </p:cNvSpPr>
            <p:nvPr/>
          </p:nvSpPr>
          <p:spPr bwMode="auto">
            <a:xfrm>
              <a:off x="3796" y="301"/>
              <a:ext cx="227"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a:t>
              </a:r>
            </a:p>
          </p:txBody>
        </p:sp>
        <p:sp>
          <p:nvSpPr>
            <p:cNvPr id="76876" name="Line 20"/>
            <p:cNvSpPr>
              <a:spLocks noChangeShapeType="1"/>
            </p:cNvSpPr>
            <p:nvPr/>
          </p:nvSpPr>
          <p:spPr bwMode="auto">
            <a:xfrm>
              <a:off x="3651" y="436"/>
              <a:ext cx="136"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graphicFrame>
        <p:nvGraphicFramePr>
          <p:cNvPr id="534625" name="Group 97"/>
          <p:cNvGraphicFramePr>
            <a:graphicFrameLocks noGrp="1"/>
          </p:cNvGraphicFramePr>
          <p:nvPr>
            <p:ph idx="1"/>
          </p:nvPr>
        </p:nvGraphicFramePr>
        <p:xfrm>
          <a:off x="468313" y="1916113"/>
          <a:ext cx="1725612" cy="2250758"/>
        </p:xfrm>
        <a:graphic>
          <a:graphicData uri="http://schemas.openxmlformats.org/drawingml/2006/table">
            <a:tbl>
              <a:tblPr/>
              <a:tblGrid>
                <a:gridCol w="409575">
                  <a:extLst>
                    <a:ext uri="{9D8B030D-6E8A-4147-A177-3AD203B41FA5}">
                      <a16:colId xmlns:a16="http://schemas.microsoft.com/office/drawing/2014/main" val="20000"/>
                    </a:ext>
                  </a:extLst>
                </a:gridCol>
                <a:gridCol w="409575">
                  <a:extLst>
                    <a:ext uri="{9D8B030D-6E8A-4147-A177-3AD203B41FA5}">
                      <a16:colId xmlns:a16="http://schemas.microsoft.com/office/drawing/2014/main" val="20001"/>
                    </a:ext>
                  </a:extLst>
                </a:gridCol>
                <a:gridCol w="412750">
                  <a:extLst>
                    <a:ext uri="{9D8B030D-6E8A-4147-A177-3AD203B41FA5}">
                      <a16:colId xmlns:a16="http://schemas.microsoft.com/office/drawing/2014/main" val="20002"/>
                    </a:ext>
                  </a:extLst>
                </a:gridCol>
                <a:gridCol w="493712">
                  <a:extLst>
                    <a:ext uri="{9D8B030D-6E8A-4147-A177-3AD203B41FA5}">
                      <a16:colId xmlns:a16="http://schemas.microsoft.com/office/drawing/2014/main" val="20003"/>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a:t>
                      </a:r>
                      <a:endParaRPr kumimoji="1" lang="en-US" altLang="zh-CN" sz="16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34626" name="Rectangle 98"/>
          <p:cNvSpPr>
            <a:spLocks noChangeArrowheads="1"/>
          </p:cNvSpPr>
          <p:nvPr/>
        </p:nvSpPr>
        <p:spPr bwMode="auto">
          <a:xfrm>
            <a:off x="3529013" y="-246063"/>
            <a:ext cx="5543550" cy="4095751"/>
          </a:xfrm>
          <a:prstGeom prst="rect">
            <a:avLst/>
          </a:prstGeom>
          <a:noFill/>
          <a:ln w="19050" algn="ctr">
            <a:noFill/>
            <a:miter lim="800000"/>
            <a:headEnd/>
            <a:tailEnd/>
          </a:ln>
        </p:spPr>
        <p:txBody>
          <a:bodyPr lIns="90000" tIns="46800" rIns="90000" bIns="46800">
            <a:spAutoFit/>
          </a:bodyPr>
          <a:lstStyle/>
          <a:p>
            <a:pPr>
              <a:lnSpc>
                <a:spcPct val="30000"/>
              </a:lnSpc>
            </a:pPr>
            <a:endParaRPr lang="en-US" altLang="zh-CN">
              <a:ea typeface="宋体" pitchFamily="2" charset="-122"/>
            </a:endParaRP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LIBRARY</a:t>
            </a:r>
            <a:r>
              <a:rPr lang="en-US" altLang="zh-CN">
                <a:ea typeface="宋体" pitchFamily="2" charset="-122"/>
              </a:rPr>
              <a:t> IEEE;</a:t>
            </a:r>
          </a:p>
          <a:p>
            <a:pPr>
              <a:lnSpc>
                <a:spcPct val="30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ENTITY</a:t>
            </a:r>
            <a:r>
              <a:rPr lang="en-US" altLang="zh-CN">
                <a:ea typeface="宋体" pitchFamily="2" charset="-122"/>
              </a:rPr>
              <a:t> and3_gate IS </a:t>
            </a:r>
          </a:p>
          <a:p>
            <a:pPr>
              <a:lnSpc>
                <a:spcPct val="30000"/>
              </a:lnSpc>
            </a:pPr>
            <a:r>
              <a:rPr lang="en-US" altLang="zh-CN">
                <a:ea typeface="宋体" pitchFamily="2" charset="-122"/>
              </a:rPr>
              <a:t>           </a:t>
            </a:r>
            <a:r>
              <a:rPr lang="en-US" altLang="zh-CN">
                <a:solidFill>
                  <a:schemeClr val="accent2"/>
                </a:solidFill>
                <a:ea typeface="宋体" pitchFamily="2" charset="-122"/>
              </a:rPr>
              <a:t>PORT </a:t>
            </a:r>
            <a:r>
              <a:rPr lang="en-US" altLang="zh-CN">
                <a:ea typeface="宋体" pitchFamily="2" charset="-122"/>
              </a:rPr>
              <a:t>(a,b,c  : </a:t>
            </a:r>
            <a:r>
              <a:rPr lang="en-US" altLang="zh-CN">
                <a:solidFill>
                  <a:schemeClr val="accent2"/>
                </a:solidFill>
                <a:ea typeface="宋体" pitchFamily="2" charset="-122"/>
              </a:rPr>
              <a:t>IN</a:t>
            </a:r>
            <a:r>
              <a:rPr lang="en-US" altLang="zh-CN">
                <a:ea typeface="宋体" pitchFamily="2" charset="-122"/>
              </a:rPr>
              <a:t>  std_logic;</a:t>
            </a:r>
          </a:p>
          <a:p>
            <a:pPr>
              <a:lnSpc>
                <a:spcPct val="30000"/>
              </a:lnSpc>
            </a:pPr>
            <a:r>
              <a:rPr lang="en-US" altLang="zh-CN">
                <a:ea typeface="宋体" pitchFamily="2" charset="-122"/>
              </a:rPr>
              <a:t>		 y  : </a:t>
            </a:r>
            <a:r>
              <a:rPr lang="en-US" altLang="zh-CN">
                <a:solidFill>
                  <a:schemeClr val="accent2"/>
                </a:solidFill>
                <a:ea typeface="宋体" pitchFamily="2" charset="-122"/>
              </a:rPr>
              <a:t>OUT</a:t>
            </a:r>
            <a:r>
              <a:rPr lang="en-US" altLang="zh-CN">
                <a:ea typeface="宋体" pitchFamily="2" charset="-122"/>
              </a:rPr>
              <a:t> std_logic);</a:t>
            </a:r>
          </a:p>
          <a:p>
            <a:pPr>
              <a:lnSpc>
                <a:spcPct val="30000"/>
              </a:lnSpc>
            </a:pPr>
            <a:r>
              <a:rPr lang="en-US" altLang="zh-CN">
                <a:solidFill>
                  <a:schemeClr val="accent2"/>
                </a:solidFill>
                <a:ea typeface="宋体" pitchFamily="2" charset="-122"/>
              </a:rPr>
              <a:t>END</a:t>
            </a:r>
            <a:r>
              <a:rPr lang="en-US" altLang="zh-CN">
                <a:ea typeface="宋体" pitchFamily="2" charset="-122"/>
              </a:rPr>
              <a:t> and3_gate;</a:t>
            </a: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ARCHITECTURE</a:t>
            </a:r>
            <a:r>
              <a:rPr lang="en-US" altLang="zh-CN">
                <a:ea typeface="宋体" pitchFamily="2" charset="-122"/>
              </a:rPr>
              <a:t> behave_arc </a:t>
            </a:r>
            <a:r>
              <a:rPr lang="en-US" altLang="zh-CN">
                <a:solidFill>
                  <a:schemeClr val="accent2"/>
                </a:solidFill>
                <a:ea typeface="宋体" pitchFamily="2" charset="-122"/>
              </a:rPr>
              <a:t>OF</a:t>
            </a:r>
            <a:r>
              <a:rPr lang="en-US" altLang="zh-CN">
                <a:ea typeface="宋体" pitchFamily="2" charset="-122"/>
              </a:rPr>
              <a:t> and3_gate </a:t>
            </a:r>
            <a:r>
              <a:rPr lang="en-US" altLang="zh-CN">
                <a:solidFill>
                  <a:schemeClr val="accent2"/>
                </a:solidFill>
                <a:ea typeface="宋体" pitchFamily="2" charset="-122"/>
              </a:rPr>
              <a:t>IS</a:t>
            </a:r>
          </a:p>
          <a:p>
            <a:pPr>
              <a:lnSpc>
                <a:spcPct val="30000"/>
              </a:lnSpc>
            </a:pPr>
            <a:r>
              <a:rPr lang="en-US" altLang="zh-CN">
                <a:solidFill>
                  <a:schemeClr val="accent2"/>
                </a:solidFill>
                <a:ea typeface="宋体" pitchFamily="2" charset="-122"/>
              </a:rPr>
              <a:t>BEGIN</a:t>
            </a:r>
          </a:p>
          <a:p>
            <a:pPr>
              <a:lnSpc>
                <a:spcPct val="30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(a,b,c)</a:t>
            </a:r>
          </a:p>
          <a:p>
            <a:pPr>
              <a:lnSpc>
                <a:spcPct val="30000"/>
              </a:lnSpc>
            </a:pPr>
            <a:r>
              <a:rPr lang="en-US" altLang="zh-CN">
                <a:ea typeface="宋体" pitchFamily="2" charset="-122"/>
              </a:rPr>
              <a:t>     </a:t>
            </a:r>
            <a:r>
              <a:rPr lang="en-US" altLang="zh-CN">
                <a:solidFill>
                  <a:schemeClr val="accent2"/>
                </a:solidFill>
                <a:ea typeface="宋体" pitchFamily="2" charset="-122"/>
              </a:rPr>
              <a:t>BEGIN</a:t>
            </a:r>
          </a:p>
          <a:p>
            <a:pPr>
              <a:lnSpc>
                <a:spcPct val="30000"/>
              </a:lnSpc>
            </a:pPr>
            <a:r>
              <a:rPr lang="en-US" altLang="zh-CN">
                <a:ea typeface="宋体" pitchFamily="2" charset="-122"/>
              </a:rPr>
              <a:t>	  y &lt;= a </a:t>
            </a:r>
            <a:r>
              <a:rPr lang="en-US" altLang="zh-CN">
                <a:solidFill>
                  <a:schemeClr val="accent2"/>
                </a:solidFill>
                <a:ea typeface="宋体" pitchFamily="2" charset="-122"/>
              </a:rPr>
              <a:t>AND</a:t>
            </a:r>
            <a:r>
              <a:rPr lang="en-US" altLang="zh-CN">
                <a:ea typeface="宋体" pitchFamily="2" charset="-122"/>
              </a:rPr>
              <a:t> b </a:t>
            </a:r>
            <a:r>
              <a:rPr lang="en-US" altLang="zh-CN">
                <a:solidFill>
                  <a:schemeClr val="accent2"/>
                </a:solidFill>
                <a:ea typeface="宋体" pitchFamily="2" charset="-122"/>
              </a:rPr>
              <a:t>AND</a:t>
            </a:r>
            <a:r>
              <a:rPr lang="en-US" altLang="zh-CN">
                <a:ea typeface="宋体" pitchFamily="2" charset="-122"/>
              </a:rPr>
              <a:t> c;</a:t>
            </a:r>
          </a:p>
          <a:p>
            <a:pPr>
              <a:lnSpc>
                <a:spcPct val="30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0000"/>
              </a:lnSpc>
            </a:pPr>
            <a:r>
              <a:rPr lang="en-US" altLang="zh-CN">
                <a:solidFill>
                  <a:schemeClr val="accent2"/>
                </a:solidFill>
                <a:ea typeface="宋体" pitchFamily="2" charset="-122"/>
              </a:rPr>
              <a:t>END </a:t>
            </a:r>
            <a:r>
              <a:rPr lang="en-US" altLang="zh-CN">
                <a:ea typeface="宋体" pitchFamily="2" charset="-122"/>
              </a:rPr>
              <a:t>behave_arc;</a:t>
            </a:r>
          </a:p>
        </p:txBody>
      </p:sp>
      <p:sp>
        <p:nvSpPr>
          <p:cNvPr id="534627" name="Text Box 99"/>
          <p:cNvSpPr txBox="1">
            <a:spLocks noChangeArrowheads="1"/>
          </p:cNvSpPr>
          <p:nvPr/>
        </p:nvSpPr>
        <p:spPr bwMode="auto">
          <a:xfrm>
            <a:off x="3333750" y="1916113"/>
            <a:ext cx="5721350" cy="4597400"/>
          </a:xfrm>
          <a:prstGeom prst="rect">
            <a:avLst/>
          </a:prstGeom>
          <a:solidFill>
            <a:srgbClr val="E8E8E8"/>
          </a:solidFill>
          <a:ln w="19050" algn="ctr">
            <a:noFill/>
            <a:miter lim="800000"/>
            <a:headEnd/>
            <a:tailEnd/>
          </a:ln>
        </p:spPr>
        <p:txBody>
          <a:bodyPr lIns="90000" tIns="46800" rIns="90000" bIns="46800">
            <a:spAutoFit/>
          </a:bodyPr>
          <a:lstStyle/>
          <a:p>
            <a:pPr>
              <a:lnSpc>
                <a:spcPct val="30000"/>
              </a:lnSpc>
            </a:pPr>
            <a:endParaRPr lang="en-US" altLang="zh-CN" dirty="0">
              <a:ea typeface="宋体" pitchFamily="2" charset="-122"/>
            </a:endParaRPr>
          </a:p>
          <a:p>
            <a:pPr>
              <a:lnSpc>
                <a:spcPct val="30000"/>
              </a:lnSpc>
            </a:pPr>
            <a:endParaRPr lang="en-US" altLang="zh-CN" sz="1800" dirty="0">
              <a:ea typeface="宋体" pitchFamily="2" charset="-122"/>
            </a:endParaRPr>
          </a:p>
          <a:p>
            <a:pPr>
              <a:lnSpc>
                <a:spcPct val="30000"/>
              </a:lnSpc>
            </a:pPr>
            <a:r>
              <a:rPr lang="en-US" altLang="zh-CN" sz="1800" dirty="0">
                <a:solidFill>
                  <a:schemeClr val="accent2"/>
                </a:solidFill>
                <a:ea typeface="宋体" pitchFamily="2" charset="-122"/>
              </a:rPr>
              <a:t>ARCHITECTURE</a:t>
            </a:r>
            <a:r>
              <a:rPr lang="en-US" altLang="zh-CN" sz="1800" dirty="0">
                <a:ea typeface="宋体" pitchFamily="2" charset="-122"/>
              </a:rPr>
              <a:t> </a:t>
            </a:r>
            <a:r>
              <a:rPr lang="en-US" altLang="zh-CN" sz="1800" dirty="0" err="1">
                <a:ea typeface="宋体" pitchFamily="2" charset="-122"/>
              </a:rPr>
              <a:t>rtl_arc</a:t>
            </a:r>
            <a:r>
              <a:rPr lang="en-US" altLang="zh-CN" sz="1800" dirty="0">
                <a:ea typeface="宋体" pitchFamily="2" charset="-122"/>
              </a:rPr>
              <a:t> </a:t>
            </a:r>
            <a:r>
              <a:rPr lang="en-US" altLang="zh-CN" sz="1800" dirty="0">
                <a:solidFill>
                  <a:schemeClr val="accent2"/>
                </a:solidFill>
                <a:ea typeface="宋体" pitchFamily="2" charset="-122"/>
              </a:rPr>
              <a:t>OF</a:t>
            </a:r>
            <a:r>
              <a:rPr lang="en-US" altLang="zh-CN" sz="1800" dirty="0">
                <a:ea typeface="宋体" pitchFamily="2" charset="-122"/>
              </a:rPr>
              <a:t> and3_gate</a:t>
            </a:r>
            <a:r>
              <a:rPr lang="en-US" altLang="zh-CN" sz="1800" dirty="0">
                <a:solidFill>
                  <a:schemeClr val="accent2"/>
                </a:solidFill>
                <a:ea typeface="宋体" pitchFamily="2" charset="-122"/>
              </a:rPr>
              <a:t> IS</a:t>
            </a:r>
          </a:p>
          <a:p>
            <a:pPr>
              <a:lnSpc>
                <a:spcPct val="30000"/>
              </a:lnSpc>
            </a:pPr>
            <a:r>
              <a:rPr lang="en-US" altLang="zh-CN" sz="1800" dirty="0">
                <a:solidFill>
                  <a:schemeClr val="accent2"/>
                </a:solidFill>
                <a:ea typeface="宋体" pitchFamily="2" charset="-122"/>
              </a:rPr>
              <a:t>BEGIN</a:t>
            </a:r>
          </a:p>
          <a:p>
            <a:pPr>
              <a:lnSpc>
                <a:spcPct val="30000"/>
              </a:lnSpc>
            </a:pPr>
            <a:r>
              <a:rPr lang="en-US" altLang="zh-CN" sz="1800" dirty="0">
                <a:solidFill>
                  <a:schemeClr val="accent2"/>
                </a:solidFill>
                <a:ea typeface="宋体" pitchFamily="2" charset="-122"/>
              </a:rPr>
              <a:t>PROCESS </a:t>
            </a:r>
            <a:r>
              <a:rPr lang="en-US" altLang="zh-CN" sz="1800" dirty="0">
                <a:ea typeface="宋体" pitchFamily="2" charset="-122"/>
              </a:rPr>
              <a:t>(</a:t>
            </a:r>
            <a:r>
              <a:rPr lang="en-US" altLang="zh-CN" sz="1800" dirty="0" err="1">
                <a:ea typeface="宋体" pitchFamily="2" charset="-122"/>
              </a:rPr>
              <a:t>a,b,c</a:t>
            </a:r>
            <a:r>
              <a:rPr lang="en-US" altLang="zh-CN" sz="1800" dirty="0">
                <a:ea typeface="宋体" pitchFamily="2" charset="-122"/>
              </a:rPr>
              <a:t>)</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VARIABLE</a:t>
            </a:r>
            <a:r>
              <a:rPr lang="en-US" altLang="zh-CN" sz="1800" dirty="0">
                <a:ea typeface="宋体" pitchFamily="2" charset="-122"/>
              </a:rPr>
              <a:t>  comb  : </a:t>
            </a:r>
            <a:r>
              <a:rPr lang="en-US" altLang="zh-CN" sz="1800" dirty="0" err="1">
                <a:ea typeface="宋体" pitchFamily="2" charset="-122"/>
              </a:rPr>
              <a:t>std_logic_vector</a:t>
            </a:r>
            <a:r>
              <a:rPr lang="en-US" altLang="zh-CN" sz="1800" dirty="0">
                <a:ea typeface="宋体" pitchFamily="2" charset="-122"/>
              </a:rPr>
              <a:t>(2 DOWNTO 0);</a:t>
            </a:r>
          </a:p>
          <a:p>
            <a:pPr>
              <a:lnSpc>
                <a:spcPct val="30000"/>
              </a:lnSpc>
            </a:pPr>
            <a:r>
              <a:rPr lang="en-US" altLang="zh-CN" sz="1800" dirty="0">
                <a:solidFill>
                  <a:schemeClr val="accent2"/>
                </a:solidFill>
                <a:ea typeface="宋体" pitchFamily="2" charset="-122"/>
              </a:rPr>
              <a:t>     BEGIN</a:t>
            </a:r>
          </a:p>
          <a:p>
            <a:pPr>
              <a:lnSpc>
                <a:spcPct val="30000"/>
              </a:lnSpc>
            </a:pPr>
            <a:r>
              <a:rPr lang="en-US" altLang="zh-CN" sz="1800" dirty="0">
                <a:ea typeface="宋体" pitchFamily="2" charset="-122"/>
              </a:rPr>
              <a:t>          comb := a &amp; b &amp; c;</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CASE</a:t>
            </a:r>
            <a:r>
              <a:rPr lang="en-US" altLang="zh-CN" sz="1800" dirty="0">
                <a:ea typeface="宋体" pitchFamily="2" charset="-122"/>
              </a:rPr>
              <a:t> comb </a:t>
            </a:r>
            <a:r>
              <a:rPr lang="en-US" altLang="zh-CN" sz="1800" dirty="0">
                <a:solidFill>
                  <a:schemeClr val="accent2"/>
                </a:solidFill>
                <a:ea typeface="宋体" pitchFamily="2" charset="-122"/>
              </a:rPr>
              <a:t>IS</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"000"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"001"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"010"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"011"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"100"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"101"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"110" =&gt; y &lt;= '0';</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"111" =&gt; y &lt;= '1';</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WHEN</a:t>
            </a:r>
            <a:r>
              <a:rPr lang="en-US" altLang="zh-CN" sz="1800" dirty="0">
                <a:ea typeface="宋体" pitchFamily="2" charset="-122"/>
              </a:rPr>
              <a:t> </a:t>
            </a:r>
            <a:r>
              <a:rPr lang="en-US" altLang="zh-CN" sz="1800" dirty="0">
                <a:solidFill>
                  <a:schemeClr val="accent2"/>
                </a:solidFill>
                <a:ea typeface="宋体" pitchFamily="2" charset="-122"/>
              </a:rPr>
              <a:t>OTHERS</a:t>
            </a:r>
            <a:r>
              <a:rPr lang="en-US" altLang="zh-CN" sz="1800" dirty="0">
                <a:ea typeface="宋体" pitchFamily="2" charset="-122"/>
              </a:rPr>
              <a:t> =&gt; y &lt;= 'X';</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END CASE</a:t>
            </a:r>
            <a:r>
              <a:rPr lang="en-US" altLang="zh-CN" sz="1800" dirty="0">
                <a:ea typeface="宋体" pitchFamily="2" charset="-122"/>
              </a:rPr>
              <a:t>;</a:t>
            </a:r>
          </a:p>
          <a:p>
            <a:pPr>
              <a:lnSpc>
                <a:spcPct val="30000"/>
              </a:lnSpc>
            </a:pPr>
            <a:r>
              <a:rPr lang="en-US" altLang="zh-CN" sz="1800" dirty="0">
                <a:ea typeface="宋体" pitchFamily="2" charset="-122"/>
              </a:rPr>
              <a:t>     </a:t>
            </a:r>
            <a:r>
              <a:rPr lang="en-US" altLang="zh-CN" sz="1800" dirty="0">
                <a:solidFill>
                  <a:schemeClr val="accent2"/>
                </a:solidFill>
                <a:ea typeface="宋体" pitchFamily="2" charset="-122"/>
              </a:rPr>
              <a:t>END PROCESS</a:t>
            </a:r>
            <a:r>
              <a:rPr lang="en-US" altLang="zh-CN" sz="1800" dirty="0">
                <a:ea typeface="宋体" pitchFamily="2" charset="-122"/>
              </a:rPr>
              <a:t>;</a:t>
            </a:r>
          </a:p>
          <a:p>
            <a:pPr>
              <a:lnSpc>
                <a:spcPct val="30000"/>
              </a:lnSpc>
            </a:pPr>
            <a:r>
              <a:rPr lang="en-US" altLang="zh-CN" sz="1800" dirty="0">
                <a:solidFill>
                  <a:schemeClr val="accent2"/>
                </a:solidFill>
                <a:ea typeface="宋体" pitchFamily="2" charset="-122"/>
              </a:rPr>
              <a:t>END</a:t>
            </a:r>
            <a:r>
              <a:rPr lang="en-US" altLang="zh-CN" sz="1800" dirty="0">
                <a:ea typeface="宋体" pitchFamily="2" charset="-122"/>
              </a:rPr>
              <a:t> </a:t>
            </a:r>
            <a:r>
              <a:rPr lang="en-US" altLang="zh-CN" sz="1800" dirty="0" err="1">
                <a:ea typeface="宋体" pitchFamily="2" charset="-122"/>
              </a:rPr>
              <a:t>rtl_arc</a:t>
            </a:r>
            <a:r>
              <a:rPr lang="en-US" altLang="zh-CN" sz="1800" dirty="0">
                <a:ea typeface="宋体" pitchFamily="2" charset="-122"/>
              </a:rPr>
              <a:t>;</a:t>
            </a:r>
          </a:p>
        </p:txBody>
      </p:sp>
      <p:grpSp>
        <p:nvGrpSpPr>
          <p:cNvPr id="5" name="Group 110"/>
          <p:cNvGrpSpPr>
            <a:grpSpLocks/>
          </p:cNvGrpSpPr>
          <p:nvPr/>
        </p:nvGrpSpPr>
        <p:grpSpPr bwMode="auto">
          <a:xfrm>
            <a:off x="3779838" y="3614738"/>
            <a:ext cx="4968875" cy="2424112"/>
            <a:chOff x="2426" y="2432"/>
            <a:chExt cx="3130" cy="1527"/>
          </a:xfrm>
        </p:grpSpPr>
        <p:sp>
          <p:nvSpPr>
            <p:cNvPr id="76866" name="Rectangle 100"/>
            <p:cNvSpPr>
              <a:spLocks noChangeArrowheads="1"/>
            </p:cNvSpPr>
            <p:nvPr/>
          </p:nvSpPr>
          <p:spPr bwMode="auto">
            <a:xfrm>
              <a:off x="2426" y="2432"/>
              <a:ext cx="2223" cy="1527"/>
            </a:xfrm>
            <a:prstGeom prst="rect">
              <a:avLst/>
            </a:prstGeom>
            <a:noFill/>
            <a:ln w="19050" algn="ctr">
              <a:solidFill>
                <a:srgbClr val="FF3300"/>
              </a:solidFill>
              <a:prstDash val="dash"/>
              <a:miter lim="800000"/>
              <a:headEnd/>
              <a:tailEnd/>
            </a:ln>
          </p:spPr>
          <p:txBody>
            <a:bodyPr lIns="90000" tIns="46800" rIns="90000" bIns="46800" anchor="ctr">
              <a:spAutoFit/>
            </a:bodyPr>
            <a:lstStyle/>
            <a:p>
              <a:endParaRPr lang="zh-CN" altLang="en-US"/>
            </a:p>
          </p:txBody>
        </p:sp>
        <p:sp>
          <p:nvSpPr>
            <p:cNvPr id="76867" name="Text Box 101"/>
            <p:cNvSpPr txBox="1">
              <a:spLocks noChangeArrowheads="1"/>
            </p:cNvSpPr>
            <p:nvPr/>
          </p:nvSpPr>
          <p:spPr bwMode="auto">
            <a:xfrm>
              <a:off x="4649" y="2432"/>
              <a:ext cx="907" cy="262"/>
            </a:xfrm>
            <a:prstGeom prst="rect">
              <a:avLst/>
            </a:prstGeom>
            <a:noFill/>
            <a:ln w="19050" algn="ctr">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CASE</a:t>
              </a:r>
              <a:r>
                <a:rPr lang="zh-CN" altLang="en-US">
                  <a:ea typeface="宋体" pitchFamily="2" charset="-122"/>
                </a:rPr>
                <a:t>语句</a:t>
              </a:r>
            </a:p>
          </p:txBody>
        </p:sp>
      </p:grpSp>
      <p:grpSp>
        <p:nvGrpSpPr>
          <p:cNvPr id="6" name="Group 111"/>
          <p:cNvGrpSpPr>
            <a:grpSpLocks/>
          </p:cNvGrpSpPr>
          <p:nvPr/>
        </p:nvGrpSpPr>
        <p:grpSpPr bwMode="auto">
          <a:xfrm>
            <a:off x="1044575" y="3327400"/>
            <a:ext cx="4210050" cy="2427288"/>
            <a:chOff x="703" y="2251"/>
            <a:chExt cx="2652" cy="1529"/>
          </a:xfrm>
        </p:grpSpPr>
        <p:sp>
          <p:nvSpPr>
            <p:cNvPr id="76862" name="Oval 105"/>
            <p:cNvSpPr>
              <a:spLocks noChangeArrowheads="1"/>
            </p:cNvSpPr>
            <p:nvPr/>
          </p:nvSpPr>
          <p:spPr bwMode="auto">
            <a:xfrm>
              <a:off x="3198" y="2251"/>
              <a:ext cx="157" cy="221"/>
            </a:xfrm>
            <a:prstGeom prst="ellipse">
              <a:avLst/>
            </a:prstGeom>
            <a:noFill/>
            <a:ln w="19050" algn="ctr">
              <a:solidFill>
                <a:srgbClr val="006600"/>
              </a:solidFill>
              <a:round/>
              <a:headEnd/>
              <a:tailEnd/>
            </a:ln>
          </p:spPr>
          <p:txBody>
            <a:bodyPr lIns="90000" tIns="82800" rIns="90000" bIns="46800" anchor="ctr">
              <a:spAutoFit/>
            </a:bodyPr>
            <a:lstStyle/>
            <a:p>
              <a:endParaRPr lang="zh-CN" altLang="en-US"/>
            </a:p>
          </p:txBody>
        </p:sp>
        <p:sp>
          <p:nvSpPr>
            <p:cNvPr id="76863" name="Text Box 107"/>
            <p:cNvSpPr txBox="1">
              <a:spLocks noChangeArrowheads="1"/>
            </p:cNvSpPr>
            <p:nvPr/>
          </p:nvSpPr>
          <p:spPr bwMode="auto">
            <a:xfrm>
              <a:off x="930" y="2931"/>
              <a:ext cx="953" cy="256"/>
            </a:xfrm>
            <a:prstGeom prst="rect">
              <a:avLst/>
            </a:prstGeom>
            <a:noFill/>
            <a:ln w="19050" algn="ctr">
              <a:solidFill>
                <a:srgbClr val="006600"/>
              </a:solidFill>
              <a:miter lim="800000"/>
              <a:headEnd/>
              <a:tailEnd/>
            </a:ln>
          </p:spPr>
          <p:txBody>
            <a:bodyPr lIns="90000" tIns="82800" rIns="90000" bIns="46800">
              <a:spAutoFit/>
            </a:bodyPr>
            <a:lstStyle/>
            <a:p>
              <a:pPr algn="ctr"/>
              <a:r>
                <a:rPr lang="zh-CN" altLang="en-US"/>
                <a:t>并置运算符</a:t>
              </a:r>
            </a:p>
          </p:txBody>
        </p:sp>
        <p:sp>
          <p:nvSpPr>
            <p:cNvPr id="76864" name="Text Box 108"/>
            <p:cNvSpPr txBox="1">
              <a:spLocks noChangeArrowheads="1"/>
            </p:cNvSpPr>
            <p:nvPr/>
          </p:nvSpPr>
          <p:spPr bwMode="auto">
            <a:xfrm>
              <a:off x="703" y="3203"/>
              <a:ext cx="1451" cy="577"/>
            </a:xfrm>
            <a:prstGeom prst="rect">
              <a:avLst/>
            </a:prstGeom>
            <a:noFill/>
            <a:ln w="19050" algn="ctr">
              <a:noFill/>
              <a:miter lim="800000"/>
              <a:headEnd/>
              <a:tailEnd/>
            </a:ln>
          </p:spPr>
          <p:txBody>
            <a:bodyPr lIns="90000" tIns="82800" rIns="90000" bIns="46800">
              <a:spAutoFit/>
            </a:bodyPr>
            <a:lstStyle/>
            <a:p>
              <a:r>
                <a:rPr lang="zh-CN" altLang="en-US">
                  <a:solidFill>
                    <a:srgbClr val="006600"/>
                  </a:solidFill>
                </a:rPr>
                <a:t>作用：将逻辑信号</a:t>
              </a:r>
              <a:r>
                <a:rPr lang="en-US" altLang="zh-CN">
                  <a:solidFill>
                    <a:srgbClr val="006600"/>
                  </a:solidFill>
                </a:rPr>
                <a:t>a,b, c</a:t>
              </a:r>
              <a:r>
                <a:rPr lang="zh-CN" altLang="en-US">
                  <a:solidFill>
                    <a:srgbClr val="006600"/>
                  </a:solidFill>
                </a:rPr>
                <a:t>连接后形成一个新的位矢量。</a:t>
              </a:r>
            </a:p>
          </p:txBody>
        </p:sp>
        <p:sp>
          <p:nvSpPr>
            <p:cNvPr id="76865" name="Line 109"/>
            <p:cNvSpPr>
              <a:spLocks noChangeShapeType="1"/>
            </p:cNvSpPr>
            <p:nvPr/>
          </p:nvSpPr>
          <p:spPr bwMode="auto">
            <a:xfrm flipV="1">
              <a:off x="1882" y="2432"/>
              <a:ext cx="1270" cy="499"/>
            </a:xfrm>
            <a:prstGeom prst="line">
              <a:avLst/>
            </a:prstGeom>
            <a:noFill/>
            <a:ln w="19050">
              <a:solidFill>
                <a:srgbClr val="006600"/>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46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46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46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626" grpId="0"/>
      <p:bldP spid="53462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7489825" y="6486525"/>
            <a:ext cx="1654175"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三态门</a:t>
            </a:r>
          </a:p>
        </p:txBody>
      </p:sp>
      <p:grpSp>
        <p:nvGrpSpPr>
          <p:cNvPr id="2" name="Group 6"/>
          <p:cNvGrpSpPr>
            <a:grpSpLocks/>
          </p:cNvGrpSpPr>
          <p:nvPr/>
        </p:nvGrpSpPr>
        <p:grpSpPr bwMode="auto">
          <a:xfrm>
            <a:off x="0" y="0"/>
            <a:ext cx="2916238" cy="396875"/>
            <a:chOff x="144" y="1152"/>
            <a:chExt cx="1728" cy="250"/>
          </a:xfrm>
        </p:grpSpPr>
        <p:sp>
          <p:nvSpPr>
            <p:cNvPr id="536583" name="Text Box 7"/>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2</a:t>
              </a:r>
              <a:r>
                <a:rPr lang="zh-CN" altLang="en-US">
                  <a:ea typeface="宋体" pitchFamily="2" charset="-122"/>
                </a:rPr>
                <a:t>、三态门电路</a:t>
              </a:r>
            </a:p>
          </p:txBody>
        </p:sp>
        <p:sp>
          <p:nvSpPr>
            <p:cNvPr id="77865" name="Line 8"/>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36677" name="Group 101"/>
          <p:cNvGraphicFramePr>
            <a:graphicFrameLocks noGrp="1"/>
          </p:cNvGraphicFramePr>
          <p:nvPr>
            <p:ph idx="1"/>
          </p:nvPr>
        </p:nvGraphicFramePr>
        <p:xfrm>
          <a:off x="468313" y="1773238"/>
          <a:ext cx="1943100" cy="1023620"/>
        </p:xfrm>
        <a:graphic>
          <a:graphicData uri="http://schemas.openxmlformats.org/drawingml/2006/table">
            <a:tbl>
              <a:tblPr/>
              <a:tblGrid>
                <a:gridCol w="646112">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DIN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EN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DOUT</a:t>
                      </a:r>
                      <a:endParaRPr kumimoji="1" lang="en-US" altLang="zh-CN" sz="16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Z</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Group 102"/>
          <p:cNvGrpSpPr>
            <a:grpSpLocks/>
          </p:cNvGrpSpPr>
          <p:nvPr/>
        </p:nvGrpSpPr>
        <p:grpSpPr bwMode="auto">
          <a:xfrm>
            <a:off x="323850" y="692150"/>
            <a:ext cx="2590800" cy="741363"/>
            <a:chOff x="295" y="346"/>
            <a:chExt cx="1632" cy="467"/>
          </a:xfrm>
        </p:grpSpPr>
        <p:sp>
          <p:nvSpPr>
            <p:cNvPr id="77856" name="Text Box 14"/>
            <p:cNvSpPr txBox="1">
              <a:spLocks noChangeArrowheads="1"/>
            </p:cNvSpPr>
            <p:nvPr/>
          </p:nvSpPr>
          <p:spPr bwMode="auto">
            <a:xfrm>
              <a:off x="295" y="346"/>
              <a:ext cx="454"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DIN</a:t>
              </a:r>
            </a:p>
          </p:txBody>
        </p:sp>
        <p:sp>
          <p:nvSpPr>
            <p:cNvPr id="77857" name="AutoShape 87"/>
            <p:cNvSpPr>
              <a:spLocks noChangeArrowheads="1"/>
            </p:cNvSpPr>
            <p:nvPr/>
          </p:nvSpPr>
          <p:spPr bwMode="auto">
            <a:xfrm rot="5400000">
              <a:off x="953" y="368"/>
              <a:ext cx="317" cy="273"/>
            </a:xfrm>
            <a:prstGeom prst="triangle">
              <a:avLst>
                <a:gd name="adj" fmla="val 50000"/>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77858" name="Line 88"/>
            <p:cNvSpPr>
              <a:spLocks noChangeShapeType="1"/>
            </p:cNvSpPr>
            <p:nvPr/>
          </p:nvSpPr>
          <p:spPr bwMode="auto">
            <a:xfrm>
              <a:off x="703" y="482"/>
              <a:ext cx="273"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7859" name="Line 89"/>
            <p:cNvSpPr>
              <a:spLocks noChangeShapeType="1"/>
            </p:cNvSpPr>
            <p:nvPr/>
          </p:nvSpPr>
          <p:spPr bwMode="auto">
            <a:xfrm>
              <a:off x="1266" y="510"/>
              <a:ext cx="136"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77860" name="Line 91"/>
            <p:cNvSpPr>
              <a:spLocks noChangeShapeType="1"/>
            </p:cNvSpPr>
            <p:nvPr/>
          </p:nvSpPr>
          <p:spPr bwMode="auto">
            <a:xfrm>
              <a:off x="1120" y="581"/>
              <a:ext cx="0" cy="137"/>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7861" name="Line 93"/>
            <p:cNvSpPr>
              <a:spLocks noChangeShapeType="1"/>
            </p:cNvSpPr>
            <p:nvPr/>
          </p:nvSpPr>
          <p:spPr bwMode="auto">
            <a:xfrm flipH="1">
              <a:off x="712" y="718"/>
              <a:ext cx="40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7862" name="Text Box 94"/>
            <p:cNvSpPr txBox="1">
              <a:spLocks noChangeArrowheads="1"/>
            </p:cNvSpPr>
            <p:nvPr/>
          </p:nvSpPr>
          <p:spPr bwMode="auto">
            <a:xfrm>
              <a:off x="331" y="582"/>
              <a:ext cx="454"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EN</a:t>
              </a:r>
            </a:p>
          </p:txBody>
        </p:sp>
        <p:sp>
          <p:nvSpPr>
            <p:cNvPr id="77863" name="Text Box 95"/>
            <p:cNvSpPr txBox="1">
              <a:spLocks noChangeArrowheads="1"/>
            </p:cNvSpPr>
            <p:nvPr/>
          </p:nvSpPr>
          <p:spPr bwMode="auto">
            <a:xfrm>
              <a:off x="1338" y="391"/>
              <a:ext cx="589"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DOUT</a:t>
              </a:r>
            </a:p>
          </p:txBody>
        </p:sp>
      </p:grpSp>
      <p:sp>
        <p:nvSpPr>
          <p:cNvPr id="536679" name="Rectangle 103"/>
          <p:cNvSpPr>
            <a:spLocks noChangeArrowheads="1"/>
          </p:cNvSpPr>
          <p:nvPr/>
        </p:nvSpPr>
        <p:spPr bwMode="auto">
          <a:xfrm>
            <a:off x="3203575" y="260350"/>
            <a:ext cx="5616575" cy="5373688"/>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a:ea typeface="宋体" pitchFamily="2" charset="-122"/>
            </a:endParaRP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ENTITY</a:t>
            </a:r>
            <a:r>
              <a:rPr lang="en-US" altLang="zh-CN">
                <a:ea typeface="宋体" pitchFamily="2" charset="-122"/>
              </a:rPr>
              <a:t> tri_gate </a:t>
            </a:r>
            <a:r>
              <a:rPr lang="en-US" altLang="zh-CN">
                <a:solidFill>
                  <a:schemeClr val="accent2"/>
                </a:solidFill>
                <a:ea typeface="宋体" pitchFamily="2" charset="-122"/>
              </a:rPr>
              <a:t>IS</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(din,en  :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dout : </a:t>
            </a:r>
            <a:r>
              <a:rPr lang="en-US" altLang="zh-CN">
                <a:solidFill>
                  <a:schemeClr val="accent2"/>
                </a:solidFill>
                <a:ea typeface="宋体" pitchFamily="2" charset="-122"/>
              </a:rPr>
              <a:t>OUT</a:t>
            </a:r>
            <a:r>
              <a:rPr lang="en-US" altLang="zh-CN">
                <a:ea typeface="宋体" pitchFamily="2" charset="-122"/>
              </a:rPr>
              <a:t> std_logic);</a:t>
            </a:r>
          </a:p>
          <a:p>
            <a:pPr>
              <a:lnSpc>
                <a:spcPct val="35000"/>
              </a:lnSpc>
            </a:pPr>
            <a:r>
              <a:rPr lang="en-US" altLang="zh-CN">
                <a:solidFill>
                  <a:schemeClr val="accent2"/>
                </a:solidFill>
                <a:ea typeface="宋体" pitchFamily="2" charset="-122"/>
              </a:rPr>
              <a:t>END</a:t>
            </a:r>
            <a:r>
              <a:rPr lang="en-US" altLang="zh-CN">
                <a:ea typeface="宋体" pitchFamily="2" charset="-122"/>
              </a:rPr>
              <a:t> tri_gate;</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behave_arc </a:t>
            </a:r>
            <a:r>
              <a:rPr lang="en-US" altLang="zh-CN">
                <a:solidFill>
                  <a:schemeClr val="accent2"/>
                </a:solidFill>
                <a:ea typeface="宋体" pitchFamily="2" charset="-122"/>
              </a:rPr>
              <a:t>OF</a:t>
            </a:r>
            <a:r>
              <a:rPr lang="en-US" altLang="zh-CN">
                <a:ea typeface="宋体" pitchFamily="2" charset="-122"/>
              </a:rPr>
              <a:t> tri_gate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(din,en)</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(en = '1') </a:t>
            </a:r>
            <a:r>
              <a:rPr lang="en-US" altLang="zh-CN">
                <a:solidFill>
                  <a:schemeClr val="accent2"/>
                </a:solidFill>
                <a:ea typeface="宋体" pitchFamily="2" charset="-122"/>
              </a:rPr>
              <a:t>THEN</a:t>
            </a:r>
          </a:p>
          <a:p>
            <a:pPr>
              <a:lnSpc>
                <a:spcPct val="35000"/>
              </a:lnSpc>
            </a:pPr>
            <a:r>
              <a:rPr lang="en-US" altLang="zh-CN">
                <a:ea typeface="宋体" pitchFamily="2" charset="-122"/>
              </a:rPr>
              <a:t>              dout &lt;= din;</a:t>
            </a:r>
          </a:p>
          <a:p>
            <a:pPr>
              <a:lnSpc>
                <a:spcPct val="35000"/>
              </a:lnSpc>
            </a:pPr>
            <a:r>
              <a:rPr lang="en-US" altLang="zh-CN">
                <a:ea typeface="宋体" pitchFamily="2" charset="-122"/>
              </a:rPr>
              <a:t>          </a:t>
            </a:r>
            <a:r>
              <a:rPr lang="en-US" altLang="zh-CN">
                <a:solidFill>
                  <a:schemeClr val="accent2"/>
                </a:solidFill>
                <a:ea typeface="宋体" pitchFamily="2" charset="-122"/>
              </a:rPr>
              <a:t>ELSE</a:t>
            </a:r>
          </a:p>
          <a:p>
            <a:pPr>
              <a:lnSpc>
                <a:spcPct val="35000"/>
              </a:lnSpc>
            </a:pPr>
            <a:r>
              <a:rPr lang="en-US" altLang="zh-CN">
                <a:ea typeface="宋体" pitchFamily="2" charset="-122"/>
              </a:rPr>
              <a:t>              dout &lt;= 'Z';</a:t>
            </a:r>
          </a:p>
          <a:p>
            <a:pPr>
              <a:lnSpc>
                <a:spcPct val="35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5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behave_arc;</a:t>
            </a:r>
          </a:p>
        </p:txBody>
      </p:sp>
      <p:grpSp>
        <p:nvGrpSpPr>
          <p:cNvPr id="4" name="Group 108"/>
          <p:cNvGrpSpPr>
            <a:grpSpLocks/>
          </p:cNvGrpSpPr>
          <p:nvPr/>
        </p:nvGrpSpPr>
        <p:grpSpPr bwMode="auto">
          <a:xfrm>
            <a:off x="395288" y="3527425"/>
            <a:ext cx="5976937" cy="1557338"/>
            <a:chOff x="249" y="2222"/>
            <a:chExt cx="3765" cy="981"/>
          </a:xfrm>
        </p:grpSpPr>
        <p:sp>
          <p:nvSpPr>
            <p:cNvPr id="77853" name="Rectangle 105"/>
            <p:cNvSpPr>
              <a:spLocks noChangeArrowheads="1"/>
            </p:cNvSpPr>
            <p:nvPr/>
          </p:nvSpPr>
          <p:spPr bwMode="auto">
            <a:xfrm>
              <a:off x="2154" y="2222"/>
              <a:ext cx="1860" cy="981"/>
            </a:xfrm>
            <a:prstGeom prst="rect">
              <a:avLst/>
            </a:prstGeom>
            <a:noFill/>
            <a:ln w="19050" algn="ctr">
              <a:solidFill>
                <a:srgbClr val="FF3300"/>
              </a:solidFill>
              <a:prstDash val="dash"/>
              <a:miter lim="800000"/>
              <a:headEnd/>
              <a:tailEnd/>
            </a:ln>
          </p:spPr>
          <p:txBody>
            <a:bodyPr lIns="90000" tIns="46800" rIns="90000" bIns="46800" anchor="ctr">
              <a:spAutoFit/>
            </a:bodyPr>
            <a:lstStyle/>
            <a:p>
              <a:endParaRPr lang="zh-CN" altLang="en-US"/>
            </a:p>
          </p:txBody>
        </p:sp>
        <p:sp>
          <p:nvSpPr>
            <p:cNvPr id="77854" name="Text Box 106"/>
            <p:cNvSpPr txBox="1">
              <a:spLocks noChangeArrowheads="1"/>
            </p:cNvSpPr>
            <p:nvPr/>
          </p:nvSpPr>
          <p:spPr bwMode="auto">
            <a:xfrm>
              <a:off x="249" y="2932"/>
              <a:ext cx="1769" cy="262"/>
            </a:xfrm>
            <a:prstGeom prst="rect">
              <a:avLst/>
            </a:prstGeom>
            <a:noFill/>
            <a:ln w="19050" algn="ctr">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IF_THEN_ELSE</a:t>
              </a:r>
              <a:r>
                <a:rPr lang="zh-CN" altLang="en-US">
                  <a:ea typeface="宋体" pitchFamily="2" charset="-122"/>
                </a:rPr>
                <a:t>语句</a:t>
              </a:r>
            </a:p>
          </p:txBody>
        </p:sp>
        <p:sp>
          <p:nvSpPr>
            <p:cNvPr id="77855" name="Line 107"/>
            <p:cNvSpPr>
              <a:spLocks noChangeShapeType="1"/>
            </p:cNvSpPr>
            <p:nvPr/>
          </p:nvSpPr>
          <p:spPr bwMode="auto">
            <a:xfrm flipV="1">
              <a:off x="1474" y="2614"/>
              <a:ext cx="680" cy="318"/>
            </a:xfrm>
            <a:prstGeom prst="line">
              <a:avLst/>
            </a:prstGeom>
            <a:noFill/>
            <a:ln w="19050">
              <a:solidFill>
                <a:srgbClr val="FF3300"/>
              </a:solidFill>
              <a:round/>
              <a:headEnd/>
              <a:tailEnd/>
            </a:ln>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66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6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79"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7659" name="Rectangle 59"/>
          <p:cNvSpPr>
            <a:spLocks noChangeArrowheads="1"/>
          </p:cNvSpPr>
          <p:nvPr/>
        </p:nvSpPr>
        <p:spPr bwMode="auto">
          <a:xfrm>
            <a:off x="3189288" y="87313"/>
            <a:ext cx="5688012" cy="6297612"/>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800">
              <a:ea typeface="宋体" pitchFamily="2" charset="-122"/>
            </a:endParaRP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bidir_bus_buff8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(a,b  : </a:t>
            </a:r>
            <a:r>
              <a:rPr lang="en-US" altLang="zh-CN" sz="1800">
                <a:solidFill>
                  <a:schemeClr val="accent2"/>
                </a:solidFill>
                <a:ea typeface="宋体" pitchFamily="2" charset="-122"/>
              </a:rPr>
              <a:t>INOUT</a:t>
            </a:r>
            <a:r>
              <a:rPr lang="en-US" altLang="zh-CN" sz="1800">
                <a:ea typeface="宋体" pitchFamily="2" charset="-122"/>
              </a:rPr>
              <a:t> std_logic_vector(7 </a:t>
            </a:r>
            <a:r>
              <a:rPr lang="en-US" altLang="zh-CN" sz="1800">
                <a:solidFill>
                  <a:schemeClr val="accent2"/>
                </a:solidFill>
                <a:ea typeface="宋体" pitchFamily="2" charset="-122"/>
              </a:rPr>
              <a:t>DOWNTO</a:t>
            </a:r>
            <a:r>
              <a:rPr lang="en-US" altLang="zh-CN" sz="1800">
                <a:ea typeface="宋体" pitchFamily="2" charset="-122"/>
              </a:rPr>
              <a:t> 0);</a:t>
            </a:r>
          </a:p>
          <a:p>
            <a:pPr>
              <a:lnSpc>
                <a:spcPct val="35000"/>
              </a:lnSpc>
            </a:pPr>
            <a:r>
              <a:rPr lang="en-US" altLang="zh-CN" sz="1800">
                <a:ea typeface="宋体" pitchFamily="2" charset="-122"/>
              </a:rPr>
              <a:t>                 en,dr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solidFill>
                  <a:schemeClr val="accent2"/>
                </a:solidFill>
                <a:ea typeface="宋体" pitchFamily="2" charset="-122"/>
              </a:rPr>
              <a:t>END</a:t>
            </a:r>
            <a:r>
              <a:rPr lang="en-US" altLang="zh-CN" sz="1800">
                <a:ea typeface="宋体" pitchFamily="2" charset="-122"/>
              </a:rPr>
              <a:t> bidir_bus_buff8;</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rtl_arc </a:t>
            </a:r>
            <a:r>
              <a:rPr lang="en-US" altLang="zh-CN" sz="1800">
                <a:solidFill>
                  <a:schemeClr val="accent2"/>
                </a:solidFill>
                <a:ea typeface="宋体" pitchFamily="2" charset="-122"/>
              </a:rPr>
              <a:t>OF</a:t>
            </a:r>
            <a:r>
              <a:rPr lang="en-US" altLang="zh-CN" sz="1800">
                <a:ea typeface="宋体" pitchFamily="2" charset="-122"/>
              </a:rPr>
              <a:t> bidir_bus_buff8 </a:t>
            </a:r>
            <a:r>
              <a:rPr lang="en-US" altLang="zh-CN" sz="1800">
                <a:solidFill>
                  <a:schemeClr val="accent2"/>
                </a:solidFill>
                <a:ea typeface="宋体" pitchFamily="2" charset="-122"/>
              </a:rPr>
              <a:t>IS</a:t>
            </a:r>
          </a:p>
          <a:p>
            <a:pPr>
              <a:lnSpc>
                <a:spcPct val="35000"/>
              </a:lnSpc>
            </a:pPr>
            <a:r>
              <a:rPr lang="en-US" altLang="zh-CN" sz="1800">
                <a:ea typeface="宋体" pitchFamily="2" charset="-122"/>
              </a:rPr>
              <a:t>     </a:t>
            </a:r>
            <a:r>
              <a:rPr lang="en-US" altLang="zh-CN" sz="1800">
                <a:solidFill>
                  <a:schemeClr val="accent2"/>
                </a:solidFill>
                <a:ea typeface="宋体" pitchFamily="2" charset="-122"/>
              </a:rPr>
              <a:t>SIGNAL</a:t>
            </a:r>
            <a:r>
              <a:rPr lang="en-US" altLang="zh-CN" sz="1800">
                <a:ea typeface="宋体" pitchFamily="2" charset="-122"/>
              </a:rPr>
              <a:t> aout,bout : std_logic_vector(7 DOWNTO 0);</a:t>
            </a: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a:t>
            </a:r>
            <a:r>
              <a:rPr lang="en-US" altLang="zh-CN" sz="1800">
                <a:solidFill>
                  <a:schemeClr val="accent2"/>
                </a:solidFill>
                <a:ea typeface="宋体" pitchFamily="2" charset="-122"/>
              </a:rPr>
              <a:t>PROCESS</a:t>
            </a:r>
            <a:r>
              <a:rPr lang="en-US" altLang="zh-CN" sz="1800">
                <a:ea typeface="宋体" pitchFamily="2" charset="-122"/>
              </a:rPr>
              <a:t> (a,b,dr,en)</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solidFill>
                  <a:schemeClr val="accent2"/>
                </a:solidFill>
                <a:ea typeface="宋体" pitchFamily="2" charset="-122"/>
              </a:rPr>
              <a:t>          IF</a:t>
            </a:r>
            <a:r>
              <a:rPr lang="en-US" altLang="zh-CN" sz="1800">
                <a:ea typeface="宋体" pitchFamily="2" charset="-122"/>
              </a:rPr>
              <a:t> (en = '0' </a:t>
            </a:r>
            <a:r>
              <a:rPr lang="en-US" altLang="zh-CN" sz="1800">
                <a:solidFill>
                  <a:schemeClr val="accent2"/>
                </a:solidFill>
                <a:ea typeface="宋体" pitchFamily="2" charset="-122"/>
              </a:rPr>
              <a:t>AND</a:t>
            </a:r>
            <a:r>
              <a:rPr lang="en-US" altLang="zh-CN" sz="1800">
                <a:ea typeface="宋体" pitchFamily="2" charset="-122"/>
              </a:rPr>
              <a:t> dr =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bout &lt;= a;</a:t>
            </a:r>
          </a:p>
          <a:p>
            <a:pPr>
              <a:lnSpc>
                <a:spcPct val="35000"/>
              </a:lnSpc>
            </a:pPr>
            <a:r>
              <a:rPr lang="en-US" altLang="zh-CN" sz="1800">
                <a:ea typeface="宋体" pitchFamily="2" charset="-122"/>
              </a:rPr>
              <a:t>          </a:t>
            </a:r>
            <a:r>
              <a:rPr lang="en-US" altLang="zh-CN" sz="1800">
                <a:solidFill>
                  <a:schemeClr val="accent2"/>
                </a:solidFill>
                <a:ea typeface="宋体" pitchFamily="2" charset="-122"/>
              </a:rPr>
              <a:t>ELSIF</a:t>
            </a:r>
            <a:r>
              <a:rPr lang="en-US" altLang="zh-CN" sz="1800">
                <a:ea typeface="宋体" pitchFamily="2" charset="-122"/>
              </a:rPr>
              <a:t> (en = '0' </a:t>
            </a:r>
            <a:r>
              <a:rPr lang="en-US" altLang="zh-CN" sz="1800">
                <a:solidFill>
                  <a:schemeClr val="accent2"/>
                </a:solidFill>
                <a:ea typeface="宋体" pitchFamily="2" charset="-122"/>
              </a:rPr>
              <a:t>AND</a:t>
            </a:r>
            <a:r>
              <a:rPr lang="en-US" altLang="zh-CN" sz="1800">
                <a:ea typeface="宋体" pitchFamily="2" charset="-122"/>
              </a:rPr>
              <a:t> dr = '0')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aout &lt;= b;</a:t>
            </a:r>
          </a:p>
          <a:p>
            <a:pPr>
              <a:lnSpc>
                <a:spcPct val="35000"/>
              </a:lnSpc>
            </a:pPr>
            <a:r>
              <a:rPr lang="en-US" altLang="zh-CN" sz="1800">
                <a:ea typeface="宋体" pitchFamily="2" charset="-122"/>
              </a:rPr>
              <a:t>          </a:t>
            </a:r>
            <a:r>
              <a:rPr lang="en-US" altLang="zh-CN" sz="1800">
                <a:solidFill>
                  <a:schemeClr val="accent2"/>
                </a:solidFill>
                <a:ea typeface="宋体" pitchFamily="2" charset="-122"/>
              </a:rPr>
              <a:t>ELSE</a:t>
            </a:r>
          </a:p>
          <a:p>
            <a:pPr>
              <a:lnSpc>
                <a:spcPct val="35000"/>
              </a:lnSpc>
            </a:pPr>
            <a:r>
              <a:rPr lang="en-US" altLang="zh-CN" sz="1800">
                <a:ea typeface="宋体" pitchFamily="2" charset="-122"/>
              </a:rPr>
              <a:t>              aout &lt;= "ZZZZZZZZ";</a:t>
            </a:r>
          </a:p>
          <a:p>
            <a:pPr>
              <a:lnSpc>
                <a:spcPct val="35000"/>
              </a:lnSpc>
            </a:pPr>
            <a:r>
              <a:rPr lang="en-US" altLang="zh-CN" sz="1800">
                <a:ea typeface="宋体" pitchFamily="2" charset="-122"/>
              </a:rPr>
              <a:t>              bout &lt;= "ZZZZZZZZ";</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p>
          <a:p>
            <a:pPr>
              <a:lnSpc>
                <a:spcPct val="35000"/>
              </a:lnSpc>
            </a:pPr>
            <a:r>
              <a:rPr lang="en-US" altLang="zh-CN" sz="1800">
                <a:ea typeface="宋体" pitchFamily="2" charset="-122"/>
              </a:rPr>
              <a:t>          b &lt;= bout;</a:t>
            </a:r>
          </a:p>
          <a:p>
            <a:pPr>
              <a:lnSpc>
                <a:spcPct val="35000"/>
              </a:lnSpc>
            </a:pPr>
            <a:r>
              <a:rPr lang="en-US" altLang="zh-CN" sz="1800">
                <a:ea typeface="宋体" pitchFamily="2" charset="-122"/>
              </a:rPr>
              <a:t>          a &lt;= aout;</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PROCESS</a:t>
            </a:r>
            <a:r>
              <a:rPr lang="en-US" altLang="zh-CN" sz="1800">
                <a:ea typeface="宋体" pitchFamily="2" charset="-122"/>
              </a:rPr>
              <a:t>;</a:t>
            </a:r>
          </a:p>
          <a:p>
            <a:pPr>
              <a:lnSpc>
                <a:spcPct val="35000"/>
              </a:lnSpc>
            </a:pPr>
            <a:r>
              <a:rPr lang="en-US" altLang="zh-CN" sz="1800">
                <a:solidFill>
                  <a:schemeClr val="accent2"/>
                </a:solidFill>
                <a:ea typeface="宋体" pitchFamily="2" charset="-122"/>
              </a:rPr>
              <a:t>END </a:t>
            </a:r>
            <a:r>
              <a:rPr lang="en-US" altLang="zh-CN" sz="1800">
                <a:ea typeface="宋体" pitchFamily="2" charset="-122"/>
              </a:rPr>
              <a:t>rtl_arc;</a:t>
            </a:r>
          </a:p>
        </p:txBody>
      </p:sp>
      <p:sp>
        <p:nvSpPr>
          <p:cNvPr id="537602" name="Rectangle 2"/>
          <p:cNvSpPr>
            <a:spLocks noGrp="1" noChangeArrowheads="1"/>
          </p:cNvSpPr>
          <p:nvPr>
            <p:ph type="title"/>
          </p:nvPr>
        </p:nvSpPr>
        <p:spPr>
          <a:xfrm>
            <a:off x="7489825" y="6486525"/>
            <a:ext cx="1654175"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总线缓冲器</a:t>
            </a:r>
          </a:p>
        </p:txBody>
      </p:sp>
      <p:grpSp>
        <p:nvGrpSpPr>
          <p:cNvPr id="2" name="Group 3"/>
          <p:cNvGrpSpPr>
            <a:grpSpLocks/>
          </p:cNvGrpSpPr>
          <p:nvPr/>
        </p:nvGrpSpPr>
        <p:grpSpPr bwMode="auto">
          <a:xfrm>
            <a:off x="0" y="0"/>
            <a:ext cx="2916238" cy="396875"/>
            <a:chOff x="144" y="1152"/>
            <a:chExt cx="1728" cy="250"/>
          </a:xfrm>
        </p:grpSpPr>
        <p:sp>
          <p:nvSpPr>
            <p:cNvPr id="537604" name="Text Box 4"/>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3</a:t>
              </a:r>
              <a:r>
                <a:rPr lang="zh-CN" altLang="en-US">
                  <a:ea typeface="宋体" pitchFamily="2" charset="-122"/>
                </a:rPr>
                <a:t>、总线缓冲器</a:t>
              </a:r>
            </a:p>
          </p:txBody>
        </p:sp>
        <p:sp>
          <p:nvSpPr>
            <p:cNvPr id="78904" name="Line 5"/>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37670" name="Group 70"/>
          <p:cNvGraphicFramePr>
            <a:graphicFrameLocks noGrp="1"/>
          </p:cNvGraphicFramePr>
          <p:nvPr>
            <p:ph idx="1"/>
          </p:nvPr>
        </p:nvGraphicFramePr>
        <p:xfrm>
          <a:off x="293688" y="2060575"/>
          <a:ext cx="2447925" cy="1007745"/>
        </p:xfrm>
        <a:graphic>
          <a:graphicData uri="http://schemas.openxmlformats.org/drawingml/2006/table">
            <a:tbl>
              <a:tblPr/>
              <a:tblGrid>
                <a:gridCol w="647700">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EN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数据传输</a:t>
                      </a:r>
                      <a:endParaRPr kumimoji="1" lang="zh-CN" altLang="en-US" sz="16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Z</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A←B</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A→B</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Group 60"/>
          <p:cNvGrpSpPr>
            <a:grpSpLocks/>
          </p:cNvGrpSpPr>
          <p:nvPr/>
        </p:nvGrpSpPr>
        <p:grpSpPr bwMode="auto">
          <a:xfrm>
            <a:off x="395288" y="3521075"/>
            <a:ext cx="7416800" cy="1930400"/>
            <a:chOff x="249" y="2218"/>
            <a:chExt cx="4672" cy="1216"/>
          </a:xfrm>
        </p:grpSpPr>
        <p:sp>
          <p:nvSpPr>
            <p:cNvPr id="78900" name="Rectangle 39"/>
            <p:cNvSpPr>
              <a:spLocks noChangeArrowheads="1"/>
            </p:cNvSpPr>
            <p:nvPr/>
          </p:nvSpPr>
          <p:spPr bwMode="auto">
            <a:xfrm>
              <a:off x="2337" y="2218"/>
              <a:ext cx="2584" cy="1216"/>
            </a:xfrm>
            <a:prstGeom prst="rect">
              <a:avLst/>
            </a:prstGeom>
            <a:noFill/>
            <a:ln w="19050" algn="ctr">
              <a:solidFill>
                <a:srgbClr val="FF3300"/>
              </a:solidFill>
              <a:prstDash val="dash"/>
              <a:miter lim="800000"/>
              <a:headEnd/>
              <a:tailEnd/>
            </a:ln>
          </p:spPr>
          <p:txBody>
            <a:bodyPr lIns="90000" tIns="46800" rIns="90000" bIns="46800" anchor="ctr">
              <a:spAutoFit/>
            </a:bodyPr>
            <a:lstStyle/>
            <a:p>
              <a:endParaRPr lang="zh-CN" altLang="en-US"/>
            </a:p>
          </p:txBody>
        </p:sp>
        <p:sp>
          <p:nvSpPr>
            <p:cNvPr id="78901" name="Text Box 40"/>
            <p:cNvSpPr txBox="1">
              <a:spLocks noChangeArrowheads="1"/>
            </p:cNvSpPr>
            <p:nvPr/>
          </p:nvSpPr>
          <p:spPr bwMode="auto">
            <a:xfrm>
              <a:off x="249" y="2886"/>
              <a:ext cx="1956" cy="454"/>
            </a:xfrm>
            <a:prstGeom prst="rect">
              <a:avLst/>
            </a:prstGeom>
            <a:noFill/>
            <a:ln w="19050" algn="ctr">
              <a:solidFill>
                <a:srgbClr val="FF3300"/>
              </a:solidFill>
              <a:miter lim="800000"/>
              <a:headEnd/>
              <a:tailEnd/>
            </a:ln>
          </p:spPr>
          <p:txBody>
            <a:bodyPr lIns="90000" tIns="46800" rIns="90000" bIns="46800">
              <a:spAutoFit/>
            </a:bodyPr>
            <a:lstStyle/>
            <a:p>
              <a:pPr algn="ctr">
                <a:lnSpc>
                  <a:spcPct val="100000"/>
                </a:lnSpc>
              </a:pPr>
              <a:r>
                <a:rPr lang="en-US" altLang="zh-CN">
                  <a:ea typeface="宋体" pitchFamily="2" charset="-122"/>
                </a:rPr>
                <a:t>IF_THEN_ELSIF_ELSE</a:t>
              </a:r>
              <a:r>
                <a:rPr lang="zh-CN" altLang="en-US">
                  <a:ea typeface="宋体" pitchFamily="2" charset="-122"/>
                </a:rPr>
                <a:t>语句</a:t>
              </a:r>
            </a:p>
          </p:txBody>
        </p:sp>
        <p:sp>
          <p:nvSpPr>
            <p:cNvPr id="78902" name="Line 41"/>
            <p:cNvSpPr>
              <a:spLocks noChangeShapeType="1"/>
            </p:cNvSpPr>
            <p:nvPr/>
          </p:nvSpPr>
          <p:spPr bwMode="auto">
            <a:xfrm flipV="1">
              <a:off x="1850" y="2541"/>
              <a:ext cx="504" cy="342"/>
            </a:xfrm>
            <a:prstGeom prst="line">
              <a:avLst/>
            </a:prstGeom>
            <a:noFill/>
            <a:ln w="19050">
              <a:solidFill>
                <a:srgbClr val="FF3300"/>
              </a:solidFill>
              <a:round/>
              <a:headEnd/>
              <a:tailEnd/>
            </a:ln>
          </p:spPr>
          <p:txBody>
            <a:bodyPr lIns="90000" tIns="46800" rIns="90000" bIns="46800" anchor="ctr">
              <a:spAutoFit/>
            </a:bodyPr>
            <a:lstStyle/>
            <a:p>
              <a:endParaRPr lang="zh-CN" altLang="en-US"/>
            </a:p>
          </p:txBody>
        </p:sp>
      </p:grpSp>
      <p:grpSp>
        <p:nvGrpSpPr>
          <p:cNvPr id="4" name="Group 58"/>
          <p:cNvGrpSpPr>
            <a:grpSpLocks/>
          </p:cNvGrpSpPr>
          <p:nvPr/>
        </p:nvGrpSpPr>
        <p:grpSpPr bwMode="auto">
          <a:xfrm>
            <a:off x="222250" y="515938"/>
            <a:ext cx="2665413" cy="1352550"/>
            <a:chOff x="204" y="346"/>
            <a:chExt cx="1814" cy="998"/>
          </a:xfrm>
        </p:grpSpPr>
        <p:sp>
          <p:nvSpPr>
            <p:cNvPr id="78885" name="Text Box 29"/>
            <p:cNvSpPr txBox="1">
              <a:spLocks noChangeArrowheads="1"/>
            </p:cNvSpPr>
            <p:nvPr/>
          </p:nvSpPr>
          <p:spPr bwMode="auto">
            <a:xfrm>
              <a:off x="204" y="436"/>
              <a:ext cx="454" cy="27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A</a:t>
              </a:r>
            </a:p>
          </p:txBody>
        </p:sp>
        <p:sp>
          <p:nvSpPr>
            <p:cNvPr id="78886" name="Line 31"/>
            <p:cNvSpPr>
              <a:spLocks noChangeShapeType="1"/>
            </p:cNvSpPr>
            <p:nvPr/>
          </p:nvSpPr>
          <p:spPr bwMode="auto">
            <a:xfrm>
              <a:off x="521" y="572"/>
              <a:ext cx="409" cy="0"/>
            </a:xfrm>
            <a:prstGeom prst="line">
              <a:avLst/>
            </a:prstGeom>
            <a:noFill/>
            <a:ln w="19050">
              <a:solidFill>
                <a:schemeClr val="tx1"/>
              </a:solidFill>
              <a:round/>
              <a:headEnd/>
              <a:tailEnd type="triangle" w="med" len="med"/>
            </a:ln>
          </p:spPr>
          <p:txBody>
            <a:bodyPr lIns="90000" tIns="46800" rIns="90000" bIns="46800" anchor="ctr">
              <a:spAutoFit/>
            </a:bodyPr>
            <a:lstStyle/>
            <a:p>
              <a:endParaRPr lang="zh-CN" altLang="en-US"/>
            </a:p>
          </p:txBody>
        </p:sp>
        <p:sp>
          <p:nvSpPr>
            <p:cNvPr id="78887" name="Line 32"/>
            <p:cNvSpPr>
              <a:spLocks noChangeShapeType="1"/>
            </p:cNvSpPr>
            <p:nvPr/>
          </p:nvSpPr>
          <p:spPr bwMode="auto">
            <a:xfrm>
              <a:off x="1383" y="572"/>
              <a:ext cx="272" cy="0"/>
            </a:xfrm>
            <a:prstGeom prst="line">
              <a:avLst/>
            </a:prstGeom>
            <a:noFill/>
            <a:ln w="19050">
              <a:solidFill>
                <a:schemeClr val="tx1"/>
              </a:solidFill>
              <a:round/>
              <a:headEnd/>
              <a:tailEnd type="triangle" w="med" len="med"/>
            </a:ln>
          </p:spPr>
          <p:txBody>
            <a:bodyPr lIns="90000" tIns="46800" rIns="90000" bIns="46800" anchor="ctr">
              <a:spAutoFit/>
            </a:bodyPr>
            <a:lstStyle/>
            <a:p>
              <a:endParaRPr lang="zh-CN" altLang="en-US"/>
            </a:p>
          </p:txBody>
        </p:sp>
        <p:sp>
          <p:nvSpPr>
            <p:cNvPr id="78888" name="Line 34"/>
            <p:cNvSpPr>
              <a:spLocks noChangeShapeType="1"/>
            </p:cNvSpPr>
            <p:nvPr/>
          </p:nvSpPr>
          <p:spPr bwMode="auto">
            <a:xfrm flipH="1">
              <a:off x="1380" y="569"/>
              <a:ext cx="40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8889" name="Text Box 35"/>
            <p:cNvSpPr txBox="1">
              <a:spLocks noChangeArrowheads="1"/>
            </p:cNvSpPr>
            <p:nvPr/>
          </p:nvSpPr>
          <p:spPr bwMode="auto">
            <a:xfrm>
              <a:off x="249" y="890"/>
              <a:ext cx="454" cy="27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EN</a:t>
              </a:r>
            </a:p>
          </p:txBody>
        </p:sp>
        <p:sp>
          <p:nvSpPr>
            <p:cNvPr id="78890" name="Text Box 36"/>
            <p:cNvSpPr txBox="1">
              <a:spLocks noChangeArrowheads="1"/>
            </p:cNvSpPr>
            <p:nvPr/>
          </p:nvSpPr>
          <p:spPr bwMode="auto">
            <a:xfrm>
              <a:off x="1746" y="436"/>
              <a:ext cx="272" cy="27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B</a:t>
              </a:r>
            </a:p>
          </p:txBody>
        </p:sp>
        <p:sp>
          <p:nvSpPr>
            <p:cNvPr id="78891" name="Rectangle 42"/>
            <p:cNvSpPr>
              <a:spLocks noChangeArrowheads="1"/>
            </p:cNvSpPr>
            <p:nvPr/>
          </p:nvSpPr>
          <p:spPr bwMode="auto">
            <a:xfrm>
              <a:off x="930" y="346"/>
              <a:ext cx="453" cy="998"/>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78892" name="Line 45"/>
            <p:cNvSpPr>
              <a:spLocks noChangeShapeType="1"/>
            </p:cNvSpPr>
            <p:nvPr/>
          </p:nvSpPr>
          <p:spPr bwMode="auto">
            <a:xfrm>
              <a:off x="1701" y="572"/>
              <a:ext cx="0" cy="182"/>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8893" name="Line 46"/>
            <p:cNvSpPr>
              <a:spLocks noChangeShapeType="1"/>
            </p:cNvSpPr>
            <p:nvPr/>
          </p:nvSpPr>
          <p:spPr bwMode="auto">
            <a:xfrm flipH="1">
              <a:off x="1383" y="754"/>
              <a:ext cx="318"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78894" name="Line 47"/>
            <p:cNvSpPr>
              <a:spLocks noChangeShapeType="1"/>
            </p:cNvSpPr>
            <p:nvPr/>
          </p:nvSpPr>
          <p:spPr bwMode="auto">
            <a:xfrm>
              <a:off x="612" y="572"/>
              <a:ext cx="0" cy="182"/>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8895" name="Line 48"/>
            <p:cNvSpPr>
              <a:spLocks noChangeShapeType="1"/>
            </p:cNvSpPr>
            <p:nvPr/>
          </p:nvSpPr>
          <p:spPr bwMode="auto">
            <a:xfrm flipH="1">
              <a:off x="612" y="754"/>
              <a:ext cx="318" cy="0"/>
            </a:xfrm>
            <a:prstGeom prst="line">
              <a:avLst/>
            </a:prstGeom>
            <a:noFill/>
            <a:ln w="19050">
              <a:solidFill>
                <a:schemeClr val="tx1"/>
              </a:solidFill>
              <a:round/>
              <a:headEnd/>
              <a:tailEnd type="triangle" w="med" len="med"/>
            </a:ln>
          </p:spPr>
          <p:txBody>
            <a:bodyPr wrap="none" lIns="90000" tIns="46800" rIns="90000" bIns="46800" anchor="ctr">
              <a:spAutoFit/>
            </a:bodyPr>
            <a:lstStyle/>
            <a:p>
              <a:endParaRPr lang="zh-CN" altLang="en-US"/>
            </a:p>
          </p:txBody>
        </p:sp>
        <p:sp>
          <p:nvSpPr>
            <p:cNvPr id="78896" name="AutoShape 50"/>
            <p:cNvSpPr>
              <a:spLocks noChangeArrowheads="1"/>
            </p:cNvSpPr>
            <p:nvPr/>
          </p:nvSpPr>
          <p:spPr bwMode="auto">
            <a:xfrm flipV="1">
              <a:off x="1229" y="763"/>
              <a:ext cx="136" cy="136"/>
            </a:xfrm>
            <a:prstGeom prst="triangle">
              <a:avLst>
                <a:gd name="adj" fmla="val 50000"/>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78897" name="Line 51"/>
            <p:cNvSpPr>
              <a:spLocks noChangeShapeType="1"/>
            </p:cNvSpPr>
            <p:nvPr/>
          </p:nvSpPr>
          <p:spPr bwMode="auto">
            <a:xfrm flipH="1">
              <a:off x="612" y="1026"/>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8898" name="Line 52"/>
            <p:cNvSpPr>
              <a:spLocks noChangeShapeType="1"/>
            </p:cNvSpPr>
            <p:nvPr/>
          </p:nvSpPr>
          <p:spPr bwMode="auto">
            <a:xfrm flipH="1">
              <a:off x="603" y="1170"/>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78899" name="Text Box 53"/>
            <p:cNvSpPr txBox="1">
              <a:spLocks noChangeArrowheads="1"/>
            </p:cNvSpPr>
            <p:nvPr/>
          </p:nvSpPr>
          <p:spPr bwMode="auto">
            <a:xfrm>
              <a:off x="249" y="1071"/>
              <a:ext cx="454" cy="27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DR</a:t>
              </a:r>
            </a:p>
          </p:txBody>
        </p:sp>
      </p:grpSp>
      <p:grpSp>
        <p:nvGrpSpPr>
          <p:cNvPr id="5" name="Group 65"/>
          <p:cNvGrpSpPr>
            <a:grpSpLocks/>
          </p:cNvGrpSpPr>
          <p:nvPr/>
        </p:nvGrpSpPr>
        <p:grpSpPr bwMode="auto">
          <a:xfrm>
            <a:off x="4643438" y="476250"/>
            <a:ext cx="4105275" cy="1263650"/>
            <a:chOff x="2925" y="300"/>
            <a:chExt cx="2586" cy="796"/>
          </a:xfrm>
        </p:grpSpPr>
        <p:sp>
          <p:nvSpPr>
            <p:cNvPr id="78882" name="Oval 62"/>
            <p:cNvSpPr>
              <a:spLocks noChangeArrowheads="1"/>
            </p:cNvSpPr>
            <p:nvPr/>
          </p:nvSpPr>
          <p:spPr bwMode="auto">
            <a:xfrm>
              <a:off x="2925" y="845"/>
              <a:ext cx="545" cy="251"/>
            </a:xfrm>
            <a:prstGeom prst="ellipse">
              <a:avLst/>
            </a:prstGeom>
            <a:noFill/>
            <a:ln w="19050" algn="ctr">
              <a:solidFill>
                <a:srgbClr val="00B050"/>
              </a:solidFill>
              <a:round/>
              <a:headEnd/>
              <a:tailEnd/>
            </a:ln>
          </p:spPr>
          <p:txBody>
            <a:bodyPr lIns="90000" tIns="46800" rIns="90000" bIns="46800" anchor="ctr">
              <a:spAutoFit/>
            </a:bodyPr>
            <a:lstStyle/>
            <a:p>
              <a:endParaRPr lang="zh-CN" altLang="en-US"/>
            </a:p>
          </p:txBody>
        </p:sp>
        <p:sp>
          <p:nvSpPr>
            <p:cNvPr id="78883" name="Line 63"/>
            <p:cNvSpPr>
              <a:spLocks noChangeShapeType="1"/>
            </p:cNvSpPr>
            <p:nvPr/>
          </p:nvSpPr>
          <p:spPr bwMode="auto">
            <a:xfrm flipV="1">
              <a:off x="3470" y="527"/>
              <a:ext cx="907" cy="408"/>
            </a:xfrm>
            <a:prstGeom prst="line">
              <a:avLst/>
            </a:prstGeom>
            <a:noFill/>
            <a:ln w="19050">
              <a:solidFill>
                <a:srgbClr val="00B050"/>
              </a:solidFill>
              <a:round/>
              <a:headEnd/>
              <a:tailEnd/>
            </a:ln>
          </p:spPr>
          <p:txBody>
            <a:bodyPr lIns="90000" tIns="46800" rIns="90000" bIns="46800" anchor="ctr">
              <a:spAutoFit/>
            </a:bodyPr>
            <a:lstStyle/>
            <a:p>
              <a:endParaRPr lang="zh-CN" altLang="en-US"/>
            </a:p>
          </p:txBody>
        </p:sp>
        <p:sp>
          <p:nvSpPr>
            <p:cNvPr id="78884" name="Text Box 64"/>
            <p:cNvSpPr txBox="1">
              <a:spLocks noChangeArrowheads="1"/>
            </p:cNvSpPr>
            <p:nvPr/>
          </p:nvSpPr>
          <p:spPr bwMode="auto">
            <a:xfrm>
              <a:off x="4377" y="300"/>
              <a:ext cx="1134" cy="454"/>
            </a:xfrm>
            <a:prstGeom prst="rect">
              <a:avLst/>
            </a:prstGeom>
            <a:noFill/>
            <a:ln w="19050" algn="ctr">
              <a:solidFill>
                <a:srgbClr val="00B050"/>
              </a:solidFill>
              <a:miter lim="800000"/>
              <a:headEnd/>
              <a:tailEnd/>
            </a:ln>
          </p:spPr>
          <p:txBody>
            <a:bodyPr lIns="90000" tIns="46800" rIns="90000" bIns="46800">
              <a:spAutoFit/>
            </a:bodyPr>
            <a:lstStyle/>
            <a:p>
              <a:pPr algn="ctr">
                <a:lnSpc>
                  <a:spcPct val="100000"/>
                </a:lnSpc>
              </a:pPr>
              <a:r>
                <a:rPr lang="zh-CN" altLang="en-US">
                  <a:ea typeface="宋体" pitchFamily="2" charset="-122"/>
                </a:rPr>
                <a:t>端口说明中的双向模式</a:t>
              </a:r>
            </a:p>
          </p:txBody>
        </p:sp>
      </p:grpSp>
      <p:grpSp>
        <p:nvGrpSpPr>
          <p:cNvPr id="6" name="Group 69"/>
          <p:cNvGrpSpPr>
            <a:grpSpLocks/>
          </p:cNvGrpSpPr>
          <p:nvPr/>
        </p:nvGrpSpPr>
        <p:grpSpPr bwMode="auto">
          <a:xfrm>
            <a:off x="409575" y="2568575"/>
            <a:ext cx="3976688" cy="1725613"/>
            <a:chOff x="258" y="1618"/>
            <a:chExt cx="2505" cy="1087"/>
          </a:xfrm>
        </p:grpSpPr>
        <p:sp>
          <p:nvSpPr>
            <p:cNvPr id="78879" name="Oval 61"/>
            <p:cNvSpPr>
              <a:spLocks noChangeArrowheads="1"/>
            </p:cNvSpPr>
            <p:nvPr/>
          </p:nvSpPr>
          <p:spPr bwMode="auto">
            <a:xfrm>
              <a:off x="2218" y="1618"/>
              <a:ext cx="545" cy="196"/>
            </a:xfrm>
            <a:prstGeom prst="ellipse">
              <a:avLst/>
            </a:prstGeom>
            <a:noFill/>
            <a:ln w="19050" algn="ctr">
              <a:solidFill>
                <a:srgbClr val="00B050"/>
              </a:solidFill>
              <a:round/>
              <a:headEnd/>
              <a:tailEnd/>
            </a:ln>
          </p:spPr>
          <p:txBody>
            <a:bodyPr lIns="90000" tIns="46800" rIns="90000" bIns="46800" anchor="ctr">
              <a:spAutoFit/>
            </a:bodyPr>
            <a:lstStyle/>
            <a:p>
              <a:endParaRPr lang="zh-CN" altLang="en-US"/>
            </a:p>
          </p:txBody>
        </p:sp>
        <p:sp>
          <p:nvSpPr>
            <p:cNvPr id="78880" name="Line 66"/>
            <p:cNvSpPr>
              <a:spLocks noChangeShapeType="1"/>
            </p:cNvSpPr>
            <p:nvPr/>
          </p:nvSpPr>
          <p:spPr bwMode="auto">
            <a:xfrm flipH="1">
              <a:off x="1565" y="1752"/>
              <a:ext cx="680" cy="499"/>
            </a:xfrm>
            <a:prstGeom prst="line">
              <a:avLst/>
            </a:prstGeom>
            <a:noFill/>
            <a:ln w="19050">
              <a:solidFill>
                <a:srgbClr val="00B050"/>
              </a:solidFill>
              <a:round/>
              <a:headEnd/>
              <a:tailEnd/>
            </a:ln>
          </p:spPr>
          <p:txBody>
            <a:bodyPr lIns="90000" tIns="46800" rIns="90000" bIns="46800" anchor="ctr">
              <a:spAutoFit/>
            </a:bodyPr>
            <a:lstStyle/>
            <a:p>
              <a:endParaRPr lang="zh-CN" altLang="en-US"/>
            </a:p>
          </p:txBody>
        </p:sp>
        <p:sp>
          <p:nvSpPr>
            <p:cNvPr id="78881" name="Text Box 67"/>
            <p:cNvSpPr txBox="1">
              <a:spLocks noChangeArrowheads="1"/>
            </p:cNvSpPr>
            <p:nvPr/>
          </p:nvSpPr>
          <p:spPr bwMode="auto">
            <a:xfrm>
              <a:off x="258" y="2251"/>
              <a:ext cx="1451" cy="454"/>
            </a:xfrm>
            <a:prstGeom prst="rect">
              <a:avLst/>
            </a:prstGeom>
            <a:noFill/>
            <a:ln w="19050" algn="ctr">
              <a:solidFill>
                <a:srgbClr val="00B050"/>
              </a:solidFill>
              <a:miter lim="800000"/>
              <a:headEnd/>
              <a:tailEnd/>
            </a:ln>
          </p:spPr>
          <p:txBody>
            <a:bodyPr lIns="90000" tIns="46800" rIns="90000" bIns="46800">
              <a:spAutoFit/>
            </a:bodyPr>
            <a:lstStyle/>
            <a:p>
              <a:pPr algn="ctr">
                <a:lnSpc>
                  <a:spcPct val="100000"/>
                </a:lnSpc>
              </a:pPr>
              <a:r>
                <a:rPr lang="en-US" altLang="zh-CN">
                  <a:solidFill>
                    <a:schemeClr val="accent2"/>
                  </a:solidFill>
                  <a:ea typeface="宋体" pitchFamily="2" charset="-122"/>
                </a:rPr>
                <a:t>“SIGNAL”</a:t>
              </a:r>
              <a:r>
                <a:rPr lang="zh-CN" altLang="en-US">
                  <a:ea typeface="宋体" pitchFamily="2" charset="-122"/>
                </a:rPr>
                <a:t>是用来表示信号的保留字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76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76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5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6481763" y="6559550"/>
            <a:ext cx="2662237" cy="298450"/>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选择器</a:t>
            </a:r>
          </a:p>
        </p:txBody>
      </p:sp>
      <p:sp>
        <p:nvSpPr>
          <p:cNvPr id="545796" name="Text Box 4"/>
          <p:cNvSpPr txBox="1">
            <a:spLocks noChangeArrowheads="1"/>
          </p:cNvSpPr>
          <p:nvPr/>
        </p:nvSpPr>
        <p:spPr bwMode="auto">
          <a:xfrm>
            <a:off x="2124075" y="549275"/>
            <a:ext cx="4752975" cy="4449763"/>
          </a:xfrm>
          <a:prstGeom prst="rect">
            <a:avLst/>
          </a:prstGeom>
          <a:noFill/>
          <a:ln w="19050" algn="ctr">
            <a:solidFill>
              <a:schemeClr val="accent1"/>
            </a:solidFill>
            <a:miter lim="800000"/>
            <a:headEnd/>
            <a:tailEnd/>
          </a:ln>
        </p:spPr>
        <p:txBody>
          <a:bodyPr lIns="90000" tIns="46800" rIns="90000" bIns="46800">
            <a:spAutoFit/>
          </a:bodyPr>
          <a:lstStyle/>
          <a:p>
            <a:pPr>
              <a:lnSpc>
                <a:spcPct val="35000"/>
              </a:lnSpc>
              <a:defRPr/>
            </a:pPr>
            <a:endParaRPr lang="en-US" altLang="zh-CN" sz="1600" dirty="0">
              <a:ea typeface="宋体" pitchFamily="2" charset="-122"/>
            </a:endParaRPr>
          </a:p>
          <a:p>
            <a:pPr>
              <a:lnSpc>
                <a:spcPct val="35000"/>
              </a:lnSpc>
              <a:defRPr/>
            </a:pPr>
            <a:endParaRPr lang="en-US" altLang="zh-CN" sz="1800" dirty="0">
              <a:solidFill>
                <a:schemeClr val="accent2"/>
              </a:solidFill>
              <a:ea typeface="宋体" pitchFamily="2" charset="-122"/>
            </a:endParaRPr>
          </a:p>
          <a:p>
            <a:pPr>
              <a:lnSpc>
                <a:spcPct val="35000"/>
              </a:lnSpc>
              <a:defRPr/>
            </a:pPr>
            <a:r>
              <a:rPr lang="en-US" altLang="zh-CN" sz="1800" dirty="0">
                <a:solidFill>
                  <a:schemeClr val="accent2"/>
                </a:solidFill>
                <a:ea typeface="宋体" pitchFamily="2" charset="-122"/>
              </a:rPr>
              <a:t>LIBRARY</a:t>
            </a:r>
            <a:r>
              <a:rPr lang="en-US" altLang="zh-CN" sz="1800" dirty="0">
                <a:ea typeface="宋体" pitchFamily="2" charset="-122"/>
              </a:rPr>
              <a:t> IEEE;</a:t>
            </a:r>
          </a:p>
          <a:p>
            <a:pPr>
              <a:lnSpc>
                <a:spcPct val="35000"/>
              </a:lnSpc>
              <a:defRPr/>
            </a:pPr>
            <a:r>
              <a:rPr lang="en-US" altLang="zh-CN" sz="1800" dirty="0">
                <a:solidFill>
                  <a:schemeClr val="accent2"/>
                </a:solidFill>
                <a:ea typeface="宋体" pitchFamily="2" charset="-122"/>
              </a:rPr>
              <a:t>USE</a:t>
            </a:r>
            <a:r>
              <a:rPr lang="en-US" altLang="zh-CN" sz="1800" dirty="0">
                <a:ea typeface="宋体" pitchFamily="2" charset="-122"/>
              </a:rPr>
              <a:t> IEEE.std_logic_1164.</a:t>
            </a:r>
            <a:r>
              <a:rPr lang="en-US" altLang="zh-CN" sz="1800" dirty="0">
                <a:solidFill>
                  <a:schemeClr val="accent2"/>
                </a:solidFill>
                <a:ea typeface="宋体" pitchFamily="2" charset="-122"/>
              </a:rPr>
              <a:t>ALL</a:t>
            </a:r>
            <a:r>
              <a:rPr lang="en-US" altLang="zh-CN" sz="1800" dirty="0">
                <a:ea typeface="宋体" pitchFamily="2" charset="-122"/>
              </a:rPr>
              <a:t>;</a:t>
            </a:r>
          </a:p>
          <a:p>
            <a:pPr>
              <a:lnSpc>
                <a:spcPct val="35000"/>
              </a:lnSpc>
              <a:defRPr/>
            </a:pPr>
            <a:endParaRPr lang="en-US" altLang="zh-CN" sz="1800" dirty="0">
              <a:ea typeface="宋体" pitchFamily="2" charset="-122"/>
            </a:endParaRPr>
          </a:p>
          <a:p>
            <a:pPr>
              <a:lnSpc>
                <a:spcPct val="35000"/>
              </a:lnSpc>
              <a:defRPr/>
            </a:pPr>
            <a:r>
              <a:rPr lang="en-US" altLang="zh-CN" sz="1800" dirty="0">
                <a:solidFill>
                  <a:schemeClr val="accent2"/>
                </a:solidFill>
                <a:ea typeface="宋体" pitchFamily="2" charset="-122"/>
              </a:rPr>
              <a:t>ENTITY</a:t>
            </a:r>
            <a:r>
              <a:rPr lang="en-US" altLang="zh-CN" sz="1800" dirty="0">
                <a:ea typeface="宋体" pitchFamily="2" charset="-122"/>
              </a:rPr>
              <a:t> </a:t>
            </a:r>
            <a:r>
              <a:rPr lang="en-US" altLang="zh-CN" sz="1800" dirty="0" err="1">
                <a:ea typeface="宋体" pitchFamily="2" charset="-122"/>
              </a:rPr>
              <a:t>mux</a:t>
            </a:r>
            <a:r>
              <a:rPr lang="en-US" altLang="zh-CN" sz="1800" dirty="0">
                <a:ea typeface="宋体" pitchFamily="2" charset="-122"/>
              </a:rPr>
              <a:t> </a:t>
            </a:r>
            <a:r>
              <a:rPr lang="en-US" altLang="zh-CN" sz="1800" dirty="0">
                <a:solidFill>
                  <a:schemeClr val="accent2"/>
                </a:solidFill>
                <a:ea typeface="宋体" pitchFamily="2" charset="-122"/>
              </a:rPr>
              <a:t>IS</a:t>
            </a:r>
            <a:r>
              <a:rPr lang="en-US" altLang="zh-CN" sz="1800" dirty="0">
                <a:ea typeface="宋体" pitchFamily="2" charset="-122"/>
              </a:rPr>
              <a:t> </a:t>
            </a:r>
          </a:p>
          <a:p>
            <a:pPr>
              <a:lnSpc>
                <a:spcPct val="35000"/>
              </a:lnSpc>
              <a:defRPr/>
            </a:pPr>
            <a:r>
              <a:rPr lang="en-US" altLang="zh-CN" sz="1800" dirty="0">
                <a:ea typeface="宋体" pitchFamily="2" charset="-122"/>
              </a:rPr>
              <a:t>      </a:t>
            </a:r>
            <a:r>
              <a:rPr lang="en-US" altLang="zh-CN" sz="1800" dirty="0">
                <a:solidFill>
                  <a:schemeClr val="accent2"/>
                </a:solidFill>
                <a:ea typeface="宋体" pitchFamily="2" charset="-122"/>
              </a:rPr>
              <a:t>PORT</a:t>
            </a:r>
            <a:r>
              <a:rPr lang="en-US" altLang="zh-CN" sz="1800" dirty="0">
                <a:ea typeface="宋体" pitchFamily="2" charset="-122"/>
              </a:rPr>
              <a:t> (</a:t>
            </a:r>
            <a:r>
              <a:rPr lang="en-US" altLang="zh-CN" sz="1800" dirty="0" err="1">
                <a:ea typeface="宋体" pitchFamily="2" charset="-122"/>
              </a:rPr>
              <a:t>a,b,c,d</a:t>
            </a:r>
            <a:r>
              <a:rPr lang="en-US" altLang="zh-CN" sz="1800" dirty="0">
                <a:ea typeface="宋体" pitchFamily="2" charset="-122"/>
              </a:rPr>
              <a:t> : </a:t>
            </a:r>
            <a:r>
              <a:rPr lang="en-US" altLang="zh-CN" sz="1800" dirty="0">
                <a:solidFill>
                  <a:schemeClr val="accent2"/>
                </a:solidFill>
                <a:ea typeface="宋体" pitchFamily="2" charset="-122"/>
              </a:rPr>
              <a:t>IN</a:t>
            </a:r>
            <a:r>
              <a:rPr lang="en-US" altLang="zh-CN" sz="1800" dirty="0">
                <a:ea typeface="宋体" pitchFamily="2" charset="-122"/>
              </a:rPr>
              <a:t>  </a:t>
            </a:r>
            <a:r>
              <a:rPr lang="en-US" altLang="zh-CN" sz="1800" dirty="0" err="1">
                <a:ea typeface="宋体" pitchFamily="2" charset="-122"/>
              </a:rPr>
              <a:t>std_logic</a:t>
            </a:r>
            <a:r>
              <a:rPr lang="en-US" altLang="zh-CN" sz="1800" dirty="0">
                <a:ea typeface="宋体" pitchFamily="2" charset="-122"/>
              </a:rPr>
              <a:t>;</a:t>
            </a:r>
          </a:p>
          <a:p>
            <a:pPr>
              <a:lnSpc>
                <a:spcPct val="35000"/>
              </a:lnSpc>
              <a:defRPr/>
            </a:pPr>
            <a:r>
              <a:rPr lang="en-US" altLang="zh-CN" sz="1800" dirty="0">
                <a:ea typeface="宋体" pitchFamily="2" charset="-122"/>
              </a:rPr>
              <a:t>                 s: </a:t>
            </a:r>
            <a:r>
              <a:rPr lang="en-US" altLang="zh-CN" sz="1800" dirty="0">
                <a:solidFill>
                  <a:schemeClr val="accent2"/>
                </a:solidFill>
                <a:ea typeface="宋体" pitchFamily="2" charset="-122"/>
              </a:rPr>
              <a:t>IN</a:t>
            </a:r>
            <a:r>
              <a:rPr lang="en-US" altLang="zh-CN" sz="1800" dirty="0">
                <a:ea typeface="宋体" pitchFamily="2" charset="-122"/>
              </a:rPr>
              <a:t> </a:t>
            </a:r>
            <a:r>
              <a:rPr lang="en-US" altLang="zh-CN" sz="1800" dirty="0" err="1">
                <a:ea typeface="宋体" pitchFamily="2" charset="-122"/>
              </a:rPr>
              <a:t>std_logic_vector</a:t>
            </a:r>
            <a:r>
              <a:rPr lang="en-US" altLang="zh-CN" sz="1800" dirty="0">
                <a:ea typeface="宋体" pitchFamily="2" charset="-122"/>
              </a:rPr>
              <a:t>(1 </a:t>
            </a:r>
            <a:r>
              <a:rPr lang="en-US" altLang="zh-CN" sz="1800" dirty="0" err="1">
                <a:solidFill>
                  <a:schemeClr val="accent2"/>
                </a:solidFill>
                <a:ea typeface="宋体" pitchFamily="2" charset="-122"/>
              </a:rPr>
              <a:t>downto</a:t>
            </a:r>
            <a:r>
              <a:rPr lang="en-US" altLang="zh-CN" sz="1800" dirty="0">
                <a:ea typeface="宋体" pitchFamily="2" charset="-122"/>
              </a:rPr>
              <a:t> 0); </a:t>
            </a:r>
          </a:p>
          <a:p>
            <a:pPr>
              <a:lnSpc>
                <a:spcPct val="35000"/>
              </a:lnSpc>
              <a:defRPr/>
            </a:pPr>
            <a:r>
              <a:rPr lang="en-US" altLang="zh-CN" sz="1800" dirty="0">
                <a:ea typeface="宋体" pitchFamily="2" charset="-122"/>
              </a:rPr>
              <a:t>                 y  : </a:t>
            </a:r>
            <a:r>
              <a:rPr lang="en-US" altLang="zh-CN" sz="1800" dirty="0">
                <a:solidFill>
                  <a:schemeClr val="accent2"/>
                </a:solidFill>
                <a:ea typeface="宋体" pitchFamily="2" charset="-122"/>
              </a:rPr>
              <a:t>OUT</a:t>
            </a:r>
            <a:r>
              <a:rPr lang="en-US" altLang="zh-CN" sz="1800" dirty="0">
                <a:ea typeface="宋体" pitchFamily="2" charset="-122"/>
              </a:rPr>
              <a:t> </a:t>
            </a:r>
            <a:r>
              <a:rPr lang="en-US" altLang="zh-CN" sz="1800" dirty="0" err="1">
                <a:ea typeface="宋体" pitchFamily="2" charset="-122"/>
              </a:rPr>
              <a:t>std_logic</a:t>
            </a:r>
            <a:r>
              <a:rPr lang="en-US" altLang="zh-CN" sz="1800" dirty="0">
                <a:ea typeface="宋体" pitchFamily="2" charset="-122"/>
              </a:rPr>
              <a:t>);</a:t>
            </a:r>
          </a:p>
          <a:p>
            <a:pPr>
              <a:lnSpc>
                <a:spcPct val="35000"/>
              </a:lnSpc>
              <a:defRPr/>
            </a:pPr>
            <a:r>
              <a:rPr lang="en-US" altLang="zh-CN" sz="1800" dirty="0">
                <a:solidFill>
                  <a:schemeClr val="accent2"/>
                </a:solidFill>
                <a:ea typeface="宋体" pitchFamily="2" charset="-122"/>
              </a:rPr>
              <a:t>END</a:t>
            </a:r>
            <a:r>
              <a:rPr lang="en-US" altLang="zh-CN" sz="1800" dirty="0">
                <a:ea typeface="宋体" pitchFamily="2" charset="-122"/>
              </a:rPr>
              <a:t> </a:t>
            </a:r>
            <a:r>
              <a:rPr lang="en-US" altLang="zh-CN" sz="1800" dirty="0" err="1">
                <a:ea typeface="宋体" pitchFamily="2" charset="-122"/>
              </a:rPr>
              <a:t>mux</a:t>
            </a:r>
            <a:r>
              <a:rPr lang="en-US" altLang="zh-CN" sz="1800" dirty="0">
                <a:ea typeface="宋体" pitchFamily="2" charset="-122"/>
              </a:rPr>
              <a:t>; </a:t>
            </a:r>
          </a:p>
          <a:p>
            <a:pPr>
              <a:lnSpc>
                <a:spcPct val="35000"/>
              </a:lnSpc>
              <a:defRPr/>
            </a:pPr>
            <a:endParaRPr lang="en-US" altLang="zh-CN" sz="1800" dirty="0">
              <a:ea typeface="宋体" pitchFamily="2" charset="-122"/>
            </a:endParaRPr>
          </a:p>
          <a:p>
            <a:pPr>
              <a:lnSpc>
                <a:spcPct val="35000"/>
              </a:lnSpc>
              <a:defRPr/>
            </a:pPr>
            <a:r>
              <a:rPr lang="en-US" altLang="zh-CN" sz="1800" dirty="0">
                <a:solidFill>
                  <a:schemeClr val="accent2"/>
                </a:solidFill>
                <a:ea typeface="宋体" pitchFamily="2" charset="-122"/>
              </a:rPr>
              <a:t>ARCHITECTURE</a:t>
            </a:r>
            <a:r>
              <a:rPr lang="en-US" altLang="zh-CN" sz="1800" dirty="0">
                <a:ea typeface="宋体" pitchFamily="2" charset="-122"/>
              </a:rPr>
              <a:t> </a:t>
            </a:r>
            <a:r>
              <a:rPr lang="en-US" altLang="zh-CN" sz="1800" dirty="0" err="1">
                <a:ea typeface="宋体" pitchFamily="2" charset="-122"/>
              </a:rPr>
              <a:t>rtl</a:t>
            </a:r>
            <a:r>
              <a:rPr lang="en-US" altLang="zh-CN" sz="1800" dirty="0">
                <a:ea typeface="宋体" pitchFamily="2" charset="-122"/>
              </a:rPr>
              <a:t> </a:t>
            </a:r>
            <a:r>
              <a:rPr lang="en-US" altLang="zh-CN" sz="1800" dirty="0">
                <a:solidFill>
                  <a:schemeClr val="accent2"/>
                </a:solidFill>
                <a:ea typeface="宋体" pitchFamily="2" charset="-122"/>
              </a:rPr>
              <a:t>OF </a:t>
            </a:r>
            <a:r>
              <a:rPr lang="en-US" altLang="zh-CN" sz="1800" dirty="0" err="1">
                <a:ea typeface="宋体" pitchFamily="2" charset="-122"/>
              </a:rPr>
              <a:t>mux</a:t>
            </a:r>
            <a:r>
              <a:rPr lang="en-US" altLang="zh-CN" sz="1800" dirty="0">
                <a:ea typeface="宋体" pitchFamily="2" charset="-122"/>
              </a:rPr>
              <a:t> </a:t>
            </a:r>
            <a:r>
              <a:rPr lang="en-US" altLang="zh-CN" sz="1800" dirty="0">
                <a:solidFill>
                  <a:schemeClr val="accent2"/>
                </a:solidFill>
                <a:ea typeface="宋体" pitchFamily="2" charset="-122"/>
              </a:rPr>
              <a:t>IS</a:t>
            </a:r>
          </a:p>
          <a:p>
            <a:pPr>
              <a:lnSpc>
                <a:spcPct val="35000"/>
              </a:lnSpc>
              <a:defRPr/>
            </a:pPr>
            <a:r>
              <a:rPr lang="en-US" altLang="zh-CN" sz="1800" dirty="0">
                <a:ea typeface="宋体" pitchFamily="2" charset="-122"/>
              </a:rPr>
              <a:t>     </a:t>
            </a:r>
            <a:r>
              <a:rPr lang="en-US" altLang="zh-CN" sz="1800" dirty="0">
                <a:solidFill>
                  <a:schemeClr val="accent2"/>
                </a:solidFill>
                <a:ea typeface="宋体" pitchFamily="2" charset="-122"/>
              </a:rPr>
              <a:t>BEGIN</a:t>
            </a:r>
          </a:p>
          <a:p>
            <a:pPr>
              <a:lnSpc>
                <a:spcPct val="35000"/>
              </a:lnSpc>
              <a:defRPr/>
            </a:pPr>
            <a:r>
              <a:rPr lang="en-US" altLang="zh-CN" sz="1800" dirty="0">
                <a:solidFill>
                  <a:schemeClr val="accent2"/>
                </a:solidFill>
                <a:ea typeface="宋体" pitchFamily="2" charset="-122"/>
              </a:rPr>
              <a:t>     </a:t>
            </a:r>
            <a:r>
              <a:rPr lang="en-US" altLang="zh-CN" sz="1800" dirty="0">
                <a:ea typeface="宋体" pitchFamily="2" charset="-122"/>
              </a:rPr>
              <a:t>y &lt;= a </a:t>
            </a:r>
            <a:r>
              <a:rPr lang="en-US" altLang="zh-CN" sz="1800" dirty="0">
                <a:solidFill>
                  <a:schemeClr val="accent2"/>
                </a:solidFill>
                <a:ea typeface="宋体" pitchFamily="2" charset="-122"/>
              </a:rPr>
              <a:t>WHEN</a:t>
            </a:r>
            <a:r>
              <a:rPr lang="en-US" altLang="zh-CN" sz="1800" dirty="0">
                <a:ea typeface="宋体" pitchFamily="2" charset="-122"/>
              </a:rPr>
              <a:t> s=“00” </a:t>
            </a:r>
            <a:r>
              <a:rPr lang="en-US" altLang="zh-CN" sz="1800" dirty="0">
                <a:solidFill>
                  <a:schemeClr val="accent2">
                    <a:lumMod val="75000"/>
                  </a:schemeClr>
                </a:solidFill>
                <a:ea typeface="宋体" pitchFamily="2" charset="-122"/>
              </a:rPr>
              <a:t>ELSE</a:t>
            </a:r>
          </a:p>
          <a:p>
            <a:pPr>
              <a:lnSpc>
                <a:spcPct val="35000"/>
              </a:lnSpc>
              <a:defRPr/>
            </a:pPr>
            <a:r>
              <a:rPr lang="en-US" altLang="zh-CN" sz="1800" dirty="0">
                <a:ea typeface="宋体" pitchFamily="2" charset="-122"/>
              </a:rPr>
              <a:t>             b </a:t>
            </a:r>
            <a:r>
              <a:rPr lang="en-US" altLang="zh-CN" sz="1800" dirty="0">
                <a:solidFill>
                  <a:schemeClr val="accent2"/>
                </a:solidFill>
                <a:ea typeface="宋体" pitchFamily="2" charset="-122"/>
              </a:rPr>
              <a:t>WHEN</a:t>
            </a:r>
            <a:r>
              <a:rPr lang="en-US" altLang="zh-CN" sz="1800" dirty="0">
                <a:ea typeface="宋体" pitchFamily="2" charset="-122"/>
              </a:rPr>
              <a:t> s=“01” </a:t>
            </a:r>
            <a:r>
              <a:rPr lang="en-US" altLang="zh-CN" sz="1800" dirty="0">
                <a:solidFill>
                  <a:schemeClr val="accent2">
                    <a:lumMod val="75000"/>
                  </a:schemeClr>
                </a:solidFill>
                <a:ea typeface="宋体" pitchFamily="2" charset="-122"/>
              </a:rPr>
              <a:t>ELSE</a:t>
            </a:r>
          </a:p>
          <a:p>
            <a:pPr>
              <a:lnSpc>
                <a:spcPct val="35000"/>
              </a:lnSpc>
              <a:defRPr/>
            </a:pPr>
            <a:r>
              <a:rPr lang="en-US" altLang="zh-CN" sz="1800" dirty="0">
                <a:ea typeface="宋体" pitchFamily="2" charset="-122"/>
              </a:rPr>
              <a:t>             c </a:t>
            </a:r>
            <a:r>
              <a:rPr lang="en-US" altLang="zh-CN" sz="1800" dirty="0">
                <a:solidFill>
                  <a:schemeClr val="accent2"/>
                </a:solidFill>
                <a:ea typeface="宋体" pitchFamily="2" charset="-122"/>
              </a:rPr>
              <a:t>WHEN</a:t>
            </a:r>
            <a:r>
              <a:rPr lang="en-US" altLang="zh-CN" sz="1800" dirty="0">
                <a:ea typeface="宋体" pitchFamily="2" charset="-122"/>
              </a:rPr>
              <a:t> s=“10” </a:t>
            </a:r>
            <a:r>
              <a:rPr lang="en-US" altLang="zh-CN" sz="1800" dirty="0">
                <a:solidFill>
                  <a:schemeClr val="accent2">
                    <a:lumMod val="75000"/>
                  </a:schemeClr>
                </a:solidFill>
                <a:ea typeface="宋体" pitchFamily="2" charset="-122"/>
              </a:rPr>
              <a:t>ELSE</a:t>
            </a:r>
          </a:p>
          <a:p>
            <a:pPr>
              <a:lnSpc>
                <a:spcPct val="35000"/>
              </a:lnSpc>
              <a:defRPr/>
            </a:pPr>
            <a:r>
              <a:rPr lang="en-US" altLang="zh-CN" sz="1800" dirty="0">
                <a:ea typeface="宋体" pitchFamily="2" charset="-122"/>
              </a:rPr>
              <a:t>             d </a:t>
            </a:r>
            <a:r>
              <a:rPr lang="en-US" altLang="zh-CN" sz="1800" dirty="0">
                <a:solidFill>
                  <a:schemeClr val="accent2"/>
                </a:solidFill>
                <a:ea typeface="宋体" pitchFamily="2" charset="-122"/>
              </a:rPr>
              <a:t>WHEN </a:t>
            </a:r>
            <a:r>
              <a:rPr lang="en-US" altLang="zh-CN" sz="1800" dirty="0">
                <a:ea typeface="宋体" pitchFamily="2" charset="-122"/>
              </a:rPr>
              <a:t>s=“11” </a:t>
            </a:r>
            <a:r>
              <a:rPr lang="en-US" altLang="zh-CN" sz="1800" dirty="0">
                <a:solidFill>
                  <a:schemeClr val="accent2">
                    <a:lumMod val="75000"/>
                  </a:schemeClr>
                </a:solidFill>
                <a:ea typeface="宋体" pitchFamily="2" charset="-122"/>
              </a:rPr>
              <a:t>ELSE</a:t>
            </a:r>
            <a:r>
              <a:rPr lang="en-US" altLang="zh-CN" dirty="0">
                <a:ea typeface="宋体" pitchFamily="2" charset="-122"/>
              </a:rPr>
              <a:t> </a:t>
            </a:r>
          </a:p>
          <a:p>
            <a:pPr>
              <a:lnSpc>
                <a:spcPct val="35000"/>
              </a:lnSpc>
              <a:defRPr/>
            </a:pPr>
            <a:r>
              <a:rPr lang="en-US" altLang="zh-CN" sz="1800" dirty="0">
                <a:ea typeface="宋体" pitchFamily="2" charset="-122"/>
              </a:rPr>
              <a:t>             ‘X’;</a:t>
            </a:r>
          </a:p>
          <a:p>
            <a:pPr>
              <a:lnSpc>
                <a:spcPct val="35000"/>
              </a:lnSpc>
              <a:defRPr/>
            </a:pPr>
            <a:r>
              <a:rPr lang="en-US" altLang="zh-CN" sz="1800" dirty="0">
                <a:solidFill>
                  <a:schemeClr val="accent2"/>
                </a:solidFill>
                <a:ea typeface="宋体" pitchFamily="2" charset="-122"/>
              </a:rPr>
              <a:t>END</a:t>
            </a:r>
            <a:r>
              <a:rPr lang="en-US" altLang="zh-CN" sz="1800" dirty="0">
                <a:ea typeface="宋体" pitchFamily="2" charset="-122"/>
              </a:rPr>
              <a:t> </a:t>
            </a:r>
            <a:r>
              <a:rPr lang="en-US" altLang="zh-CN" sz="1800" dirty="0" err="1">
                <a:ea typeface="宋体" pitchFamily="2" charset="-122"/>
              </a:rPr>
              <a:t>rtl</a:t>
            </a:r>
            <a:r>
              <a:rPr lang="en-US" altLang="zh-CN" sz="1800" dirty="0">
                <a:ea typeface="宋体" pitchFamily="2" charset="-122"/>
              </a:rPr>
              <a:t>;</a:t>
            </a:r>
          </a:p>
        </p:txBody>
      </p:sp>
      <p:grpSp>
        <p:nvGrpSpPr>
          <p:cNvPr id="2" name="Group 5"/>
          <p:cNvGrpSpPr>
            <a:grpSpLocks/>
          </p:cNvGrpSpPr>
          <p:nvPr/>
        </p:nvGrpSpPr>
        <p:grpSpPr bwMode="auto">
          <a:xfrm>
            <a:off x="250825" y="0"/>
            <a:ext cx="2233613" cy="396875"/>
            <a:chOff x="144" y="1152"/>
            <a:chExt cx="1728" cy="250"/>
          </a:xfrm>
        </p:grpSpPr>
        <p:sp>
          <p:nvSpPr>
            <p:cNvPr id="545798" name="Text Box 6"/>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4</a:t>
              </a:r>
              <a:r>
                <a:rPr lang="zh-CN" altLang="en-US">
                  <a:ea typeface="宋体" pitchFamily="2" charset="-122"/>
                </a:rPr>
                <a:t>、选择器</a:t>
              </a:r>
            </a:p>
          </p:txBody>
        </p:sp>
        <p:sp>
          <p:nvSpPr>
            <p:cNvPr id="79879" name="Line 7"/>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45801" name="AutoShape 9"/>
          <p:cNvSpPr>
            <a:spLocks noChangeArrowheads="1"/>
          </p:cNvSpPr>
          <p:nvPr/>
        </p:nvSpPr>
        <p:spPr bwMode="auto">
          <a:xfrm>
            <a:off x="4067175" y="5084763"/>
            <a:ext cx="1800225" cy="609600"/>
          </a:xfrm>
          <a:prstGeom prst="wedgeEllipseCallout">
            <a:avLst>
              <a:gd name="adj1" fmla="val -87301"/>
              <a:gd name="adj2" fmla="val -123699"/>
            </a:avLst>
          </a:prstGeom>
          <a:solidFill>
            <a:schemeClr val="hlink"/>
          </a:solidFill>
          <a:ln w="19050" algn="ctr">
            <a:solidFill>
              <a:schemeClr val="tx1"/>
            </a:solidFill>
            <a:miter lim="800000"/>
            <a:headEnd/>
            <a:tailEnd/>
          </a:ln>
        </p:spPr>
        <p:txBody>
          <a:bodyPr lIns="90000" tIns="46800" rIns="90000" bIns="46800" anchor="ctr"/>
          <a:lstStyle/>
          <a:p>
            <a:pPr algn="ctr">
              <a:lnSpc>
                <a:spcPct val="100000"/>
              </a:lnSpc>
            </a:pPr>
            <a:r>
              <a:rPr lang="en-US" altLang="zh-CN">
                <a:ea typeface="宋体" pitchFamily="2" charset="-122"/>
              </a:rPr>
              <a:t>‘X’ </a:t>
            </a:r>
            <a:r>
              <a:rPr lang="zh-CN" altLang="en-US">
                <a:ea typeface="宋体" pitchFamily="2" charset="-122"/>
              </a:rPr>
              <a:t>不定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nimBg="1"/>
      <p:bldP spid="545801"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9965" name="Rectangle 317"/>
          <p:cNvSpPr>
            <a:spLocks noChangeArrowheads="1"/>
          </p:cNvSpPr>
          <p:nvPr/>
        </p:nvSpPr>
        <p:spPr bwMode="auto">
          <a:xfrm>
            <a:off x="3336925" y="73025"/>
            <a:ext cx="5789613" cy="6507163"/>
          </a:xfrm>
          <a:prstGeom prst="rect">
            <a:avLst/>
          </a:prstGeom>
          <a:noFill/>
          <a:ln w="19050" algn="ctr">
            <a:noFill/>
            <a:miter lim="800000"/>
            <a:headEnd/>
            <a:tailEnd/>
          </a:ln>
        </p:spPr>
        <p:txBody>
          <a:bodyPr lIns="90000" tIns="46800" rIns="90000" bIns="46800">
            <a:spAutoFit/>
          </a:bodyPr>
          <a:lstStyle/>
          <a:p>
            <a:pPr>
              <a:lnSpc>
                <a:spcPct val="30000"/>
              </a:lnSpc>
            </a:pPr>
            <a:endParaRPr lang="en-US" altLang="zh-CN" sz="1800">
              <a:ea typeface="宋体" pitchFamily="2" charset="-122"/>
            </a:endParaRPr>
          </a:p>
          <a:p>
            <a:pPr>
              <a:lnSpc>
                <a:spcPct val="30000"/>
              </a:lnSpc>
            </a:pPr>
            <a:endParaRPr lang="en-US" altLang="zh-CN" sz="1800">
              <a:ea typeface="宋体" pitchFamily="2" charset="-122"/>
            </a:endParaRPr>
          </a:p>
          <a:p>
            <a:pPr>
              <a:lnSpc>
                <a:spcPct val="30000"/>
              </a:lnSpc>
            </a:pPr>
            <a:r>
              <a:rPr lang="en-US" altLang="zh-CN">
                <a:solidFill>
                  <a:schemeClr val="accent2"/>
                </a:solidFill>
                <a:ea typeface="宋体" pitchFamily="2" charset="-122"/>
              </a:rPr>
              <a:t>LIBRARY</a:t>
            </a:r>
            <a:r>
              <a:rPr lang="en-US" altLang="zh-CN">
                <a:ea typeface="宋体" pitchFamily="2" charset="-122"/>
              </a:rPr>
              <a:t> IEEE;</a:t>
            </a:r>
          </a:p>
          <a:p>
            <a:pPr>
              <a:lnSpc>
                <a:spcPct val="30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ENTITY</a:t>
            </a:r>
            <a:r>
              <a:rPr lang="en-US" altLang="zh-CN">
                <a:ea typeface="宋体" pitchFamily="2" charset="-122"/>
              </a:rPr>
              <a:t> encoder8_3 </a:t>
            </a:r>
            <a:r>
              <a:rPr lang="en-US" altLang="zh-CN">
                <a:solidFill>
                  <a:schemeClr val="accent2"/>
                </a:solidFill>
                <a:ea typeface="宋体" pitchFamily="2" charset="-122"/>
              </a:rPr>
              <a:t>IS</a:t>
            </a:r>
            <a:r>
              <a:rPr lang="en-US" altLang="zh-CN">
                <a:ea typeface="宋体" pitchFamily="2" charset="-122"/>
              </a:rPr>
              <a:t> </a:t>
            </a:r>
          </a:p>
          <a:p>
            <a:pPr>
              <a:lnSpc>
                <a:spcPct val="30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  : </a:t>
            </a:r>
            <a:r>
              <a:rPr lang="en-US" altLang="zh-CN">
                <a:solidFill>
                  <a:schemeClr val="accent2"/>
                </a:solidFill>
                <a:ea typeface="宋体" pitchFamily="2" charset="-122"/>
              </a:rPr>
              <a:t>IN</a:t>
            </a:r>
            <a:r>
              <a:rPr lang="en-US" altLang="zh-CN">
                <a:ea typeface="宋体" pitchFamily="2" charset="-122"/>
              </a:rPr>
              <a:t>  std_logic_vector(0 </a:t>
            </a:r>
            <a:r>
              <a:rPr lang="en-US" altLang="zh-CN">
                <a:solidFill>
                  <a:schemeClr val="accent2"/>
                </a:solidFill>
                <a:ea typeface="宋体" pitchFamily="2" charset="-122"/>
              </a:rPr>
              <a:t>TO</a:t>
            </a:r>
            <a:r>
              <a:rPr lang="en-US" altLang="zh-CN">
                <a:ea typeface="宋体" pitchFamily="2" charset="-122"/>
              </a:rPr>
              <a:t> 7);</a:t>
            </a:r>
          </a:p>
          <a:p>
            <a:pPr>
              <a:lnSpc>
                <a:spcPct val="30000"/>
              </a:lnSpc>
            </a:pPr>
            <a:r>
              <a:rPr lang="en-US" altLang="zh-CN">
                <a:ea typeface="宋体" pitchFamily="2" charset="-122"/>
              </a:rPr>
              <a:t>              q  : </a:t>
            </a:r>
            <a:r>
              <a:rPr lang="en-US" altLang="zh-CN">
                <a:solidFill>
                  <a:schemeClr val="accent2"/>
                </a:solidFill>
                <a:ea typeface="宋体" pitchFamily="2" charset="-122"/>
              </a:rPr>
              <a:t>OUT</a:t>
            </a:r>
            <a:r>
              <a:rPr lang="en-US" altLang="zh-CN">
                <a:ea typeface="宋体" pitchFamily="2" charset="-122"/>
              </a:rPr>
              <a:t> std_logic_vector(2 </a:t>
            </a:r>
            <a:r>
              <a:rPr lang="en-US" altLang="zh-CN">
                <a:solidFill>
                  <a:schemeClr val="accent2"/>
                </a:solidFill>
                <a:ea typeface="宋体" pitchFamily="2" charset="-122"/>
              </a:rPr>
              <a:t>DOWNTO</a:t>
            </a:r>
            <a:r>
              <a:rPr lang="en-US" altLang="zh-CN">
                <a:ea typeface="宋体" pitchFamily="2" charset="-122"/>
              </a:rPr>
              <a:t> 0));</a:t>
            </a:r>
          </a:p>
          <a:p>
            <a:pPr>
              <a:lnSpc>
                <a:spcPct val="30000"/>
              </a:lnSpc>
            </a:pPr>
            <a:r>
              <a:rPr lang="en-US" altLang="zh-CN">
                <a:solidFill>
                  <a:schemeClr val="accent2"/>
                </a:solidFill>
                <a:ea typeface="宋体" pitchFamily="2" charset="-122"/>
              </a:rPr>
              <a:t>END</a:t>
            </a:r>
            <a:r>
              <a:rPr lang="en-US" altLang="zh-CN">
                <a:ea typeface="宋体" pitchFamily="2" charset="-122"/>
              </a:rPr>
              <a:t> encoder8_3;</a:t>
            </a: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encoder8_3 </a:t>
            </a:r>
            <a:r>
              <a:rPr lang="en-US" altLang="zh-CN">
                <a:solidFill>
                  <a:schemeClr val="accent2"/>
                </a:solidFill>
                <a:ea typeface="宋体" pitchFamily="2" charset="-122"/>
              </a:rPr>
              <a:t>IS</a:t>
            </a:r>
          </a:p>
          <a:p>
            <a:pPr>
              <a:lnSpc>
                <a:spcPct val="30000"/>
              </a:lnSpc>
            </a:pPr>
            <a:r>
              <a:rPr lang="en-US" altLang="zh-CN">
                <a:solidFill>
                  <a:schemeClr val="accent2"/>
                </a:solidFill>
                <a:ea typeface="宋体" pitchFamily="2" charset="-122"/>
              </a:rPr>
              <a:t>BEGIN</a:t>
            </a:r>
          </a:p>
          <a:p>
            <a:pPr>
              <a:lnSpc>
                <a:spcPct val="30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(d)</a:t>
            </a:r>
          </a:p>
          <a:p>
            <a:pPr>
              <a:lnSpc>
                <a:spcPct val="30000"/>
              </a:lnSpc>
            </a:pPr>
            <a:r>
              <a:rPr lang="en-US" altLang="zh-CN">
                <a:solidFill>
                  <a:schemeClr val="accent2"/>
                </a:solidFill>
                <a:ea typeface="宋体" pitchFamily="2" charset="-122"/>
              </a:rPr>
              <a:t>     BEGIN</a:t>
            </a:r>
          </a:p>
          <a:p>
            <a:pPr>
              <a:lnSpc>
                <a:spcPct val="30000"/>
              </a:lnSpc>
            </a:pPr>
            <a:r>
              <a:rPr lang="en-US" altLang="zh-CN">
                <a:ea typeface="宋体" pitchFamily="2" charset="-122"/>
              </a:rPr>
              <a:t>          </a:t>
            </a:r>
            <a:r>
              <a:rPr lang="en-US" altLang="zh-CN">
                <a:solidFill>
                  <a:schemeClr val="accent2"/>
                </a:solidFill>
                <a:ea typeface="宋体" pitchFamily="2" charset="-122"/>
              </a:rPr>
              <a:t>CASE</a:t>
            </a:r>
            <a:r>
              <a:rPr lang="en-US" altLang="zh-CN">
                <a:ea typeface="宋体" pitchFamily="2" charset="-122"/>
              </a:rPr>
              <a:t> d </a:t>
            </a:r>
            <a:r>
              <a:rPr lang="en-US" altLang="zh-CN">
                <a:solidFill>
                  <a:schemeClr val="accent2"/>
                </a:solidFill>
                <a:ea typeface="宋体" pitchFamily="2" charset="-122"/>
              </a:rPr>
              <a:t>IS</a:t>
            </a:r>
          </a:p>
          <a:p>
            <a:pPr>
              <a:lnSpc>
                <a:spcPct val="30000"/>
              </a:lnSpc>
            </a:pPr>
            <a:r>
              <a:rPr lang="en-US" altLang="zh-CN">
                <a:ea typeface="宋体" pitchFamily="2" charset="-122"/>
              </a:rPr>
              <a:t>               </a:t>
            </a:r>
            <a:r>
              <a:rPr lang="en-US" altLang="zh-CN">
                <a:solidFill>
                  <a:schemeClr val="accent2"/>
                </a:solidFill>
                <a:ea typeface="宋体" pitchFamily="2" charset="-122"/>
              </a:rPr>
              <a:t>WHEN</a:t>
            </a:r>
            <a:r>
              <a:rPr lang="en-US" altLang="zh-CN">
                <a:ea typeface="宋体" pitchFamily="2" charset="-122"/>
              </a:rPr>
              <a:t> "01111111" =&gt; q &lt;= "111";</a:t>
            </a:r>
          </a:p>
          <a:p>
            <a:pPr>
              <a:lnSpc>
                <a:spcPct val="30000"/>
              </a:lnSpc>
            </a:pPr>
            <a:r>
              <a:rPr lang="en-US" altLang="zh-CN">
                <a:ea typeface="宋体" pitchFamily="2" charset="-122"/>
              </a:rPr>
              <a:t>               </a:t>
            </a:r>
            <a:r>
              <a:rPr lang="en-US" altLang="zh-CN">
                <a:solidFill>
                  <a:schemeClr val="accent2"/>
                </a:solidFill>
                <a:ea typeface="宋体" pitchFamily="2" charset="-122"/>
              </a:rPr>
              <a:t>WHEN</a:t>
            </a:r>
            <a:r>
              <a:rPr lang="en-US" altLang="zh-CN">
                <a:ea typeface="宋体" pitchFamily="2" charset="-122"/>
              </a:rPr>
              <a:t> "10111111" =&gt; q &lt;= "110";</a:t>
            </a:r>
          </a:p>
          <a:p>
            <a:pPr>
              <a:lnSpc>
                <a:spcPct val="30000"/>
              </a:lnSpc>
            </a:pPr>
            <a:r>
              <a:rPr lang="en-US" altLang="zh-CN">
                <a:ea typeface="宋体" pitchFamily="2" charset="-122"/>
              </a:rPr>
              <a:t>               </a:t>
            </a:r>
            <a:r>
              <a:rPr lang="en-US" altLang="zh-CN">
                <a:solidFill>
                  <a:schemeClr val="accent2"/>
                </a:solidFill>
                <a:ea typeface="宋体" pitchFamily="2" charset="-122"/>
              </a:rPr>
              <a:t>WHEN </a:t>
            </a:r>
            <a:r>
              <a:rPr lang="en-US" altLang="zh-CN">
                <a:ea typeface="宋体" pitchFamily="2" charset="-122"/>
              </a:rPr>
              <a:t>"11011111" =&gt; q &lt;= "101";</a:t>
            </a:r>
          </a:p>
          <a:p>
            <a:pPr>
              <a:lnSpc>
                <a:spcPct val="30000"/>
              </a:lnSpc>
            </a:pPr>
            <a:r>
              <a:rPr lang="en-US" altLang="zh-CN">
                <a:ea typeface="宋体" pitchFamily="2" charset="-122"/>
              </a:rPr>
              <a:t>               </a:t>
            </a:r>
            <a:r>
              <a:rPr lang="en-US" altLang="zh-CN">
                <a:solidFill>
                  <a:schemeClr val="accent2"/>
                </a:solidFill>
                <a:ea typeface="宋体" pitchFamily="2" charset="-122"/>
              </a:rPr>
              <a:t>WHEN</a:t>
            </a:r>
            <a:r>
              <a:rPr lang="en-US" altLang="zh-CN">
                <a:ea typeface="宋体" pitchFamily="2" charset="-122"/>
              </a:rPr>
              <a:t> "11101111" =&gt; q &lt;= "100";</a:t>
            </a:r>
          </a:p>
          <a:p>
            <a:pPr>
              <a:lnSpc>
                <a:spcPct val="30000"/>
              </a:lnSpc>
            </a:pPr>
            <a:r>
              <a:rPr lang="en-US" altLang="zh-CN">
                <a:ea typeface="宋体" pitchFamily="2" charset="-122"/>
              </a:rPr>
              <a:t>               </a:t>
            </a:r>
            <a:r>
              <a:rPr lang="en-US" altLang="zh-CN">
                <a:solidFill>
                  <a:schemeClr val="accent2"/>
                </a:solidFill>
                <a:ea typeface="宋体" pitchFamily="2" charset="-122"/>
              </a:rPr>
              <a:t>WHEN</a:t>
            </a:r>
            <a:r>
              <a:rPr lang="en-US" altLang="zh-CN">
                <a:ea typeface="宋体" pitchFamily="2" charset="-122"/>
              </a:rPr>
              <a:t> "11110111" =&gt; q &lt;= "011";</a:t>
            </a:r>
          </a:p>
          <a:p>
            <a:pPr>
              <a:lnSpc>
                <a:spcPct val="30000"/>
              </a:lnSpc>
            </a:pPr>
            <a:r>
              <a:rPr lang="en-US" altLang="zh-CN">
                <a:ea typeface="宋体" pitchFamily="2" charset="-122"/>
              </a:rPr>
              <a:t>               </a:t>
            </a:r>
            <a:r>
              <a:rPr lang="en-US" altLang="zh-CN">
                <a:solidFill>
                  <a:schemeClr val="accent2"/>
                </a:solidFill>
                <a:ea typeface="宋体" pitchFamily="2" charset="-122"/>
              </a:rPr>
              <a:t>WHEN </a:t>
            </a:r>
            <a:r>
              <a:rPr lang="en-US" altLang="zh-CN">
                <a:ea typeface="宋体" pitchFamily="2" charset="-122"/>
              </a:rPr>
              <a:t>"11111011" =&gt; q &lt;= "010";</a:t>
            </a:r>
          </a:p>
          <a:p>
            <a:pPr>
              <a:lnSpc>
                <a:spcPct val="30000"/>
              </a:lnSpc>
            </a:pPr>
            <a:r>
              <a:rPr lang="en-US" altLang="zh-CN">
                <a:ea typeface="宋体" pitchFamily="2" charset="-122"/>
              </a:rPr>
              <a:t>               </a:t>
            </a:r>
            <a:r>
              <a:rPr lang="en-US" altLang="zh-CN">
                <a:solidFill>
                  <a:schemeClr val="accent2"/>
                </a:solidFill>
                <a:ea typeface="宋体" pitchFamily="2" charset="-122"/>
              </a:rPr>
              <a:t>WHEN </a:t>
            </a:r>
            <a:r>
              <a:rPr lang="en-US" altLang="zh-CN">
                <a:ea typeface="宋体" pitchFamily="2" charset="-122"/>
              </a:rPr>
              <a:t>"11111101" =&gt; q &lt;= "001";</a:t>
            </a:r>
          </a:p>
          <a:p>
            <a:pPr>
              <a:lnSpc>
                <a:spcPct val="30000"/>
              </a:lnSpc>
            </a:pPr>
            <a:r>
              <a:rPr lang="en-US" altLang="zh-CN">
                <a:ea typeface="宋体" pitchFamily="2" charset="-122"/>
              </a:rPr>
              <a:t>               </a:t>
            </a:r>
            <a:r>
              <a:rPr lang="en-US" altLang="zh-CN">
                <a:solidFill>
                  <a:schemeClr val="accent2"/>
                </a:solidFill>
                <a:ea typeface="宋体" pitchFamily="2" charset="-122"/>
              </a:rPr>
              <a:t>WHEN</a:t>
            </a:r>
            <a:r>
              <a:rPr lang="en-US" altLang="zh-CN">
                <a:ea typeface="宋体" pitchFamily="2" charset="-122"/>
              </a:rPr>
              <a:t> "11111110" =&gt; q &lt;= "000";</a:t>
            </a:r>
          </a:p>
          <a:p>
            <a:pPr>
              <a:lnSpc>
                <a:spcPct val="30000"/>
              </a:lnSpc>
            </a:pPr>
            <a:r>
              <a:rPr lang="en-US" altLang="zh-CN">
                <a:ea typeface="宋体" pitchFamily="2" charset="-122"/>
              </a:rPr>
              <a:t>               </a:t>
            </a:r>
            <a:r>
              <a:rPr lang="en-US" altLang="zh-CN">
                <a:solidFill>
                  <a:schemeClr val="accent2"/>
                </a:solidFill>
                <a:ea typeface="宋体" pitchFamily="2" charset="-122"/>
              </a:rPr>
              <a:t>WHEN OTHERS</a:t>
            </a:r>
            <a:r>
              <a:rPr lang="en-US" altLang="zh-CN">
                <a:ea typeface="宋体" pitchFamily="2" charset="-122"/>
              </a:rPr>
              <a:t> =&gt; q  &lt;= "ZZZ";</a:t>
            </a:r>
          </a:p>
          <a:p>
            <a:pPr>
              <a:lnSpc>
                <a:spcPct val="30000"/>
              </a:lnSpc>
            </a:pPr>
            <a:r>
              <a:rPr lang="en-US" altLang="zh-CN">
                <a:ea typeface="宋体" pitchFamily="2" charset="-122"/>
              </a:rPr>
              <a:t>          </a:t>
            </a:r>
            <a:r>
              <a:rPr lang="en-US" altLang="zh-CN">
                <a:solidFill>
                  <a:schemeClr val="accent2"/>
                </a:solidFill>
                <a:ea typeface="宋体" pitchFamily="2" charset="-122"/>
              </a:rPr>
              <a:t>END CASE</a:t>
            </a:r>
            <a:r>
              <a:rPr lang="en-US" altLang="zh-CN">
                <a:ea typeface="宋体" pitchFamily="2" charset="-122"/>
              </a:rPr>
              <a:t>;</a:t>
            </a:r>
          </a:p>
          <a:p>
            <a:pPr>
              <a:lnSpc>
                <a:spcPct val="30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0000"/>
              </a:lnSpc>
            </a:pPr>
            <a:r>
              <a:rPr lang="en-US" altLang="zh-CN">
                <a:solidFill>
                  <a:schemeClr val="accent2"/>
                </a:solidFill>
                <a:ea typeface="宋体" pitchFamily="2" charset="-122"/>
              </a:rPr>
              <a:t>END</a:t>
            </a:r>
            <a:r>
              <a:rPr lang="en-US" altLang="zh-CN">
                <a:ea typeface="宋体" pitchFamily="2" charset="-122"/>
              </a:rPr>
              <a:t> rtl_arc;</a:t>
            </a:r>
          </a:p>
        </p:txBody>
      </p:sp>
      <p:sp>
        <p:nvSpPr>
          <p:cNvPr id="539651" name="Rectangle 3"/>
          <p:cNvSpPr>
            <a:spLocks noGrp="1" noChangeArrowheads="1"/>
          </p:cNvSpPr>
          <p:nvPr>
            <p:ph type="title"/>
          </p:nvPr>
        </p:nvSpPr>
        <p:spPr>
          <a:xfrm>
            <a:off x="6732588" y="6486525"/>
            <a:ext cx="2411412"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编码器</a:t>
            </a:r>
          </a:p>
        </p:txBody>
      </p:sp>
      <p:grpSp>
        <p:nvGrpSpPr>
          <p:cNvPr id="2" name="Group 4"/>
          <p:cNvGrpSpPr>
            <a:grpSpLocks/>
          </p:cNvGrpSpPr>
          <p:nvPr/>
        </p:nvGrpSpPr>
        <p:grpSpPr bwMode="auto">
          <a:xfrm>
            <a:off x="250825" y="0"/>
            <a:ext cx="2233613" cy="396875"/>
            <a:chOff x="144" y="1152"/>
            <a:chExt cx="1728" cy="250"/>
          </a:xfrm>
        </p:grpSpPr>
        <p:sp>
          <p:nvSpPr>
            <p:cNvPr id="539653"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5</a:t>
              </a:r>
              <a:r>
                <a:rPr lang="zh-CN" altLang="en-US">
                  <a:ea typeface="宋体" pitchFamily="2" charset="-122"/>
                </a:rPr>
                <a:t>、编码器</a:t>
              </a:r>
            </a:p>
          </p:txBody>
        </p:sp>
        <p:sp>
          <p:nvSpPr>
            <p:cNvPr id="81051"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40190" name="Group 542"/>
          <p:cNvGraphicFramePr>
            <a:graphicFrameLocks noGrp="1"/>
          </p:cNvGraphicFramePr>
          <p:nvPr>
            <p:ph idx="1"/>
          </p:nvPr>
        </p:nvGraphicFramePr>
        <p:xfrm>
          <a:off x="395288" y="3429000"/>
          <a:ext cx="3240087" cy="2391410"/>
        </p:xfrm>
        <a:graphic>
          <a:graphicData uri="http://schemas.openxmlformats.org/drawingml/2006/table">
            <a:tbl>
              <a:tblPr/>
              <a:tblGrid>
                <a:gridCol w="295275">
                  <a:extLst>
                    <a:ext uri="{9D8B030D-6E8A-4147-A177-3AD203B41FA5}">
                      <a16:colId xmlns:a16="http://schemas.microsoft.com/office/drawing/2014/main" val="20000"/>
                    </a:ext>
                  </a:extLst>
                </a:gridCol>
                <a:gridCol w="293687">
                  <a:extLst>
                    <a:ext uri="{9D8B030D-6E8A-4147-A177-3AD203B41FA5}">
                      <a16:colId xmlns:a16="http://schemas.microsoft.com/office/drawing/2014/main" val="20001"/>
                    </a:ext>
                  </a:extLst>
                </a:gridCol>
                <a:gridCol w="284163">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3687">
                  <a:extLst>
                    <a:ext uri="{9D8B030D-6E8A-4147-A177-3AD203B41FA5}">
                      <a16:colId xmlns:a16="http://schemas.microsoft.com/office/drawing/2014/main" val="20005"/>
                    </a:ext>
                  </a:extLst>
                </a:gridCol>
                <a:gridCol w="293688">
                  <a:extLst>
                    <a:ext uri="{9D8B030D-6E8A-4147-A177-3AD203B41FA5}">
                      <a16:colId xmlns:a16="http://schemas.microsoft.com/office/drawing/2014/main" val="20006"/>
                    </a:ext>
                  </a:extLst>
                </a:gridCol>
                <a:gridCol w="293687">
                  <a:extLst>
                    <a:ext uri="{9D8B030D-6E8A-4147-A177-3AD203B41FA5}">
                      <a16:colId xmlns:a16="http://schemas.microsoft.com/office/drawing/2014/main" val="20007"/>
                    </a:ext>
                  </a:extLst>
                </a:gridCol>
                <a:gridCol w="303213">
                  <a:extLst>
                    <a:ext uri="{9D8B030D-6E8A-4147-A177-3AD203B41FA5}">
                      <a16:colId xmlns:a16="http://schemas.microsoft.com/office/drawing/2014/main" val="20008"/>
                    </a:ext>
                  </a:extLst>
                </a:gridCol>
                <a:gridCol w="303212">
                  <a:extLst>
                    <a:ext uri="{9D8B030D-6E8A-4147-A177-3AD203B41FA5}">
                      <a16:colId xmlns:a16="http://schemas.microsoft.com/office/drawing/2014/main" val="20009"/>
                    </a:ext>
                  </a:extLst>
                </a:gridCol>
                <a:gridCol w="279400">
                  <a:extLst>
                    <a:ext uri="{9D8B030D-6E8A-4147-A177-3AD203B41FA5}">
                      <a16:colId xmlns:a16="http://schemas.microsoft.com/office/drawing/2014/main" val="20010"/>
                    </a:ext>
                  </a:extLst>
                </a:gridCol>
              </a:tblGrid>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Q</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Q</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Q</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66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39705" name="Text Box 57"/>
          <p:cNvSpPr txBox="1">
            <a:spLocks noChangeArrowheads="1"/>
          </p:cNvSpPr>
          <p:nvPr/>
        </p:nvSpPr>
        <p:spPr bwMode="auto">
          <a:xfrm>
            <a:off x="639763" y="523875"/>
            <a:ext cx="1660525"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普通编码器</a:t>
            </a:r>
          </a:p>
        </p:txBody>
      </p:sp>
      <p:grpSp>
        <p:nvGrpSpPr>
          <p:cNvPr id="3" name="Group 85"/>
          <p:cNvGrpSpPr>
            <a:grpSpLocks/>
          </p:cNvGrpSpPr>
          <p:nvPr/>
        </p:nvGrpSpPr>
        <p:grpSpPr bwMode="auto">
          <a:xfrm>
            <a:off x="396875" y="1085850"/>
            <a:ext cx="2314575" cy="1677988"/>
            <a:chOff x="249" y="255"/>
            <a:chExt cx="1458" cy="1057"/>
          </a:xfrm>
        </p:grpSpPr>
        <p:sp>
          <p:nvSpPr>
            <p:cNvPr id="81025" name="Text Box 34"/>
            <p:cNvSpPr txBox="1">
              <a:spLocks noChangeArrowheads="1"/>
            </p:cNvSpPr>
            <p:nvPr/>
          </p:nvSpPr>
          <p:spPr bwMode="auto">
            <a:xfrm>
              <a:off x="259" y="255"/>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D0</a:t>
              </a:r>
            </a:p>
          </p:txBody>
        </p:sp>
        <p:sp>
          <p:nvSpPr>
            <p:cNvPr id="81026" name="Text Box 39"/>
            <p:cNvSpPr txBox="1">
              <a:spLocks noChangeArrowheads="1"/>
            </p:cNvSpPr>
            <p:nvPr/>
          </p:nvSpPr>
          <p:spPr bwMode="auto">
            <a:xfrm>
              <a:off x="1347" y="391"/>
              <a:ext cx="36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Q0</a:t>
              </a:r>
            </a:p>
          </p:txBody>
        </p:sp>
        <p:sp>
          <p:nvSpPr>
            <p:cNvPr id="81027" name="Rectangle 40"/>
            <p:cNvSpPr>
              <a:spLocks noChangeArrowheads="1"/>
            </p:cNvSpPr>
            <p:nvPr/>
          </p:nvSpPr>
          <p:spPr bwMode="auto">
            <a:xfrm>
              <a:off x="812" y="325"/>
              <a:ext cx="419" cy="891"/>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grpSp>
          <p:nvGrpSpPr>
            <p:cNvPr id="81028" name="Group 65"/>
            <p:cNvGrpSpPr>
              <a:grpSpLocks/>
            </p:cNvGrpSpPr>
            <p:nvPr/>
          </p:nvGrpSpPr>
          <p:grpSpPr bwMode="auto">
            <a:xfrm>
              <a:off x="603" y="427"/>
              <a:ext cx="201" cy="700"/>
              <a:chOff x="502" y="436"/>
              <a:chExt cx="305" cy="700"/>
            </a:xfrm>
          </p:grpSpPr>
          <p:sp>
            <p:nvSpPr>
              <p:cNvPr id="81042" name="Line 46"/>
              <p:cNvSpPr>
                <a:spLocks noChangeShapeType="1"/>
              </p:cNvSpPr>
              <p:nvPr/>
            </p:nvSpPr>
            <p:spPr bwMode="auto">
              <a:xfrm flipH="1">
                <a:off x="502" y="436"/>
                <a:ext cx="2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3" name="Line 47"/>
              <p:cNvSpPr>
                <a:spLocks noChangeShapeType="1"/>
              </p:cNvSpPr>
              <p:nvPr/>
            </p:nvSpPr>
            <p:spPr bwMode="auto">
              <a:xfrm flipH="1">
                <a:off x="509" y="635"/>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4" name="Line 58"/>
              <p:cNvSpPr>
                <a:spLocks noChangeShapeType="1"/>
              </p:cNvSpPr>
              <p:nvPr/>
            </p:nvSpPr>
            <p:spPr bwMode="auto">
              <a:xfrm flipH="1">
                <a:off x="512" y="535"/>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5" name="Line 59"/>
              <p:cNvSpPr>
                <a:spLocks noChangeShapeType="1"/>
              </p:cNvSpPr>
              <p:nvPr/>
            </p:nvSpPr>
            <p:spPr bwMode="auto">
              <a:xfrm flipH="1">
                <a:off x="503" y="727"/>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6" name="Line 60"/>
              <p:cNvSpPr>
                <a:spLocks noChangeShapeType="1"/>
              </p:cNvSpPr>
              <p:nvPr/>
            </p:nvSpPr>
            <p:spPr bwMode="auto">
              <a:xfrm flipH="1">
                <a:off x="502" y="845"/>
                <a:ext cx="2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7" name="Line 61"/>
              <p:cNvSpPr>
                <a:spLocks noChangeShapeType="1"/>
              </p:cNvSpPr>
              <p:nvPr/>
            </p:nvSpPr>
            <p:spPr bwMode="auto">
              <a:xfrm flipH="1">
                <a:off x="509" y="1044"/>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8" name="Line 62"/>
              <p:cNvSpPr>
                <a:spLocks noChangeShapeType="1"/>
              </p:cNvSpPr>
              <p:nvPr/>
            </p:nvSpPr>
            <p:spPr bwMode="auto">
              <a:xfrm flipH="1">
                <a:off x="512" y="944"/>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49" name="Line 63"/>
              <p:cNvSpPr>
                <a:spLocks noChangeShapeType="1"/>
              </p:cNvSpPr>
              <p:nvPr/>
            </p:nvSpPr>
            <p:spPr bwMode="auto">
              <a:xfrm flipH="1">
                <a:off x="503" y="1136"/>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81029" name="Line 68"/>
            <p:cNvSpPr>
              <a:spLocks noChangeShapeType="1"/>
            </p:cNvSpPr>
            <p:nvPr/>
          </p:nvSpPr>
          <p:spPr bwMode="auto">
            <a:xfrm flipH="1">
              <a:off x="1224" y="534"/>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30" name="Line 70"/>
            <p:cNvSpPr>
              <a:spLocks noChangeShapeType="1"/>
            </p:cNvSpPr>
            <p:nvPr/>
          </p:nvSpPr>
          <p:spPr bwMode="auto">
            <a:xfrm flipH="1">
              <a:off x="1221" y="727"/>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31" name="Line 71"/>
            <p:cNvSpPr>
              <a:spLocks noChangeShapeType="1"/>
            </p:cNvSpPr>
            <p:nvPr/>
          </p:nvSpPr>
          <p:spPr bwMode="auto">
            <a:xfrm flipH="1">
              <a:off x="1229" y="973"/>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1032" name="Text Box 75"/>
            <p:cNvSpPr txBox="1">
              <a:spLocks noChangeArrowheads="1"/>
            </p:cNvSpPr>
            <p:nvPr/>
          </p:nvSpPr>
          <p:spPr bwMode="auto">
            <a:xfrm>
              <a:off x="258" y="373"/>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D1</a:t>
              </a:r>
            </a:p>
          </p:txBody>
        </p:sp>
        <p:sp>
          <p:nvSpPr>
            <p:cNvPr id="81033" name="Text Box 76"/>
            <p:cNvSpPr txBox="1">
              <a:spLocks noChangeArrowheads="1"/>
            </p:cNvSpPr>
            <p:nvPr/>
          </p:nvSpPr>
          <p:spPr bwMode="auto">
            <a:xfrm>
              <a:off x="267" y="491"/>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D2</a:t>
              </a:r>
            </a:p>
          </p:txBody>
        </p:sp>
        <p:sp>
          <p:nvSpPr>
            <p:cNvPr id="81034" name="Text Box 77"/>
            <p:cNvSpPr txBox="1">
              <a:spLocks noChangeArrowheads="1"/>
            </p:cNvSpPr>
            <p:nvPr/>
          </p:nvSpPr>
          <p:spPr bwMode="auto">
            <a:xfrm>
              <a:off x="258" y="618"/>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D3</a:t>
              </a:r>
            </a:p>
          </p:txBody>
        </p:sp>
        <p:sp>
          <p:nvSpPr>
            <p:cNvPr id="81035" name="Text Box 78"/>
            <p:cNvSpPr txBox="1">
              <a:spLocks noChangeArrowheads="1"/>
            </p:cNvSpPr>
            <p:nvPr/>
          </p:nvSpPr>
          <p:spPr bwMode="auto">
            <a:xfrm>
              <a:off x="249" y="728"/>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D4</a:t>
              </a:r>
            </a:p>
          </p:txBody>
        </p:sp>
        <p:sp>
          <p:nvSpPr>
            <p:cNvPr id="81036" name="Text Box 79"/>
            <p:cNvSpPr txBox="1">
              <a:spLocks noChangeArrowheads="1"/>
            </p:cNvSpPr>
            <p:nvPr/>
          </p:nvSpPr>
          <p:spPr bwMode="auto">
            <a:xfrm>
              <a:off x="249" y="845"/>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D5</a:t>
              </a:r>
            </a:p>
          </p:txBody>
        </p:sp>
        <p:sp>
          <p:nvSpPr>
            <p:cNvPr id="81037" name="Text Box 80"/>
            <p:cNvSpPr txBox="1">
              <a:spLocks noChangeArrowheads="1"/>
            </p:cNvSpPr>
            <p:nvPr/>
          </p:nvSpPr>
          <p:spPr bwMode="auto">
            <a:xfrm>
              <a:off x="249" y="963"/>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D6</a:t>
              </a:r>
            </a:p>
          </p:txBody>
        </p:sp>
        <p:sp>
          <p:nvSpPr>
            <p:cNvPr id="81038" name="Text Box 81"/>
            <p:cNvSpPr txBox="1">
              <a:spLocks noChangeArrowheads="1"/>
            </p:cNvSpPr>
            <p:nvPr/>
          </p:nvSpPr>
          <p:spPr bwMode="auto">
            <a:xfrm>
              <a:off x="249" y="1081"/>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D7</a:t>
              </a:r>
            </a:p>
          </p:txBody>
        </p:sp>
        <p:sp>
          <p:nvSpPr>
            <p:cNvPr id="81039" name="Text Box 82"/>
            <p:cNvSpPr txBox="1">
              <a:spLocks noChangeArrowheads="1"/>
            </p:cNvSpPr>
            <p:nvPr/>
          </p:nvSpPr>
          <p:spPr bwMode="auto">
            <a:xfrm>
              <a:off x="1338" y="618"/>
              <a:ext cx="36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Q1</a:t>
              </a:r>
            </a:p>
          </p:txBody>
        </p:sp>
        <p:sp>
          <p:nvSpPr>
            <p:cNvPr id="81040" name="Text Box 83"/>
            <p:cNvSpPr txBox="1">
              <a:spLocks noChangeArrowheads="1"/>
            </p:cNvSpPr>
            <p:nvPr/>
          </p:nvSpPr>
          <p:spPr bwMode="auto">
            <a:xfrm>
              <a:off x="1338" y="845"/>
              <a:ext cx="36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Q2</a:t>
              </a:r>
            </a:p>
          </p:txBody>
        </p:sp>
        <p:sp>
          <p:nvSpPr>
            <p:cNvPr id="81041" name="Text Box 84"/>
            <p:cNvSpPr txBox="1">
              <a:spLocks noChangeArrowheads="1"/>
            </p:cNvSpPr>
            <p:nvPr/>
          </p:nvSpPr>
          <p:spPr bwMode="auto">
            <a:xfrm>
              <a:off x="839" y="300"/>
              <a:ext cx="363" cy="923"/>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8-3</a:t>
              </a:r>
              <a:r>
                <a:rPr lang="zh-CN" altLang="en-US" sz="1800"/>
                <a:t>线编码器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97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40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9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965" grpId="0"/>
      <p:bldP spid="539705"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0851" name="Rectangle 3"/>
          <p:cNvSpPr>
            <a:spLocks noGrp="1" noChangeArrowheads="1"/>
          </p:cNvSpPr>
          <p:nvPr>
            <p:ph type="title"/>
          </p:nvPr>
        </p:nvSpPr>
        <p:spPr>
          <a:xfrm>
            <a:off x="6372225" y="6486525"/>
            <a:ext cx="2771775"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优先编码器</a:t>
            </a:r>
          </a:p>
        </p:txBody>
      </p:sp>
      <p:grpSp>
        <p:nvGrpSpPr>
          <p:cNvPr id="2" name="Group 4"/>
          <p:cNvGrpSpPr>
            <a:grpSpLocks/>
          </p:cNvGrpSpPr>
          <p:nvPr/>
        </p:nvGrpSpPr>
        <p:grpSpPr bwMode="auto">
          <a:xfrm>
            <a:off x="149225" y="247650"/>
            <a:ext cx="2233613" cy="396875"/>
            <a:chOff x="144" y="1152"/>
            <a:chExt cx="1728" cy="250"/>
          </a:xfrm>
        </p:grpSpPr>
        <p:sp>
          <p:nvSpPr>
            <p:cNvPr id="590853"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5</a:t>
              </a:r>
              <a:r>
                <a:rPr lang="zh-CN" altLang="en-US">
                  <a:ea typeface="宋体" pitchFamily="2" charset="-122"/>
                </a:rPr>
                <a:t>、编码器</a:t>
              </a:r>
            </a:p>
          </p:txBody>
        </p:sp>
        <p:sp>
          <p:nvSpPr>
            <p:cNvPr id="82141"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91417" name="Group 569"/>
          <p:cNvGraphicFramePr>
            <a:graphicFrameLocks noGrp="1"/>
          </p:cNvGraphicFramePr>
          <p:nvPr>
            <p:ph idx="1"/>
          </p:nvPr>
        </p:nvGraphicFramePr>
        <p:xfrm>
          <a:off x="250825" y="2924175"/>
          <a:ext cx="4141788" cy="2911475"/>
        </p:xfrm>
        <a:graphic>
          <a:graphicData uri="http://schemas.openxmlformats.org/drawingml/2006/table">
            <a:tbl>
              <a:tblPr/>
              <a:tblGrid>
                <a:gridCol w="295275">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gridCol w="293688">
                  <a:extLst>
                    <a:ext uri="{9D8B030D-6E8A-4147-A177-3AD203B41FA5}">
                      <a16:colId xmlns:a16="http://schemas.microsoft.com/office/drawing/2014/main" val="20002"/>
                    </a:ext>
                  </a:extLst>
                </a:gridCol>
                <a:gridCol w="284162">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295275">
                  <a:extLst>
                    <a:ext uri="{9D8B030D-6E8A-4147-A177-3AD203B41FA5}">
                      <a16:colId xmlns:a16="http://schemas.microsoft.com/office/drawing/2014/main" val="20005"/>
                    </a:ext>
                  </a:extLst>
                </a:gridCol>
                <a:gridCol w="293688">
                  <a:extLst>
                    <a:ext uri="{9D8B030D-6E8A-4147-A177-3AD203B41FA5}">
                      <a16:colId xmlns:a16="http://schemas.microsoft.com/office/drawing/2014/main" val="20006"/>
                    </a:ext>
                  </a:extLst>
                </a:gridCol>
                <a:gridCol w="284162">
                  <a:extLst>
                    <a:ext uri="{9D8B030D-6E8A-4147-A177-3AD203B41FA5}">
                      <a16:colId xmlns:a16="http://schemas.microsoft.com/office/drawing/2014/main" val="20007"/>
                    </a:ext>
                  </a:extLst>
                </a:gridCol>
                <a:gridCol w="303213">
                  <a:extLst>
                    <a:ext uri="{9D8B030D-6E8A-4147-A177-3AD203B41FA5}">
                      <a16:colId xmlns:a16="http://schemas.microsoft.com/office/drawing/2014/main" val="20008"/>
                    </a:ext>
                  </a:extLst>
                </a:gridCol>
                <a:gridCol w="303212">
                  <a:extLst>
                    <a:ext uri="{9D8B030D-6E8A-4147-A177-3AD203B41FA5}">
                      <a16:colId xmlns:a16="http://schemas.microsoft.com/office/drawing/2014/main" val="20009"/>
                    </a:ext>
                  </a:extLst>
                </a:gridCol>
                <a:gridCol w="303213">
                  <a:extLst>
                    <a:ext uri="{9D8B030D-6E8A-4147-A177-3AD203B41FA5}">
                      <a16:colId xmlns:a16="http://schemas.microsoft.com/office/drawing/2014/main" val="20010"/>
                    </a:ext>
                  </a:extLst>
                </a:gridCol>
                <a:gridCol w="303212">
                  <a:extLst>
                    <a:ext uri="{9D8B030D-6E8A-4147-A177-3AD203B41FA5}">
                      <a16:colId xmlns:a16="http://schemas.microsoft.com/office/drawing/2014/main" val="20011"/>
                    </a:ext>
                  </a:extLst>
                </a:gridCol>
                <a:gridCol w="303213">
                  <a:extLst>
                    <a:ext uri="{9D8B030D-6E8A-4147-A177-3AD203B41FA5}">
                      <a16:colId xmlns:a16="http://schemas.microsoft.com/office/drawing/2014/main" val="20012"/>
                    </a:ext>
                  </a:extLst>
                </a:gridCol>
                <a:gridCol w="279400">
                  <a:extLst>
                    <a:ext uri="{9D8B030D-6E8A-4147-A177-3AD203B41FA5}">
                      <a16:colId xmlns:a16="http://schemas.microsoft.com/office/drawing/2014/main" val="20013"/>
                    </a:ext>
                  </a:extLst>
                </a:gridCol>
              </a:tblGrid>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ST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90977" name="Text Box 129"/>
          <p:cNvSpPr txBox="1">
            <a:spLocks noChangeArrowheads="1"/>
          </p:cNvSpPr>
          <p:nvPr/>
        </p:nvSpPr>
        <p:spPr bwMode="auto">
          <a:xfrm>
            <a:off x="1930400" y="160338"/>
            <a:ext cx="1660525" cy="3968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noFill/>
            <a:miter lim="800000"/>
            <a:headEnd/>
            <a:tailEnd/>
          </a:ln>
          <a:effectLst/>
        </p:spPr>
        <p:txBody>
          <a:bodyPr lIns="90000" tIns="46800" rIns="90000" bIns="46800">
            <a:spAutoFit/>
          </a:bodyPr>
          <a:lstStyle/>
          <a:p>
            <a:pPr algn="ctr">
              <a:lnSpc>
                <a:spcPct val="100000"/>
              </a:lnSpc>
              <a:defRPr/>
            </a:pPr>
            <a:r>
              <a:rPr lang="zh-CN" altLang="en-US">
                <a:ea typeface="宋体" pitchFamily="2" charset="-122"/>
              </a:rPr>
              <a:t>优先编码器</a:t>
            </a:r>
          </a:p>
        </p:txBody>
      </p:sp>
      <p:sp>
        <p:nvSpPr>
          <p:cNvPr id="591004" name="Text Box 156"/>
          <p:cNvSpPr txBox="1">
            <a:spLocks noChangeArrowheads="1"/>
          </p:cNvSpPr>
          <p:nvPr/>
        </p:nvSpPr>
        <p:spPr bwMode="auto">
          <a:xfrm>
            <a:off x="3943350" y="188913"/>
            <a:ext cx="5200650" cy="6393927"/>
          </a:xfrm>
          <a:prstGeom prst="rect">
            <a:avLst/>
          </a:prstGeom>
          <a:noFill/>
          <a:ln w="19050" algn="ctr">
            <a:noFill/>
            <a:miter lim="800000"/>
            <a:headEnd/>
            <a:tailEnd/>
          </a:ln>
        </p:spPr>
        <p:txBody>
          <a:bodyPr lIns="90000" tIns="82800" rIns="90000" bIns="46800">
            <a:spAutoFit/>
          </a:bodyPr>
          <a:lstStyle/>
          <a:p>
            <a:pPr>
              <a:lnSpc>
                <a:spcPct val="50000"/>
              </a:lnSpc>
            </a:pPr>
            <a:r>
              <a:rPr lang="en-US" altLang="zh-CN" sz="1400" dirty="0">
                <a:solidFill>
                  <a:schemeClr val="accent2"/>
                </a:solidFill>
              </a:rPr>
              <a:t>LIBRARY</a:t>
            </a:r>
            <a:r>
              <a:rPr lang="en-US" altLang="zh-CN" sz="1400" dirty="0"/>
              <a:t> </a:t>
            </a:r>
            <a:r>
              <a:rPr lang="en-US" altLang="zh-CN" sz="1400" dirty="0" err="1"/>
              <a:t>ieee</a:t>
            </a:r>
            <a:r>
              <a:rPr lang="en-US" altLang="zh-CN" sz="1400" dirty="0"/>
              <a:t>;</a:t>
            </a:r>
          </a:p>
          <a:p>
            <a:pPr>
              <a:lnSpc>
                <a:spcPct val="50000"/>
              </a:lnSpc>
            </a:pPr>
            <a:r>
              <a:rPr lang="en-US" altLang="zh-CN" sz="1400" dirty="0">
                <a:solidFill>
                  <a:schemeClr val="accent2"/>
                </a:solidFill>
              </a:rPr>
              <a:t>USE</a:t>
            </a:r>
            <a:r>
              <a:rPr lang="en-US" altLang="zh-CN" sz="1400" dirty="0"/>
              <a:t> ieee.std_logic_1164.</a:t>
            </a:r>
            <a:r>
              <a:rPr lang="en-US" altLang="zh-CN" sz="1400" dirty="0">
                <a:solidFill>
                  <a:schemeClr val="accent2"/>
                </a:solidFill>
              </a:rPr>
              <a:t>all</a:t>
            </a:r>
            <a:r>
              <a:rPr lang="en-US" altLang="zh-CN" sz="1400" dirty="0"/>
              <a:t>;</a:t>
            </a:r>
          </a:p>
          <a:p>
            <a:pPr>
              <a:lnSpc>
                <a:spcPct val="50000"/>
              </a:lnSpc>
            </a:pPr>
            <a:r>
              <a:rPr lang="en-US" altLang="zh-CN" sz="1400" dirty="0">
                <a:solidFill>
                  <a:schemeClr val="accent2"/>
                </a:solidFill>
              </a:rPr>
              <a:t>ENTITY</a:t>
            </a:r>
            <a:r>
              <a:rPr lang="en-US" altLang="zh-CN" sz="1400" dirty="0"/>
              <a:t> BIM</a:t>
            </a:r>
            <a:r>
              <a:rPr lang="en-US" altLang="zh-CN" sz="1400" dirty="0">
                <a:solidFill>
                  <a:schemeClr val="accent2"/>
                </a:solidFill>
              </a:rPr>
              <a:t> IS</a:t>
            </a:r>
          </a:p>
          <a:p>
            <a:pPr>
              <a:lnSpc>
                <a:spcPct val="50000"/>
              </a:lnSpc>
            </a:pPr>
            <a:r>
              <a:rPr lang="en-US" altLang="zh-CN" sz="1400" dirty="0"/>
              <a:t>      </a:t>
            </a:r>
            <a:r>
              <a:rPr lang="en-US" altLang="zh-CN" sz="1400" dirty="0">
                <a:solidFill>
                  <a:schemeClr val="accent2"/>
                </a:solidFill>
              </a:rPr>
              <a:t>PORT</a:t>
            </a:r>
            <a:r>
              <a:rPr lang="en-US" altLang="zh-CN" sz="1400" dirty="0"/>
              <a:t>  (</a:t>
            </a:r>
            <a:r>
              <a:rPr lang="en-US" altLang="zh-CN" sz="1400" dirty="0" err="1"/>
              <a:t>st</a:t>
            </a:r>
            <a:r>
              <a:rPr lang="en-US" altLang="zh-CN" sz="1400" dirty="0"/>
              <a:t> : </a:t>
            </a:r>
            <a:r>
              <a:rPr lang="en-US" altLang="zh-CN" sz="1400" dirty="0">
                <a:solidFill>
                  <a:schemeClr val="accent2"/>
                </a:solidFill>
              </a:rPr>
              <a:t>IN</a:t>
            </a:r>
            <a:r>
              <a:rPr lang="en-US" altLang="zh-CN" sz="1400" dirty="0"/>
              <a:t>	STD_LOGIC;</a:t>
            </a:r>
          </a:p>
          <a:p>
            <a:pPr>
              <a:lnSpc>
                <a:spcPct val="50000"/>
              </a:lnSpc>
            </a:pPr>
            <a:r>
              <a:rPr lang="en-US" altLang="zh-CN" sz="1400" dirty="0"/>
              <a:t>	d : </a:t>
            </a:r>
            <a:r>
              <a:rPr lang="en-US" altLang="zh-CN" sz="1400" dirty="0">
                <a:solidFill>
                  <a:schemeClr val="accent2"/>
                </a:solidFill>
              </a:rPr>
              <a:t>IN</a:t>
            </a:r>
            <a:r>
              <a:rPr lang="en-US" altLang="zh-CN" sz="1400" dirty="0"/>
              <a:t>	STD_LOGIC_VECTOR(0 </a:t>
            </a:r>
            <a:r>
              <a:rPr lang="en-US" altLang="zh-CN" sz="1400" dirty="0">
                <a:solidFill>
                  <a:schemeClr val="accent2"/>
                </a:solidFill>
              </a:rPr>
              <a:t>TO</a:t>
            </a:r>
            <a:r>
              <a:rPr lang="en-US" altLang="zh-CN" sz="1400" dirty="0"/>
              <a:t> 7);</a:t>
            </a:r>
          </a:p>
          <a:p>
            <a:pPr>
              <a:lnSpc>
                <a:spcPct val="50000"/>
              </a:lnSpc>
            </a:pPr>
            <a:r>
              <a:rPr lang="en-US" altLang="zh-CN" sz="1400" dirty="0"/>
              <a:t>	</a:t>
            </a:r>
            <a:r>
              <a:rPr lang="en-US" altLang="zh-CN" sz="1400" dirty="0" err="1"/>
              <a:t>ye,ys</a:t>
            </a:r>
            <a:r>
              <a:rPr lang="en-US" altLang="zh-CN" sz="1400" dirty="0"/>
              <a:t> :          </a:t>
            </a:r>
            <a:r>
              <a:rPr lang="en-US" altLang="zh-CN" sz="1400" dirty="0">
                <a:solidFill>
                  <a:schemeClr val="accent2"/>
                </a:solidFill>
              </a:rPr>
              <a:t>OUT</a:t>
            </a:r>
            <a:r>
              <a:rPr lang="en-US" altLang="zh-CN" sz="1400" dirty="0"/>
              <a:t>  STD_LOGIC;</a:t>
            </a:r>
          </a:p>
          <a:p>
            <a:pPr>
              <a:lnSpc>
                <a:spcPct val="50000"/>
              </a:lnSpc>
            </a:pPr>
            <a:r>
              <a:rPr lang="en-US" altLang="zh-CN" sz="1400" dirty="0"/>
              <a:t>	y : </a:t>
            </a:r>
            <a:r>
              <a:rPr lang="en-US" altLang="zh-CN" sz="1400" dirty="0">
                <a:solidFill>
                  <a:schemeClr val="accent2"/>
                </a:solidFill>
              </a:rPr>
              <a:t>OUT</a:t>
            </a:r>
            <a:r>
              <a:rPr lang="en-US" altLang="zh-CN" sz="1400" dirty="0"/>
              <a:t>	STD_LOGIC_VECTOR(2 </a:t>
            </a:r>
            <a:r>
              <a:rPr lang="en-US" altLang="zh-CN" sz="1400" dirty="0">
                <a:solidFill>
                  <a:schemeClr val="accent2"/>
                </a:solidFill>
              </a:rPr>
              <a:t>DOWNTO</a:t>
            </a:r>
            <a:r>
              <a:rPr lang="en-US" altLang="zh-CN" sz="1400" dirty="0"/>
              <a:t> 0));</a:t>
            </a:r>
          </a:p>
          <a:p>
            <a:pPr>
              <a:lnSpc>
                <a:spcPct val="50000"/>
              </a:lnSpc>
            </a:pPr>
            <a:r>
              <a:rPr lang="en-US" altLang="zh-CN" sz="1400" dirty="0">
                <a:solidFill>
                  <a:schemeClr val="accent2"/>
                </a:solidFill>
              </a:rPr>
              <a:t>END</a:t>
            </a:r>
            <a:r>
              <a:rPr lang="en-US" altLang="zh-CN" sz="1400" dirty="0"/>
              <a:t> BIM;</a:t>
            </a:r>
          </a:p>
          <a:p>
            <a:pPr>
              <a:lnSpc>
                <a:spcPct val="50000"/>
              </a:lnSpc>
            </a:pPr>
            <a:r>
              <a:rPr lang="en-US" altLang="zh-CN" sz="1400" dirty="0">
                <a:solidFill>
                  <a:schemeClr val="accent2"/>
                </a:solidFill>
              </a:rPr>
              <a:t>ARCHITECTURE</a:t>
            </a:r>
            <a:r>
              <a:rPr lang="en-US" altLang="zh-CN" sz="1400" dirty="0"/>
              <a:t> </a:t>
            </a:r>
            <a:r>
              <a:rPr lang="en-US" altLang="zh-CN" sz="1400" dirty="0" err="1"/>
              <a:t>func</a:t>
            </a:r>
            <a:r>
              <a:rPr lang="en-US" altLang="zh-CN" sz="1400" dirty="0"/>
              <a:t> </a:t>
            </a:r>
            <a:r>
              <a:rPr lang="en-US" altLang="zh-CN" sz="1400" dirty="0">
                <a:solidFill>
                  <a:schemeClr val="accent2"/>
                </a:solidFill>
              </a:rPr>
              <a:t>OF</a:t>
            </a:r>
            <a:r>
              <a:rPr lang="en-US" altLang="zh-CN" sz="1400" dirty="0"/>
              <a:t> BIM </a:t>
            </a:r>
            <a:r>
              <a:rPr lang="en-US" altLang="zh-CN" sz="1400" dirty="0">
                <a:solidFill>
                  <a:schemeClr val="accent2"/>
                </a:solidFill>
              </a:rPr>
              <a:t>IS</a:t>
            </a:r>
          </a:p>
          <a:p>
            <a:pPr>
              <a:lnSpc>
                <a:spcPct val="50000"/>
              </a:lnSpc>
            </a:pPr>
            <a:r>
              <a:rPr lang="en-US" altLang="zh-CN" sz="1400" dirty="0"/>
              <a:t> </a:t>
            </a:r>
            <a:r>
              <a:rPr lang="en-US" altLang="zh-CN" sz="1400" dirty="0">
                <a:solidFill>
                  <a:schemeClr val="accent2"/>
                </a:solidFill>
              </a:rPr>
              <a:t>BEGIN</a:t>
            </a:r>
          </a:p>
          <a:p>
            <a:pPr>
              <a:lnSpc>
                <a:spcPct val="50000"/>
              </a:lnSpc>
            </a:pPr>
            <a:r>
              <a:rPr lang="en-US" altLang="zh-CN" sz="1400" dirty="0"/>
              <a:t>      </a:t>
            </a:r>
            <a:r>
              <a:rPr lang="en-US" altLang="zh-CN" sz="1400" dirty="0">
                <a:solidFill>
                  <a:schemeClr val="accent2"/>
                </a:solidFill>
              </a:rPr>
              <a:t>PROCESS</a:t>
            </a:r>
            <a:r>
              <a:rPr lang="en-US" altLang="zh-CN" sz="1400" dirty="0"/>
              <a:t> (</a:t>
            </a:r>
            <a:r>
              <a:rPr lang="en-US" altLang="zh-CN" sz="1400" dirty="0" err="1"/>
              <a:t>st,d</a:t>
            </a:r>
            <a:r>
              <a:rPr lang="en-US" altLang="zh-CN" sz="1400" dirty="0"/>
              <a:t>) </a:t>
            </a:r>
          </a:p>
          <a:p>
            <a:pPr>
              <a:lnSpc>
                <a:spcPct val="50000"/>
              </a:lnSpc>
            </a:pPr>
            <a:r>
              <a:rPr lang="en-US" altLang="zh-CN" sz="1400" dirty="0"/>
              <a:t>      </a:t>
            </a:r>
            <a:r>
              <a:rPr lang="en-US" altLang="zh-CN" sz="1400" dirty="0">
                <a:solidFill>
                  <a:schemeClr val="accent2"/>
                </a:solidFill>
              </a:rPr>
              <a:t>BEGIN</a:t>
            </a:r>
          </a:p>
          <a:p>
            <a:pPr>
              <a:lnSpc>
                <a:spcPct val="50000"/>
              </a:lnSpc>
            </a:pPr>
            <a:r>
              <a:rPr lang="en-US" altLang="zh-CN" sz="1400" dirty="0"/>
              <a:t>                </a:t>
            </a:r>
            <a:r>
              <a:rPr lang="en-US" altLang="zh-CN" sz="1400" dirty="0">
                <a:solidFill>
                  <a:schemeClr val="accent2"/>
                </a:solidFill>
              </a:rPr>
              <a:t>IF</a:t>
            </a:r>
            <a:r>
              <a:rPr lang="en-US" altLang="zh-CN" sz="1400" dirty="0"/>
              <a:t> (</a:t>
            </a:r>
            <a:r>
              <a:rPr lang="en-US" altLang="zh-CN" sz="1400" dirty="0" err="1"/>
              <a:t>st</a:t>
            </a:r>
            <a:r>
              <a:rPr lang="en-US" altLang="zh-CN" sz="1400" dirty="0"/>
              <a:t>='0') </a:t>
            </a:r>
            <a:r>
              <a:rPr lang="en-US" altLang="zh-CN" sz="1400" dirty="0">
                <a:solidFill>
                  <a:schemeClr val="accent2"/>
                </a:solidFill>
              </a:rPr>
              <a:t>THEN</a:t>
            </a:r>
          </a:p>
          <a:p>
            <a:pPr>
              <a:lnSpc>
                <a:spcPct val="50000"/>
              </a:lnSpc>
            </a:pPr>
            <a:r>
              <a:rPr lang="en-US" altLang="zh-CN" sz="1400" dirty="0"/>
              <a:t>                     </a:t>
            </a:r>
            <a:r>
              <a:rPr lang="en-US" altLang="zh-CN" sz="1400" dirty="0">
                <a:solidFill>
                  <a:schemeClr val="accent2"/>
                </a:solidFill>
              </a:rPr>
              <a:t>IF</a:t>
            </a:r>
            <a:r>
              <a:rPr lang="en-US" altLang="zh-CN" sz="1400" dirty="0"/>
              <a:t> d(7)='0'   </a:t>
            </a:r>
            <a:r>
              <a:rPr lang="en-US" altLang="zh-CN" sz="1400" dirty="0">
                <a:solidFill>
                  <a:schemeClr val="accent2"/>
                </a:solidFill>
              </a:rPr>
              <a:t> THEN</a:t>
            </a:r>
            <a:r>
              <a:rPr lang="en-US" altLang="zh-CN" sz="1400" dirty="0"/>
              <a:t> y&lt;="000";ye&lt;='0';ys&lt;='1';</a:t>
            </a:r>
          </a:p>
          <a:p>
            <a:pPr>
              <a:lnSpc>
                <a:spcPct val="50000"/>
              </a:lnSpc>
            </a:pPr>
            <a:r>
              <a:rPr lang="en-US" altLang="zh-CN" sz="1400" dirty="0"/>
              <a:t>                     </a:t>
            </a:r>
            <a:r>
              <a:rPr lang="en-US" altLang="zh-CN" sz="1400" dirty="0">
                <a:solidFill>
                  <a:schemeClr val="accent2"/>
                </a:solidFill>
              </a:rPr>
              <a:t>ELSIF</a:t>
            </a:r>
            <a:r>
              <a:rPr lang="en-US" altLang="zh-CN" sz="1400" dirty="0"/>
              <a:t> d(6)='0' </a:t>
            </a:r>
            <a:r>
              <a:rPr lang="en-US" altLang="zh-CN" sz="1400" dirty="0">
                <a:solidFill>
                  <a:schemeClr val="accent2"/>
                </a:solidFill>
              </a:rPr>
              <a:t>THEN</a:t>
            </a:r>
            <a:r>
              <a:rPr lang="en-US" altLang="zh-CN" sz="1400" dirty="0"/>
              <a:t> y&lt;="001";ye&lt;='0';ys&lt;='1';</a:t>
            </a:r>
          </a:p>
          <a:p>
            <a:pPr>
              <a:lnSpc>
                <a:spcPct val="50000"/>
              </a:lnSpc>
            </a:pPr>
            <a:r>
              <a:rPr lang="en-US" altLang="zh-CN" sz="1400" dirty="0"/>
              <a:t>                     </a:t>
            </a:r>
            <a:r>
              <a:rPr lang="en-US" altLang="zh-CN" sz="1400" dirty="0">
                <a:solidFill>
                  <a:schemeClr val="accent2"/>
                </a:solidFill>
              </a:rPr>
              <a:t>ELSIF</a:t>
            </a:r>
            <a:r>
              <a:rPr lang="en-US" altLang="zh-CN" sz="1400" dirty="0"/>
              <a:t> d(5)='0' </a:t>
            </a:r>
            <a:r>
              <a:rPr lang="en-US" altLang="zh-CN" sz="1400" dirty="0">
                <a:solidFill>
                  <a:schemeClr val="accent2"/>
                </a:solidFill>
              </a:rPr>
              <a:t>THEN</a:t>
            </a:r>
            <a:r>
              <a:rPr lang="en-US" altLang="zh-CN" sz="1400" dirty="0"/>
              <a:t> y&lt;="010";ye&lt;='0';ys&lt;='1';</a:t>
            </a:r>
          </a:p>
          <a:p>
            <a:pPr>
              <a:lnSpc>
                <a:spcPct val="50000"/>
              </a:lnSpc>
            </a:pPr>
            <a:r>
              <a:rPr lang="en-US" altLang="zh-CN" sz="1400" dirty="0"/>
              <a:t>	</a:t>
            </a:r>
            <a:r>
              <a:rPr lang="en-US" altLang="zh-CN" sz="1400" dirty="0">
                <a:solidFill>
                  <a:schemeClr val="accent2"/>
                </a:solidFill>
              </a:rPr>
              <a:t>ELSIF</a:t>
            </a:r>
            <a:r>
              <a:rPr lang="en-US" altLang="zh-CN" sz="1400" dirty="0"/>
              <a:t> d(4)='0' </a:t>
            </a:r>
            <a:r>
              <a:rPr lang="en-US" altLang="zh-CN" sz="1400" dirty="0">
                <a:solidFill>
                  <a:schemeClr val="accent2"/>
                </a:solidFill>
              </a:rPr>
              <a:t>THEN</a:t>
            </a:r>
            <a:r>
              <a:rPr lang="en-US" altLang="zh-CN" sz="1400" dirty="0"/>
              <a:t> y&lt;="011";ye&lt;='0';ys&lt;='1';</a:t>
            </a:r>
          </a:p>
          <a:p>
            <a:pPr>
              <a:lnSpc>
                <a:spcPct val="50000"/>
              </a:lnSpc>
            </a:pPr>
            <a:r>
              <a:rPr lang="en-US" altLang="zh-CN" sz="1400" dirty="0"/>
              <a:t>	</a:t>
            </a:r>
            <a:r>
              <a:rPr lang="en-US" altLang="zh-CN" sz="1400" dirty="0">
                <a:solidFill>
                  <a:schemeClr val="accent2"/>
                </a:solidFill>
              </a:rPr>
              <a:t>ELSIF</a:t>
            </a:r>
            <a:r>
              <a:rPr lang="en-US" altLang="zh-CN" sz="1400" dirty="0"/>
              <a:t> d(3)='0' </a:t>
            </a:r>
            <a:r>
              <a:rPr lang="en-US" altLang="zh-CN" sz="1400" dirty="0">
                <a:solidFill>
                  <a:schemeClr val="accent2"/>
                </a:solidFill>
              </a:rPr>
              <a:t>THEN</a:t>
            </a:r>
            <a:r>
              <a:rPr lang="en-US" altLang="zh-CN" sz="1400" dirty="0"/>
              <a:t> y&lt;="100";ye&lt;='0';ys&lt;='1';</a:t>
            </a:r>
          </a:p>
          <a:p>
            <a:pPr>
              <a:lnSpc>
                <a:spcPct val="50000"/>
              </a:lnSpc>
            </a:pPr>
            <a:r>
              <a:rPr lang="en-US" altLang="zh-CN" sz="1400" dirty="0"/>
              <a:t>	</a:t>
            </a:r>
            <a:r>
              <a:rPr lang="en-US" altLang="zh-CN" sz="1400" dirty="0">
                <a:solidFill>
                  <a:schemeClr val="accent2"/>
                </a:solidFill>
              </a:rPr>
              <a:t>ELSIF</a:t>
            </a:r>
            <a:r>
              <a:rPr lang="en-US" altLang="zh-CN" sz="1400" dirty="0"/>
              <a:t> d(2)='0' </a:t>
            </a:r>
            <a:r>
              <a:rPr lang="en-US" altLang="zh-CN" sz="1400" dirty="0">
                <a:solidFill>
                  <a:schemeClr val="accent2"/>
                </a:solidFill>
              </a:rPr>
              <a:t>THEN</a:t>
            </a:r>
            <a:r>
              <a:rPr lang="en-US" altLang="zh-CN" sz="1400" dirty="0"/>
              <a:t> y&lt;="101";ye&lt;='0';ys&lt;='1';</a:t>
            </a:r>
          </a:p>
          <a:p>
            <a:pPr>
              <a:lnSpc>
                <a:spcPct val="50000"/>
              </a:lnSpc>
            </a:pPr>
            <a:r>
              <a:rPr lang="en-US" altLang="zh-CN" sz="1400" dirty="0"/>
              <a:t>	</a:t>
            </a:r>
            <a:r>
              <a:rPr lang="en-US" altLang="zh-CN" sz="1400" dirty="0">
                <a:solidFill>
                  <a:schemeClr val="accent2"/>
                </a:solidFill>
              </a:rPr>
              <a:t>ELSIF</a:t>
            </a:r>
            <a:r>
              <a:rPr lang="en-US" altLang="zh-CN" sz="1400" dirty="0"/>
              <a:t> d(1)='0' </a:t>
            </a:r>
            <a:r>
              <a:rPr lang="en-US" altLang="zh-CN" sz="1400" dirty="0">
                <a:solidFill>
                  <a:schemeClr val="accent2"/>
                </a:solidFill>
              </a:rPr>
              <a:t>THEN</a:t>
            </a:r>
            <a:r>
              <a:rPr lang="en-US" altLang="zh-CN" sz="1400" dirty="0"/>
              <a:t> y&lt;="110";ye&lt;='0';ys&lt;='1';</a:t>
            </a:r>
          </a:p>
          <a:p>
            <a:pPr>
              <a:lnSpc>
                <a:spcPct val="50000"/>
              </a:lnSpc>
            </a:pPr>
            <a:r>
              <a:rPr lang="en-US" altLang="zh-CN" sz="1400" dirty="0"/>
              <a:t>	</a:t>
            </a:r>
            <a:r>
              <a:rPr lang="en-US" altLang="zh-CN" sz="1400" dirty="0">
                <a:solidFill>
                  <a:schemeClr val="accent2"/>
                </a:solidFill>
              </a:rPr>
              <a:t>ELSIF</a:t>
            </a:r>
            <a:r>
              <a:rPr lang="en-US" altLang="zh-CN" sz="1400" dirty="0"/>
              <a:t> d(0)='0' </a:t>
            </a:r>
            <a:r>
              <a:rPr lang="en-US" altLang="zh-CN" sz="1400" dirty="0">
                <a:solidFill>
                  <a:schemeClr val="accent2"/>
                </a:solidFill>
              </a:rPr>
              <a:t>THEN</a:t>
            </a:r>
            <a:r>
              <a:rPr lang="en-US" altLang="zh-CN" sz="1400" dirty="0"/>
              <a:t> y&lt;="111";ye&lt;='0';ys&lt;='1';</a:t>
            </a:r>
          </a:p>
          <a:p>
            <a:pPr>
              <a:lnSpc>
                <a:spcPct val="50000"/>
              </a:lnSpc>
            </a:pPr>
            <a:r>
              <a:rPr lang="en-US" altLang="zh-CN" sz="1400" dirty="0"/>
              <a:t>	</a:t>
            </a:r>
            <a:r>
              <a:rPr lang="en-US" altLang="zh-CN" sz="1400" dirty="0">
                <a:solidFill>
                  <a:schemeClr val="accent2"/>
                </a:solidFill>
              </a:rPr>
              <a:t>ELSE</a:t>
            </a:r>
            <a:r>
              <a:rPr lang="en-US" altLang="zh-CN" sz="1400" dirty="0"/>
              <a:t>  </a:t>
            </a:r>
          </a:p>
          <a:p>
            <a:pPr>
              <a:lnSpc>
                <a:spcPct val="50000"/>
              </a:lnSpc>
            </a:pPr>
            <a:r>
              <a:rPr lang="en-US" altLang="zh-CN" sz="1400" dirty="0"/>
              <a:t>                     y&lt;="111";ye&lt;='1';ys&lt;='0';</a:t>
            </a:r>
          </a:p>
          <a:p>
            <a:pPr>
              <a:lnSpc>
                <a:spcPct val="50000"/>
              </a:lnSpc>
            </a:pPr>
            <a:r>
              <a:rPr lang="en-US" altLang="zh-CN" sz="1400" dirty="0"/>
              <a:t>	</a:t>
            </a:r>
            <a:r>
              <a:rPr lang="en-US" altLang="zh-CN" sz="1400" dirty="0">
                <a:solidFill>
                  <a:schemeClr val="accent2"/>
                </a:solidFill>
              </a:rPr>
              <a:t>END IF</a:t>
            </a:r>
            <a:r>
              <a:rPr lang="en-US" altLang="zh-CN" sz="1400" dirty="0"/>
              <a:t>;	</a:t>
            </a:r>
          </a:p>
          <a:p>
            <a:pPr>
              <a:lnSpc>
                <a:spcPct val="50000"/>
              </a:lnSpc>
            </a:pPr>
            <a:r>
              <a:rPr lang="en-US" altLang="zh-CN" sz="1400" dirty="0"/>
              <a:t>                 </a:t>
            </a:r>
            <a:r>
              <a:rPr lang="en-US" altLang="zh-CN" sz="1400" dirty="0">
                <a:solidFill>
                  <a:schemeClr val="accent2"/>
                </a:solidFill>
              </a:rPr>
              <a:t>ELSE</a:t>
            </a:r>
          </a:p>
          <a:p>
            <a:pPr>
              <a:lnSpc>
                <a:spcPct val="50000"/>
              </a:lnSpc>
            </a:pPr>
            <a:r>
              <a:rPr lang="en-US" altLang="zh-CN" sz="1400" dirty="0"/>
              <a:t>	 y &lt;= "111";ye&lt;='1';ys&lt;='1';			</a:t>
            </a:r>
          </a:p>
          <a:p>
            <a:pPr>
              <a:lnSpc>
                <a:spcPct val="50000"/>
              </a:lnSpc>
            </a:pPr>
            <a:r>
              <a:rPr lang="en-US" altLang="zh-CN" sz="1400" dirty="0"/>
              <a:t>                 </a:t>
            </a:r>
            <a:r>
              <a:rPr lang="en-US" altLang="zh-CN" sz="1400" dirty="0">
                <a:solidFill>
                  <a:schemeClr val="accent2"/>
                </a:solidFill>
              </a:rPr>
              <a:t>END IF</a:t>
            </a:r>
            <a:r>
              <a:rPr lang="en-US" altLang="zh-CN" sz="1400" dirty="0"/>
              <a:t>;		</a:t>
            </a:r>
          </a:p>
          <a:p>
            <a:pPr>
              <a:lnSpc>
                <a:spcPct val="50000"/>
              </a:lnSpc>
            </a:pPr>
            <a:r>
              <a:rPr lang="en-US" altLang="zh-CN" sz="1400" dirty="0"/>
              <a:t>      </a:t>
            </a:r>
            <a:r>
              <a:rPr lang="en-US" altLang="zh-CN" sz="1400" dirty="0">
                <a:solidFill>
                  <a:schemeClr val="accent2"/>
                </a:solidFill>
              </a:rPr>
              <a:t>END PROCESS</a:t>
            </a:r>
            <a:r>
              <a:rPr lang="en-US" altLang="zh-CN" sz="1400" dirty="0"/>
              <a:t>;</a:t>
            </a:r>
          </a:p>
          <a:p>
            <a:pPr>
              <a:lnSpc>
                <a:spcPct val="50000"/>
              </a:lnSpc>
            </a:pPr>
            <a:r>
              <a:rPr lang="en-US" altLang="zh-CN" sz="1400" dirty="0">
                <a:solidFill>
                  <a:schemeClr val="accent2"/>
                </a:solidFill>
              </a:rPr>
              <a:t>END</a:t>
            </a:r>
            <a:r>
              <a:rPr lang="en-US" altLang="zh-CN" sz="1400" dirty="0"/>
              <a:t> </a:t>
            </a:r>
            <a:r>
              <a:rPr lang="en-US" altLang="zh-CN" sz="1400" dirty="0" err="1"/>
              <a:t>func</a:t>
            </a:r>
            <a:r>
              <a:rPr lang="en-US" altLang="zh-CN" sz="1400" dirty="0"/>
              <a:t>;</a:t>
            </a:r>
          </a:p>
        </p:txBody>
      </p:sp>
      <p:grpSp>
        <p:nvGrpSpPr>
          <p:cNvPr id="3" name="Group 576"/>
          <p:cNvGrpSpPr>
            <a:grpSpLocks/>
          </p:cNvGrpSpPr>
          <p:nvPr/>
        </p:nvGrpSpPr>
        <p:grpSpPr bwMode="auto">
          <a:xfrm>
            <a:off x="395288" y="765175"/>
            <a:ext cx="2949575" cy="2022475"/>
            <a:chOff x="313" y="482"/>
            <a:chExt cx="1858" cy="1274"/>
          </a:xfrm>
        </p:grpSpPr>
        <p:sp>
          <p:nvSpPr>
            <p:cNvPr id="82109" name="Text Box 131"/>
            <p:cNvSpPr txBox="1">
              <a:spLocks noChangeArrowheads="1"/>
            </p:cNvSpPr>
            <p:nvPr/>
          </p:nvSpPr>
          <p:spPr bwMode="auto">
            <a:xfrm>
              <a:off x="327" y="684"/>
              <a:ext cx="549"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I0</a:t>
              </a:r>
            </a:p>
          </p:txBody>
        </p:sp>
        <p:sp>
          <p:nvSpPr>
            <p:cNvPr id="82110" name="Text Box 132"/>
            <p:cNvSpPr txBox="1">
              <a:spLocks noChangeArrowheads="1"/>
            </p:cNvSpPr>
            <p:nvPr/>
          </p:nvSpPr>
          <p:spPr bwMode="auto">
            <a:xfrm>
              <a:off x="1684" y="1157"/>
              <a:ext cx="47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Y0</a:t>
              </a:r>
            </a:p>
          </p:txBody>
        </p:sp>
        <p:sp>
          <p:nvSpPr>
            <p:cNvPr id="82111" name="Rectangle 133"/>
            <p:cNvSpPr>
              <a:spLocks noChangeArrowheads="1"/>
            </p:cNvSpPr>
            <p:nvPr/>
          </p:nvSpPr>
          <p:spPr bwMode="auto">
            <a:xfrm>
              <a:off x="985" y="754"/>
              <a:ext cx="547" cy="891"/>
            </a:xfrm>
            <a:prstGeom prst="rect">
              <a:avLst/>
            </a:prstGeom>
            <a:noFill/>
            <a:ln w="28575" algn="ctr">
              <a:solidFill>
                <a:schemeClr val="tx1"/>
              </a:solidFill>
              <a:miter lim="800000"/>
              <a:headEnd/>
              <a:tailEnd/>
            </a:ln>
          </p:spPr>
          <p:txBody>
            <a:bodyPr lIns="90000" tIns="46800" rIns="90000" bIns="46800" anchor="ctr">
              <a:spAutoFit/>
            </a:bodyPr>
            <a:lstStyle/>
            <a:p>
              <a:endParaRPr lang="zh-CN" altLang="en-US"/>
            </a:p>
          </p:txBody>
        </p:sp>
        <p:grpSp>
          <p:nvGrpSpPr>
            <p:cNvPr id="82112" name="Group 134"/>
            <p:cNvGrpSpPr>
              <a:grpSpLocks/>
            </p:cNvGrpSpPr>
            <p:nvPr/>
          </p:nvGrpSpPr>
          <p:grpSpPr bwMode="auto">
            <a:xfrm>
              <a:off x="721" y="856"/>
              <a:ext cx="263" cy="700"/>
              <a:chOff x="502" y="436"/>
              <a:chExt cx="305" cy="700"/>
            </a:xfrm>
          </p:grpSpPr>
          <p:sp>
            <p:nvSpPr>
              <p:cNvPr id="82132" name="Line 135"/>
              <p:cNvSpPr>
                <a:spLocks noChangeShapeType="1"/>
              </p:cNvSpPr>
              <p:nvPr/>
            </p:nvSpPr>
            <p:spPr bwMode="auto">
              <a:xfrm flipH="1">
                <a:off x="502" y="436"/>
                <a:ext cx="2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3" name="Line 136"/>
              <p:cNvSpPr>
                <a:spLocks noChangeShapeType="1"/>
              </p:cNvSpPr>
              <p:nvPr/>
            </p:nvSpPr>
            <p:spPr bwMode="auto">
              <a:xfrm flipH="1">
                <a:off x="509" y="635"/>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4" name="Line 137"/>
              <p:cNvSpPr>
                <a:spLocks noChangeShapeType="1"/>
              </p:cNvSpPr>
              <p:nvPr/>
            </p:nvSpPr>
            <p:spPr bwMode="auto">
              <a:xfrm flipH="1">
                <a:off x="512" y="535"/>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5" name="Line 138"/>
              <p:cNvSpPr>
                <a:spLocks noChangeShapeType="1"/>
              </p:cNvSpPr>
              <p:nvPr/>
            </p:nvSpPr>
            <p:spPr bwMode="auto">
              <a:xfrm flipH="1">
                <a:off x="503" y="727"/>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6" name="Line 139"/>
              <p:cNvSpPr>
                <a:spLocks noChangeShapeType="1"/>
              </p:cNvSpPr>
              <p:nvPr/>
            </p:nvSpPr>
            <p:spPr bwMode="auto">
              <a:xfrm flipH="1">
                <a:off x="502" y="845"/>
                <a:ext cx="2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7" name="Line 140"/>
              <p:cNvSpPr>
                <a:spLocks noChangeShapeType="1"/>
              </p:cNvSpPr>
              <p:nvPr/>
            </p:nvSpPr>
            <p:spPr bwMode="auto">
              <a:xfrm flipH="1">
                <a:off x="509" y="1044"/>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8" name="Line 141"/>
              <p:cNvSpPr>
                <a:spLocks noChangeShapeType="1"/>
              </p:cNvSpPr>
              <p:nvPr/>
            </p:nvSpPr>
            <p:spPr bwMode="auto">
              <a:xfrm flipH="1">
                <a:off x="512" y="944"/>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39" name="Line 142"/>
              <p:cNvSpPr>
                <a:spLocks noChangeShapeType="1"/>
              </p:cNvSpPr>
              <p:nvPr/>
            </p:nvSpPr>
            <p:spPr bwMode="auto">
              <a:xfrm flipH="1">
                <a:off x="503" y="1136"/>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82113" name="Line 143"/>
            <p:cNvSpPr>
              <a:spLocks noChangeShapeType="1"/>
            </p:cNvSpPr>
            <p:nvPr/>
          </p:nvSpPr>
          <p:spPr bwMode="auto">
            <a:xfrm flipH="1">
              <a:off x="1528" y="1272"/>
              <a:ext cx="25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14" name="Line 144"/>
            <p:cNvSpPr>
              <a:spLocks noChangeShapeType="1"/>
            </p:cNvSpPr>
            <p:nvPr/>
          </p:nvSpPr>
          <p:spPr bwMode="auto">
            <a:xfrm flipH="1">
              <a:off x="1528" y="1411"/>
              <a:ext cx="25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15" name="Line 145"/>
            <p:cNvSpPr>
              <a:spLocks noChangeShapeType="1"/>
            </p:cNvSpPr>
            <p:nvPr/>
          </p:nvSpPr>
          <p:spPr bwMode="auto">
            <a:xfrm flipH="1">
              <a:off x="1530" y="1539"/>
              <a:ext cx="2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16" name="Text Box 146"/>
            <p:cNvSpPr txBox="1">
              <a:spLocks noChangeArrowheads="1"/>
            </p:cNvSpPr>
            <p:nvPr/>
          </p:nvSpPr>
          <p:spPr bwMode="auto">
            <a:xfrm>
              <a:off x="326" y="802"/>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I1</a:t>
              </a:r>
            </a:p>
          </p:txBody>
        </p:sp>
        <p:sp>
          <p:nvSpPr>
            <p:cNvPr id="82117" name="Text Box 147"/>
            <p:cNvSpPr txBox="1">
              <a:spLocks noChangeArrowheads="1"/>
            </p:cNvSpPr>
            <p:nvPr/>
          </p:nvSpPr>
          <p:spPr bwMode="auto">
            <a:xfrm>
              <a:off x="338" y="920"/>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I2</a:t>
              </a:r>
            </a:p>
          </p:txBody>
        </p:sp>
        <p:sp>
          <p:nvSpPr>
            <p:cNvPr id="82118" name="Text Box 148"/>
            <p:cNvSpPr txBox="1">
              <a:spLocks noChangeArrowheads="1"/>
            </p:cNvSpPr>
            <p:nvPr/>
          </p:nvSpPr>
          <p:spPr bwMode="auto">
            <a:xfrm>
              <a:off x="326" y="1047"/>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I3</a:t>
              </a:r>
            </a:p>
          </p:txBody>
        </p:sp>
        <p:sp>
          <p:nvSpPr>
            <p:cNvPr id="82119" name="Text Box 149"/>
            <p:cNvSpPr txBox="1">
              <a:spLocks noChangeArrowheads="1"/>
            </p:cNvSpPr>
            <p:nvPr/>
          </p:nvSpPr>
          <p:spPr bwMode="auto">
            <a:xfrm>
              <a:off x="314" y="1157"/>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I4</a:t>
              </a:r>
            </a:p>
          </p:txBody>
        </p:sp>
        <p:sp>
          <p:nvSpPr>
            <p:cNvPr id="82120" name="Text Box 150"/>
            <p:cNvSpPr txBox="1">
              <a:spLocks noChangeArrowheads="1"/>
            </p:cNvSpPr>
            <p:nvPr/>
          </p:nvSpPr>
          <p:spPr bwMode="auto">
            <a:xfrm>
              <a:off x="314" y="1274"/>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I5</a:t>
              </a:r>
            </a:p>
          </p:txBody>
        </p:sp>
        <p:sp>
          <p:nvSpPr>
            <p:cNvPr id="82121" name="Text Box 151"/>
            <p:cNvSpPr txBox="1">
              <a:spLocks noChangeArrowheads="1"/>
            </p:cNvSpPr>
            <p:nvPr/>
          </p:nvSpPr>
          <p:spPr bwMode="auto">
            <a:xfrm>
              <a:off x="314" y="1392"/>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I6</a:t>
              </a:r>
            </a:p>
          </p:txBody>
        </p:sp>
        <p:sp>
          <p:nvSpPr>
            <p:cNvPr id="82122" name="Text Box 152"/>
            <p:cNvSpPr txBox="1">
              <a:spLocks noChangeArrowheads="1"/>
            </p:cNvSpPr>
            <p:nvPr/>
          </p:nvSpPr>
          <p:spPr bwMode="auto">
            <a:xfrm>
              <a:off x="313" y="1525"/>
              <a:ext cx="548"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I7</a:t>
              </a:r>
            </a:p>
          </p:txBody>
        </p:sp>
        <p:sp>
          <p:nvSpPr>
            <p:cNvPr id="82123" name="Text Box 153"/>
            <p:cNvSpPr txBox="1">
              <a:spLocks noChangeArrowheads="1"/>
            </p:cNvSpPr>
            <p:nvPr/>
          </p:nvSpPr>
          <p:spPr bwMode="auto">
            <a:xfrm>
              <a:off x="1682" y="1298"/>
              <a:ext cx="47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Y1</a:t>
              </a:r>
            </a:p>
          </p:txBody>
        </p:sp>
        <p:sp>
          <p:nvSpPr>
            <p:cNvPr id="82124" name="Text Box 154"/>
            <p:cNvSpPr txBox="1">
              <a:spLocks noChangeArrowheads="1"/>
            </p:cNvSpPr>
            <p:nvPr/>
          </p:nvSpPr>
          <p:spPr bwMode="auto">
            <a:xfrm>
              <a:off x="1672" y="1429"/>
              <a:ext cx="47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Y2</a:t>
              </a:r>
            </a:p>
          </p:txBody>
        </p:sp>
        <p:sp>
          <p:nvSpPr>
            <p:cNvPr id="82125" name="Text Box 155"/>
            <p:cNvSpPr txBox="1">
              <a:spLocks noChangeArrowheads="1"/>
            </p:cNvSpPr>
            <p:nvPr/>
          </p:nvSpPr>
          <p:spPr bwMode="auto">
            <a:xfrm>
              <a:off x="930" y="890"/>
              <a:ext cx="635" cy="538"/>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400"/>
                <a:t>74LS148</a:t>
              </a:r>
              <a:r>
                <a:rPr lang="zh-CN" altLang="en-US" sz="1800"/>
                <a:t>优先编码器</a:t>
              </a:r>
            </a:p>
          </p:txBody>
        </p:sp>
        <p:sp>
          <p:nvSpPr>
            <p:cNvPr id="82126" name="Line 570"/>
            <p:cNvSpPr>
              <a:spLocks noChangeShapeType="1"/>
            </p:cNvSpPr>
            <p:nvPr/>
          </p:nvSpPr>
          <p:spPr bwMode="auto">
            <a:xfrm flipH="1">
              <a:off x="1528" y="935"/>
              <a:ext cx="25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27" name="Line 571"/>
            <p:cNvSpPr>
              <a:spLocks noChangeShapeType="1"/>
            </p:cNvSpPr>
            <p:nvPr/>
          </p:nvSpPr>
          <p:spPr bwMode="auto">
            <a:xfrm flipH="1">
              <a:off x="1528" y="1026"/>
              <a:ext cx="25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2128" name="Text Box 572"/>
            <p:cNvSpPr txBox="1">
              <a:spLocks noChangeArrowheads="1"/>
            </p:cNvSpPr>
            <p:nvPr/>
          </p:nvSpPr>
          <p:spPr bwMode="auto">
            <a:xfrm>
              <a:off x="1701" y="817"/>
              <a:ext cx="47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YS</a:t>
              </a:r>
            </a:p>
          </p:txBody>
        </p:sp>
        <p:sp>
          <p:nvSpPr>
            <p:cNvPr id="82129" name="Text Box 573"/>
            <p:cNvSpPr txBox="1">
              <a:spLocks noChangeArrowheads="1"/>
            </p:cNvSpPr>
            <p:nvPr/>
          </p:nvSpPr>
          <p:spPr bwMode="auto">
            <a:xfrm>
              <a:off x="1701" y="935"/>
              <a:ext cx="47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YE</a:t>
              </a:r>
            </a:p>
          </p:txBody>
        </p:sp>
        <p:sp>
          <p:nvSpPr>
            <p:cNvPr id="82130" name="Line 574"/>
            <p:cNvSpPr>
              <a:spLocks noChangeShapeType="1"/>
            </p:cNvSpPr>
            <p:nvPr/>
          </p:nvSpPr>
          <p:spPr bwMode="auto">
            <a:xfrm>
              <a:off x="1247" y="663"/>
              <a:ext cx="3" cy="96"/>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82131" name="Text Box 575"/>
            <p:cNvSpPr txBox="1">
              <a:spLocks noChangeArrowheads="1"/>
            </p:cNvSpPr>
            <p:nvPr/>
          </p:nvSpPr>
          <p:spPr bwMode="auto">
            <a:xfrm>
              <a:off x="1020" y="482"/>
              <a:ext cx="47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ST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09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914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977" grpId="0" animBg="1"/>
      <p:bldP spid="59100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6481763" y="6702425"/>
            <a:ext cx="2662237" cy="15557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优先编码器波形</a:t>
            </a:r>
          </a:p>
        </p:txBody>
      </p:sp>
      <p:pic>
        <p:nvPicPr>
          <p:cNvPr id="82947" name="Picture 4"/>
          <p:cNvPicPr>
            <a:picLocks noChangeAspect="1" noChangeArrowheads="1"/>
          </p:cNvPicPr>
          <p:nvPr/>
        </p:nvPicPr>
        <p:blipFill>
          <a:blip r:embed="rId2" cstate="print"/>
          <a:srcRect l="2170" t="12241" r="2351" b="40167"/>
          <a:stretch>
            <a:fillRect/>
          </a:stretch>
        </p:blipFill>
        <p:spPr bwMode="auto">
          <a:xfrm>
            <a:off x="0" y="517525"/>
            <a:ext cx="8964613" cy="3589338"/>
          </a:xfrm>
          <a:prstGeom prst="rect">
            <a:avLst/>
          </a:prstGeom>
          <a:noFill/>
          <a:ln w="9525">
            <a:noFill/>
            <a:miter lim="800000"/>
            <a:headEnd/>
            <a:tailEnd/>
          </a:ln>
        </p:spPr>
      </p:pic>
      <p:graphicFrame>
        <p:nvGraphicFramePr>
          <p:cNvPr id="592105" name="Group 233"/>
          <p:cNvGraphicFramePr>
            <a:graphicFrameLocks noGrp="1"/>
          </p:cNvGraphicFramePr>
          <p:nvPr/>
        </p:nvGraphicFramePr>
        <p:xfrm>
          <a:off x="2470150" y="4124325"/>
          <a:ext cx="3902075" cy="2682240"/>
        </p:xfrm>
        <a:graphic>
          <a:graphicData uri="http://schemas.openxmlformats.org/drawingml/2006/table">
            <a:tbl>
              <a:tblPr/>
              <a:tblGrid>
                <a:gridCol w="271463">
                  <a:extLst>
                    <a:ext uri="{9D8B030D-6E8A-4147-A177-3AD203B41FA5}">
                      <a16:colId xmlns:a16="http://schemas.microsoft.com/office/drawing/2014/main" val="20000"/>
                    </a:ext>
                  </a:extLst>
                </a:gridCol>
                <a:gridCol w="271462">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1938">
                  <a:extLst>
                    <a:ext uri="{9D8B030D-6E8A-4147-A177-3AD203B41FA5}">
                      <a16:colId xmlns:a16="http://schemas.microsoft.com/office/drawing/2014/main" val="20003"/>
                    </a:ext>
                  </a:extLst>
                </a:gridCol>
                <a:gridCol w="280987">
                  <a:extLst>
                    <a:ext uri="{9D8B030D-6E8A-4147-A177-3AD203B41FA5}">
                      <a16:colId xmlns:a16="http://schemas.microsoft.com/office/drawing/2014/main" val="20004"/>
                    </a:ext>
                  </a:extLst>
                </a:gridCol>
                <a:gridCol w="271463">
                  <a:extLst>
                    <a:ext uri="{9D8B030D-6E8A-4147-A177-3AD203B41FA5}">
                      <a16:colId xmlns:a16="http://schemas.microsoft.com/office/drawing/2014/main" val="20005"/>
                    </a:ext>
                  </a:extLst>
                </a:gridCol>
                <a:gridCol w="269875">
                  <a:extLst>
                    <a:ext uri="{9D8B030D-6E8A-4147-A177-3AD203B41FA5}">
                      <a16:colId xmlns:a16="http://schemas.microsoft.com/office/drawing/2014/main" val="20006"/>
                    </a:ext>
                  </a:extLst>
                </a:gridCol>
                <a:gridCol w="261937">
                  <a:extLst>
                    <a:ext uri="{9D8B030D-6E8A-4147-A177-3AD203B41FA5}">
                      <a16:colId xmlns:a16="http://schemas.microsoft.com/office/drawing/2014/main" val="20007"/>
                    </a:ext>
                  </a:extLst>
                </a:gridCol>
                <a:gridCol w="304800">
                  <a:extLst>
                    <a:ext uri="{9D8B030D-6E8A-4147-A177-3AD203B41FA5}">
                      <a16:colId xmlns:a16="http://schemas.microsoft.com/office/drawing/2014/main" val="20008"/>
                    </a:ext>
                  </a:extLst>
                </a:gridCol>
                <a:gridCol w="252413">
                  <a:extLst>
                    <a:ext uri="{9D8B030D-6E8A-4147-A177-3AD203B41FA5}">
                      <a16:colId xmlns:a16="http://schemas.microsoft.com/office/drawing/2014/main" val="20009"/>
                    </a:ext>
                  </a:extLst>
                </a:gridCol>
                <a:gridCol w="279400">
                  <a:extLst>
                    <a:ext uri="{9D8B030D-6E8A-4147-A177-3AD203B41FA5}">
                      <a16:colId xmlns:a16="http://schemas.microsoft.com/office/drawing/2014/main" val="20010"/>
                    </a:ext>
                  </a:extLst>
                </a:gridCol>
                <a:gridCol w="277812">
                  <a:extLst>
                    <a:ext uri="{9D8B030D-6E8A-4147-A177-3AD203B41FA5}">
                      <a16:colId xmlns:a16="http://schemas.microsoft.com/office/drawing/2014/main" val="20011"/>
                    </a:ext>
                  </a:extLst>
                </a:gridCol>
                <a:gridCol w="352425">
                  <a:extLst>
                    <a:ext uri="{9D8B030D-6E8A-4147-A177-3AD203B41FA5}">
                      <a16:colId xmlns:a16="http://schemas.microsoft.com/office/drawing/2014/main" val="20012"/>
                    </a:ext>
                  </a:extLst>
                </a:gridCol>
                <a:gridCol w="276225">
                  <a:extLst>
                    <a:ext uri="{9D8B030D-6E8A-4147-A177-3AD203B41FA5}">
                      <a16:colId xmlns:a16="http://schemas.microsoft.com/office/drawing/2014/main" val="20013"/>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ST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5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0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accent2"/>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0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3130" name="Text Box 227"/>
          <p:cNvSpPr txBox="1">
            <a:spLocks noChangeArrowheads="1"/>
          </p:cNvSpPr>
          <p:nvPr/>
        </p:nvSpPr>
        <p:spPr bwMode="auto">
          <a:xfrm>
            <a:off x="293688" y="73025"/>
            <a:ext cx="1439862" cy="406400"/>
          </a:xfrm>
          <a:prstGeom prst="rect">
            <a:avLst/>
          </a:prstGeom>
          <a:noFill/>
          <a:ln w="19050" algn="ctr">
            <a:solidFill>
              <a:srgbClr val="CC3399"/>
            </a:solidFill>
            <a:miter lim="800000"/>
            <a:headEnd/>
            <a:tailEnd/>
          </a:ln>
        </p:spPr>
        <p:txBody>
          <a:bodyPr lIns="90000" tIns="82800" rIns="90000" bIns="46800">
            <a:spAutoFit/>
          </a:bodyPr>
          <a:lstStyle/>
          <a:p>
            <a:pPr algn="ctr"/>
            <a:r>
              <a:rPr lang="zh-CN" altLang="en-US"/>
              <a:t>仿真波形</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title"/>
          </p:nvPr>
        </p:nvSpPr>
        <p:spPr>
          <a:xfrm>
            <a:off x="6516688" y="6486525"/>
            <a:ext cx="2627312"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译码器</a:t>
            </a:r>
          </a:p>
        </p:txBody>
      </p:sp>
      <p:grpSp>
        <p:nvGrpSpPr>
          <p:cNvPr id="2" name="Group 4"/>
          <p:cNvGrpSpPr>
            <a:grpSpLocks/>
          </p:cNvGrpSpPr>
          <p:nvPr/>
        </p:nvGrpSpPr>
        <p:grpSpPr bwMode="auto">
          <a:xfrm>
            <a:off x="250825" y="0"/>
            <a:ext cx="2233613" cy="396875"/>
            <a:chOff x="144" y="1152"/>
            <a:chExt cx="1728" cy="250"/>
          </a:xfrm>
        </p:grpSpPr>
        <p:sp>
          <p:nvSpPr>
            <p:cNvPr id="540677"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6</a:t>
              </a:r>
              <a:r>
                <a:rPr lang="zh-CN" altLang="en-US">
                  <a:ea typeface="宋体" pitchFamily="2" charset="-122"/>
                </a:rPr>
                <a:t>、译码器</a:t>
              </a:r>
            </a:p>
          </p:txBody>
        </p:sp>
        <p:sp>
          <p:nvSpPr>
            <p:cNvPr id="84220"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41451" name="Group 779"/>
          <p:cNvGraphicFramePr>
            <a:graphicFrameLocks noGrp="1"/>
          </p:cNvGraphicFramePr>
          <p:nvPr>
            <p:ph idx="1"/>
          </p:nvPr>
        </p:nvGraphicFramePr>
        <p:xfrm>
          <a:off x="179388" y="2852738"/>
          <a:ext cx="4292600" cy="3220085"/>
        </p:xfrm>
        <a:graphic>
          <a:graphicData uri="http://schemas.openxmlformats.org/drawingml/2006/table">
            <a:tbl>
              <a:tblPr/>
              <a:tblGrid>
                <a:gridCol w="2667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3687">
                  <a:extLst>
                    <a:ext uri="{9D8B030D-6E8A-4147-A177-3AD203B41FA5}">
                      <a16:colId xmlns:a16="http://schemas.microsoft.com/office/drawing/2014/main" val="20005"/>
                    </a:ext>
                  </a:extLst>
                </a:gridCol>
                <a:gridCol w="293688">
                  <a:extLst>
                    <a:ext uri="{9D8B030D-6E8A-4147-A177-3AD203B41FA5}">
                      <a16:colId xmlns:a16="http://schemas.microsoft.com/office/drawing/2014/main" val="20006"/>
                    </a:ext>
                  </a:extLst>
                </a:gridCol>
                <a:gridCol w="293687">
                  <a:extLst>
                    <a:ext uri="{9D8B030D-6E8A-4147-A177-3AD203B41FA5}">
                      <a16:colId xmlns:a16="http://schemas.microsoft.com/office/drawing/2014/main" val="20007"/>
                    </a:ext>
                  </a:extLst>
                </a:gridCol>
                <a:gridCol w="303213">
                  <a:extLst>
                    <a:ext uri="{9D8B030D-6E8A-4147-A177-3AD203B41FA5}">
                      <a16:colId xmlns:a16="http://schemas.microsoft.com/office/drawing/2014/main" val="20008"/>
                    </a:ext>
                  </a:extLst>
                </a:gridCol>
                <a:gridCol w="303212">
                  <a:extLst>
                    <a:ext uri="{9D8B030D-6E8A-4147-A177-3AD203B41FA5}">
                      <a16:colId xmlns:a16="http://schemas.microsoft.com/office/drawing/2014/main" val="20009"/>
                    </a:ext>
                  </a:extLst>
                </a:gridCol>
                <a:gridCol w="303213">
                  <a:extLst>
                    <a:ext uri="{9D8B030D-6E8A-4147-A177-3AD203B41FA5}">
                      <a16:colId xmlns:a16="http://schemas.microsoft.com/office/drawing/2014/main" val="20010"/>
                    </a:ext>
                  </a:extLst>
                </a:gridCol>
                <a:gridCol w="303212">
                  <a:extLst>
                    <a:ext uri="{9D8B030D-6E8A-4147-A177-3AD203B41FA5}">
                      <a16:colId xmlns:a16="http://schemas.microsoft.com/office/drawing/2014/main" val="20011"/>
                    </a:ext>
                  </a:extLst>
                </a:gridCol>
                <a:gridCol w="303213">
                  <a:extLst>
                    <a:ext uri="{9D8B030D-6E8A-4147-A177-3AD203B41FA5}">
                      <a16:colId xmlns:a16="http://schemas.microsoft.com/office/drawing/2014/main" val="20012"/>
                    </a:ext>
                  </a:extLst>
                </a:gridCol>
                <a:gridCol w="279400">
                  <a:extLst>
                    <a:ext uri="{9D8B030D-6E8A-4147-A177-3AD203B41FA5}">
                      <a16:colId xmlns:a16="http://schemas.microsoft.com/office/drawing/2014/main" val="20013"/>
                    </a:ext>
                  </a:extLst>
                </a:gridCol>
              </a:tblGrid>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G</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G</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G</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3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FF3300"/>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41454" name="Rectangle 782"/>
          <p:cNvSpPr>
            <a:spLocks noChangeArrowheads="1"/>
          </p:cNvSpPr>
          <p:nvPr/>
        </p:nvSpPr>
        <p:spPr bwMode="auto">
          <a:xfrm>
            <a:off x="3324225" y="6350"/>
            <a:ext cx="5688013" cy="6813550"/>
          </a:xfrm>
          <a:prstGeom prst="rect">
            <a:avLst/>
          </a:prstGeom>
          <a:solidFill>
            <a:srgbClr val="E6E6E6"/>
          </a:solidFill>
          <a:ln w="19050" algn="ctr">
            <a:solidFill>
              <a:schemeClr val="accent2"/>
            </a:solidFill>
            <a:miter lim="800000"/>
            <a:headEnd/>
            <a:tailEnd/>
          </a:ln>
        </p:spPr>
        <p:txBody>
          <a:bodyPr lIns="90000" tIns="46800" rIns="90000" bIns="46800">
            <a:spAutoFit/>
          </a:bodyPr>
          <a:lstStyle/>
          <a:p>
            <a:pPr>
              <a:lnSpc>
                <a:spcPct val="30000"/>
              </a:lnSpc>
            </a:pPr>
            <a:endParaRPr lang="en-US" altLang="zh-CN" sz="1800">
              <a:ea typeface="宋体" pitchFamily="2" charset="-122"/>
            </a:endParaRPr>
          </a:p>
          <a:p>
            <a:pPr>
              <a:lnSpc>
                <a:spcPct val="30000"/>
              </a:lnSpc>
            </a:pPr>
            <a:endParaRPr lang="en-US" altLang="zh-CN" sz="1800">
              <a:solidFill>
                <a:schemeClr val="accent2"/>
              </a:solidFill>
              <a:ea typeface="宋体" pitchFamily="2" charset="-122"/>
            </a:endParaRPr>
          </a:p>
          <a:p>
            <a:pPr>
              <a:lnSpc>
                <a:spcPct val="30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0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0000"/>
              </a:lnSpc>
            </a:pPr>
            <a:r>
              <a:rPr lang="en-US" altLang="zh-CN" sz="1800">
                <a:solidFill>
                  <a:schemeClr val="accent2"/>
                </a:solidFill>
                <a:ea typeface="宋体" pitchFamily="2" charset="-122"/>
              </a:rPr>
              <a:t>ENTITY</a:t>
            </a:r>
            <a:r>
              <a:rPr lang="en-US" altLang="zh-CN" sz="1800">
                <a:ea typeface="宋体" pitchFamily="2" charset="-122"/>
              </a:rPr>
              <a:t> decoder_74LS138 </a:t>
            </a:r>
            <a:r>
              <a:rPr lang="en-US" altLang="zh-CN" sz="1800">
                <a:solidFill>
                  <a:schemeClr val="accent2"/>
                </a:solidFill>
                <a:ea typeface="宋体" pitchFamily="2" charset="-122"/>
              </a:rPr>
              <a:t>IS</a:t>
            </a:r>
            <a:r>
              <a:rPr lang="en-US" altLang="zh-CN" sz="1800">
                <a:ea typeface="宋体" pitchFamily="2" charset="-122"/>
              </a:rPr>
              <a:t> </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(g1,g2a,g2b,a,b,c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y    : </a:t>
            </a:r>
            <a:r>
              <a:rPr lang="en-US" altLang="zh-CN" sz="1800">
                <a:solidFill>
                  <a:schemeClr val="accent2"/>
                </a:solidFill>
                <a:ea typeface="宋体" pitchFamily="2" charset="-122"/>
              </a:rPr>
              <a:t>OUT</a:t>
            </a:r>
            <a:r>
              <a:rPr lang="en-US" altLang="zh-CN" sz="1800">
                <a:ea typeface="宋体" pitchFamily="2" charset="-122"/>
              </a:rPr>
              <a:t> std_logic_vector(7 </a:t>
            </a:r>
            <a:r>
              <a:rPr lang="en-US" altLang="zh-CN" sz="1800">
                <a:solidFill>
                  <a:schemeClr val="accent2"/>
                </a:solidFill>
                <a:ea typeface="宋体" pitchFamily="2" charset="-122"/>
              </a:rPr>
              <a:t>DOWNTO</a:t>
            </a:r>
            <a:r>
              <a:rPr lang="en-US" altLang="zh-CN" sz="1800">
                <a:ea typeface="宋体" pitchFamily="2" charset="-122"/>
              </a:rPr>
              <a:t> 0));</a:t>
            </a:r>
          </a:p>
          <a:p>
            <a:pPr>
              <a:lnSpc>
                <a:spcPct val="30000"/>
              </a:lnSpc>
            </a:pPr>
            <a:r>
              <a:rPr lang="en-US" altLang="zh-CN" sz="1800">
                <a:solidFill>
                  <a:schemeClr val="accent2"/>
                </a:solidFill>
                <a:ea typeface="宋体" pitchFamily="2" charset="-122"/>
              </a:rPr>
              <a:t>END</a:t>
            </a:r>
            <a:r>
              <a:rPr lang="en-US" altLang="zh-CN" sz="1800">
                <a:ea typeface="宋体" pitchFamily="2" charset="-122"/>
              </a:rPr>
              <a:t> decoder_74LS138;</a:t>
            </a:r>
          </a:p>
          <a:p>
            <a:pPr>
              <a:lnSpc>
                <a:spcPct val="30000"/>
              </a:lnSpc>
            </a:pPr>
            <a:r>
              <a:rPr lang="en-US" altLang="zh-CN" sz="1800">
                <a:solidFill>
                  <a:schemeClr val="accent2"/>
                </a:solidFill>
                <a:ea typeface="宋体" pitchFamily="2" charset="-122"/>
              </a:rPr>
              <a:t>ARCHITECTURE</a:t>
            </a:r>
            <a:r>
              <a:rPr lang="en-US" altLang="zh-CN" sz="1800">
                <a:ea typeface="宋体" pitchFamily="2" charset="-122"/>
              </a:rPr>
              <a:t> rtl_arc </a:t>
            </a:r>
            <a:r>
              <a:rPr lang="en-US" altLang="zh-CN" sz="1800">
                <a:solidFill>
                  <a:schemeClr val="accent2"/>
                </a:solidFill>
                <a:ea typeface="宋体" pitchFamily="2" charset="-122"/>
              </a:rPr>
              <a:t>OF</a:t>
            </a:r>
            <a:r>
              <a:rPr lang="en-US" altLang="zh-CN" sz="1800">
                <a:ea typeface="宋体" pitchFamily="2" charset="-122"/>
              </a:rPr>
              <a:t> decoder_74LS138 IS</a:t>
            </a:r>
          </a:p>
          <a:p>
            <a:pPr>
              <a:lnSpc>
                <a:spcPct val="30000"/>
              </a:lnSpc>
            </a:pPr>
            <a:r>
              <a:rPr lang="en-US" altLang="zh-CN" sz="1800">
                <a:ea typeface="宋体" pitchFamily="2" charset="-122"/>
              </a:rPr>
              <a:t>     </a:t>
            </a:r>
            <a:r>
              <a:rPr lang="en-US" altLang="zh-CN" sz="1800">
                <a:solidFill>
                  <a:schemeClr val="accent2"/>
                </a:solidFill>
                <a:ea typeface="宋体" pitchFamily="2" charset="-122"/>
              </a:rPr>
              <a:t>SIGNAL</a:t>
            </a:r>
            <a:r>
              <a:rPr lang="en-US" altLang="zh-CN" sz="1800">
                <a:ea typeface="宋体" pitchFamily="2" charset="-122"/>
              </a:rPr>
              <a:t>  comb  : std_logic_vector(2 DOWNTO 0);</a:t>
            </a:r>
          </a:p>
          <a:p>
            <a:pPr>
              <a:lnSpc>
                <a:spcPct val="30000"/>
              </a:lnSpc>
            </a:pPr>
            <a:r>
              <a:rPr lang="en-US" altLang="zh-CN" sz="1800">
                <a:solidFill>
                  <a:schemeClr val="accent2"/>
                </a:solidFill>
                <a:ea typeface="宋体" pitchFamily="2" charset="-122"/>
              </a:rPr>
              <a:t>BEGIN</a:t>
            </a:r>
          </a:p>
          <a:p>
            <a:pPr>
              <a:lnSpc>
                <a:spcPct val="30000"/>
              </a:lnSpc>
            </a:pPr>
            <a:r>
              <a:rPr lang="en-US" altLang="zh-CN" sz="1800">
                <a:ea typeface="宋体" pitchFamily="2" charset="-122"/>
              </a:rPr>
              <a:t>   comb &lt;= c &amp; b &amp; a;</a:t>
            </a:r>
          </a:p>
          <a:p>
            <a:pPr>
              <a:lnSpc>
                <a:spcPct val="30000"/>
              </a:lnSpc>
            </a:pPr>
            <a:r>
              <a:rPr lang="en-US" altLang="zh-CN" sz="1800">
                <a:ea typeface="宋体" pitchFamily="2" charset="-122"/>
              </a:rPr>
              <a:t>  </a:t>
            </a:r>
            <a:r>
              <a:rPr lang="en-US" altLang="zh-CN" sz="1800">
                <a:solidFill>
                  <a:schemeClr val="accent2"/>
                </a:solidFill>
                <a:ea typeface="宋体" pitchFamily="2" charset="-122"/>
              </a:rPr>
              <a:t>PROCESS</a:t>
            </a:r>
            <a:r>
              <a:rPr lang="en-US" altLang="zh-CN" sz="1800">
                <a:ea typeface="宋体" pitchFamily="2" charset="-122"/>
              </a:rPr>
              <a:t> (g1,g2a,g2b,comb)</a:t>
            </a:r>
          </a:p>
          <a:p>
            <a:pPr>
              <a:lnSpc>
                <a:spcPct val="30000"/>
              </a:lnSpc>
            </a:pPr>
            <a:r>
              <a:rPr lang="en-US" altLang="zh-CN" sz="1800">
                <a:solidFill>
                  <a:schemeClr val="accent2"/>
                </a:solidFill>
                <a:ea typeface="宋体" pitchFamily="2" charset="-122"/>
              </a:rPr>
              <a:t>    BEGIN</a:t>
            </a:r>
          </a:p>
          <a:p>
            <a:pPr>
              <a:lnSpc>
                <a:spcPct val="30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(g1 = '1' </a:t>
            </a:r>
            <a:r>
              <a:rPr lang="en-US" altLang="zh-CN" sz="1800">
                <a:solidFill>
                  <a:schemeClr val="accent2"/>
                </a:solidFill>
                <a:ea typeface="宋体" pitchFamily="2" charset="-122"/>
              </a:rPr>
              <a:t>AND</a:t>
            </a:r>
            <a:r>
              <a:rPr lang="en-US" altLang="zh-CN" sz="1800">
                <a:ea typeface="宋体" pitchFamily="2" charset="-122"/>
              </a:rPr>
              <a:t> g2a = '0' </a:t>
            </a:r>
            <a:r>
              <a:rPr lang="en-US" altLang="zh-CN" sz="1800">
                <a:solidFill>
                  <a:schemeClr val="accent2"/>
                </a:solidFill>
                <a:ea typeface="宋体" pitchFamily="2" charset="-122"/>
              </a:rPr>
              <a:t>AND</a:t>
            </a:r>
            <a:r>
              <a:rPr lang="en-US" altLang="zh-CN" sz="1800">
                <a:ea typeface="宋体" pitchFamily="2" charset="-122"/>
              </a:rPr>
              <a:t> g2b = '0')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a:t>
            </a:r>
            <a:r>
              <a:rPr lang="en-US" altLang="zh-CN" sz="1800">
                <a:solidFill>
                  <a:schemeClr val="accent2"/>
                </a:solidFill>
                <a:ea typeface="宋体" pitchFamily="2" charset="-122"/>
              </a:rPr>
              <a:t>CASE</a:t>
            </a:r>
            <a:r>
              <a:rPr lang="en-US" altLang="zh-CN" sz="1800">
                <a:ea typeface="宋体" pitchFamily="2" charset="-122"/>
              </a:rPr>
              <a:t> comb </a:t>
            </a:r>
            <a:r>
              <a:rPr lang="en-US" altLang="zh-CN" sz="1800">
                <a:solidFill>
                  <a:schemeClr val="accent2"/>
                </a:solidFill>
                <a:ea typeface="宋体" pitchFamily="2" charset="-122"/>
              </a:rPr>
              <a:t>IS</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"000" =&gt; y &lt;= "11111110";</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"001" =&gt; y &lt;= "11111101";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"010" =&gt; y &lt;= "11111011";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"011" =&gt; y &lt;= "11110111";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"100" =&gt; y &lt;= "11101111";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"101" =&gt; y &lt;= "11011111";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"110" =&gt; y &lt;= "10111111";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a:t>
            </a:r>
            <a:r>
              <a:rPr lang="en-US" altLang="zh-CN" sz="1800">
                <a:ea typeface="宋体" pitchFamily="2" charset="-122"/>
              </a:rPr>
              <a:t> "111" =&gt; y &lt;= "01111111";</a:t>
            </a:r>
          </a:p>
          <a:p>
            <a:pPr>
              <a:lnSpc>
                <a:spcPct val="30000"/>
              </a:lnSpc>
            </a:pPr>
            <a:r>
              <a:rPr lang="en-US" altLang="zh-CN" sz="1800">
                <a:ea typeface="宋体" pitchFamily="2" charset="-122"/>
              </a:rPr>
              <a:t>                   </a:t>
            </a:r>
            <a:r>
              <a:rPr lang="en-US" altLang="zh-CN" sz="1800">
                <a:solidFill>
                  <a:schemeClr val="accent2"/>
                </a:solidFill>
                <a:ea typeface="宋体" pitchFamily="2" charset="-122"/>
              </a:rPr>
              <a:t>WHEN OTHERS</a:t>
            </a:r>
            <a:r>
              <a:rPr lang="en-US" altLang="zh-CN" sz="1800">
                <a:ea typeface="宋体" pitchFamily="2" charset="-122"/>
              </a:rPr>
              <a:t> =&gt; y  &lt;= "XXXXXXXX";</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CASE</a:t>
            </a:r>
            <a:r>
              <a:rPr lang="en-US" altLang="zh-CN" sz="1800">
                <a:ea typeface="宋体" pitchFamily="2" charset="-122"/>
              </a:rPr>
              <a:t>;</a:t>
            </a:r>
          </a:p>
          <a:p>
            <a:pPr>
              <a:lnSpc>
                <a:spcPct val="30000"/>
              </a:lnSpc>
            </a:pPr>
            <a:r>
              <a:rPr lang="en-US" altLang="zh-CN" sz="1800">
                <a:ea typeface="宋体" pitchFamily="2" charset="-122"/>
              </a:rPr>
              <a:t>          </a:t>
            </a:r>
            <a:r>
              <a:rPr lang="en-US" altLang="zh-CN" sz="1800">
                <a:solidFill>
                  <a:schemeClr val="accent2"/>
                </a:solidFill>
                <a:ea typeface="宋体" pitchFamily="2" charset="-122"/>
              </a:rPr>
              <a:t>ELSE</a:t>
            </a:r>
          </a:p>
          <a:p>
            <a:pPr>
              <a:lnSpc>
                <a:spcPct val="30000"/>
              </a:lnSpc>
            </a:pPr>
            <a:r>
              <a:rPr lang="en-US" altLang="zh-CN" sz="1800">
                <a:ea typeface="宋体" pitchFamily="2" charset="-122"/>
              </a:rPr>
              <a:t>              y &lt;= "11111111";</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PROCESS</a:t>
            </a:r>
            <a:r>
              <a:rPr lang="en-US" altLang="zh-CN" sz="1800">
                <a:ea typeface="宋体" pitchFamily="2" charset="-122"/>
              </a:rPr>
              <a:t>;</a:t>
            </a:r>
          </a:p>
          <a:p>
            <a:pPr>
              <a:lnSpc>
                <a:spcPct val="30000"/>
              </a:lnSpc>
            </a:pPr>
            <a:r>
              <a:rPr lang="en-US" altLang="zh-CN" sz="1800">
                <a:solidFill>
                  <a:schemeClr val="accent2"/>
                </a:solidFill>
                <a:ea typeface="宋体" pitchFamily="2" charset="-122"/>
              </a:rPr>
              <a:t>END</a:t>
            </a:r>
            <a:r>
              <a:rPr lang="en-US" altLang="zh-CN" sz="1800">
                <a:ea typeface="宋体" pitchFamily="2" charset="-122"/>
              </a:rPr>
              <a:t> rtl_arc;</a:t>
            </a:r>
          </a:p>
        </p:txBody>
      </p:sp>
      <p:grpSp>
        <p:nvGrpSpPr>
          <p:cNvPr id="3" name="Group 791"/>
          <p:cNvGrpSpPr>
            <a:grpSpLocks/>
          </p:cNvGrpSpPr>
          <p:nvPr/>
        </p:nvGrpSpPr>
        <p:grpSpPr bwMode="auto">
          <a:xfrm>
            <a:off x="395288" y="765175"/>
            <a:ext cx="2479675" cy="1865313"/>
            <a:chOff x="249" y="482"/>
            <a:chExt cx="1562" cy="1175"/>
          </a:xfrm>
        </p:grpSpPr>
        <p:grpSp>
          <p:nvGrpSpPr>
            <p:cNvPr id="84177" name="Group 781"/>
            <p:cNvGrpSpPr>
              <a:grpSpLocks/>
            </p:cNvGrpSpPr>
            <p:nvPr/>
          </p:nvGrpSpPr>
          <p:grpSpPr bwMode="auto">
            <a:xfrm>
              <a:off x="249" y="564"/>
              <a:ext cx="1562" cy="1093"/>
              <a:chOff x="249" y="564"/>
              <a:chExt cx="1562" cy="1093"/>
            </a:xfrm>
          </p:grpSpPr>
          <p:grpSp>
            <p:nvGrpSpPr>
              <p:cNvPr id="84179" name="Group 134"/>
              <p:cNvGrpSpPr>
                <a:grpSpLocks/>
              </p:cNvGrpSpPr>
              <p:nvPr/>
            </p:nvGrpSpPr>
            <p:grpSpPr bwMode="auto">
              <a:xfrm>
                <a:off x="1247" y="663"/>
                <a:ext cx="201" cy="881"/>
                <a:chOff x="502" y="436"/>
                <a:chExt cx="305" cy="700"/>
              </a:xfrm>
            </p:grpSpPr>
            <p:sp>
              <p:nvSpPr>
                <p:cNvPr id="84211" name="Line 135"/>
                <p:cNvSpPr>
                  <a:spLocks noChangeShapeType="1"/>
                </p:cNvSpPr>
                <p:nvPr/>
              </p:nvSpPr>
              <p:spPr bwMode="auto">
                <a:xfrm flipH="1">
                  <a:off x="502" y="436"/>
                  <a:ext cx="2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2" name="Line 136"/>
                <p:cNvSpPr>
                  <a:spLocks noChangeShapeType="1"/>
                </p:cNvSpPr>
                <p:nvPr/>
              </p:nvSpPr>
              <p:spPr bwMode="auto">
                <a:xfrm flipH="1">
                  <a:off x="509" y="635"/>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3" name="Line 137"/>
                <p:cNvSpPr>
                  <a:spLocks noChangeShapeType="1"/>
                </p:cNvSpPr>
                <p:nvPr/>
              </p:nvSpPr>
              <p:spPr bwMode="auto">
                <a:xfrm flipH="1">
                  <a:off x="512" y="535"/>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4" name="Line 138"/>
                <p:cNvSpPr>
                  <a:spLocks noChangeShapeType="1"/>
                </p:cNvSpPr>
                <p:nvPr/>
              </p:nvSpPr>
              <p:spPr bwMode="auto">
                <a:xfrm flipH="1">
                  <a:off x="503" y="727"/>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5" name="Line 139"/>
                <p:cNvSpPr>
                  <a:spLocks noChangeShapeType="1"/>
                </p:cNvSpPr>
                <p:nvPr/>
              </p:nvSpPr>
              <p:spPr bwMode="auto">
                <a:xfrm flipH="1">
                  <a:off x="502" y="845"/>
                  <a:ext cx="2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6" name="Line 140"/>
                <p:cNvSpPr>
                  <a:spLocks noChangeShapeType="1"/>
                </p:cNvSpPr>
                <p:nvPr/>
              </p:nvSpPr>
              <p:spPr bwMode="auto">
                <a:xfrm flipH="1">
                  <a:off x="509" y="1044"/>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7" name="Line 141"/>
                <p:cNvSpPr>
                  <a:spLocks noChangeShapeType="1"/>
                </p:cNvSpPr>
                <p:nvPr/>
              </p:nvSpPr>
              <p:spPr bwMode="auto">
                <a:xfrm flipH="1">
                  <a:off x="512" y="944"/>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18" name="Line 142"/>
                <p:cNvSpPr>
                  <a:spLocks noChangeShapeType="1"/>
                </p:cNvSpPr>
                <p:nvPr/>
              </p:nvSpPr>
              <p:spPr bwMode="auto">
                <a:xfrm flipH="1">
                  <a:off x="503" y="1136"/>
                  <a:ext cx="295"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84180" name="Text Box 131"/>
              <p:cNvSpPr txBox="1">
                <a:spLocks noChangeArrowheads="1"/>
              </p:cNvSpPr>
              <p:nvPr/>
            </p:nvSpPr>
            <p:spPr bwMode="auto">
              <a:xfrm>
                <a:off x="1383" y="572"/>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Y0</a:t>
                </a:r>
              </a:p>
            </p:txBody>
          </p:sp>
          <p:sp>
            <p:nvSpPr>
              <p:cNvPr id="84181" name="Text Box 132"/>
              <p:cNvSpPr txBox="1">
                <a:spLocks noChangeArrowheads="1"/>
              </p:cNvSpPr>
              <p:nvPr/>
            </p:nvSpPr>
            <p:spPr bwMode="auto">
              <a:xfrm>
                <a:off x="295" y="1162"/>
                <a:ext cx="36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A</a:t>
                </a:r>
              </a:p>
            </p:txBody>
          </p:sp>
          <p:sp>
            <p:nvSpPr>
              <p:cNvPr id="84182" name="Rectangle 133"/>
              <p:cNvSpPr>
                <a:spLocks noChangeArrowheads="1"/>
              </p:cNvSpPr>
              <p:nvPr/>
            </p:nvSpPr>
            <p:spPr bwMode="auto">
              <a:xfrm>
                <a:off x="821" y="564"/>
                <a:ext cx="419" cy="1089"/>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84183" name="Line 143"/>
              <p:cNvSpPr>
                <a:spLocks noChangeShapeType="1"/>
              </p:cNvSpPr>
              <p:nvPr/>
            </p:nvSpPr>
            <p:spPr bwMode="auto">
              <a:xfrm flipH="1">
                <a:off x="612" y="618"/>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184" name="Line 144"/>
              <p:cNvSpPr>
                <a:spLocks noChangeShapeType="1"/>
              </p:cNvSpPr>
              <p:nvPr/>
            </p:nvSpPr>
            <p:spPr bwMode="auto">
              <a:xfrm flipH="1">
                <a:off x="612" y="1298"/>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185" name="Line 145"/>
              <p:cNvSpPr>
                <a:spLocks noChangeShapeType="1"/>
              </p:cNvSpPr>
              <p:nvPr/>
            </p:nvSpPr>
            <p:spPr bwMode="auto">
              <a:xfrm flipH="1">
                <a:off x="612" y="1434"/>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186" name="Text Box 146"/>
              <p:cNvSpPr txBox="1">
                <a:spLocks noChangeArrowheads="1"/>
              </p:cNvSpPr>
              <p:nvPr/>
            </p:nvSpPr>
            <p:spPr bwMode="auto">
              <a:xfrm>
                <a:off x="1382" y="690"/>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Y1</a:t>
                </a:r>
              </a:p>
            </p:txBody>
          </p:sp>
          <p:sp>
            <p:nvSpPr>
              <p:cNvPr id="84187" name="Text Box 147"/>
              <p:cNvSpPr txBox="1">
                <a:spLocks noChangeArrowheads="1"/>
              </p:cNvSpPr>
              <p:nvPr/>
            </p:nvSpPr>
            <p:spPr bwMode="auto">
              <a:xfrm>
                <a:off x="1391" y="808"/>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Y2</a:t>
                </a:r>
              </a:p>
            </p:txBody>
          </p:sp>
          <p:sp>
            <p:nvSpPr>
              <p:cNvPr id="84188" name="Text Box 148"/>
              <p:cNvSpPr txBox="1">
                <a:spLocks noChangeArrowheads="1"/>
              </p:cNvSpPr>
              <p:nvPr/>
            </p:nvSpPr>
            <p:spPr bwMode="auto">
              <a:xfrm>
                <a:off x="1382" y="935"/>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Y3</a:t>
                </a:r>
              </a:p>
            </p:txBody>
          </p:sp>
          <p:sp>
            <p:nvSpPr>
              <p:cNvPr id="84189" name="Text Box 149"/>
              <p:cNvSpPr txBox="1">
                <a:spLocks noChangeArrowheads="1"/>
              </p:cNvSpPr>
              <p:nvPr/>
            </p:nvSpPr>
            <p:spPr bwMode="auto">
              <a:xfrm>
                <a:off x="1373" y="1045"/>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Y4</a:t>
                </a:r>
              </a:p>
            </p:txBody>
          </p:sp>
          <p:sp>
            <p:nvSpPr>
              <p:cNvPr id="84190" name="Text Box 150"/>
              <p:cNvSpPr txBox="1">
                <a:spLocks noChangeArrowheads="1"/>
              </p:cNvSpPr>
              <p:nvPr/>
            </p:nvSpPr>
            <p:spPr bwMode="auto">
              <a:xfrm>
                <a:off x="1373" y="1162"/>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Y5</a:t>
                </a:r>
              </a:p>
            </p:txBody>
          </p:sp>
          <p:sp>
            <p:nvSpPr>
              <p:cNvPr id="84191" name="Text Box 151"/>
              <p:cNvSpPr txBox="1">
                <a:spLocks noChangeArrowheads="1"/>
              </p:cNvSpPr>
              <p:nvPr/>
            </p:nvSpPr>
            <p:spPr bwMode="auto">
              <a:xfrm>
                <a:off x="1373" y="1280"/>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Y6</a:t>
                </a:r>
              </a:p>
            </p:txBody>
          </p:sp>
          <p:sp>
            <p:nvSpPr>
              <p:cNvPr id="84192" name="Text Box 152"/>
              <p:cNvSpPr txBox="1">
                <a:spLocks noChangeArrowheads="1"/>
              </p:cNvSpPr>
              <p:nvPr/>
            </p:nvSpPr>
            <p:spPr bwMode="auto">
              <a:xfrm>
                <a:off x="1373" y="1398"/>
                <a:ext cx="42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Y7</a:t>
                </a:r>
              </a:p>
            </p:txBody>
          </p:sp>
          <p:sp>
            <p:nvSpPr>
              <p:cNvPr id="84193" name="Text Box 153"/>
              <p:cNvSpPr txBox="1">
                <a:spLocks noChangeArrowheads="1"/>
              </p:cNvSpPr>
              <p:nvPr/>
            </p:nvSpPr>
            <p:spPr bwMode="auto">
              <a:xfrm>
                <a:off x="249" y="778"/>
                <a:ext cx="454"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G2B</a:t>
                </a:r>
              </a:p>
            </p:txBody>
          </p:sp>
          <p:sp>
            <p:nvSpPr>
              <p:cNvPr id="84194" name="Text Box 154"/>
              <p:cNvSpPr txBox="1">
                <a:spLocks noChangeArrowheads="1"/>
              </p:cNvSpPr>
              <p:nvPr/>
            </p:nvSpPr>
            <p:spPr bwMode="auto">
              <a:xfrm>
                <a:off x="249" y="618"/>
                <a:ext cx="417"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G2A</a:t>
                </a:r>
              </a:p>
            </p:txBody>
          </p:sp>
          <p:sp>
            <p:nvSpPr>
              <p:cNvPr id="84195" name="Text Box 155"/>
              <p:cNvSpPr txBox="1">
                <a:spLocks noChangeArrowheads="1"/>
              </p:cNvSpPr>
              <p:nvPr/>
            </p:nvSpPr>
            <p:spPr bwMode="auto">
              <a:xfrm>
                <a:off x="839" y="718"/>
                <a:ext cx="363" cy="7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3:8</a:t>
                </a:r>
                <a:r>
                  <a:rPr lang="zh-CN" altLang="en-US" sz="1800"/>
                  <a:t>译码器</a:t>
                </a:r>
              </a:p>
            </p:txBody>
          </p:sp>
          <p:sp>
            <p:nvSpPr>
              <p:cNvPr id="84196" name="Oval 674"/>
              <p:cNvSpPr>
                <a:spLocks noChangeArrowheads="1"/>
              </p:cNvSpPr>
              <p:nvPr/>
            </p:nvSpPr>
            <p:spPr bwMode="auto">
              <a:xfrm>
                <a:off x="1247" y="636"/>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197" name="Oval 675"/>
              <p:cNvSpPr>
                <a:spLocks noChangeArrowheads="1"/>
              </p:cNvSpPr>
              <p:nvPr/>
            </p:nvSpPr>
            <p:spPr bwMode="auto">
              <a:xfrm>
                <a:off x="1247" y="763"/>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198" name="Oval 676"/>
              <p:cNvSpPr>
                <a:spLocks noChangeArrowheads="1"/>
              </p:cNvSpPr>
              <p:nvPr/>
            </p:nvSpPr>
            <p:spPr bwMode="auto">
              <a:xfrm>
                <a:off x="1247" y="890"/>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199" name="Oval 677"/>
              <p:cNvSpPr>
                <a:spLocks noChangeArrowheads="1"/>
              </p:cNvSpPr>
              <p:nvPr/>
            </p:nvSpPr>
            <p:spPr bwMode="auto">
              <a:xfrm>
                <a:off x="1247" y="1018"/>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0" name="Oval 678"/>
              <p:cNvSpPr>
                <a:spLocks noChangeArrowheads="1"/>
              </p:cNvSpPr>
              <p:nvPr/>
            </p:nvSpPr>
            <p:spPr bwMode="auto">
              <a:xfrm>
                <a:off x="1247" y="1162"/>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1" name="Oval 679"/>
              <p:cNvSpPr>
                <a:spLocks noChangeArrowheads="1"/>
              </p:cNvSpPr>
              <p:nvPr/>
            </p:nvSpPr>
            <p:spPr bwMode="auto">
              <a:xfrm>
                <a:off x="1247" y="1289"/>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2" name="Oval 680"/>
              <p:cNvSpPr>
                <a:spLocks noChangeArrowheads="1"/>
              </p:cNvSpPr>
              <p:nvPr/>
            </p:nvSpPr>
            <p:spPr bwMode="auto">
              <a:xfrm>
                <a:off x="1247" y="1407"/>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3" name="Oval 681"/>
              <p:cNvSpPr>
                <a:spLocks noChangeArrowheads="1"/>
              </p:cNvSpPr>
              <p:nvPr/>
            </p:nvSpPr>
            <p:spPr bwMode="auto">
              <a:xfrm>
                <a:off x="1247" y="1525"/>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4" name="Line 682"/>
              <p:cNvSpPr>
                <a:spLocks noChangeShapeType="1"/>
              </p:cNvSpPr>
              <p:nvPr/>
            </p:nvSpPr>
            <p:spPr bwMode="auto">
              <a:xfrm flipH="1">
                <a:off x="612" y="754"/>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05" name="Line 683"/>
              <p:cNvSpPr>
                <a:spLocks noChangeShapeType="1"/>
              </p:cNvSpPr>
              <p:nvPr/>
            </p:nvSpPr>
            <p:spPr bwMode="auto">
              <a:xfrm flipH="1">
                <a:off x="612" y="890"/>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06" name="Oval 684"/>
              <p:cNvSpPr>
                <a:spLocks noChangeArrowheads="1"/>
              </p:cNvSpPr>
              <p:nvPr/>
            </p:nvSpPr>
            <p:spPr bwMode="auto">
              <a:xfrm>
                <a:off x="765" y="736"/>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7" name="Oval 685"/>
              <p:cNvSpPr>
                <a:spLocks noChangeArrowheads="1"/>
              </p:cNvSpPr>
              <p:nvPr/>
            </p:nvSpPr>
            <p:spPr bwMode="auto">
              <a:xfrm>
                <a:off x="765" y="872"/>
                <a:ext cx="45" cy="45"/>
              </a:xfrm>
              <a:prstGeom prst="ellipse">
                <a:avLst/>
              </a:prstGeom>
              <a:solidFill>
                <a:srgbClr val="DBDBDB"/>
              </a:solidFill>
              <a:ln w="19050" algn="ctr">
                <a:solidFill>
                  <a:schemeClr val="tx1"/>
                </a:solidFill>
                <a:round/>
                <a:headEnd/>
                <a:tailEnd/>
              </a:ln>
            </p:spPr>
            <p:txBody>
              <a:bodyPr wrap="none" lIns="90000" tIns="46800" rIns="90000" bIns="46800" anchor="ctr">
                <a:spAutoFit/>
              </a:bodyPr>
              <a:lstStyle/>
              <a:p>
                <a:endParaRPr lang="zh-CN" altLang="en-US"/>
              </a:p>
            </p:txBody>
          </p:sp>
          <p:sp>
            <p:nvSpPr>
              <p:cNvPr id="84208" name="Line 686"/>
              <p:cNvSpPr>
                <a:spLocks noChangeShapeType="1"/>
              </p:cNvSpPr>
              <p:nvPr/>
            </p:nvSpPr>
            <p:spPr bwMode="auto">
              <a:xfrm flipH="1">
                <a:off x="612" y="1570"/>
                <a:ext cx="194"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4209" name="Text Box 687"/>
              <p:cNvSpPr txBox="1">
                <a:spLocks noChangeArrowheads="1"/>
              </p:cNvSpPr>
              <p:nvPr/>
            </p:nvSpPr>
            <p:spPr bwMode="auto">
              <a:xfrm>
                <a:off x="295" y="1298"/>
                <a:ext cx="36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B</a:t>
                </a:r>
              </a:p>
            </p:txBody>
          </p:sp>
          <p:sp>
            <p:nvSpPr>
              <p:cNvPr id="84210" name="Text Box 688"/>
              <p:cNvSpPr txBox="1">
                <a:spLocks noChangeArrowheads="1"/>
              </p:cNvSpPr>
              <p:nvPr/>
            </p:nvSpPr>
            <p:spPr bwMode="auto">
              <a:xfrm>
                <a:off x="295" y="1426"/>
                <a:ext cx="36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a:t>
                </a:r>
              </a:p>
            </p:txBody>
          </p:sp>
        </p:grpSp>
        <p:sp>
          <p:nvSpPr>
            <p:cNvPr id="84178" name="Text Box 790"/>
            <p:cNvSpPr txBox="1">
              <a:spLocks noChangeArrowheads="1"/>
            </p:cNvSpPr>
            <p:nvPr/>
          </p:nvSpPr>
          <p:spPr bwMode="auto">
            <a:xfrm>
              <a:off x="295" y="482"/>
              <a:ext cx="397" cy="212"/>
            </a:xfrm>
            <a:prstGeom prst="rect">
              <a:avLst/>
            </a:prstGeom>
            <a:noFill/>
            <a:ln w="19050" algn="ctr">
              <a:noFill/>
              <a:miter lim="800000"/>
              <a:headEnd/>
              <a:tailEnd/>
            </a:ln>
          </p:spPr>
          <p:txBody>
            <a:bodyPr lIns="90000" tIns="82800" rIns="90000" bIns="46800">
              <a:spAutoFit/>
            </a:bodyPr>
            <a:lstStyle/>
            <a:p>
              <a:r>
                <a:rPr lang="en-US" altLang="zh-CN" sz="1600"/>
                <a:t>G1</a:t>
              </a:r>
            </a:p>
          </p:txBody>
        </p:sp>
      </p:grpSp>
      <p:grpSp>
        <p:nvGrpSpPr>
          <p:cNvPr id="6" name="Group 789"/>
          <p:cNvGrpSpPr>
            <a:grpSpLocks/>
          </p:cNvGrpSpPr>
          <p:nvPr/>
        </p:nvGrpSpPr>
        <p:grpSpPr bwMode="auto">
          <a:xfrm>
            <a:off x="468313" y="476250"/>
            <a:ext cx="4411662" cy="2232025"/>
            <a:chOff x="295" y="300"/>
            <a:chExt cx="2779" cy="1406"/>
          </a:xfrm>
        </p:grpSpPr>
        <p:sp>
          <p:nvSpPr>
            <p:cNvPr id="84172" name="Oval 784"/>
            <p:cNvSpPr>
              <a:spLocks noChangeArrowheads="1"/>
            </p:cNvSpPr>
            <p:nvPr/>
          </p:nvSpPr>
          <p:spPr bwMode="auto">
            <a:xfrm>
              <a:off x="2917" y="1434"/>
              <a:ext cx="157" cy="221"/>
            </a:xfrm>
            <a:prstGeom prst="ellipse">
              <a:avLst/>
            </a:prstGeom>
            <a:noFill/>
            <a:ln w="19050" algn="ctr">
              <a:solidFill>
                <a:srgbClr val="FF3300"/>
              </a:solidFill>
              <a:round/>
              <a:headEnd/>
              <a:tailEnd/>
            </a:ln>
          </p:spPr>
          <p:txBody>
            <a:bodyPr lIns="90000" tIns="82800" rIns="90000" bIns="46800" anchor="ctr">
              <a:spAutoFit/>
            </a:bodyPr>
            <a:lstStyle/>
            <a:p>
              <a:endParaRPr lang="zh-CN" altLang="en-US"/>
            </a:p>
          </p:txBody>
        </p:sp>
        <p:sp>
          <p:nvSpPr>
            <p:cNvPr id="84173" name="Rectangle 787"/>
            <p:cNvSpPr>
              <a:spLocks noChangeArrowheads="1"/>
            </p:cNvSpPr>
            <p:nvPr/>
          </p:nvSpPr>
          <p:spPr bwMode="auto">
            <a:xfrm>
              <a:off x="295" y="300"/>
              <a:ext cx="1723" cy="1406"/>
            </a:xfrm>
            <a:prstGeom prst="rect">
              <a:avLst/>
            </a:prstGeom>
            <a:solidFill>
              <a:srgbClr val="E6E6E6"/>
            </a:solidFill>
            <a:ln w="19050" algn="ctr">
              <a:noFill/>
              <a:miter lim="800000"/>
              <a:headEnd/>
              <a:tailEnd/>
            </a:ln>
          </p:spPr>
          <p:txBody>
            <a:bodyPr lIns="90000" tIns="82800" rIns="90000" bIns="46800" anchor="ctr">
              <a:spAutoFit/>
            </a:bodyPr>
            <a:lstStyle/>
            <a:p>
              <a:endParaRPr lang="zh-CN" altLang="en-US"/>
            </a:p>
          </p:txBody>
        </p:sp>
        <p:sp>
          <p:nvSpPr>
            <p:cNvPr id="84174" name="Text Box 785"/>
            <p:cNvSpPr txBox="1">
              <a:spLocks noChangeArrowheads="1"/>
            </p:cNvSpPr>
            <p:nvPr/>
          </p:nvSpPr>
          <p:spPr bwMode="auto">
            <a:xfrm>
              <a:off x="657" y="391"/>
              <a:ext cx="953" cy="256"/>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并置运算符</a:t>
              </a:r>
            </a:p>
          </p:txBody>
        </p:sp>
        <p:sp>
          <p:nvSpPr>
            <p:cNvPr id="84175" name="Text Box 786"/>
            <p:cNvSpPr txBox="1">
              <a:spLocks noChangeArrowheads="1"/>
            </p:cNvSpPr>
            <p:nvPr/>
          </p:nvSpPr>
          <p:spPr bwMode="auto">
            <a:xfrm>
              <a:off x="431" y="709"/>
              <a:ext cx="1451" cy="577"/>
            </a:xfrm>
            <a:prstGeom prst="rect">
              <a:avLst/>
            </a:prstGeom>
            <a:noFill/>
            <a:ln w="19050" algn="ctr">
              <a:noFill/>
              <a:miter lim="800000"/>
              <a:headEnd/>
              <a:tailEnd/>
            </a:ln>
          </p:spPr>
          <p:txBody>
            <a:bodyPr lIns="90000" tIns="82800" rIns="90000" bIns="46800">
              <a:spAutoFit/>
            </a:bodyPr>
            <a:lstStyle/>
            <a:p>
              <a:r>
                <a:rPr lang="zh-CN" altLang="en-US"/>
                <a:t>作用：将逻辑信号</a:t>
              </a:r>
              <a:r>
                <a:rPr lang="en-US" altLang="zh-CN"/>
                <a:t>c, b, a</a:t>
              </a:r>
              <a:r>
                <a:rPr lang="zh-CN" altLang="en-US"/>
                <a:t>连接后形成一个新的位矢量。</a:t>
              </a:r>
            </a:p>
          </p:txBody>
        </p:sp>
        <p:sp>
          <p:nvSpPr>
            <p:cNvPr id="84176" name="Line 788"/>
            <p:cNvSpPr>
              <a:spLocks noChangeShapeType="1"/>
            </p:cNvSpPr>
            <p:nvPr/>
          </p:nvSpPr>
          <p:spPr bwMode="auto">
            <a:xfrm>
              <a:off x="1619" y="637"/>
              <a:ext cx="1315" cy="816"/>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414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14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45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6626225" y="6559550"/>
            <a:ext cx="2517775" cy="298450"/>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组合逻辑设计</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_</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比较器</a:t>
            </a:r>
          </a:p>
        </p:txBody>
      </p:sp>
      <p:grpSp>
        <p:nvGrpSpPr>
          <p:cNvPr id="2" name="Group 4"/>
          <p:cNvGrpSpPr>
            <a:grpSpLocks/>
          </p:cNvGrpSpPr>
          <p:nvPr/>
        </p:nvGrpSpPr>
        <p:grpSpPr bwMode="auto">
          <a:xfrm>
            <a:off x="250825" y="0"/>
            <a:ext cx="2233613" cy="396875"/>
            <a:chOff x="144" y="1152"/>
            <a:chExt cx="1728" cy="250"/>
          </a:xfrm>
        </p:grpSpPr>
        <p:sp>
          <p:nvSpPr>
            <p:cNvPr id="546821"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7</a:t>
              </a:r>
              <a:r>
                <a:rPr lang="zh-CN" altLang="en-US">
                  <a:ea typeface="宋体" pitchFamily="2" charset="-122"/>
                </a:rPr>
                <a:t>、比较器</a:t>
              </a:r>
            </a:p>
          </p:txBody>
        </p:sp>
        <p:sp>
          <p:nvSpPr>
            <p:cNvPr id="85015"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46853" name="Group 37"/>
          <p:cNvGraphicFramePr>
            <a:graphicFrameLocks noGrp="1"/>
          </p:cNvGraphicFramePr>
          <p:nvPr>
            <p:ph idx="1"/>
          </p:nvPr>
        </p:nvGraphicFramePr>
        <p:xfrm>
          <a:off x="250825" y="765175"/>
          <a:ext cx="2520950" cy="1152525"/>
        </p:xfrm>
        <a:graphic>
          <a:graphicData uri="http://schemas.openxmlformats.org/drawingml/2006/table">
            <a:tbl>
              <a:tblPr/>
              <a:tblGrid>
                <a:gridCol w="1293813">
                  <a:extLst>
                    <a:ext uri="{9D8B030D-6E8A-4147-A177-3AD203B41FA5}">
                      <a16:colId xmlns:a16="http://schemas.microsoft.com/office/drawing/2014/main" val="20000"/>
                    </a:ext>
                  </a:extLst>
                </a:gridCol>
                <a:gridCol w="1227137">
                  <a:extLst>
                    <a:ext uri="{9D8B030D-6E8A-4147-A177-3AD203B41FA5}">
                      <a16:colId xmlns:a16="http://schemas.microsoft.com/office/drawing/2014/main" val="20001"/>
                    </a:ext>
                  </a:extLst>
                </a:gridCol>
              </a:tblGrid>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和</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b</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的 比较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q0     q1   q2</a:t>
                      </a:r>
                      <a:endParaRPr kumimoji="1" lang="en-US" altLang="zh-CN" sz="16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1       0       0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a&gt;b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0       1       0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a&lt;b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0       0       1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46852" name="Rectangle 36"/>
          <p:cNvSpPr>
            <a:spLocks noChangeArrowheads="1"/>
          </p:cNvSpPr>
          <p:nvPr/>
        </p:nvSpPr>
        <p:spPr bwMode="auto">
          <a:xfrm>
            <a:off x="3095625" y="188913"/>
            <a:ext cx="6048375" cy="6149975"/>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a:ea typeface="宋体" pitchFamily="2" charset="-122"/>
            </a:endParaRPr>
          </a:p>
          <a:p>
            <a:pPr>
              <a:lnSpc>
                <a:spcPct val="35000"/>
              </a:lnSpc>
            </a:pPr>
            <a:endParaRPr lang="en-US" altLang="zh-CN">
              <a:solidFill>
                <a:schemeClr val="accent2"/>
              </a:solidFill>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solidFill>
                  <a:schemeClr val="accent2"/>
                </a:solidFill>
                <a:ea typeface="宋体" pitchFamily="2" charset="-122"/>
              </a:rPr>
              <a:t>USE </a:t>
            </a:r>
            <a:r>
              <a:rPr lang="en-US" altLang="zh-CN">
                <a:ea typeface="宋体" pitchFamily="2" charset="-122"/>
              </a:rPr>
              <a:t>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ENTITY</a:t>
            </a:r>
            <a:r>
              <a:rPr lang="en-US" altLang="zh-CN">
                <a:ea typeface="宋体" pitchFamily="2" charset="-122"/>
              </a:rPr>
              <a:t> comparison </a:t>
            </a:r>
            <a:r>
              <a:rPr lang="en-US" altLang="zh-CN">
                <a:solidFill>
                  <a:schemeClr val="accent2"/>
                </a:solidFill>
                <a:ea typeface="宋体" pitchFamily="2" charset="-122"/>
              </a:rPr>
              <a:t>IS</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(a  : </a:t>
            </a:r>
            <a:r>
              <a:rPr lang="en-US" altLang="zh-CN">
                <a:solidFill>
                  <a:schemeClr val="accent2"/>
                </a:solidFill>
                <a:ea typeface="宋体" pitchFamily="2" charset="-122"/>
              </a:rPr>
              <a:t>IN </a:t>
            </a:r>
            <a:r>
              <a:rPr lang="en-US" altLang="zh-CN">
                <a:ea typeface="宋体" pitchFamily="2" charset="-122"/>
              </a:rPr>
              <a:t> std_logic;</a:t>
            </a:r>
          </a:p>
          <a:p>
            <a:pPr>
              <a:lnSpc>
                <a:spcPct val="35000"/>
              </a:lnSpc>
            </a:pPr>
            <a:r>
              <a:rPr lang="en-US" altLang="zh-CN">
                <a:ea typeface="宋体" pitchFamily="2" charset="-122"/>
              </a:rPr>
              <a:t>                 b  :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q  : </a:t>
            </a:r>
            <a:r>
              <a:rPr lang="en-US" altLang="zh-CN">
                <a:solidFill>
                  <a:schemeClr val="accent2"/>
                </a:solidFill>
                <a:ea typeface="宋体" pitchFamily="2" charset="-122"/>
              </a:rPr>
              <a:t>OUT</a:t>
            </a:r>
            <a:r>
              <a:rPr lang="en-US" altLang="zh-CN">
                <a:ea typeface="宋体" pitchFamily="2" charset="-122"/>
              </a:rPr>
              <a:t> std_logic_vector(2 </a:t>
            </a:r>
            <a:r>
              <a:rPr lang="en-US" altLang="zh-CN">
                <a:solidFill>
                  <a:schemeClr val="accent2"/>
                </a:solidFill>
                <a:ea typeface="宋体" pitchFamily="2" charset="-122"/>
              </a:rPr>
              <a:t>DOWNTO</a:t>
            </a:r>
            <a:r>
              <a:rPr lang="en-US" altLang="zh-CN">
                <a:ea typeface="宋体" pitchFamily="2" charset="-122"/>
              </a:rPr>
              <a:t> 0));</a:t>
            </a:r>
          </a:p>
          <a:p>
            <a:pPr>
              <a:lnSpc>
                <a:spcPct val="35000"/>
              </a:lnSpc>
            </a:pPr>
            <a:r>
              <a:rPr lang="en-US" altLang="zh-CN">
                <a:solidFill>
                  <a:schemeClr val="accent2"/>
                </a:solidFill>
                <a:ea typeface="宋体" pitchFamily="2" charset="-122"/>
              </a:rPr>
              <a:t>END</a:t>
            </a:r>
            <a:r>
              <a:rPr lang="en-US" altLang="zh-CN">
                <a:ea typeface="宋体" pitchFamily="2" charset="-122"/>
              </a:rPr>
              <a:t> comparison;</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behave_arc </a:t>
            </a:r>
            <a:r>
              <a:rPr lang="en-US" altLang="zh-CN">
                <a:solidFill>
                  <a:schemeClr val="accent2"/>
                </a:solidFill>
                <a:ea typeface="宋体" pitchFamily="2" charset="-122"/>
              </a:rPr>
              <a:t>OF</a:t>
            </a:r>
            <a:r>
              <a:rPr lang="en-US" altLang="zh-CN">
                <a:ea typeface="宋体" pitchFamily="2" charset="-122"/>
              </a:rPr>
              <a:t> comparison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(a,b)</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(a = b) </a:t>
            </a:r>
            <a:r>
              <a:rPr lang="en-US" altLang="zh-CN">
                <a:solidFill>
                  <a:schemeClr val="accent2"/>
                </a:solidFill>
                <a:ea typeface="宋体" pitchFamily="2" charset="-122"/>
              </a:rPr>
              <a:t>THEN</a:t>
            </a:r>
          </a:p>
          <a:p>
            <a:pPr>
              <a:lnSpc>
                <a:spcPct val="35000"/>
              </a:lnSpc>
            </a:pPr>
            <a:r>
              <a:rPr lang="en-US" altLang="zh-CN">
                <a:ea typeface="宋体" pitchFamily="2" charset="-122"/>
              </a:rPr>
              <a:t>              q &lt;= "001";</a:t>
            </a:r>
          </a:p>
          <a:p>
            <a:pPr>
              <a:lnSpc>
                <a:spcPct val="35000"/>
              </a:lnSpc>
            </a:pPr>
            <a:r>
              <a:rPr lang="en-US" altLang="zh-CN">
                <a:ea typeface="宋体" pitchFamily="2" charset="-122"/>
              </a:rPr>
              <a:t>          </a:t>
            </a:r>
            <a:r>
              <a:rPr lang="en-US" altLang="zh-CN">
                <a:solidFill>
                  <a:schemeClr val="accent2"/>
                </a:solidFill>
                <a:ea typeface="宋体" pitchFamily="2" charset="-122"/>
              </a:rPr>
              <a:t>ELSIF</a:t>
            </a:r>
            <a:r>
              <a:rPr lang="en-US" altLang="zh-CN">
                <a:ea typeface="宋体" pitchFamily="2" charset="-122"/>
              </a:rPr>
              <a:t> (a &gt; b) </a:t>
            </a:r>
            <a:r>
              <a:rPr lang="en-US" altLang="zh-CN">
                <a:solidFill>
                  <a:schemeClr val="accent2"/>
                </a:solidFill>
                <a:ea typeface="宋体" pitchFamily="2" charset="-122"/>
              </a:rPr>
              <a:t>THEN</a:t>
            </a:r>
          </a:p>
          <a:p>
            <a:pPr>
              <a:lnSpc>
                <a:spcPct val="35000"/>
              </a:lnSpc>
            </a:pPr>
            <a:r>
              <a:rPr lang="en-US" altLang="zh-CN">
                <a:ea typeface="宋体" pitchFamily="2" charset="-122"/>
              </a:rPr>
              <a:t>              q &lt;= "010";</a:t>
            </a:r>
          </a:p>
          <a:p>
            <a:pPr>
              <a:lnSpc>
                <a:spcPct val="35000"/>
              </a:lnSpc>
            </a:pPr>
            <a:r>
              <a:rPr lang="en-US" altLang="zh-CN">
                <a:ea typeface="宋体" pitchFamily="2" charset="-122"/>
              </a:rPr>
              <a:t>          </a:t>
            </a:r>
            <a:r>
              <a:rPr lang="en-US" altLang="zh-CN">
                <a:solidFill>
                  <a:schemeClr val="accent2"/>
                </a:solidFill>
                <a:ea typeface="宋体" pitchFamily="2" charset="-122"/>
              </a:rPr>
              <a:t>ELSE</a:t>
            </a:r>
          </a:p>
          <a:p>
            <a:pPr>
              <a:lnSpc>
                <a:spcPct val="35000"/>
              </a:lnSpc>
            </a:pPr>
            <a:r>
              <a:rPr lang="en-US" altLang="zh-CN">
                <a:ea typeface="宋体" pitchFamily="2" charset="-122"/>
              </a:rPr>
              <a:t>              q &lt;= "100";</a:t>
            </a:r>
          </a:p>
          <a:p>
            <a:pPr>
              <a:lnSpc>
                <a:spcPct val="35000"/>
              </a:lnSpc>
            </a:pPr>
            <a:r>
              <a:rPr lang="en-US" altLang="zh-CN">
                <a:ea typeface="宋体" pitchFamily="2" charset="-122"/>
              </a:rPr>
              <a:t>          </a:t>
            </a:r>
            <a:r>
              <a:rPr lang="en-US" altLang="zh-CN">
                <a:solidFill>
                  <a:schemeClr val="accent2"/>
                </a:solidFill>
                <a:ea typeface="宋体" pitchFamily="2" charset="-122"/>
              </a:rPr>
              <a:t>END IF;</a:t>
            </a:r>
          </a:p>
          <a:p>
            <a:pPr>
              <a:lnSpc>
                <a:spcPct val="35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behave_arc;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468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6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6626225" y="6630988"/>
            <a:ext cx="2517775"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转换器</a:t>
            </a:r>
          </a:p>
        </p:txBody>
      </p:sp>
      <p:sp>
        <p:nvSpPr>
          <p:cNvPr id="589828" name="Rectangle 4"/>
          <p:cNvSpPr>
            <a:spLocks noChangeArrowheads="1"/>
          </p:cNvSpPr>
          <p:nvPr/>
        </p:nvSpPr>
        <p:spPr bwMode="auto">
          <a:xfrm>
            <a:off x="2863850" y="2203450"/>
            <a:ext cx="6191250" cy="3973513"/>
          </a:xfrm>
          <a:prstGeom prst="rect">
            <a:avLst/>
          </a:prstGeom>
          <a:noFill/>
          <a:ln w="19050" algn="ctr">
            <a:noFill/>
            <a:miter lim="800000"/>
            <a:headEnd/>
            <a:tailEnd/>
          </a:ln>
        </p:spPr>
        <p:txBody>
          <a:bodyPr lIns="90000" tIns="82800" rIns="90000" bIns="46800" anchor="ctr">
            <a:spAutoFit/>
          </a:bodyPr>
          <a:lstStyle/>
          <a:p>
            <a:pPr>
              <a:lnSpc>
                <a:spcPct val="100000"/>
              </a:lnSpc>
              <a:spcBef>
                <a:spcPct val="0"/>
              </a:spcBef>
            </a:pPr>
            <a:r>
              <a:rPr lang="en-US" altLang="zh-CN" sz="1800">
                <a:solidFill>
                  <a:schemeClr val="accent2"/>
                </a:solidFill>
              </a:rPr>
              <a:t>library</a:t>
            </a:r>
            <a:r>
              <a:rPr lang="en-US" altLang="zh-CN" sz="1800"/>
              <a:t> IEEE; </a:t>
            </a:r>
          </a:p>
          <a:p>
            <a:pPr>
              <a:lnSpc>
                <a:spcPct val="100000"/>
              </a:lnSpc>
              <a:spcBef>
                <a:spcPct val="0"/>
              </a:spcBef>
            </a:pPr>
            <a:r>
              <a:rPr lang="en-US" altLang="zh-CN" sz="1800">
                <a:solidFill>
                  <a:schemeClr val="accent2"/>
                </a:solidFill>
              </a:rPr>
              <a:t>use</a:t>
            </a:r>
            <a:r>
              <a:rPr lang="en-US" altLang="zh-CN" sz="1800"/>
              <a:t> IEEE.std_logic_1164.</a:t>
            </a:r>
            <a:r>
              <a:rPr lang="en-US" altLang="zh-CN" sz="1800">
                <a:solidFill>
                  <a:schemeClr val="accent2"/>
                </a:solidFill>
              </a:rPr>
              <a:t>all</a:t>
            </a:r>
            <a:r>
              <a:rPr lang="en-US" altLang="zh-CN" sz="1800"/>
              <a:t>;</a:t>
            </a:r>
          </a:p>
          <a:p>
            <a:pPr>
              <a:lnSpc>
                <a:spcPct val="100000"/>
              </a:lnSpc>
              <a:spcBef>
                <a:spcPct val="0"/>
              </a:spcBef>
            </a:pPr>
            <a:r>
              <a:rPr lang="en-US" altLang="zh-CN" sz="1800"/>
              <a:t> </a:t>
            </a:r>
            <a:r>
              <a:rPr lang="en-US" altLang="zh-CN" sz="1800">
                <a:solidFill>
                  <a:schemeClr val="accent2"/>
                </a:solidFill>
              </a:rPr>
              <a:t>entity</a:t>
            </a:r>
            <a:r>
              <a:rPr lang="en-US" altLang="zh-CN" sz="1800"/>
              <a:t> BIN2GARY </a:t>
            </a:r>
            <a:r>
              <a:rPr lang="en-US" altLang="zh-CN" sz="1800">
                <a:solidFill>
                  <a:schemeClr val="accent2"/>
                </a:solidFill>
              </a:rPr>
              <a:t>is</a:t>
            </a:r>
          </a:p>
          <a:p>
            <a:pPr>
              <a:lnSpc>
                <a:spcPct val="100000"/>
              </a:lnSpc>
              <a:spcBef>
                <a:spcPct val="0"/>
              </a:spcBef>
            </a:pPr>
            <a:r>
              <a:rPr lang="en-US" altLang="zh-CN" sz="1800"/>
              <a:t> </a:t>
            </a:r>
            <a:r>
              <a:rPr lang="en-US" altLang="zh-CN" sz="1800">
                <a:solidFill>
                  <a:schemeClr val="accent2"/>
                </a:solidFill>
              </a:rPr>
              <a:t>port</a:t>
            </a:r>
            <a:r>
              <a:rPr lang="en-US" altLang="zh-CN" sz="1800"/>
              <a:t> ( DATA_IN :</a:t>
            </a:r>
            <a:r>
              <a:rPr lang="en-US" altLang="zh-CN" sz="1800">
                <a:solidFill>
                  <a:schemeClr val="accent2"/>
                </a:solidFill>
              </a:rPr>
              <a:t> in</a:t>
            </a:r>
            <a:r>
              <a:rPr lang="en-US" altLang="zh-CN" sz="1800"/>
              <a:t> std_logic_vector (3 </a:t>
            </a:r>
            <a:r>
              <a:rPr lang="en-US" altLang="zh-CN" sz="1800">
                <a:solidFill>
                  <a:schemeClr val="accent2"/>
                </a:solidFill>
              </a:rPr>
              <a:t>downto</a:t>
            </a:r>
            <a:r>
              <a:rPr lang="en-US" altLang="zh-CN" sz="1800"/>
              <a:t> 0); </a:t>
            </a:r>
          </a:p>
          <a:p>
            <a:pPr>
              <a:lnSpc>
                <a:spcPct val="100000"/>
              </a:lnSpc>
              <a:spcBef>
                <a:spcPct val="0"/>
              </a:spcBef>
            </a:pPr>
            <a:r>
              <a:rPr lang="en-US" altLang="zh-CN" sz="1800"/>
              <a:t>          EN :</a:t>
            </a:r>
            <a:r>
              <a:rPr lang="en-US" altLang="zh-CN" sz="1800">
                <a:solidFill>
                  <a:schemeClr val="accent2"/>
                </a:solidFill>
              </a:rPr>
              <a:t> in</a:t>
            </a:r>
            <a:r>
              <a:rPr lang="en-US" altLang="zh-CN" sz="1800"/>
              <a:t> std_logic; </a:t>
            </a:r>
          </a:p>
          <a:p>
            <a:pPr>
              <a:lnSpc>
                <a:spcPct val="100000"/>
              </a:lnSpc>
              <a:spcBef>
                <a:spcPct val="0"/>
              </a:spcBef>
            </a:pPr>
            <a:r>
              <a:rPr lang="en-US" altLang="zh-CN" sz="1800"/>
              <a:t>          DATA_OUT : </a:t>
            </a:r>
            <a:r>
              <a:rPr lang="en-US" altLang="zh-CN" sz="1800">
                <a:solidFill>
                  <a:schemeClr val="accent2"/>
                </a:solidFill>
              </a:rPr>
              <a:t>out</a:t>
            </a:r>
            <a:r>
              <a:rPr lang="en-US" altLang="zh-CN" sz="1800"/>
              <a:t> std_logic_vector (3 </a:t>
            </a:r>
            <a:r>
              <a:rPr lang="en-US" altLang="zh-CN" sz="1800">
                <a:solidFill>
                  <a:schemeClr val="accent2"/>
                </a:solidFill>
              </a:rPr>
              <a:t>downto</a:t>
            </a:r>
            <a:r>
              <a:rPr lang="en-US" altLang="zh-CN" sz="1800"/>
              <a:t> 0) ); </a:t>
            </a:r>
          </a:p>
          <a:p>
            <a:pPr>
              <a:lnSpc>
                <a:spcPct val="100000"/>
              </a:lnSpc>
              <a:spcBef>
                <a:spcPct val="0"/>
              </a:spcBef>
            </a:pPr>
            <a:r>
              <a:rPr lang="en-US" altLang="zh-CN" sz="1800">
                <a:solidFill>
                  <a:schemeClr val="accent2"/>
                </a:solidFill>
              </a:rPr>
              <a:t>end entity</a:t>
            </a:r>
            <a:r>
              <a:rPr lang="en-US" altLang="zh-CN" sz="1800"/>
              <a:t>; </a:t>
            </a:r>
          </a:p>
          <a:p>
            <a:pPr>
              <a:lnSpc>
                <a:spcPct val="100000"/>
              </a:lnSpc>
              <a:spcBef>
                <a:spcPct val="0"/>
              </a:spcBef>
            </a:pPr>
            <a:r>
              <a:rPr lang="en-US" altLang="zh-CN" sz="1800">
                <a:solidFill>
                  <a:schemeClr val="accent2"/>
                </a:solidFill>
              </a:rPr>
              <a:t>architecture</a:t>
            </a:r>
            <a:r>
              <a:rPr lang="en-US" altLang="zh-CN" sz="1800"/>
              <a:t> bin2gary_arch </a:t>
            </a:r>
            <a:r>
              <a:rPr lang="en-US" altLang="zh-CN" sz="1800">
                <a:solidFill>
                  <a:schemeClr val="accent2"/>
                </a:solidFill>
              </a:rPr>
              <a:t>of</a:t>
            </a:r>
            <a:r>
              <a:rPr lang="en-US" altLang="zh-CN" sz="1800"/>
              <a:t> BIN2GARY </a:t>
            </a:r>
            <a:r>
              <a:rPr lang="en-US" altLang="zh-CN" sz="1800">
                <a:solidFill>
                  <a:schemeClr val="accent2"/>
                </a:solidFill>
              </a:rPr>
              <a:t>is</a:t>
            </a:r>
          </a:p>
          <a:p>
            <a:pPr>
              <a:lnSpc>
                <a:spcPct val="100000"/>
              </a:lnSpc>
              <a:spcBef>
                <a:spcPct val="0"/>
              </a:spcBef>
            </a:pPr>
            <a:r>
              <a:rPr lang="en-US" altLang="zh-CN" sz="1800">
                <a:solidFill>
                  <a:schemeClr val="accent2"/>
                </a:solidFill>
              </a:rPr>
              <a:t>begin </a:t>
            </a:r>
          </a:p>
          <a:p>
            <a:pPr>
              <a:lnSpc>
                <a:spcPct val="100000"/>
              </a:lnSpc>
              <a:spcBef>
                <a:spcPct val="0"/>
              </a:spcBef>
            </a:pPr>
            <a:r>
              <a:rPr lang="en-US" altLang="zh-CN" sz="1800"/>
              <a:t>DATA_OUT(0) &lt;= (DATA_IN(0) xor DATA_IN(1)) and EN;</a:t>
            </a:r>
          </a:p>
          <a:p>
            <a:pPr>
              <a:lnSpc>
                <a:spcPct val="100000"/>
              </a:lnSpc>
              <a:spcBef>
                <a:spcPct val="0"/>
              </a:spcBef>
            </a:pPr>
            <a:r>
              <a:rPr lang="en-US" altLang="zh-CN" sz="1800"/>
              <a:t>DATA_OUT(1) &lt;= (DATA_IN(1) xor DATA_IN(2)) and EN; </a:t>
            </a:r>
          </a:p>
          <a:p>
            <a:pPr>
              <a:lnSpc>
                <a:spcPct val="100000"/>
              </a:lnSpc>
              <a:spcBef>
                <a:spcPct val="0"/>
              </a:spcBef>
            </a:pPr>
            <a:r>
              <a:rPr lang="en-US" altLang="zh-CN" sz="1800"/>
              <a:t>DATA_OUT(2) &lt;= (DATA_IN(2) xor DATA_IN(3)) and EN; </a:t>
            </a:r>
          </a:p>
          <a:p>
            <a:pPr>
              <a:lnSpc>
                <a:spcPct val="100000"/>
              </a:lnSpc>
              <a:spcBef>
                <a:spcPct val="0"/>
              </a:spcBef>
            </a:pPr>
            <a:r>
              <a:rPr lang="en-US" altLang="zh-CN" sz="1800"/>
              <a:t>DATA_OUT(3) &lt;= DATA_IN(3) and EN; </a:t>
            </a:r>
          </a:p>
          <a:p>
            <a:pPr>
              <a:lnSpc>
                <a:spcPct val="100000"/>
              </a:lnSpc>
              <a:spcBef>
                <a:spcPct val="0"/>
              </a:spcBef>
            </a:pPr>
            <a:r>
              <a:rPr lang="en-US" altLang="zh-CN" sz="1800">
                <a:solidFill>
                  <a:schemeClr val="accent2"/>
                </a:solidFill>
              </a:rPr>
              <a:t>end architecture;</a:t>
            </a:r>
            <a:r>
              <a:rPr lang="en-US" altLang="zh-CN" sz="1800"/>
              <a:t> </a:t>
            </a:r>
          </a:p>
        </p:txBody>
      </p:sp>
      <p:sp>
        <p:nvSpPr>
          <p:cNvPr id="589829" name="Text Box 5"/>
          <p:cNvSpPr txBox="1">
            <a:spLocks noChangeArrowheads="1"/>
          </p:cNvSpPr>
          <p:nvPr/>
        </p:nvSpPr>
        <p:spPr bwMode="auto">
          <a:xfrm>
            <a:off x="1730375" y="44450"/>
            <a:ext cx="4465638" cy="387350"/>
          </a:xfrm>
          <a:prstGeom prst="rect">
            <a:avLst/>
          </a:prstGeom>
          <a:noFill/>
          <a:ln w="19050" algn="ctr">
            <a:noFill/>
            <a:miter lim="800000"/>
            <a:headEnd/>
            <a:tailEnd/>
          </a:ln>
        </p:spPr>
        <p:txBody>
          <a:bodyPr lIns="90000" tIns="82800" rIns="90000" bIns="46800">
            <a:spAutoFit/>
          </a:bodyPr>
          <a:lstStyle/>
          <a:p>
            <a:pPr algn="ctr"/>
            <a:r>
              <a:rPr lang="zh-CN" altLang="en-US"/>
              <a:t>自然二进制码转换为循环二进制码</a:t>
            </a:r>
          </a:p>
        </p:txBody>
      </p:sp>
      <p:grpSp>
        <p:nvGrpSpPr>
          <p:cNvPr id="2" name="Group 6"/>
          <p:cNvGrpSpPr>
            <a:grpSpLocks/>
          </p:cNvGrpSpPr>
          <p:nvPr/>
        </p:nvGrpSpPr>
        <p:grpSpPr bwMode="auto">
          <a:xfrm>
            <a:off x="192088" y="42863"/>
            <a:ext cx="2233612" cy="396875"/>
            <a:chOff x="144" y="1152"/>
            <a:chExt cx="1728" cy="250"/>
          </a:xfrm>
        </p:grpSpPr>
        <p:sp>
          <p:nvSpPr>
            <p:cNvPr id="589831" name="Text Box 7"/>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8</a:t>
              </a:r>
              <a:r>
                <a:rPr lang="zh-CN" altLang="en-US">
                  <a:ea typeface="宋体" pitchFamily="2" charset="-122"/>
                </a:rPr>
                <a:t>、转换器</a:t>
              </a:r>
            </a:p>
          </p:txBody>
        </p:sp>
        <p:sp>
          <p:nvSpPr>
            <p:cNvPr id="86091" name="Line 8"/>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aphicFrame>
        <p:nvGraphicFramePr>
          <p:cNvPr id="589963" name="Group 139"/>
          <p:cNvGraphicFramePr>
            <a:graphicFrameLocks noGrp="1"/>
          </p:cNvGraphicFramePr>
          <p:nvPr>
            <p:ph idx="1"/>
          </p:nvPr>
        </p:nvGraphicFramePr>
        <p:xfrm>
          <a:off x="220663" y="704850"/>
          <a:ext cx="2354262" cy="5688368"/>
        </p:xfrm>
        <a:graphic>
          <a:graphicData uri="http://schemas.openxmlformats.org/drawingml/2006/table">
            <a:tbl>
              <a:tblPr/>
              <a:tblGrid>
                <a:gridCol w="1177925">
                  <a:extLst>
                    <a:ext uri="{9D8B030D-6E8A-4147-A177-3AD203B41FA5}">
                      <a16:colId xmlns:a16="http://schemas.microsoft.com/office/drawing/2014/main" val="20000"/>
                    </a:ext>
                  </a:extLst>
                </a:gridCol>
                <a:gridCol w="1176337">
                  <a:extLst>
                    <a:ext uri="{9D8B030D-6E8A-4147-A177-3AD203B41FA5}">
                      <a16:colId xmlns:a16="http://schemas.microsoft.com/office/drawing/2014/main" val="20001"/>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自然二进制码</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循环二进制码</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3</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2</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1</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D</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3</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2</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1</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Y</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0000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0000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0001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0001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0010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0011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0011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0010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0100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0110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0101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0111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0110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0101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0111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0100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1000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1100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1001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1101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1010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1111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1011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1110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1100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1010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1101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1011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0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1110</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1001</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1111</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1000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grpSp>
        <p:nvGrpSpPr>
          <p:cNvPr id="3" name="Group 142"/>
          <p:cNvGrpSpPr>
            <a:grpSpLocks/>
          </p:cNvGrpSpPr>
          <p:nvPr/>
        </p:nvGrpSpPr>
        <p:grpSpPr bwMode="auto">
          <a:xfrm>
            <a:off x="3449638" y="2230438"/>
            <a:ext cx="5427662" cy="1468437"/>
            <a:chOff x="2173" y="1405"/>
            <a:chExt cx="3419" cy="925"/>
          </a:xfrm>
        </p:grpSpPr>
        <p:sp>
          <p:nvSpPr>
            <p:cNvPr id="86087" name="Text Box 120"/>
            <p:cNvSpPr txBox="1">
              <a:spLocks noChangeArrowheads="1"/>
            </p:cNvSpPr>
            <p:nvPr/>
          </p:nvSpPr>
          <p:spPr bwMode="auto">
            <a:xfrm>
              <a:off x="4957" y="1405"/>
              <a:ext cx="635" cy="256"/>
            </a:xfrm>
            <a:prstGeom prst="rect">
              <a:avLst/>
            </a:prstGeom>
            <a:noFill/>
            <a:ln w="19050" algn="ctr">
              <a:solidFill>
                <a:srgbClr val="CC3399"/>
              </a:solidFill>
              <a:prstDash val="dash"/>
              <a:miter lim="800000"/>
              <a:headEnd/>
              <a:tailEnd/>
            </a:ln>
          </p:spPr>
          <p:txBody>
            <a:bodyPr lIns="90000" tIns="82800" rIns="90000" bIns="46800">
              <a:spAutoFit/>
            </a:bodyPr>
            <a:lstStyle/>
            <a:p>
              <a:pPr algn="ctr"/>
              <a:r>
                <a:rPr lang="zh-CN" altLang="en-US"/>
                <a:t>使能端</a:t>
              </a:r>
            </a:p>
          </p:txBody>
        </p:sp>
        <p:sp>
          <p:nvSpPr>
            <p:cNvPr id="86088" name="Oval 121"/>
            <p:cNvSpPr>
              <a:spLocks noChangeArrowheads="1"/>
            </p:cNvSpPr>
            <p:nvPr/>
          </p:nvSpPr>
          <p:spPr bwMode="auto">
            <a:xfrm>
              <a:off x="2173" y="2097"/>
              <a:ext cx="317" cy="233"/>
            </a:xfrm>
            <a:prstGeom prst="ellipse">
              <a:avLst/>
            </a:prstGeom>
            <a:noFill/>
            <a:ln w="19050" algn="ctr">
              <a:solidFill>
                <a:srgbClr val="CC3399"/>
              </a:solidFill>
              <a:prstDash val="dash"/>
              <a:round/>
              <a:headEnd/>
              <a:tailEnd/>
            </a:ln>
          </p:spPr>
          <p:txBody>
            <a:bodyPr lIns="90000" tIns="82800" rIns="90000" bIns="46800" anchor="ctr">
              <a:spAutoFit/>
            </a:bodyPr>
            <a:lstStyle/>
            <a:p>
              <a:endParaRPr lang="zh-CN" altLang="en-US"/>
            </a:p>
          </p:txBody>
        </p:sp>
        <p:sp>
          <p:nvSpPr>
            <p:cNvPr id="86089" name="Line 122"/>
            <p:cNvSpPr>
              <a:spLocks noChangeShapeType="1"/>
            </p:cNvSpPr>
            <p:nvPr/>
          </p:nvSpPr>
          <p:spPr bwMode="auto">
            <a:xfrm flipV="1">
              <a:off x="2472" y="1661"/>
              <a:ext cx="2495" cy="499"/>
            </a:xfrm>
            <a:prstGeom prst="line">
              <a:avLst/>
            </a:prstGeom>
            <a:noFill/>
            <a:ln w="19050">
              <a:solidFill>
                <a:srgbClr val="CC3399"/>
              </a:solidFill>
              <a:prstDash val="dash"/>
              <a:round/>
              <a:headEnd/>
              <a:tailEnd/>
            </a:ln>
          </p:spPr>
          <p:txBody>
            <a:bodyPr lIns="90000" tIns="82800" rIns="90000" bIns="46800">
              <a:spAutoFit/>
            </a:bodyPr>
            <a:lstStyle/>
            <a:p>
              <a:endParaRPr lang="zh-CN" altLang="en-US"/>
            </a:p>
          </p:txBody>
        </p:sp>
      </p:grpSp>
      <p:sp>
        <p:nvSpPr>
          <p:cNvPr id="589947" name="Text Box 123"/>
          <p:cNvSpPr txBox="1">
            <a:spLocks noChangeArrowheads="1"/>
          </p:cNvSpPr>
          <p:nvPr/>
        </p:nvSpPr>
        <p:spPr bwMode="auto">
          <a:xfrm>
            <a:off x="3424238" y="461963"/>
            <a:ext cx="5132387" cy="387350"/>
          </a:xfrm>
          <a:prstGeom prst="rect">
            <a:avLst/>
          </a:prstGeom>
          <a:noFill/>
          <a:ln w="19050" algn="ctr">
            <a:noFill/>
            <a:miter lim="800000"/>
            <a:headEnd/>
            <a:tailEnd/>
          </a:ln>
        </p:spPr>
        <p:txBody>
          <a:bodyPr lIns="90000" tIns="82800" rIns="90000" bIns="46800">
            <a:spAutoFit/>
          </a:bodyPr>
          <a:lstStyle/>
          <a:p>
            <a:pPr algn="ctr"/>
            <a:r>
              <a:rPr lang="zh-CN" altLang="en-US">
                <a:latin typeface="宋体" pitchFamily="2" charset="-122"/>
                <a:ea typeface="宋体" pitchFamily="2" charset="-122"/>
              </a:rPr>
              <a:t>循环码的</a:t>
            </a:r>
            <a:r>
              <a:rPr lang="en-US" altLang="zh-CN">
                <a:latin typeface="宋体" pitchFamily="2" charset="-122"/>
                <a:ea typeface="宋体" pitchFamily="2" charset="-122"/>
              </a:rPr>
              <a:t>Y</a:t>
            </a:r>
            <a:r>
              <a:rPr lang="en-US" altLang="zh-CN" baseline="-25000">
                <a:latin typeface="宋体" pitchFamily="2" charset="-122"/>
                <a:ea typeface="宋体" pitchFamily="2" charset="-122"/>
              </a:rPr>
              <a:t>0</a:t>
            </a:r>
            <a:r>
              <a:rPr lang="zh-CN" altLang="en-US">
                <a:latin typeface="宋体" pitchFamily="2" charset="-122"/>
                <a:ea typeface="宋体" pitchFamily="2" charset="-122"/>
              </a:rPr>
              <a:t>位是自然码的</a:t>
            </a:r>
            <a:r>
              <a:rPr lang="en-US" altLang="zh-CN">
                <a:latin typeface="宋体" pitchFamily="2" charset="-122"/>
                <a:ea typeface="宋体" pitchFamily="2" charset="-122"/>
              </a:rPr>
              <a:t>D</a:t>
            </a:r>
            <a:r>
              <a:rPr lang="en-US" altLang="zh-CN" baseline="-25000">
                <a:latin typeface="宋体" pitchFamily="2" charset="-122"/>
                <a:ea typeface="宋体" pitchFamily="2" charset="-122"/>
              </a:rPr>
              <a:t>0</a:t>
            </a:r>
            <a:r>
              <a:rPr lang="zh-CN" altLang="en-US">
                <a:latin typeface="宋体" pitchFamily="2" charset="-122"/>
                <a:ea typeface="宋体" pitchFamily="2" charset="-122"/>
              </a:rPr>
              <a:t>位和</a:t>
            </a:r>
            <a:r>
              <a:rPr lang="en-US" altLang="zh-CN">
                <a:latin typeface="宋体" pitchFamily="2" charset="-122"/>
                <a:ea typeface="宋体" pitchFamily="2" charset="-122"/>
              </a:rPr>
              <a:t>D</a:t>
            </a:r>
            <a:r>
              <a:rPr lang="en-US" altLang="zh-CN" baseline="-25000">
                <a:latin typeface="宋体" pitchFamily="2" charset="-122"/>
                <a:ea typeface="宋体" pitchFamily="2" charset="-122"/>
              </a:rPr>
              <a:t>1</a:t>
            </a:r>
            <a:r>
              <a:rPr lang="zh-CN" altLang="en-US">
                <a:latin typeface="宋体" pitchFamily="2" charset="-122"/>
                <a:ea typeface="宋体" pitchFamily="2" charset="-122"/>
              </a:rPr>
              <a:t>位的异或</a:t>
            </a:r>
          </a:p>
        </p:txBody>
      </p:sp>
      <p:sp>
        <p:nvSpPr>
          <p:cNvPr id="589960" name="Text Box 136"/>
          <p:cNvSpPr txBox="1">
            <a:spLocks noChangeArrowheads="1"/>
          </p:cNvSpPr>
          <p:nvPr/>
        </p:nvSpPr>
        <p:spPr bwMode="auto">
          <a:xfrm>
            <a:off x="2700338" y="476250"/>
            <a:ext cx="1022350" cy="387350"/>
          </a:xfrm>
          <a:prstGeom prst="rect">
            <a:avLst/>
          </a:prstGeom>
          <a:noFill/>
          <a:ln w="19050" algn="ctr">
            <a:noFill/>
            <a:miter lim="800000"/>
            <a:headEnd/>
            <a:tailEnd/>
          </a:ln>
        </p:spPr>
        <p:txBody>
          <a:bodyPr lIns="90000" tIns="82800" rIns="90000" bIns="46800">
            <a:spAutoFit/>
          </a:bodyPr>
          <a:lstStyle/>
          <a:p>
            <a:pPr algn="ctr"/>
            <a:r>
              <a:rPr lang="zh-CN" altLang="en-US">
                <a:solidFill>
                  <a:srgbClr val="FF3300"/>
                </a:solidFill>
                <a:ea typeface="宋体" pitchFamily="2" charset="-122"/>
              </a:rPr>
              <a:t>规律：</a:t>
            </a:r>
          </a:p>
        </p:txBody>
      </p:sp>
      <p:sp>
        <p:nvSpPr>
          <p:cNvPr id="589961" name="Text Box 137"/>
          <p:cNvSpPr txBox="1">
            <a:spLocks noChangeArrowheads="1"/>
          </p:cNvSpPr>
          <p:nvPr/>
        </p:nvSpPr>
        <p:spPr bwMode="auto">
          <a:xfrm>
            <a:off x="3422650" y="804863"/>
            <a:ext cx="5132388" cy="387350"/>
          </a:xfrm>
          <a:prstGeom prst="rect">
            <a:avLst/>
          </a:prstGeom>
          <a:noFill/>
          <a:ln w="19050" algn="ctr">
            <a:noFill/>
            <a:miter lim="800000"/>
            <a:headEnd/>
            <a:tailEnd/>
          </a:ln>
        </p:spPr>
        <p:txBody>
          <a:bodyPr lIns="90000" tIns="82800" rIns="90000" bIns="46800">
            <a:spAutoFit/>
          </a:bodyPr>
          <a:lstStyle/>
          <a:p>
            <a:pPr algn="ctr"/>
            <a:r>
              <a:rPr lang="zh-CN" altLang="en-US">
                <a:latin typeface="宋体" pitchFamily="2" charset="-122"/>
                <a:ea typeface="宋体" pitchFamily="2" charset="-122"/>
              </a:rPr>
              <a:t>循环码的</a:t>
            </a:r>
            <a:r>
              <a:rPr lang="en-US" altLang="zh-CN">
                <a:latin typeface="宋体" pitchFamily="2" charset="-122"/>
                <a:ea typeface="宋体" pitchFamily="2" charset="-122"/>
              </a:rPr>
              <a:t>Y</a:t>
            </a:r>
            <a:r>
              <a:rPr lang="en-US" altLang="zh-CN" baseline="-25000">
                <a:latin typeface="宋体" pitchFamily="2" charset="-122"/>
                <a:ea typeface="宋体" pitchFamily="2" charset="-122"/>
              </a:rPr>
              <a:t>1</a:t>
            </a:r>
            <a:r>
              <a:rPr lang="zh-CN" altLang="en-US">
                <a:latin typeface="宋体" pitchFamily="2" charset="-122"/>
                <a:ea typeface="宋体" pitchFamily="2" charset="-122"/>
              </a:rPr>
              <a:t>位是自然码的</a:t>
            </a:r>
            <a:r>
              <a:rPr lang="en-US" altLang="zh-CN">
                <a:latin typeface="宋体" pitchFamily="2" charset="-122"/>
                <a:ea typeface="宋体" pitchFamily="2" charset="-122"/>
              </a:rPr>
              <a:t>D</a:t>
            </a:r>
            <a:r>
              <a:rPr lang="en-US" altLang="zh-CN" baseline="-25000">
                <a:latin typeface="宋体" pitchFamily="2" charset="-122"/>
                <a:ea typeface="宋体" pitchFamily="2" charset="-122"/>
              </a:rPr>
              <a:t>1</a:t>
            </a:r>
            <a:r>
              <a:rPr lang="zh-CN" altLang="en-US">
                <a:latin typeface="宋体" pitchFamily="2" charset="-122"/>
                <a:ea typeface="宋体" pitchFamily="2" charset="-122"/>
              </a:rPr>
              <a:t>位和</a:t>
            </a:r>
            <a:r>
              <a:rPr lang="en-US" altLang="zh-CN">
                <a:latin typeface="宋体" pitchFamily="2" charset="-122"/>
                <a:ea typeface="宋体" pitchFamily="2" charset="-122"/>
              </a:rPr>
              <a:t>D</a:t>
            </a:r>
            <a:r>
              <a:rPr lang="en-US" altLang="zh-CN" baseline="-25000">
                <a:latin typeface="宋体" pitchFamily="2" charset="-122"/>
                <a:ea typeface="宋体" pitchFamily="2" charset="-122"/>
              </a:rPr>
              <a:t>2</a:t>
            </a:r>
            <a:r>
              <a:rPr lang="zh-CN" altLang="en-US">
                <a:latin typeface="宋体" pitchFamily="2" charset="-122"/>
                <a:ea typeface="宋体" pitchFamily="2" charset="-122"/>
              </a:rPr>
              <a:t>位的异或</a:t>
            </a:r>
          </a:p>
        </p:txBody>
      </p:sp>
      <p:sp>
        <p:nvSpPr>
          <p:cNvPr id="589964" name="Text Box 140"/>
          <p:cNvSpPr txBox="1">
            <a:spLocks noChangeArrowheads="1"/>
          </p:cNvSpPr>
          <p:nvPr/>
        </p:nvSpPr>
        <p:spPr bwMode="auto">
          <a:xfrm>
            <a:off x="3433763" y="1168400"/>
            <a:ext cx="5132387" cy="387350"/>
          </a:xfrm>
          <a:prstGeom prst="rect">
            <a:avLst/>
          </a:prstGeom>
          <a:noFill/>
          <a:ln w="19050" algn="ctr">
            <a:noFill/>
            <a:miter lim="800000"/>
            <a:headEnd/>
            <a:tailEnd/>
          </a:ln>
        </p:spPr>
        <p:txBody>
          <a:bodyPr lIns="90000" tIns="82800" rIns="90000" bIns="46800">
            <a:spAutoFit/>
          </a:bodyPr>
          <a:lstStyle/>
          <a:p>
            <a:pPr algn="ctr"/>
            <a:r>
              <a:rPr lang="zh-CN" altLang="en-US">
                <a:latin typeface="宋体" pitchFamily="2" charset="-122"/>
                <a:ea typeface="宋体" pitchFamily="2" charset="-122"/>
              </a:rPr>
              <a:t>循环码的</a:t>
            </a:r>
            <a:r>
              <a:rPr lang="en-US" altLang="zh-CN">
                <a:latin typeface="宋体" pitchFamily="2" charset="-122"/>
                <a:ea typeface="宋体" pitchFamily="2" charset="-122"/>
              </a:rPr>
              <a:t>Y</a:t>
            </a:r>
            <a:r>
              <a:rPr lang="en-US" altLang="zh-CN" baseline="-25000">
                <a:latin typeface="宋体" pitchFamily="2" charset="-122"/>
                <a:ea typeface="宋体" pitchFamily="2" charset="-122"/>
              </a:rPr>
              <a:t>2</a:t>
            </a:r>
            <a:r>
              <a:rPr lang="zh-CN" altLang="en-US">
                <a:latin typeface="宋体" pitchFamily="2" charset="-122"/>
                <a:ea typeface="宋体" pitchFamily="2" charset="-122"/>
              </a:rPr>
              <a:t>位是自然码的</a:t>
            </a:r>
            <a:r>
              <a:rPr lang="en-US" altLang="zh-CN">
                <a:latin typeface="宋体" pitchFamily="2" charset="-122"/>
                <a:ea typeface="宋体" pitchFamily="2" charset="-122"/>
              </a:rPr>
              <a:t>D</a:t>
            </a:r>
            <a:r>
              <a:rPr lang="en-US" altLang="zh-CN" baseline="-25000">
                <a:latin typeface="宋体" pitchFamily="2" charset="-122"/>
                <a:ea typeface="宋体" pitchFamily="2" charset="-122"/>
              </a:rPr>
              <a:t>2</a:t>
            </a:r>
            <a:r>
              <a:rPr lang="zh-CN" altLang="en-US">
                <a:latin typeface="宋体" pitchFamily="2" charset="-122"/>
                <a:ea typeface="宋体" pitchFamily="2" charset="-122"/>
              </a:rPr>
              <a:t>位和</a:t>
            </a:r>
            <a:r>
              <a:rPr lang="en-US" altLang="zh-CN">
                <a:latin typeface="宋体" pitchFamily="2" charset="-122"/>
                <a:ea typeface="宋体" pitchFamily="2" charset="-122"/>
              </a:rPr>
              <a:t>D</a:t>
            </a:r>
            <a:r>
              <a:rPr lang="en-US" altLang="zh-CN" baseline="-25000">
                <a:latin typeface="宋体" pitchFamily="2" charset="-122"/>
                <a:ea typeface="宋体" pitchFamily="2" charset="-122"/>
              </a:rPr>
              <a:t>3</a:t>
            </a:r>
            <a:r>
              <a:rPr lang="zh-CN" altLang="en-US">
                <a:latin typeface="宋体" pitchFamily="2" charset="-122"/>
                <a:ea typeface="宋体" pitchFamily="2" charset="-122"/>
              </a:rPr>
              <a:t>位的异或</a:t>
            </a:r>
          </a:p>
        </p:txBody>
      </p:sp>
      <p:sp>
        <p:nvSpPr>
          <p:cNvPr id="589965" name="Text Box 141"/>
          <p:cNvSpPr txBox="1">
            <a:spLocks noChangeArrowheads="1"/>
          </p:cNvSpPr>
          <p:nvPr/>
        </p:nvSpPr>
        <p:spPr bwMode="auto">
          <a:xfrm>
            <a:off x="3535363" y="1514475"/>
            <a:ext cx="3816350" cy="387350"/>
          </a:xfrm>
          <a:prstGeom prst="rect">
            <a:avLst/>
          </a:prstGeom>
          <a:noFill/>
          <a:ln w="19050" algn="ctr">
            <a:noFill/>
            <a:miter lim="800000"/>
            <a:headEnd/>
            <a:tailEnd/>
          </a:ln>
        </p:spPr>
        <p:txBody>
          <a:bodyPr lIns="90000" tIns="82800" rIns="90000" bIns="46800">
            <a:spAutoFit/>
          </a:bodyPr>
          <a:lstStyle/>
          <a:p>
            <a:r>
              <a:rPr lang="zh-CN" altLang="en-US">
                <a:latin typeface="宋体" pitchFamily="2" charset="-122"/>
                <a:ea typeface="宋体" pitchFamily="2" charset="-122"/>
              </a:rPr>
              <a:t>循环码的</a:t>
            </a:r>
            <a:r>
              <a:rPr lang="en-US" altLang="zh-CN">
                <a:latin typeface="宋体" pitchFamily="2" charset="-122"/>
                <a:ea typeface="宋体" pitchFamily="2" charset="-122"/>
              </a:rPr>
              <a:t>Y</a:t>
            </a:r>
            <a:r>
              <a:rPr lang="en-US" altLang="zh-CN" baseline="-25000">
                <a:latin typeface="宋体" pitchFamily="2" charset="-122"/>
                <a:ea typeface="宋体" pitchFamily="2" charset="-122"/>
              </a:rPr>
              <a:t>3</a:t>
            </a:r>
            <a:r>
              <a:rPr lang="zh-CN" altLang="en-US">
                <a:latin typeface="宋体" pitchFamily="2" charset="-122"/>
                <a:ea typeface="宋体" pitchFamily="2" charset="-122"/>
              </a:rPr>
              <a:t>位</a:t>
            </a:r>
            <a:r>
              <a:rPr lang="en-US" altLang="zh-CN">
                <a:latin typeface="宋体" pitchFamily="2" charset="-122"/>
                <a:ea typeface="宋体" pitchFamily="2" charset="-122"/>
              </a:rPr>
              <a:t>=</a:t>
            </a:r>
            <a:r>
              <a:rPr lang="zh-CN" altLang="en-US">
                <a:latin typeface="宋体" pitchFamily="2" charset="-122"/>
                <a:ea typeface="宋体" pitchFamily="2" charset="-122"/>
              </a:rPr>
              <a:t>自然码的</a:t>
            </a:r>
            <a:r>
              <a:rPr lang="en-US" altLang="zh-CN">
                <a:latin typeface="宋体" pitchFamily="2" charset="-122"/>
                <a:ea typeface="宋体" pitchFamily="2" charset="-122"/>
              </a:rPr>
              <a:t>D</a:t>
            </a:r>
            <a:r>
              <a:rPr lang="en-US" altLang="zh-CN" baseline="-25000">
                <a:latin typeface="宋体" pitchFamily="2" charset="-122"/>
                <a:ea typeface="宋体" pitchFamily="2" charset="-122"/>
              </a:rPr>
              <a:t>3</a:t>
            </a:r>
            <a:r>
              <a:rPr lang="zh-CN" altLang="en-US">
                <a:latin typeface="宋体" pitchFamily="2" charset="-122"/>
                <a:ea typeface="宋体" pitchFamily="2"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99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9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9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99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99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99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98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p:bldP spid="589829" grpId="0"/>
      <p:bldP spid="589947" grpId="0"/>
      <p:bldP spid="589960" grpId="0"/>
      <p:bldP spid="589961" grpId="0"/>
      <p:bldP spid="589964" grpId="0"/>
      <p:bldP spid="5899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Box 5"/>
          <p:cNvSpPr txBox="1">
            <a:spLocks noChangeArrowheads="1"/>
          </p:cNvSpPr>
          <p:nvPr/>
        </p:nvSpPr>
        <p:spPr bwMode="auto">
          <a:xfrm>
            <a:off x="0" y="6503988"/>
            <a:ext cx="1943100" cy="354012"/>
          </a:xfrm>
          <a:prstGeom prst="rect">
            <a:avLst/>
          </a:prstGeom>
          <a:noFill/>
          <a:ln w="9525">
            <a:noFill/>
            <a:miter lim="800000"/>
            <a:headEnd/>
            <a:tailEnd/>
          </a:ln>
        </p:spPr>
        <p:txBody>
          <a:bodyPr>
            <a:spAutoFit/>
          </a:bodyPr>
          <a:lstStyle/>
          <a:p>
            <a:pPr>
              <a:defRPr/>
            </a:pPr>
            <a:r>
              <a:rPr lang="zh-CN" altLang="en-US" dirty="0">
                <a:solidFill>
                  <a:schemeClr val="bg1">
                    <a:lumMod val="85000"/>
                  </a:schemeClr>
                </a:solidFill>
                <a:ea typeface="楷体_GB2312" pitchFamily="49" charset="-122"/>
              </a:rPr>
              <a:t>超星</a:t>
            </a:r>
            <a:r>
              <a:rPr lang="en-US" altLang="zh-CN" dirty="0">
                <a:solidFill>
                  <a:schemeClr val="bg1">
                    <a:lumMod val="85000"/>
                  </a:schemeClr>
                </a:solidFill>
                <a:ea typeface="楷体_GB2312" pitchFamily="49" charset="-122"/>
              </a:rPr>
              <a:t>_11647965</a:t>
            </a:r>
            <a:endParaRPr lang="zh-CN" altLang="en-US" dirty="0">
              <a:solidFill>
                <a:schemeClr val="bg1">
                  <a:lumMod val="85000"/>
                </a:schemeClr>
              </a:solidFill>
              <a:ea typeface="楷体_GB2312" pitchFamily="49" charset="-122"/>
            </a:endParaRPr>
          </a:p>
        </p:txBody>
      </p:sp>
      <p:pic>
        <p:nvPicPr>
          <p:cNvPr id="17413" name="Picture 5"/>
          <p:cNvPicPr>
            <a:picLocks noChangeAspect="1" noChangeArrowheads="1"/>
          </p:cNvPicPr>
          <p:nvPr/>
        </p:nvPicPr>
        <p:blipFill>
          <a:blip r:embed="rId2" cstate="print"/>
          <a:srcRect/>
          <a:stretch>
            <a:fillRect/>
          </a:stretch>
        </p:blipFill>
        <p:spPr bwMode="auto">
          <a:xfrm>
            <a:off x="250825" y="692150"/>
            <a:ext cx="5581650" cy="3133725"/>
          </a:xfrm>
          <a:prstGeom prst="rect">
            <a:avLst/>
          </a:prstGeom>
          <a:noFill/>
          <a:ln w="19050" algn="ctr">
            <a:noFill/>
            <a:miter lim="800000"/>
            <a:headEnd/>
            <a:tailEnd/>
          </a:ln>
        </p:spPr>
      </p:pic>
      <p:pic>
        <p:nvPicPr>
          <p:cNvPr id="17414" name="Picture 6"/>
          <p:cNvPicPr>
            <a:picLocks noChangeAspect="1" noChangeArrowheads="1"/>
          </p:cNvPicPr>
          <p:nvPr/>
        </p:nvPicPr>
        <p:blipFill>
          <a:blip r:embed="rId3" cstate="print"/>
          <a:srcRect/>
          <a:stretch>
            <a:fillRect/>
          </a:stretch>
        </p:blipFill>
        <p:spPr bwMode="auto">
          <a:xfrm>
            <a:off x="4248150" y="2636838"/>
            <a:ext cx="4895850" cy="3529012"/>
          </a:xfrm>
          <a:prstGeom prst="rect">
            <a:avLst/>
          </a:prstGeom>
          <a:noFill/>
          <a:ln w="19050" algn="ctr">
            <a:noFill/>
            <a:miter lim="800000"/>
            <a:headEnd/>
            <a:tailEnd/>
          </a:ln>
        </p:spPr>
      </p:pic>
      <p:grpSp>
        <p:nvGrpSpPr>
          <p:cNvPr id="2" name="组合 11"/>
          <p:cNvGrpSpPr>
            <a:grpSpLocks/>
          </p:cNvGrpSpPr>
          <p:nvPr/>
        </p:nvGrpSpPr>
        <p:grpSpPr bwMode="auto">
          <a:xfrm>
            <a:off x="395288" y="188913"/>
            <a:ext cx="7705725" cy="425450"/>
            <a:chOff x="395536" y="188640"/>
            <a:chExt cx="7704856" cy="425951"/>
          </a:xfrm>
        </p:grpSpPr>
        <p:grpSp>
          <p:nvGrpSpPr>
            <p:cNvPr id="19463" name="组合 8"/>
            <p:cNvGrpSpPr>
              <a:grpSpLocks/>
            </p:cNvGrpSpPr>
            <p:nvPr/>
          </p:nvGrpSpPr>
          <p:grpSpPr bwMode="auto">
            <a:xfrm>
              <a:off x="1115616" y="188640"/>
              <a:ext cx="6984776" cy="425951"/>
              <a:chOff x="2627784" y="1052736"/>
              <a:chExt cx="6984776" cy="425951"/>
            </a:xfrm>
          </p:grpSpPr>
          <p:sp>
            <p:nvSpPr>
              <p:cNvPr id="19465" name="TextBox 6"/>
              <p:cNvSpPr txBox="1">
                <a:spLocks noChangeArrowheads="1"/>
              </p:cNvSpPr>
              <p:nvPr/>
            </p:nvSpPr>
            <p:spPr bwMode="auto">
              <a:xfrm>
                <a:off x="2627784" y="1124744"/>
                <a:ext cx="6984776" cy="353943"/>
              </a:xfrm>
              <a:prstGeom prst="rect">
                <a:avLst/>
              </a:prstGeom>
              <a:noFill/>
              <a:ln w="9525">
                <a:noFill/>
                <a:miter lim="800000"/>
                <a:headEnd/>
                <a:tailEnd/>
              </a:ln>
            </p:spPr>
            <p:txBody>
              <a:bodyPr>
                <a:spAutoFit/>
              </a:bodyPr>
              <a:lstStyle/>
              <a:p>
                <a:r>
                  <a:rPr lang="en-US" altLang="zh-CN"/>
                  <a:t>Z=X  Y</a:t>
                </a:r>
                <a:r>
                  <a:rPr lang="zh-CN" altLang="en-US"/>
                  <a:t>其中</a:t>
                </a:r>
                <a:r>
                  <a:rPr lang="en-US" altLang="zh-CN"/>
                  <a:t>X</a:t>
                </a:r>
                <a:r>
                  <a:rPr lang="zh-CN" altLang="en-US"/>
                  <a:t>、</a:t>
                </a:r>
                <a:r>
                  <a:rPr lang="en-US" altLang="zh-CN"/>
                  <a:t>Y</a:t>
                </a:r>
                <a:r>
                  <a:rPr lang="zh-CN" altLang="en-US"/>
                  <a:t>均为二位二进制数，试画出</a:t>
                </a:r>
                <a:r>
                  <a:rPr lang="en-US" altLang="zh-CN"/>
                  <a:t>Z</a:t>
                </a:r>
                <a:r>
                  <a:rPr lang="zh-CN" altLang="en-US"/>
                  <a:t>的</a:t>
                </a:r>
                <a:r>
                  <a:rPr lang="en-US" altLang="zh-CN"/>
                  <a:t>PLA</a:t>
                </a:r>
                <a:r>
                  <a:rPr lang="zh-CN" altLang="en-US"/>
                  <a:t>阵列。</a:t>
                </a:r>
              </a:p>
            </p:txBody>
          </p:sp>
          <p:sp>
            <p:nvSpPr>
              <p:cNvPr id="19466" name="TextBox 7"/>
              <p:cNvSpPr txBox="1">
                <a:spLocks noChangeArrowheads="1"/>
              </p:cNvSpPr>
              <p:nvPr/>
            </p:nvSpPr>
            <p:spPr bwMode="auto">
              <a:xfrm>
                <a:off x="3131840" y="1052736"/>
                <a:ext cx="288032" cy="327782"/>
              </a:xfrm>
              <a:prstGeom prst="rect">
                <a:avLst/>
              </a:prstGeom>
              <a:noFill/>
              <a:ln w="9525">
                <a:noFill/>
                <a:miter lim="800000"/>
                <a:headEnd/>
                <a:tailEnd/>
              </a:ln>
            </p:spPr>
            <p:txBody>
              <a:bodyPr>
                <a:spAutoFit/>
              </a:bodyPr>
              <a:lstStyle/>
              <a:p>
                <a:r>
                  <a:rPr lang="en-US" altLang="zh-CN" sz="1800"/>
                  <a:t>2</a:t>
                </a:r>
                <a:endParaRPr lang="zh-CN" altLang="en-US" sz="1800"/>
              </a:p>
            </p:txBody>
          </p:sp>
        </p:grpSp>
        <p:sp>
          <p:nvSpPr>
            <p:cNvPr id="19464" name="Text Box 179"/>
            <p:cNvSpPr txBox="1">
              <a:spLocks noChangeArrowheads="1"/>
            </p:cNvSpPr>
            <p:nvPr/>
          </p:nvSpPr>
          <p:spPr bwMode="auto">
            <a:xfrm>
              <a:off x="395536" y="188640"/>
              <a:ext cx="695325" cy="402291"/>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例</a:t>
              </a:r>
              <a:r>
                <a:rPr lang="en-US" altLang="zh-CN">
                  <a:solidFill>
                    <a:schemeClr val="bg1"/>
                  </a:solidFill>
                  <a:ea typeface="宋体" pitchFamily="2" charset="-122"/>
                </a:rPr>
                <a:t>3</a:t>
              </a:r>
              <a:endParaRPr lang="zh-CN" altLang="en-US">
                <a:solidFill>
                  <a:schemeClr val="bg1"/>
                </a:solidFill>
                <a:ea typeface="宋体" pitchFamily="2" charset="-122"/>
              </a:endParaRPr>
            </a:p>
          </p:txBody>
        </p:sp>
      </p:grpSp>
      <p:sp>
        <p:nvSpPr>
          <p:cNvPr id="10" name="标题 9"/>
          <p:cNvSpPr>
            <a:spLocks noGrp="1"/>
          </p:cNvSpPr>
          <p:nvPr>
            <p:ph type="title"/>
          </p:nvPr>
        </p:nvSpPr>
        <p:spPr>
          <a:xfrm>
            <a:off x="6084168" y="6414864"/>
            <a:ext cx="3059832" cy="443136"/>
          </a:xfrm>
        </p:spPr>
        <p:txBody>
          <a:bodyPr/>
          <a:lstStyle/>
          <a:p>
            <a:pPr>
              <a:defRPr/>
            </a:pPr>
            <a:r>
              <a:rPr lang="en-US" altLang="zh-CN" sz="2000" dirty="0">
                <a:solidFill>
                  <a:schemeClr val="bg1"/>
                </a:solidFill>
                <a:effectLst>
                  <a:innerShdw blurRad="63500" dist="50800">
                    <a:prstClr val="black">
                      <a:alpha val="50000"/>
                    </a:prstClr>
                  </a:innerShdw>
                </a:effectLst>
              </a:rPr>
              <a:t>PLD</a:t>
            </a:r>
            <a:r>
              <a:rPr lang="zh-CN" altLang="zh-CN" sz="2000" dirty="0">
                <a:solidFill>
                  <a:schemeClr val="bg1"/>
                </a:solidFill>
                <a:effectLst>
                  <a:innerShdw blurRad="63500" dist="50800">
                    <a:prstClr val="black">
                      <a:alpha val="50000"/>
                    </a:prstClr>
                  </a:innerShdw>
                </a:effectLst>
              </a:rPr>
              <a:t>实现组合逻辑例题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7596188" y="6453188"/>
            <a:ext cx="1547812" cy="23812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时序逻辑设计</a:t>
            </a:r>
          </a:p>
        </p:txBody>
      </p:sp>
      <p:grpSp>
        <p:nvGrpSpPr>
          <p:cNvPr id="2" name="Group 4"/>
          <p:cNvGrpSpPr>
            <a:grpSpLocks/>
          </p:cNvGrpSpPr>
          <p:nvPr/>
        </p:nvGrpSpPr>
        <p:grpSpPr bwMode="auto">
          <a:xfrm>
            <a:off x="71438" y="87313"/>
            <a:ext cx="4429125" cy="396875"/>
            <a:chOff x="144" y="1152"/>
            <a:chExt cx="1728" cy="250"/>
          </a:xfrm>
        </p:grpSpPr>
        <p:sp>
          <p:nvSpPr>
            <p:cNvPr id="524293"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七、</a:t>
              </a:r>
              <a:r>
                <a:rPr lang="en-US" altLang="zh-CN">
                  <a:ea typeface="宋体" pitchFamily="2" charset="-122"/>
                </a:rPr>
                <a:t>VHDL</a:t>
              </a:r>
              <a:r>
                <a:rPr lang="zh-CN" altLang="en-US">
                  <a:ea typeface="宋体" pitchFamily="2" charset="-122"/>
                </a:rPr>
                <a:t>的时序逻辑设计</a:t>
              </a:r>
            </a:p>
          </p:txBody>
        </p:sp>
        <p:sp>
          <p:nvSpPr>
            <p:cNvPr id="87080"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19"/>
          <p:cNvGrpSpPr>
            <a:grpSpLocks/>
          </p:cNvGrpSpPr>
          <p:nvPr/>
        </p:nvGrpSpPr>
        <p:grpSpPr bwMode="auto">
          <a:xfrm>
            <a:off x="323850" y="620713"/>
            <a:ext cx="2160588" cy="381000"/>
            <a:chOff x="0" y="1200"/>
            <a:chExt cx="2423" cy="240"/>
          </a:xfrm>
        </p:grpSpPr>
        <p:sp>
          <p:nvSpPr>
            <p:cNvPr id="87077" name="AutoShape 20"/>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时钟信号</a:t>
              </a:r>
            </a:p>
          </p:txBody>
        </p:sp>
        <p:sp>
          <p:nvSpPr>
            <p:cNvPr id="87078" name="Line 21"/>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24310" name="Text Box 22"/>
          <p:cNvSpPr txBox="1">
            <a:spLocks noChangeArrowheads="1"/>
          </p:cNvSpPr>
          <p:nvPr/>
        </p:nvSpPr>
        <p:spPr bwMode="auto">
          <a:xfrm>
            <a:off x="2051050" y="549275"/>
            <a:ext cx="3671888"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是描述时序电路执行的条件</a:t>
            </a:r>
          </a:p>
        </p:txBody>
      </p:sp>
      <p:grpSp>
        <p:nvGrpSpPr>
          <p:cNvPr id="4" name="Group 28"/>
          <p:cNvGrpSpPr>
            <a:grpSpLocks/>
          </p:cNvGrpSpPr>
          <p:nvPr/>
        </p:nvGrpSpPr>
        <p:grpSpPr bwMode="auto">
          <a:xfrm>
            <a:off x="1735138" y="1309688"/>
            <a:ext cx="1511300" cy="504825"/>
            <a:chOff x="1075" y="1207"/>
            <a:chExt cx="952" cy="318"/>
          </a:xfrm>
        </p:grpSpPr>
        <p:sp>
          <p:nvSpPr>
            <p:cNvPr id="87072" name="Line 23"/>
            <p:cNvSpPr>
              <a:spLocks noChangeShapeType="1"/>
            </p:cNvSpPr>
            <p:nvPr/>
          </p:nvSpPr>
          <p:spPr bwMode="auto">
            <a:xfrm>
              <a:off x="1075" y="1525"/>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73" name="Line 24"/>
            <p:cNvSpPr>
              <a:spLocks noChangeShapeType="1"/>
            </p:cNvSpPr>
            <p:nvPr/>
          </p:nvSpPr>
          <p:spPr bwMode="auto">
            <a:xfrm>
              <a:off x="1383" y="1207"/>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74" name="Line 25"/>
            <p:cNvSpPr>
              <a:spLocks noChangeShapeType="1"/>
            </p:cNvSpPr>
            <p:nvPr/>
          </p:nvSpPr>
          <p:spPr bwMode="auto">
            <a:xfrm>
              <a:off x="1709" y="1525"/>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75" name="Line 26"/>
            <p:cNvSpPr>
              <a:spLocks noChangeShapeType="1"/>
            </p:cNvSpPr>
            <p:nvPr/>
          </p:nvSpPr>
          <p:spPr bwMode="auto">
            <a:xfrm>
              <a:off x="1383" y="1207"/>
              <a:ext cx="0" cy="31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76" name="Line 27"/>
            <p:cNvSpPr>
              <a:spLocks noChangeShapeType="1"/>
            </p:cNvSpPr>
            <p:nvPr/>
          </p:nvSpPr>
          <p:spPr bwMode="auto">
            <a:xfrm>
              <a:off x="1701" y="1207"/>
              <a:ext cx="0" cy="31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524317" name="Text Box 29"/>
          <p:cNvSpPr txBox="1">
            <a:spLocks noChangeArrowheads="1"/>
          </p:cNvSpPr>
          <p:nvPr/>
        </p:nvSpPr>
        <p:spPr bwMode="auto">
          <a:xfrm>
            <a:off x="942975" y="1381125"/>
            <a:ext cx="1152525"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CLK=0</a:t>
            </a:r>
          </a:p>
        </p:txBody>
      </p:sp>
      <p:sp>
        <p:nvSpPr>
          <p:cNvPr id="524318" name="Text Box 30"/>
          <p:cNvSpPr txBox="1">
            <a:spLocks noChangeArrowheads="1"/>
          </p:cNvSpPr>
          <p:nvPr/>
        </p:nvSpPr>
        <p:spPr bwMode="auto">
          <a:xfrm>
            <a:off x="2311400" y="949325"/>
            <a:ext cx="1152525"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CLK=1</a:t>
            </a:r>
          </a:p>
        </p:txBody>
      </p:sp>
      <p:sp>
        <p:nvSpPr>
          <p:cNvPr id="524319" name="Line 31"/>
          <p:cNvSpPr>
            <a:spLocks noChangeShapeType="1"/>
          </p:cNvSpPr>
          <p:nvPr/>
        </p:nvSpPr>
        <p:spPr bwMode="auto">
          <a:xfrm flipH="1" flipV="1">
            <a:off x="2220913" y="1335088"/>
            <a:ext cx="4762" cy="406400"/>
          </a:xfrm>
          <a:prstGeom prst="line">
            <a:avLst/>
          </a:prstGeom>
          <a:noFill/>
          <a:ln w="28575">
            <a:solidFill>
              <a:schemeClr val="tx1"/>
            </a:solidFill>
            <a:round/>
            <a:headEnd/>
            <a:tailEnd type="triangle" w="med" len="med"/>
          </a:ln>
        </p:spPr>
        <p:txBody>
          <a:bodyPr lIns="90000" tIns="46800" rIns="90000" bIns="46800" anchor="ctr">
            <a:spAutoFit/>
          </a:bodyPr>
          <a:lstStyle/>
          <a:p>
            <a:endParaRPr lang="zh-CN" altLang="en-US"/>
          </a:p>
        </p:txBody>
      </p:sp>
      <p:grpSp>
        <p:nvGrpSpPr>
          <p:cNvPr id="5" name="Group 34"/>
          <p:cNvGrpSpPr>
            <a:grpSpLocks/>
          </p:cNvGrpSpPr>
          <p:nvPr/>
        </p:nvGrpSpPr>
        <p:grpSpPr bwMode="auto">
          <a:xfrm>
            <a:off x="1519238" y="1452563"/>
            <a:ext cx="1512887" cy="1063625"/>
            <a:chOff x="975" y="1162"/>
            <a:chExt cx="953" cy="670"/>
          </a:xfrm>
        </p:grpSpPr>
        <p:sp>
          <p:nvSpPr>
            <p:cNvPr id="87070" name="Text Box 32"/>
            <p:cNvSpPr txBox="1">
              <a:spLocks noChangeArrowheads="1"/>
            </p:cNvSpPr>
            <p:nvPr/>
          </p:nvSpPr>
          <p:spPr bwMode="auto">
            <a:xfrm>
              <a:off x="975" y="1570"/>
              <a:ext cx="953" cy="262"/>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zh-CN" altLang="en-US"/>
                <a:t>上升沿有效</a:t>
              </a:r>
            </a:p>
          </p:txBody>
        </p:sp>
        <p:sp>
          <p:nvSpPr>
            <p:cNvPr id="87071" name="Freeform 33"/>
            <p:cNvSpPr>
              <a:spLocks/>
            </p:cNvSpPr>
            <p:nvPr/>
          </p:nvSpPr>
          <p:spPr bwMode="auto">
            <a:xfrm>
              <a:off x="1430" y="1162"/>
              <a:ext cx="246" cy="408"/>
            </a:xfrm>
            <a:custGeom>
              <a:avLst/>
              <a:gdLst>
                <a:gd name="T0" fmla="*/ 181 w 246"/>
                <a:gd name="T1" fmla="*/ 408 h 408"/>
                <a:gd name="T2" fmla="*/ 216 w 246"/>
                <a:gd name="T3" fmla="*/ 182 h 408"/>
                <a:gd name="T4" fmla="*/ 0 w 246"/>
                <a:gd name="T5" fmla="*/ 0 h 408"/>
                <a:gd name="T6" fmla="*/ 0 60000 65536"/>
                <a:gd name="T7" fmla="*/ 0 60000 65536"/>
                <a:gd name="T8" fmla="*/ 0 60000 65536"/>
                <a:gd name="T9" fmla="*/ 0 w 246"/>
                <a:gd name="T10" fmla="*/ 0 h 408"/>
                <a:gd name="T11" fmla="*/ 246 w 246"/>
                <a:gd name="T12" fmla="*/ 408 h 408"/>
              </a:gdLst>
              <a:ahLst/>
              <a:cxnLst>
                <a:cxn ang="T6">
                  <a:pos x="T0" y="T1"/>
                </a:cxn>
                <a:cxn ang="T7">
                  <a:pos x="T2" y="T3"/>
                </a:cxn>
                <a:cxn ang="T8">
                  <a:pos x="T4" y="T5"/>
                </a:cxn>
              </a:cxnLst>
              <a:rect l="T9" t="T10" r="T11" b="T12"/>
              <a:pathLst>
                <a:path w="246" h="408">
                  <a:moveTo>
                    <a:pt x="181" y="408"/>
                  </a:moveTo>
                  <a:cubicBezTo>
                    <a:pt x="187" y="370"/>
                    <a:pt x="246" y="250"/>
                    <a:pt x="216" y="182"/>
                  </a:cubicBezTo>
                  <a:cubicBezTo>
                    <a:pt x="186" y="114"/>
                    <a:pt x="45" y="38"/>
                    <a:pt x="0" y="0"/>
                  </a:cubicBezTo>
                </a:path>
              </a:pathLst>
            </a:custGeom>
            <a:noFill/>
            <a:ln w="19050" cap="flat" cmpd="sng">
              <a:solidFill>
                <a:srgbClr val="FF66CC"/>
              </a:solidFill>
              <a:prstDash val="solid"/>
              <a:round/>
              <a:headEnd type="none" w="med" len="med"/>
              <a:tailEnd type="triangle" w="med" len="med"/>
            </a:ln>
          </p:spPr>
          <p:txBody>
            <a:bodyPr wrap="none" lIns="90000" tIns="46800" rIns="90000" bIns="46800" anchor="ctr">
              <a:spAutoFit/>
            </a:bodyPr>
            <a:lstStyle/>
            <a:p>
              <a:endParaRPr lang="zh-CN" altLang="en-US"/>
            </a:p>
          </p:txBody>
        </p:sp>
      </p:grpSp>
      <p:sp>
        <p:nvSpPr>
          <p:cNvPr id="524323" name="Text Box 35"/>
          <p:cNvSpPr txBox="1">
            <a:spLocks noChangeArrowheads="1"/>
          </p:cNvSpPr>
          <p:nvPr/>
        </p:nvSpPr>
        <p:spPr bwMode="auto">
          <a:xfrm>
            <a:off x="798513" y="2605088"/>
            <a:ext cx="3384550" cy="415925"/>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en-US" altLang="zh-CN">
                <a:ea typeface="宋体" pitchFamily="2" charset="-122"/>
              </a:rPr>
              <a:t>CLK’ event </a:t>
            </a:r>
            <a:r>
              <a:rPr lang="en-US" altLang="zh-CN">
                <a:solidFill>
                  <a:schemeClr val="accent2"/>
                </a:solidFill>
                <a:ea typeface="宋体" pitchFamily="2" charset="-122"/>
              </a:rPr>
              <a:t>AND</a:t>
            </a:r>
            <a:r>
              <a:rPr lang="en-US" altLang="zh-CN">
                <a:ea typeface="宋体" pitchFamily="2" charset="-122"/>
              </a:rPr>
              <a:t> CLK=1</a:t>
            </a:r>
          </a:p>
        </p:txBody>
      </p:sp>
      <p:grpSp>
        <p:nvGrpSpPr>
          <p:cNvPr id="6" name="Group 36"/>
          <p:cNvGrpSpPr>
            <a:grpSpLocks/>
          </p:cNvGrpSpPr>
          <p:nvPr/>
        </p:nvGrpSpPr>
        <p:grpSpPr bwMode="auto">
          <a:xfrm>
            <a:off x="5580063" y="1222375"/>
            <a:ext cx="1511300" cy="504825"/>
            <a:chOff x="1075" y="1207"/>
            <a:chExt cx="952" cy="318"/>
          </a:xfrm>
        </p:grpSpPr>
        <p:sp>
          <p:nvSpPr>
            <p:cNvPr id="87065" name="Line 37"/>
            <p:cNvSpPr>
              <a:spLocks noChangeShapeType="1"/>
            </p:cNvSpPr>
            <p:nvPr/>
          </p:nvSpPr>
          <p:spPr bwMode="auto">
            <a:xfrm>
              <a:off x="1075" y="1525"/>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66" name="Line 38"/>
            <p:cNvSpPr>
              <a:spLocks noChangeShapeType="1"/>
            </p:cNvSpPr>
            <p:nvPr/>
          </p:nvSpPr>
          <p:spPr bwMode="auto">
            <a:xfrm>
              <a:off x="1383" y="1207"/>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67" name="Line 39"/>
            <p:cNvSpPr>
              <a:spLocks noChangeShapeType="1"/>
            </p:cNvSpPr>
            <p:nvPr/>
          </p:nvSpPr>
          <p:spPr bwMode="auto">
            <a:xfrm>
              <a:off x="1709" y="1525"/>
              <a:ext cx="318"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68" name="Line 40"/>
            <p:cNvSpPr>
              <a:spLocks noChangeShapeType="1"/>
            </p:cNvSpPr>
            <p:nvPr/>
          </p:nvSpPr>
          <p:spPr bwMode="auto">
            <a:xfrm>
              <a:off x="1383" y="1207"/>
              <a:ext cx="0" cy="31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7069" name="Line 41"/>
            <p:cNvSpPr>
              <a:spLocks noChangeShapeType="1"/>
            </p:cNvSpPr>
            <p:nvPr/>
          </p:nvSpPr>
          <p:spPr bwMode="auto">
            <a:xfrm>
              <a:off x="1701" y="1207"/>
              <a:ext cx="0" cy="318"/>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524330" name="Line 42"/>
          <p:cNvSpPr>
            <a:spLocks noChangeShapeType="1"/>
          </p:cNvSpPr>
          <p:nvPr/>
        </p:nvSpPr>
        <p:spPr bwMode="auto">
          <a:xfrm flipH="1">
            <a:off x="6561138" y="1281113"/>
            <a:ext cx="4762" cy="406400"/>
          </a:xfrm>
          <a:prstGeom prst="line">
            <a:avLst/>
          </a:prstGeom>
          <a:noFill/>
          <a:ln w="28575">
            <a:solidFill>
              <a:schemeClr val="tx1"/>
            </a:solidFill>
            <a:round/>
            <a:headEnd/>
            <a:tailEnd type="triangle" w="med" len="med"/>
          </a:ln>
        </p:spPr>
        <p:txBody>
          <a:bodyPr lIns="90000" tIns="46800" rIns="90000" bIns="46800" anchor="ctr">
            <a:spAutoFit/>
          </a:bodyPr>
          <a:lstStyle/>
          <a:p>
            <a:endParaRPr lang="zh-CN" altLang="en-US"/>
          </a:p>
        </p:txBody>
      </p:sp>
      <p:sp>
        <p:nvSpPr>
          <p:cNvPr id="524331" name="Text Box 43"/>
          <p:cNvSpPr txBox="1">
            <a:spLocks noChangeArrowheads="1"/>
          </p:cNvSpPr>
          <p:nvPr/>
        </p:nvSpPr>
        <p:spPr bwMode="auto">
          <a:xfrm>
            <a:off x="5695950" y="804863"/>
            <a:ext cx="1152525"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CLK=1</a:t>
            </a:r>
          </a:p>
        </p:txBody>
      </p:sp>
      <p:sp>
        <p:nvSpPr>
          <p:cNvPr id="524332" name="Text Box 44"/>
          <p:cNvSpPr txBox="1">
            <a:spLocks noChangeArrowheads="1"/>
          </p:cNvSpPr>
          <p:nvPr/>
        </p:nvSpPr>
        <p:spPr bwMode="auto">
          <a:xfrm>
            <a:off x="6688138" y="1355725"/>
            <a:ext cx="1152525"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CLK=0</a:t>
            </a:r>
          </a:p>
        </p:txBody>
      </p:sp>
      <p:grpSp>
        <p:nvGrpSpPr>
          <p:cNvPr id="7" name="Group 45"/>
          <p:cNvGrpSpPr>
            <a:grpSpLocks/>
          </p:cNvGrpSpPr>
          <p:nvPr/>
        </p:nvGrpSpPr>
        <p:grpSpPr bwMode="auto">
          <a:xfrm>
            <a:off x="5867400" y="1412875"/>
            <a:ext cx="1512888" cy="1063625"/>
            <a:chOff x="975" y="1162"/>
            <a:chExt cx="953" cy="670"/>
          </a:xfrm>
        </p:grpSpPr>
        <p:sp>
          <p:nvSpPr>
            <p:cNvPr id="87063" name="Text Box 46"/>
            <p:cNvSpPr txBox="1">
              <a:spLocks noChangeArrowheads="1"/>
            </p:cNvSpPr>
            <p:nvPr/>
          </p:nvSpPr>
          <p:spPr bwMode="auto">
            <a:xfrm>
              <a:off x="975" y="1570"/>
              <a:ext cx="953" cy="262"/>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zh-CN" altLang="en-US"/>
                <a:t>下降沿有效</a:t>
              </a:r>
            </a:p>
          </p:txBody>
        </p:sp>
        <p:sp>
          <p:nvSpPr>
            <p:cNvPr id="87064" name="Freeform 47"/>
            <p:cNvSpPr>
              <a:spLocks/>
            </p:cNvSpPr>
            <p:nvPr/>
          </p:nvSpPr>
          <p:spPr bwMode="auto">
            <a:xfrm>
              <a:off x="1430" y="1162"/>
              <a:ext cx="246" cy="408"/>
            </a:xfrm>
            <a:custGeom>
              <a:avLst/>
              <a:gdLst>
                <a:gd name="T0" fmla="*/ 181 w 246"/>
                <a:gd name="T1" fmla="*/ 408 h 408"/>
                <a:gd name="T2" fmla="*/ 216 w 246"/>
                <a:gd name="T3" fmla="*/ 182 h 408"/>
                <a:gd name="T4" fmla="*/ 0 w 246"/>
                <a:gd name="T5" fmla="*/ 0 h 408"/>
                <a:gd name="T6" fmla="*/ 0 60000 65536"/>
                <a:gd name="T7" fmla="*/ 0 60000 65536"/>
                <a:gd name="T8" fmla="*/ 0 60000 65536"/>
                <a:gd name="T9" fmla="*/ 0 w 246"/>
                <a:gd name="T10" fmla="*/ 0 h 408"/>
                <a:gd name="T11" fmla="*/ 246 w 246"/>
                <a:gd name="T12" fmla="*/ 408 h 408"/>
              </a:gdLst>
              <a:ahLst/>
              <a:cxnLst>
                <a:cxn ang="T6">
                  <a:pos x="T0" y="T1"/>
                </a:cxn>
                <a:cxn ang="T7">
                  <a:pos x="T2" y="T3"/>
                </a:cxn>
                <a:cxn ang="T8">
                  <a:pos x="T4" y="T5"/>
                </a:cxn>
              </a:cxnLst>
              <a:rect l="T9" t="T10" r="T11" b="T12"/>
              <a:pathLst>
                <a:path w="246" h="408">
                  <a:moveTo>
                    <a:pt x="181" y="408"/>
                  </a:moveTo>
                  <a:cubicBezTo>
                    <a:pt x="187" y="370"/>
                    <a:pt x="246" y="250"/>
                    <a:pt x="216" y="182"/>
                  </a:cubicBezTo>
                  <a:cubicBezTo>
                    <a:pt x="186" y="114"/>
                    <a:pt x="45" y="38"/>
                    <a:pt x="0" y="0"/>
                  </a:cubicBezTo>
                </a:path>
              </a:pathLst>
            </a:custGeom>
            <a:noFill/>
            <a:ln w="19050" cap="flat" cmpd="sng">
              <a:solidFill>
                <a:srgbClr val="FF66CC"/>
              </a:solidFill>
              <a:prstDash val="solid"/>
              <a:round/>
              <a:headEnd type="none" w="med" len="med"/>
              <a:tailEnd type="triangle" w="med" len="med"/>
            </a:ln>
          </p:spPr>
          <p:txBody>
            <a:bodyPr wrap="none" lIns="90000" tIns="46800" rIns="90000" bIns="46800" anchor="ctr">
              <a:spAutoFit/>
            </a:bodyPr>
            <a:lstStyle/>
            <a:p>
              <a:endParaRPr lang="zh-CN" altLang="en-US"/>
            </a:p>
          </p:txBody>
        </p:sp>
      </p:grpSp>
      <p:sp>
        <p:nvSpPr>
          <p:cNvPr id="524336" name="Text Box 48"/>
          <p:cNvSpPr txBox="1">
            <a:spLocks noChangeArrowheads="1"/>
          </p:cNvSpPr>
          <p:nvPr/>
        </p:nvSpPr>
        <p:spPr bwMode="auto">
          <a:xfrm>
            <a:off x="5048250" y="2533650"/>
            <a:ext cx="3095625" cy="415925"/>
          </a:xfrm>
          <a:prstGeom prst="rect">
            <a:avLst/>
          </a:prstGeom>
          <a:noFill/>
          <a:ln w="19050" algn="ctr">
            <a:solidFill>
              <a:srgbClr val="FF66CC"/>
            </a:solidFill>
            <a:miter lim="800000"/>
            <a:headEnd/>
            <a:tailEnd/>
          </a:ln>
        </p:spPr>
        <p:txBody>
          <a:bodyPr lIns="90000" tIns="46800" rIns="90000" bIns="46800">
            <a:spAutoFit/>
          </a:bodyPr>
          <a:lstStyle/>
          <a:p>
            <a:pPr algn="ctr">
              <a:lnSpc>
                <a:spcPct val="100000"/>
              </a:lnSpc>
            </a:pPr>
            <a:r>
              <a:rPr lang="en-US" altLang="zh-CN">
                <a:ea typeface="宋体" pitchFamily="2" charset="-122"/>
              </a:rPr>
              <a:t>CLK’ event </a:t>
            </a:r>
            <a:r>
              <a:rPr lang="en-US" altLang="zh-CN">
                <a:solidFill>
                  <a:schemeClr val="accent2"/>
                </a:solidFill>
                <a:ea typeface="宋体" pitchFamily="2" charset="-122"/>
              </a:rPr>
              <a:t>AND</a:t>
            </a:r>
            <a:r>
              <a:rPr lang="en-US" altLang="zh-CN">
                <a:ea typeface="宋体" pitchFamily="2" charset="-122"/>
              </a:rPr>
              <a:t> CLK=0</a:t>
            </a:r>
          </a:p>
        </p:txBody>
      </p:sp>
      <p:grpSp>
        <p:nvGrpSpPr>
          <p:cNvPr id="8" name="Group 49"/>
          <p:cNvGrpSpPr>
            <a:grpSpLocks/>
          </p:cNvGrpSpPr>
          <p:nvPr/>
        </p:nvGrpSpPr>
        <p:grpSpPr bwMode="auto">
          <a:xfrm>
            <a:off x="539750" y="3141663"/>
            <a:ext cx="3124200" cy="381000"/>
            <a:chOff x="0" y="1200"/>
            <a:chExt cx="2423" cy="240"/>
          </a:xfrm>
        </p:grpSpPr>
        <p:sp>
          <p:nvSpPr>
            <p:cNvPr id="87061" name="AutoShape 50"/>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同步复位</a:t>
              </a:r>
              <a:r>
                <a:rPr lang="en-US" altLang="zh-CN">
                  <a:solidFill>
                    <a:schemeClr val="bg1"/>
                  </a:solidFill>
                  <a:ea typeface="宋体" pitchFamily="2" charset="-122"/>
                </a:rPr>
                <a:t>/</a:t>
              </a:r>
              <a:r>
                <a:rPr lang="zh-CN" altLang="en-US">
                  <a:solidFill>
                    <a:schemeClr val="bg1"/>
                  </a:solidFill>
                  <a:ea typeface="宋体" pitchFamily="2" charset="-122"/>
                </a:rPr>
                <a:t>置位信号</a:t>
              </a:r>
            </a:p>
          </p:txBody>
        </p:sp>
        <p:sp>
          <p:nvSpPr>
            <p:cNvPr id="87062" name="Line 51"/>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24340" name="Text Box 52"/>
          <p:cNvSpPr txBox="1">
            <a:spLocks noChangeArrowheads="1"/>
          </p:cNvSpPr>
          <p:nvPr/>
        </p:nvSpPr>
        <p:spPr bwMode="auto">
          <a:xfrm>
            <a:off x="3463925" y="3109913"/>
            <a:ext cx="3671888" cy="396875"/>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a:ea typeface="宋体" pitchFamily="2" charset="-122"/>
              </a:rPr>
              <a:t>用来设置时序电路的初始状态</a:t>
            </a:r>
          </a:p>
        </p:txBody>
      </p:sp>
      <p:sp>
        <p:nvSpPr>
          <p:cNvPr id="524341" name="Text Box 53"/>
          <p:cNvSpPr txBox="1">
            <a:spLocks noChangeArrowheads="1"/>
          </p:cNvSpPr>
          <p:nvPr/>
        </p:nvSpPr>
        <p:spPr bwMode="auto">
          <a:xfrm>
            <a:off x="684213" y="3573463"/>
            <a:ext cx="7559675" cy="2973387"/>
          </a:xfrm>
          <a:prstGeom prst="rect">
            <a:avLst/>
          </a:prstGeom>
          <a:noFill/>
          <a:ln w="19050" algn="ctr">
            <a:solidFill>
              <a:schemeClr val="accent1"/>
            </a:solidFill>
            <a:miter lim="800000"/>
            <a:headEnd/>
            <a:tailEnd/>
          </a:ln>
        </p:spPr>
        <p:txBody>
          <a:bodyPr lIns="90000" tIns="46800" rIns="90000" bIns="46800">
            <a:spAutoFit/>
          </a:bodyPr>
          <a:lstStyle/>
          <a:p>
            <a:pPr>
              <a:lnSpc>
                <a:spcPct val="60000"/>
              </a:lnSpc>
            </a:pPr>
            <a:endParaRPr lang="en-US" altLang="zh-CN">
              <a:solidFill>
                <a:schemeClr val="accent2"/>
              </a:solidFill>
              <a:ea typeface="宋体" pitchFamily="2" charset="-122"/>
            </a:endParaRPr>
          </a:p>
          <a:p>
            <a:pPr>
              <a:lnSpc>
                <a:spcPct val="60000"/>
              </a:lnSpc>
            </a:pPr>
            <a:r>
              <a:rPr lang="en-US" altLang="zh-CN">
                <a:solidFill>
                  <a:schemeClr val="accent2"/>
                </a:solidFill>
                <a:ea typeface="宋体" pitchFamily="2" charset="-122"/>
              </a:rPr>
              <a:t>PROCESS </a:t>
            </a:r>
            <a:r>
              <a:rPr lang="en-US" altLang="zh-CN">
                <a:ea typeface="宋体" pitchFamily="2" charset="-122"/>
              </a:rPr>
              <a:t>(</a:t>
            </a:r>
            <a:r>
              <a:rPr lang="zh-CN" altLang="en-US">
                <a:ea typeface="宋体" pitchFamily="2" charset="-122"/>
              </a:rPr>
              <a:t>时钟信号、敏感信号</a:t>
            </a:r>
            <a:r>
              <a:rPr lang="en-US" altLang="zh-CN">
                <a:ea typeface="宋体" pitchFamily="2" charset="-122"/>
              </a:rPr>
              <a:t>)</a:t>
            </a:r>
          </a:p>
          <a:p>
            <a:pPr>
              <a:lnSpc>
                <a:spcPct val="60000"/>
              </a:lnSpc>
            </a:pPr>
            <a:r>
              <a:rPr lang="en-US" altLang="zh-CN">
                <a:ea typeface="宋体" pitchFamily="2" charset="-122"/>
              </a:rPr>
              <a:t>      </a:t>
            </a:r>
            <a:r>
              <a:rPr lang="en-US" altLang="zh-CN">
                <a:solidFill>
                  <a:schemeClr val="accent2"/>
                </a:solidFill>
                <a:ea typeface="宋体" pitchFamily="2" charset="-122"/>
              </a:rPr>
              <a:t>BEGIN</a:t>
            </a:r>
          </a:p>
          <a:p>
            <a:pPr algn="ctr">
              <a:lnSpc>
                <a:spcPct val="60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a:t>
            </a:r>
            <a:r>
              <a:rPr lang="zh-CN" altLang="en-US">
                <a:ea typeface="宋体" pitchFamily="2" charset="-122"/>
              </a:rPr>
              <a:t>时钟边沿表达式  </a:t>
            </a:r>
            <a:r>
              <a:rPr lang="en-US" altLang="zh-CN">
                <a:solidFill>
                  <a:schemeClr val="accent2"/>
                </a:solidFill>
                <a:ea typeface="宋体" pitchFamily="2" charset="-122"/>
              </a:rPr>
              <a:t>AND</a:t>
            </a:r>
            <a:r>
              <a:rPr lang="en-US" altLang="zh-CN">
                <a:ea typeface="宋体" pitchFamily="2" charset="-122"/>
              </a:rPr>
              <a:t>   </a:t>
            </a:r>
            <a:r>
              <a:rPr lang="zh-CN" altLang="en-US">
                <a:ea typeface="宋体" pitchFamily="2" charset="-122"/>
              </a:rPr>
              <a:t>复位</a:t>
            </a:r>
            <a:r>
              <a:rPr lang="en-US" altLang="zh-CN">
                <a:ea typeface="宋体" pitchFamily="2" charset="-122"/>
              </a:rPr>
              <a:t>/</a:t>
            </a:r>
            <a:r>
              <a:rPr lang="zh-CN" altLang="en-US">
                <a:ea typeface="宋体" pitchFamily="2" charset="-122"/>
              </a:rPr>
              <a:t>置位条件表达式    </a:t>
            </a:r>
            <a:r>
              <a:rPr lang="en-US" altLang="zh-CN">
                <a:solidFill>
                  <a:schemeClr val="accent2"/>
                </a:solidFill>
                <a:ea typeface="宋体" pitchFamily="2" charset="-122"/>
              </a:rPr>
              <a:t>THEN</a:t>
            </a:r>
          </a:p>
          <a:p>
            <a:pPr>
              <a:lnSpc>
                <a:spcPct val="60000"/>
              </a:lnSpc>
            </a:pPr>
            <a:r>
              <a:rPr lang="en-US" altLang="zh-CN">
                <a:ea typeface="宋体" pitchFamily="2" charset="-122"/>
              </a:rPr>
              <a:t>                  [</a:t>
            </a:r>
            <a:r>
              <a:rPr lang="zh-CN" altLang="en-US">
                <a:ea typeface="宋体" pitchFamily="2" charset="-122"/>
              </a:rPr>
              <a:t>复位、置位语句</a:t>
            </a:r>
            <a:r>
              <a:rPr lang="en-US" altLang="zh-CN">
                <a:ea typeface="宋体" pitchFamily="2" charset="-122"/>
              </a:rPr>
              <a:t>] </a:t>
            </a:r>
            <a:r>
              <a:rPr lang="zh-CN" altLang="en-US">
                <a:ea typeface="宋体" pitchFamily="2" charset="-122"/>
              </a:rPr>
              <a:t>；</a:t>
            </a:r>
          </a:p>
          <a:p>
            <a:pPr>
              <a:lnSpc>
                <a:spcPct val="60000"/>
              </a:lnSpc>
            </a:pPr>
            <a:r>
              <a:rPr lang="zh-CN" altLang="en-US">
                <a:ea typeface="宋体" pitchFamily="2" charset="-122"/>
              </a:rPr>
              <a:t>           </a:t>
            </a:r>
            <a:r>
              <a:rPr lang="en-US" altLang="zh-CN">
                <a:solidFill>
                  <a:schemeClr val="accent2"/>
                </a:solidFill>
                <a:ea typeface="宋体" pitchFamily="2" charset="-122"/>
              </a:rPr>
              <a:t>ELSE</a:t>
            </a:r>
          </a:p>
          <a:p>
            <a:pPr>
              <a:lnSpc>
                <a:spcPct val="60000"/>
              </a:lnSpc>
            </a:pPr>
            <a:r>
              <a:rPr lang="en-US" altLang="zh-CN">
                <a:ea typeface="宋体" pitchFamily="2" charset="-122"/>
              </a:rPr>
              <a:t>                 [</a:t>
            </a:r>
            <a:r>
              <a:rPr lang="zh-CN" altLang="en-US">
                <a:ea typeface="宋体" pitchFamily="2" charset="-122"/>
              </a:rPr>
              <a:t>其他执行语句</a:t>
            </a:r>
            <a:r>
              <a:rPr lang="en-US" altLang="zh-CN">
                <a:ea typeface="宋体" pitchFamily="2" charset="-122"/>
              </a:rPr>
              <a:t>] </a:t>
            </a:r>
            <a:r>
              <a:rPr lang="zh-CN" altLang="en-US">
                <a:ea typeface="宋体" pitchFamily="2" charset="-122"/>
              </a:rPr>
              <a:t>；</a:t>
            </a:r>
          </a:p>
          <a:p>
            <a:pPr>
              <a:lnSpc>
                <a:spcPct val="60000"/>
              </a:lnSpc>
            </a:pPr>
            <a:r>
              <a:rPr lang="zh-CN" altLang="en-US">
                <a:ea typeface="宋体" pitchFamily="2" charset="-122"/>
              </a:rPr>
              <a:t>           </a:t>
            </a:r>
            <a:r>
              <a:rPr lang="en-US" altLang="zh-CN">
                <a:solidFill>
                  <a:schemeClr val="accent2"/>
                </a:solidFill>
                <a:ea typeface="宋体" pitchFamily="2" charset="-122"/>
              </a:rPr>
              <a:t>END  IF</a:t>
            </a:r>
          </a:p>
          <a:p>
            <a:pPr>
              <a:lnSpc>
                <a:spcPct val="60000"/>
              </a:lnSpc>
            </a:pPr>
            <a:r>
              <a:rPr lang="en-US" altLang="zh-CN">
                <a:solidFill>
                  <a:schemeClr val="accent2"/>
                </a:solidFill>
                <a:ea typeface="宋体" pitchFamily="2" charset="-122"/>
              </a:rPr>
              <a:t>END  PROCESS</a:t>
            </a:r>
            <a:r>
              <a:rPr lang="en-US" altLang="zh-CN">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43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43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4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43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43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43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43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43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24340">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10" grpId="0"/>
      <p:bldP spid="524317" grpId="0"/>
      <p:bldP spid="524318" grpId="0"/>
      <p:bldP spid="524319" grpId="0" animBg="1"/>
      <p:bldP spid="524323" grpId="0" animBg="1"/>
      <p:bldP spid="524330" grpId="0" animBg="1"/>
      <p:bldP spid="524331" grpId="0"/>
      <p:bldP spid="524332" grpId="0"/>
      <p:bldP spid="524336" grpId="0" animBg="1"/>
      <p:bldP spid="52434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7129463" y="6486525"/>
            <a:ext cx="2014537"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基本</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D</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触发器的描述</a:t>
            </a:r>
          </a:p>
        </p:txBody>
      </p:sp>
      <p:grpSp>
        <p:nvGrpSpPr>
          <p:cNvPr id="2" name="Group 4"/>
          <p:cNvGrpSpPr>
            <a:grpSpLocks/>
          </p:cNvGrpSpPr>
          <p:nvPr/>
        </p:nvGrpSpPr>
        <p:grpSpPr bwMode="auto">
          <a:xfrm>
            <a:off x="177800" y="117475"/>
            <a:ext cx="3673475" cy="396875"/>
            <a:chOff x="144" y="1152"/>
            <a:chExt cx="1728" cy="250"/>
          </a:xfrm>
        </p:grpSpPr>
        <p:sp>
          <p:nvSpPr>
            <p:cNvPr id="526341"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1</a:t>
              </a:r>
              <a:r>
                <a:rPr lang="zh-CN" altLang="en-US">
                  <a:ea typeface="宋体" pitchFamily="2" charset="-122"/>
                </a:rPr>
                <a:t>、触发器的描述</a:t>
              </a:r>
            </a:p>
          </p:txBody>
        </p:sp>
        <p:sp>
          <p:nvSpPr>
            <p:cNvPr id="88096"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
        <p:nvSpPr>
          <p:cNvPr id="526343" name="Text Box 7"/>
          <p:cNvSpPr txBox="1">
            <a:spLocks noChangeArrowheads="1"/>
          </p:cNvSpPr>
          <p:nvPr/>
        </p:nvSpPr>
        <p:spPr bwMode="auto">
          <a:xfrm>
            <a:off x="539750" y="692150"/>
            <a:ext cx="2016125"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基本</a:t>
            </a:r>
            <a:r>
              <a:rPr lang="en-US" altLang="zh-CN">
                <a:solidFill>
                  <a:schemeClr val="bg1"/>
                </a:solidFill>
                <a:ea typeface="宋体" pitchFamily="2" charset="-122"/>
              </a:rPr>
              <a:t>D</a:t>
            </a:r>
            <a:r>
              <a:rPr lang="zh-CN" altLang="en-US">
                <a:solidFill>
                  <a:schemeClr val="bg1"/>
                </a:solidFill>
                <a:ea typeface="宋体" pitchFamily="2" charset="-122"/>
              </a:rPr>
              <a:t>触发器</a:t>
            </a:r>
          </a:p>
        </p:txBody>
      </p:sp>
      <p:grpSp>
        <p:nvGrpSpPr>
          <p:cNvPr id="3" name="Group 25"/>
          <p:cNvGrpSpPr>
            <a:grpSpLocks/>
          </p:cNvGrpSpPr>
          <p:nvPr/>
        </p:nvGrpSpPr>
        <p:grpSpPr bwMode="auto">
          <a:xfrm>
            <a:off x="5724525" y="333375"/>
            <a:ext cx="2376488" cy="1511300"/>
            <a:chOff x="3606" y="210"/>
            <a:chExt cx="1497" cy="952"/>
          </a:xfrm>
        </p:grpSpPr>
        <p:sp>
          <p:nvSpPr>
            <p:cNvPr id="88079" name="Rectangle 8"/>
            <p:cNvSpPr>
              <a:spLocks noChangeArrowheads="1"/>
            </p:cNvSpPr>
            <p:nvPr/>
          </p:nvSpPr>
          <p:spPr bwMode="auto">
            <a:xfrm>
              <a:off x="4150" y="300"/>
              <a:ext cx="499" cy="86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88080" name="Text Box 9"/>
            <p:cNvSpPr txBox="1">
              <a:spLocks noChangeArrowheads="1"/>
            </p:cNvSpPr>
            <p:nvPr/>
          </p:nvSpPr>
          <p:spPr bwMode="auto">
            <a:xfrm>
              <a:off x="4134" y="35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88081" name="Text Box 10"/>
            <p:cNvSpPr txBox="1">
              <a:spLocks noChangeArrowheads="1"/>
            </p:cNvSpPr>
            <p:nvPr/>
          </p:nvSpPr>
          <p:spPr bwMode="auto">
            <a:xfrm>
              <a:off x="4195" y="609"/>
              <a:ext cx="363"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CP</a:t>
              </a:r>
            </a:p>
          </p:txBody>
        </p:sp>
        <p:sp>
          <p:nvSpPr>
            <p:cNvPr id="88082" name="AutoShape 11"/>
            <p:cNvSpPr>
              <a:spLocks noChangeArrowheads="1"/>
            </p:cNvSpPr>
            <p:nvPr/>
          </p:nvSpPr>
          <p:spPr bwMode="auto">
            <a:xfrm rot="5400000">
              <a:off x="4138" y="685"/>
              <a:ext cx="133" cy="112"/>
            </a:xfrm>
            <a:prstGeom prst="triangle">
              <a:avLst>
                <a:gd name="adj" fmla="val 50000"/>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88083" name="Text Box 12"/>
            <p:cNvSpPr txBox="1">
              <a:spLocks noChangeArrowheads="1"/>
            </p:cNvSpPr>
            <p:nvPr/>
          </p:nvSpPr>
          <p:spPr bwMode="auto">
            <a:xfrm>
              <a:off x="4404" y="346"/>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88084" name="Text Box 13"/>
            <p:cNvSpPr txBox="1">
              <a:spLocks noChangeArrowheads="1"/>
            </p:cNvSpPr>
            <p:nvPr/>
          </p:nvSpPr>
          <p:spPr bwMode="auto">
            <a:xfrm>
              <a:off x="4423" y="855"/>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88085" name="Line 14"/>
            <p:cNvSpPr>
              <a:spLocks noChangeShapeType="1"/>
            </p:cNvSpPr>
            <p:nvPr/>
          </p:nvSpPr>
          <p:spPr bwMode="auto">
            <a:xfrm>
              <a:off x="4513" y="899"/>
              <a:ext cx="9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8086" name="Oval 16"/>
            <p:cNvSpPr>
              <a:spLocks noChangeArrowheads="1"/>
            </p:cNvSpPr>
            <p:nvPr/>
          </p:nvSpPr>
          <p:spPr bwMode="auto">
            <a:xfrm>
              <a:off x="4649" y="917"/>
              <a:ext cx="91" cy="91"/>
            </a:xfrm>
            <a:prstGeom prst="ellipse">
              <a:avLst/>
            </a:prstGeom>
            <a:noFill/>
            <a:ln w="19050" algn="ctr">
              <a:solidFill>
                <a:schemeClr val="tx1"/>
              </a:solidFill>
              <a:round/>
              <a:headEnd/>
              <a:tailEnd/>
            </a:ln>
          </p:spPr>
          <p:txBody>
            <a:bodyPr wrap="none" lIns="90000" tIns="46800" rIns="90000" bIns="46800" anchor="ctr">
              <a:spAutoFit/>
            </a:bodyPr>
            <a:lstStyle/>
            <a:p>
              <a:endParaRPr lang="zh-CN" altLang="en-US"/>
            </a:p>
          </p:txBody>
        </p:sp>
        <p:sp>
          <p:nvSpPr>
            <p:cNvPr id="88087" name="Line 17"/>
            <p:cNvSpPr>
              <a:spLocks noChangeShapeType="1"/>
            </p:cNvSpPr>
            <p:nvPr/>
          </p:nvSpPr>
          <p:spPr bwMode="auto">
            <a:xfrm>
              <a:off x="3878" y="482"/>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8088" name="Line 18"/>
            <p:cNvSpPr>
              <a:spLocks noChangeShapeType="1"/>
            </p:cNvSpPr>
            <p:nvPr/>
          </p:nvSpPr>
          <p:spPr bwMode="auto">
            <a:xfrm>
              <a:off x="3878" y="754"/>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8089" name="Line 19"/>
            <p:cNvSpPr>
              <a:spLocks noChangeShapeType="1"/>
            </p:cNvSpPr>
            <p:nvPr/>
          </p:nvSpPr>
          <p:spPr bwMode="auto">
            <a:xfrm flipV="1">
              <a:off x="4740" y="951"/>
              <a:ext cx="179"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88090" name="Line 20"/>
            <p:cNvSpPr>
              <a:spLocks noChangeShapeType="1"/>
            </p:cNvSpPr>
            <p:nvPr/>
          </p:nvSpPr>
          <p:spPr bwMode="auto">
            <a:xfrm>
              <a:off x="4649" y="482"/>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8091" name="Text Box 21"/>
            <p:cNvSpPr txBox="1">
              <a:spLocks noChangeArrowheads="1"/>
            </p:cNvSpPr>
            <p:nvPr/>
          </p:nvSpPr>
          <p:spPr bwMode="auto">
            <a:xfrm>
              <a:off x="3742" y="255"/>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a:t>
              </a:r>
            </a:p>
          </p:txBody>
        </p:sp>
        <p:sp>
          <p:nvSpPr>
            <p:cNvPr id="88092" name="Text Box 22"/>
            <p:cNvSpPr txBox="1">
              <a:spLocks noChangeArrowheads="1"/>
            </p:cNvSpPr>
            <p:nvPr/>
          </p:nvSpPr>
          <p:spPr bwMode="auto">
            <a:xfrm>
              <a:off x="3606" y="52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88093" name="Text Box 23"/>
            <p:cNvSpPr txBox="1">
              <a:spLocks noChangeArrowheads="1"/>
            </p:cNvSpPr>
            <p:nvPr/>
          </p:nvSpPr>
          <p:spPr bwMode="auto">
            <a:xfrm>
              <a:off x="4658" y="210"/>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a:t>
              </a:r>
            </a:p>
          </p:txBody>
        </p:sp>
        <p:sp>
          <p:nvSpPr>
            <p:cNvPr id="88094" name="Text Box 24"/>
            <p:cNvSpPr txBox="1">
              <a:spLocks noChangeArrowheads="1"/>
            </p:cNvSpPr>
            <p:nvPr/>
          </p:nvSpPr>
          <p:spPr bwMode="auto">
            <a:xfrm>
              <a:off x="4694" y="709"/>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qb</a:t>
              </a:r>
            </a:p>
          </p:txBody>
        </p:sp>
      </p:grpSp>
      <p:sp>
        <p:nvSpPr>
          <p:cNvPr id="526362" name="Rectangle 26"/>
          <p:cNvSpPr>
            <a:spLocks noChangeArrowheads="1"/>
          </p:cNvSpPr>
          <p:nvPr/>
        </p:nvSpPr>
        <p:spPr bwMode="auto">
          <a:xfrm>
            <a:off x="971550" y="981075"/>
            <a:ext cx="5400675" cy="5114925"/>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a:ea typeface="宋体" pitchFamily="2" charset="-122"/>
            </a:endParaRP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ENTITY</a:t>
            </a:r>
            <a:r>
              <a:rPr lang="en-US" altLang="zh-CN">
                <a:ea typeface="宋体" pitchFamily="2" charset="-122"/>
              </a:rPr>
              <a:t> basic_dff </a:t>
            </a:r>
            <a:r>
              <a:rPr lang="en-US" altLang="zh-CN">
                <a:solidFill>
                  <a:schemeClr val="accent2"/>
                </a:solidFill>
                <a:ea typeface="宋体" pitchFamily="2" charset="-122"/>
              </a:rPr>
              <a:t>IS</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(d,clk  : </a:t>
            </a:r>
            <a:r>
              <a:rPr lang="en-US" altLang="zh-CN">
                <a:solidFill>
                  <a:schemeClr val="accent2"/>
                </a:solidFill>
                <a:ea typeface="宋体" pitchFamily="2" charset="-122"/>
              </a:rPr>
              <a:t>IN </a:t>
            </a:r>
            <a:r>
              <a:rPr lang="en-US" altLang="zh-CN">
                <a:ea typeface="宋体" pitchFamily="2" charset="-122"/>
              </a:rPr>
              <a:t> std_logic;</a:t>
            </a:r>
          </a:p>
          <a:p>
            <a:pPr>
              <a:lnSpc>
                <a:spcPct val="35000"/>
              </a:lnSpc>
            </a:pPr>
            <a:r>
              <a:rPr lang="en-US" altLang="zh-CN">
                <a:ea typeface="宋体" pitchFamily="2" charset="-122"/>
              </a:rPr>
              <a:t>		 q,qb   : </a:t>
            </a:r>
            <a:r>
              <a:rPr lang="en-US" altLang="zh-CN">
                <a:solidFill>
                  <a:schemeClr val="accent2"/>
                </a:solidFill>
                <a:ea typeface="宋体" pitchFamily="2" charset="-122"/>
              </a:rPr>
              <a:t>OUT</a:t>
            </a:r>
            <a:r>
              <a:rPr lang="en-US" altLang="zh-CN">
                <a:ea typeface="宋体" pitchFamily="2" charset="-122"/>
              </a:rPr>
              <a:t> std_logic);</a:t>
            </a:r>
          </a:p>
          <a:p>
            <a:pPr>
              <a:lnSpc>
                <a:spcPct val="35000"/>
              </a:lnSpc>
            </a:pPr>
            <a:r>
              <a:rPr lang="en-US" altLang="zh-CN">
                <a:solidFill>
                  <a:schemeClr val="accent2"/>
                </a:solidFill>
                <a:ea typeface="宋体" pitchFamily="2" charset="-122"/>
              </a:rPr>
              <a:t>END</a:t>
            </a:r>
            <a:r>
              <a:rPr lang="en-US" altLang="zh-CN">
                <a:ea typeface="宋体" pitchFamily="2" charset="-122"/>
              </a:rPr>
              <a:t> basic_dff;</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basic_dff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(clk)</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(clk'event </a:t>
            </a:r>
            <a:r>
              <a:rPr lang="en-US" altLang="zh-CN">
                <a:solidFill>
                  <a:schemeClr val="accent2"/>
                </a:solidFill>
                <a:ea typeface="宋体" pitchFamily="2" charset="-122"/>
              </a:rPr>
              <a:t>AND</a:t>
            </a:r>
            <a:r>
              <a:rPr lang="en-US" altLang="zh-CN">
                <a:ea typeface="宋体" pitchFamily="2" charset="-122"/>
              </a:rPr>
              <a:t> clk ='1') </a:t>
            </a:r>
            <a:r>
              <a:rPr lang="en-US" altLang="zh-CN">
                <a:solidFill>
                  <a:schemeClr val="accent2"/>
                </a:solidFill>
                <a:ea typeface="宋体" pitchFamily="2" charset="-122"/>
              </a:rPr>
              <a:t>THEN</a:t>
            </a:r>
          </a:p>
          <a:p>
            <a:pPr>
              <a:lnSpc>
                <a:spcPct val="35000"/>
              </a:lnSpc>
            </a:pPr>
            <a:r>
              <a:rPr lang="en-US" altLang="zh-CN">
                <a:ea typeface="宋体" pitchFamily="2" charset="-122"/>
              </a:rPr>
              <a:t>                  q  &lt;= d;</a:t>
            </a:r>
          </a:p>
          <a:p>
            <a:pPr>
              <a:lnSpc>
                <a:spcPct val="35000"/>
              </a:lnSpc>
            </a:pPr>
            <a:r>
              <a:rPr lang="en-US" altLang="zh-CN">
                <a:ea typeface="宋体" pitchFamily="2" charset="-122"/>
              </a:rPr>
              <a:t>                  qb &lt;=</a:t>
            </a:r>
            <a:r>
              <a:rPr lang="en-US" altLang="zh-CN">
                <a:solidFill>
                  <a:schemeClr val="accent2"/>
                </a:solidFill>
                <a:ea typeface="宋体" pitchFamily="2" charset="-122"/>
              </a:rPr>
              <a:t> NOT </a:t>
            </a:r>
            <a:r>
              <a:rPr lang="en-US" altLang="zh-CN">
                <a:ea typeface="宋体" pitchFamily="2" charset="-122"/>
              </a:rPr>
              <a:t>d;</a:t>
            </a:r>
          </a:p>
          <a:p>
            <a:pPr>
              <a:lnSpc>
                <a:spcPct val="35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5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rtl_arc;</a:t>
            </a:r>
          </a:p>
        </p:txBody>
      </p:sp>
      <p:grpSp>
        <p:nvGrpSpPr>
          <p:cNvPr id="4" name="Group 36"/>
          <p:cNvGrpSpPr>
            <a:grpSpLocks/>
          </p:cNvGrpSpPr>
          <p:nvPr/>
        </p:nvGrpSpPr>
        <p:grpSpPr bwMode="auto">
          <a:xfrm>
            <a:off x="2051050" y="2708275"/>
            <a:ext cx="6697663" cy="2614613"/>
            <a:chOff x="1292" y="1706"/>
            <a:chExt cx="4219" cy="1647"/>
          </a:xfrm>
        </p:grpSpPr>
        <p:sp>
          <p:nvSpPr>
            <p:cNvPr id="88072" name="Rectangle 27"/>
            <p:cNvSpPr>
              <a:spLocks noChangeArrowheads="1"/>
            </p:cNvSpPr>
            <p:nvPr/>
          </p:nvSpPr>
          <p:spPr bwMode="auto">
            <a:xfrm>
              <a:off x="1292" y="3203"/>
              <a:ext cx="1094" cy="150"/>
            </a:xfrm>
            <a:prstGeom prst="rect">
              <a:avLst/>
            </a:prstGeom>
            <a:solidFill>
              <a:srgbClr val="FFFFFF"/>
            </a:solidFill>
            <a:ln w="19050" algn="ctr">
              <a:noFill/>
              <a:miter lim="800000"/>
              <a:headEnd/>
              <a:tailEnd/>
            </a:ln>
          </p:spPr>
          <p:txBody>
            <a:bodyPr lIns="90000" tIns="82800" rIns="90000" bIns="46800" anchor="ctr">
              <a:spAutoFit/>
            </a:bodyPr>
            <a:lstStyle/>
            <a:p>
              <a:endParaRPr lang="zh-CN" altLang="en-US"/>
            </a:p>
          </p:txBody>
        </p:sp>
        <p:grpSp>
          <p:nvGrpSpPr>
            <p:cNvPr id="88073" name="Group 35"/>
            <p:cNvGrpSpPr>
              <a:grpSpLocks/>
            </p:cNvGrpSpPr>
            <p:nvPr/>
          </p:nvGrpSpPr>
          <p:grpSpPr bwMode="auto">
            <a:xfrm>
              <a:off x="1999" y="1706"/>
              <a:ext cx="3512" cy="1497"/>
              <a:chOff x="1999" y="1706"/>
              <a:chExt cx="3512" cy="1497"/>
            </a:xfrm>
          </p:grpSpPr>
          <p:sp>
            <p:nvSpPr>
              <p:cNvPr id="88074" name="Rectangle 31"/>
              <p:cNvSpPr>
                <a:spLocks noChangeArrowheads="1"/>
              </p:cNvSpPr>
              <p:nvPr/>
            </p:nvSpPr>
            <p:spPr bwMode="auto">
              <a:xfrm>
                <a:off x="1999" y="1706"/>
                <a:ext cx="226" cy="228"/>
              </a:xfrm>
              <a:prstGeom prst="rect">
                <a:avLst/>
              </a:prstGeom>
              <a:solidFill>
                <a:srgbClr val="EAEAEA"/>
              </a:solidFill>
              <a:ln w="19050" algn="ctr">
                <a:noFill/>
                <a:miter lim="800000"/>
                <a:headEnd/>
                <a:tailEnd/>
              </a:ln>
            </p:spPr>
            <p:txBody>
              <a:bodyPr lIns="90000" tIns="82800" rIns="90000" bIns="46800" anchor="ctr">
                <a:spAutoFit/>
              </a:bodyPr>
              <a:lstStyle/>
              <a:p>
                <a:endParaRPr lang="zh-CN" altLang="en-US"/>
              </a:p>
            </p:txBody>
          </p:sp>
          <p:grpSp>
            <p:nvGrpSpPr>
              <p:cNvPr id="88075" name="Group 34"/>
              <p:cNvGrpSpPr>
                <a:grpSpLocks/>
              </p:cNvGrpSpPr>
              <p:nvPr/>
            </p:nvGrpSpPr>
            <p:grpSpPr bwMode="auto">
              <a:xfrm>
                <a:off x="2200" y="1933"/>
                <a:ext cx="3311" cy="1270"/>
                <a:chOff x="2200" y="1933"/>
                <a:chExt cx="3311" cy="1270"/>
              </a:xfrm>
            </p:grpSpPr>
            <p:sp>
              <p:nvSpPr>
                <p:cNvPr id="88076" name="Line 28"/>
                <p:cNvSpPr>
                  <a:spLocks noChangeShapeType="1"/>
                </p:cNvSpPr>
                <p:nvPr/>
              </p:nvSpPr>
              <p:spPr bwMode="auto">
                <a:xfrm flipV="1">
                  <a:off x="2426" y="2277"/>
                  <a:ext cx="1716" cy="926"/>
                </a:xfrm>
                <a:prstGeom prst="line">
                  <a:avLst/>
                </a:prstGeom>
                <a:noFill/>
                <a:ln w="19050">
                  <a:solidFill>
                    <a:srgbClr val="FF3300"/>
                  </a:solidFill>
                  <a:round/>
                  <a:headEnd/>
                  <a:tailEnd/>
                </a:ln>
              </p:spPr>
              <p:txBody>
                <a:bodyPr lIns="90000" tIns="82800" rIns="90000" bIns="46800">
                  <a:spAutoFit/>
                </a:bodyPr>
                <a:lstStyle/>
                <a:p>
                  <a:endParaRPr lang="zh-CN" altLang="en-US"/>
                </a:p>
              </p:txBody>
            </p:sp>
            <p:sp>
              <p:nvSpPr>
                <p:cNvPr id="88077" name="Text Box 29"/>
                <p:cNvSpPr txBox="1">
                  <a:spLocks noChangeArrowheads="1"/>
                </p:cNvSpPr>
                <p:nvPr/>
              </p:nvSpPr>
              <p:spPr bwMode="auto">
                <a:xfrm>
                  <a:off x="4150" y="2106"/>
                  <a:ext cx="1361" cy="256"/>
                </a:xfrm>
                <a:prstGeom prst="rect">
                  <a:avLst/>
                </a:prstGeom>
                <a:noFill/>
                <a:ln w="19050" algn="ctr">
                  <a:solidFill>
                    <a:srgbClr val="FF3300"/>
                  </a:solidFill>
                  <a:miter lim="800000"/>
                  <a:headEnd/>
                  <a:tailEnd/>
                </a:ln>
              </p:spPr>
              <p:txBody>
                <a:bodyPr lIns="90000" tIns="82800" rIns="90000" bIns="46800">
                  <a:spAutoFit/>
                </a:bodyPr>
                <a:lstStyle/>
                <a:p>
                  <a:pPr algn="ctr"/>
                  <a:r>
                    <a:rPr lang="en-US" altLang="zh-CN" i="1"/>
                    <a:t>qb</a:t>
                  </a:r>
                  <a:r>
                    <a:rPr lang="zh-CN" altLang="en-US"/>
                    <a:t>可以不用描述</a:t>
                  </a:r>
                </a:p>
              </p:txBody>
            </p:sp>
            <p:sp>
              <p:nvSpPr>
                <p:cNvPr id="88078" name="Line 33"/>
                <p:cNvSpPr>
                  <a:spLocks noChangeShapeType="1"/>
                </p:cNvSpPr>
                <p:nvPr/>
              </p:nvSpPr>
              <p:spPr bwMode="auto">
                <a:xfrm>
                  <a:off x="2200" y="1933"/>
                  <a:ext cx="1950" cy="272"/>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3" grpId="0" animBg="1"/>
      <p:bldP spid="5263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7129463" y="6486525"/>
            <a:ext cx="2014537"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同步复位触发器的描述</a:t>
            </a:r>
          </a:p>
        </p:txBody>
      </p:sp>
      <p:sp>
        <p:nvSpPr>
          <p:cNvPr id="527366" name="Text Box 6"/>
          <p:cNvSpPr txBox="1">
            <a:spLocks noChangeArrowheads="1"/>
          </p:cNvSpPr>
          <p:nvPr/>
        </p:nvSpPr>
        <p:spPr bwMode="auto">
          <a:xfrm>
            <a:off x="163513" y="115888"/>
            <a:ext cx="2736850"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同步复位的</a:t>
            </a:r>
            <a:r>
              <a:rPr lang="en-US" altLang="zh-CN">
                <a:solidFill>
                  <a:schemeClr val="bg1"/>
                </a:solidFill>
                <a:ea typeface="宋体" pitchFamily="2" charset="-122"/>
              </a:rPr>
              <a:t>D</a:t>
            </a:r>
            <a:r>
              <a:rPr lang="zh-CN" altLang="en-US">
                <a:solidFill>
                  <a:schemeClr val="bg1"/>
                </a:solidFill>
                <a:ea typeface="宋体" pitchFamily="2" charset="-122"/>
              </a:rPr>
              <a:t>触发器</a:t>
            </a:r>
          </a:p>
        </p:txBody>
      </p:sp>
      <p:sp>
        <p:nvSpPr>
          <p:cNvPr id="527384" name="Rectangle 24"/>
          <p:cNvSpPr>
            <a:spLocks noChangeArrowheads="1"/>
          </p:cNvSpPr>
          <p:nvPr/>
        </p:nvSpPr>
        <p:spPr bwMode="auto">
          <a:xfrm>
            <a:off x="827088" y="157163"/>
            <a:ext cx="6624637" cy="6513512"/>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a:ea typeface="宋体" pitchFamily="2" charset="-122"/>
            </a:endParaRP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ENTITY</a:t>
            </a:r>
            <a:r>
              <a:rPr lang="en-US" altLang="zh-CN">
                <a:ea typeface="宋体" pitchFamily="2" charset="-122"/>
              </a:rPr>
              <a:t> sync_rdff</a:t>
            </a:r>
            <a:r>
              <a:rPr lang="en-US" altLang="zh-CN">
                <a:solidFill>
                  <a:schemeClr val="accent2"/>
                </a:solidFill>
                <a:ea typeface="宋体" pitchFamily="2" charset="-122"/>
              </a:rPr>
              <a:t> IS</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(d,clk, reset :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q,qb   : </a:t>
            </a:r>
            <a:r>
              <a:rPr lang="en-US" altLang="zh-CN">
                <a:solidFill>
                  <a:schemeClr val="accent2"/>
                </a:solidFill>
                <a:ea typeface="宋体" pitchFamily="2" charset="-122"/>
              </a:rPr>
              <a:t>OUT</a:t>
            </a:r>
            <a:r>
              <a:rPr lang="en-US" altLang="zh-CN">
                <a:ea typeface="宋体" pitchFamily="2" charset="-122"/>
              </a:rPr>
              <a:t> std_logic);</a:t>
            </a:r>
          </a:p>
          <a:p>
            <a:pPr>
              <a:lnSpc>
                <a:spcPct val="35000"/>
              </a:lnSpc>
            </a:pPr>
            <a:r>
              <a:rPr lang="en-US" altLang="zh-CN">
                <a:solidFill>
                  <a:schemeClr val="accent2"/>
                </a:solidFill>
                <a:ea typeface="宋体" pitchFamily="2" charset="-122"/>
              </a:rPr>
              <a:t>END</a:t>
            </a:r>
            <a:r>
              <a:rPr lang="en-US" altLang="zh-CN">
                <a:ea typeface="宋体" pitchFamily="2" charset="-122"/>
              </a:rPr>
              <a:t> sync_rdff;</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sync_rdff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(clk)</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(clk'event </a:t>
            </a:r>
            <a:r>
              <a:rPr lang="en-US" altLang="zh-CN">
                <a:solidFill>
                  <a:schemeClr val="accent2"/>
                </a:solidFill>
                <a:ea typeface="宋体" pitchFamily="2" charset="-122"/>
              </a:rPr>
              <a:t>AND</a:t>
            </a:r>
            <a:r>
              <a:rPr lang="en-US" altLang="zh-CN">
                <a:ea typeface="宋体" pitchFamily="2" charset="-122"/>
              </a:rPr>
              <a:t> clk ='1')   </a:t>
            </a:r>
            <a:r>
              <a:rPr lang="en-US" altLang="zh-CN">
                <a:solidFill>
                  <a:schemeClr val="accent2"/>
                </a:solidFill>
                <a:ea typeface="宋体" pitchFamily="2" charset="-122"/>
              </a:rPr>
              <a:t>THEN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(reset ='0') </a:t>
            </a:r>
            <a:r>
              <a:rPr lang="en-US" altLang="zh-CN">
                <a:solidFill>
                  <a:schemeClr val="accent2"/>
                </a:solidFill>
                <a:ea typeface="宋体" pitchFamily="2" charset="-122"/>
              </a:rPr>
              <a:t>THEN</a:t>
            </a:r>
          </a:p>
          <a:p>
            <a:pPr>
              <a:lnSpc>
                <a:spcPct val="35000"/>
              </a:lnSpc>
            </a:pPr>
            <a:r>
              <a:rPr lang="en-US" altLang="zh-CN">
                <a:ea typeface="宋体" pitchFamily="2" charset="-122"/>
              </a:rPr>
              <a:t>                      q  &lt;= '0';</a:t>
            </a:r>
          </a:p>
          <a:p>
            <a:pPr>
              <a:lnSpc>
                <a:spcPct val="35000"/>
              </a:lnSpc>
            </a:pPr>
            <a:r>
              <a:rPr lang="en-US" altLang="zh-CN">
                <a:ea typeface="宋体" pitchFamily="2" charset="-122"/>
              </a:rPr>
              <a:t>                      qb &lt;= '1';</a:t>
            </a:r>
          </a:p>
          <a:p>
            <a:pPr>
              <a:lnSpc>
                <a:spcPct val="35000"/>
              </a:lnSpc>
            </a:pPr>
            <a:r>
              <a:rPr lang="en-US" altLang="zh-CN">
                <a:ea typeface="宋体" pitchFamily="2" charset="-122"/>
              </a:rPr>
              <a:t>                  </a:t>
            </a:r>
            <a:r>
              <a:rPr lang="en-US" altLang="zh-CN">
                <a:solidFill>
                  <a:schemeClr val="accent2"/>
                </a:solidFill>
                <a:ea typeface="宋体" pitchFamily="2" charset="-122"/>
              </a:rPr>
              <a:t>ELSE</a:t>
            </a:r>
          </a:p>
          <a:p>
            <a:pPr>
              <a:lnSpc>
                <a:spcPct val="35000"/>
              </a:lnSpc>
            </a:pPr>
            <a:r>
              <a:rPr lang="en-US" altLang="zh-CN">
                <a:ea typeface="宋体" pitchFamily="2" charset="-122"/>
              </a:rPr>
              <a:t>                      q  &lt;= d;</a:t>
            </a:r>
          </a:p>
          <a:p>
            <a:pPr>
              <a:lnSpc>
                <a:spcPct val="35000"/>
              </a:lnSpc>
            </a:pPr>
            <a:r>
              <a:rPr lang="en-US" altLang="zh-CN">
                <a:ea typeface="宋体" pitchFamily="2" charset="-122"/>
              </a:rPr>
              <a:t>                      qb &lt;= </a:t>
            </a:r>
            <a:r>
              <a:rPr lang="en-US" altLang="zh-CN">
                <a:solidFill>
                  <a:schemeClr val="accent2"/>
                </a:solidFill>
                <a:ea typeface="宋体" pitchFamily="2" charset="-122"/>
              </a:rPr>
              <a:t>NOT</a:t>
            </a:r>
            <a:r>
              <a:rPr lang="en-US" altLang="zh-CN">
                <a:ea typeface="宋体" pitchFamily="2" charset="-122"/>
              </a:rPr>
              <a:t> d;</a:t>
            </a:r>
          </a:p>
          <a:p>
            <a:pPr>
              <a:lnSpc>
                <a:spcPct val="35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5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5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rtl_arc;</a:t>
            </a:r>
          </a:p>
        </p:txBody>
      </p:sp>
      <p:grpSp>
        <p:nvGrpSpPr>
          <p:cNvPr id="2" name="Group 30"/>
          <p:cNvGrpSpPr>
            <a:grpSpLocks/>
          </p:cNvGrpSpPr>
          <p:nvPr/>
        </p:nvGrpSpPr>
        <p:grpSpPr bwMode="auto">
          <a:xfrm>
            <a:off x="5940425" y="333375"/>
            <a:ext cx="2590800" cy="1511300"/>
            <a:chOff x="3471" y="210"/>
            <a:chExt cx="1632" cy="952"/>
          </a:xfrm>
        </p:grpSpPr>
        <p:grpSp>
          <p:nvGrpSpPr>
            <p:cNvPr id="89105" name="Group 31"/>
            <p:cNvGrpSpPr>
              <a:grpSpLocks/>
            </p:cNvGrpSpPr>
            <p:nvPr/>
          </p:nvGrpSpPr>
          <p:grpSpPr bwMode="auto">
            <a:xfrm>
              <a:off x="3471" y="210"/>
              <a:ext cx="1632" cy="952"/>
              <a:chOff x="3471" y="210"/>
              <a:chExt cx="1632" cy="952"/>
            </a:xfrm>
          </p:grpSpPr>
          <p:grpSp>
            <p:nvGrpSpPr>
              <p:cNvPr id="89107" name="Group 32"/>
              <p:cNvGrpSpPr>
                <a:grpSpLocks/>
              </p:cNvGrpSpPr>
              <p:nvPr/>
            </p:nvGrpSpPr>
            <p:grpSpPr bwMode="auto">
              <a:xfrm>
                <a:off x="3606" y="210"/>
                <a:ext cx="1497" cy="952"/>
                <a:chOff x="3606" y="210"/>
                <a:chExt cx="1497" cy="952"/>
              </a:xfrm>
            </p:grpSpPr>
            <p:sp>
              <p:nvSpPr>
                <p:cNvPr id="89111" name="Rectangle 33"/>
                <p:cNvSpPr>
                  <a:spLocks noChangeArrowheads="1"/>
                </p:cNvSpPr>
                <p:nvPr/>
              </p:nvSpPr>
              <p:spPr bwMode="auto">
                <a:xfrm>
                  <a:off x="4150" y="300"/>
                  <a:ext cx="499" cy="86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89112" name="Text Box 34"/>
                <p:cNvSpPr txBox="1">
                  <a:spLocks noChangeArrowheads="1"/>
                </p:cNvSpPr>
                <p:nvPr/>
              </p:nvSpPr>
              <p:spPr bwMode="auto">
                <a:xfrm>
                  <a:off x="4134" y="35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89113" name="Text Box 35"/>
                <p:cNvSpPr txBox="1">
                  <a:spLocks noChangeArrowheads="1"/>
                </p:cNvSpPr>
                <p:nvPr/>
              </p:nvSpPr>
              <p:spPr bwMode="auto">
                <a:xfrm>
                  <a:off x="4195" y="609"/>
                  <a:ext cx="363"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CP</a:t>
                  </a:r>
                </a:p>
              </p:txBody>
            </p:sp>
            <p:sp>
              <p:nvSpPr>
                <p:cNvPr id="89114" name="AutoShape 36"/>
                <p:cNvSpPr>
                  <a:spLocks noChangeArrowheads="1"/>
                </p:cNvSpPr>
                <p:nvPr/>
              </p:nvSpPr>
              <p:spPr bwMode="auto">
                <a:xfrm rot="5400000">
                  <a:off x="4138" y="685"/>
                  <a:ext cx="133" cy="112"/>
                </a:xfrm>
                <a:prstGeom prst="triangle">
                  <a:avLst>
                    <a:gd name="adj" fmla="val 50000"/>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89115" name="Text Box 37"/>
                <p:cNvSpPr txBox="1">
                  <a:spLocks noChangeArrowheads="1"/>
                </p:cNvSpPr>
                <p:nvPr/>
              </p:nvSpPr>
              <p:spPr bwMode="auto">
                <a:xfrm>
                  <a:off x="4404" y="346"/>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89116" name="Text Box 38"/>
                <p:cNvSpPr txBox="1">
                  <a:spLocks noChangeArrowheads="1"/>
                </p:cNvSpPr>
                <p:nvPr/>
              </p:nvSpPr>
              <p:spPr bwMode="auto">
                <a:xfrm>
                  <a:off x="4423" y="855"/>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89117" name="Line 39"/>
                <p:cNvSpPr>
                  <a:spLocks noChangeShapeType="1"/>
                </p:cNvSpPr>
                <p:nvPr/>
              </p:nvSpPr>
              <p:spPr bwMode="auto">
                <a:xfrm>
                  <a:off x="4513" y="899"/>
                  <a:ext cx="9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9118" name="Oval 40"/>
                <p:cNvSpPr>
                  <a:spLocks noChangeArrowheads="1"/>
                </p:cNvSpPr>
                <p:nvPr/>
              </p:nvSpPr>
              <p:spPr bwMode="auto">
                <a:xfrm>
                  <a:off x="4649" y="917"/>
                  <a:ext cx="91" cy="91"/>
                </a:xfrm>
                <a:prstGeom prst="ellipse">
                  <a:avLst/>
                </a:prstGeom>
                <a:noFill/>
                <a:ln w="19050" algn="ctr">
                  <a:solidFill>
                    <a:schemeClr val="tx1"/>
                  </a:solidFill>
                  <a:round/>
                  <a:headEnd/>
                  <a:tailEnd/>
                </a:ln>
              </p:spPr>
              <p:txBody>
                <a:bodyPr wrap="none" lIns="90000" tIns="46800" rIns="90000" bIns="46800" anchor="ctr">
                  <a:spAutoFit/>
                </a:bodyPr>
                <a:lstStyle/>
                <a:p>
                  <a:endParaRPr lang="zh-CN" altLang="en-US"/>
                </a:p>
              </p:txBody>
            </p:sp>
            <p:sp>
              <p:nvSpPr>
                <p:cNvPr id="89119" name="Line 41"/>
                <p:cNvSpPr>
                  <a:spLocks noChangeShapeType="1"/>
                </p:cNvSpPr>
                <p:nvPr/>
              </p:nvSpPr>
              <p:spPr bwMode="auto">
                <a:xfrm>
                  <a:off x="3878" y="482"/>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9120" name="Line 42"/>
                <p:cNvSpPr>
                  <a:spLocks noChangeShapeType="1"/>
                </p:cNvSpPr>
                <p:nvPr/>
              </p:nvSpPr>
              <p:spPr bwMode="auto">
                <a:xfrm>
                  <a:off x="3878" y="754"/>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9121" name="Line 43"/>
                <p:cNvSpPr>
                  <a:spLocks noChangeShapeType="1"/>
                </p:cNvSpPr>
                <p:nvPr/>
              </p:nvSpPr>
              <p:spPr bwMode="auto">
                <a:xfrm flipV="1">
                  <a:off x="4740" y="951"/>
                  <a:ext cx="179"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89122" name="Line 44"/>
                <p:cNvSpPr>
                  <a:spLocks noChangeShapeType="1"/>
                </p:cNvSpPr>
                <p:nvPr/>
              </p:nvSpPr>
              <p:spPr bwMode="auto">
                <a:xfrm>
                  <a:off x="4649" y="482"/>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89123" name="Text Box 45"/>
                <p:cNvSpPr txBox="1">
                  <a:spLocks noChangeArrowheads="1"/>
                </p:cNvSpPr>
                <p:nvPr/>
              </p:nvSpPr>
              <p:spPr bwMode="auto">
                <a:xfrm>
                  <a:off x="3742" y="255"/>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a:t>
                  </a:r>
                </a:p>
              </p:txBody>
            </p:sp>
            <p:sp>
              <p:nvSpPr>
                <p:cNvPr id="89124" name="Text Box 46"/>
                <p:cNvSpPr txBox="1">
                  <a:spLocks noChangeArrowheads="1"/>
                </p:cNvSpPr>
                <p:nvPr/>
              </p:nvSpPr>
              <p:spPr bwMode="auto">
                <a:xfrm>
                  <a:off x="3606" y="52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89125" name="Text Box 47"/>
                <p:cNvSpPr txBox="1">
                  <a:spLocks noChangeArrowheads="1"/>
                </p:cNvSpPr>
                <p:nvPr/>
              </p:nvSpPr>
              <p:spPr bwMode="auto">
                <a:xfrm>
                  <a:off x="4658" y="210"/>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a:t>
                  </a:r>
                </a:p>
              </p:txBody>
            </p:sp>
            <p:sp>
              <p:nvSpPr>
                <p:cNvPr id="89126" name="Text Box 48"/>
                <p:cNvSpPr txBox="1">
                  <a:spLocks noChangeArrowheads="1"/>
                </p:cNvSpPr>
                <p:nvPr/>
              </p:nvSpPr>
              <p:spPr bwMode="auto">
                <a:xfrm>
                  <a:off x="4694" y="709"/>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qb</a:t>
                  </a:r>
                </a:p>
              </p:txBody>
            </p:sp>
          </p:grpSp>
          <p:sp>
            <p:nvSpPr>
              <p:cNvPr id="89108" name="Line 49"/>
              <p:cNvSpPr>
                <a:spLocks noChangeShapeType="1"/>
              </p:cNvSpPr>
              <p:nvPr/>
            </p:nvSpPr>
            <p:spPr bwMode="auto">
              <a:xfrm>
                <a:off x="3923" y="1026"/>
                <a:ext cx="227"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89109" name="Text Box 50"/>
              <p:cNvSpPr txBox="1">
                <a:spLocks noChangeArrowheads="1"/>
              </p:cNvSpPr>
              <p:nvPr/>
            </p:nvSpPr>
            <p:spPr bwMode="auto">
              <a:xfrm>
                <a:off x="4104" y="908"/>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R</a:t>
                </a:r>
              </a:p>
            </p:txBody>
          </p:sp>
          <p:sp>
            <p:nvSpPr>
              <p:cNvPr id="89110" name="Text Box 51"/>
              <p:cNvSpPr txBox="1">
                <a:spLocks noChangeArrowheads="1"/>
              </p:cNvSpPr>
              <p:nvPr/>
            </p:nvSpPr>
            <p:spPr bwMode="auto">
              <a:xfrm>
                <a:off x="3471" y="826"/>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reset</a:t>
                </a:r>
              </a:p>
            </p:txBody>
          </p:sp>
        </p:grpSp>
        <p:sp>
          <p:nvSpPr>
            <p:cNvPr id="89106" name="Oval 52"/>
            <p:cNvSpPr>
              <a:spLocks noChangeArrowheads="1"/>
            </p:cNvSpPr>
            <p:nvPr/>
          </p:nvSpPr>
          <p:spPr bwMode="auto">
            <a:xfrm>
              <a:off x="4069" y="979"/>
              <a:ext cx="72" cy="83"/>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grpSp>
      <p:grpSp>
        <p:nvGrpSpPr>
          <p:cNvPr id="5" name="Group 56"/>
          <p:cNvGrpSpPr>
            <a:grpSpLocks/>
          </p:cNvGrpSpPr>
          <p:nvPr/>
        </p:nvGrpSpPr>
        <p:grpSpPr bwMode="auto">
          <a:xfrm>
            <a:off x="2268538" y="2982913"/>
            <a:ext cx="6192837" cy="993775"/>
            <a:chOff x="1429" y="1897"/>
            <a:chExt cx="3901" cy="626"/>
          </a:xfrm>
        </p:grpSpPr>
        <p:sp>
          <p:nvSpPr>
            <p:cNvPr id="89102" name="Text Box 53"/>
            <p:cNvSpPr txBox="1">
              <a:spLocks noChangeArrowheads="1"/>
            </p:cNvSpPr>
            <p:nvPr/>
          </p:nvSpPr>
          <p:spPr bwMode="auto">
            <a:xfrm>
              <a:off x="1429" y="2314"/>
              <a:ext cx="1732" cy="209"/>
            </a:xfrm>
            <a:prstGeom prst="rect">
              <a:avLst/>
            </a:prstGeom>
            <a:solidFill>
              <a:srgbClr val="EAEAEA"/>
            </a:solidFill>
            <a:ln w="19050" algn="ctr">
              <a:noFill/>
              <a:miter lim="800000"/>
              <a:headEnd/>
              <a:tailEnd/>
            </a:ln>
          </p:spPr>
          <p:txBody>
            <a:bodyPr lIns="90000" tIns="36000" rIns="90000" bIns="36000">
              <a:spAutoFit/>
            </a:bodyPr>
            <a:lstStyle/>
            <a:p>
              <a:pPr algn="ctr"/>
              <a:r>
                <a:rPr lang="en-US" altLang="zh-CN">
                  <a:solidFill>
                    <a:srgbClr val="FF3300"/>
                  </a:solidFill>
                </a:rPr>
                <a:t>RISING -EDGE</a:t>
              </a:r>
              <a:r>
                <a:rPr lang="en-US" altLang="zh-CN">
                  <a:solidFill>
                    <a:schemeClr val="accent2"/>
                  </a:solidFill>
                </a:rPr>
                <a:t>  (</a:t>
              </a:r>
              <a:r>
                <a:rPr lang="en-US" altLang="zh-CN"/>
                <a:t>clk</a:t>
              </a:r>
              <a:r>
                <a:rPr lang="en-US" altLang="zh-CN">
                  <a:solidFill>
                    <a:schemeClr val="accent2"/>
                  </a:solidFill>
                </a:rPr>
                <a:t>)</a:t>
              </a:r>
            </a:p>
          </p:txBody>
        </p:sp>
        <p:sp>
          <p:nvSpPr>
            <p:cNvPr id="89103" name="Text Box 54"/>
            <p:cNvSpPr txBox="1">
              <a:spLocks noChangeArrowheads="1"/>
            </p:cNvSpPr>
            <p:nvPr/>
          </p:nvSpPr>
          <p:spPr bwMode="auto">
            <a:xfrm>
              <a:off x="3198" y="1897"/>
              <a:ext cx="2132" cy="256"/>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上升沿有效的另外描述方法</a:t>
              </a:r>
            </a:p>
          </p:txBody>
        </p:sp>
        <p:sp>
          <p:nvSpPr>
            <p:cNvPr id="89104" name="Line 55"/>
            <p:cNvSpPr>
              <a:spLocks noChangeShapeType="1"/>
            </p:cNvSpPr>
            <p:nvPr/>
          </p:nvSpPr>
          <p:spPr bwMode="auto">
            <a:xfrm flipV="1">
              <a:off x="2699" y="2133"/>
              <a:ext cx="499" cy="181"/>
            </a:xfrm>
            <a:prstGeom prst="line">
              <a:avLst/>
            </a:prstGeom>
            <a:noFill/>
            <a:ln w="19050">
              <a:solidFill>
                <a:srgbClr val="FF3300"/>
              </a:solidFill>
              <a:round/>
              <a:headEnd type="triangle" w="med" len="med"/>
              <a:tailEnd/>
            </a:ln>
          </p:spPr>
          <p:txBody>
            <a:bodyPr lIns="90000" tIns="82800" rIns="90000" bIns="46800">
              <a:spAutoFit/>
            </a:bodyPr>
            <a:lstStyle/>
            <a:p>
              <a:endParaRPr lang="zh-CN" altLang="en-US"/>
            </a:p>
          </p:txBody>
        </p:sp>
      </p:grpSp>
      <p:sp>
        <p:nvSpPr>
          <p:cNvPr id="527417" name="Text Box 57"/>
          <p:cNvSpPr txBox="1">
            <a:spLocks noChangeArrowheads="1"/>
          </p:cNvSpPr>
          <p:nvPr/>
        </p:nvSpPr>
        <p:spPr bwMode="auto">
          <a:xfrm>
            <a:off x="4859338" y="4437063"/>
            <a:ext cx="3959225" cy="406400"/>
          </a:xfrm>
          <a:prstGeom prst="rect">
            <a:avLst/>
          </a:prstGeom>
          <a:noFill/>
          <a:ln w="19050" algn="ctr">
            <a:solidFill>
              <a:srgbClr val="FF3300"/>
            </a:solidFill>
            <a:miter lim="800000"/>
            <a:headEnd/>
            <a:tailEnd/>
          </a:ln>
        </p:spPr>
        <p:txBody>
          <a:bodyPr lIns="90000" tIns="82800" rIns="90000" bIns="46800">
            <a:spAutoFit/>
          </a:bodyPr>
          <a:lstStyle/>
          <a:p>
            <a:pPr algn="ctr"/>
            <a:r>
              <a:rPr lang="en-US" altLang="zh-CN">
                <a:solidFill>
                  <a:schemeClr val="accent2"/>
                </a:solidFill>
              </a:rPr>
              <a:t>FALLING – EDGE</a:t>
            </a:r>
            <a:r>
              <a:rPr lang="en-US" altLang="zh-CN">
                <a:solidFill>
                  <a:srgbClr val="FF3300"/>
                </a:solidFill>
              </a:rPr>
              <a:t> </a:t>
            </a:r>
            <a:r>
              <a:rPr lang="en-US" altLang="zh-CN"/>
              <a:t>(</a:t>
            </a:r>
            <a:r>
              <a:rPr lang="zh-CN" altLang="en-US"/>
              <a:t>下降沿有效</a:t>
            </a:r>
            <a:r>
              <a:rPr lang="en-US" altLang="zh-CN"/>
              <a:t>)</a:t>
            </a:r>
          </a:p>
        </p:txBody>
      </p:sp>
      <p:grpSp>
        <p:nvGrpSpPr>
          <p:cNvPr id="6" name="Group 64"/>
          <p:cNvGrpSpPr>
            <a:grpSpLocks/>
          </p:cNvGrpSpPr>
          <p:nvPr/>
        </p:nvGrpSpPr>
        <p:grpSpPr bwMode="auto">
          <a:xfrm>
            <a:off x="250825" y="4152900"/>
            <a:ext cx="3351213" cy="892175"/>
            <a:chOff x="158" y="2616"/>
            <a:chExt cx="2111" cy="562"/>
          </a:xfrm>
        </p:grpSpPr>
        <p:sp>
          <p:nvSpPr>
            <p:cNvPr id="89097" name="Text Box 58"/>
            <p:cNvSpPr txBox="1">
              <a:spLocks noChangeArrowheads="1"/>
            </p:cNvSpPr>
            <p:nvPr/>
          </p:nvSpPr>
          <p:spPr bwMode="auto">
            <a:xfrm>
              <a:off x="158" y="2759"/>
              <a:ext cx="998" cy="419"/>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时钟有效之后复位有效</a:t>
              </a:r>
            </a:p>
          </p:txBody>
        </p:sp>
        <p:sp>
          <p:nvSpPr>
            <p:cNvPr id="89098" name="Line 61"/>
            <p:cNvSpPr>
              <a:spLocks noChangeShapeType="1"/>
            </p:cNvSpPr>
            <p:nvPr/>
          </p:nvSpPr>
          <p:spPr bwMode="auto">
            <a:xfrm flipH="1">
              <a:off x="1156" y="2670"/>
              <a:ext cx="379" cy="98"/>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nvGrpSpPr>
            <p:cNvPr id="89099" name="Group 63"/>
            <p:cNvGrpSpPr>
              <a:grpSpLocks/>
            </p:cNvGrpSpPr>
            <p:nvPr/>
          </p:nvGrpSpPr>
          <p:grpSpPr bwMode="auto">
            <a:xfrm>
              <a:off x="1543" y="2616"/>
              <a:ext cx="726" cy="63"/>
              <a:chOff x="4195" y="3512"/>
              <a:chExt cx="726" cy="63"/>
            </a:xfrm>
          </p:grpSpPr>
          <p:sp>
            <p:nvSpPr>
              <p:cNvPr id="89100" name="Freeform 59"/>
              <p:cNvSpPr>
                <a:spLocks/>
              </p:cNvSpPr>
              <p:nvPr/>
            </p:nvSpPr>
            <p:spPr bwMode="auto">
              <a:xfrm>
                <a:off x="4195" y="3521"/>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sp>
            <p:nvSpPr>
              <p:cNvPr id="89101" name="Freeform 62"/>
              <p:cNvSpPr>
                <a:spLocks/>
              </p:cNvSpPr>
              <p:nvPr/>
            </p:nvSpPr>
            <p:spPr bwMode="auto">
              <a:xfrm>
                <a:off x="4540" y="3512"/>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7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6" grpId="0" animBg="1"/>
      <p:bldP spid="527384" grpId="0"/>
      <p:bldP spid="5274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129463" y="6486525"/>
            <a:ext cx="2014537" cy="37147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异步复位</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触发器的描述</a:t>
            </a:r>
          </a:p>
        </p:txBody>
      </p:sp>
      <p:sp>
        <p:nvSpPr>
          <p:cNvPr id="528387" name="Text Box 3"/>
          <p:cNvSpPr txBox="1">
            <a:spLocks noChangeArrowheads="1"/>
          </p:cNvSpPr>
          <p:nvPr/>
        </p:nvSpPr>
        <p:spPr bwMode="auto">
          <a:xfrm>
            <a:off x="163513" y="115888"/>
            <a:ext cx="2736850"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异步复位的</a:t>
            </a:r>
            <a:r>
              <a:rPr lang="en-US" altLang="zh-CN">
                <a:solidFill>
                  <a:schemeClr val="bg1"/>
                </a:solidFill>
                <a:ea typeface="宋体" pitchFamily="2" charset="-122"/>
              </a:rPr>
              <a:t>D</a:t>
            </a:r>
            <a:r>
              <a:rPr lang="zh-CN" altLang="en-US">
                <a:solidFill>
                  <a:schemeClr val="bg1"/>
                </a:solidFill>
                <a:ea typeface="宋体" pitchFamily="2" charset="-122"/>
              </a:rPr>
              <a:t>触发器</a:t>
            </a:r>
          </a:p>
        </p:txBody>
      </p:sp>
      <p:sp>
        <p:nvSpPr>
          <p:cNvPr id="528388" name="Rectangle 4"/>
          <p:cNvSpPr>
            <a:spLocks noChangeArrowheads="1"/>
          </p:cNvSpPr>
          <p:nvPr/>
        </p:nvSpPr>
        <p:spPr bwMode="auto">
          <a:xfrm>
            <a:off x="827088" y="273050"/>
            <a:ext cx="6624637" cy="5991225"/>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a:ea typeface="宋体" pitchFamily="2" charset="-122"/>
            </a:endParaRP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ENTITY</a:t>
            </a:r>
            <a:r>
              <a:rPr lang="en-US" altLang="zh-CN">
                <a:ea typeface="宋体" pitchFamily="2" charset="-122"/>
              </a:rPr>
              <a:t> sync_rdff</a:t>
            </a:r>
            <a:r>
              <a:rPr lang="en-US" altLang="zh-CN">
                <a:solidFill>
                  <a:schemeClr val="accent2"/>
                </a:solidFill>
                <a:ea typeface="宋体" pitchFamily="2" charset="-122"/>
              </a:rPr>
              <a:t> IS</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(d,clk, reset :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q,qb   : </a:t>
            </a:r>
            <a:r>
              <a:rPr lang="en-US" altLang="zh-CN">
                <a:solidFill>
                  <a:schemeClr val="accent2"/>
                </a:solidFill>
                <a:ea typeface="宋体" pitchFamily="2" charset="-122"/>
              </a:rPr>
              <a:t>OUT</a:t>
            </a:r>
            <a:r>
              <a:rPr lang="en-US" altLang="zh-CN">
                <a:ea typeface="宋体" pitchFamily="2" charset="-122"/>
              </a:rPr>
              <a:t> std_logic);</a:t>
            </a:r>
          </a:p>
          <a:p>
            <a:pPr>
              <a:lnSpc>
                <a:spcPct val="35000"/>
              </a:lnSpc>
            </a:pPr>
            <a:r>
              <a:rPr lang="en-US" altLang="zh-CN">
                <a:solidFill>
                  <a:schemeClr val="accent2"/>
                </a:solidFill>
                <a:ea typeface="宋体" pitchFamily="2" charset="-122"/>
              </a:rPr>
              <a:t>END</a:t>
            </a:r>
            <a:r>
              <a:rPr lang="en-US" altLang="zh-CN">
                <a:ea typeface="宋体" pitchFamily="2" charset="-122"/>
              </a:rPr>
              <a:t> sync_rdff;</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sync_rdff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(clk</a:t>
            </a:r>
            <a:r>
              <a:rPr lang="zh-CN" altLang="en-US">
                <a:ea typeface="宋体" pitchFamily="2" charset="-122"/>
              </a:rPr>
              <a:t>，</a:t>
            </a:r>
            <a:r>
              <a:rPr lang="en-US" altLang="zh-CN">
                <a:ea typeface="宋体" pitchFamily="2" charset="-122"/>
              </a:rPr>
              <a:t>reset)</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 </a:t>
            </a: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(reset ='0') </a:t>
            </a:r>
            <a:r>
              <a:rPr lang="en-US" altLang="zh-CN">
                <a:solidFill>
                  <a:schemeClr val="accent2"/>
                </a:solidFill>
                <a:ea typeface="宋体" pitchFamily="2" charset="-122"/>
              </a:rPr>
              <a:t>THEN</a:t>
            </a:r>
          </a:p>
          <a:p>
            <a:pPr>
              <a:lnSpc>
                <a:spcPct val="35000"/>
              </a:lnSpc>
            </a:pPr>
            <a:r>
              <a:rPr lang="en-US" altLang="zh-CN">
                <a:ea typeface="宋体" pitchFamily="2" charset="-122"/>
              </a:rPr>
              <a:t>                      q  &lt;= '0';</a:t>
            </a:r>
          </a:p>
          <a:p>
            <a:pPr>
              <a:lnSpc>
                <a:spcPct val="35000"/>
              </a:lnSpc>
            </a:pPr>
            <a:r>
              <a:rPr lang="en-US" altLang="zh-CN">
                <a:ea typeface="宋体" pitchFamily="2" charset="-122"/>
              </a:rPr>
              <a:t>                      qb &lt;= '1';</a:t>
            </a:r>
          </a:p>
          <a:p>
            <a:pPr>
              <a:lnSpc>
                <a:spcPct val="35000"/>
              </a:lnSpc>
            </a:pPr>
            <a:r>
              <a:rPr lang="en-US" altLang="zh-CN">
                <a:ea typeface="宋体" pitchFamily="2" charset="-122"/>
              </a:rPr>
              <a:t>                  </a:t>
            </a:r>
            <a:r>
              <a:rPr lang="en-US" altLang="zh-CN">
                <a:solidFill>
                  <a:schemeClr val="accent2"/>
                </a:solidFill>
                <a:ea typeface="宋体" pitchFamily="2" charset="-122"/>
              </a:rPr>
              <a:t>ELSIF </a:t>
            </a:r>
            <a:r>
              <a:rPr lang="en-US" altLang="zh-CN">
                <a:ea typeface="宋体" pitchFamily="2" charset="-122"/>
              </a:rPr>
              <a:t>(clk'event </a:t>
            </a:r>
            <a:r>
              <a:rPr lang="en-US" altLang="zh-CN">
                <a:solidFill>
                  <a:schemeClr val="accent2"/>
                </a:solidFill>
                <a:ea typeface="宋体" pitchFamily="2" charset="-122"/>
              </a:rPr>
              <a:t>AND</a:t>
            </a:r>
            <a:r>
              <a:rPr lang="en-US" altLang="zh-CN">
                <a:ea typeface="宋体" pitchFamily="2" charset="-122"/>
              </a:rPr>
              <a:t> clk ='1') </a:t>
            </a:r>
            <a:r>
              <a:rPr lang="en-US" altLang="zh-CN">
                <a:solidFill>
                  <a:schemeClr val="accent2"/>
                </a:solidFill>
                <a:ea typeface="宋体" pitchFamily="2" charset="-122"/>
              </a:rPr>
              <a:t>THEN</a:t>
            </a:r>
          </a:p>
          <a:p>
            <a:pPr>
              <a:lnSpc>
                <a:spcPct val="35000"/>
              </a:lnSpc>
            </a:pPr>
            <a:r>
              <a:rPr lang="en-US" altLang="zh-CN">
                <a:ea typeface="宋体" pitchFamily="2" charset="-122"/>
              </a:rPr>
              <a:t>                      q  &lt;= d;</a:t>
            </a:r>
          </a:p>
          <a:p>
            <a:pPr>
              <a:lnSpc>
                <a:spcPct val="35000"/>
              </a:lnSpc>
            </a:pPr>
            <a:r>
              <a:rPr lang="en-US" altLang="zh-CN">
                <a:ea typeface="宋体" pitchFamily="2" charset="-122"/>
              </a:rPr>
              <a:t>                      qb &lt;= </a:t>
            </a:r>
            <a:r>
              <a:rPr lang="en-US" altLang="zh-CN">
                <a:solidFill>
                  <a:schemeClr val="accent2"/>
                </a:solidFill>
                <a:ea typeface="宋体" pitchFamily="2" charset="-122"/>
              </a:rPr>
              <a:t>NOT</a:t>
            </a:r>
            <a:r>
              <a:rPr lang="en-US" altLang="zh-CN">
                <a:ea typeface="宋体" pitchFamily="2" charset="-122"/>
              </a:rPr>
              <a:t> d;</a:t>
            </a:r>
          </a:p>
          <a:p>
            <a:pPr>
              <a:lnSpc>
                <a:spcPct val="35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5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rtl_arc;</a:t>
            </a:r>
          </a:p>
        </p:txBody>
      </p:sp>
      <p:grpSp>
        <p:nvGrpSpPr>
          <p:cNvPr id="2" name="Group 27"/>
          <p:cNvGrpSpPr>
            <a:grpSpLocks/>
          </p:cNvGrpSpPr>
          <p:nvPr/>
        </p:nvGrpSpPr>
        <p:grpSpPr bwMode="auto">
          <a:xfrm>
            <a:off x="5510213" y="333375"/>
            <a:ext cx="2590800" cy="1511300"/>
            <a:chOff x="3471" y="210"/>
            <a:chExt cx="1632" cy="952"/>
          </a:xfrm>
        </p:grpSpPr>
        <p:grpSp>
          <p:nvGrpSpPr>
            <p:cNvPr id="90132" name="Group 5"/>
            <p:cNvGrpSpPr>
              <a:grpSpLocks/>
            </p:cNvGrpSpPr>
            <p:nvPr/>
          </p:nvGrpSpPr>
          <p:grpSpPr bwMode="auto">
            <a:xfrm>
              <a:off x="3471" y="210"/>
              <a:ext cx="1632" cy="952"/>
              <a:chOff x="3471" y="210"/>
              <a:chExt cx="1632" cy="952"/>
            </a:xfrm>
          </p:grpSpPr>
          <p:grpSp>
            <p:nvGrpSpPr>
              <p:cNvPr id="90134" name="Group 6"/>
              <p:cNvGrpSpPr>
                <a:grpSpLocks/>
              </p:cNvGrpSpPr>
              <p:nvPr/>
            </p:nvGrpSpPr>
            <p:grpSpPr bwMode="auto">
              <a:xfrm>
                <a:off x="3606" y="210"/>
                <a:ext cx="1497" cy="952"/>
                <a:chOff x="3606" y="210"/>
                <a:chExt cx="1497" cy="952"/>
              </a:xfrm>
            </p:grpSpPr>
            <p:sp>
              <p:nvSpPr>
                <p:cNvPr id="90138" name="Rectangle 7"/>
                <p:cNvSpPr>
                  <a:spLocks noChangeArrowheads="1"/>
                </p:cNvSpPr>
                <p:nvPr/>
              </p:nvSpPr>
              <p:spPr bwMode="auto">
                <a:xfrm>
                  <a:off x="4150" y="300"/>
                  <a:ext cx="499" cy="86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0139" name="Text Box 8"/>
                <p:cNvSpPr txBox="1">
                  <a:spLocks noChangeArrowheads="1"/>
                </p:cNvSpPr>
                <p:nvPr/>
              </p:nvSpPr>
              <p:spPr bwMode="auto">
                <a:xfrm>
                  <a:off x="4134" y="35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90140" name="Text Box 9"/>
                <p:cNvSpPr txBox="1">
                  <a:spLocks noChangeArrowheads="1"/>
                </p:cNvSpPr>
                <p:nvPr/>
              </p:nvSpPr>
              <p:spPr bwMode="auto">
                <a:xfrm>
                  <a:off x="4195" y="609"/>
                  <a:ext cx="363"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CP</a:t>
                  </a:r>
                </a:p>
              </p:txBody>
            </p:sp>
            <p:sp>
              <p:nvSpPr>
                <p:cNvPr id="90141" name="AutoShape 10"/>
                <p:cNvSpPr>
                  <a:spLocks noChangeArrowheads="1"/>
                </p:cNvSpPr>
                <p:nvPr/>
              </p:nvSpPr>
              <p:spPr bwMode="auto">
                <a:xfrm rot="5400000">
                  <a:off x="4138" y="685"/>
                  <a:ext cx="133" cy="112"/>
                </a:xfrm>
                <a:prstGeom prst="triangle">
                  <a:avLst>
                    <a:gd name="adj" fmla="val 50000"/>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0142" name="Text Box 11"/>
                <p:cNvSpPr txBox="1">
                  <a:spLocks noChangeArrowheads="1"/>
                </p:cNvSpPr>
                <p:nvPr/>
              </p:nvSpPr>
              <p:spPr bwMode="auto">
                <a:xfrm>
                  <a:off x="4404" y="346"/>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0143" name="Text Box 12"/>
                <p:cNvSpPr txBox="1">
                  <a:spLocks noChangeArrowheads="1"/>
                </p:cNvSpPr>
                <p:nvPr/>
              </p:nvSpPr>
              <p:spPr bwMode="auto">
                <a:xfrm>
                  <a:off x="4423" y="855"/>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0144" name="Line 13"/>
                <p:cNvSpPr>
                  <a:spLocks noChangeShapeType="1"/>
                </p:cNvSpPr>
                <p:nvPr/>
              </p:nvSpPr>
              <p:spPr bwMode="auto">
                <a:xfrm>
                  <a:off x="4513" y="899"/>
                  <a:ext cx="9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0145" name="Oval 14"/>
                <p:cNvSpPr>
                  <a:spLocks noChangeArrowheads="1"/>
                </p:cNvSpPr>
                <p:nvPr/>
              </p:nvSpPr>
              <p:spPr bwMode="auto">
                <a:xfrm>
                  <a:off x="4649" y="917"/>
                  <a:ext cx="91" cy="91"/>
                </a:xfrm>
                <a:prstGeom prst="ellipse">
                  <a:avLst/>
                </a:prstGeom>
                <a:noFill/>
                <a:ln w="19050" algn="ctr">
                  <a:solidFill>
                    <a:schemeClr val="tx1"/>
                  </a:solidFill>
                  <a:round/>
                  <a:headEnd/>
                  <a:tailEnd/>
                </a:ln>
              </p:spPr>
              <p:txBody>
                <a:bodyPr wrap="none" lIns="90000" tIns="46800" rIns="90000" bIns="46800" anchor="ctr">
                  <a:spAutoFit/>
                </a:bodyPr>
                <a:lstStyle/>
                <a:p>
                  <a:endParaRPr lang="zh-CN" altLang="en-US"/>
                </a:p>
              </p:txBody>
            </p:sp>
            <p:sp>
              <p:nvSpPr>
                <p:cNvPr id="90146" name="Line 15"/>
                <p:cNvSpPr>
                  <a:spLocks noChangeShapeType="1"/>
                </p:cNvSpPr>
                <p:nvPr/>
              </p:nvSpPr>
              <p:spPr bwMode="auto">
                <a:xfrm>
                  <a:off x="3878" y="482"/>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0147" name="Line 16"/>
                <p:cNvSpPr>
                  <a:spLocks noChangeShapeType="1"/>
                </p:cNvSpPr>
                <p:nvPr/>
              </p:nvSpPr>
              <p:spPr bwMode="auto">
                <a:xfrm>
                  <a:off x="3878" y="754"/>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0148" name="Line 17"/>
                <p:cNvSpPr>
                  <a:spLocks noChangeShapeType="1"/>
                </p:cNvSpPr>
                <p:nvPr/>
              </p:nvSpPr>
              <p:spPr bwMode="auto">
                <a:xfrm flipV="1">
                  <a:off x="4740" y="951"/>
                  <a:ext cx="179"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90149" name="Line 18"/>
                <p:cNvSpPr>
                  <a:spLocks noChangeShapeType="1"/>
                </p:cNvSpPr>
                <p:nvPr/>
              </p:nvSpPr>
              <p:spPr bwMode="auto">
                <a:xfrm>
                  <a:off x="4649" y="482"/>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0150" name="Text Box 19"/>
                <p:cNvSpPr txBox="1">
                  <a:spLocks noChangeArrowheads="1"/>
                </p:cNvSpPr>
                <p:nvPr/>
              </p:nvSpPr>
              <p:spPr bwMode="auto">
                <a:xfrm>
                  <a:off x="3742" y="255"/>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a:t>
                  </a:r>
                </a:p>
              </p:txBody>
            </p:sp>
            <p:sp>
              <p:nvSpPr>
                <p:cNvPr id="90151" name="Text Box 20"/>
                <p:cNvSpPr txBox="1">
                  <a:spLocks noChangeArrowheads="1"/>
                </p:cNvSpPr>
                <p:nvPr/>
              </p:nvSpPr>
              <p:spPr bwMode="auto">
                <a:xfrm>
                  <a:off x="3606" y="52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90152" name="Text Box 21"/>
                <p:cNvSpPr txBox="1">
                  <a:spLocks noChangeArrowheads="1"/>
                </p:cNvSpPr>
                <p:nvPr/>
              </p:nvSpPr>
              <p:spPr bwMode="auto">
                <a:xfrm>
                  <a:off x="4658" y="210"/>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a:t>
                  </a:r>
                </a:p>
              </p:txBody>
            </p:sp>
            <p:sp>
              <p:nvSpPr>
                <p:cNvPr id="90153" name="Text Box 22"/>
                <p:cNvSpPr txBox="1">
                  <a:spLocks noChangeArrowheads="1"/>
                </p:cNvSpPr>
                <p:nvPr/>
              </p:nvSpPr>
              <p:spPr bwMode="auto">
                <a:xfrm>
                  <a:off x="4694" y="709"/>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qb</a:t>
                  </a:r>
                </a:p>
              </p:txBody>
            </p:sp>
          </p:grpSp>
          <p:sp>
            <p:nvSpPr>
              <p:cNvPr id="90135" name="Line 23"/>
              <p:cNvSpPr>
                <a:spLocks noChangeShapeType="1"/>
              </p:cNvSpPr>
              <p:nvPr/>
            </p:nvSpPr>
            <p:spPr bwMode="auto">
              <a:xfrm>
                <a:off x="3923" y="1026"/>
                <a:ext cx="227" cy="0"/>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90136" name="Text Box 24"/>
              <p:cNvSpPr txBox="1">
                <a:spLocks noChangeArrowheads="1"/>
              </p:cNvSpPr>
              <p:nvPr/>
            </p:nvSpPr>
            <p:spPr bwMode="auto">
              <a:xfrm>
                <a:off x="4104" y="908"/>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R</a:t>
                </a:r>
              </a:p>
            </p:txBody>
          </p:sp>
          <p:sp>
            <p:nvSpPr>
              <p:cNvPr id="90137" name="Text Box 25"/>
              <p:cNvSpPr txBox="1">
                <a:spLocks noChangeArrowheads="1"/>
              </p:cNvSpPr>
              <p:nvPr/>
            </p:nvSpPr>
            <p:spPr bwMode="auto">
              <a:xfrm>
                <a:off x="3471" y="826"/>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reset</a:t>
                </a:r>
              </a:p>
            </p:txBody>
          </p:sp>
        </p:grpSp>
        <p:sp>
          <p:nvSpPr>
            <p:cNvPr id="90133" name="Oval 26"/>
            <p:cNvSpPr>
              <a:spLocks noChangeArrowheads="1"/>
            </p:cNvSpPr>
            <p:nvPr/>
          </p:nvSpPr>
          <p:spPr bwMode="auto">
            <a:xfrm>
              <a:off x="4069" y="979"/>
              <a:ext cx="72" cy="83"/>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grpSp>
      <p:grpSp>
        <p:nvGrpSpPr>
          <p:cNvPr id="5" name="Group 42"/>
          <p:cNvGrpSpPr>
            <a:grpSpLocks/>
          </p:cNvGrpSpPr>
          <p:nvPr/>
        </p:nvGrpSpPr>
        <p:grpSpPr bwMode="auto">
          <a:xfrm>
            <a:off x="2341563" y="4024313"/>
            <a:ext cx="6623050" cy="1365250"/>
            <a:chOff x="1475" y="2535"/>
            <a:chExt cx="4172" cy="860"/>
          </a:xfrm>
        </p:grpSpPr>
        <p:sp>
          <p:nvSpPr>
            <p:cNvPr id="90119" name="Text Box 29"/>
            <p:cNvSpPr txBox="1">
              <a:spLocks noChangeArrowheads="1"/>
            </p:cNvSpPr>
            <p:nvPr/>
          </p:nvSpPr>
          <p:spPr bwMode="auto">
            <a:xfrm>
              <a:off x="4241" y="2976"/>
              <a:ext cx="1406" cy="419"/>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复位有效即刻复位不受时钟控制</a:t>
              </a:r>
            </a:p>
          </p:txBody>
        </p:sp>
        <p:sp>
          <p:nvSpPr>
            <p:cNvPr id="90120" name="Line 30"/>
            <p:cNvSpPr>
              <a:spLocks noChangeShapeType="1"/>
            </p:cNvSpPr>
            <p:nvPr/>
          </p:nvSpPr>
          <p:spPr bwMode="auto">
            <a:xfrm flipH="1" flipV="1">
              <a:off x="2200" y="2568"/>
              <a:ext cx="2041" cy="408"/>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nvGrpSpPr>
            <p:cNvPr id="90121" name="Group 31"/>
            <p:cNvGrpSpPr>
              <a:grpSpLocks/>
            </p:cNvGrpSpPr>
            <p:nvPr/>
          </p:nvGrpSpPr>
          <p:grpSpPr bwMode="auto">
            <a:xfrm>
              <a:off x="1475" y="2535"/>
              <a:ext cx="726" cy="63"/>
              <a:chOff x="4195" y="3512"/>
              <a:chExt cx="726" cy="63"/>
            </a:xfrm>
          </p:grpSpPr>
          <p:sp>
            <p:nvSpPr>
              <p:cNvPr id="90130" name="Freeform 32"/>
              <p:cNvSpPr>
                <a:spLocks/>
              </p:cNvSpPr>
              <p:nvPr/>
            </p:nvSpPr>
            <p:spPr bwMode="auto">
              <a:xfrm>
                <a:off x="4195" y="3521"/>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sp>
            <p:nvSpPr>
              <p:cNvPr id="90131" name="Freeform 33"/>
              <p:cNvSpPr>
                <a:spLocks/>
              </p:cNvSpPr>
              <p:nvPr/>
            </p:nvSpPr>
            <p:spPr bwMode="auto">
              <a:xfrm>
                <a:off x="4540" y="3512"/>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grpSp>
        <p:grpSp>
          <p:nvGrpSpPr>
            <p:cNvPr id="90122" name="Group 40"/>
            <p:cNvGrpSpPr>
              <a:grpSpLocks/>
            </p:cNvGrpSpPr>
            <p:nvPr/>
          </p:nvGrpSpPr>
          <p:grpSpPr bwMode="auto">
            <a:xfrm>
              <a:off x="1909" y="3021"/>
              <a:ext cx="1407" cy="72"/>
              <a:chOff x="1927" y="3067"/>
              <a:chExt cx="1407" cy="72"/>
            </a:xfrm>
          </p:grpSpPr>
          <p:grpSp>
            <p:nvGrpSpPr>
              <p:cNvPr id="90124" name="Group 34"/>
              <p:cNvGrpSpPr>
                <a:grpSpLocks/>
              </p:cNvGrpSpPr>
              <p:nvPr/>
            </p:nvGrpSpPr>
            <p:grpSpPr bwMode="auto">
              <a:xfrm>
                <a:off x="2608" y="3067"/>
                <a:ext cx="726" cy="63"/>
                <a:chOff x="4195" y="3512"/>
                <a:chExt cx="726" cy="63"/>
              </a:xfrm>
            </p:grpSpPr>
            <p:sp>
              <p:nvSpPr>
                <p:cNvPr id="90128" name="Freeform 35"/>
                <p:cNvSpPr>
                  <a:spLocks/>
                </p:cNvSpPr>
                <p:nvPr/>
              </p:nvSpPr>
              <p:spPr bwMode="auto">
                <a:xfrm>
                  <a:off x="4195" y="3521"/>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sp>
              <p:nvSpPr>
                <p:cNvPr id="90129" name="Freeform 36"/>
                <p:cNvSpPr>
                  <a:spLocks/>
                </p:cNvSpPr>
                <p:nvPr/>
              </p:nvSpPr>
              <p:spPr bwMode="auto">
                <a:xfrm>
                  <a:off x="4540" y="3512"/>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grpSp>
          <p:grpSp>
            <p:nvGrpSpPr>
              <p:cNvPr id="90125" name="Group 37"/>
              <p:cNvGrpSpPr>
                <a:grpSpLocks/>
              </p:cNvGrpSpPr>
              <p:nvPr/>
            </p:nvGrpSpPr>
            <p:grpSpPr bwMode="auto">
              <a:xfrm>
                <a:off x="1927" y="3076"/>
                <a:ext cx="726" cy="63"/>
                <a:chOff x="4195" y="3512"/>
                <a:chExt cx="726" cy="63"/>
              </a:xfrm>
            </p:grpSpPr>
            <p:sp>
              <p:nvSpPr>
                <p:cNvPr id="90126" name="Freeform 38"/>
                <p:cNvSpPr>
                  <a:spLocks/>
                </p:cNvSpPr>
                <p:nvPr/>
              </p:nvSpPr>
              <p:spPr bwMode="auto">
                <a:xfrm>
                  <a:off x="4195" y="3521"/>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sp>
              <p:nvSpPr>
                <p:cNvPr id="90127" name="Freeform 39"/>
                <p:cNvSpPr>
                  <a:spLocks/>
                </p:cNvSpPr>
                <p:nvPr/>
              </p:nvSpPr>
              <p:spPr bwMode="auto">
                <a:xfrm>
                  <a:off x="4540" y="3512"/>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grpSp>
        </p:grpSp>
        <p:sp>
          <p:nvSpPr>
            <p:cNvPr id="90123" name="Line 41"/>
            <p:cNvSpPr>
              <a:spLocks noChangeShapeType="1"/>
            </p:cNvSpPr>
            <p:nvPr/>
          </p:nvSpPr>
          <p:spPr bwMode="auto">
            <a:xfrm>
              <a:off x="3325" y="3049"/>
              <a:ext cx="899" cy="344"/>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animBg="1"/>
      <p:bldP spid="52838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6227763" y="6486525"/>
            <a:ext cx="2916237" cy="37147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同步置位</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复位</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触发器的描述</a:t>
            </a:r>
          </a:p>
        </p:txBody>
      </p:sp>
      <p:sp>
        <p:nvSpPr>
          <p:cNvPr id="529411" name="Text Box 3"/>
          <p:cNvSpPr txBox="1">
            <a:spLocks noChangeArrowheads="1"/>
          </p:cNvSpPr>
          <p:nvPr/>
        </p:nvSpPr>
        <p:spPr bwMode="auto">
          <a:xfrm>
            <a:off x="90488" y="42863"/>
            <a:ext cx="3400425"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同步置位</a:t>
            </a:r>
            <a:r>
              <a:rPr lang="en-US" altLang="zh-CN">
                <a:solidFill>
                  <a:schemeClr val="bg1"/>
                </a:solidFill>
                <a:ea typeface="宋体" pitchFamily="2" charset="-122"/>
              </a:rPr>
              <a:t>/</a:t>
            </a:r>
            <a:r>
              <a:rPr lang="zh-CN" altLang="en-US">
                <a:solidFill>
                  <a:schemeClr val="bg1"/>
                </a:solidFill>
                <a:ea typeface="宋体" pitchFamily="2" charset="-122"/>
              </a:rPr>
              <a:t>复位的</a:t>
            </a:r>
            <a:r>
              <a:rPr lang="en-US" altLang="zh-CN">
                <a:solidFill>
                  <a:schemeClr val="bg1"/>
                </a:solidFill>
                <a:ea typeface="宋体" pitchFamily="2" charset="-122"/>
              </a:rPr>
              <a:t>D</a:t>
            </a:r>
            <a:r>
              <a:rPr lang="zh-CN" altLang="en-US">
                <a:solidFill>
                  <a:schemeClr val="bg1"/>
                </a:solidFill>
                <a:ea typeface="宋体" pitchFamily="2" charset="-122"/>
              </a:rPr>
              <a:t>触发器</a:t>
            </a:r>
          </a:p>
        </p:txBody>
      </p:sp>
      <p:grpSp>
        <p:nvGrpSpPr>
          <p:cNvPr id="2" name="Group 35"/>
          <p:cNvGrpSpPr>
            <a:grpSpLocks/>
          </p:cNvGrpSpPr>
          <p:nvPr/>
        </p:nvGrpSpPr>
        <p:grpSpPr bwMode="auto">
          <a:xfrm>
            <a:off x="6343650" y="244475"/>
            <a:ext cx="2535238" cy="2644775"/>
            <a:chOff x="3996" y="154"/>
            <a:chExt cx="1597" cy="1666"/>
          </a:xfrm>
        </p:grpSpPr>
        <p:sp>
          <p:nvSpPr>
            <p:cNvPr id="91152" name="Rectangle 7"/>
            <p:cNvSpPr>
              <a:spLocks noChangeArrowheads="1"/>
            </p:cNvSpPr>
            <p:nvPr/>
          </p:nvSpPr>
          <p:spPr bwMode="auto">
            <a:xfrm>
              <a:off x="4640" y="527"/>
              <a:ext cx="499" cy="95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1153" name="Text Box 8"/>
            <p:cNvSpPr txBox="1">
              <a:spLocks noChangeArrowheads="1"/>
            </p:cNvSpPr>
            <p:nvPr/>
          </p:nvSpPr>
          <p:spPr bwMode="auto">
            <a:xfrm>
              <a:off x="4624" y="669"/>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91154" name="Text Box 9"/>
            <p:cNvSpPr txBox="1">
              <a:spLocks noChangeArrowheads="1"/>
            </p:cNvSpPr>
            <p:nvPr/>
          </p:nvSpPr>
          <p:spPr bwMode="auto">
            <a:xfrm>
              <a:off x="4685" y="926"/>
              <a:ext cx="363"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CP</a:t>
              </a:r>
            </a:p>
          </p:txBody>
        </p:sp>
        <p:sp>
          <p:nvSpPr>
            <p:cNvPr id="91155" name="AutoShape 10"/>
            <p:cNvSpPr>
              <a:spLocks noChangeArrowheads="1"/>
            </p:cNvSpPr>
            <p:nvPr/>
          </p:nvSpPr>
          <p:spPr bwMode="auto">
            <a:xfrm rot="5400000">
              <a:off x="4628" y="1002"/>
              <a:ext cx="133" cy="112"/>
            </a:xfrm>
            <a:prstGeom prst="triangle">
              <a:avLst>
                <a:gd name="adj" fmla="val 50000"/>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1156" name="Text Box 11"/>
            <p:cNvSpPr txBox="1">
              <a:spLocks noChangeArrowheads="1"/>
            </p:cNvSpPr>
            <p:nvPr/>
          </p:nvSpPr>
          <p:spPr bwMode="auto">
            <a:xfrm>
              <a:off x="4894" y="663"/>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1157" name="Text Box 12"/>
            <p:cNvSpPr txBox="1">
              <a:spLocks noChangeArrowheads="1"/>
            </p:cNvSpPr>
            <p:nvPr/>
          </p:nvSpPr>
          <p:spPr bwMode="auto">
            <a:xfrm>
              <a:off x="4913" y="117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1158" name="Line 13"/>
            <p:cNvSpPr>
              <a:spLocks noChangeShapeType="1"/>
            </p:cNvSpPr>
            <p:nvPr/>
          </p:nvSpPr>
          <p:spPr bwMode="auto">
            <a:xfrm>
              <a:off x="5003" y="1216"/>
              <a:ext cx="9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59" name="Oval 14"/>
            <p:cNvSpPr>
              <a:spLocks noChangeArrowheads="1"/>
            </p:cNvSpPr>
            <p:nvPr/>
          </p:nvSpPr>
          <p:spPr bwMode="auto">
            <a:xfrm>
              <a:off x="5139" y="1234"/>
              <a:ext cx="91" cy="91"/>
            </a:xfrm>
            <a:prstGeom prst="ellipse">
              <a:avLst/>
            </a:prstGeom>
            <a:noFill/>
            <a:ln w="19050" algn="ctr">
              <a:solidFill>
                <a:schemeClr val="tx1"/>
              </a:solidFill>
              <a:round/>
              <a:headEnd/>
              <a:tailEnd/>
            </a:ln>
          </p:spPr>
          <p:txBody>
            <a:bodyPr wrap="none" lIns="90000" tIns="46800" rIns="90000" bIns="46800" anchor="ctr">
              <a:spAutoFit/>
            </a:bodyPr>
            <a:lstStyle/>
            <a:p>
              <a:endParaRPr lang="zh-CN" altLang="en-US"/>
            </a:p>
          </p:txBody>
        </p:sp>
        <p:sp>
          <p:nvSpPr>
            <p:cNvPr id="91160" name="Line 15"/>
            <p:cNvSpPr>
              <a:spLocks noChangeShapeType="1"/>
            </p:cNvSpPr>
            <p:nvPr/>
          </p:nvSpPr>
          <p:spPr bwMode="auto">
            <a:xfrm>
              <a:off x="4368" y="79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61" name="Line 16"/>
            <p:cNvSpPr>
              <a:spLocks noChangeShapeType="1"/>
            </p:cNvSpPr>
            <p:nvPr/>
          </p:nvSpPr>
          <p:spPr bwMode="auto">
            <a:xfrm>
              <a:off x="4368" y="10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62" name="Line 17"/>
            <p:cNvSpPr>
              <a:spLocks noChangeShapeType="1"/>
            </p:cNvSpPr>
            <p:nvPr/>
          </p:nvSpPr>
          <p:spPr bwMode="auto">
            <a:xfrm flipV="1">
              <a:off x="5230" y="1268"/>
              <a:ext cx="179"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91163" name="Line 18"/>
            <p:cNvSpPr>
              <a:spLocks noChangeShapeType="1"/>
            </p:cNvSpPr>
            <p:nvPr/>
          </p:nvSpPr>
          <p:spPr bwMode="auto">
            <a:xfrm>
              <a:off x="5139" y="79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64" name="Text Box 19"/>
            <p:cNvSpPr txBox="1">
              <a:spLocks noChangeArrowheads="1"/>
            </p:cNvSpPr>
            <p:nvPr/>
          </p:nvSpPr>
          <p:spPr bwMode="auto">
            <a:xfrm>
              <a:off x="4232" y="572"/>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a:t>
              </a:r>
            </a:p>
          </p:txBody>
        </p:sp>
        <p:sp>
          <p:nvSpPr>
            <p:cNvPr id="91165" name="Text Box 20"/>
            <p:cNvSpPr txBox="1">
              <a:spLocks noChangeArrowheads="1"/>
            </p:cNvSpPr>
            <p:nvPr/>
          </p:nvSpPr>
          <p:spPr bwMode="auto">
            <a:xfrm>
              <a:off x="4096" y="844"/>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91166" name="Text Box 21"/>
            <p:cNvSpPr txBox="1">
              <a:spLocks noChangeArrowheads="1"/>
            </p:cNvSpPr>
            <p:nvPr/>
          </p:nvSpPr>
          <p:spPr bwMode="auto">
            <a:xfrm>
              <a:off x="5148" y="52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a:t>
              </a:r>
            </a:p>
          </p:txBody>
        </p:sp>
        <p:sp>
          <p:nvSpPr>
            <p:cNvPr id="91167" name="Text Box 22"/>
            <p:cNvSpPr txBox="1">
              <a:spLocks noChangeArrowheads="1"/>
            </p:cNvSpPr>
            <p:nvPr/>
          </p:nvSpPr>
          <p:spPr bwMode="auto">
            <a:xfrm>
              <a:off x="5184" y="1026"/>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qb</a:t>
              </a:r>
            </a:p>
          </p:txBody>
        </p:sp>
        <p:sp>
          <p:nvSpPr>
            <p:cNvPr id="91168" name="Text Box 24"/>
            <p:cNvSpPr txBox="1">
              <a:spLocks noChangeArrowheads="1"/>
            </p:cNvSpPr>
            <p:nvPr/>
          </p:nvSpPr>
          <p:spPr bwMode="auto">
            <a:xfrm>
              <a:off x="4731" y="125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R</a:t>
              </a:r>
            </a:p>
          </p:txBody>
        </p:sp>
        <p:sp>
          <p:nvSpPr>
            <p:cNvPr id="91169" name="Text Box 25"/>
            <p:cNvSpPr txBox="1">
              <a:spLocks noChangeArrowheads="1"/>
            </p:cNvSpPr>
            <p:nvPr/>
          </p:nvSpPr>
          <p:spPr bwMode="auto">
            <a:xfrm>
              <a:off x="4014" y="1570"/>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reset</a:t>
              </a:r>
            </a:p>
          </p:txBody>
        </p:sp>
        <p:sp>
          <p:nvSpPr>
            <p:cNvPr id="91170" name="Text Box 26"/>
            <p:cNvSpPr txBox="1">
              <a:spLocks noChangeArrowheads="1"/>
            </p:cNvSpPr>
            <p:nvPr/>
          </p:nvSpPr>
          <p:spPr bwMode="auto">
            <a:xfrm>
              <a:off x="4767" y="481"/>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S</a:t>
              </a:r>
            </a:p>
          </p:txBody>
        </p:sp>
        <p:sp>
          <p:nvSpPr>
            <p:cNvPr id="91171" name="Line 27"/>
            <p:cNvSpPr>
              <a:spLocks noChangeShapeType="1"/>
            </p:cNvSpPr>
            <p:nvPr/>
          </p:nvSpPr>
          <p:spPr bwMode="auto">
            <a:xfrm>
              <a:off x="4921" y="1543"/>
              <a:ext cx="0"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72" name="Oval 29"/>
            <p:cNvSpPr>
              <a:spLocks noChangeArrowheads="1"/>
            </p:cNvSpPr>
            <p:nvPr/>
          </p:nvSpPr>
          <p:spPr bwMode="auto">
            <a:xfrm>
              <a:off x="4885" y="1481"/>
              <a:ext cx="73" cy="81"/>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1173" name="Oval 30"/>
            <p:cNvSpPr>
              <a:spLocks noChangeArrowheads="1"/>
            </p:cNvSpPr>
            <p:nvPr/>
          </p:nvSpPr>
          <p:spPr bwMode="auto">
            <a:xfrm>
              <a:off x="4867" y="436"/>
              <a:ext cx="73" cy="81"/>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1174" name="Line 31"/>
            <p:cNvSpPr>
              <a:spLocks noChangeShapeType="1"/>
            </p:cNvSpPr>
            <p:nvPr/>
          </p:nvSpPr>
          <p:spPr bwMode="auto">
            <a:xfrm>
              <a:off x="4893" y="255"/>
              <a:ext cx="0"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75" name="Text Box 32"/>
            <p:cNvSpPr txBox="1">
              <a:spLocks noChangeArrowheads="1"/>
            </p:cNvSpPr>
            <p:nvPr/>
          </p:nvSpPr>
          <p:spPr bwMode="auto">
            <a:xfrm>
              <a:off x="3996" y="154"/>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set</a:t>
              </a:r>
            </a:p>
          </p:txBody>
        </p:sp>
        <p:sp>
          <p:nvSpPr>
            <p:cNvPr id="91176" name="Line 33"/>
            <p:cNvSpPr>
              <a:spLocks noChangeShapeType="1"/>
            </p:cNvSpPr>
            <p:nvPr/>
          </p:nvSpPr>
          <p:spPr bwMode="auto">
            <a:xfrm flipH="1">
              <a:off x="4468" y="1733"/>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1177" name="Line 34"/>
            <p:cNvSpPr>
              <a:spLocks noChangeShapeType="1"/>
            </p:cNvSpPr>
            <p:nvPr/>
          </p:nvSpPr>
          <p:spPr bwMode="auto">
            <a:xfrm flipH="1">
              <a:off x="4441" y="246"/>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529444" name="Text Box 36"/>
          <p:cNvSpPr txBox="1">
            <a:spLocks noChangeArrowheads="1"/>
          </p:cNvSpPr>
          <p:nvPr/>
        </p:nvSpPr>
        <p:spPr bwMode="auto">
          <a:xfrm>
            <a:off x="1304925" y="287338"/>
            <a:ext cx="6551613" cy="6300787"/>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sz="1800">
              <a:ea typeface="宋体" pitchFamily="2" charset="-122"/>
            </a:endParaRPr>
          </a:p>
          <a:p>
            <a:pPr>
              <a:lnSpc>
                <a:spcPct val="30000"/>
              </a:lnSpc>
            </a:pPr>
            <a:endParaRPr lang="en-US" altLang="zh-CN">
              <a:solidFill>
                <a:schemeClr val="accent2"/>
              </a:solidFill>
              <a:ea typeface="宋体" pitchFamily="2" charset="-122"/>
            </a:endParaRPr>
          </a:p>
          <a:p>
            <a:pPr>
              <a:lnSpc>
                <a:spcPct val="30000"/>
              </a:lnSpc>
            </a:pPr>
            <a:r>
              <a:rPr lang="en-US" altLang="zh-CN">
                <a:solidFill>
                  <a:schemeClr val="accent2"/>
                </a:solidFill>
                <a:ea typeface="宋体" pitchFamily="2" charset="-122"/>
              </a:rPr>
              <a:t>LIBRARY</a:t>
            </a:r>
            <a:r>
              <a:rPr lang="en-US" altLang="zh-CN">
                <a:ea typeface="宋体" pitchFamily="2" charset="-122"/>
              </a:rPr>
              <a:t> IEEE;</a:t>
            </a:r>
          </a:p>
          <a:p>
            <a:pPr>
              <a:lnSpc>
                <a:spcPct val="30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0000"/>
              </a:lnSpc>
            </a:pPr>
            <a:r>
              <a:rPr lang="en-US" altLang="zh-CN">
                <a:solidFill>
                  <a:schemeClr val="accent2"/>
                </a:solidFill>
                <a:ea typeface="宋体" pitchFamily="2" charset="-122"/>
              </a:rPr>
              <a:t>ENTITY</a:t>
            </a:r>
            <a:r>
              <a:rPr lang="en-US" altLang="zh-CN">
                <a:ea typeface="宋体" pitchFamily="2" charset="-122"/>
              </a:rPr>
              <a:t> sync_rsdff </a:t>
            </a:r>
            <a:r>
              <a:rPr lang="en-US" altLang="zh-CN">
                <a:solidFill>
                  <a:schemeClr val="accent2"/>
                </a:solidFill>
                <a:ea typeface="宋体" pitchFamily="2" charset="-122"/>
              </a:rPr>
              <a:t>IS</a:t>
            </a:r>
            <a:r>
              <a:rPr lang="en-US" altLang="zh-CN">
                <a:ea typeface="宋体" pitchFamily="2" charset="-122"/>
              </a:rPr>
              <a:t> </a:t>
            </a:r>
          </a:p>
          <a:p>
            <a:pPr>
              <a:lnSpc>
                <a:spcPct val="30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(d,clk,set,reset :</a:t>
            </a:r>
            <a:r>
              <a:rPr lang="en-US" altLang="zh-CN">
                <a:solidFill>
                  <a:schemeClr val="accent2"/>
                </a:solidFill>
                <a:ea typeface="宋体" pitchFamily="2" charset="-122"/>
              </a:rPr>
              <a:t> IN</a:t>
            </a:r>
            <a:r>
              <a:rPr lang="en-US" altLang="zh-CN">
                <a:ea typeface="宋体" pitchFamily="2" charset="-122"/>
              </a:rPr>
              <a:t>  std_logic;</a:t>
            </a:r>
          </a:p>
          <a:p>
            <a:pPr>
              <a:lnSpc>
                <a:spcPct val="30000"/>
              </a:lnSpc>
            </a:pPr>
            <a:r>
              <a:rPr lang="en-US" altLang="zh-CN">
                <a:ea typeface="宋体" pitchFamily="2" charset="-122"/>
              </a:rPr>
              <a:t>                       	 q,qb  : </a:t>
            </a:r>
            <a:r>
              <a:rPr lang="en-US" altLang="zh-CN">
                <a:solidFill>
                  <a:schemeClr val="accent2"/>
                </a:solidFill>
                <a:ea typeface="宋体" pitchFamily="2" charset="-122"/>
              </a:rPr>
              <a:t>OUT</a:t>
            </a:r>
            <a:r>
              <a:rPr lang="en-US" altLang="zh-CN">
                <a:ea typeface="宋体" pitchFamily="2" charset="-122"/>
              </a:rPr>
              <a:t> std_logic);</a:t>
            </a:r>
          </a:p>
          <a:p>
            <a:pPr>
              <a:lnSpc>
                <a:spcPct val="30000"/>
              </a:lnSpc>
            </a:pPr>
            <a:r>
              <a:rPr lang="en-US" altLang="zh-CN">
                <a:solidFill>
                  <a:schemeClr val="accent2"/>
                </a:solidFill>
                <a:ea typeface="宋体" pitchFamily="2" charset="-122"/>
              </a:rPr>
              <a:t>END</a:t>
            </a:r>
            <a:r>
              <a:rPr lang="en-US" altLang="zh-CN">
                <a:ea typeface="宋体" pitchFamily="2" charset="-122"/>
              </a:rPr>
              <a:t> sync_rsdff;</a:t>
            </a:r>
          </a:p>
          <a:p>
            <a:pPr>
              <a:lnSpc>
                <a:spcPct val="30000"/>
              </a:lnSpc>
            </a:pPr>
            <a:r>
              <a:rPr lang="en-US" altLang="zh-CN">
                <a:solidFill>
                  <a:schemeClr val="accent2"/>
                </a:solidFill>
                <a:ea typeface="宋体" pitchFamily="2" charset="-122"/>
              </a:rPr>
              <a:t>ARCHITECTURE </a:t>
            </a:r>
            <a:r>
              <a:rPr lang="en-US" altLang="zh-CN">
                <a:ea typeface="宋体" pitchFamily="2" charset="-122"/>
              </a:rPr>
              <a:t>rtl_arc </a:t>
            </a:r>
            <a:r>
              <a:rPr lang="en-US" altLang="zh-CN">
                <a:solidFill>
                  <a:schemeClr val="accent2"/>
                </a:solidFill>
                <a:ea typeface="宋体" pitchFamily="2" charset="-122"/>
              </a:rPr>
              <a:t>OF</a:t>
            </a:r>
            <a:r>
              <a:rPr lang="en-US" altLang="zh-CN">
                <a:ea typeface="宋体" pitchFamily="2" charset="-122"/>
              </a:rPr>
              <a:t> sync_rsdff </a:t>
            </a:r>
            <a:r>
              <a:rPr lang="en-US" altLang="zh-CN">
                <a:solidFill>
                  <a:schemeClr val="accent2"/>
                </a:solidFill>
                <a:ea typeface="宋体" pitchFamily="2" charset="-122"/>
              </a:rPr>
              <a:t>IS</a:t>
            </a:r>
          </a:p>
          <a:p>
            <a:pPr>
              <a:lnSpc>
                <a:spcPct val="30000"/>
              </a:lnSpc>
            </a:pPr>
            <a:r>
              <a:rPr lang="en-US" altLang="zh-CN">
                <a:solidFill>
                  <a:schemeClr val="accent2"/>
                </a:solidFill>
                <a:ea typeface="宋体" pitchFamily="2" charset="-122"/>
              </a:rPr>
              <a:t>BEGIN</a:t>
            </a:r>
          </a:p>
          <a:p>
            <a:pPr>
              <a:lnSpc>
                <a:spcPct val="30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(clk)</a:t>
            </a:r>
          </a:p>
          <a:p>
            <a:pPr>
              <a:lnSpc>
                <a:spcPct val="30000"/>
              </a:lnSpc>
            </a:pPr>
            <a:r>
              <a:rPr lang="en-US" altLang="zh-CN">
                <a:ea typeface="宋体" pitchFamily="2" charset="-122"/>
              </a:rPr>
              <a:t>         </a:t>
            </a:r>
            <a:r>
              <a:rPr lang="en-US" altLang="zh-CN">
                <a:solidFill>
                  <a:schemeClr val="accent2"/>
                </a:solidFill>
                <a:ea typeface="宋体" pitchFamily="2" charset="-122"/>
              </a:rPr>
              <a:t>BEGIN</a:t>
            </a:r>
          </a:p>
          <a:p>
            <a:pPr>
              <a:lnSpc>
                <a:spcPct val="30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(clk'event </a:t>
            </a:r>
            <a:r>
              <a:rPr lang="en-US" altLang="zh-CN">
                <a:solidFill>
                  <a:schemeClr val="accent2"/>
                </a:solidFill>
                <a:ea typeface="宋体" pitchFamily="2" charset="-122"/>
              </a:rPr>
              <a:t>AND</a:t>
            </a:r>
            <a:r>
              <a:rPr lang="en-US" altLang="zh-CN">
                <a:ea typeface="宋体" pitchFamily="2" charset="-122"/>
              </a:rPr>
              <a:t> clk ='1') </a:t>
            </a:r>
            <a:r>
              <a:rPr lang="en-US" altLang="zh-CN">
                <a:solidFill>
                  <a:schemeClr val="accent2"/>
                </a:solidFill>
                <a:ea typeface="宋体" pitchFamily="2" charset="-122"/>
              </a:rPr>
              <a:t>THEN</a:t>
            </a:r>
          </a:p>
          <a:p>
            <a:pPr>
              <a:lnSpc>
                <a:spcPct val="30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(set ='0' </a:t>
            </a:r>
            <a:r>
              <a:rPr lang="en-US" altLang="zh-CN">
                <a:solidFill>
                  <a:schemeClr val="accent2"/>
                </a:solidFill>
                <a:ea typeface="宋体" pitchFamily="2" charset="-122"/>
              </a:rPr>
              <a:t>AND</a:t>
            </a:r>
            <a:r>
              <a:rPr lang="en-US" altLang="zh-CN">
                <a:ea typeface="宋体" pitchFamily="2" charset="-122"/>
              </a:rPr>
              <a:t> reset ='1') </a:t>
            </a:r>
            <a:r>
              <a:rPr lang="en-US" altLang="zh-CN">
                <a:solidFill>
                  <a:schemeClr val="accent2"/>
                </a:solidFill>
                <a:ea typeface="宋体" pitchFamily="2" charset="-122"/>
              </a:rPr>
              <a:t>THEN</a:t>
            </a:r>
          </a:p>
          <a:p>
            <a:pPr>
              <a:lnSpc>
                <a:spcPct val="30000"/>
              </a:lnSpc>
            </a:pPr>
            <a:r>
              <a:rPr lang="en-US" altLang="zh-CN">
                <a:ea typeface="宋体" pitchFamily="2" charset="-122"/>
              </a:rPr>
              <a:t>                      q  &lt;= '1';</a:t>
            </a:r>
          </a:p>
          <a:p>
            <a:pPr>
              <a:lnSpc>
                <a:spcPct val="30000"/>
              </a:lnSpc>
            </a:pPr>
            <a:r>
              <a:rPr lang="en-US" altLang="zh-CN">
                <a:ea typeface="宋体" pitchFamily="2" charset="-122"/>
              </a:rPr>
              <a:t>                      qb &lt;= '0';</a:t>
            </a:r>
          </a:p>
          <a:p>
            <a:pPr>
              <a:lnSpc>
                <a:spcPct val="30000"/>
              </a:lnSpc>
            </a:pPr>
            <a:r>
              <a:rPr lang="en-US" altLang="zh-CN">
                <a:ea typeface="宋体" pitchFamily="2" charset="-122"/>
              </a:rPr>
              <a:t>                  </a:t>
            </a:r>
            <a:r>
              <a:rPr lang="en-US" altLang="zh-CN">
                <a:solidFill>
                  <a:schemeClr val="accent2"/>
                </a:solidFill>
                <a:ea typeface="宋体" pitchFamily="2" charset="-122"/>
              </a:rPr>
              <a:t>ELSIF</a:t>
            </a:r>
            <a:r>
              <a:rPr lang="en-US" altLang="zh-CN">
                <a:ea typeface="宋体" pitchFamily="2" charset="-122"/>
              </a:rPr>
              <a:t> (set ='1' </a:t>
            </a:r>
            <a:r>
              <a:rPr lang="en-US" altLang="zh-CN">
                <a:solidFill>
                  <a:schemeClr val="accent2"/>
                </a:solidFill>
                <a:ea typeface="宋体" pitchFamily="2" charset="-122"/>
              </a:rPr>
              <a:t>AND</a:t>
            </a:r>
            <a:r>
              <a:rPr lang="en-US" altLang="zh-CN">
                <a:ea typeface="宋体" pitchFamily="2" charset="-122"/>
              </a:rPr>
              <a:t> reset ='0') </a:t>
            </a:r>
            <a:r>
              <a:rPr lang="en-US" altLang="zh-CN">
                <a:solidFill>
                  <a:schemeClr val="accent2"/>
                </a:solidFill>
                <a:ea typeface="宋体" pitchFamily="2" charset="-122"/>
              </a:rPr>
              <a:t>THEN</a:t>
            </a:r>
          </a:p>
          <a:p>
            <a:pPr>
              <a:lnSpc>
                <a:spcPct val="30000"/>
              </a:lnSpc>
            </a:pPr>
            <a:r>
              <a:rPr lang="en-US" altLang="zh-CN">
                <a:ea typeface="宋体" pitchFamily="2" charset="-122"/>
              </a:rPr>
              <a:t>                      q  &lt;= '0';</a:t>
            </a:r>
          </a:p>
          <a:p>
            <a:pPr>
              <a:lnSpc>
                <a:spcPct val="30000"/>
              </a:lnSpc>
            </a:pPr>
            <a:r>
              <a:rPr lang="en-US" altLang="zh-CN">
                <a:ea typeface="宋体" pitchFamily="2" charset="-122"/>
              </a:rPr>
              <a:t>                      qb &lt;= '1';</a:t>
            </a:r>
          </a:p>
          <a:p>
            <a:pPr>
              <a:lnSpc>
                <a:spcPct val="30000"/>
              </a:lnSpc>
            </a:pPr>
            <a:r>
              <a:rPr lang="en-US" altLang="zh-CN">
                <a:ea typeface="宋体" pitchFamily="2" charset="-122"/>
              </a:rPr>
              <a:t>                  </a:t>
            </a:r>
            <a:r>
              <a:rPr lang="en-US" altLang="zh-CN">
                <a:solidFill>
                  <a:schemeClr val="accent2"/>
                </a:solidFill>
                <a:ea typeface="宋体" pitchFamily="2" charset="-122"/>
              </a:rPr>
              <a:t>ELSE</a:t>
            </a:r>
          </a:p>
          <a:p>
            <a:pPr>
              <a:lnSpc>
                <a:spcPct val="30000"/>
              </a:lnSpc>
            </a:pPr>
            <a:r>
              <a:rPr lang="en-US" altLang="zh-CN">
                <a:ea typeface="宋体" pitchFamily="2" charset="-122"/>
              </a:rPr>
              <a:t>                      q  &lt;= d;</a:t>
            </a:r>
          </a:p>
          <a:p>
            <a:pPr>
              <a:lnSpc>
                <a:spcPct val="30000"/>
              </a:lnSpc>
            </a:pPr>
            <a:r>
              <a:rPr lang="en-US" altLang="zh-CN">
                <a:ea typeface="宋体" pitchFamily="2" charset="-122"/>
              </a:rPr>
              <a:t>                      qb &lt;= </a:t>
            </a:r>
            <a:r>
              <a:rPr lang="en-US" altLang="zh-CN">
                <a:solidFill>
                  <a:schemeClr val="accent2"/>
                </a:solidFill>
                <a:ea typeface="宋体" pitchFamily="2" charset="-122"/>
              </a:rPr>
              <a:t>NOT</a:t>
            </a:r>
            <a:r>
              <a:rPr lang="en-US" altLang="zh-CN">
                <a:ea typeface="宋体" pitchFamily="2" charset="-122"/>
              </a:rPr>
              <a:t> d;</a:t>
            </a:r>
          </a:p>
          <a:p>
            <a:pPr>
              <a:lnSpc>
                <a:spcPct val="30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0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0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0000"/>
              </a:lnSpc>
            </a:pPr>
            <a:r>
              <a:rPr lang="en-US" altLang="zh-CN">
                <a:solidFill>
                  <a:schemeClr val="accent2"/>
                </a:solidFill>
                <a:ea typeface="宋体" pitchFamily="2" charset="-122"/>
              </a:rPr>
              <a:t>END</a:t>
            </a:r>
            <a:r>
              <a:rPr lang="en-US" altLang="zh-CN">
                <a:ea typeface="宋体" pitchFamily="2" charset="-122"/>
              </a:rPr>
              <a:t> rtl_arc;</a:t>
            </a:r>
          </a:p>
        </p:txBody>
      </p:sp>
      <p:grpSp>
        <p:nvGrpSpPr>
          <p:cNvPr id="3" name="Group 51"/>
          <p:cNvGrpSpPr>
            <a:grpSpLocks/>
          </p:cNvGrpSpPr>
          <p:nvPr/>
        </p:nvGrpSpPr>
        <p:grpSpPr bwMode="auto">
          <a:xfrm>
            <a:off x="2709863" y="3325813"/>
            <a:ext cx="6038850" cy="2044700"/>
            <a:chOff x="1707" y="2095"/>
            <a:chExt cx="3804" cy="1288"/>
          </a:xfrm>
        </p:grpSpPr>
        <p:sp>
          <p:nvSpPr>
            <p:cNvPr id="91143" name="Text Box 38"/>
            <p:cNvSpPr txBox="1">
              <a:spLocks noChangeArrowheads="1"/>
            </p:cNvSpPr>
            <p:nvPr/>
          </p:nvSpPr>
          <p:spPr bwMode="auto">
            <a:xfrm>
              <a:off x="4240" y="2964"/>
              <a:ext cx="1271" cy="419"/>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时钟有效之后才能完成所有动作</a:t>
              </a:r>
            </a:p>
          </p:txBody>
        </p:sp>
        <p:sp>
          <p:nvSpPr>
            <p:cNvPr id="91144" name="Line 39"/>
            <p:cNvSpPr>
              <a:spLocks noChangeShapeType="1"/>
            </p:cNvSpPr>
            <p:nvPr/>
          </p:nvSpPr>
          <p:spPr bwMode="auto">
            <a:xfrm flipH="1" flipV="1">
              <a:off x="3107" y="2115"/>
              <a:ext cx="1134" cy="861"/>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nvGrpSpPr>
            <p:cNvPr id="91145" name="Group 43"/>
            <p:cNvGrpSpPr>
              <a:grpSpLocks/>
            </p:cNvGrpSpPr>
            <p:nvPr/>
          </p:nvGrpSpPr>
          <p:grpSpPr bwMode="auto">
            <a:xfrm>
              <a:off x="1707" y="2095"/>
              <a:ext cx="1407" cy="72"/>
              <a:chOff x="1927" y="3067"/>
              <a:chExt cx="1407" cy="72"/>
            </a:xfrm>
          </p:grpSpPr>
          <p:grpSp>
            <p:nvGrpSpPr>
              <p:cNvPr id="91146" name="Group 44"/>
              <p:cNvGrpSpPr>
                <a:grpSpLocks/>
              </p:cNvGrpSpPr>
              <p:nvPr/>
            </p:nvGrpSpPr>
            <p:grpSpPr bwMode="auto">
              <a:xfrm>
                <a:off x="2608" y="3067"/>
                <a:ext cx="726" cy="63"/>
                <a:chOff x="4195" y="3512"/>
                <a:chExt cx="726" cy="63"/>
              </a:xfrm>
            </p:grpSpPr>
            <p:sp>
              <p:nvSpPr>
                <p:cNvPr id="91150" name="Freeform 45"/>
                <p:cNvSpPr>
                  <a:spLocks/>
                </p:cNvSpPr>
                <p:nvPr/>
              </p:nvSpPr>
              <p:spPr bwMode="auto">
                <a:xfrm>
                  <a:off x="4195" y="3521"/>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sp>
              <p:nvSpPr>
                <p:cNvPr id="91151" name="Freeform 46"/>
                <p:cNvSpPr>
                  <a:spLocks/>
                </p:cNvSpPr>
                <p:nvPr/>
              </p:nvSpPr>
              <p:spPr bwMode="auto">
                <a:xfrm>
                  <a:off x="4540" y="3512"/>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grpSp>
          <p:grpSp>
            <p:nvGrpSpPr>
              <p:cNvPr id="91147" name="Group 47"/>
              <p:cNvGrpSpPr>
                <a:grpSpLocks/>
              </p:cNvGrpSpPr>
              <p:nvPr/>
            </p:nvGrpSpPr>
            <p:grpSpPr bwMode="auto">
              <a:xfrm>
                <a:off x="1927" y="3076"/>
                <a:ext cx="726" cy="63"/>
                <a:chOff x="4195" y="3512"/>
                <a:chExt cx="726" cy="63"/>
              </a:xfrm>
            </p:grpSpPr>
            <p:sp>
              <p:nvSpPr>
                <p:cNvPr id="91148" name="Freeform 48"/>
                <p:cNvSpPr>
                  <a:spLocks/>
                </p:cNvSpPr>
                <p:nvPr/>
              </p:nvSpPr>
              <p:spPr bwMode="auto">
                <a:xfrm>
                  <a:off x="4195" y="3521"/>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sp>
              <p:nvSpPr>
                <p:cNvPr id="91149" name="Freeform 49"/>
                <p:cNvSpPr>
                  <a:spLocks/>
                </p:cNvSpPr>
                <p:nvPr/>
              </p:nvSpPr>
              <p:spPr bwMode="auto">
                <a:xfrm>
                  <a:off x="4540" y="3512"/>
                  <a:ext cx="381" cy="54"/>
                </a:xfrm>
                <a:custGeom>
                  <a:avLst/>
                  <a:gdLst>
                    <a:gd name="T0" fmla="*/ 0 w 767"/>
                    <a:gd name="T1" fmla="*/ 1 h 82"/>
                    <a:gd name="T2" fmla="*/ 0 w 767"/>
                    <a:gd name="T3" fmla="*/ 1 h 82"/>
                    <a:gd name="T4" fmla="*/ 0 w 767"/>
                    <a:gd name="T5" fmla="*/ 1 h 82"/>
                    <a:gd name="T6" fmla="*/ 0 w 767"/>
                    <a:gd name="T7" fmla="*/ 1 h 82"/>
                    <a:gd name="T8" fmla="*/ 0 w 767"/>
                    <a:gd name="T9" fmla="*/ 1 h 82"/>
                    <a:gd name="T10" fmla="*/ 0 w 767"/>
                    <a:gd name="T11" fmla="*/ 0 h 82"/>
                    <a:gd name="T12" fmla="*/ 0 w 767"/>
                    <a:gd name="T13" fmla="*/ 1 h 82"/>
                    <a:gd name="T14" fmla="*/ 0 w 767"/>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767"/>
                    <a:gd name="T25" fmla="*/ 0 h 82"/>
                    <a:gd name="T26" fmla="*/ 767 w 76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7" h="82">
                      <a:moveTo>
                        <a:pt x="0" y="73"/>
                      </a:moveTo>
                      <a:lnTo>
                        <a:pt x="91" y="18"/>
                      </a:lnTo>
                      <a:lnTo>
                        <a:pt x="200" y="73"/>
                      </a:lnTo>
                      <a:lnTo>
                        <a:pt x="338" y="9"/>
                      </a:lnTo>
                      <a:lnTo>
                        <a:pt x="447" y="73"/>
                      </a:lnTo>
                      <a:lnTo>
                        <a:pt x="557" y="0"/>
                      </a:lnTo>
                      <a:lnTo>
                        <a:pt x="658" y="82"/>
                      </a:lnTo>
                      <a:lnTo>
                        <a:pt x="767" y="18"/>
                      </a:lnTo>
                    </a:path>
                  </a:pathLst>
                </a:custGeom>
                <a:noFill/>
                <a:ln w="19050" cap="flat" cmpd="sng">
                  <a:solidFill>
                    <a:srgbClr val="FF3300"/>
                  </a:solidFill>
                  <a:prstDash val="solid"/>
                  <a:round/>
                  <a:headEnd type="none" w="med" len="med"/>
                  <a:tailEnd type="none" w="med" len="med"/>
                </a:ln>
              </p:spPr>
              <p:txBody>
                <a:bodyPr lIns="90000" tIns="82800" rIns="90000" bIns="46800">
                  <a:spAutoFit/>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9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animBg="1"/>
      <p:bldP spid="52944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6443663" y="6486525"/>
            <a:ext cx="2700337" cy="371475"/>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异步置位</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复位</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触发器的描述</a:t>
            </a:r>
          </a:p>
        </p:txBody>
      </p:sp>
      <p:sp>
        <p:nvSpPr>
          <p:cNvPr id="530435" name="Text Box 3"/>
          <p:cNvSpPr txBox="1">
            <a:spLocks noChangeArrowheads="1"/>
          </p:cNvSpPr>
          <p:nvPr/>
        </p:nvSpPr>
        <p:spPr bwMode="auto">
          <a:xfrm>
            <a:off x="90488" y="42863"/>
            <a:ext cx="3400425"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异步置位</a:t>
            </a:r>
            <a:r>
              <a:rPr lang="en-US" altLang="zh-CN">
                <a:solidFill>
                  <a:schemeClr val="bg1"/>
                </a:solidFill>
                <a:ea typeface="宋体" pitchFamily="2" charset="-122"/>
              </a:rPr>
              <a:t>/</a:t>
            </a:r>
            <a:r>
              <a:rPr lang="zh-CN" altLang="en-US">
                <a:solidFill>
                  <a:schemeClr val="bg1"/>
                </a:solidFill>
                <a:ea typeface="宋体" pitchFamily="2" charset="-122"/>
              </a:rPr>
              <a:t>复位的</a:t>
            </a:r>
            <a:r>
              <a:rPr lang="en-US" altLang="zh-CN">
                <a:solidFill>
                  <a:schemeClr val="bg1"/>
                </a:solidFill>
                <a:ea typeface="宋体" pitchFamily="2" charset="-122"/>
              </a:rPr>
              <a:t>D</a:t>
            </a:r>
            <a:r>
              <a:rPr lang="zh-CN" altLang="en-US">
                <a:solidFill>
                  <a:schemeClr val="bg1"/>
                </a:solidFill>
                <a:ea typeface="宋体" pitchFamily="2" charset="-122"/>
              </a:rPr>
              <a:t>触发器</a:t>
            </a:r>
          </a:p>
        </p:txBody>
      </p:sp>
      <p:grpSp>
        <p:nvGrpSpPr>
          <p:cNvPr id="2" name="Group 4"/>
          <p:cNvGrpSpPr>
            <a:grpSpLocks/>
          </p:cNvGrpSpPr>
          <p:nvPr/>
        </p:nvGrpSpPr>
        <p:grpSpPr bwMode="auto">
          <a:xfrm>
            <a:off x="6343650" y="244475"/>
            <a:ext cx="2535238" cy="2644775"/>
            <a:chOff x="3996" y="154"/>
            <a:chExt cx="1597" cy="1666"/>
          </a:xfrm>
        </p:grpSpPr>
        <p:sp>
          <p:nvSpPr>
            <p:cNvPr id="92169" name="Rectangle 5"/>
            <p:cNvSpPr>
              <a:spLocks noChangeArrowheads="1"/>
            </p:cNvSpPr>
            <p:nvPr/>
          </p:nvSpPr>
          <p:spPr bwMode="auto">
            <a:xfrm>
              <a:off x="4640" y="527"/>
              <a:ext cx="499" cy="95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2170" name="Text Box 6"/>
            <p:cNvSpPr txBox="1">
              <a:spLocks noChangeArrowheads="1"/>
            </p:cNvSpPr>
            <p:nvPr/>
          </p:nvSpPr>
          <p:spPr bwMode="auto">
            <a:xfrm>
              <a:off x="4624" y="669"/>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92171" name="Text Box 7"/>
            <p:cNvSpPr txBox="1">
              <a:spLocks noChangeArrowheads="1"/>
            </p:cNvSpPr>
            <p:nvPr/>
          </p:nvSpPr>
          <p:spPr bwMode="auto">
            <a:xfrm>
              <a:off x="4685" y="926"/>
              <a:ext cx="363"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CP</a:t>
              </a:r>
            </a:p>
          </p:txBody>
        </p:sp>
        <p:sp>
          <p:nvSpPr>
            <p:cNvPr id="92172" name="AutoShape 8"/>
            <p:cNvSpPr>
              <a:spLocks noChangeArrowheads="1"/>
            </p:cNvSpPr>
            <p:nvPr/>
          </p:nvSpPr>
          <p:spPr bwMode="auto">
            <a:xfrm rot="5400000">
              <a:off x="4628" y="1002"/>
              <a:ext cx="133" cy="112"/>
            </a:xfrm>
            <a:prstGeom prst="triangle">
              <a:avLst>
                <a:gd name="adj" fmla="val 50000"/>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2173" name="Text Box 9"/>
            <p:cNvSpPr txBox="1">
              <a:spLocks noChangeArrowheads="1"/>
            </p:cNvSpPr>
            <p:nvPr/>
          </p:nvSpPr>
          <p:spPr bwMode="auto">
            <a:xfrm>
              <a:off x="4894" y="663"/>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2174" name="Text Box 10"/>
            <p:cNvSpPr txBox="1">
              <a:spLocks noChangeArrowheads="1"/>
            </p:cNvSpPr>
            <p:nvPr/>
          </p:nvSpPr>
          <p:spPr bwMode="auto">
            <a:xfrm>
              <a:off x="4913" y="117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2175" name="Line 11"/>
            <p:cNvSpPr>
              <a:spLocks noChangeShapeType="1"/>
            </p:cNvSpPr>
            <p:nvPr/>
          </p:nvSpPr>
          <p:spPr bwMode="auto">
            <a:xfrm>
              <a:off x="5003" y="1216"/>
              <a:ext cx="9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76" name="Oval 12"/>
            <p:cNvSpPr>
              <a:spLocks noChangeArrowheads="1"/>
            </p:cNvSpPr>
            <p:nvPr/>
          </p:nvSpPr>
          <p:spPr bwMode="auto">
            <a:xfrm>
              <a:off x="5139" y="1234"/>
              <a:ext cx="91" cy="91"/>
            </a:xfrm>
            <a:prstGeom prst="ellipse">
              <a:avLst/>
            </a:prstGeom>
            <a:noFill/>
            <a:ln w="19050" algn="ctr">
              <a:solidFill>
                <a:schemeClr val="tx1"/>
              </a:solidFill>
              <a:round/>
              <a:headEnd/>
              <a:tailEnd/>
            </a:ln>
          </p:spPr>
          <p:txBody>
            <a:bodyPr wrap="none" lIns="90000" tIns="46800" rIns="90000" bIns="46800" anchor="ctr">
              <a:spAutoFit/>
            </a:bodyPr>
            <a:lstStyle/>
            <a:p>
              <a:endParaRPr lang="zh-CN" altLang="en-US"/>
            </a:p>
          </p:txBody>
        </p:sp>
        <p:sp>
          <p:nvSpPr>
            <p:cNvPr id="92177" name="Line 13"/>
            <p:cNvSpPr>
              <a:spLocks noChangeShapeType="1"/>
            </p:cNvSpPr>
            <p:nvPr/>
          </p:nvSpPr>
          <p:spPr bwMode="auto">
            <a:xfrm>
              <a:off x="4368" y="79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78" name="Line 14"/>
            <p:cNvSpPr>
              <a:spLocks noChangeShapeType="1"/>
            </p:cNvSpPr>
            <p:nvPr/>
          </p:nvSpPr>
          <p:spPr bwMode="auto">
            <a:xfrm>
              <a:off x="4368" y="10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79" name="Line 15"/>
            <p:cNvSpPr>
              <a:spLocks noChangeShapeType="1"/>
            </p:cNvSpPr>
            <p:nvPr/>
          </p:nvSpPr>
          <p:spPr bwMode="auto">
            <a:xfrm flipV="1">
              <a:off x="5230" y="1268"/>
              <a:ext cx="179"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92180" name="Line 16"/>
            <p:cNvSpPr>
              <a:spLocks noChangeShapeType="1"/>
            </p:cNvSpPr>
            <p:nvPr/>
          </p:nvSpPr>
          <p:spPr bwMode="auto">
            <a:xfrm>
              <a:off x="5139" y="79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81" name="Text Box 17"/>
            <p:cNvSpPr txBox="1">
              <a:spLocks noChangeArrowheads="1"/>
            </p:cNvSpPr>
            <p:nvPr/>
          </p:nvSpPr>
          <p:spPr bwMode="auto">
            <a:xfrm>
              <a:off x="4232" y="572"/>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a:t>
              </a:r>
            </a:p>
          </p:txBody>
        </p:sp>
        <p:sp>
          <p:nvSpPr>
            <p:cNvPr id="92182" name="Text Box 18"/>
            <p:cNvSpPr txBox="1">
              <a:spLocks noChangeArrowheads="1"/>
            </p:cNvSpPr>
            <p:nvPr/>
          </p:nvSpPr>
          <p:spPr bwMode="auto">
            <a:xfrm>
              <a:off x="4096" y="844"/>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92183" name="Text Box 19"/>
            <p:cNvSpPr txBox="1">
              <a:spLocks noChangeArrowheads="1"/>
            </p:cNvSpPr>
            <p:nvPr/>
          </p:nvSpPr>
          <p:spPr bwMode="auto">
            <a:xfrm>
              <a:off x="5148" y="52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a:t>
              </a:r>
            </a:p>
          </p:txBody>
        </p:sp>
        <p:sp>
          <p:nvSpPr>
            <p:cNvPr id="92184" name="Text Box 20"/>
            <p:cNvSpPr txBox="1">
              <a:spLocks noChangeArrowheads="1"/>
            </p:cNvSpPr>
            <p:nvPr/>
          </p:nvSpPr>
          <p:spPr bwMode="auto">
            <a:xfrm>
              <a:off x="5184" y="1026"/>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qb</a:t>
              </a:r>
            </a:p>
          </p:txBody>
        </p:sp>
        <p:sp>
          <p:nvSpPr>
            <p:cNvPr id="92185" name="Text Box 21"/>
            <p:cNvSpPr txBox="1">
              <a:spLocks noChangeArrowheads="1"/>
            </p:cNvSpPr>
            <p:nvPr/>
          </p:nvSpPr>
          <p:spPr bwMode="auto">
            <a:xfrm>
              <a:off x="4731" y="125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R</a:t>
              </a:r>
            </a:p>
          </p:txBody>
        </p:sp>
        <p:sp>
          <p:nvSpPr>
            <p:cNvPr id="92186" name="Text Box 22"/>
            <p:cNvSpPr txBox="1">
              <a:spLocks noChangeArrowheads="1"/>
            </p:cNvSpPr>
            <p:nvPr/>
          </p:nvSpPr>
          <p:spPr bwMode="auto">
            <a:xfrm>
              <a:off x="4014" y="1570"/>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reset</a:t>
              </a:r>
            </a:p>
          </p:txBody>
        </p:sp>
        <p:sp>
          <p:nvSpPr>
            <p:cNvPr id="92187" name="Text Box 23"/>
            <p:cNvSpPr txBox="1">
              <a:spLocks noChangeArrowheads="1"/>
            </p:cNvSpPr>
            <p:nvPr/>
          </p:nvSpPr>
          <p:spPr bwMode="auto">
            <a:xfrm>
              <a:off x="4767" y="481"/>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S</a:t>
              </a:r>
            </a:p>
          </p:txBody>
        </p:sp>
        <p:sp>
          <p:nvSpPr>
            <p:cNvPr id="92188" name="Line 24"/>
            <p:cNvSpPr>
              <a:spLocks noChangeShapeType="1"/>
            </p:cNvSpPr>
            <p:nvPr/>
          </p:nvSpPr>
          <p:spPr bwMode="auto">
            <a:xfrm>
              <a:off x="4921" y="1543"/>
              <a:ext cx="0"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89" name="Oval 25"/>
            <p:cNvSpPr>
              <a:spLocks noChangeArrowheads="1"/>
            </p:cNvSpPr>
            <p:nvPr/>
          </p:nvSpPr>
          <p:spPr bwMode="auto">
            <a:xfrm>
              <a:off x="4885" y="1481"/>
              <a:ext cx="73" cy="81"/>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2190" name="Oval 26"/>
            <p:cNvSpPr>
              <a:spLocks noChangeArrowheads="1"/>
            </p:cNvSpPr>
            <p:nvPr/>
          </p:nvSpPr>
          <p:spPr bwMode="auto">
            <a:xfrm>
              <a:off x="4867" y="436"/>
              <a:ext cx="73" cy="81"/>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2191" name="Line 27"/>
            <p:cNvSpPr>
              <a:spLocks noChangeShapeType="1"/>
            </p:cNvSpPr>
            <p:nvPr/>
          </p:nvSpPr>
          <p:spPr bwMode="auto">
            <a:xfrm>
              <a:off x="4893" y="255"/>
              <a:ext cx="0"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92" name="Text Box 28"/>
            <p:cNvSpPr txBox="1">
              <a:spLocks noChangeArrowheads="1"/>
            </p:cNvSpPr>
            <p:nvPr/>
          </p:nvSpPr>
          <p:spPr bwMode="auto">
            <a:xfrm>
              <a:off x="3996" y="154"/>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set</a:t>
              </a:r>
            </a:p>
          </p:txBody>
        </p:sp>
        <p:sp>
          <p:nvSpPr>
            <p:cNvPr id="92193" name="Line 29"/>
            <p:cNvSpPr>
              <a:spLocks noChangeShapeType="1"/>
            </p:cNvSpPr>
            <p:nvPr/>
          </p:nvSpPr>
          <p:spPr bwMode="auto">
            <a:xfrm flipH="1">
              <a:off x="4468" y="1733"/>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2194" name="Line 30"/>
            <p:cNvSpPr>
              <a:spLocks noChangeShapeType="1"/>
            </p:cNvSpPr>
            <p:nvPr/>
          </p:nvSpPr>
          <p:spPr bwMode="auto">
            <a:xfrm flipH="1">
              <a:off x="4441" y="246"/>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grpSp>
      <p:sp>
        <p:nvSpPr>
          <p:cNvPr id="530464" name="Text Box 32"/>
          <p:cNvSpPr txBox="1">
            <a:spLocks noChangeArrowheads="1"/>
          </p:cNvSpPr>
          <p:nvPr/>
        </p:nvSpPr>
        <p:spPr bwMode="auto">
          <a:xfrm>
            <a:off x="525463" y="280988"/>
            <a:ext cx="6192837" cy="6149975"/>
          </a:xfrm>
          <a:prstGeom prst="rect">
            <a:avLst/>
          </a:prstGeom>
          <a:noFill/>
          <a:ln w="19050" algn="ctr">
            <a:noFill/>
            <a:miter lim="800000"/>
            <a:headEnd/>
            <a:tailEnd/>
          </a:ln>
        </p:spPr>
        <p:txBody>
          <a:bodyPr lIns="90000" tIns="46800" rIns="90000" bIns="46800">
            <a:spAutoFit/>
          </a:bodyPr>
          <a:lstStyle/>
          <a:p>
            <a:pPr>
              <a:lnSpc>
                <a:spcPct val="35000"/>
              </a:lnSpc>
            </a:pPr>
            <a:endParaRPr lang="en-US" altLang="zh-CN">
              <a:ea typeface="宋体" pitchFamily="2" charset="-122"/>
            </a:endParaRPr>
          </a:p>
          <a:p>
            <a:pPr>
              <a:lnSpc>
                <a:spcPct val="35000"/>
              </a:lnSpc>
            </a:pPr>
            <a:endParaRPr lang="en-US" altLang="zh-CN">
              <a:solidFill>
                <a:schemeClr val="accent2"/>
              </a:solidFill>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ea typeface="宋体" pitchFamily="2" charset="-122"/>
              </a:rPr>
              <a:t>USE 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r>
              <a:rPr lang="en-US" altLang="zh-CN">
                <a:solidFill>
                  <a:schemeClr val="accent2"/>
                </a:solidFill>
                <a:ea typeface="宋体" pitchFamily="2" charset="-122"/>
              </a:rPr>
              <a:t>ENTITY</a:t>
            </a:r>
            <a:r>
              <a:rPr lang="en-US" altLang="zh-CN">
                <a:ea typeface="宋体" pitchFamily="2" charset="-122"/>
              </a:rPr>
              <a:t> async_rsdff </a:t>
            </a:r>
            <a:r>
              <a:rPr lang="en-US" altLang="zh-CN">
                <a:solidFill>
                  <a:schemeClr val="accent2"/>
                </a:solidFill>
                <a:ea typeface="宋体" pitchFamily="2" charset="-122"/>
              </a:rPr>
              <a:t>IS</a:t>
            </a:r>
            <a:r>
              <a:rPr lang="en-US" altLang="zh-CN">
                <a:ea typeface="宋体" pitchFamily="2" charset="-122"/>
              </a:rPr>
              <a:t> </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(d,clk,set,reset: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a:t>
            </a:r>
            <a:r>
              <a:rPr lang="en-US" altLang="zh-CN">
                <a:solidFill>
                  <a:schemeClr val="accent2"/>
                </a:solidFill>
                <a:ea typeface="宋体" pitchFamily="2" charset="-122"/>
              </a:rPr>
              <a:t>q,qb </a:t>
            </a:r>
            <a:r>
              <a:rPr lang="en-US" altLang="zh-CN">
                <a:ea typeface="宋体" pitchFamily="2" charset="-122"/>
              </a:rPr>
              <a:t> : OUT std_logic);</a:t>
            </a:r>
          </a:p>
          <a:p>
            <a:pPr>
              <a:lnSpc>
                <a:spcPct val="35000"/>
              </a:lnSpc>
            </a:pPr>
            <a:r>
              <a:rPr lang="en-US" altLang="zh-CN">
                <a:solidFill>
                  <a:schemeClr val="accent2"/>
                </a:solidFill>
                <a:ea typeface="宋体" pitchFamily="2" charset="-122"/>
              </a:rPr>
              <a:t>END</a:t>
            </a:r>
            <a:r>
              <a:rPr lang="en-US" altLang="zh-CN">
                <a:ea typeface="宋体" pitchFamily="2" charset="-122"/>
              </a:rPr>
              <a:t> async_rsdff;</a:t>
            </a:r>
          </a:p>
          <a:p>
            <a:pPr>
              <a:lnSpc>
                <a:spcPct val="35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async_rsdff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(clk,set,reset)</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(set ='0' </a:t>
            </a:r>
            <a:r>
              <a:rPr lang="en-US" altLang="zh-CN">
                <a:solidFill>
                  <a:schemeClr val="accent2"/>
                </a:solidFill>
                <a:ea typeface="宋体" pitchFamily="2" charset="-122"/>
              </a:rPr>
              <a:t>AND</a:t>
            </a:r>
            <a:r>
              <a:rPr lang="en-US" altLang="zh-CN">
                <a:ea typeface="宋体" pitchFamily="2" charset="-122"/>
              </a:rPr>
              <a:t> reset ='1')</a:t>
            </a:r>
            <a:r>
              <a:rPr lang="en-US" altLang="zh-CN">
                <a:solidFill>
                  <a:schemeClr val="accent2"/>
                </a:solidFill>
                <a:ea typeface="宋体" pitchFamily="2" charset="-122"/>
              </a:rPr>
              <a:t> THEN</a:t>
            </a:r>
          </a:p>
          <a:p>
            <a:pPr>
              <a:lnSpc>
                <a:spcPct val="35000"/>
              </a:lnSpc>
            </a:pPr>
            <a:r>
              <a:rPr lang="en-US" altLang="zh-CN">
                <a:ea typeface="宋体" pitchFamily="2" charset="-122"/>
              </a:rPr>
              <a:t>                  q  &lt;= '1';</a:t>
            </a:r>
          </a:p>
          <a:p>
            <a:pPr>
              <a:lnSpc>
                <a:spcPct val="35000"/>
              </a:lnSpc>
            </a:pPr>
            <a:r>
              <a:rPr lang="en-US" altLang="zh-CN">
                <a:ea typeface="宋体" pitchFamily="2" charset="-122"/>
              </a:rPr>
              <a:t>                  qb &lt;= '0';</a:t>
            </a:r>
          </a:p>
          <a:p>
            <a:pPr>
              <a:lnSpc>
                <a:spcPct val="35000"/>
              </a:lnSpc>
            </a:pPr>
            <a:r>
              <a:rPr lang="en-US" altLang="zh-CN">
                <a:ea typeface="宋体" pitchFamily="2" charset="-122"/>
              </a:rPr>
              <a:t>              </a:t>
            </a:r>
            <a:r>
              <a:rPr lang="en-US" altLang="zh-CN">
                <a:solidFill>
                  <a:schemeClr val="accent2"/>
                </a:solidFill>
                <a:ea typeface="宋体" pitchFamily="2" charset="-122"/>
              </a:rPr>
              <a:t>ELSIF</a:t>
            </a:r>
            <a:r>
              <a:rPr lang="en-US" altLang="zh-CN">
                <a:ea typeface="宋体" pitchFamily="2" charset="-122"/>
              </a:rPr>
              <a:t> (set ='1' </a:t>
            </a:r>
            <a:r>
              <a:rPr lang="en-US" altLang="zh-CN">
                <a:solidFill>
                  <a:schemeClr val="accent2"/>
                </a:solidFill>
                <a:ea typeface="宋体" pitchFamily="2" charset="-122"/>
              </a:rPr>
              <a:t>AND</a:t>
            </a:r>
            <a:r>
              <a:rPr lang="en-US" altLang="zh-CN">
                <a:ea typeface="宋体" pitchFamily="2" charset="-122"/>
              </a:rPr>
              <a:t> reset ='0') </a:t>
            </a:r>
            <a:r>
              <a:rPr lang="en-US" altLang="zh-CN">
                <a:solidFill>
                  <a:schemeClr val="accent2"/>
                </a:solidFill>
                <a:ea typeface="宋体" pitchFamily="2" charset="-122"/>
              </a:rPr>
              <a:t>THEN</a:t>
            </a:r>
          </a:p>
          <a:p>
            <a:pPr>
              <a:lnSpc>
                <a:spcPct val="35000"/>
              </a:lnSpc>
            </a:pPr>
            <a:r>
              <a:rPr lang="en-US" altLang="zh-CN">
                <a:ea typeface="宋体" pitchFamily="2" charset="-122"/>
              </a:rPr>
              <a:t>                  q  &lt;= '0';</a:t>
            </a:r>
          </a:p>
          <a:p>
            <a:pPr>
              <a:lnSpc>
                <a:spcPct val="35000"/>
              </a:lnSpc>
            </a:pPr>
            <a:r>
              <a:rPr lang="en-US" altLang="zh-CN">
                <a:ea typeface="宋体" pitchFamily="2" charset="-122"/>
              </a:rPr>
              <a:t>                  qb &lt;= '1';</a:t>
            </a:r>
          </a:p>
          <a:p>
            <a:pPr>
              <a:lnSpc>
                <a:spcPct val="35000"/>
              </a:lnSpc>
            </a:pPr>
            <a:r>
              <a:rPr lang="en-US" altLang="zh-CN">
                <a:ea typeface="宋体" pitchFamily="2" charset="-122"/>
              </a:rPr>
              <a:t>              </a:t>
            </a:r>
            <a:r>
              <a:rPr lang="en-US" altLang="zh-CN">
                <a:solidFill>
                  <a:schemeClr val="accent2"/>
                </a:solidFill>
                <a:ea typeface="宋体" pitchFamily="2" charset="-122"/>
              </a:rPr>
              <a:t>ELSIF</a:t>
            </a:r>
            <a:r>
              <a:rPr lang="en-US" altLang="zh-CN">
                <a:ea typeface="宋体" pitchFamily="2" charset="-122"/>
              </a:rPr>
              <a:t> (clk'event </a:t>
            </a:r>
            <a:r>
              <a:rPr lang="en-US" altLang="zh-CN">
                <a:solidFill>
                  <a:schemeClr val="accent2"/>
                </a:solidFill>
                <a:ea typeface="宋体" pitchFamily="2" charset="-122"/>
              </a:rPr>
              <a:t>AND </a:t>
            </a:r>
            <a:r>
              <a:rPr lang="en-US" altLang="zh-CN">
                <a:ea typeface="宋体" pitchFamily="2" charset="-122"/>
              </a:rPr>
              <a:t>clk ='1') </a:t>
            </a:r>
            <a:r>
              <a:rPr lang="en-US" altLang="zh-CN">
                <a:solidFill>
                  <a:schemeClr val="accent2"/>
                </a:solidFill>
                <a:ea typeface="宋体" pitchFamily="2" charset="-122"/>
              </a:rPr>
              <a:t>THEN</a:t>
            </a:r>
          </a:p>
          <a:p>
            <a:pPr>
              <a:lnSpc>
                <a:spcPct val="35000"/>
              </a:lnSpc>
            </a:pPr>
            <a:r>
              <a:rPr lang="en-US" altLang="zh-CN">
                <a:ea typeface="宋体" pitchFamily="2" charset="-122"/>
              </a:rPr>
              <a:t>                  q  &lt;= d;</a:t>
            </a:r>
          </a:p>
          <a:p>
            <a:pPr>
              <a:lnSpc>
                <a:spcPct val="35000"/>
              </a:lnSpc>
            </a:pPr>
            <a:r>
              <a:rPr lang="en-US" altLang="zh-CN">
                <a:ea typeface="宋体" pitchFamily="2" charset="-122"/>
              </a:rPr>
              <a:t>                  qb &lt;= </a:t>
            </a:r>
            <a:r>
              <a:rPr lang="en-US" altLang="zh-CN">
                <a:solidFill>
                  <a:schemeClr val="accent2"/>
                </a:solidFill>
                <a:ea typeface="宋体" pitchFamily="2" charset="-122"/>
              </a:rPr>
              <a:t>NOT</a:t>
            </a:r>
            <a:r>
              <a:rPr lang="en-US" altLang="zh-CN">
                <a:ea typeface="宋体" pitchFamily="2" charset="-122"/>
              </a:rPr>
              <a:t> d;</a:t>
            </a:r>
          </a:p>
          <a:p>
            <a:pPr>
              <a:lnSpc>
                <a:spcPct val="35000"/>
              </a:lnSpc>
            </a:pPr>
            <a:r>
              <a:rPr lang="en-US" altLang="zh-CN">
                <a:ea typeface="宋体" pitchFamily="2" charset="-122"/>
              </a:rPr>
              <a:t>              </a:t>
            </a:r>
            <a:r>
              <a:rPr lang="en-US" altLang="zh-CN">
                <a:solidFill>
                  <a:schemeClr val="accent2"/>
                </a:solidFill>
                <a:ea typeface="宋体" pitchFamily="2" charset="-122"/>
              </a:rPr>
              <a:t>END IF;</a:t>
            </a:r>
          </a:p>
          <a:p>
            <a:pPr>
              <a:lnSpc>
                <a:spcPct val="35000"/>
              </a:lnSpc>
            </a:pPr>
            <a:r>
              <a:rPr lang="en-US" altLang="zh-CN">
                <a:solidFill>
                  <a:schemeClr val="accent2"/>
                </a:solidFill>
                <a:ea typeface="宋体" pitchFamily="2" charset="-122"/>
              </a:rPr>
              <a:t>         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rtl_arc;</a:t>
            </a:r>
          </a:p>
        </p:txBody>
      </p:sp>
      <p:grpSp>
        <p:nvGrpSpPr>
          <p:cNvPr id="3" name="Group 35"/>
          <p:cNvGrpSpPr>
            <a:grpSpLocks/>
          </p:cNvGrpSpPr>
          <p:nvPr/>
        </p:nvGrpSpPr>
        <p:grpSpPr bwMode="auto">
          <a:xfrm>
            <a:off x="6011863" y="3284538"/>
            <a:ext cx="2144712" cy="1512887"/>
            <a:chOff x="3787" y="2069"/>
            <a:chExt cx="1351" cy="953"/>
          </a:xfrm>
        </p:grpSpPr>
        <p:sp>
          <p:nvSpPr>
            <p:cNvPr id="92167" name="AutoShape 33"/>
            <p:cNvSpPr>
              <a:spLocks/>
            </p:cNvSpPr>
            <p:nvPr/>
          </p:nvSpPr>
          <p:spPr bwMode="auto">
            <a:xfrm>
              <a:off x="3787" y="2069"/>
              <a:ext cx="136" cy="953"/>
            </a:xfrm>
            <a:prstGeom prst="rightBrace">
              <a:avLst>
                <a:gd name="adj1" fmla="val 58395"/>
                <a:gd name="adj2" fmla="val 50000"/>
              </a:avLst>
            </a:prstGeom>
            <a:noFill/>
            <a:ln w="19050">
              <a:solidFill>
                <a:srgbClr val="FF3300"/>
              </a:solidFill>
              <a:round/>
              <a:headEnd/>
              <a:tailEnd/>
            </a:ln>
          </p:spPr>
          <p:txBody>
            <a:bodyPr wrap="none" lIns="90000" tIns="82800" rIns="90000" bIns="46800" anchor="ctr">
              <a:spAutoFit/>
            </a:bodyPr>
            <a:lstStyle/>
            <a:p>
              <a:endParaRPr lang="zh-CN" altLang="en-US"/>
            </a:p>
          </p:txBody>
        </p:sp>
        <p:sp>
          <p:nvSpPr>
            <p:cNvPr id="92168" name="Text Box 34"/>
            <p:cNvSpPr txBox="1">
              <a:spLocks noChangeArrowheads="1"/>
            </p:cNvSpPr>
            <p:nvPr/>
          </p:nvSpPr>
          <p:spPr bwMode="auto">
            <a:xfrm>
              <a:off x="3959" y="2432"/>
              <a:ext cx="1179" cy="256"/>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不受时钟控制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0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animBg="1"/>
      <p:bldP spid="53046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129463" y="6486525"/>
            <a:ext cx="2014537" cy="371475"/>
          </a:xfrm>
        </p:spPr>
        <p:txBody>
          <a:bodyPr/>
          <a:lstStyle/>
          <a:p>
            <a:pPr algn="r" eaLnBrk="1" hangingPunct="1">
              <a:spcBef>
                <a:spcPct val="50000"/>
              </a:spcBef>
              <a:defRPr/>
            </a:pP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JK</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触发器的描述</a:t>
            </a:r>
          </a:p>
        </p:txBody>
      </p:sp>
      <p:sp>
        <p:nvSpPr>
          <p:cNvPr id="532483" name="Text Box 3"/>
          <p:cNvSpPr txBox="1">
            <a:spLocks noChangeArrowheads="1"/>
          </p:cNvSpPr>
          <p:nvPr/>
        </p:nvSpPr>
        <p:spPr bwMode="auto">
          <a:xfrm>
            <a:off x="90488" y="42863"/>
            <a:ext cx="2178050"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en-US" altLang="zh-CN">
                <a:solidFill>
                  <a:schemeClr val="bg1"/>
                </a:solidFill>
                <a:ea typeface="宋体" pitchFamily="2" charset="-122"/>
              </a:rPr>
              <a:t>JK</a:t>
            </a:r>
            <a:r>
              <a:rPr lang="zh-CN" altLang="en-US">
                <a:solidFill>
                  <a:schemeClr val="bg1"/>
                </a:solidFill>
                <a:ea typeface="宋体" pitchFamily="2" charset="-122"/>
              </a:rPr>
              <a:t>触发器</a:t>
            </a:r>
          </a:p>
        </p:txBody>
      </p:sp>
      <p:grpSp>
        <p:nvGrpSpPr>
          <p:cNvPr id="2" name="Group 38"/>
          <p:cNvGrpSpPr>
            <a:grpSpLocks/>
          </p:cNvGrpSpPr>
          <p:nvPr/>
        </p:nvGrpSpPr>
        <p:grpSpPr bwMode="auto">
          <a:xfrm>
            <a:off x="1042988" y="692150"/>
            <a:ext cx="2535237" cy="2760663"/>
            <a:chOff x="3996" y="154"/>
            <a:chExt cx="1597" cy="1739"/>
          </a:xfrm>
        </p:grpSpPr>
        <p:sp>
          <p:nvSpPr>
            <p:cNvPr id="93196" name="Rectangle 5"/>
            <p:cNvSpPr>
              <a:spLocks noChangeArrowheads="1"/>
            </p:cNvSpPr>
            <p:nvPr/>
          </p:nvSpPr>
          <p:spPr bwMode="auto">
            <a:xfrm>
              <a:off x="4640" y="527"/>
              <a:ext cx="499" cy="1026"/>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3197" name="Text Box 6"/>
            <p:cNvSpPr txBox="1">
              <a:spLocks noChangeArrowheads="1"/>
            </p:cNvSpPr>
            <p:nvPr/>
          </p:nvSpPr>
          <p:spPr bwMode="auto">
            <a:xfrm>
              <a:off x="4624" y="669"/>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J</a:t>
              </a:r>
            </a:p>
          </p:txBody>
        </p:sp>
        <p:sp>
          <p:nvSpPr>
            <p:cNvPr id="93198" name="Text Box 7"/>
            <p:cNvSpPr txBox="1">
              <a:spLocks noChangeArrowheads="1"/>
            </p:cNvSpPr>
            <p:nvPr/>
          </p:nvSpPr>
          <p:spPr bwMode="auto">
            <a:xfrm>
              <a:off x="4685" y="926"/>
              <a:ext cx="363"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CP</a:t>
              </a:r>
            </a:p>
          </p:txBody>
        </p:sp>
        <p:sp>
          <p:nvSpPr>
            <p:cNvPr id="93199" name="AutoShape 8"/>
            <p:cNvSpPr>
              <a:spLocks noChangeArrowheads="1"/>
            </p:cNvSpPr>
            <p:nvPr/>
          </p:nvSpPr>
          <p:spPr bwMode="auto">
            <a:xfrm rot="5400000">
              <a:off x="4628" y="1002"/>
              <a:ext cx="133" cy="112"/>
            </a:xfrm>
            <a:prstGeom prst="triangle">
              <a:avLst>
                <a:gd name="adj" fmla="val 50000"/>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3200" name="Text Box 9"/>
            <p:cNvSpPr txBox="1">
              <a:spLocks noChangeArrowheads="1"/>
            </p:cNvSpPr>
            <p:nvPr/>
          </p:nvSpPr>
          <p:spPr bwMode="auto">
            <a:xfrm>
              <a:off x="4894" y="663"/>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3201" name="Text Box 10"/>
            <p:cNvSpPr txBox="1">
              <a:spLocks noChangeArrowheads="1"/>
            </p:cNvSpPr>
            <p:nvPr/>
          </p:nvSpPr>
          <p:spPr bwMode="auto">
            <a:xfrm>
              <a:off x="4913" y="117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3202" name="Line 11"/>
            <p:cNvSpPr>
              <a:spLocks noChangeShapeType="1"/>
            </p:cNvSpPr>
            <p:nvPr/>
          </p:nvSpPr>
          <p:spPr bwMode="auto">
            <a:xfrm>
              <a:off x="5003" y="1216"/>
              <a:ext cx="91"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03" name="Oval 12"/>
            <p:cNvSpPr>
              <a:spLocks noChangeArrowheads="1"/>
            </p:cNvSpPr>
            <p:nvPr/>
          </p:nvSpPr>
          <p:spPr bwMode="auto">
            <a:xfrm>
              <a:off x="5139" y="1234"/>
              <a:ext cx="91" cy="91"/>
            </a:xfrm>
            <a:prstGeom prst="ellipse">
              <a:avLst/>
            </a:prstGeom>
            <a:noFill/>
            <a:ln w="19050" algn="ctr">
              <a:solidFill>
                <a:schemeClr val="tx1"/>
              </a:solidFill>
              <a:round/>
              <a:headEnd/>
              <a:tailEnd/>
            </a:ln>
          </p:spPr>
          <p:txBody>
            <a:bodyPr wrap="none" lIns="90000" tIns="46800" rIns="90000" bIns="46800" anchor="ctr">
              <a:spAutoFit/>
            </a:bodyPr>
            <a:lstStyle/>
            <a:p>
              <a:endParaRPr lang="zh-CN" altLang="en-US"/>
            </a:p>
          </p:txBody>
        </p:sp>
        <p:sp>
          <p:nvSpPr>
            <p:cNvPr id="93204" name="Line 13"/>
            <p:cNvSpPr>
              <a:spLocks noChangeShapeType="1"/>
            </p:cNvSpPr>
            <p:nvPr/>
          </p:nvSpPr>
          <p:spPr bwMode="auto">
            <a:xfrm>
              <a:off x="4368" y="13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05" name="Line 14"/>
            <p:cNvSpPr>
              <a:spLocks noChangeShapeType="1"/>
            </p:cNvSpPr>
            <p:nvPr/>
          </p:nvSpPr>
          <p:spPr bwMode="auto">
            <a:xfrm>
              <a:off x="4368" y="10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06" name="Line 15"/>
            <p:cNvSpPr>
              <a:spLocks noChangeShapeType="1"/>
            </p:cNvSpPr>
            <p:nvPr/>
          </p:nvSpPr>
          <p:spPr bwMode="auto">
            <a:xfrm flipV="1">
              <a:off x="5230" y="1268"/>
              <a:ext cx="179" cy="2"/>
            </a:xfrm>
            <a:prstGeom prst="line">
              <a:avLst/>
            </a:prstGeom>
            <a:noFill/>
            <a:ln w="19050">
              <a:solidFill>
                <a:schemeClr val="tx1"/>
              </a:solidFill>
              <a:round/>
              <a:headEnd/>
              <a:tailEnd/>
            </a:ln>
          </p:spPr>
          <p:txBody>
            <a:bodyPr lIns="90000" tIns="46800" rIns="90000" bIns="46800" anchor="ctr">
              <a:spAutoFit/>
            </a:bodyPr>
            <a:lstStyle/>
            <a:p>
              <a:endParaRPr lang="zh-CN" altLang="en-US"/>
            </a:p>
          </p:txBody>
        </p:sp>
        <p:sp>
          <p:nvSpPr>
            <p:cNvPr id="93207" name="Line 16"/>
            <p:cNvSpPr>
              <a:spLocks noChangeShapeType="1"/>
            </p:cNvSpPr>
            <p:nvPr/>
          </p:nvSpPr>
          <p:spPr bwMode="auto">
            <a:xfrm>
              <a:off x="5139" y="79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08" name="Text Box 17"/>
            <p:cNvSpPr txBox="1">
              <a:spLocks noChangeArrowheads="1"/>
            </p:cNvSpPr>
            <p:nvPr/>
          </p:nvSpPr>
          <p:spPr bwMode="auto">
            <a:xfrm>
              <a:off x="4232" y="572"/>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j</a:t>
              </a:r>
            </a:p>
          </p:txBody>
        </p:sp>
        <p:sp>
          <p:nvSpPr>
            <p:cNvPr id="93209" name="Text Box 18"/>
            <p:cNvSpPr txBox="1">
              <a:spLocks noChangeArrowheads="1"/>
            </p:cNvSpPr>
            <p:nvPr/>
          </p:nvSpPr>
          <p:spPr bwMode="auto">
            <a:xfrm>
              <a:off x="4096" y="844"/>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93210" name="Text Box 19"/>
            <p:cNvSpPr txBox="1">
              <a:spLocks noChangeArrowheads="1"/>
            </p:cNvSpPr>
            <p:nvPr/>
          </p:nvSpPr>
          <p:spPr bwMode="auto">
            <a:xfrm>
              <a:off x="5148" y="52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a:t>
              </a:r>
            </a:p>
          </p:txBody>
        </p:sp>
        <p:sp>
          <p:nvSpPr>
            <p:cNvPr id="93211" name="Text Box 20"/>
            <p:cNvSpPr txBox="1">
              <a:spLocks noChangeArrowheads="1"/>
            </p:cNvSpPr>
            <p:nvPr/>
          </p:nvSpPr>
          <p:spPr bwMode="auto">
            <a:xfrm>
              <a:off x="5184" y="1026"/>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qb</a:t>
              </a:r>
            </a:p>
          </p:txBody>
        </p:sp>
        <p:sp>
          <p:nvSpPr>
            <p:cNvPr id="93212" name="Text Box 21"/>
            <p:cNvSpPr txBox="1">
              <a:spLocks noChangeArrowheads="1"/>
            </p:cNvSpPr>
            <p:nvPr/>
          </p:nvSpPr>
          <p:spPr bwMode="auto">
            <a:xfrm>
              <a:off x="4758" y="1325"/>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R</a:t>
              </a:r>
            </a:p>
          </p:txBody>
        </p:sp>
        <p:sp>
          <p:nvSpPr>
            <p:cNvPr id="93213" name="Text Box 22"/>
            <p:cNvSpPr txBox="1">
              <a:spLocks noChangeArrowheads="1"/>
            </p:cNvSpPr>
            <p:nvPr/>
          </p:nvSpPr>
          <p:spPr bwMode="auto">
            <a:xfrm>
              <a:off x="4014" y="1643"/>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reset</a:t>
              </a:r>
            </a:p>
          </p:txBody>
        </p:sp>
        <p:sp>
          <p:nvSpPr>
            <p:cNvPr id="93214" name="Text Box 23"/>
            <p:cNvSpPr txBox="1">
              <a:spLocks noChangeArrowheads="1"/>
            </p:cNvSpPr>
            <p:nvPr/>
          </p:nvSpPr>
          <p:spPr bwMode="auto">
            <a:xfrm>
              <a:off x="4767" y="481"/>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S</a:t>
              </a:r>
            </a:p>
          </p:txBody>
        </p:sp>
        <p:sp>
          <p:nvSpPr>
            <p:cNvPr id="93215" name="Line 24"/>
            <p:cNvSpPr>
              <a:spLocks noChangeShapeType="1"/>
            </p:cNvSpPr>
            <p:nvPr/>
          </p:nvSpPr>
          <p:spPr bwMode="auto">
            <a:xfrm>
              <a:off x="4921" y="1616"/>
              <a:ext cx="0"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16" name="Oval 25"/>
            <p:cNvSpPr>
              <a:spLocks noChangeArrowheads="1"/>
            </p:cNvSpPr>
            <p:nvPr/>
          </p:nvSpPr>
          <p:spPr bwMode="auto">
            <a:xfrm>
              <a:off x="4885" y="1554"/>
              <a:ext cx="73" cy="81"/>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3217" name="Oval 26"/>
            <p:cNvSpPr>
              <a:spLocks noChangeArrowheads="1"/>
            </p:cNvSpPr>
            <p:nvPr/>
          </p:nvSpPr>
          <p:spPr bwMode="auto">
            <a:xfrm>
              <a:off x="4867" y="436"/>
              <a:ext cx="73" cy="81"/>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3218" name="Line 27"/>
            <p:cNvSpPr>
              <a:spLocks noChangeShapeType="1"/>
            </p:cNvSpPr>
            <p:nvPr/>
          </p:nvSpPr>
          <p:spPr bwMode="auto">
            <a:xfrm>
              <a:off x="4893" y="255"/>
              <a:ext cx="0"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19" name="Text Box 28"/>
            <p:cNvSpPr txBox="1">
              <a:spLocks noChangeArrowheads="1"/>
            </p:cNvSpPr>
            <p:nvPr/>
          </p:nvSpPr>
          <p:spPr bwMode="auto">
            <a:xfrm>
              <a:off x="3996" y="154"/>
              <a:ext cx="54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set</a:t>
              </a:r>
            </a:p>
          </p:txBody>
        </p:sp>
        <p:sp>
          <p:nvSpPr>
            <p:cNvPr id="93220" name="Line 29"/>
            <p:cNvSpPr>
              <a:spLocks noChangeShapeType="1"/>
            </p:cNvSpPr>
            <p:nvPr/>
          </p:nvSpPr>
          <p:spPr bwMode="auto">
            <a:xfrm flipH="1">
              <a:off x="4468" y="1806"/>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21" name="Line 30"/>
            <p:cNvSpPr>
              <a:spLocks noChangeShapeType="1"/>
            </p:cNvSpPr>
            <p:nvPr/>
          </p:nvSpPr>
          <p:spPr bwMode="auto">
            <a:xfrm flipH="1">
              <a:off x="4441" y="246"/>
              <a:ext cx="453"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22" name="Line 32"/>
            <p:cNvSpPr>
              <a:spLocks noChangeShapeType="1"/>
            </p:cNvSpPr>
            <p:nvPr/>
          </p:nvSpPr>
          <p:spPr bwMode="auto">
            <a:xfrm>
              <a:off x="4377" y="79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3223" name="Text Box 33"/>
            <p:cNvSpPr txBox="1">
              <a:spLocks noChangeArrowheads="1"/>
            </p:cNvSpPr>
            <p:nvPr/>
          </p:nvSpPr>
          <p:spPr bwMode="auto">
            <a:xfrm>
              <a:off x="4604" y="1117"/>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K</a:t>
              </a:r>
            </a:p>
          </p:txBody>
        </p:sp>
        <p:sp>
          <p:nvSpPr>
            <p:cNvPr id="93224" name="Text Box 34"/>
            <p:cNvSpPr txBox="1">
              <a:spLocks noChangeArrowheads="1"/>
            </p:cNvSpPr>
            <p:nvPr/>
          </p:nvSpPr>
          <p:spPr bwMode="auto">
            <a:xfrm>
              <a:off x="4241" y="1117"/>
              <a:ext cx="227"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k</a:t>
              </a:r>
            </a:p>
          </p:txBody>
        </p:sp>
      </p:grpSp>
      <p:sp>
        <p:nvSpPr>
          <p:cNvPr id="532515" name="Text Box 35"/>
          <p:cNvSpPr txBox="1">
            <a:spLocks noChangeArrowheads="1"/>
          </p:cNvSpPr>
          <p:nvPr/>
        </p:nvSpPr>
        <p:spPr bwMode="auto">
          <a:xfrm>
            <a:off x="71438" y="44450"/>
            <a:ext cx="3240087" cy="396875"/>
          </a:xfrm>
          <a:prstGeom prst="rect">
            <a:avLst/>
          </a:prstGeom>
          <a:gradFill rotWithShape="1">
            <a:gsLst>
              <a:gs pos="0">
                <a:srgbClr val="5E1847"/>
              </a:gs>
              <a:gs pos="50000">
                <a:srgbClr val="CC3399"/>
              </a:gs>
              <a:gs pos="100000">
                <a:srgbClr val="5E1847"/>
              </a:gs>
            </a:gsLst>
            <a:lin ang="5400000" scaled="1"/>
          </a:gradFill>
          <a:ln w="19050" algn="ctr">
            <a:noFill/>
            <a:miter lim="800000"/>
            <a:headEnd/>
            <a:tailEnd/>
          </a:ln>
        </p:spPr>
        <p:txBody>
          <a:bodyPr lIns="90000" tIns="46800" rIns="90000" bIns="46800">
            <a:spAutoFit/>
          </a:bodyPr>
          <a:lstStyle/>
          <a:p>
            <a:pPr algn="ctr">
              <a:lnSpc>
                <a:spcPct val="100000"/>
              </a:lnSpc>
            </a:pPr>
            <a:r>
              <a:rPr lang="zh-CN" altLang="en-US">
                <a:solidFill>
                  <a:schemeClr val="bg1"/>
                </a:solidFill>
                <a:ea typeface="宋体" pitchFamily="2" charset="-122"/>
              </a:rPr>
              <a:t>异步置位</a:t>
            </a:r>
            <a:r>
              <a:rPr lang="en-US" altLang="zh-CN">
                <a:solidFill>
                  <a:schemeClr val="bg1"/>
                </a:solidFill>
                <a:ea typeface="宋体" pitchFamily="2" charset="-122"/>
              </a:rPr>
              <a:t>/</a:t>
            </a:r>
            <a:r>
              <a:rPr lang="zh-CN" altLang="en-US">
                <a:solidFill>
                  <a:schemeClr val="bg1"/>
                </a:solidFill>
                <a:ea typeface="宋体" pitchFamily="2" charset="-122"/>
              </a:rPr>
              <a:t>复位</a:t>
            </a:r>
            <a:r>
              <a:rPr lang="en-US" altLang="zh-CN">
                <a:solidFill>
                  <a:schemeClr val="bg1"/>
                </a:solidFill>
                <a:ea typeface="宋体" pitchFamily="2" charset="-122"/>
              </a:rPr>
              <a:t>JK</a:t>
            </a:r>
            <a:r>
              <a:rPr lang="zh-CN" altLang="en-US">
                <a:solidFill>
                  <a:schemeClr val="bg1"/>
                </a:solidFill>
                <a:ea typeface="宋体" pitchFamily="2" charset="-122"/>
              </a:rPr>
              <a:t>触发器</a:t>
            </a:r>
          </a:p>
        </p:txBody>
      </p:sp>
      <p:sp>
        <p:nvSpPr>
          <p:cNvPr id="532516" name="Rectangle 36"/>
          <p:cNvSpPr>
            <a:spLocks noChangeArrowheads="1"/>
          </p:cNvSpPr>
          <p:nvPr/>
        </p:nvSpPr>
        <p:spPr bwMode="auto">
          <a:xfrm>
            <a:off x="250825" y="3429000"/>
            <a:ext cx="4643438" cy="1939925"/>
          </a:xfrm>
          <a:prstGeom prst="rect">
            <a:avLst/>
          </a:prstGeom>
          <a:noFill/>
          <a:ln w="19050" algn="ctr">
            <a:noFill/>
            <a:miter lim="800000"/>
            <a:headEnd/>
            <a:tailEnd/>
          </a:ln>
        </p:spPr>
        <p:txBody>
          <a:bodyPr lIns="90000" tIns="46800" rIns="90000" bIns="46800">
            <a:spAutoFit/>
          </a:bodyPr>
          <a:lstStyle/>
          <a:p>
            <a:pPr>
              <a:lnSpc>
                <a:spcPct val="30000"/>
              </a:lnSpc>
            </a:pPr>
            <a:endParaRPr lang="en-US" altLang="zh-CN" sz="1800">
              <a:ea typeface="宋体" pitchFamily="2" charset="-122"/>
            </a:endParaRPr>
          </a:p>
          <a:p>
            <a:pPr>
              <a:lnSpc>
                <a:spcPct val="30000"/>
              </a:lnSpc>
            </a:pPr>
            <a:endParaRPr lang="en-US" altLang="zh-CN" sz="1800">
              <a:ea typeface="宋体" pitchFamily="2" charset="-122"/>
            </a:endParaRPr>
          </a:p>
          <a:p>
            <a:pPr>
              <a:lnSpc>
                <a:spcPct val="30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0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0000"/>
              </a:lnSpc>
            </a:pPr>
            <a:endParaRPr lang="en-US" altLang="zh-CN" sz="1800">
              <a:ea typeface="宋体" pitchFamily="2" charset="-122"/>
            </a:endParaRPr>
          </a:p>
          <a:p>
            <a:pPr>
              <a:lnSpc>
                <a:spcPct val="30000"/>
              </a:lnSpc>
            </a:pPr>
            <a:r>
              <a:rPr lang="en-US" altLang="zh-CN" sz="1800">
                <a:solidFill>
                  <a:schemeClr val="accent2"/>
                </a:solidFill>
                <a:ea typeface="宋体" pitchFamily="2" charset="-122"/>
              </a:rPr>
              <a:t>ENTITY</a:t>
            </a:r>
            <a:r>
              <a:rPr lang="en-US" altLang="zh-CN" sz="1800">
                <a:ea typeface="宋体" pitchFamily="2" charset="-122"/>
              </a:rPr>
              <a:t> async_rsjkff </a:t>
            </a:r>
            <a:r>
              <a:rPr lang="en-US" altLang="zh-CN" sz="1800">
                <a:solidFill>
                  <a:schemeClr val="accent2"/>
                </a:solidFill>
                <a:ea typeface="宋体" pitchFamily="2" charset="-122"/>
              </a:rPr>
              <a:t>IS </a:t>
            </a:r>
          </a:p>
          <a:p>
            <a:pPr>
              <a:lnSpc>
                <a:spcPct val="30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(j,k,clk,set,reset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q,qb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solidFill>
                  <a:schemeClr val="accent2"/>
                </a:solidFill>
                <a:ea typeface="宋体" pitchFamily="2" charset="-122"/>
              </a:rPr>
              <a:t>END</a:t>
            </a:r>
            <a:r>
              <a:rPr lang="en-US" altLang="zh-CN" sz="1800">
                <a:ea typeface="宋体" pitchFamily="2" charset="-122"/>
              </a:rPr>
              <a:t> async_rsjkff;</a:t>
            </a:r>
          </a:p>
        </p:txBody>
      </p:sp>
      <p:sp>
        <p:nvSpPr>
          <p:cNvPr id="532517" name="Rectangle 37"/>
          <p:cNvSpPr>
            <a:spLocks noChangeArrowheads="1"/>
          </p:cNvSpPr>
          <p:nvPr/>
        </p:nvSpPr>
        <p:spPr bwMode="auto">
          <a:xfrm>
            <a:off x="4100513" y="41275"/>
            <a:ext cx="4913312" cy="6353175"/>
          </a:xfrm>
          <a:prstGeom prst="rect">
            <a:avLst/>
          </a:prstGeom>
          <a:noFill/>
          <a:ln w="19050" algn="ctr">
            <a:noFill/>
            <a:miter lim="800000"/>
            <a:headEnd/>
            <a:tailEnd/>
          </a:ln>
        </p:spPr>
        <p:txBody>
          <a:bodyPr lIns="90000" tIns="46800" rIns="90000" bIns="46800">
            <a:spAutoFit/>
          </a:bodyPr>
          <a:lstStyle/>
          <a:p>
            <a:pPr>
              <a:lnSpc>
                <a:spcPct val="30000"/>
              </a:lnSpc>
            </a:pPr>
            <a:endParaRPr lang="en-US" altLang="zh-CN" sz="1800">
              <a:ea typeface="宋体" pitchFamily="2" charset="-122"/>
            </a:endParaRPr>
          </a:p>
          <a:p>
            <a:pPr>
              <a:lnSpc>
                <a:spcPct val="30000"/>
              </a:lnSpc>
            </a:pPr>
            <a:endParaRPr lang="en-US" altLang="zh-CN" sz="1800">
              <a:ea typeface="宋体" pitchFamily="2" charset="-122"/>
            </a:endParaRPr>
          </a:p>
          <a:p>
            <a:pPr>
              <a:lnSpc>
                <a:spcPct val="30000"/>
              </a:lnSpc>
            </a:pPr>
            <a:r>
              <a:rPr lang="en-US" altLang="zh-CN" sz="1800">
                <a:solidFill>
                  <a:schemeClr val="accent2"/>
                </a:solidFill>
                <a:ea typeface="宋体" pitchFamily="2" charset="-122"/>
              </a:rPr>
              <a:t>ARCHITECTURE</a:t>
            </a:r>
            <a:r>
              <a:rPr lang="en-US" altLang="zh-CN" sz="1800">
                <a:ea typeface="宋体" pitchFamily="2" charset="-122"/>
              </a:rPr>
              <a:t> rtl_arc </a:t>
            </a:r>
            <a:r>
              <a:rPr lang="en-US" altLang="zh-CN" sz="1800">
                <a:solidFill>
                  <a:schemeClr val="accent2"/>
                </a:solidFill>
                <a:ea typeface="宋体" pitchFamily="2" charset="-122"/>
              </a:rPr>
              <a:t>OF</a:t>
            </a:r>
            <a:r>
              <a:rPr lang="en-US" altLang="zh-CN" sz="1800">
                <a:ea typeface="宋体" pitchFamily="2" charset="-122"/>
              </a:rPr>
              <a:t> async_rsjkff</a:t>
            </a:r>
            <a:r>
              <a:rPr lang="en-US" altLang="zh-CN" sz="1800">
                <a:solidFill>
                  <a:schemeClr val="accent2"/>
                </a:solidFill>
                <a:ea typeface="宋体" pitchFamily="2" charset="-122"/>
              </a:rPr>
              <a:t> IS</a:t>
            </a:r>
          </a:p>
          <a:p>
            <a:pPr>
              <a:lnSpc>
                <a:spcPct val="30000"/>
              </a:lnSpc>
            </a:pPr>
            <a:r>
              <a:rPr lang="en-US" altLang="zh-CN" sz="1800">
                <a:ea typeface="宋体" pitchFamily="2" charset="-122"/>
              </a:rPr>
              <a:t>     </a:t>
            </a:r>
            <a:r>
              <a:rPr lang="en-US" altLang="zh-CN" sz="1800">
                <a:solidFill>
                  <a:schemeClr val="accent2"/>
                </a:solidFill>
                <a:ea typeface="宋体" pitchFamily="2" charset="-122"/>
              </a:rPr>
              <a:t>SIGNAL</a:t>
            </a:r>
            <a:r>
              <a:rPr lang="en-US" altLang="zh-CN" sz="1800">
                <a:ea typeface="宋体" pitchFamily="2" charset="-122"/>
              </a:rPr>
              <a:t> q_temp,qb_temp : std_logic;</a:t>
            </a:r>
          </a:p>
          <a:p>
            <a:pPr>
              <a:lnSpc>
                <a:spcPct val="30000"/>
              </a:lnSpc>
            </a:pPr>
            <a:r>
              <a:rPr lang="en-US" altLang="zh-CN" sz="1800">
                <a:solidFill>
                  <a:schemeClr val="accent2"/>
                </a:solidFill>
                <a:ea typeface="宋体" pitchFamily="2" charset="-122"/>
              </a:rPr>
              <a:t>BEGIN</a:t>
            </a:r>
          </a:p>
          <a:p>
            <a:pPr>
              <a:lnSpc>
                <a:spcPct val="30000"/>
              </a:lnSpc>
            </a:pPr>
            <a:r>
              <a:rPr lang="en-US" altLang="zh-CN" sz="1800">
                <a:ea typeface="宋体" pitchFamily="2" charset="-122"/>
              </a:rPr>
              <a:t>	 </a:t>
            </a:r>
            <a:r>
              <a:rPr lang="en-US" altLang="zh-CN" sz="1800">
                <a:solidFill>
                  <a:schemeClr val="accent2"/>
                </a:solidFill>
                <a:ea typeface="宋体" pitchFamily="2" charset="-122"/>
              </a:rPr>
              <a:t>PROCESS</a:t>
            </a:r>
            <a:r>
              <a:rPr lang="en-US" altLang="zh-CN" sz="1800">
                <a:ea typeface="宋体" pitchFamily="2" charset="-122"/>
              </a:rPr>
              <a:t> (clk,set,reset)</a:t>
            </a:r>
          </a:p>
          <a:p>
            <a:pPr>
              <a:lnSpc>
                <a:spcPct val="30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0000"/>
              </a:lnSpc>
            </a:pPr>
            <a:r>
              <a:rPr lang="en-US" altLang="zh-CN" sz="1800">
                <a:ea typeface="宋体" pitchFamily="2" charset="-122"/>
              </a:rPr>
              <a:t>             </a:t>
            </a:r>
            <a:r>
              <a:rPr lang="en-US" altLang="zh-CN" sz="1800">
                <a:solidFill>
                  <a:schemeClr val="accent2"/>
                </a:solidFill>
                <a:ea typeface="宋体" pitchFamily="2" charset="-122"/>
              </a:rPr>
              <a:t> IF</a:t>
            </a:r>
            <a:r>
              <a:rPr lang="en-US" altLang="zh-CN" sz="1800">
                <a:ea typeface="宋体" pitchFamily="2" charset="-122"/>
              </a:rPr>
              <a:t> (set ='0'</a:t>
            </a:r>
            <a:r>
              <a:rPr lang="en-US" altLang="zh-CN" sz="1800">
                <a:solidFill>
                  <a:schemeClr val="accent2"/>
                </a:solidFill>
                <a:ea typeface="宋体" pitchFamily="2" charset="-122"/>
              </a:rPr>
              <a:t> AND </a:t>
            </a:r>
            <a:r>
              <a:rPr lang="en-US" altLang="zh-CN" sz="1800">
                <a:ea typeface="宋体" pitchFamily="2" charset="-122"/>
              </a:rPr>
              <a:t>reset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q_temp  &lt;= '1';</a:t>
            </a:r>
          </a:p>
          <a:p>
            <a:pPr>
              <a:lnSpc>
                <a:spcPct val="30000"/>
              </a:lnSpc>
            </a:pPr>
            <a:r>
              <a:rPr lang="en-US" altLang="zh-CN" sz="1800">
                <a:ea typeface="宋体" pitchFamily="2" charset="-122"/>
              </a:rPr>
              <a:t>                  qb_temp &lt;= '0';</a:t>
            </a:r>
          </a:p>
          <a:p>
            <a:pPr>
              <a:lnSpc>
                <a:spcPct val="30000"/>
              </a:lnSpc>
            </a:pPr>
            <a:r>
              <a:rPr lang="en-US" altLang="zh-CN" sz="1800">
                <a:ea typeface="宋体" pitchFamily="2" charset="-122"/>
              </a:rPr>
              <a:t>              </a:t>
            </a:r>
            <a:r>
              <a:rPr lang="en-US" altLang="zh-CN" sz="1800">
                <a:solidFill>
                  <a:schemeClr val="accent2"/>
                </a:solidFill>
                <a:ea typeface="宋体" pitchFamily="2" charset="-122"/>
              </a:rPr>
              <a:t>ELSIF</a:t>
            </a:r>
            <a:r>
              <a:rPr lang="en-US" altLang="zh-CN" sz="1800">
                <a:ea typeface="宋体" pitchFamily="2" charset="-122"/>
              </a:rPr>
              <a:t> (set ='1' </a:t>
            </a:r>
            <a:r>
              <a:rPr lang="en-US" altLang="zh-CN" sz="1800">
                <a:solidFill>
                  <a:schemeClr val="accent2"/>
                </a:solidFill>
                <a:ea typeface="宋体" pitchFamily="2" charset="-122"/>
              </a:rPr>
              <a:t>AND</a:t>
            </a:r>
            <a:r>
              <a:rPr lang="en-US" altLang="zh-CN" sz="1800">
                <a:ea typeface="宋体" pitchFamily="2" charset="-122"/>
              </a:rPr>
              <a:t> reset ='0')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q_temp  &lt;= '0';</a:t>
            </a:r>
          </a:p>
          <a:p>
            <a:pPr>
              <a:lnSpc>
                <a:spcPct val="30000"/>
              </a:lnSpc>
            </a:pPr>
            <a:r>
              <a:rPr lang="en-US" altLang="zh-CN" sz="1800">
                <a:ea typeface="宋体" pitchFamily="2" charset="-122"/>
              </a:rPr>
              <a:t>                  qb_temp &lt;= '1';</a:t>
            </a:r>
          </a:p>
          <a:p>
            <a:pPr>
              <a:lnSpc>
                <a:spcPct val="30000"/>
              </a:lnSpc>
            </a:pPr>
            <a:r>
              <a:rPr lang="en-US" altLang="zh-CN" sz="1800">
                <a:ea typeface="宋体" pitchFamily="2" charset="-122"/>
              </a:rPr>
              <a:t>              </a:t>
            </a:r>
            <a:r>
              <a:rPr lang="en-US" altLang="zh-CN" sz="1800">
                <a:solidFill>
                  <a:schemeClr val="accent2"/>
                </a:solidFill>
                <a:ea typeface="宋体" pitchFamily="2" charset="-122"/>
              </a:rPr>
              <a:t>ELSIF</a:t>
            </a:r>
            <a:r>
              <a:rPr lang="en-US" altLang="zh-CN" sz="1800">
                <a:ea typeface="宋体" pitchFamily="2" charset="-122"/>
              </a:rPr>
              <a:t> (clk'event </a:t>
            </a:r>
            <a:r>
              <a:rPr lang="en-US" altLang="zh-CN" sz="1800">
                <a:solidFill>
                  <a:schemeClr val="accent2"/>
                </a:solidFill>
                <a:ea typeface="宋体" pitchFamily="2" charset="-122"/>
              </a:rPr>
              <a:t>AND</a:t>
            </a:r>
            <a:r>
              <a:rPr lang="en-US" altLang="zh-CN" sz="1800">
                <a:ea typeface="宋体" pitchFamily="2" charset="-122"/>
              </a:rPr>
              <a:t> clk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(j ='0' </a:t>
            </a:r>
            <a:r>
              <a:rPr lang="en-US" altLang="zh-CN" sz="1800">
                <a:solidFill>
                  <a:schemeClr val="accent2"/>
                </a:solidFill>
                <a:ea typeface="宋体" pitchFamily="2" charset="-122"/>
              </a:rPr>
              <a:t>AND</a:t>
            </a:r>
            <a:r>
              <a:rPr lang="en-US" altLang="zh-CN" sz="1800">
                <a:ea typeface="宋体" pitchFamily="2" charset="-122"/>
              </a:rPr>
              <a:t> k ='1') </a:t>
            </a:r>
            <a:r>
              <a:rPr lang="en-US" altLang="zh-CN" sz="1800">
                <a:solidFill>
                  <a:schemeClr val="accent2"/>
                </a:solidFill>
                <a:ea typeface="宋体" pitchFamily="2" charset="-122"/>
              </a:rPr>
              <a:t>THEN</a:t>
            </a:r>
            <a:r>
              <a:rPr lang="en-US" altLang="zh-CN" sz="1800">
                <a:ea typeface="宋体" pitchFamily="2" charset="-122"/>
              </a:rPr>
              <a:t> </a:t>
            </a:r>
          </a:p>
          <a:p>
            <a:pPr>
              <a:lnSpc>
                <a:spcPct val="30000"/>
              </a:lnSpc>
            </a:pPr>
            <a:r>
              <a:rPr lang="en-US" altLang="zh-CN" sz="1800">
                <a:ea typeface="宋体" pitchFamily="2" charset="-122"/>
              </a:rPr>
              <a:t>                      q_temp  &lt;= '0';</a:t>
            </a:r>
          </a:p>
          <a:p>
            <a:pPr>
              <a:lnSpc>
                <a:spcPct val="30000"/>
              </a:lnSpc>
            </a:pPr>
            <a:r>
              <a:rPr lang="en-US" altLang="zh-CN" sz="1800">
                <a:ea typeface="宋体" pitchFamily="2" charset="-122"/>
              </a:rPr>
              <a:t>                      qb_temp &lt;= '1';</a:t>
            </a:r>
          </a:p>
          <a:p>
            <a:pPr>
              <a:lnSpc>
                <a:spcPct val="30000"/>
              </a:lnSpc>
            </a:pPr>
            <a:r>
              <a:rPr lang="en-US" altLang="zh-CN" sz="1800">
                <a:ea typeface="宋体" pitchFamily="2" charset="-122"/>
              </a:rPr>
              <a:t>                 </a:t>
            </a:r>
            <a:r>
              <a:rPr lang="en-US" altLang="zh-CN" sz="1800">
                <a:solidFill>
                  <a:schemeClr val="accent2"/>
                </a:solidFill>
                <a:ea typeface="宋体" pitchFamily="2" charset="-122"/>
              </a:rPr>
              <a:t> ELSIF</a:t>
            </a:r>
            <a:r>
              <a:rPr lang="en-US" altLang="zh-CN" sz="1800">
                <a:ea typeface="宋体" pitchFamily="2" charset="-122"/>
              </a:rPr>
              <a:t> (j ='1' </a:t>
            </a:r>
            <a:r>
              <a:rPr lang="en-US" altLang="zh-CN" sz="1800">
                <a:solidFill>
                  <a:schemeClr val="accent2"/>
                </a:solidFill>
                <a:ea typeface="宋体" pitchFamily="2" charset="-122"/>
              </a:rPr>
              <a:t>AND</a:t>
            </a:r>
            <a:r>
              <a:rPr lang="en-US" altLang="zh-CN" sz="1800">
                <a:ea typeface="宋体" pitchFamily="2" charset="-122"/>
              </a:rPr>
              <a:t> k ='0')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q_temp  &lt;= '1';</a:t>
            </a:r>
          </a:p>
          <a:p>
            <a:pPr>
              <a:lnSpc>
                <a:spcPct val="30000"/>
              </a:lnSpc>
            </a:pPr>
            <a:r>
              <a:rPr lang="en-US" altLang="zh-CN" sz="1800">
                <a:ea typeface="宋体" pitchFamily="2" charset="-122"/>
              </a:rPr>
              <a:t>                      qb_temp &lt;= '0';</a:t>
            </a:r>
          </a:p>
          <a:p>
            <a:pPr>
              <a:lnSpc>
                <a:spcPct val="30000"/>
              </a:lnSpc>
            </a:pPr>
            <a:r>
              <a:rPr lang="en-US" altLang="zh-CN" sz="1800">
                <a:solidFill>
                  <a:schemeClr val="accent2"/>
                </a:solidFill>
                <a:ea typeface="宋体" pitchFamily="2" charset="-122"/>
              </a:rPr>
              <a:t>                  ELSIF</a:t>
            </a:r>
            <a:r>
              <a:rPr lang="en-US" altLang="zh-CN" sz="1800">
                <a:ea typeface="宋体" pitchFamily="2" charset="-122"/>
              </a:rPr>
              <a:t> (j ='1' </a:t>
            </a:r>
            <a:r>
              <a:rPr lang="en-US" altLang="zh-CN" sz="1800">
                <a:solidFill>
                  <a:schemeClr val="accent2"/>
                </a:solidFill>
                <a:ea typeface="宋体" pitchFamily="2" charset="-122"/>
              </a:rPr>
              <a:t>AND</a:t>
            </a:r>
            <a:r>
              <a:rPr lang="en-US" altLang="zh-CN" sz="1800">
                <a:ea typeface="宋体" pitchFamily="2" charset="-122"/>
              </a:rPr>
              <a:t> k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q_temp  &lt;= </a:t>
            </a:r>
            <a:r>
              <a:rPr lang="en-US" altLang="zh-CN" sz="1800">
                <a:solidFill>
                  <a:schemeClr val="accent2"/>
                </a:solidFill>
                <a:ea typeface="宋体" pitchFamily="2" charset="-122"/>
              </a:rPr>
              <a:t>NOT</a:t>
            </a:r>
            <a:r>
              <a:rPr lang="en-US" altLang="zh-CN" sz="1800">
                <a:ea typeface="宋体" pitchFamily="2" charset="-122"/>
              </a:rPr>
              <a:t> q_temp;</a:t>
            </a:r>
          </a:p>
          <a:p>
            <a:pPr>
              <a:lnSpc>
                <a:spcPct val="30000"/>
              </a:lnSpc>
            </a:pPr>
            <a:r>
              <a:rPr lang="en-US" altLang="zh-CN" sz="1800">
                <a:ea typeface="宋体" pitchFamily="2" charset="-122"/>
              </a:rPr>
              <a:t>                      qb_temp &lt;= </a:t>
            </a:r>
            <a:r>
              <a:rPr lang="en-US" altLang="zh-CN" sz="1800">
                <a:solidFill>
                  <a:schemeClr val="accent2"/>
                </a:solidFill>
                <a:ea typeface="宋体" pitchFamily="2" charset="-122"/>
              </a:rPr>
              <a:t>NOT</a:t>
            </a:r>
            <a:r>
              <a:rPr lang="en-US" altLang="zh-CN" sz="1800">
                <a:ea typeface="宋体" pitchFamily="2" charset="-122"/>
              </a:rPr>
              <a:t> qb_temp;</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IF;</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IF;</a:t>
            </a:r>
          </a:p>
          <a:p>
            <a:pPr>
              <a:lnSpc>
                <a:spcPct val="30000"/>
              </a:lnSpc>
            </a:pPr>
            <a:r>
              <a:rPr lang="en-US" altLang="zh-CN" sz="1800">
                <a:ea typeface="宋体" pitchFamily="2" charset="-122"/>
              </a:rPr>
              <a:t>              q  &lt;= q_temp;</a:t>
            </a:r>
          </a:p>
          <a:p>
            <a:pPr>
              <a:lnSpc>
                <a:spcPct val="30000"/>
              </a:lnSpc>
            </a:pPr>
            <a:r>
              <a:rPr lang="en-US" altLang="zh-CN" sz="1800">
                <a:ea typeface="宋体" pitchFamily="2" charset="-122"/>
              </a:rPr>
              <a:t>              qb &lt;= qb_temp;</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PROCESS</a:t>
            </a:r>
            <a:r>
              <a:rPr lang="en-US" altLang="zh-CN" sz="1800">
                <a:ea typeface="宋体" pitchFamily="2" charset="-122"/>
              </a:rPr>
              <a:t>;</a:t>
            </a:r>
          </a:p>
          <a:p>
            <a:pPr>
              <a:lnSpc>
                <a:spcPct val="30000"/>
              </a:lnSpc>
            </a:pPr>
            <a:r>
              <a:rPr lang="en-US" altLang="zh-CN" sz="1800">
                <a:solidFill>
                  <a:schemeClr val="accent2"/>
                </a:solidFill>
                <a:ea typeface="宋体" pitchFamily="2" charset="-122"/>
              </a:rPr>
              <a:t>END</a:t>
            </a:r>
            <a:r>
              <a:rPr lang="en-US" altLang="zh-CN" sz="1800">
                <a:ea typeface="宋体" pitchFamily="2" charset="-122"/>
              </a:rPr>
              <a:t> rtl_arc;</a:t>
            </a:r>
          </a:p>
        </p:txBody>
      </p:sp>
      <p:sp>
        <p:nvSpPr>
          <p:cNvPr id="532519" name="Text Box 39"/>
          <p:cNvSpPr txBox="1">
            <a:spLocks noChangeArrowheads="1"/>
          </p:cNvSpPr>
          <p:nvPr/>
        </p:nvSpPr>
        <p:spPr bwMode="auto">
          <a:xfrm>
            <a:off x="1258888" y="5661025"/>
            <a:ext cx="1871662" cy="665163"/>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描述</a:t>
            </a:r>
            <a:r>
              <a:rPr lang="en-US" altLang="zh-CN"/>
              <a:t>JK</a:t>
            </a:r>
            <a:r>
              <a:rPr lang="zh-CN" altLang="en-US"/>
              <a:t>触发器依据真值表</a:t>
            </a:r>
          </a:p>
        </p:txBody>
      </p:sp>
      <p:grpSp>
        <p:nvGrpSpPr>
          <p:cNvPr id="3" name="Group 42"/>
          <p:cNvGrpSpPr>
            <a:grpSpLocks/>
          </p:cNvGrpSpPr>
          <p:nvPr/>
        </p:nvGrpSpPr>
        <p:grpSpPr bwMode="auto">
          <a:xfrm>
            <a:off x="3348038" y="549275"/>
            <a:ext cx="1584325" cy="2447925"/>
            <a:chOff x="2109" y="346"/>
            <a:chExt cx="998" cy="1542"/>
          </a:xfrm>
        </p:grpSpPr>
        <p:sp>
          <p:nvSpPr>
            <p:cNvPr id="93194" name="AutoShape 40"/>
            <p:cNvSpPr>
              <a:spLocks/>
            </p:cNvSpPr>
            <p:nvPr/>
          </p:nvSpPr>
          <p:spPr bwMode="auto">
            <a:xfrm>
              <a:off x="3016" y="981"/>
              <a:ext cx="91" cy="907"/>
            </a:xfrm>
            <a:prstGeom prst="leftBrace">
              <a:avLst>
                <a:gd name="adj1" fmla="val 83059"/>
                <a:gd name="adj2" fmla="val 50000"/>
              </a:avLst>
            </a:prstGeom>
            <a:noFill/>
            <a:ln w="19050">
              <a:solidFill>
                <a:srgbClr val="FF3300"/>
              </a:solidFill>
              <a:round/>
              <a:headEnd/>
              <a:tailEnd/>
            </a:ln>
          </p:spPr>
          <p:txBody>
            <a:bodyPr lIns="90000" tIns="82800" rIns="90000" bIns="46800" anchor="ctr">
              <a:spAutoFit/>
            </a:bodyPr>
            <a:lstStyle/>
            <a:p>
              <a:endParaRPr lang="zh-CN" altLang="en-US"/>
            </a:p>
          </p:txBody>
        </p:sp>
        <p:sp>
          <p:nvSpPr>
            <p:cNvPr id="93195" name="Line 41"/>
            <p:cNvSpPr>
              <a:spLocks noChangeShapeType="1"/>
            </p:cNvSpPr>
            <p:nvPr/>
          </p:nvSpPr>
          <p:spPr bwMode="auto">
            <a:xfrm flipH="1" flipV="1">
              <a:off x="2109" y="346"/>
              <a:ext cx="862" cy="998"/>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5" grpId="0" animBg="1"/>
      <p:bldP spid="53251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28" name="Rectangle 24"/>
          <p:cNvSpPr>
            <a:spLocks noChangeArrowheads="1"/>
          </p:cNvSpPr>
          <p:nvPr/>
        </p:nvSpPr>
        <p:spPr bwMode="auto">
          <a:xfrm>
            <a:off x="323850" y="188913"/>
            <a:ext cx="6480175" cy="6296025"/>
          </a:xfrm>
          <a:prstGeom prst="rect">
            <a:avLst/>
          </a:prstGeom>
          <a:noFill/>
          <a:ln w="19050" algn="ctr">
            <a:noFill/>
            <a:miter lim="800000"/>
            <a:headEnd/>
            <a:tailEnd/>
          </a:ln>
        </p:spPr>
        <p:txBody>
          <a:bodyPr lIns="90000" tIns="46800" rIns="90000" bIns="46800">
            <a:spAutoFit/>
          </a:bodyPr>
          <a:lstStyle/>
          <a:p>
            <a:pPr>
              <a:lnSpc>
                <a:spcPct val="30000"/>
              </a:lnSpc>
            </a:pPr>
            <a:endParaRPr lang="en-US" altLang="zh-CN">
              <a:ea typeface="宋体" pitchFamily="2" charset="-122"/>
            </a:endParaRP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LIBRARY</a:t>
            </a:r>
            <a:r>
              <a:rPr lang="en-US" altLang="zh-CN">
                <a:ea typeface="宋体" pitchFamily="2" charset="-122"/>
              </a:rPr>
              <a:t> IEEE;</a:t>
            </a:r>
          </a:p>
          <a:p>
            <a:pPr>
              <a:lnSpc>
                <a:spcPct val="30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ENTITY</a:t>
            </a:r>
            <a:r>
              <a:rPr lang="en-US" altLang="zh-CN">
                <a:ea typeface="宋体" pitchFamily="2" charset="-122"/>
              </a:rPr>
              <a:t> latch_74LS373 </a:t>
            </a:r>
            <a:r>
              <a:rPr lang="en-US" altLang="zh-CN">
                <a:solidFill>
                  <a:schemeClr val="accent2"/>
                </a:solidFill>
                <a:ea typeface="宋体" pitchFamily="2" charset="-122"/>
              </a:rPr>
              <a:t>IS</a:t>
            </a:r>
            <a:r>
              <a:rPr lang="en-US" altLang="zh-CN">
                <a:ea typeface="宋体" pitchFamily="2" charset="-122"/>
              </a:rPr>
              <a:t> </a:t>
            </a:r>
          </a:p>
          <a:p>
            <a:pPr>
              <a:lnSpc>
                <a:spcPct val="30000"/>
              </a:lnSpc>
            </a:pPr>
            <a:r>
              <a:rPr lang="en-US" altLang="zh-CN">
                <a:solidFill>
                  <a:schemeClr val="accent2"/>
                </a:solidFill>
                <a:ea typeface="宋体" pitchFamily="2" charset="-122"/>
              </a:rPr>
              <a:t>       PORT</a:t>
            </a:r>
            <a:r>
              <a:rPr lang="en-US" altLang="zh-CN">
                <a:ea typeface="宋体" pitchFamily="2" charset="-122"/>
              </a:rPr>
              <a:t> (d    : </a:t>
            </a:r>
            <a:r>
              <a:rPr lang="en-US" altLang="zh-CN">
                <a:solidFill>
                  <a:schemeClr val="accent2"/>
                </a:solidFill>
                <a:ea typeface="宋体" pitchFamily="2" charset="-122"/>
              </a:rPr>
              <a:t>IN</a:t>
            </a:r>
            <a:r>
              <a:rPr lang="en-US" altLang="zh-CN">
                <a:ea typeface="宋体" pitchFamily="2" charset="-122"/>
              </a:rPr>
              <a:t>  std_logic_vector(7 DOWNTO 0);</a:t>
            </a:r>
          </a:p>
          <a:p>
            <a:pPr>
              <a:lnSpc>
                <a:spcPct val="30000"/>
              </a:lnSpc>
            </a:pPr>
            <a:r>
              <a:rPr lang="en-US" altLang="zh-CN">
                <a:ea typeface="宋体" pitchFamily="2" charset="-122"/>
              </a:rPr>
              <a:t>                   oe,g : </a:t>
            </a:r>
            <a:r>
              <a:rPr lang="en-US" altLang="zh-CN">
                <a:solidFill>
                  <a:schemeClr val="accent2"/>
                </a:solidFill>
                <a:ea typeface="宋体" pitchFamily="2" charset="-122"/>
              </a:rPr>
              <a:t>IN</a:t>
            </a:r>
            <a:r>
              <a:rPr lang="en-US" altLang="zh-CN">
                <a:ea typeface="宋体" pitchFamily="2" charset="-122"/>
              </a:rPr>
              <a:t>  std_logic;</a:t>
            </a:r>
          </a:p>
          <a:p>
            <a:pPr>
              <a:lnSpc>
                <a:spcPct val="30000"/>
              </a:lnSpc>
            </a:pPr>
            <a:r>
              <a:rPr lang="en-US" altLang="zh-CN">
                <a:ea typeface="宋体" pitchFamily="2" charset="-122"/>
              </a:rPr>
              <a:t>                 q    : </a:t>
            </a:r>
            <a:r>
              <a:rPr lang="en-US" altLang="zh-CN">
                <a:solidFill>
                  <a:schemeClr val="accent2"/>
                </a:solidFill>
                <a:ea typeface="宋体" pitchFamily="2" charset="-122"/>
              </a:rPr>
              <a:t>INOUT</a:t>
            </a:r>
            <a:r>
              <a:rPr lang="en-US" altLang="zh-CN">
                <a:ea typeface="宋体" pitchFamily="2" charset="-122"/>
              </a:rPr>
              <a:t> std_logic_vector(7 DOWNTO 0));</a:t>
            </a:r>
          </a:p>
          <a:p>
            <a:pPr>
              <a:lnSpc>
                <a:spcPct val="30000"/>
              </a:lnSpc>
            </a:pPr>
            <a:r>
              <a:rPr lang="en-US" altLang="zh-CN">
                <a:solidFill>
                  <a:schemeClr val="accent2"/>
                </a:solidFill>
                <a:ea typeface="宋体" pitchFamily="2" charset="-122"/>
              </a:rPr>
              <a:t>END</a:t>
            </a:r>
            <a:r>
              <a:rPr lang="en-US" altLang="zh-CN">
                <a:ea typeface="宋体" pitchFamily="2" charset="-122"/>
              </a:rPr>
              <a:t> latch_74LS373;</a:t>
            </a:r>
          </a:p>
          <a:p>
            <a:pPr>
              <a:lnSpc>
                <a:spcPct val="30000"/>
              </a:lnSpc>
            </a:pPr>
            <a:endParaRPr lang="en-US" altLang="zh-CN">
              <a:ea typeface="宋体" pitchFamily="2" charset="-122"/>
            </a:endParaRPr>
          </a:p>
          <a:p>
            <a:pPr>
              <a:lnSpc>
                <a:spcPct val="30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latch_74LS373 </a:t>
            </a:r>
            <a:r>
              <a:rPr lang="en-US" altLang="zh-CN">
                <a:solidFill>
                  <a:schemeClr val="accent2"/>
                </a:solidFill>
                <a:ea typeface="宋体" pitchFamily="2" charset="-122"/>
              </a:rPr>
              <a:t>IS</a:t>
            </a:r>
          </a:p>
          <a:p>
            <a:pPr>
              <a:lnSpc>
                <a:spcPct val="30000"/>
              </a:lnSpc>
            </a:pPr>
            <a:r>
              <a:rPr lang="en-US" altLang="zh-CN">
                <a:solidFill>
                  <a:schemeClr val="accent2"/>
                </a:solidFill>
                <a:ea typeface="宋体" pitchFamily="2" charset="-122"/>
              </a:rPr>
              <a:t>BEGIN</a:t>
            </a:r>
          </a:p>
          <a:p>
            <a:pPr>
              <a:lnSpc>
                <a:spcPct val="30000"/>
              </a:lnSpc>
            </a:pPr>
            <a:r>
              <a:rPr lang="en-US" altLang="zh-CN">
                <a:ea typeface="宋体" pitchFamily="2" charset="-122"/>
              </a:rPr>
              <a:t>	 </a:t>
            </a:r>
            <a:r>
              <a:rPr lang="en-US" altLang="zh-CN">
                <a:solidFill>
                  <a:schemeClr val="accent2"/>
                </a:solidFill>
                <a:ea typeface="宋体" pitchFamily="2" charset="-122"/>
              </a:rPr>
              <a:t>PROCESS </a:t>
            </a:r>
            <a:r>
              <a:rPr lang="en-US" altLang="zh-CN">
                <a:ea typeface="宋体" pitchFamily="2" charset="-122"/>
              </a:rPr>
              <a:t>(oe,g)</a:t>
            </a:r>
          </a:p>
          <a:p>
            <a:pPr>
              <a:lnSpc>
                <a:spcPct val="30000"/>
              </a:lnSpc>
            </a:pPr>
            <a:r>
              <a:rPr lang="en-US" altLang="zh-CN">
                <a:ea typeface="宋体" pitchFamily="2" charset="-122"/>
              </a:rPr>
              <a:t>         </a:t>
            </a:r>
            <a:r>
              <a:rPr lang="en-US" altLang="zh-CN">
                <a:solidFill>
                  <a:schemeClr val="accent2"/>
                </a:solidFill>
                <a:ea typeface="宋体" pitchFamily="2" charset="-122"/>
              </a:rPr>
              <a:t>BEGIN</a:t>
            </a:r>
          </a:p>
          <a:p>
            <a:pPr>
              <a:lnSpc>
                <a:spcPct val="30000"/>
              </a:lnSpc>
            </a:pPr>
            <a:r>
              <a:rPr lang="en-US" altLang="zh-CN">
                <a:ea typeface="宋体" pitchFamily="2" charset="-122"/>
              </a:rPr>
              <a:t>             </a:t>
            </a:r>
            <a:r>
              <a:rPr lang="en-US" altLang="zh-CN">
                <a:solidFill>
                  <a:schemeClr val="accent2"/>
                </a:solidFill>
                <a:ea typeface="宋体" pitchFamily="2" charset="-122"/>
              </a:rPr>
              <a:t> IF</a:t>
            </a:r>
            <a:r>
              <a:rPr lang="en-US" altLang="zh-CN">
                <a:ea typeface="宋体" pitchFamily="2" charset="-122"/>
              </a:rPr>
              <a:t> (oe ='0') </a:t>
            </a:r>
            <a:r>
              <a:rPr lang="en-US" altLang="zh-CN">
                <a:solidFill>
                  <a:schemeClr val="accent2"/>
                </a:solidFill>
                <a:ea typeface="宋体" pitchFamily="2" charset="-122"/>
              </a:rPr>
              <a:t>THEN</a:t>
            </a:r>
          </a:p>
          <a:p>
            <a:pPr>
              <a:lnSpc>
                <a:spcPct val="30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(g ='1') </a:t>
            </a:r>
            <a:r>
              <a:rPr lang="en-US" altLang="zh-CN">
                <a:solidFill>
                  <a:schemeClr val="accent2"/>
                </a:solidFill>
                <a:ea typeface="宋体" pitchFamily="2" charset="-122"/>
              </a:rPr>
              <a:t>THEN</a:t>
            </a:r>
            <a:r>
              <a:rPr lang="en-US" altLang="zh-CN">
                <a:ea typeface="宋体" pitchFamily="2" charset="-122"/>
              </a:rPr>
              <a:t> </a:t>
            </a:r>
          </a:p>
          <a:p>
            <a:pPr>
              <a:lnSpc>
                <a:spcPct val="30000"/>
              </a:lnSpc>
            </a:pPr>
            <a:r>
              <a:rPr lang="en-US" altLang="zh-CN">
                <a:ea typeface="宋体" pitchFamily="2" charset="-122"/>
              </a:rPr>
              <a:t>                      q &lt;= d;</a:t>
            </a:r>
          </a:p>
          <a:p>
            <a:pPr>
              <a:lnSpc>
                <a:spcPct val="30000"/>
              </a:lnSpc>
            </a:pPr>
            <a:r>
              <a:rPr lang="en-US" altLang="zh-CN">
                <a:ea typeface="宋体" pitchFamily="2" charset="-122"/>
              </a:rPr>
              <a:t>                  </a:t>
            </a:r>
            <a:r>
              <a:rPr lang="en-US" altLang="zh-CN">
                <a:solidFill>
                  <a:schemeClr val="accent2"/>
                </a:solidFill>
                <a:ea typeface="宋体" pitchFamily="2" charset="-122"/>
              </a:rPr>
              <a:t>ELSE</a:t>
            </a:r>
          </a:p>
          <a:p>
            <a:pPr>
              <a:lnSpc>
                <a:spcPct val="30000"/>
              </a:lnSpc>
            </a:pPr>
            <a:r>
              <a:rPr lang="en-US" altLang="zh-CN">
                <a:ea typeface="宋体" pitchFamily="2" charset="-122"/>
              </a:rPr>
              <a:t>                      q &lt;= q;</a:t>
            </a:r>
          </a:p>
          <a:p>
            <a:pPr>
              <a:lnSpc>
                <a:spcPct val="30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0000"/>
              </a:lnSpc>
            </a:pPr>
            <a:r>
              <a:rPr lang="en-US" altLang="zh-CN">
                <a:ea typeface="宋体" pitchFamily="2" charset="-122"/>
              </a:rPr>
              <a:t>              </a:t>
            </a:r>
            <a:r>
              <a:rPr lang="en-US" altLang="zh-CN">
                <a:solidFill>
                  <a:schemeClr val="accent2"/>
                </a:solidFill>
                <a:ea typeface="宋体" pitchFamily="2" charset="-122"/>
              </a:rPr>
              <a:t>ELSE</a:t>
            </a:r>
          </a:p>
          <a:p>
            <a:pPr>
              <a:lnSpc>
                <a:spcPct val="30000"/>
              </a:lnSpc>
            </a:pPr>
            <a:r>
              <a:rPr lang="en-US" altLang="zh-CN">
                <a:ea typeface="宋体" pitchFamily="2" charset="-122"/>
              </a:rPr>
              <a:t>                  q &lt;= "ZZZZZZZZ";</a:t>
            </a:r>
          </a:p>
          <a:p>
            <a:pPr>
              <a:lnSpc>
                <a:spcPct val="30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0000"/>
              </a:lnSpc>
            </a:pPr>
            <a:r>
              <a:rPr lang="en-US" altLang="zh-CN">
                <a:ea typeface="宋体" pitchFamily="2" charset="-122"/>
              </a:rPr>
              <a:t>         </a:t>
            </a:r>
            <a:r>
              <a:rPr lang="en-US" altLang="zh-CN">
                <a:solidFill>
                  <a:schemeClr val="accent2"/>
                </a:solidFill>
                <a:ea typeface="宋体" pitchFamily="2" charset="-122"/>
              </a:rPr>
              <a:t>END PROCESS;</a:t>
            </a:r>
          </a:p>
          <a:p>
            <a:pPr>
              <a:lnSpc>
                <a:spcPct val="30000"/>
              </a:lnSpc>
            </a:pPr>
            <a:r>
              <a:rPr lang="en-US" altLang="zh-CN">
                <a:solidFill>
                  <a:schemeClr val="accent2"/>
                </a:solidFill>
                <a:ea typeface="宋体" pitchFamily="2" charset="-122"/>
              </a:rPr>
              <a:t>END</a:t>
            </a:r>
            <a:r>
              <a:rPr lang="en-US" altLang="zh-CN">
                <a:ea typeface="宋体" pitchFamily="2" charset="-122"/>
              </a:rPr>
              <a:t> rtl_arc;</a:t>
            </a:r>
          </a:p>
        </p:txBody>
      </p:sp>
      <p:sp>
        <p:nvSpPr>
          <p:cNvPr id="533506" name="Rectangle 2"/>
          <p:cNvSpPr>
            <a:spLocks noGrp="1" noChangeArrowheads="1"/>
          </p:cNvSpPr>
          <p:nvPr>
            <p:ph type="title"/>
          </p:nvPr>
        </p:nvSpPr>
        <p:spPr>
          <a:xfrm>
            <a:off x="7129463" y="6486525"/>
            <a:ext cx="2014537"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锁存器的描述</a:t>
            </a:r>
          </a:p>
        </p:txBody>
      </p:sp>
      <p:grpSp>
        <p:nvGrpSpPr>
          <p:cNvPr id="2" name="Group 3"/>
          <p:cNvGrpSpPr>
            <a:grpSpLocks/>
          </p:cNvGrpSpPr>
          <p:nvPr/>
        </p:nvGrpSpPr>
        <p:grpSpPr bwMode="auto">
          <a:xfrm>
            <a:off x="119063" y="44450"/>
            <a:ext cx="3673475" cy="396875"/>
            <a:chOff x="144" y="1152"/>
            <a:chExt cx="1728" cy="250"/>
          </a:xfrm>
        </p:grpSpPr>
        <p:sp>
          <p:nvSpPr>
            <p:cNvPr id="533508" name="Text Box 4"/>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2</a:t>
              </a:r>
              <a:r>
                <a:rPr lang="zh-CN" altLang="en-US">
                  <a:ea typeface="宋体" pitchFamily="2" charset="-122"/>
                </a:rPr>
                <a:t>、锁存器的描述</a:t>
              </a:r>
            </a:p>
          </p:txBody>
        </p:sp>
        <p:sp>
          <p:nvSpPr>
            <p:cNvPr id="94240" name="Line 5"/>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35"/>
          <p:cNvGrpSpPr>
            <a:grpSpLocks/>
          </p:cNvGrpSpPr>
          <p:nvPr/>
        </p:nvGrpSpPr>
        <p:grpSpPr bwMode="auto">
          <a:xfrm>
            <a:off x="5624513" y="71438"/>
            <a:ext cx="3313112" cy="1584325"/>
            <a:chOff x="3515" y="164"/>
            <a:chExt cx="2087" cy="998"/>
          </a:xfrm>
        </p:grpSpPr>
        <p:sp>
          <p:nvSpPr>
            <p:cNvPr id="94222" name="Rectangle 8"/>
            <p:cNvSpPr>
              <a:spLocks noChangeArrowheads="1"/>
            </p:cNvSpPr>
            <p:nvPr/>
          </p:nvSpPr>
          <p:spPr bwMode="auto">
            <a:xfrm>
              <a:off x="4150" y="300"/>
              <a:ext cx="862" cy="86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4223" name="Text Box 9"/>
            <p:cNvSpPr txBox="1">
              <a:spLocks noChangeArrowheads="1"/>
            </p:cNvSpPr>
            <p:nvPr/>
          </p:nvSpPr>
          <p:spPr bwMode="auto">
            <a:xfrm>
              <a:off x="4134" y="35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94224" name="Text Box 10"/>
            <p:cNvSpPr txBox="1">
              <a:spLocks noChangeArrowheads="1"/>
            </p:cNvSpPr>
            <p:nvPr/>
          </p:nvSpPr>
          <p:spPr bwMode="auto">
            <a:xfrm>
              <a:off x="4332" y="300"/>
              <a:ext cx="68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a:ea typeface="宋体" pitchFamily="2" charset="-122"/>
                </a:rPr>
                <a:t>74LS373</a:t>
              </a:r>
            </a:p>
          </p:txBody>
        </p:sp>
        <p:sp>
          <p:nvSpPr>
            <p:cNvPr id="94225" name="Text Box 12"/>
            <p:cNvSpPr txBox="1">
              <a:spLocks noChangeArrowheads="1"/>
            </p:cNvSpPr>
            <p:nvPr/>
          </p:nvSpPr>
          <p:spPr bwMode="auto">
            <a:xfrm>
              <a:off x="4740" y="572"/>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4226" name="Line 17"/>
            <p:cNvSpPr>
              <a:spLocks noChangeShapeType="1"/>
            </p:cNvSpPr>
            <p:nvPr/>
          </p:nvSpPr>
          <p:spPr bwMode="auto">
            <a:xfrm>
              <a:off x="3878" y="935"/>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4227" name="Text Box 20"/>
            <p:cNvSpPr txBox="1">
              <a:spLocks noChangeArrowheads="1"/>
            </p:cNvSpPr>
            <p:nvPr/>
          </p:nvSpPr>
          <p:spPr bwMode="auto">
            <a:xfrm>
              <a:off x="3515" y="164"/>
              <a:ext cx="63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d(7..0)</a:t>
              </a:r>
            </a:p>
          </p:txBody>
        </p:sp>
        <p:sp>
          <p:nvSpPr>
            <p:cNvPr id="94228" name="Text Box 21"/>
            <p:cNvSpPr txBox="1">
              <a:spLocks noChangeArrowheads="1"/>
            </p:cNvSpPr>
            <p:nvPr/>
          </p:nvSpPr>
          <p:spPr bwMode="auto">
            <a:xfrm>
              <a:off x="4082" y="817"/>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OE</a:t>
              </a:r>
            </a:p>
          </p:txBody>
        </p:sp>
        <p:sp>
          <p:nvSpPr>
            <p:cNvPr id="94229" name="AutoShape 25"/>
            <p:cNvSpPr>
              <a:spLocks noChangeArrowheads="1"/>
            </p:cNvSpPr>
            <p:nvPr/>
          </p:nvSpPr>
          <p:spPr bwMode="auto">
            <a:xfrm>
              <a:off x="5012" y="618"/>
              <a:ext cx="544" cy="182"/>
            </a:xfrm>
            <a:prstGeom prst="rightArrow">
              <a:avLst>
                <a:gd name="adj1" fmla="val 50000"/>
                <a:gd name="adj2" fmla="val 74725"/>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94230" name="AutoShape 26"/>
            <p:cNvSpPr>
              <a:spLocks noChangeArrowheads="1"/>
            </p:cNvSpPr>
            <p:nvPr/>
          </p:nvSpPr>
          <p:spPr bwMode="auto">
            <a:xfrm>
              <a:off x="3606" y="391"/>
              <a:ext cx="544" cy="182"/>
            </a:xfrm>
            <a:prstGeom prst="rightArrow">
              <a:avLst>
                <a:gd name="adj1" fmla="val 50000"/>
                <a:gd name="adj2" fmla="val 74725"/>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94231" name="Text Box 27"/>
            <p:cNvSpPr txBox="1">
              <a:spLocks noChangeArrowheads="1"/>
            </p:cNvSpPr>
            <p:nvPr/>
          </p:nvSpPr>
          <p:spPr bwMode="auto">
            <a:xfrm>
              <a:off x="4967" y="391"/>
              <a:ext cx="63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q(7..0)</a:t>
              </a:r>
            </a:p>
          </p:txBody>
        </p:sp>
        <p:sp>
          <p:nvSpPr>
            <p:cNvPr id="94232" name="Line 28"/>
            <p:cNvSpPr>
              <a:spLocks noChangeShapeType="1"/>
            </p:cNvSpPr>
            <p:nvPr/>
          </p:nvSpPr>
          <p:spPr bwMode="auto">
            <a:xfrm flipH="1">
              <a:off x="3742" y="391"/>
              <a:ext cx="136"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4233" name="Line 29"/>
            <p:cNvSpPr>
              <a:spLocks noChangeShapeType="1"/>
            </p:cNvSpPr>
            <p:nvPr/>
          </p:nvSpPr>
          <p:spPr bwMode="auto">
            <a:xfrm flipH="1">
              <a:off x="5148" y="618"/>
              <a:ext cx="136"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4234" name="Line 30"/>
            <p:cNvSpPr>
              <a:spLocks noChangeShapeType="1"/>
            </p:cNvSpPr>
            <p:nvPr/>
          </p:nvSpPr>
          <p:spPr bwMode="auto">
            <a:xfrm>
              <a:off x="3878" y="754"/>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4235" name="Text Box 31"/>
            <p:cNvSpPr txBox="1">
              <a:spLocks noChangeArrowheads="1"/>
            </p:cNvSpPr>
            <p:nvPr/>
          </p:nvSpPr>
          <p:spPr bwMode="auto">
            <a:xfrm>
              <a:off x="3606" y="572"/>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g</a:t>
              </a:r>
            </a:p>
          </p:txBody>
        </p:sp>
        <p:sp>
          <p:nvSpPr>
            <p:cNvPr id="94236" name="Text Box 32"/>
            <p:cNvSpPr txBox="1">
              <a:spLocks noChangeArrowheads="1"/>
            </p:cNvSpPr>
            <p:nvPr/>
          </p:nvSpPr>
          <p:spPr bwMode="auto">
            <a:xfrm>
              <a:off x="4059" y="618"/>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G</a:t>
              </a:r>
            </a:p>
          </p:txBody>
        </p:sp>
        <p:sp>
          <p:nvSpPr>
            <p:cNvPr id="94237" name="Oval 33"/>
            <p:cNvSpPr>
              <a:spLocks noChangeArrowheads="1"/>
            </p:cNvSpPr>
            <p:nvPr/>
          </p:nvSpPr>
          <p:spPr bwMode="auto">
            <a:xfrm>
              <a:off x="4051" y="898"/>
              <a:ext cx="83" cy="79"/>
            </a:xfrm>
            <a:prstGeom prst="ellipse">
              <a:avLst/>
            </a:prstGeom>
            <a:solidFill>
              <a:srgbClr val="DBDBDB"/>
            </a:solidFill>
            <a:ln w="19050" algn="ctr">
              <a:solidFill>
                <a:schemeClr val="tx1"/>
              </a:solidFill>
              <a:round/>
              <a:headEnd/>
              <a:tailEnd/>
            </a:ln>
          </p:spPr>
          <p:txBody>
            <a:bodyPr lIns="90000" tIns="46800" rIns="90000" bIns="46800" anchor="ctr">
              <a:spAutoFit/>
            </a:bodyPr>
            <a:lstStyle/>
            <a:p>
              <a:endParaRPr lang="zh-CN" altLang="en-US"/>
            </a:p>
          </p:txBody>
        </p:sp>
        <p:sp>
          <p:nvSpPr>
            <p:cNvPr id="94238" name="Text Box 34"/>
            <p:cNvSpPr txBox="1">
              <a:spLocks noChangeArrowheads="1"/>
            </p:cNvSpPr>
            <p:nvPr/>
          </p:nvSpPr>
          <p:spPr bwMode="auto">
            <a:xfrm>
              <a:off x="3560" y="799"/>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oe</a:t>
              </a:r>
            </a:p>
          </p:txBody>
        </p:sp>
      </p:grpSp>
      <p:grpSp>
        <p:nvGrpSpPr>
          <p:cNvPr id="4" name="Group 45"/>
          <p:cNvGrpSpPr>
            <a:grpSpLocks/>
          </p:cNvGrpSpPr>
          <p:nvPr/>
        </p:nvGrpSpPr>
        <p:grpSpPr bwMode="auto">
          <a:xfrm>
            <a:off x="1692275" y="1989138"/>
            <a:ext cx="6048375" cy="3095625"/>
            <a:chOff x="1066" y="1253"/>
            <a:chExt cx="3810" cy="1950"/>
          </a:xfrm>
        </p:grpSpPr>
        <p:grpSp>
          <p:nvGrpSpPr>
            <p:cNvPr id="94216" name="Group 43"/>
            <p:cNvGrpSpPr>
              <a:grpSpLocks/>
            </p:cNvGrpSpPr>
            <p:nvPr/>
          </p:nvGrpSpPr>
          <p:grpSpPr bwMode="auto">
            <a:xfrm>
              <a:off x="1066" y="1253"/>
              <a:ext cx="2540" cy="1950"/>
              <a:chOff x="1066" y="1253"/>
              <a:chExt cx="2540" cy="1950"/>
            </a:xfrm>
          </p:grpSpPr>
          <p:sp>
            <p:nvSpPr>
              <p:cNvPr id="94218" name="Oval 39"/>
              <p:cNvSpPr>
                <a:spLocks noChangeArrowheads="1"/>
              </p:cNvSpPr>
              <p:nvPr/>
            </p:nvSpPr>
            <p:spPr bwMode="auto">
              <a:xfrm>
                <a:off x="1247" y="1253"/>
                <a:ext cx="635" cy="227"/>
              </a:xfrm>
              <a:prstGeom prst="ellipse">
                <a:avLst/>
              </a:prstGeom>
              <a:noFill/>
              <a:ln w="19050" algn="ctr">
                <a:solidFill>
                  <a:srgbClr val="FF0000"/>
                </a:solidFill>
                <a:round/>
                <a:headEnd/>
                <a:tailEnd/>
              </a:ln>
            </p:spPr>
            <p:txBody>
              <a:bodyPr lIns="90000" tIns="82800" rIns="90000" bIns="46800" anchor="ctr">
                <a:spAutoFit/>
              </a:bodyPr>
              <a:lstStyle/>
              <a:p>
                <a:endParaRPr lang="zh-CN" altLang="en-US"/>
              </a:p>
            </p:txBody>
          </p:sp>
          <p:sp>
            <p:nvSpPr>
              <p:cNvPr id="94219" name="Oval 40"/>
              <p:cNvSpPr>
                <a:spLocks noChangeArrowheads="1"/>
              </p:cNvSpPr>
              <p:nvPr/>
            </p:nvSpPr>
            <p:spPr bwMode="auto">
              <a:xfrm>
                <a:off x="1066" y="2976"/>
                <a:ext cx="635" cy="227"/>
              </a:xfrm>
              <a:prstGeom prst="ellipse">
                <a:avLst/>
              </a:prstGeom>
              <a:noFill/>
              <a:ln w="19050" algn="ctr">
                <a:solidFill>
                  <a:srgbClr val="FF0000"/>
                </a:solidFill>
                <a:round/>
                <a:headEnd/>
                <a:tailEnd/>
              </a:ln>
            </p:spPr>
            <p:txBody>
              <a:bodyPr lIns="90000" tIns="82800" rIns="90000" bIns="46800" anchor="ctr">
                <a:spAutoFit/>
              </a:bodyPr>
              <a:lstStyle/>
              <a:p>
                <a:endParaRPr lang="zh-CN" altLang="en-US"/>
              </a:p>
            </p:txBody>
          </p:sp>
          <p:sp>
            <p:nvSpPr>
              <p:cNvPr id="94220" name="Line 41"/>
              <p:cNvSpPr>
                <a:spLocks noChangeShapeType="1"/>
              </p:cNvSpPr>
              <p:nvPr/>
            </p:nvSpPr>
            <p:spPr bwMode="auto">
              <a:xfrm>
                <a:off x="1791" y="1434"/>
                <a:ext cx="1815" cy="953"/>
              </a:xfrm>
              <a:prstGeom prst="line">
                <a:avLst/>
              </a:prstGeom>
              <a:noFill/>
              <a:ln w="19050">
                <a:solidFill>
                  <a:srgbClr val="FF0000"/>
                </a:solidFill>
                <a:round/>
                <a:headEnd/>
                <a:tailEnd/>
              </a:ln>
            </p:spPr>
            <p:txBody>
              <a:bodyPr lIns="90000" tIns="82800" rIns="90000" bIns="46800">
                <a:spAutoFit/>
              </a:bodyPr>
              <a:lstStyle/>
              <a:p>
                <a:endParaRPr lang="zh-CN" altLang="en-US"/>
              </a:p>
            </p:txBody>
          </p:sp>
          <p:sp>
            <p:nvSpPr>
              <p:cNvPr id="94221" name="Line 42"/>
              <p:cNvSpPr>
                <a:spLocks noChangeShapeType="1"/>
              </p:cNvSpPr>
              <p:nvPr/>
            </p:nvSpPr>
            <p:spPr bwMode="auto">
              <a:xfrm flipH="1">
                <a:off x="1701" y="2387"/>
                <a:ext cx="1905" cy="680"/>
              </a:xfrm>
              <a:prstGeom prst="line">
                <a:avLst/>
              </a:prstGeom>
              <a:noFill/>
              <a:ln w="19050">
                <a:solidFill>
                  <a:srgbClr val="FF0000"/>
                </a:solidFill>
                <a:round/>
                <a:headEnd/>
                <a:tailEnd/>
              </a:ln>
            </p:spPr>
            <p:txBody>
              <a:bodyPr lIns="90000" tIns="82800" rIns="90000" bIns="46800">
                <a:spAutoFit/>
              </a:bodyPr>
              <a:lstStyle/>
              <a:p>
                <a:endParaRPr lang="zh-CN" altLang="en-US"/>
              </a:p>
            </p:txBody>
          </p:sp>
        </p:grpSp>
        <p:sp>
          <p:nvSpPr>
            <p:cNvPr id="94217" name="Text Box 44"/>
            <p:cNvSpPr txBox="1">
              <a:spLocks noChangeArrowheads="1"/>
            </p:cNvSpPr>
            <p:nvPr/>
          </p:nvSpPr>
          <p:spPr bwMode="auto">
            <a:xfrm>
              <a:off x="3606" y="2296"/>
              <a:ext cx="1270" cy="218"/>
            </a:xfrm>
            <a:prstGeom prst="rect">
              <a:avLst/>
            </a:prstGeom>
            <a:noFill/>
            <a:ln w="19050" algn="ctr">
              <a:solidFill>
                <a:srgbClr val="FF0000"/>
              </a:solidFill>
              <a:miter lim="800000"/>
              <a:headEnd/>
              <a:tailEnd/>
            </a:ln>
          </p:spPr>
          <p:txBody>
            <a:bodyPr lIns="90000" tIns="82800" rIns="90000" bIns="46800">
              <a:spAutoFit/>
            </a:bodyPr>
            <a:lstStyle/>
            <a:p>
              <a:pPr>
                <a:lnSpc>
                  <a:spcPct val="65000"/>
                </a:lnSpc>
              </a:pPr>
              <a:r>
                <a:rPr lang="zh-CN" altLang="en-US">
                  <a:ea typeface="宋体" pitchFamily="2" charset="-122"/>
                </a:rPr>
                <a:t>定义为双向模式</a:t>
              </a:r>
            </a:p>
          </p:txBody>
        </p:sp>
      </p:grpSp>
      <p:sp>
        <p:nvSpPr>
          <p:cNvPr id="533550" name="Text Box 46"/>
          <p:cNvSpPr txBox="1">
            <a:spLocks noChangeArrowheads="1"/>
          </p:cNvSpPr>
          <p:nvPr/>
        </p:nvSpPr>
        <p:spPr bwMode="auto">
          <a:xfrm>
            <a:off x="3492500" y="4724400"/>
            <a:ext cx="2592388" cy="406400"/>
          </a:xfrm>
          <a:prstGeom prst="rect">
            <a:avLst/>
          </a:prstGeom>
          <a:noFill/>
          <a:ln w="19050" algn="ctr">
            <a:solidFill>
              <a:schemeClr val="accent2"/>
            </a:solidFill>
            <a:miter lim="800000"/>
            <a:headEnd/>
            <a:tailEnd/>
          </a:ln>
        </p:spPr>
        <p:txBody>
          <a:bodyPr lIns="90000" tIns="82800" rIns="90000" bIns="46800">
            <a:spAutoFit/>
          </a:bodyPr>
          <a:lstStyle/>
          <a:p>
            <a:pPr algn="ctr"/>
            <a:r>
              <a:rPr lang="zh-CN" altLang="en-US"/>
              <a:t>目的：描述保持不变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35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28" grpId="0"/>
      <p:bldP spid="53355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a:xfrm>
            <a:off x="7129463" y="6486525"/>
            <a:ext cx="2014537"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寄存器的描述</a:t>
            </a:r>
          </a:p>
        </p:txBody>
      </p:sp>
      <p:grpSp>
        <p:nvGrpSpPr>
          <p:cNvPr id="2" name="Group 4"/>
          <p:cNvGrpSpPr>
            <a:grpSpLocks/>
          </p:cNvGrpSpPr>
          <p:nvPr/>
        </p:nvGrpSpPr>
        <p:grpSpPr bwMode="auto">
          <a:xfrm>
            <a:off x="119063" y="44450"/>
            <a:ext cx="3673475" cy="396875"/>
            <a:chOff x="144" y="1152"/>
            <a:chExt cx="1728" cy="250"/>
          </a:xfrm>
        </p:grpSpPr>
        <p:sp>
          <p:nvSpPr>
            <p:cNvPr id="549893"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2</a:t>
              </a:r>
              <a:r>
                <a:rPr lang="zh-CN" altLang="en-US">
                  <a:ea typeface="宋体" pitchFamily="2" charset="-122"/>
                </a:rPr>
                <a:t>、寄存器的描述</a:t>
              </a:r>
            </a:p>
          </p:txBody>
        </p:sp>
        <p:sp>
          <p:nvSpPr>
            <p:cNvPr id="95269"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31"/>
          <p:cNvGrpSpPr>
            <a:grpSpLocks/>
          </p:cNvGrpSpPr>
          <p:nvPr/>
        </p:nvGrpSpPr>
        <p:grpSpPr bwMode="auto">
          <a:xfrm>
            <a:off x="5754688" y="28575"/>
            <a:ext cx="3313112" cy="1584325"/>
            <a:chOff x="3543" y="45"/>
            <a:chExt cx="2087" cy="998"/>
          </a:xfrm>
        </p:grpSpPr>
        <p:sp>
          <p:nvSpPr>
            <p:cNvPr id="95251" name="Rectangle 8"/>
            <p:cNvSpPr>
              <a:spLocks noChangeArrowheads="1"/>
            </p:cNvSpPr>
            <p:nvPr/>
          </p:nvSpPr>
          <p:spPr bwMode="auto">
            <a:xfrm>
              <a:off x="4178" y="181"/>
              <a:ext cx="862" cy="862"/>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5252" name="Text Box 9"/>
            <p:cNvSpPr txBox="1">
              <a:spLocks noChangeArrowheads="1"/>
            </p:cNvSpPr>
            <p:nvPr/>
          </p:nvSpPr>
          <p:spPr bwMode="auto">
            <a:xfrm>
              <a:off x="4162" y="233"/>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D</a:t>
              </a:r>
            </a:p>
          </p:txBody>
        </p:sp>
        <p:sp>
          <p:nvSpPr>
            <p:cNvPr id="95253" name="Text Box 10"/>
            <p:cNvSpPr txBox="1">
              <a:spLocks noChangeArrowheads="1"/>
            </p:cNvSpPr>
            <p:nvPr/>
          </p:nvSpPr>
          <p:spPr bwMode="auto">
            <a:xfrm>
              <a:off x="4360" y="181"/>
              <a:ext cx="680" cy="231"/>
            </a:xfrm>
            <a:prstGeom prst="rect">
              <a:avLst/>
            </a:prstGeom>
            <a:noFill/>
            <a:ln w="19050" algn="ctr">
              <a:noFill/>
              <a:miter lim="800000"/>
              <a:headEnd/>
              <a:tailEnd/>
            </a:ln>
          </p:spPr>
          <p:txBody>
            <a:bodyPr lIns="90000" tIns="46800" rIns="90000" bIns="46800">
              <a:spAutoFit/>
            </a:bodyPr>
            <a:lstStyle/>
            <a:p>
              <a:pPr algn="ctr">
                <a:lnSpc>
                  <a:spcPct val="100000"/>
                </a:lnSpc>
              </a:pPr>
              <a:r>
                <a:rPr lang="zh-CN" altLang="en-US" sz="1800"/>
                <a:t>寄存器</a:t>
              </a:r>
            </a:p>
          </p:txBody>
        </p:sp>
        <p:sp>
          <p:nvSpPr>
            <p:cNvPr id="95254" name="Text Box 11"/>
            <p:cNvSpPr txBox="1">
              <a:spLocks noChangeArrowheads="1"/>
            </p:cNvSpPr>
            <p:nvPr/>
          </p:nvSpPr>
          <p:spPr bwMode="auto">
            <a:xfrm>
              <a:off x="4768" y="453"/>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a:t>
              </a:r>
            </a:p>
          </p:txBody>
        </p:sp>
        <p:sp>
          <p:nvSpPr>
            <p:cNvPr id="95255" name="Line 12"/>
            <p:cNvSpPr>
              <a:spLocks noChangeShapeType="1"/>
            </p:cNvSpPr>
            <p:nvPr/>
          </p:nvSpPr>
          <p:spPr bwMode="auto">
            <a:xfrm>
              <a:off x="3906" y="816"/>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5256" name="Text Box 13"/>
            <p:cNvSpPr txBox="1">
              <a:spLocks noChangeArrowheads="1"/>
            </p:cNvSpPr>
            <p:nvPr/>
          </p:nvSpPr>
          <p:spPr bwMode="auto">
            <a:xfrm>
              <a:off x="3543" y="45"/>
              <a:ext cx="63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d(7..0)</a:t>
              </a:r>
            </a:p>
          </p:txBody>
        </p:sp>
        <p:sp>
          <p:nvSpPr>
            <p:cNvPr id="95257" name="Text Box 14"/>
            <p:cNvSpPr txBox="1">
              <a:spLocks noChangeArrowheads="1"/>
            </p:cNvSpPr>
            <p:nvPr/>
          </p:nvSpPr>
          <p:spPr bwMode="auto">
            <a:xfrm>
              <a:off x="4110" y="698"/>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EN</a:t>
              </a:r>
            </a:p>
          </p:txBody>
        </p:sp>
        <p:sp>
          <p:nvSpPr>
            <p:cNvPr id="95258" name="AutoShape 15"/>
            <p:cNvSpPr>
              <a:spLocks noChangeArrowheads="1"/>
            </p:cNvSpPr>
            <p:nvPr/>
          </p:nvSpPr>
          <p:spPr bwMode="auto">
            <a:xfrm>
              <a:off x="5040" y="499"/>
              <a:ext cx="544" cy="182"/>
            </a:xfrm>
            <a:prstGeom prst="rightArrow">
              <a:avLst>
                <a:gd name="adj1" fmla="val 50000"/>
                <a:gd name="adj2" fmla="val 74725"/>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95259" name="AutoShape 16"/>
            <p:cNvSpPr>
              <a:spLocks noChangeArrowheads="1"/>
            </p:cNvSpPr>
            <p:nvPr/>
          </p:nvSpPr>
          <p:spPr bwMode="auto">
            <a:xfrm>
              <a:off x="3634" y="272"/>
              <a:ext cx="544" cy="182"/>
            </a:xfrm>
            <a:prstGeom prst="rightArrow">
              <a:avLst>
                <a:gd name="adj1" fmla="val 50000"/>
                <a:gd name="adj2" fmla="val 74725"/>
              </a:avLst>
            </a:prstGeom>
            <a:noFill/>
            <a:ln w="19050" algn="ctr">
              <a:solidFill>
                <a:schemeClr val="tx1"/>
              </a:solidFill>
              <a:miter lim="800000"/>
              <a:headEnd/>
              <a:tailEnd/>
            </a:ln>
          </p:spPr>
          <p:txBody>
            <a:bodyPr wrap="none" lIns="90000" tIns="46800" rIns="90000" bIns="46800" anchor="ctr">
              <a:spAutoFit/>
            </a:bodyPr>
            <a:lstStyle/>
            <a:p>
              <a:endParaRPr lang="zh-CN" altLang="en-US"/>
            </a:p>
          </p:txBody>
        </p:sp>
        <p:sp>
          <p:nvSpPr>
            <p:cNvPr id="95260" name="Text Box 17"/>
            <p:cNvSpPr txBox="1">
              <a:spLocks noChangeArrowheads="1"/>
            </p:cNvSpPr>
            <p:nvPr/>
          </p:nvSpPr>
          <p:spPr bwMode="auto">
            <a:xfrm>
              <a:off x="4995" y="272"/>
              <a:ext cx="63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q(7..0)</a:t>
              </a:r>
            </a:p>
          </p:txBody>
        </p:sp>
        <p:sp>
          <p:nvSpPr>
            <p:cNvPr id="95261" name="Line 18"/>
            <p:cNvSpPr>
              <a:spLocks noChangeShapeType="1"/>
            </p:cNvSpPr>
            <p:nvPr/>
          </p:nvSpPr>
          <p:spPr bwMode="auto">
            <a:xfrm flipH="1">
              <a:off x="3770" y="272"/>
              <a:ext cx="136"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5262" name="Line 19"/>
            <p:cNvSpPr>
              <a:spLocks noChangeShapeType="1"/>
            </p:cNvSpPr>
            <p:nvPr/>
          </p:nvSpPr>
          <p:spPr bwMode="auto">
            <a:xfrm flipH="1">
              <a:off x="5176" y="499"/>
              <a:ext cx="136" cy="181"/>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5263" name="Line 20"/>
            <p:cNvSpPr>
              <a:spLocks noChangeShapeType="1"/>
            </p:cNvSpPr>
            <p:nvPr/>
          </p:nvSpPr>
          <p:spPr bwMode="auto">
            <a:xfrm>
              <a:off x="3906" y="635"/>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5264" name="Text Box 21"/>
            <p:cNvSpPr txBox="1">
              <a:spLocks noChangeArrowheads="1"/>
            </p:cNvSpPr>
            <p:nvPr/>
          </p:nvSpPr>
          <p:spPr bwMode="auto">
            <a:xfrm>
              <a:off x="3634" y="453"/>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95265" name="Text Box 22"/>
            <p:cNvSpPr txBox="1">
              <a:spLocks noChangeArrowheads="1"/>
            </p:cNvSpPr>
            <p:nvPr/>
          </p:nvSpPr>
          <p:spPr bwMode="auto">
            <a:xfrm>
              <a:off x="4241" y="482"/>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CP</a:t>
              </a:r>
            </a:p>
          </p:txBody>
        </p:sp>
        <p:sp>
          <p:nvSpPr>
            <p:cNvPr id="95266" name="Text Box 24"/>
            <p:cNvSpPr txBox="1">
              <a:spLocks noChangeArrowheads="1"/>
            </p:cNvSpPr>
            <p:nvPr/>
          </p:nvSpPr>
          <p:spPr bwMode="auto">
            <a:xfrm>
              <a:off x="3588" y="680"/>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en</a:t>
              </a:r>
            </a:p>
          </p:txBody>
        </p:sp>
        <p:sp>
          <p:nvSpPr>
            <p:cNvPr id="95267" name="AutoShape 25"/>
            <p:cNvSpPr>
              <a:spLocks noChangeArrowheads="1"/>
            </p:cNvSpPr>
            <p:nvPr/>
          </p:nvSpPr>
          <p:spPr bwMode="auto">
            <a:xfrm rot="5400000">
              <a:off x="4151" y="580"/>
              <a:ext cx="136" cy="91"/>
            </a:xfrm>
            <a:prstGeom prst="triangle">
              <a:avLst>
                <a:gd name="adj" fmla="val 50000"/>
              </a:avLst>
            </a:prstGeom>
            <a:noFill/>
            <a:ln w="19050" algn="ctr">
              <a:solidFill>
                <a:schemeClr val="tx1"/>
              </a:solidFill>
              <a:miter lim="800000"/>
              <a:headEnd/>
              <a:tailEnd/>
            </a:ln>
          </p:spPr>
          <p:txBody>
            <a:bodyPr lIns="90000" tIns="82800" rIns="90000" bIns="46800" anchor="ctr">
              <a:spAutoFit/>
            </a:bodyPr>
            <a:lstStyle/>
            <a:p>
              <a:endParaRPr lang="zh-CN" altLang="en-US"/>
            </a:p>
          </p:txBody>
        </p:sp>
      </p:grpSp>
      <p:sp>
        <p:nvSpPr>
          <p:cNvPr id="549914" name="Rectangle 26"/>
          <p:cNvSpPr>
            <a:spLocks noChangeArrowheads="1"/>
          </p:cNvSpPr>
          <p:nvPr/>
        </p:nvSpPr>
        <p:spPr bwMode="auto">
          <a:xfrm>
            <a:off x="203200" y="404813"/>
            <a:ext cx="7632700" cy="6288087"/>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a:ea typeface="宋体" pitchFamily="2" charset="-122"/>
            </a:endParaRPr>
          </a:p>
          <a:p>
            <a:pPr>
              <a:lnSpc>
                <a:spcPct val="35000"/>
              </a:lnSpc>
            </a:pPr>
            <a:endParaRPr lang="en-US" altLang="zh-CN">
              <a:solidFill>
                <a:schemeClr val="accent2"/>
              </a:solidFill>
              <a:ea typeface="宋体" pitchFamily="2" charset="-122"/>
            </a:endParaRPr>
          </a:p>
          <a:p>
            <a:pPr>
              <a:lnSpc>
                <a:spcPct val="35000"/>
              </a:lnSpc>
            </a:pPr>
            <a:r>
              <a:rPr lang="en-US" altLang="zh-CN">
                <a:solidFill>
                  <a:schemeClr val="accent2"/>
                </a:solidFill>
                <a:ea typeface="宋体" pitchFamily="2" charset="-122"/>
              </a:rPr>
              <a:t>LIBRARY</a:t>
            </a:r>
            <a:r>
              <a:rPr lang="en-US" altLang="zh-CN">
                <a:ea typeface="宋体" pitchFamily="2" charset="-122"/>
              </a:rPr>
              <a:t> IEEE;</a:t>
            </a:r>
          </a:p>
          <a:p>
            <a:pPr>
              <a:lnSpc>
                <a:spcPct val="35000"/>
              </a:lnSpc>
            </a:pPr>
            <a:r>
              <a:rPr lang="en-US" altLang="zh-CN">
                <a:solidFill>
                  <a:schemeClr val="accent2"/>
                </a:solidFill>
                <a:ea typeface="宋体" pitchFamily="2" charset="-122"/>
              </a:rPr>
              <a:t>USE</a:t>
            </a:r>
            <a:r>
              <a:rPr lang="en-US" altLang="zh-CN">
                <a:ea typeface="宋体" pitchFamily="2" charset="-122"/>
              </a:rPr>
              <a:t> IEEE.std_logic_1164.</a:t>
            </a:r>
            <a:r>
              <a:rPr lang="en-US" altLang="zh-CN">
                <a:solidFill>
                  <a:schemeClr val="accent2"/>
                </a:solidFill>
                <a:ea typeface="宋体" pitchFamily="2" charset="-122"/>
              </a:rPr>
              <a:t>ALL</a:t>
            </a:r>
            <a:r>
              <a:rPr lang="en-US" altLang="zh-CN">
                <a:ea typeface="宋体" pitchFamily="2" charset="-122"/>
              </a:rPr>
              <a:t>;</a:t>
            </a:r>
          </a:p>
          <a:p>
            <a:pPr>
              <a:lnSpc>
                <a:spcPct val="35000"/>
              </a:lnSpc>
            </a:pPr>
            <a:r>
              <a:rPr lang="en-US" altLang="zh-CN">
                <a:solidFill>
                  <a:schemeClr val="accent2"/>
                </a:solidFill>
                <a:ea typeface="宋体" pitchFamily="2" charset="-122"/>
              </a:rPr>
              <a:t>ENTITY</a:t>
            </a:r>
            <a:r>
              <a:rPr lang="en-US" altLang="zh-CN">
                <a:ea typeface="宋体" pitchFamily="2" charset="-122"/>
              </a:rPr>
              <a:t> registerN </a:t>
            </a:r>
            <a:r>
              <a:rPr lang="en-US" altLang="zh-CN">
                <a:solidFill>
                  <a:schemeClr val="accent2"/>
                </a:solidFill>
                <a:ea typeface="宋体" pitchFamily="2" charset="-122"/>
              </a:rPr>
              <a:t>IS</a:t>
            </a:r>
          </a:p>
          <a:p>
            <a:pPr>
              <a:lnSpc>
                <a:spcPct val="35000"/>
              </a:lnSpc>
            </a:pPr>
            <a:r>
              <a:rPr lang="en-US" altLang="zh-CN">
                <a:ea typeface="宋体" pitchFamily="2" charset="-122"/>
              </a:rPr>
              <a:t>           </a:t>
            </a:r>
            <a:r>
              <a:rPr lang="en-US" altLang="zh-CN">
                <a:solidFill>
                  <a:schemeClr val="accent2"/>
                </a:solidFill>
                <a:ea typeface="宋体" pitchFamily="2" charset="-122"/>
              </a:rPr>
              <a:t>GENERIC</a:t>
            </a:r>
            <a:r>
              <a:rPr lang="en-US" altLang="zh-CN">
                <a:ea typeface="宋体" pitchFamily="2" charset="-122"/>
              </a:rPr>
              <a:t> (n : integer :=8);</a:t>
            </a:r>
          </a:p>
          <a:p>
            <a:pPr>
              <a:lnSpc>
                <a:spcPct val="35000"/>
              </a:lnSpc>
            </a:pPr>
            <a:r>
              <a:rPr lang="en-US" altLang="zh-CN">
                <a:ea typeface="宋体" pitchFamily="2" charset="-122"/>
              </a:rPr>
              <a:t>           </a:t>
            </a:r>
            <a:r>
              <a:rPr lang="en-US" altLang="zh-CN">
                <a:solidFill>
                  <a:schemeClr val="accent2"/>
                </a:solidFill>
                <a:ea typeface="宋体" pitchFamily="2" charset="-122"/>
              </a:rPr>
              <a:t>PORT</a:t>
            </a:r>
            <a:r>
              <a:rPr lang="en-US" altLang="zh-CN">
                <a:ea typeface="宋体" pitchFamily="2" charset="-122"/>
              </a:rPr>
              <a:t> (d   : </a:t>
            </a:r>
            <a:r>
              <a:rPr lang="en-US" altLang="zh-CN">
                <a:solidFill>
                  <a:schemeClr val="accent2"/>
                </a:solidFill>
                <a:ea typeface="宋体" pitchFamily="2" charset="-122"/>
              </a:rPr>
              <a:t>IN</a:t>
            </a:r>
            <a:r>
              <a:rPr lang="en-US" altLang="zh-CN">
                <a:ea typeface="宋体" pitchFamily="2" charset="-122"/>
              </a:rPr>
              <a:t>  std_logic_vector(n-1 </a:t>
            </a:r>
            <a:r>
              <a:rPr lang="en-US" altLang="zh-CN">
                <a:solidFill>
                  <a:schemeClr val="accent2"/>
                </a:solidFill>
                <a:ea typeface="宋体" pitchFamily="2" charset="-122"/>
              </a:rPr>
              <a:t>DOWNTO</a:t>
            </a:r>
            <a:r>
              <a:rPr lang="en-US" altLang="zh-CN">
                <a:ea typeface="宋体" pitchFamily="2" charset="-122"/>
              </a:rPr>
              <a:t> 0);</a:t>
            </a:r>
          </a:p>
          <a:p>
            <a:pPr>
              <a:lnSpc>
                <a:spcPct val="35000"/>
              </a:lnSpc>
            </a:pPr>
            <a:r>
              <a:rPr lang="en-US" altLang="zh-CN">
                <a:ea typeface="宋体" pitchFamily="2" charset="-122"/>
              </a:rPr>
              <a:t>                 en  :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clk : </a:t>
            </a:r>
            <a:r>
              <a:rPr lang="en-US" altLang="zh-CN">
                <a:solidFill>
                  <a:schemeClr val="accent2"/>
                </a:solidFill>
                <a:ea typeface="宋体" pitchFamily="2" charset="-122"/>
              </a:rPr>
              <a:t>IN</a:t>
            </a:r>
            <a:r>
              <a:rPr lang="en-US" altLang="zh-CN">
                <a:ea typeface="宋体" pitchFamily="2" charset="-122"/>
              </a:rPr>
              <a:t>  std_logic;</a:t>
            </a:r>
          </a:p>
          <a:p>
            <a:pPr>
              <a:lnSpc>
                <a:spcPct val="35000"/>
              </a:lnSpc>
            </a:pPr>
            <a:r>
              <a:rPr lang="en-US" altLang="zh-CN">
                <a:ea typeface="宋体" pitchFamily="2" charset="-122"/>
              </a:rPr>
              <a:t>                  q   : </a:t>
            </a:r>
            <a:r>
              <a:rPr lang="en-US" altLang="zh-CN">
                <a:solidFill>
                  <a:schemeClr val="accent2"/>
                </a:solidFill>
                <a:ea typeface="宋体" pitchFamily="2" charset="-122"/>
              </a:rPr>
              <a:t>BUFFER</a:t>
            </a:r>
            <a:r>
              <a:rPr lang="en-US" altLang="zh-CN">
                <a:ea typeface="宋体" pitchFamily="2" charset="-122"/>
              </a:rPr>
              <a:t> std_logic_vector(n-1 </a:t>
            </a:r>
            <a:r>
              <a:rPr lang="en-US" altLang="zh-CN">
                <a:solidFill>
                  <a:schemeClr val="accent2"/>
                </a:solidFill>
                <a:ea typeface="宋体" pitchFamily="2" charset="-122"/>
              </a:rPr>
              <a:t>DOWNTO</a:t>
            </a:r>
            <a:r>
              <a:rPr lang="en-US" altLang="zh-CN">
                <a:ea typeface="宋体" pitchFamily="2" charset="-122"/>
              </a:rPr>
              <a:t> 0));</a:t>
            </a:r>
          </a:p>
          <a:p>
            <a:pPr>
              <a:lnSpc>
                <a:spcPct val="35000"/>
              </a:lnSpc>
            </a:pPr>
            <a:r>
              <a:rPr lang="en-US" altLang="zh-CN">
                <a:solidFill>
                  <a:schemeClr val="accent2"/>
                </a:solidFill>
                <a:ea typeface="宋体" pitchFamily="2" charset="-122"/>
              </a:rPr>
              <a:t>END</a:t>
            </a:r>
            <a:r>
              <a:rPr lang="en-US" altLang="zh-CN">
                <a:ea typeface="宋体" pitchFamily="2" charset="-122"/>
              </a:rPr>
              <a:t> registerN;</a:t>
            </a:r>
          </a:p>
          <a:p>
            <a:pPr>
              <a:lnSpc>
                <a:spcPct val="35000"/>
              </a:lnSpc>
            </a:pPr>
            <a:endParaRPr lang="en-US" altLang="zh-CN">
              <a:ea typeface="宋体" pitchFamily="2" charset="-122"/>
            </a:endParaRPr>
          </a:p>
          <a:p>
            <a:pPr>
              <a:lnSpc>
                <a:spcPct val="35000"/>
              </a:lnSpc>
            </a:pPr>
            <a:r>
              <a:rPr lang="en-US" altLang="zh-CN">
                <a:solidFill>
                  <a:schemeClr val="accent2"/>
                </a:solidFill>
                <a:ea typeface="宋体" pitchFamily="2" charset="-122"/>
              </a:rPr>
              <a:t>ARCHITECTURE</a:t>
            </a:r>
            <a:r>
              <a:rPr lang="en-US" altLang="zh-CN">
                <a:ea typeface="宋体" pitchFamily="2" charset="-122"/>
              </a:rPr>
              <a:t> rtl_arc </a:t>
            </a:r>
            <a:r>
              <a:rPr lang="en-US" altLang="zh-CN">
                <a:solidFill>
                  <a:schemeClr val="accent2"/>
                </a:solidFill>
                <a:ea typeface="宋体" pitchFamily="2" charset="-122"/>
              </a:rPr>
              <a:t>OF</a:t>
            </a:r>
            <a:r>
              <a:rPr lang="en-US" altLang="zh-CN">
                <a:ea typeface="宋体" pitchFamily="2" charset="-122"/>
              </a:rPr>
              <a:t> registerN </a:t>
            </a:r>
            <a:r>
              <a:rPr lang="en-US" altLang="zh-CN">
                <a:solidFill>
                  <a:schemeClr val="accent2"/>
                </a:solidFill>
                <a:ea typeface="宋体" pitchFamily="2" charset="-122"/>
              </a:rPr>
              <a:t>IS</a:t>
            </a:r>
          </a:p>
          <a:p>
            <a:pPr>
              <a:lnSpc>
                <a:spcPct val="35000"/>
              </a:lnSpc>
            </a:pP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PROCESS</a:t>
            </a:r>
            <a:r>
              <a:rPr lang="en-US" altLang="zh-CN">
                <a:ea typeface="宋体" pitchFamily="2" charset="-122"/>
              </a:rPr>
              <a:t> (clk)</a:t>
            </a:r>
          </a:p>
          <a:p>
            <a:pPr>
              <a:lnSpc>
                <a:spcPct val="35000"/>
              </a:lnSpc>
            </a:pPr>
            <a:r>
              <a:rPr lang="en-US" altLang="zh-CN">
                <a:ea typeface="宋体" pitchFamily="2" charset="-122"/>
              </a:rPr>
              <a:t>         </a:t>
            </a:r>
            <a:r>
              <a:rPr lang="en-US" altLang="zh-CN">
                <a:solidFill>
                  <a:schemeClr val="accent2"/>
                </a:solidFill>
                <a:ea typeface="宋体" pitchFamily="2" charset="-122"/>
              </a:rPr>
              <a:t>BEGIN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(clk'event </a:t>
            </a:r>
            <a:r>
              <a:rPr lang="en-US" altLang="zh-CN">
                <a:solidFill>
                  <a:schemeClr val="accent2"/>
                </a:solidFill>
                <a:ea typeface="宋体" pitchFamily="2" charset="-122"/>
              </a:rPr>
              <a:t>AND</a:t>
            </a:r>
            <a:r>
              <a:rPr lang="en-US" altLang="zh-CN">
                <a:ea typeface="宋体" pitchFamily="2" charset="-122"/>
              </a:rPr>
              <a:t> clk ='1') </a:t>
            </a:r>
            <a:r>
              <a:rPr lang="en-US" altLang="zh-CN">
                <a:solidFill>
                  <a:schemeClr val="accent2"/>
                </a:solidFill>
                <a:ea typeface="宋体" pitchFamily="2" charset="-122"/>
              </a:rPr>
              <a:t>THEN</a:t>
            </a:r>
          </a:p>
          <a:p>
            <a:pPr>
              <a:lnSpc>
                <a:spcPct val="35000"/>
              </a:lnSpc>
            </a:pPr>
            <a:r>
              <a:rPr lang="en-US" altLang="zh-CN">
                <a:ea typeface="宋体" pitchFamily="2" charset="-122"/>
              </a:rPr>
              <a:t>                     </a:t>
            </a:r>
            <a:r>
              <a:rPr lang="en-US" altLang="zh-CN">
                <a:solidFill>
                  <a:schemeClr val="accent2"/>
                </a:solidFill>
                <a:ea typeface="宋体" pitchFamily="2" charset="-122"/>
              </a:rPr>
              <a:t>IF</a:t>
            </a:r>
            <a:r>
              <a:rPr lang="en-US" altLang="zh-CN">
                <a:ea typeface="宋体" pitchFamily="2" charset="-122"/>
              </a:rPr>
              <a:t> (en ='1') </a:t>
            </a:r>
            <a:r>
              <a:rPr lang="en-US" altLang="zh-CN">
                <a:solidFill>
                  <a:schemeClr val="accent2"/>
                </a:solidFill>
                <a:ea typeface="宋体" pitchFamily="2" charset="-122"/>
              </a:rPr>
              <a:t>THEN </a:t>
            </a:r>
          </a:p>
          <a:p>
            <a:pPr>
              <a:lnSpc>
                <a:spcPct val="35000"/>
              </a:lnSpc>
            </a:pPr>
            <a:r>
              <a:rPr lang="en-US" altLang="zh-CN">
                <a:ea typeface="宋体" pitchFamily="2" charset="-122"/>
              </a:rPr>
              <a:t>                         q &lt;= d;</a:t>
            </a:r>
          </a:p>
          <a:p>
            <a:pPr>
              <a:lnSpc>
                <a:spcPct val="35000"/>
              </a:lnSpc>
            </a:pPr>
            <a:r>
              <a:rPr lang="en-US" altLang="zh-CN">
                <a:ea typeface="宋体" pitchFamily="2" charset="-122"/>
              </a:rPr>
              <a:t>                     </a:t>
            </a:r>
            <a:r>
              <a:rPr lang="en-US" altLang="zh-CN">
                <a:solidFill>
                  <a:schemeClr val="accent2"/>
                </a:solidFill>
                <a:ea typeface="宋体" pitchFamily="2" charset="-122"/>
              </a:rPr>
              <a:t>ELSE</a:t>
            </a:r>
          </a:p>
          <a:p>
            <a:pPr>
              <a:lnSpc>
                <a:spcPct val="35000"/>
              </a:lnSpc>
            </a:pPr>
            <a:r>
              <a:rPr lang="en-US" altLang="zh-CN">
                <a:ea typeface="宋体" pitchFamily="2" charset="-122"/>
              </a:rPr>
              <a:t>                         q &lt;= q;</a:t>
            </a:r>
          </a:p>
          <a:p>
            <a:pPr>
              <a:lnSpc>
                <a:spcPct val="35000"/>
              </a:lnSpc>
            </a:pPr>
            <a:r>
              <a:rPr lang="en-US" altLang="zh-CN">
                <a:ea typeface="宋体" pitchFamily="2" charset="-122"/>
              </a:rPr>
              <a:t>                 </a:t>
            </a:r>
            <a:r>
              <a:rPr lang="en-US" altLang="zh-CN">
                <a:solidFill>
                  <a:schemeClr val="accent2"/>
                </a:solidFill>
                <a:ea typeface="宋体" pitchFamily="2" charset="-122"/>
              </a:rPr>
              <a:t>END IF</a:t>
            </a:r>
            <a:r>
              <a:rPr lang="en-US" altLang="zh-CN">
                <a:ea typeface="宋体" pitchFamily="2" charset="-122"/>
              </a:rPr>
              <a:t>;</a:t>
            </a:r>
          </a:p>
          <a:p>
            <a:pPr>
              <a:lnSpc>
                <a:spcPct val="35000"/>
              </a:lnSpc>
            </a:pPr>
            <a:r>
              <a:rPr lang="en-US" altLang="zh-CN">
                <a:ea typeface="宋体" pitchFamily="2" charset="-122"/>
              </a:rPr>
              <a:t>              </a:t>
            </a:r>
            <a:r>
              <a:rPr lang="en-US" altLang="zh-CN">
                <a:solidFill>
                  <a:schemeClr val="accent2"/>
                </a:solidFill>
                <a:ea typeface="宋体" pitchFamily="2" charset="-122"/>
              </a:rPr>
              <a:t>END PROCESS</a:t>
            </a:r>
            <a:r>
              <a:rPr lang="en-US" altLang="zh-CN">
                <a:ea typeface="宋体" pitchFamily="2" charset="-122"/>
              </a:rPr>
              <a:t>;</a:t>
            </a:r>
          </a:p>
          <a:p>
            <a:pPr>
              <a:lnSpc>
                <a:spcPct val="35000"/>
              </a:lnSpc>
            </a:pPr>
            <a:r>
              <a:rPr lang="en-US" altLang="zh-CN">
                <a:solidFill>
                  <a:schemeClr val="accent2"/>
                </a:solidFill>
                <a:ea typeface="宋体" pitchFamily="2" charset="-122"/>
              </a:rPr>
              <a:t>END</a:t>
            </a:r>
            <a:r>
              <a:rPr lang="en-US" altLang="zh-CN">
                <a:ea typeface="宋体" pitchFamily="2" charset="-122"/>
              </a:rPr>
              <a:t> rtl_arc;</a:t>
            </a:r>
          </a:p>
        </p:txBody>
      </p:sp>
      <p:grpSp>
        <p:nvGrpSpPr>
          <p:cNvPr id="4" name="Group 36"/>
          <p:cNvGrpSpPr>
            <a:grpSpLocks/>
          </p:cNvGrpSpPr>
          <p:nvPr/>
        </p:nvGrpSpPr>
        <p:grpSpPr bwMode="auto">
          <a:xfrm>
            <a:off x="900113" y="476250"/>
            <a:ext cx="5040312" cy="1511300"/>
            <a:chOff x="476" y="300"/>
            <a:chExt cx="3175" cy="952"/>
          </a:xfrm>
        </p:grpSpPr>
        <p:sp>
          <p:nvSpPr>
            <p:cNvPr id="95248" name="Oval 33"/>
            <p:cNvSpPr>
              <a:spLocks noChangeArrowheads="1"/>
            </p:cNvSpPr>
            <p:nvPr/>
          </p:nvSpPr>
          <p:spPr bwMode="auto">
            <a:xfrm>
              <a:off x="476" y="1026"/>
              <a:ext cx="862" cy="226"/>
            </a:xfrm>
            <a:prstGeom prst="ellipse">
              <a:avLst/>
            </a:prstGeom>
            <a:noFill/>
            <a:ln w="19050" algn="ctr">
              <a:solidFill>
                <a:srgbClr val="FF0000"/>
              </a:solidFill>
              <a:round/>
              <a:headEnd/>
              <a:tailEnd/>
            </a:ln>
          </p:spPr>
          <p:txBody>
            <a:bodyPr lIns="90000" tIns="82800" rIns="90000" bIns="46800" anchor="ctr">
              <a:spAutoFit/>
            </a:bodyPr>
            <a:lstStyle/>
            <a:p>
              <a:endParaRPr lang="zh-CN" altLang="en-US"/>
            </a:p>
          </p:txBody>
        </p:sp>
        <p:sp>
          <p:nvSpPr>
            <p:cNvPr id="95249" name="Line 34"/>
            <p:cNvSpPr>
              <a:spLocks noChangeShapeType="1"/>
            </p:cNvSpPr>
            <p:nvPr/>
          </p:nvSpPr>
          <p:spPr bwMode="auto">
            <a:xfrm flipV="1">
              <a:off x="1292" y="845"/>
              <a:ext cx="1044" cy="316"/>
            </a:xfrm>
            <a:prstGeom prst="line">
              <a:avLst/>
            </a:prstGeom>
            <a:noFill/>
            <a:ln w="19050">
              <a:solidFill>
                <a:srgbClr val="FF0000"/>
              </a:solidFill>
              <a:round/>
              <a:headEnd/>
              <a:tailEnd/>
            </a:ln>
          </p:spPr>
          <p:txBody>
            <a:bodyPr lIns="90000" tIns="82800" rIns="90000" bIns="46800">
              <a:spAutoFit/>
            </a:bodyPr>
            <a:lstStyle/>
            <a:p>
              <a:endParaRPr lang="zh-CN" altLang="en-US"/>
            </a:p>
          </p:txBody>
        </p:sp>
        <p:sp>
          <p:nvSpPr>
            <p:cNvPr id="95250" name="Text Box 35"/>
            <p:cNvSpPr txBox="1">
              <a:spLocks noChangeArrowheads="1"/>
            </p:cNvSpPr>
            <p:nvPr/>
          </p:nvSpPr>
          <p:spPr bwMode="auto">
            <a:xfrm>
              <a:off x="2336" y="300"/>
              <a:ext cx="1315" cy="555"/>
            </a:xfrm>
            <a:prstGeom prst="rect">
              <a:avLst/>
            </a:prstGeom>
            <a:noFill/>
            <a:ln w="19050" algn="ctr">
              <a:solidFill>
                <a:srgbClr val="FF0000"/>
              </a:solidFill>
              <a:miter lim="800000"/>
              <a:headEnd/>
              <a:tailEnd/>
            </a:ln>
          </p:spPr>
          <p:txBody>
            <a:bodyPr lIns="90000" tIns="82800" rIns="90000" bIns="46800">
              <a:spAutoFit/>
            </a:bodyPr>
            <a:lstStyle/>
            <a:p>
              <a:pPr algn="ctr">
                <a:lnSpc>
                  <a:spcPct val="80000"/>
                </a:lnSpc>
              </a:pPr>
              <a:r>
                <a:rPr lang="zh-CN" altLang="en-US">
                  <a:ea typeface="宋体" pitchFamily="2" charset="-122"/>
                </a:rPr>
                <a:t>参数传递语句：定义端口宽度、器件延迟时间等</a:t>
              </a:r>
            </a:p>
          </p:txBody>
        </p:sp>
      </p:grpSp>
      <p:sp>
        <p:nvSpPr>
          <p:cNvPr id="549925" name="Line 37"/>
          <p:cNvSpPr>
            <a:spLocks noChangeShapeType="1"/>
          </p:cNvSpPr>
          <p:nvPr/>
        </p:nvSpPr>
        <p:spPr bwMode="auto">
          <a:xfrm>
            <a:off x="3563938" y="1916113"/>
            <a:ext cx="358775" cy="0"/>
          </a:xfrm>
          <a:prstGeom prst="line">
            <a:avLst/>
          </a:prstGeom>
          <a:noFill/>
          <a:ln w="76200">
            <a:solidFill>
              <a:srgbClr val="CC3399"/>
            </a:solidFill>
            <a:round/>
            <a:headEnd/>
            <a:tailEnd/>
          </a:ln>
        </p:spPr>
        <p:txBody>
          <a:bodyPr lIns="90000" tIns="82800" rIns="90000" bIns="46800">
            <a:spAutoFit/>
          </a:bodyPr>
          <a:lstStyle/>
          <a:p>
            <a:endParaRPr lang="zh-CN" altLang="en-US"/>
          </a:p>
        </p:txBody>
      </p:sp>
      <p:sp>
        <p:nvSpPr>
          <p:cNvPr id="549929" name="Text Box 41"/>
          <p:cNvSpPr txBox="1">
            <a:spLocks noChangeArrowheads="1"/>
          </p:cNvSpPr>
          <p:nvPr/>
        </p:nvSpPr>
        <p:spPr bwMode="auto">
          <a:xfrm>
            <a:off x="4787900" y="5445125"/>
            <a:ext cx="2592388" cy="406400"/>
          </a:xfrm>
          <a:prstGeom prst="rect">
            <a:avLst/>
          </a:prstGeom>
          <a:noFill/>
          <a:ln w="19050" algn="ctr">
            <a:solidFill>
              <a:schemeClr val="accent2"/>
            </a:solidFill>
            <a:miter lim="800000"/>
            <a:headEnd/>
            <a:tailEnd/>
          </a:ln>
        </p:spPr>
        <p:txBody>
          <a:bodyPr lIns="90000" tIns="82800" rIns="90000" bIns="46800">
            <a:spAutoFit/>
          </a:bodyPr>
          <a:lstStyle/>
          <a:p>
            <a:pPr algn="ctr"/>
            <a:r>
              <a:rPr lang="zh-CN" altLang="en-US"/>
              <a:t>目的：描述保持不变</a:t>
            </a:r>
          </a:p>
        </p:txBody>
      </p:sp>
      <p:grpSp>
        <p:nvGrpSpPr>
          <p:cNvPr id="5" name="Group 44"/>
          <p:cNvGrpSpPr>
            <a:grpSpLocks/>
          </p:cNvGrpSpPr>
          <p:nvPr/>
        </p:nvGrpSpPr>
        <p:grpSpPr bwMode="auto">
          <a:xfrm>
            <a:off x="1619250" y="2565400"/>
            <a:ext cx="7272338" cy="3311525"/>
            <a:chOff x="1020" y="1616"/>
            <a:chExt cx="4581" cy="2086"/>
          </a:xfrm>
        </p:grpSpPr>
        <p:grpSp>
          <p:nvGrpSpPr>
            <p:cNvPr id="95242" name="Group 30"/>
            <p:cNvGrpSpPr>
              <a:grpSpLocks/>
            </p:cNvGrpSpPr>
            <p:nvPr/>
          </p:nvGrpSpPr>
          <p:grpSpPr bwMode="auto">
            <a:xfrm>
              <a:off x="1020" y="1616"/>
              <a:ext cx="4581" cy="717"/>
              <a:chOff x="975" y="1616"/>
              <a:chExt cx="4581" cy="717"/>
            </a:xfrm>
          </p:grpSpPr>
          <p:sp>
            <p:nvSpPr>
              <p:cNvPr id="95245" name="Oval 27"/>
              <p:cNvSpPr>
                <a:spLocks noChangeArrowheads="1"/>
              </p:cNvSpPr>
              <p:nvPr/>
            </p:nvSpPr>
            <p:spPr bwMode="auto">
              <a:xfrm>
                <a:off x="975" y="1616"/>
                <a:ext cx="862" cy="317"/>
              </a:xfrm>
              <a:prstGeom prst="ellipse">
                <a:avLst/>
              </a:prstGeom>
              <a:noFill/>
              <a:ln w="19050" algn="ctr">
                <a:solidFill>
                  <a:srgbClr val="FF0000"/>
                </a:solidFill>
                <a:round/>
                <a:headEnd/>
                <a:tailEnd/>
              </a:ln>
            </p:spPr>
            <p:txBody>
              <a:bodyPr lIns="90000" tIns="82800" rIns="90000" bIns="46800" anchor="ctr">
                <a:spAutoFit/>
              </a:bodyPr>
              <a:lstStyle/>
              <a:p>
                <a:endParaRPr lang="zh-CN" altLang="en-US"/>
              </a:p>
            </p:txBody>
          </p:sp>
          <p:sp>
            <p:nvSpPr>
              <p:cNvPr id="95246" name="Line 28"/>
              <p:cNvSpPr>
                <a:spLocks noChangeShapeType="1"/>
              </p:cNvSpPr>
              <p:nvPr/>
            </p:nvSpPr>
            <p:spPr bwMode="auto">
              <a:xfrm>
                <a:off x="1791" y="1842"/>
                <a:ext cx="1815" cy="273"/>
              </a:xfrm>
              <a:prstGeom prst="line">
                <a:avLst/>
              </a:prstGeom>
              <a:noFill/>
              <a:ln w="19050">
                <a:solidFill>
                  <a:srgbClr val="FF0000"/>
                </a:solidFill>
                <a:round/>
                <a:headEnd/>
                <a:tailEnd/>
              </a:ln>
            </p:spPr>
            <p:txBody>
              <a:bodyPr lIns="90000" tIns="82800" rIns="90000" bIns="46800">
                <a:spAutoFit/>
              </a:bodyPr>
              <a:lstStyle/>
              <a:p>
                <a:endParaRPr lang="zh-CN" altLang="en-US"/>
              </a:p>
            </p:txBody>
          </p:sp>
          <p:sp>
            <p:nvSpPr>
              <p:cNvPr id="95247" name="Text Box 29"/>
              <p:cNvSpPr txBox="1">
                <a:spLocks noChangeArrowheads="1"/>
              </p:cNvSpPr>
              <p:nvPr/>
            </p:nvSpPr>
            <p:spPr bwMode="auto">
              <a:xfrm>
                <a:off x="3606" y="2115"/>
                <a:ext cx="1950" cy="218"/>
              </a:xfrm>
              <a:prstGeom prst="rect">
                <a:avLst/>
              </a:prstGeom>
              <a:noFill/>
              <a:ln w="19050" algn="ctr">
                <a:solidFill>
                  <a:srgbClr val="FF0000"/>
                </a:solidFill>
                <a:miter lim="800000"/>
                <a:headEnd/>
                <a:tailEnd/>
              </a:ln>
            </p:spPr>
            <p:txBody>
              <a:bodyPr lIns="90000" tIns="82800" rIns="90000" bIns="46800">
                <a:spAutoFit/>
              </a:bodyPr>
              <a:lstStyle/>
              <a:p>
                <a:pPr algn="ctr">
                  <a:lnSpc>
                    <a:spcPct val="65000"/>
                  </a:lnSpc>
                </a:pPr>
                <a:r>
                  <a:rPr lang="zh-CN" altLang="en-US">
                    <a:ea typeface="宋体" pitchFamily="2" charset="-122"/>
                  </a:rPr>
                  <a:t>缓冲模式：用于内部反馈</a:t>
                </a:r>
              </a:p>
            </p:txBody>
          </p:sp>
        </p:grpSp>
        <p:sp>
          <p:nvSpPr>
            <p:cNvPr id="95243" name="Line 42"/>
            <p:cNvSpPr>
              <a:spLocks noChangeShapeType="1"/>
            </p:cNvSpPr>
            <p:nvPr/>
          </p:nvSpPr>
          <p:spPr bwMode="auto">
            <a:xfrm flipH="1">
              <a:off x="1746" y="2341"/>
              <a:ext cx="1905" cy="1180"/>
            </a:xfrm>
            <a:prstGeom prst="line">
              <a:avLst/>
            </a:prstGeom>
            <a:noFill/>
            <a:ln w="19050">
              <a:solidFill>
                <a:srgbClr val="FF3300"/>
              </a:solidFill>
              <a:round/>
              <a:headEnd/>
              <a:tailEnd/>
            </a:ln>
          </p:spPr>
          <p:txBody>
            <a:bodyPr lIns="90000" tIns="82800" rIns="90000" bIns="46800">
              <a:spAutoFit/>
            </a:bodyPr>
            <a:lstStyle/>
            <a:p>
              <a:endParaRPr lang="zh-CN" altLang="en-US"/>
            </a:p>
          </p:txBody>
        </p:sp>
        <p:sp>
          <p:nvSpPr>
            <p:cNvPr id="95244" name="Oval 43"/>
            <p:cNvSpPr>
              <a:spLocks noChangeArrowheads="1"/>
            </p:cNvSpPr>
            <p:nvPr/>
          </p:nvSpPr>
          <p:spPr bwMode="auto">
            <a:xfrm>
              <a:off x="1156" y="3475"/>
              <a:ext cx="635" cy="227"/>
            </a:xfrm>
            <a:prstGeom prst="ellipse">
              <a:avLst/>
            </a:prstGeom>
            <a:noFill/>
            <a:ln w="19050" algn="ctr">
              <a:solidFill>
                <a:srgbClr val="FF3300"/>
              </a:solidFill>
              <a:round/>
              <a:headEnd/>
              <a:tailEnd/>
            </a:ln>
          </p:spPr>
          <p:txBody>
            <a:bodyPr lIns="90000" tIns="82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99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99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9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14" grpId="0"/>
      <p:bldP spid="549925" grpId="0" animBg="1"/>
      <p:bldP spid="54992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6410325" y="6630988"/>
            <a:ext cx="2733675"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串入</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串出寄存器</a:t>
            </a:r>
          </a:p>
        </p:txBody>
      </p:sp>
      <p:sp>
        <p:nvSpPr>
          <p:cNvPr id="594948" name="Text Box 4"/>
          <p:cNvSpPr txBox="1">
            <a:spLocks noChangeArrowheads="1"/>
          </p:cNvSpPr>
          <p:nvPr/>
        </p:nvSpPr>
        <p:spPr bwMode="auto">
          <a:xfrm>
            <a:off x="323850" y="187325"/>
            <a:ext cx="2663825" cy="422275"/>
          </a:xfrm>
          <a:prstGeom prst="rect">
            <a:avLst/>
          </a:prstGeom>
          <a:gradFill rotWithShape="1">
            <a:gsLst>
              <a:gs pos="0">
                <a:srgbClr val="5E1847"/>
              </a:gs>
              <a:gs pos="50000">
                <a:srgbClr val="CC3399"/>
              </a:gs>
              <a:gs pos="100000">
                <a:srgbClr val="5E1847"/>
              </a:gs>
            </a:gsLst>
            <a:lin ang="5400000" scaled="1"/>
          </a:gradFill>
          <a:ln w="19050" algn="ctr">
            <a:solidFill>
              <a:srgbClr val="0099CC"/>
            </a:solidFill>
            <a:miter lim="800000"/>
            <a:headEnd/>
            <a:tailEnd/>
          </a:ln>
        </p:spPr>
        <p:txBody>
          <a:bodyPr lIns="90000" tIns="82800" rIns="90000" bIns="46800">
            <a:spAutoFit/>
          </a:bodyPr>
          <a:lstStyle/>
          <a:p>
            <a:pPr algn="ctr">
              <a:lnSpc>
                <a:spcPct val="90000"/>
              </a:lnSpc>
            </a:pPr>
            <a:r>
              <a:rPr lang="zh-CN" altLang="en-US">
                <a:solidFill>
                  <a:schemeClr val="bg1"/>
                </a:solidFill>
                <a:ea typeface="宋体" pitchFamily="2" charset="-122"/>
              </a:rPr>
              <a:t>串入</a:t>
            </a:r>
            <a:r>
              <a:rPr lang="en-US" altLang="zh-CN">
                <a:solidFill>
                  <a:schemeClr val="bg1"/>
                </a:solidFill>
                <a:ea typeface="宋体" pitchFamily="2" charset="-122"/>
              </a:rPr>
              <a:t>/</a:t>
            </a:r>
            <a:r>
              <a:rPr lang="zh-CN" altLang="en-US">
                <a:solidFill>
                  <a:schemeClr val="bg1"/>
                </a:solidFill>
                <a:ea typeface="宋体" pitchFamily="2" charset="-122"/>
              </a:rPr>
              <a:t>串出移位寄存器</a:t>
            </a:r>
          </a:p>
        </p:txBody>
      </p:sp>
      <p:sp>
        <p:nvSpPr>
          <p:cNvPr id="594952" name="Text Box 8"/>
          <p:cNvSpPr txBox="1">
            <a:spLocks noChangeArrowheads="1"/>
          </p:cNvSpPr>
          <p:nvPr/>
        </p:nvSpPr>
        <p:spPr bwMode="auto">
          <a:xfrm>
            <a:off x="468313" y="1700213"/>
            <a:ext cx="3455987" cy="4843462"/>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600">
                <a:solidFill>
                  <a:schemeClr val="accent2"/>
                </a:solidFill>
              </a:rPr>
              <a:t>LIBRARY</a:t>
            </a:r>
            <a:r>
              <a:rPr lang="en-US" altLang="zh-CN" sz="1600"/>
              <a:t> IEEE;</a:t>
            </a:r>
          </a:p>
          <a:p>
            <a:pPr>
              <a:lnSpc>
                <a:spcPct val="50000"/>
              </a:lnSpc>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50000"/>
              </a:lnSpc>
            </a:pPr>
            <a:r>
              <a:rPr lang="en-US" altLang="zh-CN" sz="1600">
                <a:solidFill>
                  <a:schemeClr val="accent2"/>
                </a:solidFill>
              </a:rPr>
              <a:t>ENTITY</a:t>
            </a:r>
            <a:r>
              <a:rPr lang="en-US" altLang="zh-CN" sz="1600"/>
              <a:t> dff </a:t>
            </a:r>
            <a:r>
              <a:rPr lang="en-US" altLang="zh-CN" sz="1600">
                <a:solidFill>
                  <a:schemeClr val="accent2"/>
                </a:solidFill>
              </a:rPr>
              <a:t>IS</a:t>
            </a:r>
          </a:p>
          <a:p>
            <a:pPr>
              <a:lnSpc>
                <a:spcPct val="50000"/>
              </a:lnSpc>
            </a:pPr>
            <a:r>
              <a:rPr lang="en-US" altLang="zh-CN" sz="1600">
                <a:solidFill>
                  <a:schemeClr val="accent2"/>
                </a:solidFill>
              </a:rPr>
              <a:t>       PORT</a:t>
            </a:r>
            <a:r>
              <a:rPr lang="en-US" altLang="zh-CN" sz="1600"/>
              <a:t> (d   : </a:t>
            </a:r>
            <a:r>
              <a:rPr lang="en-US" altLang="zh-CN" sz="1600">
                <a:solidFill>
                  <a:schemeClr val="accent2"/>
                </a:solidFill>
              </a:rPr>
              <a:t>IN</a:t>
            </a:r>
            <a:r>
              <a:rPr lang="en-US" altLang="zh-CN" sz="1600"/>
              <a:t>  std_logic;</a:t>
            </a:r>
          </a:p>
          <a:p>
            <a:pPr>
              <a:lnSpc>
                <a:spcPct val="50000"/>
              </a:lnSpc>
            </a:pPr>
            <a:r>
              <a:rPr lang="en-US" altLang="zh-CN" sz="1600"/>
              <a:t>             clk : </a:t>
            </a:r>
            <a:r>
              <a:rPr lang="en-US" altLang="zh-CN" sz="1600">
                <a:solidFill>
                  <a:schemeClr val="accent2"/>
                </a:solidFill>
              </a:rPr>
              <a:t>IN</a:t>
            </a:r>
            <a:r>
              <a:rPr lang="en-US" altLang="zh-CN" sz="1600"/>
              <a:t>  std_logic;</a:t>
            </a:r>
          </a:p>
          <a:p>
            <a:pPr>
              <a:lnSpc>
                <a:spcPct val="50000"/>
              </a:lnSpc>
            </a:pPr>
            <a:r>
              <a:rPr lang="en-US" altLang="zh-CN" sz="1600"/>
              <a:t>             q   : </a:t>
            </a:r>
            <a:r>
              <a:rPr lang="en-US" altLang="zh-CN" sz="1600">
                <a:solidFill>
                  <a:schemeClr val="accent2"/>
                </a:solidFill>
              </a:rPr>
              <a:t>OUT</a:t>
            </a:r>
            <a:r>
              <a:rPr lang="en-US" altLang="zh-CN" sz="1600"/>
              <a:t> std_logic);</a:t>
            </a:r>
          </a:p>
          <a:p>
            <a:pPr>
              <a:lnSpc>
                <a:spcPct val="50000"/>
              </a:lnSpc>
            </a:pPr>
            <a:r>
              <a:rPr lang="en-US" altLang="zh-CN" sz="1600">
                <a:solidFill>
                  <a:schemeClr val="accent2"/>
                </a:solidFill>
              </a:rPr>
              <a:t>END</a:t>
            </a:r>
            <a:r>
              <a:rPr lang="en-US" altLang="zh-CN" sz="1600"/>
              <a:t> dff;</a:t>
            </a:r>
          </a:p>
          <a:p>
            <a:pPr>
              <a:lnSpc>
                <a:spcPct val="50000"/>
              </a:lnSpc>
            </a:pPr>
            <a:endParaRPr lang="en-US" altLang="zh-CN" sz="1600"/>
          </a:p>
          <a:p>
            <a:pPr>
              <a:lnSpc>
                <a:spcPct val="50000"/>
              </a:lnSpc>
            </a:pPr>
            <a:r>
              <a:rPr lang="en-US" altLang="zh-CN" sz="1600">
                <a:solidFill>
                  <a:schemeClr val="accent2"/>
                </a:solidFill>
              </a:rPr>
              <a:t>ARCHITECTURE</a:t>
            </a:r>
            <a:r>
              <a:rPr lang="en-US" altLang="zh-CN" sz="1600"/>
              <a:t> rtl </a:t>
            </a:r>
            <a:r>
              <a:rPr lang="en-US" altLang="zh-CN" sz="1600">
                <a:solidFill>
                  <a:schemeClr val="accent2"/>
                </a:solidFill>
              </a:rPr>
              <a:t>OF</a:t>
            </a:r>
            <a:r>
              <a:rPr lang="en-US" altLang="zh-CN" sz="1600"/>
              <a:t> dff </a:t>
            </a:r>
            <a:r>
              <a:rPr lang="en-US" altLang="zh-CN" sz="1600">
                <a:solidFill>
                  <a:schemeClr val="accent2"/>
                </a:solidFill>
              </a:rPr>
              <a:t>IS</a:t>
            </a:r>
          </a:p>
          <a:p>
            <a:pPr>
              <a:lnSpc>
                <a:spcPct val="50000"/>
              </a:lnSpc>
            </a:pPr>
            <a:r>
              <a:rPr lang="en-US" altLang="zh-CN" sz="1600">
                <a:solidFill>
                  <a:schemeClr val="accent2"/>
                </a:solidFill>
              </a:rPr>
              <a:t>BEGIN</a:t>
            </a:r>
          </a:p>
          <a:p>
            <a:pPr>
              <a:lnSpc>
                <a:spcPct val="50000"/>
              </a:lnSpc>
            </a:pPr>
            <a:r>
              <a:rPr lang="en-US" altLang="zh-CN" sz="1600"/>
              <a:t>     </a:t>
            </a:r>
            <a:r>
              <a:rPr lang="en-US" altLang="zh-CN" sz="1600">
                <a:solidFill>
                  <a:schemeClr val="accent2"/>
                </a:solidFill>
              </a:rPr>
              <a:t>PROCESS</a:t>
            </a:r>
            <a:r>
              <a:rPr lang="en-US" altLang="zh-CN" sz="1600"/>
              <a:t> (clk)</a:t>
            </a:r>
          </a:p>
          <a:p>
            <a:pPr>
              <a:lnSpc>
                <a:spcPct val="50000"/>
              </a:lnSpc>
            </a:pPr>
            <a:r>
              <a:rPr lang="en-US" altLang="zh-CN" sz="1600">
                <a:solidFill>
                  <a:schemeClr val="accent2"/>
                </a:solidFill>
              </a:rPr>
              <a:t>     BEGIN</a:t>
            </a:r>
          </a:p>
          <a:p>
            <a:pPr>
              <a:lnSpc>
                <a:spcPct val="50000"/>
              </a:lnSpc>
            </a:pPr>
            <a:r>
              <a:rPr lang="en-US" altLang="zh-CN" sz="1600"/>
              <a:t>          </a:t>
            </a:r>
            <a:r>
              <a:rPr lang="en-US" altLang="zh-CN" sz="1600">
                <a:solidFill>
                  <a:schemeClr val="accent2"/>
                </a:solidFill>
              </a:rPr>
              <a:t>IF</a:t>
            </a:r>
            <a:r>
              <a:rPr lang="en-US" altLang="zh-CN" sz="1600"/>
              <a:t> (clk'event </a:t>
            </a:r>
            <a:r>
              <a:rPr lang="en-US" altLang="zh-CN" sz="1600">
                <a:solidFill>
                  <a:schemeClr val="accent2"/>
                </a:solidFill>
              </a:rPr>
              <a:t>AND</a:t>
            </a:r>
            <a:r>
              <a:rPr lang="en-US" altLang="zh-CN" sz="1600"/>
              <a:t> clk = '1') </a:t>
            </a:r>
            <a:r>
              <a:rPr lang="en-US" altLang="zh-CN" sz="1600">
                <a:solidFill>
                  <a:schemeClr val="accent2"/>
                </a:solidFill>
              </a:rPr>
              <a:t>THEN</a:t>
            </a:r>
          </a:p>
          <a:p>
            <a:pPr>
              <a:lnSpc>
                <a:spcPct val="50000"/>
              </a:lnSpc>
            </a:pPr>
            <a:r>
              <a:rPr lang="en-US" altLang="zh-CN" sz="1600"/>
              <a:t>              q &lt;= d;</a:t>
            </a:r>
          </a:p>
          <a:p>
            <a:pPr>
              <a:lnSpc>
                <a:spcPct val="50000"/>
              </a:lnSpc>
            </a:pPr>
            <a:r>
              <a:rPr lang="en-US" altLang="zh-CN" sz="1600"/>
              <a:t>          </a:t>
            </a:r>
            <a:r>
              <a:rPr lang="en-US" altLang="zh-CN" sz="1600">
                <a:solidFill>
                  <a:schemeClr val="accent2"/>
                </a:solidFill>
              </a:rPr>
              <a:t>END IF</a:t>
            </a:r>
            <a:r>
              <a:rPr lang="en-US" altLang="zh-CN" sz="1600"/>
              <a:t>;</a:t>
            </a:r>
          </a:p>
          <a:p>
            <a:pPr>
              <a:lnSpc>
                <a:spcPct val="50000"/>
              </a:lnSpc>
            </a:pPr>
            <a:r>
              <a:rPr lang="en-US" altLang="zh-CN" sz="1600"/>
              <a:t>     </a:t>
            </a:r>
            <a:r>
              <a:rPr lang="en-US" altLang="zh-CN" sz="1600">
                <a:solidFill>
                  <a:schemeClr val="accent2"/>
                </a:solidFill>
              </a:rPr>
              <a:t>END PROCESS;</a:t>
            </a:r>
          </a:p>
          <a:p>
            <a:pPr>
              <a:lnSpc>
                <a:spcPct val="50000"/>
              </a:lnSpc>
            </a:pPr>
            <a:r>
              <a:rPr lang="en-US" altLang="zh-CN" sz="1600">
                <a:solidFill>
                  <a:schemeClr val="accent2"/>
                </a:solidFill>
              </a:rPr>
              <a:t>END</a:t>
            </a:r>
            <a:r>
              <a:rPr lang="en-US" altLang="zh-CN" sz="1600"/>
              <a:t> rtl;</a:t>
            </a:r>
          </a:p>
          <a:p>
            <a:pPr algn="ctr"/>
            <a:endParaRPr lang="en-US" altLang="zh-CN" sz="1600"/>
          </a:p>
        </p:txBody>
      </p:sp>
      <p:grpSp>
        <p:nvGrpSpPr>
          <p:cNvPr id="2" name="Group 52"/>
          <p:cNvGrpSpPr>
            <a:grpSpLocks/>
          </p:cNvGrpSpPr>
          <p:nvPr/>
        </p:nvGrpSpPr>
        <p:grpSpPr bwMode="auto">
          <a:xfrm>
            <a:off x="250825" y="836613"/>
            <a:ext cx="4086225" cy="963612"/>
            <a:chOff x="89" y="3060"/>
            <a:chExt cx="2574" cy="607"/>
          </a:xfrm>
        </p:grpSpPr>
        <p:sp>
          <p:nvSpPr>
            <p:cNvPr id="10252" name="Rectangle 10"/>
            <p:cNvSpPr>
              <a:spLocks noChangeArrowheads="1"/>
            </p:cNvSpPr>
            <p:nvPr/>
          </p:nvSpPr>
          <p:spPr bwMode="auto">
            <a:xfrm>
              <a:off x="478" y="3113"/>
              <a:ext cx="273" cy="394"/>
            </a:xfrm>
            <a:prstGeom prst="rect">
              <a:avLst/>
            </a:prstGeom>
            <a:noFill/>
            <a:ln w="28575">
              <a:solidFill>
                <a:schemeClr val="tx1"/>
              </a:solidFill>
              <a:miter lim="800000"/>
              <a:headEnd/>
              <a:tailEnd/>
            </a:ln>
          </p:spPr>
          <p:txBody>
            <a:bodyPr wrap="none" lIns="90000" tIns="46800" rIns="90000" bIns="46800" anchor="ctr"/>
            <a:lstStyle/>
            <a:p>
              <a:endParaRPr lang="zh-CN" altLang="en-US"/>
            </a:p>
          </p:txBody>
        </p:sp>
        <p:sp>
          <p:nvSpPr>
            <p:cNvPr id="10253" name="Text Box 11"/>
            <p:cNvSpPr txBox="1">
              <a:spLocks noChangeArrowheads="1"/>
            </p:cNvSpPr>
            <p:nvPr/>
          </p:nvSpPr>
          <p:spPr bwMode="auto">
            <a:xfrm>
              <a:off x="612" y="3113"/>
              <a:ext cx="17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0242" name="Object 12"/>
            <p:cNvGraphicFramePr>
              <a:graphicFrameLocks noChangeAspect="1"/>
            </p:cNvGraphicFramePr>
            <p:nvPr/>
          </p:nvGraphicFramePr>
          <p:xfrm>
            <a:off x="624" y="3355"/>
            <a:ext cx="90" cy="144"/>
          </p:xfrm>
          <a:graphic>
            <a:graphicData uri="http://schemas.openxmlformats.org/presentationml/2006/ole">
              <mc:AlternateContent xmlns:mc="http://schemas.openxmlformats.org/markup-compatibility/2006">
                <mc:Choice xmlns:v="urn:schemas-microsoft-com:vml" Requires="v">
                  <p:oleObj spid="_x0000_s10258" name="Equation" r:id="rId3" imgW="177480" imgH="228600" progId="Equation.3">
                    <p:embed/>
                  </p:oleObj>
                </mc:Choice>
                <mc:Fallback>
                  <p:oleObj name="Equation" r:id="rId3" imgW="17748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355"/>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54" name="Line 13"/>
            <p:cNvSpPr>
              <a:spLocks noChangeShapeType="1"/>
            </p:cNvSpPr>
            <p:nvPr/>
          </p:nvSpPr>
          <p:spPr bwMode="auto">
            <a:xfrm>
              <a:off x="911" y="3386"/>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55" name="Line 14"/>
            <p:cNvSpPr>
              <a:spLocks noChangeShapeType="1"/>
            </p:cNvSpPr>
            <p:nvPr/>
          </p:nvSpPr>
          <p:spPr bwMode="auto">
            <a:xfrm>
              <a:off x="749" y="3407"/>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56" name="Line 15"/>
            <p:cNvSpPr>
              <a:spLocks noChangeShapeType="1"/>
            </p:cNvSpPr>
            <p:nvPr/>
          </p:nvSpPr>
          <p:spPr bwMode="auto">
            <a:xfrm flipH="1" flipV="1">
              <a:off x="360" y="3657"/>
              <a:ext cx="161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57" name="Text Box 16"/>
            <p:cNvSpPr txBox="1">
              <a:spLocks noChangeArrowheads="1"/>
            </p:cNvSpPr>
            <p:nvPr/>
          </p:nvSpPr>
          <p:spPr bwMode="auto">
            <a:xfrm>
              <a:off x="444" y="3116"/>
              <a:ext cx="156"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0258" name="AutoShape 17"/>
            <p:cNvSpPr>
              <a:spLocks noChangeArrowheads="1"/>
            </p:cNvSpPr>
            <p:nvPr/>
          </p:nvSpPr>
          <p:spPr bwMode="auto">
            <a:xfrm rot="5400000">
              <a:off x="472" y="3361"/>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259" name="Line 18"/>
            <p:cNvSpPr>
              <a:spLocks noChangeShapeType="1"/>
            </p:cNvSpPr>
            <p:nvPr/>
          </p:nvSpPr>
          <p:spPr bwMode="auto">
            <a:xfrm flipV="1">
              <a:off x="283" y="3391"/>
              <a:ext cx="201"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60" name="Text Box 19"/>
            <p:cNvSpPr txBox="1">
              <a:spLocks noChangeArrowheads="1"/>
            </p:cNvSpPr>
            <p:nvPr/>
          </p:nvSpPr>
          <p:spPr bwMode="auto">
            <a:xfrm>
              <a:off x="155" y="3268"/>
              <a:ext cx="22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CP</a:t>
              </a:r>
            </a:p>
          </p:txBody>
        </p:sp>
        <p:sp>
          <p:nvSpPr>
            <p:cNvPr id="10261" name="Rectangle 20"/>
            <p:cNvSpPr>
              <a:spLocks noChangeArrowheads="1"/>
            </p:cNvSpPr>
            <p:nvPr/>
          </p:nvSpPr>
          <p:spPr bwMode="auto">
            <a:xfrm>
              <a:off x="990" y="3113"/>
              <a:ext cx="289" cy="394"/>
            </a:xfrm>
            <a:prstGeom prst="rect">
              <a:avLst/>
            </a:prstGeom>
            <a:noFill/>
            <a:ln w="28575">
              <a:solidFill>
                <a:schemeClr val="tx1"/>
              </a:solidFill>
              <a:miter lim="800000"/>
              <a:headEnd/>
              <a:tailEnd/>
            </a:ln>
          </p:spPr>
          <p:txBody>
            <a:bodyPr wrap="none" lIns="90000" tIns="46800" rIns="90000" bIns="46800" anchor="ctr"/>
            <a:lstStyle/>
            <a:p>
              <a:endParaRPr lang="zh-CN" altLang="en-US"/>
            </a:p>
          </p:txBody>
        </p:sp>
        <p:sp>
          <p:nvSpPr>
            <p:cNvPr id="10262" name="Text Box 21"/>
            <p:cNvSpPr txBox="1">
              <a:spLocks noChangeArrowheads="1"/>
            </p:cNvSpPr>
            <p:nvPr/>
          </p:nvSpPr>
          <p:spPr bwMode="auto">
            <a:xfrm>
              <a:off x="1146" y="3113"/>
              <a:ext cx="155"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0243" name="Object 22"/>
            <p:cNvGraphicFramePr>
              <a:graphicFrameLocks noChangeAspect="1"/>
            </p:cNvGraphicFramePr>
            <p:nvPr/>
          </p:nvGraphicFramePr>
          <p:xfrm>
            <a:off x="1166" y="3355"/>
            <a:ext cx="89" cy="144"/>
          </p:xfrm>
          <a:graphic>
            <a:graphicData uri="http://schemas.openxmlformats.org/presentationml/2006/ole">
              <mc:AlternateContent xmlns:mc="http://schemas.openxmlformats.org/markup-compatibility/2006">
                <mc:Choice xmlns:v="urn:schemas-microsoft-com:vml" Requires="v">
                  <p:oleObj spid="_x0000_s10259" name="Equation" r:id="rId5" imgW="177480" imgH="228600" progId="Equation.3">
                    <p:embed/>
                  </p:oleObj>
                </mc:Choice>
                <mc:Fallback>
                  <p:oleObj name="Equation" r:id="rId5" imgW="177480"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3355"/>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63" name="Line 23"/>
            <p:cNvSpPr>
              <a:spLocks noChangeShapeType="1"/>
            </p:cNvSpPr>
            <p:nvPr/>
          </p:nvSpPr>
          <p:spPr bwMode="auto">
            <a:xfrm>
              <a:off x="1287" y="3204"/>
              <a:ext cx="223"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64" name="Line 24"/>
            <p:cNvSpPr>
              <a:spLocks noChangeShapeType="1"/>
            </p:cNvSpPr>
            <p:nvPr/>
          </p:nvSpPr>
          <p:spPr bwMode="auto">
            <a:xfrm>
              <a:off x="1272" y="341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65" name="Text Box 25"/>
            <p:cNvSpPr txBox="1">
              <a:spLocks noChangeArrowheads="1"/>
            </p:cNvSpPr>
            <p:nvPr/>
          </p:nvSpPr>
          <p:spPr bwMode="auto">
            <a:xfrm>
              <a:off x="957" y="3125"/>
              <a:ext cx="16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0266" name="AutoShape 26"/>
            <p:cNvSpPr>
              <a:spLocks noChangeArrowheads="1"/>
            </p:cNvSpPr>
            <p:nvPr/>
          </p:nvSpPr>
          <p:spPr bwMode="auto">
            <a:xfrm rot="5400000">
              <a:off x="983" y="3362"/>
              <a:ext cx="61" cy="4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267" name="Rectangle 27"/>
            <p:cNvSpPr>
              <a:spLocks noChangeArrowheads="1"/>
            </p:cNvSpPr>
            <p:nvPr/>
          </p:nvSpPr>
          <p:spPr bwMode="auto">
            <a:xfrm>
              <a:off x="1504" y="3113"/>
              <a:ext cx="308" cy="394"/>
            </a:xfrm>
            <a:prstGeom prst="rect">
              <a:avLst/>
            </a:prstGeom>
            <a:noFill/>
            <a:ln w="28575">
              <a:solidFill>
                <a:schemeClr val="tx1"/>
              </a:solidFill>
              <a:miter lim="800000"/>
              <a:headEnd/>
              <a:tailEnd/>
            </a:ln>
          </p:spPr>
          <p:txBody>
            <a:bodyPr wrap="none" lIns="90000" tIns="46800" rIns="90000" bIns="46800" anchor="ctr"/>
            <a:lstStyle/>
            <a:p>
              <a:endParaRPr lang="zh-CN" altLang="en-US"/>
            </a:p>
          </p:txBody>
        </p:sp>
        <p:sp>
          <p:nvSpPr>
            <p:cNvPr id="10268" name="Text Box 28"/>
            <p:cNvSpPr txBox="1">
              <a:spLocks noChangeArrowheads="1"/>
            </p:cNvSpPr>
            <p:nvPr/>
          </p:nvSpPr>
          <p:spPr bwMode="auto">
            <a:xfrm>
              <a:off x="1656" y="3131"/>
              <a:ext cx="18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0244" name="Object 29"/>
            <p:cNvGraphicFramePr>
              <a:graphicFrameLocks noChangeAspect="1"/>
            </p:cNvGraphicFramePr>
            <p:nvPr/>
          </p:nvGraphicFramePr>
          <p:xfrm>
            <a:off x="1696" y="3355"/>
            <a:ext cx="89" cy="144"/>
          </p:xfrm>
          <a:graphic>
            <a:graphicData uri="http://schemas.openxmlformats.org/presentationml/2006/ole">
              <mc:AlternateContent xmlns:mc="http://schemas.openxmlformats.org/markup-compatibility/2006">
                <mc:Choice xmlns:v="urn:schemas-microsoft-com:vml" Requires="v">
                  <p:oleObj spid="_x0000_s10260" name="Equation" r:id="rId7" imgW="177480" imgH="228600" progId="Equation.3">
                    <p:embed/>
                  </p:oleObj>
                </mc:Choice>
                <mc:Fallback>
                  <p:oleObj name="Equation" r:id="rId7" imgW="177480" imgH="2286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6" y="3355"/>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69" name="Line 30"/>
            <p:cNvSpPr>
              <a:spLocks noChangeShapeType="1"/>
            </p:cNvSpPr>
            <p:nvPr/>
          </p:nvSpPr>
          <p:spPr bwMode="auto">
            <a:xfrm flipV="1">
              <a:off x="1808" y="3204"/>
              <a:ext cx="20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70" name="Line 31"/>
            <p:cNvSpPr>
              <a:spLocks noChangeShapeType="1"/>
            </p:cNvSpPr>
            <p:nvPr/>
          </p:nvSpPr>
          <p:spPr bwMode="auto">
            <a:xfrm>
              <a:off x="1805" y="3410"/>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71" name="Text Box 32"/>
            <p:cNvSpPr txBox="1">
              <a:spLocks noChangeArrowheads="1"/>
            </p:cNvSpPr>
            <p:nvPr/>
          </p:nvSpPr>
          <p:spPr bwMode="auto">
            <a:xfrm>
              <a:off x="1489" y="3131"/>
              <a:ext cx="170"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0272" name="AutoShape 33"/>
            <p:cNvSpPr>
              <a:spLocks noChangeArrowheads="1"/>
            </p:cNvSpPr>
            <p:nvPr/>
          </p:nvSpPr>
          <p:spPr bwMode="auto">
            <a:xfrm rot="5400000">
              <a:off x="1498" y="3364"/>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273" name="Rectangle 34"/>
            <p:cNvSpPr>
              <a:spLocks noChangeArrowheads="1"/>
            </p:cNvSpPr>
            <p:nvPr/>
          </p:nvSpPr>
          <p:spPr bwMode="auto">
            <a:xfrm>
              <a:off x="2015" y="3113"/>
              <a:ext cx="314" cy="394"/>
            </a:xfrm>
            <a:prstGeom prst="rect">
              <a:avLst/>
            </a:prstGeom>
            <a:noFill/>
            <a:ln w="28575">
              <a:solidFill>
                <a:schemeClr val="tx1"/>
              </a:solidFill>
              <a:miter lim="800000"/>
              <a:headEnd/>
              <a:tailEnd/>
            </a:ln>
          </p:spPr>
          <p:txBody>
            <a:bodyPr wrap="none" lIns="90000" tIns="46800" rIns="90000" bIns="46800" anchor="ctr"/>
            <a:lstStyle/>
            <a:p>
              <a:endParaRPr lang="zh-CN" altLang="en-US"/>
            </a:p>
          </p:txBody>
        </p:sp>
        <p:sp>
          <p:nvSpPr>
            <p:cNvPr id="10274" name="Text Box 35"/>
            <p:cNvSpPr txBox="1">
              <a:spLocks noChangeArrowheads="1"/>
            </p:cNvSpPr>
            <p:nvPr/>
          </p:nvSpPr>
          <p:spPr bwMode="auto">
            <a:xfrm>
              <a:off x="2181" y="3119"/>
              <a:ext cx="15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0245" name="Object 36"/>
            <p:cNvGraphicFramePr>
              <a:graphicFrameLocks noChangeAspect="1"/>
            </p:cNvGraphicFramePr>
            <p:nvPr/>
          </p:nvGraphicFramePr>
          <p:xfrm>
            <a:off x="2231" y="3355"/>
            <a:ext cx="90" cy="144"/>
          </p:xfrm>
          <a:graphic>
            <a:graphicData uri="http://schemas.openxmlformats.org/presentationml/2006/ole">
              <mc:AlternateContent xmlns:mc="http://schemas.openxmlformats.org/markup-compatibility/2006">
                <mc:Choice xmlns:v="urn:schemas-microsoft-com:vml" Requires="v">
                  <p:oleObj spid="_x0000_s10261" name="Equation" r:id="rId9" imgW="177480" imgH="228600" progId="Equation.3">
                    <p:embed/>
                  </p:oleObj>
                </mc:Choice>
                <mc:Fallback>
                  <p:oleObj name="Equation" r:id="rId9" imgW="177480" imgH="22860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1" y="3355"/>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75" name="Line 37"/>
            <p:cNvSpPr>
              <a:spLocks noChangeShapeType="1"/>
            </p:cNvSpPr>
            <p:nvPr/>
          </p:nvSpPr>
          <p:spPr bwMode="auto">
            <a:xfrm>
              <a:off x="2329" y="3204"/>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76" name="Line 38"/>
            <p:cNvSpPr>
              <a:spLocks noChangeShapeType="1"/>
            </p:cNvSpPr>
            <p:nvPr/>
          </p:nvSpPr>
          <p:spPr bwMode="auto">
            <a:xfrm>
              <a:off x="2329" y="341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77" name="Text Box 39"/>
            <p:cNvSpPr txBox="1">
              <a:spLocks noChangeArrowheads="1"/>
            </p:cNvSpPr>
            <p:nvPr/>
          </p:nvSpPr>
          <p:spPr bwMode="auto">
            <a:xfrm>
              <a:off x="1992" y="3125"/>
              <a:ext cx="148"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0278" name="AutoShape 40"/>
            <p:cNvSpPr>
              <a:spLocks noChangeArrowheads="1"/>
            </p:cNvSpPr>
            <p:nvPr/>
          </p:nvSpPr>
          <p:spPr bwMode="auto">
            <a:xfrm rot="5400000">
              <a:off x="2010" y="3364"/>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0279" name="Line 41"/>
            <p:cNvSpPr>
              <a:spLocks noChangeShapeType="1"/>
            </p:cNvSpPr>
            <p:nvPr/>
          </p:nvSpPr>
          <p:spPr bwMode="auto">
            <a:xfrm>
              <a:off x="1428" y="3386"/>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0" name="Line 42"/>
            <p:cNvSpPr>
              <a:spLocks noChangeShapeType="1"/>
            </p:cNvSpPr>
            <p:nvPr/>
          </p:nvSpPr>
          <p:spPr bwMode="auto">
            <a:xfrm>
              <a:off x="1958" y="3395"/>
              <a:ext cx="55"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1" name="Line 43"/>
            <p:cNvSpPr>
              <a:spLocks noChangeShapeType="1"/>
            </p:cNvSpPr>
            <p:nvPr/>
          </p:nvSpPr>
          <p:spPr bwMode="auto">
            <a:xfrm>
              <a:off x="916" y="3386"/>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2" name="Line 44"/>
            <p:cNvSpPr>
              <a:spLocks noChangeShapeType="1"/>
            </p:cNvSpPr>
            <p:nvPr/>
          </p:nvSpPr>
          <p:spPr bwMode="auto">
            <a:xfrm>
              <a:off x="356" y="3386"/>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3" name="Line 45"/>
            <p:cNvSpPr>
              <a:spLocks noChangeShapeType="1"/>
            </p:cNvSpPr>
            <p:nvPr/>
          </p:nvSpPr>
          <p:spPr bwMode="auto">
            <a:xfrm>
              <a:off x="1431" y="3389"/>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4" name="Line 46"/>
            <p:cNvSpPr>
              <a:spLocks noChangeShapeType="1"/>
            </p:cNvSpPr>
            <p:nvPr/>
          </p:nvSpPr>
          <p:spPr bwMode="auto">
            <a:xfrm>
              <a:off x="1967" y="3395"/>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5" name="Line 47"/>
            <p:cNvSpPr>
              <a:spLocks noChangeShapeType="1"/>
            </p:cNvSpPr>
            <p:nvPr/>
          </p:nvSpPr>
          <p:spPr bwMode="auto">
            <a:xfrm flipV="1">
              <a:off x="756" y="3196"/>
              <a:ext cx="231"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0286" name="Line 48"/>
            <p:cNvSpPr>
              <a:spLocks noChangeShapeType="1"/>
            </p:cNvSpPr>
            <p:nvPr/>
          </p:nvSpPr>
          <p:spPr bwMode="auto">
            <a:xfrm>
              <a:off x="337" y="3194"/>
              <a:ext cx="13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287" name="Text Box 50"/>
            <p:cNvSpPr txBox="1">
              <a:spLocks noChangeArrowheads="1"/>
            </p:cNvSpPr>
            <p:nvPr/>
          </p:nvSpPr>
          <p:spPr bwMode="auto">
            <a:xfrm>
              <a:off x="89" y="3061"/>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数据入</a:t>
              </a:r>
            </a:p>
          </p:txBody>
        </p:sp>
        <p:sp>
          <p:nvSpPr>
            <p:cNvPr id="10288" name="Text Box 51"/>
            <p:cNvSpPr txBox="1">
              <a:spLocks noChangeArrowheads="1"/>
            </p:cNvSpPr>
            <p:nvPr/>
          </p:nvSpPr>
          <p:spPr bwMode="auto">
            <a:xfrm>
              <a:off x="2300" y="3060"/>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数据出</a:t>
              </a:r>
            </a:p>
          </p:txBody>
        </p:sp>
      </p:grpSp>
      <p:sp>
        <p:nvSpPr>
          <p:cNvPr id="595001" name="Text Box 57"/>
          <p:cNvSpPr txBox="1">
            <a:spLocks noChangeArrowheads="1"/>
          </p:cNvSpPr>
          <p:nvPr/>
        </p:nvSpPr>
        <p:spPr bwMode="auto">
          <a:xfrm>
            <a:off x="3059113" y="188913"/>
            <a:ext cx="1296987" cy="66516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solidFill>
              <a:schemeClr val="bg2"/>
            </a:solidFill>
            <a:miter lim="800000"/>
            <a:headEnd/>
            <a:tailEnd/>
          </a:ln>
          <a:effectLst/>
        </p:spPr>
        <p:txBody>
          <a:bodyPr lIns="90000" tIns="82800" rIns="90000" bIns="46800">
            <a:spAutoFit/>
          </a:bodyPr>
          <a:lstStyle/>
          <a:p>
            <a:pPr algn="ctr">
              <a:defRPr/>
            </a:pPr>
            <a:r>
              <a:rPr lang="zh-CN" altLang="en-US">
                <a:ea typeface="楷体_GB2312" pitchFamily="49" charset="-122"/>
              </a:rPr>
              <a:t>结构描述方式</a:t>
            </a:r>
          </a:p>
        </p:txBody>
      </p:sp>
      <p:sp>
        <p:nvSpPr>
          <p:cNvPr id="595005" name="Rectangle 61"/>
          <p:cNvSpPr>
            <a:spLocks noChangeArrowheads="1"/>
          </p:cNvSpPr>
          <p:nvPr/>
        </p:nvSpPr>
        <p:spPr bwMode="auto">
          <a:xfrm>
            <a:off x="4319588" y="188913"/>
            <a:ext cx="4824412" cy="5957887"/>
          </a:xfrm>
          <a:prstGeom prst="rect">
            <a:avLst/>
          </a:prstGeom>
          <a:noFill/>
          <a:ln w="19050" algn="ctr">
            <a:noFill/>
            <a:miter lim="800000"/>
            <a:headEnd/>
            <a:tailEnd/>
          </a:ln>
        </p:spPr>
        <p:txBody>
          <a:bodyPr lIns="90000" tIns="82800" rIns="90000" bIns="46800">
            <a:spAutoFit/>
          </a:bodyPr>
          <a:lstStyle/>
          <a:p>
            <a:pPr>
              <a:lnSpc>
                <a:spcPct val="70000"/>
              </a:lnSpc>
              <a:spcBef>
                <a:spcPct val="35000"/>
              </a:spcBef>
            </a:pPr>
            <a:endParaRPr lang="en-US" altLang="zh-CN" sz="1600"/>
          </a:p>
          <a:p>
            <a:pPr>
              <a:lnSpc>
                <a:spcPct val="70000"/>
              </a:lnSpc>
              <a:spcBef>
                <a:spcPct val="35000"/>
              </a:spcBef>
            </a:pPr>
            <a:r>
              <a:rPr lang="en-US" altLang="zh-CN" sz="1600">
                <a:solidFill>
                  <a:schemeClr val="accent2"/>
                </a:solidFill>
              </a:rPr>
              <a:t>LIBRARY</a:t>
            </a:r>
            <a:r>
              <a:rPr lang="en-US" altLang="zh-CN" sz="1600"/>
              <a:t> IEEE;</a:t>
            </a:r>
          </a:p>
          <a:p>
            <a:pPr>
              <a:lnSpc>
                <a:spcPct val="70000"/>
              </a:lnSpc>
              <a:spcBef>
                <a:spcPct val="35000"/>
              </a:spcBef>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70000"/>
              </a:lnSpc>
              <a:spcBef>
                <a:spcPct val="35000"/>
              </a:spcBef>
            </a:pPr>
            <a:r>
              <a:rPr lang="en-US" altLang="zh-CN" sz="1600">
                <a:solidFill>
                  <a:schemeClr val="accent2"/>
                </a:solidFill>
              </a:rPr>
              <a:t>ENTITY</a:t>
            </a:r>
            <a:r>
              <a:rPr lang="en-US" altLang="zh-CN" sz="1600"/>
              <a:t> shift_reg IS </a:t>
            </a:r>
          </a:p>
          <a:p>
            <a:pPr>
              <a:lnSpc>
                <a:spcPct val="70000"/>
              </a:lnSpc>
              <a:spcBef>
                <a:spcPct val="35000"/>
              </a:spcBef>
            </a:pPr>
            <a:r>
              <a:rPr lang="en-US" altLang="zh-CN" sz="1600"/>
              <a:t>           </a:t>
            </a:r>
            <a:r>
              <a:rPr lang="en-US" altLang="zh-CN" sz="1600">
                <a:solidFill>
                  <a:schemeClr val="accent2"/>
                </a:solidFill>
              </a:rPr>
              <a:t>PORT</a:t>
            </a:r>
            <a:r>
              <a:rPr lang="en-US" altLang="zh-CN" sz="1600"/>
              <a:t> (di  : </a:t>
            </a:r>
            <a:r>
              <a:rPr lang="en-US" altLang="zh-CN" sz="1600">
                <a:solidFill>
                  <a:schemeClr val="accent2"/>
                </a:solidFill>
              </a:rPr>
              <a:t>IN</a:t>
            </a:r>
            <a:r>
              <a:rPr lang="en-US" altLang="zh-CN" sz="1600"/>
              <a:t>  std_logic;</a:t>
            </a:r>
          </a:p>
          <a:p>
            <a:pPr>
              <a:lnSpc>
                <a:spcPct val="70000"/>
              </a:lnSpc>
              <a:spcBef>
                <a:spcPct val="35000"/>
              </a:spcBef>
            </a:pPr>
            <a:r>
              <a:rPr lang="en-US" altLang="zh-CN" sz="1600"/>
              <a:t>                 cp  : </a:t>
            </a:r>
            <a:r>
              <a:rPr lang="en-US" altLang="zh-CN" sz="1600">
                <a:solidFill>
                  <a:schemeClr val="accent2"/>
                </a:solidFill>
              </a:rPr>
              <a:t>IN</a:t>
            </a:r>
            <a:r>
              <a:rPr lang="en-US" altLang="zh-CN" sz="1600"/>
              <a:t>  std_logic;</a:t>
            </a:r>
          </a:p>
          <a:p>
            <a:pPr>
              <a:lnSpc>
                <a:spcPct val="70000"/>
              </a:lnSpc>
              <a:spcBef>
                <a:spcPct val="35000"/>
              </a:spcBef>
            </a:pPr>
            <a:r>
              <a:rPr lang="en-US" altLang="zh-CN" sz="1600"/>
              <a:t>		 do  : </a:t>
            </a:r>
            <a:r>
              <a:rPr lang="en-US" altLang="zh-CN" sz="1600">
                <a:solidFill>
                  <a:schemeClr val="accent2"/>
                </a:solidFill>
              </a:rPr>
              <a:t>OUT</a:t>
            </a:r>
            <a:r>
              <a:rPr lang="en-US" altLang="zh-CN" sz="1600"/>
              <a:t> std_logic);</a:t>
            </a:r>
          </a:p>
          <a:p>
            <a:pPr>
              <a:lnSpc>
                <a:spcPct val="70000"/>
              </a:lnSpc>
              <a:spcBef>
                <a:spcPct val="35000"/>
              </a:spcBef>
            </a:pPr>
            <a:r>
              <a:rPr lang="en-US" altLang="zh-CN" sz="1600">
                <a:solidFill>
                  <a:schemeClr val="accent2"/>
                </a:solidFill>
              </a:rPr>
              <a:t>END</a:t>
            </a:r>
            <a:r>
              <a:rPr lang="en-US" altLang="zh-CN" sz="1600"/>
              <a:t> shift_reg;</a:t>
            </a:r>
          </a:p>
          <a:p>
            <a:pPr>
              <a:lnSpc>
                <a:spcPct val="70000"/>
              </a:lnSpc>
              <a:spcBef>
                <a:spcPct val="35000"/>
              </a:spcBef>
            </a:pPr>
            <a:r>
              <a:rPr lang="en-US" altLang="zh-CN" sz="1600">
                <a:solidFill>
                  <a:schemeClr val="accent2"/>
                </a:solidFill>
              </a:rPr>
              <a:t>ARCHITECTURE</a:t>
            </a:r>
            <a:r>
              <a:rPr lang="en-US" altLang="zh-CN" sz="1600"/>
              <a:t> structure </a:t>
            </a:r>
            <a:r>
              <a:rPr lang="en-US" altLang="zh-CN" sz="1600">
                <a:solidFill>
                  <a:schemeClr val="accent2"/>
                </a:solidFill>
              </a:rPr>
              <a:t>OF</a:t>
            </a:r>
            <a:r>
              <a:rPr lang="en-US" altLang="zh-CN" sz="1600"/>
              <a:t> shift_reg </a:t>
            </a:r>
            <a:r>
              <a:rPr lang="en-US" altLang="zh-CN" sz="1600">
                <a:solidFill>
                  <a:schemeClr val="accent2"/>
                </a:solidFill>
              </a:rPr>
              <a:t>IS</a:t>
            </a:r>
          </a:p>
          <a:p>
            <a:pPr>
              <a:lnSpc>
                <a:spcPct val="70000"/>
              </a:lnSpc>
              <a:spcBef>
                <a:spcPct val="35000"/>
              </a:spcBef>
            </a:pPr>
            <a:r>
              <a:rPr lang="en-US" altLang="zh-CN" sz="1600"/>
              <a:t>         </a:t>
            </a:r>
            <a:r>
              <a:rPr lang="en-US" altLang="zh-CN" sz="1600">
                <a:solidFill>
                  <a:schemeClr val="accent2"/>
                </a:solidFill>
              </a:rPr>
              <a:t>COMPONENT</a:t>
            </a:r>
            <a:r>
              <a:rPr lang="en-US" altLang="zh-CN" sz="1600"/>
              <a:t> dff</a:t>
            </a:r>
          </a:p>
          <a:p>
            <a:pPr>
              <a:lnSpc>
                <a:spcPct val="70000"/>
              </a:lnSpc>
              <a:spcBef>
                <a:spcPct val="35000"/>
              </a:spcBef>
            </a:pPr>
            <a:r>
              <a:rPr lang="en-US" altLang="zh-CN" sz="1600"/>
              <a:t>            </a:t>
            </a:r>
            <a:r>
              <a:rPr lang="en-US" altLang="zh-CN" sz="1600">
                <a:solidFill>
                  <a:schemeClr val="accent2"/>
                </a:solidFill>
              </a:rPr>
              <a:t>PORT</a:t>
            </a:r>
            <a:r>
              <a:rPr lang="en-US" altLang="zh-CN" sz="1600"/>
              <a:t> (d   : </a:t>
            </a:r>
            <a:r>
              <a:rPr lang="en-US" altLang="zh-CN" sz="1600">
                <a:solidFill>
                  <a:schemeClr val="accent2"/>
                </a:solidFill>
              </a:rPr>
              <a:t>IN</a:t>
            </a:r>
            <a:r>
              <a:rPr lang="en-US" altLang="zh-CN" sz="1600"/>
              <a:t>  std_logic;</a:t>
            </a:r>
          </a:p>
          <a:p>
            <a:pPr>
              <a:lnSpc>
                <a:spcPct val="70000"/>
              </a:lnSpc>
              <a:spcBef>
                <a:spcPct val="35000"/>
              </a:spcBef>
            </a:pPr>
            <a:r>
              <a:rPr lang="en-US" altLang="zh-CN" sz="1600"/>
              <a:t>                  clk : </a:t>
            </a:r>
            <a:r>
              <a:rPr lang="en-US" altLang="zh-CN" sz="1600">
                <a:solidFill>
                  <a:schemeClr val="accent2"/>
                </a:solidFill>
              </a:rPr>
              <a:t>IN </a:t>
            </a:r>
            <a:r>
              <a:rPr lang="en-US" altLang="zh-CN" sz="1600"/>
              <a:t> std_logic;</a:t>
            </a:r>
          </a:p>
          <a:p>
            <a:pPr>
              <a:lnSpc>
                <a:spcPct val="70000"/>
              </a:lnSpc>
              <a:spcBef>
                <a:spcPct val="35000"/>
              </a:spcBef>
            </a:pPr>
            <a:r>
              <a:rPr lang="en-US" altLang="zh-CN" sz="1600"/>
              <a:t>		  q   : </a:t>
            </a:r>
            <a:r>
              <a:rPr lang="en-US" altLang="zh-CN" sz="1600">
                <a:solidFill>
                  <a:schemeClr val="accent2"/>
                </a:solidFill>
              </a:rPr>
              <a:t>OUT</a:t>
            </a:r>
            <a:r>
              <a:rPr lang="en-US" altLang="zh-CN" sz="1600"/>
              <a:t> std_logic);</a:t>
            </a:r>
          </a:p>
          <a:p>
            <a:pPr>
              <a:lnSpc>
                <a:spcPct val="70000"/>
              </a:lnSpc>
              <a:spcBef>
                <a:spcPct val="35000"/>
              </a:spcBef>
            </a:pPr>
            <a:r>
              <a:rPr lang="en-US" altLang="zh-CN" sz="1600"/>
              <a:t>         </a:t>
            </a:r>
            <a:r>
              <a:rPr lang="en-US" altLang="zh-CN" sz="1600">
                <a:solidFill>
                  <a:schemeClr val="accent2"/>
                </a:solidFill>
              </a:rPr>
              <a:t>END COMPONENT</a:t>
            </a:r>
            <a:r>
              <a:rPr lang="en-US" altLang="zh-CN" sz="1600"/>
              <a:t>;</a:t>
            </a:r>
          </a:p>
          <a:p>
            <a:pPr>
              <a:lnSpc>
                <a:spcPct val="70000"/>
              </a:lnSpc>
              <a:spcBef>
                <a:spcPct val="35000"/>
              </a:spcBef>
            </a:pPr>
            <a:r>
              <a:rPr lang="en-US" altLang="zh-CN" sz="1600"/>
              <a:t>   </a:t>
            </a:r>
            <a:r>
              <a:rPr lang="en-US" altLang="zh-CN" sz="1600">
                <a:solidFill>
                  <a:schemeClr val="accent2"/>
                </a:solidFill>
              </a:rPr>
              <a:t>SIGNAL</a:t>
            </a:r>
            <a:r>
              <a:rPr lang="en-US" altLang="zh-CN" sz="1600"/>
              <a:t>  q   : std_logic_vector(4 </a:t>
            </a:r>
            <a:r>
              <a:rPr lang="en-US" altLang="zh-CN" sz="1600">
                <a:solidFill>
                  <a:schemeClr val="accent2"/>
                </a:solidFill>
              </a:rPr>
              <a:t>DOWNTO</a:t>
            </a:r>
            <a:r>
              <a:rPr lang="en-US" altLang="zh-CN" sz="1600"/>
              <a:t> 0);</a:t>
            </a:r>
          </a:p>
          <a:p>
            <a:pPr>
              <a:lnSpc>
                <a:spcPct val="70000"/>
              </a:lnSpc>
              <a:spcBef>
                <a:spcPct val="35000"/>
              </a:spcBef>
            </a:pPr>
            <a:r>
              <a:rPr lang="en-US" altLang="zh-CN" sz="1600">
                <a:solidFill>
                  <a:schemeClr val="accent2"/>
                </a:solidFill>
              </a:rPr>
              <a:t>BEGIN</a:t>
            </a:r>
          </a:p>
          <a:p>
            <a:pPr>
              <a:lnSpc>
                <a:spcPct val="70000"/>
              </a:lnSpc>
              <a:spcBef>
                <a:spcPct val="35000"/>
              </a:spcBef>
            </a:pPr>
            <a:r>
              <a:rPr lang="en-US" altLang="zh-CN" sz="1600"/>
              <a:t>         q(0) &lt;= di;</a:t>
            </a:r>
          </a:p>
          <a:p>
            <a:pPr>
              <a:lnSpc>
                <a:spcPct val="70000"/>
              </a:lnSpc>
              <a:spcBef>
                <a:spcPct val="35000"/>
              </a:spcBef>
            </a:pPr>
            <a:r>
              <a:rPr lang="en-US" altLang="zh-CN" sz="1600"/>
              <a:t>	 dff1: dff  </a:t>
            </a:r>
            <a:r>
              <a:rPr lang="en-US" altLang="zh-CN" sz="1600">
                <a:solidFill>
                  <a:schemeClr val="accent2"/>
                </a:solidFill>
              </a:rPr>
              <a:t>PORT MAP</a:t>
            </a:r>
            <a:r>
              <a:rPr lang="en-US" altLang="zh-CN" sz="1600"/>
              <a:t> (q(0),cp,q(1));</a:t>
            </a:r>
          </a:p>
          <a:p>
            <a:pPr>
              <a:lnSpc>
                <a:spcPct val="70000"/>
              </a:lnSpc>
              <a:spcBef>
                <a:spcPct val="35000"/>
              </a:spcBef>
            </a:pPr>
            <a:r>
              <a:rPr lang="en-US" altLang="zh-CN" sz="1600"/>
              <a:t>	 dff2: dff  </a:t>
            </a:r>
            <a:r>
              <a:rPr lang="en-US" altLang="zh-CN" sz="1600">
                <a:solidFill>
                  <a:schemeClr val="accent2"/>
                </a:solidFill>
              </a:rPr>
              <a:t>PORT MAP</a:t>
            </a:r>
            <a:r>
              <a:rPr lang="en-US" altLang="zh-CN" sz="1600"/>
              <a:t> (q(1),cp,q(2));</a:t>
            </a:r>
          </a:p>
          <a:p>
            <a:pPr>
              <a:lnSpc>
                <a:spcPct val="70000"/>
              </a:lnSpc>
              <a:spcBef>
                <a:spcPct val="35000"/>
              </a:spcBef>
            </a:pPr>
            <a:r>
              <a:rPr lang="en-US" altLang="zh-CN" sz="1600"/>
              <a:t>	 dff3: dff  </a:t>
            </a:r>
            <a:r>
              <a:rPr lang="en-US" altLang="zh-CN" sz="1600">
                <a:solidFill>
                  <a:schemeClr val="accent2"/>
                </a:solidFill>
              </a:rPr>
              <a:t>PORT MAP</a:t>
            </a:r>
            <a:r>
              <a:rPr lang="en-US" altLang="zh-CN" sz="1600"/>
              <a:t> (q(2),cp,q(3));</a:t>
            </a:r>
          </a:p>
          <a:p>
            <a:pPr>
              <a:lnSpc>
                <a:spcPct val="70000"/>
              </a:lnSpc>
              <a:spcBef>
                <a:spcPct val="35000"/>
              </a:spcBef>
            </a:pPr>
            <a:r>
              <a:rPr lang="en-US" altLang="zh-CN" sz="1600"/>
              <a:t>                   dff4: dff  </a:t>
            </a:r>
            <a:r>
              <a:rPr lang="en-US" altLang="zh-CN" sz="1600">
                <a:solidFill>
                  <a:schemeClr val="accent2"/>
                </a:solidFill>
              </a:rPr>
              <a:t>PORT MAP</a:t>
            </a:r>
            <a:r>
              <a:rPr lang="en-US" altLang="zh-CN" sz="1600"/>
              <a:t> (q(3),cp,q(4));</a:t>
            </a:r>
          </a:p>
          <a:p>
            <a:pPr>
              <a:lnSpc>
                <a:spcPct val="70000"/>
              </a:lnSpc>
              <a:spcBef>
                <a:spcPct val="35000"/>
              </a:spcBef>
            </a:pPr>
            <a:r>
              <a:rPr lang="en-US" altLang="zh-CN" sz="1600"/>
              <a:t>         do &lt;= q(4);</a:t>
            </a:r>
          </a:p>
          <a:p>
            <a:pPr>
              <a:lnSpc>
                <a:spcPct val="70000"/>
              </a:lnSpc>
              <a:spcBef>
                <a:spcPct val="35000"/>
              </a:spcBef>
            </a:pPr>
            <a:r>
              <a:rPr lang="en-US" altLang="zh-CN" sz="1600">
                <a:solidFill>
                  <a:schemeClr val="accent2"/>
                </a:solidFill>
              </a:rPr>
              <a:t>END</a:t>
            </a:r>
            <a:r>
              <a:rPr lang="en-US" altLang="zh-CN" sz="1600"/>
              <a:t>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50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5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52" grpId="0"/>
      <p:bldP spid="595001" grpId="0" animBg="1"/>
      <p:bldP spid="5950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nvGraphicFramePr>
        <p:xfrm>
          <a:off x="0" y="333375"/>
          <a:ext cx="4211638" cy="6456633"/>
        </p:xfrm>
        <a:graphic>
          <a:graphicData uri="http://schemas.openxmlformats.org/drawingml/2006/table">
            <a:tbl>
              <a:tblPr/>
              <a:tblGrid>
                <a:gridCol w="522288">
                  <a:extLst>
                    <a:ext uri="{9D8B030D-6E8A-4147-A177-3AD203B41FA5}">
                      <a16:colId xmlns:a16="http://schemas.microsoft.com/office/drawing/2014/main" val="20000"/>
                    </a:ext>
                  </a:extLst>
                </a:gridCol>
                <a:gridCol w="369887">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436563">
                  <a:extLst>
                    <a:ext uri="{9D8B030D-6E8A-4147-A177-3AD203B41FA5}">
                      <a16:colId xmlns:a16="http://schemas.microsoft.com/office/drawing/2014/main" val="20003"/>
                    </a:ext>
                  </a:extLst>
                </a:gridCol>
                <a:gridCol w="427037">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352425">
                  <a:extLst>
                    <a:ext uri="{9D8B030D-6E8A-4147-A177-3AD203B41FA5}">
                      <a16:colId xmlns:a16="http://schemas.microsoft.com/office/drawing/2014/main" val="20006"/>
                    </a:ext>
                  </a:extLst>
                </a:gridCol>
                <a:gridCol w="454025">
                  <a:extLst>
                    <a:ext uri="{9D8B030D-6E8A-4147-A177-3AD203B41FA5}">
                      <a16:colId xmlns:a16="http://schemas.microsoft.com/office/drawing/2014/main" val="20007"/>
                    </a:ext>
                  </a:extLst>
                </a:gridCol>
                <a:gridCol w="425450">
                  <a:extLst>
                    <a:ext uri="{9D8B030D-6E8A-4147-A177-3AD203B41FA5}">
                      <a16:colId xmlns:a16="http://schemas.microsoft.com/office/drawing/2014/main" val="20008"/>
                    </a:ext>
                  </a:extLst>
                </a:gridCol>
                <a:gridCol w="423863">
                  <a:extLst>
                    <a:ext uri="{9D8B030D-6E8A-4147-A177-3AD203B41FA5}">
                      <a16:colId xmlns:a16="http://schemas.microsoft.com/office/drawing/2014/main" val="20009"/>
                    </a:ext>
                  </a:extLst>
                </a:gridCol>
              </a:tblGrid>
              <a:tr h="569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N</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O</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X</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X</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0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Y</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Y</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Z</a:t>
                      </a:r>
                      <a:r>
                        <a:rPr kumimoji="1" lang="en-US" altLang="zh-CN" sz="1800" b="1" i="0" u="none" strike="noStrike" cap="none" normalizeH="0" baseline="-25000">
                          <a:ln>
                            <a:noFill/>
                          </a:ln>
                          <a:solidFill>
                            <a:schemeClr val="tx1"/>
                          </a:solidFill>
                          <a:effectLst/>
                          <a:latin typeface="Times New Roman" pitchFamily="18" charset="0"/>
                          <a:ea typeface="宋体" pitchFamily="2" charset="-122"/>
                        </a:rPr>
                        <a:t>4 </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Z</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3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Z</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2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Z</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  </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Z</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rgbClr val="0070C0"/>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pic>
        <p:nvPicPr>
          <p:cNvPr id="20654" name="Picture 6"/>
          <p:cNvPicPr>
            <a:picLocks noChangeAspect="1" noChangeArrowheads="1"/>
          </p:cNvPicPr>
          <p:nvPr/>
        </p:nvPicPr>
        <p:blipFill>
          <a:blip r:embed="rId2" cstate="print"/>
          <a:srcRect/>
          <a:stretch>
            <a:fillRect/>
          </a:stretch>
        </p:blipFill>
        <p:spPr bwMode="auto">
          <a:xfrm>
            <a:off x="4248150" y="2780928"/>
            <a:ext cx="4895850" cy="3529012"/>
          </a:xfrm>
          <a:prstGeom prst="rect">
            <a:avLst/>
          </a:prstGeom>
          <a:noFill/>
          <a:ln w="19050" algn="ctr">
            <a:noFill/>
            <a:miter lim="800000"/>
            <a:headEnd/>
            <a:tailEnd/>
          </a:ln>
        </p:spPr>
      </p:pic>
      <p:pic>
        <p:nvPicPr>
          <p:cNvPr id="20655" name="Picture 5"/>
          <p:cNvPicPr>
            <a:picLocks noChangeAspect="1" noChangeArrowheads="1"/>
          </p:cNvPicPr>
          <p:nvPr/>
        </p:nvPicPr>
        <p:blipFill>
          <a:blip r:embed="rId3" cstate="print"/>
          <a:srcRect/>
          <a:stretch>
            <a:fillRect/>
          </a:stretch>
        </p:blipFill>
        <p:spPr bwMode="auto">
          <a:xfrm>
            <a:off x="4427538" y="333375"/>
            <a:ext cx="4489450" cy="2519363"/>
          </a:xfrm>
          <a:prstGeom prst="rect">
            <a:avLst/>
          </a:prstGeom>
          <a:noFill/>
          <a:ln w="19050" algn="ctr">
            <a:noFill/>
            <a:miter lim="800000"/>
            <a:headEnd/>
            <a:tailEnd/>
          </a:ln>
        </p:spPr>
      </p:pic>
      <p:sp>
        <p:nvSpPr>
          <p:cNvPr id="20656" name="矩形 6"/>
          <p:cNvSpPr>
            <a:spLocks noChangeArrowheads="1"/>
          </p:cNvSpPr>
          <p:nvPr/>
        </p:nvSpPr>
        <p:spPr bwMode="auto">
          <a:xfrm>
            <a:off x="4427538" y="1268413"/>
            <a:ext cx="993775" cy="354012"/>
          </a:xfrm>
          <a:prstGeom prst="rect">
            <a:avLst/>
          </a:prstGeom>
          <a:noFill/>
          <a:ln w="9525">
            <a:noFill/>
            <a:miter lim="800000"/>
            <a:headEnd/>
            <a:tailEnd/>
          </a:ln>
        </p:spPr>
        <p:txBody>
          <a:bodyPr wrap="none">
            <a:spAutoFit/>
          </a:bodyPr>
          <a:lstStyle/>
          <a:p>
            <a:r>
              <a:rPr lang="en-US" altLang="zh-CN"/>
              <a:t>Z=X  Y</a:t>
            </a:r>
            <a:endParaRPr lang="zh-CN" altLang="en-US"/>
          </a:p>
        </p:txBody>
      </p:sp>
      <p:sp>
        <p:nvSpPr>
          <p:cNvPr id="20657" name="TextBox 7"/>
          <p:cNvSpPr txBox="1">
            <a:spLocks noChangeArrowheads="1"/>
          </p:cNvSpPr>
          <p:nvPr/>
        </p:nvSpPr>
        <p:spPr bwMode="auto">
          <a:xfrm>
            <a:off x="4932363" y="1196975"/>
            <a:ext cx="287337" cy="327025"/>
          </a:xfrm>
          <a:prstGeom prst="rect">
            <a:avLst/>
          </a:prstGeom>
          <a:noFill/>
          <a:ln w="9525">
            <a:noFill/>
            <a:miter lim="800000"/>
            <a:headEnd/>
            <a:tailEnd/>
          </a:ln>
        </p:spPr>
        <p:txBody>
          <a:bodyPr>
            <a:spAutoFit/>
          </a:bodyPr>
          <a:lstStyle/>
          <a:p>
            <a:r>
              <a:rPr lang="en-US" altLang="zh-CN" sz="1800"/>
              <a:t>2</a:t>
            </a:r>
            <a:endParaRPr lang="zh-CN" altLang="en-US" sz="1800"/>
          </a:p>
        </p:txBody>
      </p:sp>
      <p:sp>
        <p:nvSpPr>
          <p:cNvPr id="7" name="标题 6"/>
          <p:cNvSpPr>
            <a:spLocks noGrp="1"/>
          </p:cNvSpPr>
          <p:nvPr>
            <p:ph type="title"/>
          </p:nvPr>
        </p:nvSpPr>
        <p:spPr>
          <a:xfrm>
            <a:off x="6012160" y="6486872"/>
            <a:ext cx="3131840" cy="371128"/>
          </a:xfrm>
        </p:spPr>
        <p:txBody>
          <a:bodyPr/>
          <a:lstStyle/>
          <a:p>
            <a:pPr>
              <a:defRPr/>
            </a:pPr>
            <a:r>
              <a:rPr lang="en-US" altLang="zh-CN" sz="2000" dirty="0">
                <a:solidFill>
                  <a:schemeClr val="bg1"/>
                </a:solidFill>
                <a:effectLst>
                  <a:innerShdw blurRad="63500" dist="50800">
                    <a:prstClr val="black">
                      <a:alpha val="50000"/>
                    </a:prstClr>
                  </a:innerShdw>
                </a:effectLst>
              </a:rPr>
              <a:t>PLD</a:t>
            </a:r>
            <a:r>
              <a:rPr lang="zh-CN" altLang="zh-CN" sz="2000" dirty="0">
                <a:solidFill>
                  <a:schemeClr val="bg1"/>
                </a:solidFill>
                <a:effectLst>
                  <a:innerShdw blurRad="63500" dist="50800">
                    <a:prstClr val="black">
                      <a:alpha val="50000"/>
                    </a:prstClr>
                  </a:innerShdw>
                </a:effectLst>
              </a:rPr>
              <a:t>实现组合逻辑例题</a:t>
            </a:r>
            <a:endParaRPr lang="zh-CN" altLang="en-US" dirty="0"/>
          </a:p>
        </p:txBody>
      </p:sp>
      <p:grpSp>
        <p:nvGrpSpPr>
          <p:cNvPr id="8" name="Group 54"/>
          <p:cNvGrpSpPr>
            <a:grpSpLocks/>
          </p:cNvGrpSpPr>
          <p:nvPr/>
        </p:nvGrpSpPr>
        <p:grpSpPr bwMode="auto">
          <a:xfrm>
            <a:off x="3426769" y="6278562"/>
            <a:ext cx="5717231" cy="579438"/>
            <a:chOff x="240" y="1027"/>
            <a:chExt cx="2111" cy="365"/>
          </a:xfrm>
        </p:grpSpPr>
        <p:sp>
          <p:nvSpPr>
            <p:cNvPr id="9" name="Text Box 55"/>
            <p:cNvSpPr txBox="1">
              <a:spLocks noChangeArrowheads="1"/>
            </p:cNvSpPr>
            <p:nvPr/>
          </p:nvSpPr>
          <p:spPr bwMode="auto">
            <a:xfrm>
              <a:off x="623" y="1027"/>
              <a:ext cx="1728" cy="250"/>
            </a:xfrm>
            <a:prstGeom prst="rect">
              <a:avLst/>
            </a:prstGeom>
            <a:noFill/>
            <a:ln w="9525">
              <a:noFill/>
              <a:miter lim="800000"/>
              <a:headEnd/>
              <a:tailEnd/>
            </a:ln>
            <a:effectLst/>
          </p:spPr>
          <p:txBody>
            <a:bodyPr>
              <a:spAutoFit/>
            </a:bodyPr>
            <a:lstStyle/>
            <a:p>
              <a:pPr>
                <a:lnSpc>
                  <a:spcPct val="100000"/>
                </a:lnSpc>
                <a:defRPr/>
              </a:pPr>
              <a:r>
                <a:rPr lang="en-US" altLang="zh-CN" b="0" dirty="0">
                  <a:solidFill>
                    <a:srgbClr val="FF9900"/>
                  </a:solidFill>
                  <a:effectLst>
                    <a:outerShdw blurRad="38100" dist="38100" dir="2700000" algn="tl">
                      <a:srgbClr val="C0C0C0"/>
                    </a:outerShdw>
                  </a:effectLst>
                  <a:ea typeface="宋体" pitchFamily="2" charset="-122"/>
                </a:rPr>
                <a:t>●</a:t>
              </a:r>
              <a:r>
                <a:rPr lang="en-US" altLang="zh-CN" dirty="0">
                  <a:solidFill>
                    <a:schemeClr val="bg1"/>
                  </a:solidFill>
                  <a:ea typeface="宋体" pitchFamily="2" charset="-122"/>
                </a:rPr>
                <a:t> </a:t>
              </a:r>
              <a:r>
                <a:rPr lang="en-US" altLang="zh-CN" dirty="0">
                  <a:ea typeface="宋体" pitchFamily="2" charset="-122"/>
                </a:rPr>
                <a:t>4</a:t>
              </a:r>
              <a:r>
                <a:rPr lang="zh-CN" altLang="en-US" dirty="0">
                  <a:ea typeface="宋体" pitchFamily="2" charset="-122"/>
                </a:rPr>
                <a:t>、可编程连接技术（自学）</a:t>
              </a:r>
              <a:r>
                <a:rPr lang="en-US" altLang="zh-CN" dirty="0">
                  <a:ea typeface="宋体" pitchFamily="2" charset="-122"/>
                </a:rPr>
                <a:t>P130</a:t>
              </a:r>
              <a:endParaRPr lang="zh-CN" altLang="en-US" dirty="0">
                <a:ea typeface="宋体" pitchFamily="2" charset="-122"/>
              </a:endParaRPr>
            </a:p>
          </p:txBody>
        </p:sp>
        <p:sp>
          <p:nvSpPr>
            <p:cNvPr id="10" name="Line 5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63" name="Rectangle 55"/>
          <p:cNvSpPr>
            <a:spLocks noChangeArrowheads="1"/>
          </p:cNvSpPr>
          <p:nvPr/>
        </p:nvSpPr>
        <p:spPr bwMode="auto">
          <a:xfrm>
            <a:off x="4265613" y="385763"/>
            <a:ext cx="4878387" cy="6215062"/>
          </a:xfrm>
          <a:prstGeom prst="rect">
            <a:avLst/>
          </a:prstGeom>
          <a:noFill/>
          <a:ln w="19050" algn="ctr">
            <a:noFill/>
            <a:miter lim="800000"/>
            <a:headEnd/>
            <a:tailEnd/>
          </a:ln>
        </p:spPr>
        <p:txBody>
          <a:bodyPr lIns="90000" tIns="82800" rIns="90000" bIns="46800">
            <a:spAutoFit/>
          </a:bodyPr>
          <a:lstStyle/>
          <a:p>
            <a:pPr>
              <a:lnSpc>
                <a:spcPct val="70000"/>
              </a:lnSpc>
              <a:spcBef>
                <a:spcPct val="35000"/>
              </a:spcBef>
            </a:pPr>
            <a:r>
              <a:rPr lang="en-US" altLang="zh-CN" sz="1600">
                <a:solidFill>
                  <a:schemeClr val="accent2"/>
                </a:solidFill>
              </a:rPr>
              <a:t>LIBRARY</a:t>
            </a:r>
            <a:r>
              <a:rPr lang="en-US" altLang="zh-CN" sz="1600"/>
              <a:t> IEEE;</a:t>
            </a:r>
          </a:p>
          <a:p>
            <a:pPr>
              <a:lnSpc>
                <a:spcPct val="70000"/>
              </a:lnSpc>
              <a:spcBef>
                <a:spcPct val="35000"/>
              </a:spcBef>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70000"/>
              </a:lnSpc>
              <a:spcBef>
                <a:spcPct val="35000"/>
              </a:spcBef>
            </a:pPr>
            <a:endParaRPr lang="en-US" altLang="zh-CN" sz="1600"/>
          </a:p>
          <a:p>
            <a:pPr>
              <a:lnSpc>
                <a:spcPct val="70000"/>
              </a:lnSpc>
              <a:spcBef>
                <a:spcPct val="35000"/>
              </a:spcBef>
            </a:pPr>
            <a:r>
              <a:rPr lang="en-US" altLang="zh-CN" sz="1600">
                <a:solidFill>
                  <a:schemeClr val="accent2"/>
                </a:solidFill>
              </a:rPr>
              <a:t>ENTITY</a:t>
            </a:r>
            <a:r>
              <a:rPr lang="en-US" altLang="zh-CN" sz="1600"/>
              <a:t> shift_reg </a:t>
            </a:r>
            <a:r>
              <a:rPr lang="en-US" altLang="zh-CN" sz="1600">
                <a:solidFill>
                  <a:schemeClr val="accent2"/>
                </a:solidFill>
              </a:rPr>
              <a:t>IS </a:t>
            </a:r>
          </a:p>
          <a:p>
            <a:pPr>
              <a:lnSpc>
                <a:spcPct val="70000"/>
              </a:lnSpc>
              <a:spcBef>
                <a:spcPct val="35000"/>
              </a:spcBef>
            </a:pPr>
            <a:r>
              <a:rPr lang="en-US" altLang="zh-CN" sz="1600"/>
              <a:t>           </a:t>
            </a:r>
            <a:r>
              <a:rPr lang="en-US" altLang="zh-CN" sz="1600">
                <a:solidFill>
                  <a:schemeClr val="accent2"/>
                </a:solidFill>
              </a:rPr>
              <a:t>PORT</a:t>
            </a:r>
            <a:r>
              <a:rPr lang="en-US" altLang="zh-CN" sz="1600"/>
              <a:t> (d1  : </a:t>
            </a:r>
            <a:r>
              <a:rPr lang="en-US" altLang="zh-CN" sz="1600">
                <a:solidFill>
                  <a:schemeClr val="accent2"/>
                </a:solidFill>
              </a:rPr>
              <a:t>IN </a:t>
            </a:r>
            <a:r>
              <a:rPr lang="en-US" altLang="zh-CN" sz="1600"/>
              <a:t> std_logic;</a:t>
            </a:r>
          </a:p>
          <a:p>
            <a:pPr>
              <a:lnSpc>
                <a:spcPct val="70000"/>
              </a:lnSpc>
              <a:spcBef>
                <a:spcPct val="35000"/>
              </a:spcBef>
            </a:pPr>
            <a:r>
              <a:rPr lang="en-US" altLang="zh-CN" sz="1600"/>
              <a:t>                 cp  : </a:t>
            </a:r>
            <a:r>
              <a:rPr lang="en-US" altLang="zh-CN" sz="1600">
                <a:solidFill>
                  <a:schemeClr val="accent2"/>
                </a:solidFill>
              </a:rPr>
              <a:t>IN</a:t>
            </a:r>
            <a:r>
              <a:rPr lang="en-US" altLang="zh-CN" sz="1600"/>
              <a:t>  std_logic;</a:t>
            </a:r>
          </a:p>
          <a:p>
            <a:pPr>
              <a:lnSpc>
                <a:spcPct val="70000"/>
              </a:lnSpc>
              <a:spcBef>
                <a:spcPct val="35000"/>
              </a:spcBef>
            </a:pPr>
            <a:r>
              <a:rPr lang="en-US" altLang="zh-CN" sz="1600"/>
              <a:t>	 d0  : </a:t>
            </a:r>
            <a:r>
              <a:rPr lang="en-US" altLang="zh-CN" sz="1600">
                <a:solidFill>
                  <a:schemeClr val="accent2"/>
                </a:solidFill>
              </a:rPr>
              <a:t>OUT </a:t>
            </a:r>
            <a:r>
              <a:rPr lang="en-US" altLang="zh-CN" sz="1600"/>
              <a:t>std_logic);</a:t>
            </a:r>
          </a:p>
          <a:p>
            <a:pPr>
              <a:lnSpc>
                <a:spcPct val="70000"/>
              </a:lnSpc>
              <a:spcBef>
                <a:spcPct val="35000"/>
              </a:spcBef>
            </a:pPr>
            <a:r>
              <a:rPr lang="en-US" altLang="zh-CN" sz="1600">
                <a:solidFill>
                  <a:schemeClr val="accent2"/>
                </a:solidFill>
              </a:rPr>
              <a:t>END</a:t>
            </a:r>
            <a:r>
              <a:rPr lang="en-US" altLang="zh-CN" sz="1600"/>
              <a:t> shift_reg;</a:t>
            </a:r>
          </a:p>
          <a:p>
            <a:pPr>
              <a:lnSpc>
                <a:spcPct val="70000"/>
              </a:lnSpc>
              <a:spcBef>
                <a:spcPct val="35000"/>
              </a:spcBef>
            </a:pPr>
            <a:endParaRPr lang="en-US" altLang="zh-CN" sz="1600"/>
          </a:p>
          <a:p>
            <a:pPr>
              <a:lnSpc>
                <a:spcPct val="70000"/>
              </a:lnSpc>
              <a:spcBef>
                <a:spcPct val="35000"/>
              </a:spcBef>
            </a:pPr>
            <a:r>
              <a:rPr lang="en-US" altLang="zh-CN" sz="1600">
                <a:solidFill>
                  <a:schemeClr val="accent2"/>
                </a:solidFill>
              </a:rPr>
              <a:t>ARCHITECTURE</a:t>
            </a:r>
            <a:r>
              <a:rPr lang="en-US" altLang="zh-CN" sz="1600"/>
              <a:t> structure </a:t>
            </a:r>
            <a:r>
              <a:rPr lang="en-US" altLang="zh-CN" sz="1600">
                <a:solidFill>
                  <a:schemeClr val="accent2"/>
                </a:solidFill>
              </a:rPr>
              <a:t>OF</a:t>
            </a:r>
            <a:r>
              <a:rPr lang="en-US" altLang="zh-CN" sz="1600"/>
              <a:t> shift_reg </a:t>
            </a:r>
            <a:r>
              <a:rPr lang="en-US" altLang="zh-CN" sz="1600">
                <a:solidFill>
                  <a:schemeClr val="accent2"/>
                </a:solidFill>
              </a:rPr>
              <a:t>IS</a:t>
            </a:r>
          </a:p>
          <a:p>
            <a:pPr>
              <a:lnSpc>
                <a:spcPct val="70000"/>
              </a:lnSpc>
              <a:spcBef>
                <a:spcPct val="35000"/>
              </a:spcBef>
            </a:pPr>
            <a:r>
              <a:rPr lang="en-US" altLang="zh-CN" sz="1600"/>
              <a:t>         </a:t>
            </a:r>
            <a:r>
              <a:rPr lang="en-US" altLang="zh-CN" sz="1600">
                <a:solidFill>
                  <a:schemeClr val="accent2"/>
                </a:solidFill>
              </a:rPr>
              <a:t>COMPONENT</a:t>
            </a:r>
            <a:r>
              <a:rPr lang="en-US" altLang="zh-CN" sz="1600"/>
              <a:t> dff</a:t>
            </a:r>
          </a:p>
          <a:p>
            <a:pPr>
              <a:lnSpc>
                <a:spcPct val="70000"/>
              </a:lnSpc>
              <a:spcBef>
                <a:spcPct val="35000"/>
              </a:spcBef>
            </a:pPr>
            <a:r>
              <a:rPr lang="en-US" altLang="zh-CN" sz="1600"/>
              <a:t>            </a:t>
            </a:r>
            <a:r>
              <a:rPr lang="en-US" altLang="zh-CN" sz="1600">
                <a:solidFill>
                  <a:schemeClr val="accent2"/>
                </a:solidFill>
              </a:rPr>
              <a:t>PORT</a:t>
            </a:r>
            <a:r>
              <a:rPr lang="en-US" altLang="zh-CN" sz="1600"/>
              <a:t> (d   : </a:t>
            </a:r>
            <a:r>
              <a:rPr lang="en-US" altLang="zh-CN" sz="1600">
                <a:solidFill>
                  <a:schemeClr val="accent2"/>
                </a:solidFill>
              </a:rPr>
              <a:t>IN </a:t>
            </a:r>
            <a:r>
              <a:rPr lang="en-US" altLang="zh-CN" sz="1600"/>
              <a:t> std_logic;</a:t>
            </a:r>
          </a:p>
          <a:p>
            <a:pPr>
              <a:lnSpc>
                <a:spcPct val="70000"/>
              </a:lnSpc>
              <a:spcBef>
                <a:spcPct val="35000"/>
              </a:spcBef>
            </a:pPr>
            <a:r>
              <a:rPr lang="en-US" altLang="zh-CN" sz="1600"/>
              <a:t>                  clk : </a:t>
            </a:r>
            <a:r>
              <a:rPr lang="en-US" altLang="zh-CN" sz="1600">
                <a:solidFill>
                  <a:schemeClr val="accent2"/>
                </a:solidFill>
              </a:rPr>
              <a:t>IN </a:t>
            </a:r>
            <a:r>
              <a:rPr lang="en-US" altLang="zh-CN" sz="1600"/>
              <a:t> std_logic;</a:t>
            </a:r>
          </a:p>
          <a:p>
            <a:pPr>
              <a:lnSpc>
                <a:spcPct val="70000"/>
              </a:lnSpc>
              <a:spcBef>
                <a:spcPct val="35000"/>
              </a:spcBef>
            </a:pPr>
            <a:r>
              <a:rPr lang="en-US" altLang="zh-CN" sz="1600"/>
              <a:t>	 q   </a:t>
            </a:r>
            <a:r>
              <a:rPr lang="en-US" altLang="zh-CN" sz="1600">
                <a:solidFill>
                  <a:schemeClr val="accent2"/>
                </a:solidFill>
              </a:rPr>
              <a:t>: OUT</a:t>
            </a:r>
            <a:r>
              <a:rPr lang="en-US" altLang="zh-CN" sz="1600"/>
              <a:t> std_logic);</a:t>
            </a:r>
          </a:p>
          <a:p>
            <a:pPr>
              <a:lnSpc>
                <a:spcPct val="70000"/>
              </a:lnSpc>
              <a:spcBef>
                <a:spcPct val="35000"/>
              </a:spcBef>
            </a:pPr>
            <a:r>
              <a:rPr lang="en-US" altLang="zh-CN" sz="1600"/>
              <a:t>         </a:t>
            </a:r>
            <a:r>
              <a:rPr lang="en-US" altLang="zh-CN" sz="1600">
                <a:solidFill>
                  <a:schemeClr val="accent2"/>
                </a:solidFill>
              </a:rPr>
              <a:t>END COMPONENT</a:t>
            </a:r>
            <a:r>
              <a:rPr lang="en-US" altLang="zh-CN" sz="1600"/>
              <a:t>;</a:t>
            </a:r>
          </a:p>
          <a:p>
            <a:pPr>
              <a:lnSpc>
                <a:spcPct val="70000"/>
              </a:lnSpc>
              <a:spcBef>
                <a:spcPct val="35000"/>
              </a:spcBef>
            </a:pPr>
            <a:r>
              <a:rPr lang="en-US" altLang="zh-CN" sz="1600"/>
              <a:t>      </a:t>
            </a:r>
            <a:r>
              <a:rPr lang="en-US" altLang="zh-CN" sz="1600">
                <a:solidFill>
                  <a:schemeClr val="accent2"/>
                </a:solidFill>
              </a:rPr>
              <a:t>SIGNAL</a:t>
            </a:r>
            <a:r>
              <a:rPr lang="en-US" altLang="zh-CN" sz="1600"/>
              <a:t>  q   : std_logic_vector(4 </a:t>
            </a:r>
            <a:r>
              <a:rPr lang="en-US" altLang="zh-CN" sz="1600">
                <a:solidFill>
                  <a:schemeClr val="accent2"/>
                </a:solidFill>
              </a:rPr>
              <a:t>DOWNTO</a:t>
            </a:r>
            <a:r>
              <a:rPr lang="en-US" altLang="zh-CN" sz="1600"/>
              <a:t> 0);</a:t>
            </a:r>
          </a:p>
          <a:p>
            <a:pPr>
              <a:lnSpc>
                <a:spcPct val="70000"/>
              </a:lnSpc>
              <a:spcBef>
                <a:spcPct val="35000"/>
              </a:spcBef>
            </a:pPr>
            <a:r>
              <a:rPr lang="en-US" altLang="zh-CN" sz="1600">
                <a:solidFill>
                  <a:schemeClr val="accent2"/>
                </a:solidFill>
              </a:rPr>
              <a:t>BEGIN</a:t>
            </a:r>
          </a:p>
          <a:p>
            <a:pPr>
              <a:lnSpc>
                <a:spcPct val="70000"/>
              </a:lnSpc>
              <a:spcBef>
                <a:spcPct val="35000"/>
              </a:spcBef>
            </a:pPr>
            <a:r>
              <a:rPr lang="en-US" altLang="zh-CN" sz="1600"/>
              <a:t>         q(0) &lt;= d1;</a:t>
            </a:r>
          </a:p>
          <a:p>
            <a:pPr>
              <a:lnSpc>
                <a:spcPct val="70000"/>
              </a:lnSpc>
              <a:spcBef>
                <a:spcPct val="35000"/>
              </a:spcBef>
            </a:pPr>
            <a:r>
              <a:rPr lang="en-US" altLang="zh-CN" sz="1600"/>
              <a:t>         G1: </a:t>
            </a:r>
            <a:r>
              <a:rPr lang="en-US" altLang="zh-CN" sz="1600">
                <a:solidFill>
                  <a:srgbClr val="FF3300"/>
                </a:solidFill>
              </a:rPr>
              <a:t>FOR</a:t>
            </a:r>
            <a:r>
              <a:rPr lang="en-US" altLang="zh-CN" sz="1600"/>
              <a:t> i IN 0 TO 3 </a:t>
            </a:r>
            <a:r>
              <a:rPr lang="en-US" altLang="zh-CN" sz="1600">
                <a:solidFill>
                  <a:srgbClr val="FF3300"/>
                </a:solidFill>
              </a:rPr>
              <a:t>GENERATE</a:t>
            </a:r>
          </a:p>
          <a:p>
            <a:pPr>
              <a:lnSpc>
                <a:spcPct val="70000"/>
              </a:lnSpc>
              <a:spcBef>
                <a:spcPct val="35000"/>
              </a:spcBef>
            </a:pPr>
            <a:r>
              <a:rPr lang="en-US" altLang="zh-CN" sz="1600"/>
              <a:t>             dffx: dff  </a:t>
            </a:r>
            <a:r>
              <a:rPr lang="en-US" altLang="zh-CN" sz="1600">
                <a:solidFill>
                  <a:schemeClr val="accent2"/>
                </a:solidFill>
              </a:rPr>
              <a:t>PORT MAP</a:t>
            </a:r>
            <a:r>
              <a:rPr lang="en-US" altLang="zh-CN" sz="1600"/>
              <a:t> (q(i),cp,q(i+1));</a:t>
            </a:r>
          </a:p>
          <a:p>
            <a:pPr>
              <a:lnSpc>
                <a:spcPct val="70000"/>
              </a:lnSpc>
              <a:spcBef>
                <a:spcPct val="35000"/>
              </a:spcBef>
            </a:pPr>
            <a:r>
              <a:rPr lang="en-US" altLang="zh-CN" sz="1600"/>
              <a:t>         </a:t>
            </a:r>
            <a:r>
              <a:rPr lang="en-US" altLang="zh-CN" sz="1600">
                <a:solidFill>
                  <a:schemeClr val="accent2"/>
                </a:solidFill>
              </a:rPr>
              <a:t>END GENERATE</a:t>
            </a:r>
            <a:r>
              <a:rPr lang="en-US" altLang="zh-CN" sz="1600"/>
              <a:t> G1;</a:t>
            </a:r>
          </a:p>
          <a:p>
            <a:pPr>
              <a:lnSpc>
                <a:spcPct val="70000"/>
              </a:lnSpc>
              <a:spcBef>
                <a:spcPct val="35000"/>
              </a:spcBef>
            </a:pPr>
            <a:r>
              <a:rPr lang="en-US" altLang="zh-CN" sz="1600"/>
              <a:t>         d0 &lt;= q(4);</a:t>
            </a:r>
          </a:p>
          <a:p>
            <a:pPr>
              <a:lnSpc>
                <a:spcPct val="70000"/>
              </a:lnSpc>
              <a:spcBef>
                <a:spcPct val="35000"/>
              </a:spcBef>
            </a:pPr>
            <a:r>
              <a:rPr lang="en-US" altLang="zh-CN" sz="1600">
                <a:solidFill>
                  <a:schemeClr val="accent2"/>
                </a:solidFill>
              </a:rPr>
              <a:t>END</a:t>
            </a:r>
            <a:r>
              <a:rPr lang="en-US" altLang="zh-CN" sz="1600"/>
              <a:t> structure;</a:t>
            </a:r>
          </a:p>
          <a:p>
            <a:pPr>
              <a:lnSpc>
                <a:spcPct val="70000"/>
              </a:lnSpc>
              <a:spcBef>
                <a:spcPct val="35000"/>
              </a:spcBef>
            </a:pPr>
            <a:endParaRPr lang="en-US" altLang="zh-CN" sz="1600"/>
          </a:p>
        </p:txBody>
      </p:sp>
      <p:sp>
        <p:nvSpPr>
          <p:cNvPr id="606210" name="Rectangle 2"/>
          <p:cNvSpPr>
            <a:spLocks noGrp="1" noChangeArrowheads="1"/>
          </p:cNvSpPr>
          <p:nvPr>
            <p:ph type="title"/>
          </p:nvPr>
        </p:nvSpPr>
        <p:spPr>
          <a:xfrm>
            <a:off x="6410325" y="6630988"/>
            <a:ext cx="2733675"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串入</a:t>
            </a:r>
            <a:r>
              <a:rPr lang="en-US" altLang="zh-CN"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串出寄存器</a:t>
            </a:r>
          </a:p>
        </p:txBody>
      </p:sp>
      <p:sp>
        <p:nvSpPr>
          <p:cNvPr id="606211" name="Text Box 3"/>
          <p:cNvSpPr txBox="1">
            <a:spLocks noChangeArrowheads="1"/>
          </p:cNvSpPr>
          <p:nvPr/>
        </p:nvSpPr>
        <p:spPr bwMode="auto">
          <a:xfrm>
            <a:off x="323850" y="187325"/>
            <a:ext cx="2663825" cy="422275"/>
          </a:xfrm>
          <a:prstGeom prst="rect">
            <a:avLst/>
          </a:prstGeom>
          <a:gradFill rotWithShape="1">
            <a:gsLst>
              <a:gs pos="0">
                <a:srgbClr val="5E1847"/>
              </a:gs>
              <a:gs pos="50000">
                <a:srgbClr val="CC3399"/>
              </a:gs>
              <a:gs pos="100000">
                <a:srgbClr val="5E1847"/>
              </a:gs>
            </a:gsLst>
            <a:lin ang="5400000" scaled="1"/>
          </a:gradFill>
          <a:ln w="19050" algn="ctr">
            <a:solidFill>
              <a:srgbClr val="0099CC"/>
            </a:solidFill>
            <a:miter lim="800000"/>
            <a:headEnd/>
            <a:tailEnd/>
          </a:ln>
        </p:spPr>
        <p:txBody>
          <a:bodyPr lIns="90000" tIns="82800" rIns="90000" bIns="46800">
            <a:spAutoFit/>
          </a:bodyPr>
          <a:lstStyle/>
          <a:p>
            <a:pPr algn="ctr">
              <a:lnSpc>
                <a:spcPct val="90000"/>
              </a:lnSpc>
            </a:pPr>
            <a:r>
              <a:rPr lang="zh-CN" altLang="en-US">
                <a:solidFill>
                  <a:schemeClr val="bg1"/>
                </a:solidFill>
                <a:ea typeface="宋体" pitchFamily="2" charset="-122"/>
              </a:rPr>
              <a:t>串入</a:t>
            </a:r>
            <a:r>
              <a:rPr lang="en-US" altLang="zh-CN">
                <a:solidFill>
                  <a:schemeClr val="bg1"/>
                </a:solidFill>
                <a:ea typeface="宋体" pitchFamily="2" charset="-122"/>
              </a:rPr>
              <a:t>/</a:t>
            </a:r>
            <a:r>
              <a:rPr lang="zh-CN" altLang="en-US">
                <a:solidFill>
                  <a:schemeClr val="bg1"/>
                </a:solidFill>
                <a:ea typeface="宋体" pitchFamily="2" charset="-122"/>
              </a:rPr>
              <a:t>串出移位寄存器</a:t>
            </a:r>
          </a:p>
        </p:txBody>
      </p:sp>
      <p:sp>
        <p:nvSpPr>
          <p:cNvPr id="606213" name="Text Box 5"/>
          <p:cNvSpPr txBox="1">
            <a:spLocks noChangeArrowheads="1"/>
          </p:cNvSpPr>
          <p:nvPr/>
        </p:nvSpPr>
        <p:spPr bwMode="auto">
          <a:xfrm>
            <a:off x="206375" y="1654175"/>
            <a:ext cx="3455988" cy="4843463"/>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400"/>
          </a:p>
          <a:p>
            <a:pPr>
              <a:lnSpc>
                <a:spcPct val="50000"/>
              </a:lnSpc>
            </a:pPr>
            <a:r>
              <a:rPr lang="en-US" altLang="zh-CN" sz="1600">
                <a:solidFill>
                  <a:schemeClr val="accent2"/>
                </a:solidFill>
              </a:rPr>
              <a:t>LIBRARY</a:t>
            </a:r>
            <a:r>
              <a:rPr lang="en-US" altLang="zh-CN" sz="1600"/>
              <a:t> IEEE;</a:t>
            </a:r>
          </a:p>
          <a:p>
            <a:pPr>
              <a:lnSpc>
                <a:spcPct val="50000"/>
              </a:lnSpc>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50000"/>
              </a:lnSpc>
            </a:pPr>
            <a:r>
              <a:rPr lang="en-US" altLang="zh-CN" sz="1600">
                <a:solidFill>
                  <a:schemeClr val="accent2"/>
                </a:solidFill>
              </a:rPr>
              <a:t>ENTITY</a:t>
            </a:r>
            <a:r>
              <a:rPr lang="en-US" altLang="zh-CN" sz="1600"/>
              <a:t> dff </a:t>
            </a:r>
            <a:r>
              <a:rPr lang="en-US" altLang="zh-CN" sz="1600">
                <a:solidFill>
                  <a:schemeClr val="accent2"/>
                </a:solidFill>
              </a:rPr>
              <a:t>IS</a:t>
            </a:r>
          </a:p>
          <a:p>
            <a:pPr>
              <a:lnSpc>
                <a:spcPct val="50000"/>
              </a:lnSpc>
            </a:pPr>
            <a:r>
              <a:rPr lang="en-US" altLang="zh-CN" sz="1600">
                <a:solidFill>
                  <a:schemeClr val="accent2"/>
                </a:solidFill>
              </a:rPr>
              <a:t>       PORT</a:t>
            </a:r>
            <a:r>
              <a:rPr lang="en-US" altLang="zh-CN" sz="1600"/>
              <a:t> (d   : </a:t>
            </a:r>
            <a:r>
              <a:rPr lang="en-US" altLang="zh-CN" sz="1600">
                <a:solidFill>
                  <a:schemeClr val="accent2"/>
                </a:solidFill>
              </a:rPr>
              <a:t>IN</a:t>
            </a:r>
            <a:r>
              <a:rPr lang="en-US" altLang="zh-CN" sz="1600"/>
              <a:t>  std_logic;</a:t>
            </a:r>
          </a:p>
          <a:p>
            <a:pPr>
              <a:lnSpc>
                <a:spcPct val="50000"/>
              </a:lnSpc>
            </a:pPr>
            <a:r>
              <a:rPr lang="en-US" altLang="zh-CN" sz="1600"/>
              <a:t>             clk : </a:t>
            </a:r>
            <a:r>
              <a:rPr lang="en-US" altLang="zh-CN" sz="1600">
                <a:solidFill>
                  <a:schemeClr val="accent2"/>
                </a:solidFill>
              </a:rPr>
              <a:t>IN</a:t>
            </a:r>
            <a:r>
              <a:rPr lang="en-US" altLang="zh-CN" sz="1600"/>
              <a:t>  std_logic;</a:t>
            </a:r>
          </a:p>
          <a:p>
            <a:pPr>
              <a:lnSpc>
                <a:spcPct val="50000"/>
              </a:lnSpc>
            </a:pPr>
            <a:r>
              <a:rPr lang="en-US" altLang="zh-CN" sz="1600"/>
              <a:t>             q   : </a:t>
            </a:r>
            <a:r>
              <a:rPr lang="en-US" altLang="zh-CN" sz="1600">
                <a:solidFill>
                  <a:schemeClr val="accent2"/>
                </a:solidFill>
              </a:rPr>
              <a:t>OUT</a:t>
            </a:r>
            <a:r>
              <a:rPr lang="en-US" altLang="zh-CN" sz="1600"/>
              <a:t> std_logic);</a:t>
            </a:r>
          </a:p>
          <a:p>
            <a:pPr>
              <a:lnSpc>
                <a:spcPct val="50000"/>
              </a:lnSpc>
            </a:pPr>
            <a:r>
              <a:rPr lang="en-US" altLang="zh-CN" sz="1600">
                <a:solidFill>
                  <a:schemeClr val="accent2"/>
                </a:solidFill>
              </a:rPr>
              <a:t>END</a:t>
            </a:r>
            <a:r>
              <a:rPr lang="en-US" altLang="zh-CN" sz="1600"/>
              <a:t> dff;</a:t>
            </a:r>
          </a:p>
          <a:p>
            <a:pPr>
              <a:lnSpc>
                <a:spcPct val="50000"/>
              </a:lnSpc>
            </a:pPr>
            <a:endParaRPr lang="en-US" altLang="zh-CN" sz="1600"/>
          </a:p>
          <a:p>
            <a:pPr>
              <a:lnSpc>
                <a:spcPct val="50000"/>
              </a:lnSpc>
            </a:pPr>
            <a:r>
              <a:rPr lang="en-US" altLang="zh-CN" sz="1600">
                <a:solidFill>
                  <a:schemeClr val="accent2"/>
                </a:solidFill>
              </a:rPr>
              <a:t>ARCHITECTURE</a:t>
            </a:r>
            <a:r>
              <a:rPr lang="en-US" altLang="zh-CN" sz="1600"/>
              <a:t> rtl </a:t>
            </a:r>
            <a:r>
              <a:rPr lang="en-US" altLang="zh-CN" sz="1600">
                <a:solidFill>
                  <a:schemeClr val="accent2"/>
                </a:solidFill>
              </a:rPr>
              <a:t>OF</a:t>
            </a:r>
            <a:r>
              <a:rPr lang="en-US" altLang="zh-CN" sz="1600"/>
              <a:t> dff </a:t>
            </a:r>
            <a:r>
              <a:rPr lang="en-US" altLang="zh-CN" sz="1600">
                <a:solidFill>
                  <a:schemeClr val="accent2"/>
                </a:solidFill>
              </a:rPr>
              <a:t>IS</a:t>
            </a:r>
          </a:p>
          <a:p>
            <a:pPr>
              <a:lnSpc>
                <a:spcPct val="50000"/>
              </a:lnSpc>
            </a:pPr>
            <a:r>
              <a:rPr lang="en-US" altLang="zh-CN" sz="1600">
                <a:solidFill>
                  <a:schemeClr val="accent2"/>
                </a:solidFill>
              </a:rPr>
              <a:t>BEGIN</a:t>
            </a:r>
          </a:p>
          <a:p>
            <a:pPr>
              <a:lnSpc>
                <a:spcPct val="50000"/>
              </a:lnSpc>
            </a:pPr>
            <a:r>
              <a:rPr lang="en-US" altLang="zh-CN" sz="1600"/>
              <a:t>     </a:t>
            </a:r>
            <a:r>
              <a:rPr lang="en-US" altLang="zh-CN" sz="1600">
                <a:solidFill>
                  <a:schemeClr val="accent2"/>
                </a:solidFill>
              </a:rPr>
              <a:t>PROCESS</a:t>
            </a:r>
            <a:r>
              <a:rPr lang="en-US" altLang="zh-CN" sz="1600"/>
              <a:t> (clk)</a:t>
            </a:r>
          </a:p>
          <a:p>
            <a:pPr>
              <a:lnSpc>
                <a:spcPct val="50000"/>
              </a:lnSpc>
            </a:pPr>
            <a:r>
              <a:rPr lang="en-US" altLang="zh-CN" sz="1600">
                <a:solidFill>
                  <a:schemeClr val="accent2"/>
                </a:solidFill>
              </a:rPr>
              <a:t>     BEGIN</a:t>
            </a:r>
          </a:p>
          <a:p>
            <a:pPr>
              <a:lnSpc>
                <a:spcPct val="50000"/>
              </a:lnSpc>
            </a:pPr>
            <a:r>
              <a:rPr lang="en-US" altLang="zh-CN" sz="1600"/>
              <a:t>          </a:t>
            </a:r>
            <a:r>
              <a:rPr lang="en-US" altLang="zh-CN" sz="1600">
                <a:solidFill>
                  <a:schemeClr val="accent2"/>
                </a:solidFill>
              </a:rPr>
              <a:t>IF</a:t>
            </a:r>
            <a:r>
              <a:rPr lang="en-US" altLang="zh-CN" sz="1600"/>
              <a:t> (clk'event </a:t>
            </a:r>
            <a:r>
              <a:rPr lang="en-US" altLang="zh-CN" sz="1600">
                <a:solidFill>
                  <a:schemeClr val="accent2"/>
                </a:solidFill>
              </a:rPr>
              <a:t>AND</a:t>
            </a:r>
            <a:r>
              <a:rPr lang="en-US" altLang="zh-CN" sz="1600"/>
              <a:t> clk = '1') </a:t>
            </a:r>
            <a:r>
              <a:rPr lang="en-US" altLang="zh-CN" sz="1600">
                <a:solidFill>
                  <a:schemeClr val="accent2"/>
                </a:solidFill>
              </a:rPr>
              <a:t>THEN</a:t>
            </a:r>
          </a:p>
          <a:p>
            <a:pPr>
              <a:lnSpc>
                <a:spcPct val="50000"/>
              </a:lnSpc>
            </a:pPr>
            <a:r>
              <a:rPr lang="en-US" altLang="zh-CN" sz="1600"/>
              <a:t>              q &lt;= d;</a:t>
            </a:r>
          </a:p>
          <a:p>
            <a:pPr>
              <a:lnSpc>
                <a:spcPct val="50000"/>
              </a:lnSpc>
            </a:pPr>
            <a:r>
              <a:rPr lang="en-US" altLang="zh-CN" sz="1600"/>
              <a:t>          </a:t>
            </a:r>
            <a:r>
              <a:rPr lang="en-US" altLang="zh-CN" sz="1600">
                <a:solidFill>
                  <a:schemeClr val="accent2"/>
                </a:solidFill>
              </a:rPr>
              <a:t>END IF</a:t>
            </a:r>
            <a:r>
              <a:rPr lang="en-US" altLang="zh-CN" sz="1600"/>
              <a:t>;</a:t>
            </a:r>
          </a:p>
          <a:p>
            <a:pPr>
              <a:lnSpc>
                <a:spcPct val="50000"/>
              </a:lnSpc>
            </a:pPr>
            <a:r>
              <a:rPr lang="en-US" altLang="zh-CN" sz="1600"/>
              <a:t>     </a:t>
            </a:r>
            <a:r>
              <a:rPr lang="en-US" altLang="zh-CN" sz="1600">
                <a:solidFill>
                  <a:schemeClr val="accent2"/>
                </a:solidFill>
              </a:rPr>
              <a:t>END PROCESS;</a:t>
            </a:r>
          </a:p>
          <a:p>
            <a:pPr>
              <a:lnSpc>
                <a:spcPct val="50000"/>
              </a:lnSpc>
            </a:pPr>
            <a:r>
              <a:rPr lang="en-US" altLang="zh-CN" sz="1600">
                <a:solidFill>
                  <a:schemeClr val="accent2"/>
                </a:solidFill>
              </a:rPr>
              <a:t>END</a:t>
            </a:r>
            <a:r>
              <a:rPr lang="en-US" altLang="zh-CN" sz="1600"/>
              <a:t> rtl;</a:t>
            </a:r>
          </a:p>
          <a:p>
            <a:pPr algn="ctr"/>
            <a:endParaRPr lang="en-US" altLang="zh-CN" sz="1600"/>
          </a:p>
        </p:txBody>
      </p:sp>
      <p:grpSp>
        <p:nvGrpSpPr>
          <p:cNvPr id="2" name="Group 6"/>
          <p:cNvGrpSpPr>
            <a:grpSpLocks/>
          </p:cNvGrpSpPr>
          <p:nvPr/>
        </p:nvGrpSpPr>
        <p:grpSpPr bwMode="auto">
          <a:xfrm>
            <a:off x="250825" y="836613"/>
            <a:ext cx="4086225" cy="963612"/>
            <a:chOff x="89" y="3060"/>
            <a:chExt cx="2574" cy="607"/>
          </a:xfrm>
        </p:grpSpPr>
        <p:sp>
          <p:nvSpPr>
            <p:cNvPr id="11281" name="Rectangle 7"/>
            <p:cNvSpPr>
              <a:spLocks noChangeArrowheads="1"/>
            </p:cNvSpPr>
            <p:nvPr/>
          </p:nvSpPr>
          <p:spPr bwMode="auto">
            <a:xfrm>
              <a:off x="478" y="3113"/>
              <a:ext cx="273"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282" name="Text Box 8"/>
            <p:cNvSpPr txBox="1">
              <a:spLocks noChangeArrowheads="1"/>
            </p:cNvSpPr>
            <p:nvPr/>
          </p:nvSpPr>
          <p:spPr bwMode="auto">
            <a:xfrm>
              <a:off x="612" y="3113"/>
              <a:ext cx="17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1266" name="Object 9"/>
            <p:cNvGraphicFramePr>
              <a:graphicFrameLocks noChangeAspect="1"/>
            </p:cNvGraphicFramePr>
            <p:nvPr/>
          </p:nvGraphicFramePr>
          <p:xfrm>
            <a:off x="624" y="3355"/>
            <a:ext cx="90" cy="144"/>
          </p:xfrm>
          <a:graphic>
            <a:graphicData uri="http://schemas.openxmlformats.org/presentationml/2006/ole">
              <mc:AlternateContent xmlns:mc="http://schemas.openxmlformats.org/markup-compatibility/2006">
                <mc:Choice xmlns:v="urn:schemas-microsoft-com:vml" Requires="v">
                  <p:oleObj spid="_x0000_s11282" name="Equation" r:id="rId3" imgW="177480" imgH="228600" progId="Equation.3">
                    <p:embed/>
                  </p:oleObj>
                </mc:Choice>
                <mc:Fallback>
                  <p:oleObj name="Equation" r:id="rId3" imgW="17748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355"/>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83" name="Line 10"/>
            <p:cNvSpPr>
              <a:spLocks noChangeShapeType="1"/>
            </p:cNvSpPr>
            <p:nvPr/>
          </p:nvSpPr>
          <p:spPr bwMode="auto">
            <a:xfrm>
              <a:off x="911" y="3386"/>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84" name="Line 11"/>
            <p:cNvSpPr>
              <a:spLocks noChangeShapeType="1"/>
            </p:cNvSpPr>
            <p:nvPr/>
          </p:nvSpPr>
          <p:spPr bwMode="auto">
            <a:xfrm>
              <a:off x="749" y="3407"/>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85" name="Line 12"/>
            <p:cNvSpPr>
              <a:spLocks noChangeShapeType="1"/>
            </p:cNvSpPr>
            <p:nvPr/>
          </p:nvSpPr>
          <p:spPr bwMode="auto">
            <a:xfrm flipH="1" flipV="1">
              <a:off x="360" y="3657"/>
              <a:ext cx="161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86" name="Text Box 13"/>
            <p:cNvSpPr txBox="1">
              <a:spLocks noChangeArrowheads="1"/>
            </p:cNvSpPr>
            <p:nvPr/>
          </p:nvSpPr>
          <p:spPr bwMode="auto">
            <a:xfrm>
              <a:off x="444" y="3116"/>
              <a:ext cx="156"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1287" name="AutoShape 14"/>
            <p:cNvSpPr>
              <a:spLocks noChangeArrowheads="1"/>
            </p:cNvSpPr>
            <p:nvPr/>
          </p:nvSpPr>
          <p:spPr bwMode="auto">
            <a:xfrm rot="5400000">
              <a:off x="472" y="3361"/>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288" name="Line 15"/>
            <p:cNvSpPr>
              <a:spLocks noChangeShapeType="1"/>
            </p:cNvSpPr>
            <p:nvPr/>
          </p:nvSpPr>
          <p:spPr bwMode="auto">
            <a:xfrm flipV="1">
              <a:off x="283" y="3391"/>
              <a:ext cx="201"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89" name="Text Box 16"/>
            <p:cNvSpPr txBox="1">
              <a:spLocks noChangeArrowheads="1"/>
            </p:cNvSpPr>
            <p:nvPr/>
          </p:nvSpPr>
          <p:spPr bwMode="auto">
            <a:xfrm>
              <a:off x="155" y="3268"/>
              <a:ext cx="22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CP</a:t>
              </a:r>
            </a:p>
          </p:txBody>
        </p:sp>
        <p:sp>
          <p:nvSpPr>
            <p:cNvPr id="11290" name="Rectangle 17"/>
            <p:cNvSpPr>
              <a:spLocks noChangeArrowheads="1"/>
            </p:cNvSpPr>
            <p:nvPr/>
          </p:nvSpPr>
          <p:spPr bwMode="auto">
            <a:xfrm>
              <a:off x="990" y="3113"/>
              <a:ext cx="289"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291" name="Text Box 18"/>
            <p:cNvSpPr txBox="1">
              <a:spLocks noChangeArrowheads="1"/>
            </p:cNvSpPr>
            <p:nvPr/>
          </p:nvSpPr>
          <p:spPr bwMode="auto">
            <a:xfrm>
              <a:off x="1146" y="3113"/>
              <a:ext cx="155"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1267" name="Object 19"/>
            <p:cNvGraphicFramePr>
              <a:graphicFrameLocks noChangeAspect="1"/>
            </p:cNvGraphicFramePr>
            <p:nvPr/>
          </p:nvGraphicFramePr>
          <p:xfrm>
            <a:off x="1166" y="3355"/>
            <a:ext cx="89" cy="144"/>
          </p:xfrm>
          <a:graphic>
            <a:graphicData uri="http://schemas.openxmlformats.org/presentationml/2006/ole">
              <mc:AlternateContent xmlns:mc="http://schemas.openxmlformats.org/markup-compatibility/2006">
                <mc:Choice xmlns:v="urn:schemas-microsoft-com:vml" Requires="v">
                  <p:oleObj spid="_x0000_s11283" name="Equation" r:id="rId5" imgW="177480" imgH="228600" progId="Equation.3">
                    <p:embed/>
                  </p:oleObj>
                </mc:Choice>
                <mc:Fallback>
                  <p:oleObj name="Equation" r:id="rId5" imgW="177480" imgH="2286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3355"/>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92" name="Line 20"/>
            <p:cNvSpPr>
              <a:spLocks noChangeShapeType="1"/>
            </p:cNvSpPr>
            <p:nvPr/>
          </p:nvSpPr>
          <p:spPr bwMode="auto">
            <a:xfrm>
              <a:off x="1287" y="3204"/>
              <a:ext cx="223"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93" name="Line 21"/>
            <p:cNvSpPr>
              <a:spLocks noChangeShapeType="1"/>
            </p:cNvSpPr>
            <p:nvPr/>
          </p:nvSpPr>
          <p:spPr bwMode="auto">
            <a:xfrm>
              <a:off x="1272" y="341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94" name="Text Box 22"/>
            <p:cNvSpPr txBox="1">
              <a:spLocks noChangeArrowheads="1"/>
            </p:cNvSpPr>
            <p:nvPr/>
          </p:nvSpPr>
          <p:spPr bwMode="auto">
            <a:xfrm>
              <a:off x="957" y="3125"/>
              <a:ext cx="16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1295" name="AutoShape 23"/>
            <p:cNvSpPr>
              <a:spLocks noChangeArrowheads="1"/>
            </p:cNvSpPr>
            <p:nvPr/>
          </p:nvSpPr>
          <p:spPr bwMode="auto">
            <a:xfrm rot="5400000">
              <a:off x="983" y="3362"/>
              <a:ext cx="61" cy="4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296" name="Rectangle 24"/>
            <p:cNvSpPr>
              <a:spLocks noChangeArrowheads="1"/>
            </p:cNvSpPr>
            <p:nvPr/>
          </p:nvSpPr>
          <p:spPr bwMode="auto">
            <a:xfrm>
              <a:off x="1504" y="3113"/>
              <a:ext cx="308"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297" name="Text Box 25"/>
            <p:cNvSpPr txBox="1">
              <a:spLocks noChangeArrowheads="1"/>
            </p:cNvSpPr>
            <p:nvPr/>
          </p:nvSpPr>
          <p:spPr bwMode="auto">
            <a:xfrm>
              <a:off x="1656" y="3131"/>
              <a:ext cx="18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1268" name="Object 26"/>
            <p:cNvGraphicFramePr>
              <a:graphicFrameLocks noChangeAspect="1"/>
            </p:cNvGraphicFramePr>
            <p:nvPr/>
          </p:nvGraphicFramePr>
          <p:xfrm>
            <a:off x="1696" y="3355"/>
            <a:ext cx="89" cy="144"/>
          </p:xfrm>
          <a:graphic>
            <a:graphicData uri="http://schemas.openxmlformats.org/presentationml/2006/ole">
              <mc:AlternateContent xmlns:mc="http://schemas.openxmlformats.org/markup-compatibility/2006">
                <mc:Choice xmlns:v="urn:schemas-microsoft-com:vml" Requires="v">
                  <p:oleObj spid="_x0000_s11284" name="Equation" r:id="rId7" imgW="177480" imgH="228600" progId="Equation.3">
                    <p:embed/>
                  </p:oleObj>
                </mc:Choice>
                <mc:Fallback>
                  <p:oleObj name="Equation" r:id="rId7" imgW="177480" imgH="22860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6" y="3355"/>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98" name="Line 27"/>
            <p:cNvSpPr>
              <a:spLocks noChangeShapeType="1"/>
            </p:cNvSpPr>
            <p:nvPr/>
          </p:nvSpPr>
          <p:spPr bwMode="auto">
            <a:xfrm flipV="1">
              <a:off x="1808" y="3204"/>
              <a:ext cx="20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299" name="Line 28"/>
            <p:cNvSpPr>
              <a:spLocks noChangeShapeType="1"/>
            </p:cNvSpPr>
            <p:nvPr/>
          </p:nvSpPr>
          <p:spPr bwMode="auto">
            <a:xfrm>
              <a:off x="1805" y="3410"/>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00" name="Text Box 29"/>
            <p:cNvSpPr txBox="1">
              <a:spLocks noChangeArrowheads="1"/>
            </p:cNvSpPr>
            <p:nvPr/>
          </p:nvSpPr>
          <p:spPr bwMode="auto">
            <a:xfrm>
              <a:off x="1489" y="3131"/>
              <a:ext cx="170"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1301" name="AutoShape 30"/>
            <p:cNvSpPr>
              <a:spLocks noChangeArrowheads="1"/>
            </p:cNvSpPr>
            <p:nvPr/>
          </p:nvSpPr>
          <p:spPr bwMode="auto">
            <a:xfrm rot="5400000">
              <a:off x="1498" y="3364"/>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302" name="Rectangle 31"/>
            <p:cNvSpPr>
              <a:spLocks noChangeArrowheads="1"/>
            </p:cNvSpPr>
            <p:nvPr/>
          </p:nvSpPr>
          <p:spPr bwMode="auto">
            <a:xfrm>
              <a:off x="2015" y="3113"/>
              <a:ext cx="314"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303" name="Text Box 32"/>
            <p:cNvSpPr txBox="1">
              <a:spLocks noChangeArrowheads="1"/>
            </p:cNvSpPr>
            <p:nvPr/>
          </p:nvSpPr>
          <p:spPr bwMode="auto">
            <a:xfrm>
              <a:off x="2181" y="3119"/>
              <a:ext cx="15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1269" name="Object 33"/>
            <p:cNvGraphicFramePr>
              <a:graphicFrameLocks noChangeAspect="1"/>
            </p:cNvGraphicFramePr>
            <p:nvPr/>
          </p:nvGraphicFramePr>
          <p:xfrm>
            <a:off x="2231" y="3355"/>
            <a:ext cx="90" cy="144"/>
          </p:xfrm>
          <a:graphic>
            <a:graphicData uri="http://schemas.openxmlformats.org/presentationml/2006/ole">
              <mc:AlternateContent xmlns:mc="http://schemas.openxmlformats.org/markup-compatibility/2006">
                <mc:Choice xmlns:v="urn:schemas-microsoft-com:vml" Requires="v">
                  <p:oleObj spid="_x0000_s11285" name="Equation" r:id="rId9" imgW="177480" imgH="228600" progId="Equation.3">
                    <p:embed/>
                  </p:oleObj>
                </mc:Choice>
                <mc:Fallback>
                  <p:oleObj name="Equation" r:id="rId9" imgW="177480" imgH="2286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1" y="3355"/>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304" name="Line 34"/>
            <p:cNvSpPr>
              <a:spLocks noChangeShapeType="1"/>
            </p:cNvSpPr>
            <p:nvPr/>
          </p:nvSpPr>
          <p:spPr bwMode="auto">
            <a:xfrm>
              <a:off x="2329" y="3204"/>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05" name="Line 35"/>
            <p:cNvSpPr>
              <a:spLocks noChangeShapeType="1"/>
            </p:cNvSpPr>
            <p:nvPr/>
          </p:nvSpPr>
          <p:spPr bwMode="auto">
            <a:xfrm>
              <a:off x="2329" y="341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06" name="Text Box 36"/>
            <p:cNvSpPr txBox="1">
              <a:spLocks noChangeArrowheads="1"/>
            </p:cNvSpPr>
            <p:nvPr/>
          </p:nvSpPr>
          <p:spPr bwMode="auto">
            <a:xfrm>
              <a:off x="1992" y="3125"/>
              <a:ext cx="148"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1307" name="AutoShape 37"/>
            <p:cNvSpPr>
              <a:spLocks noChangeArrowheads="1"/>
            </p:cNvSpPr>
            <p:nvPr/>
          </p:nvSpPr>
          <p:spPr bwMode="auto">
            <a:xfrm rot="5400000">
              <a:off x="2010" y="3364"/>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1308" name="Line 38"/>
            <p:cNvSpPr>
              <a:spLocks noChangeShapeType="1"/>
            </p:cNvSpPr>
            <p:nvPr/>
          </p:nvSpPr>
          <p:spPr bwMode="auto">
            <a:xfrm>
              <a:off x="1428" y="3386"/>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09" name="Line 39"/>
            <p:cNvSpPr>
              <a:spLocks noChangeShapeType="1"/>
            </p:cNvSpPr>
            <p:nvPr/>
          </p:nvSpPr>
          <p:spPr bwMode="auto">
            <a:xfrm>
              <a:off x="1958" y="3395"/>
              <a:ext cx="55"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10" name="Line 40"/>
            <p:cNvSpPr>
              <a:spLocks noChangeShapeType="1"/>
            </p:cNvSpPr>
            <p:nvPr/>
          </p:nvSpPr>
          <p:spPr bwMode="auto">
            <a:xfrm>
              <a:off x="916" y="3386"/>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11" name="Line 41"/>
            <p:cNvSpPr>
              <a:spLocks noChangeShapeType="1"/>
            </p:cNvSpPr>
            <p:nvPr/>
          </p:nvSpPr>
          <p:spPr bwMode="auto">
            <a:xfrm>
              <a:off x="356" y="3386"/>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12" name="Line 42"/>
            <p:cNvSpPr>
              <a:spLocks noChangeShapeType="1"/>
            </p:cNvSpPr>
            <p:nvPr/>
          </p:nvSpPr>
          <p:spPr bwMode="auto">
            <a:xfrm>
              <a:off x="1431" y="3389"/>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13" name="Line 43"/>
            <p:cNvSpPr>
              <a:spLocks noChangeShapeType="1"/>
            </p:cNvSpPr>
            <p:nvPr/>
          </p:nvSpPr>
          <p:spPr bwMode="auto">
            <a:xfrm>
              <a:off x="1967" y="3395"/>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14" name="Line 44"/>
            <p:cNvSpPr>
              <a:spLocks noChangeShapeType="1"/>
            </p:cNvSpPr>
            <p:nvPr/>
          </p:nvSpPr>
          <p:spPr bwMode="auto">
            <a:xfrm flipV="1">
              <a:off x="756" y="3196"/>
              <a:ext cx="231"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1315" name="Line 45"/>
            <p:cNvSpPr>
              <a:spLocks noChangeShapeType="1"/>
            </p:cNvSpPr>
            <p:nvPr/>
          </p:nvSpPr>
          <p:spPr bwMode="auto">
            <a:xfrm>
              <a:off x="337" y="3194"/>
              <a:ext cx="13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1316" name="Text Box 46"/>
            <p:cNvSpPr txBox="1">
              <a:spLocks noChangeArrowheads="1"/>
            </p:cNvSpPr>
            <p:nvPr/>
          </p:nvSpPr>
          <p:spPr bwMode="auto">
            <a:xfrm>
              <a:off x="89" y="3061"/>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数据入</a:t>
              </a:r>
            </a:p>
          </p:txBody>
        </p:sp>
        <p:sp>
          <p:nvSpPr>
            <p:cNvPr id="11317" name="Text Box 47"/>
            <p:cNvSpPr txBox="1">
              <a:spLocks noChangeArrowheads="1"/>
            </p:cNvSpPr>
            <p:nvPr/>
          </p:nvSpPr>
          <p:spPr bwMode="auto">
            <a:xfrm>
              <a:off x="2300" y="3060"/>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数据出</a:t>
              </a:r>
            </a:p>
          </p:txBody>
        </p:sp>
      </p:grpSp>
      <p:grpSp>
        <p:nvGrpSpPr>
          <p:cNvPr id="3" name="Group 56"/>
          <p:cNvGrpSpPr>
            <a:grpSpLocks/>
          </p:cNvGrpSpPr>
          <p:nvPr/>
        </p:nvGrpSpPr>
        <p:grpSpPr bwMode="auto">
          <a:xfrm>
            <a:off x="2555875" y="3141663"/>
            <a:ext cx="5440363" cy="2133600"/>
            <a:chOff x="1610" y="1979"/>
            <a:chExt cx="3427" cy="1344"/>
          </a:xfrm>
        </p:grpSpPr>
        <p:sp>
          <p:nvSpPr>
            <p:cNvPr id="11278" name="Text Box 49"/>
            <p:cNvSpPr txBox="1">
              <a:spLocks noChangeArrowheads="1"/>
            </p:cNvSpPr>
            <p:nvPr/>
          </p:nvSpPr>
          <p:spPr bwMode="auto">
            <a:xfrm>
              <a:off x="1610" y="1979"/>
              <a:ext cx="1497" cy="419"/>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生成语句</a:t>
              </a:r>
              <a:r>
                <a:rPr lang="en-US" altLang="zh-CN"/>
                <a:t>FOR_GENERATE</a:t>
              </a:r>
            </a:p>
          </p:txBody>
        </p:sp>
        <p:sp>
          <p:nvSpPr>
            <p:cNvPr id="11279" name="Rectangle 50"/>
            <p:cNvSpPr>
              <a:spLocks noChangeArrowheads="1"/>
            </p:cNvSpPr>
            <p:nvPr/>
          </p:nvSpPr>
          <p:spPr bwMode="auto">
            <a:xfrm>
              <a:off x="3243" y="3158"/>
              <a:ext cx="1794" cy="165"/>
            </a:xfrm>
            <a:prstGeom prst="rect">
              <a:avLst/>
            </a:prstGeom>
            <a:noFill/>
            <a:ln w="19050" algn="ctr">
              <a:solidFill>
                <a:srgbClr val="FF3300"/>
              </a:solidFill>
              <a:miter lim="800000"/>
              <a:headEnd/>
              <a:tailEnd/>
            </a:ln>
          </p:spPr>
          <p:txBody>
            <a:bodyPr lIns="90000" tIns="82800" rIns="90000" bIns="46800" anchor="ctr">
              <a:spAutoFit/>
            </a:bodyPr>
            <a:lstStyle/>
            <a:p>
              <a:endParaRPr lang="zh-CN" altLang="en-US"/>
            </a:p>
          </p:txBody>
        </p:sp>
        <p:sp>
          <p:nvSpPr>
            <p:cNvPr id="11280" name="Line 51"/>
            <p:cNvSpPr>
              <a:spLocks noChangeShapeType="1"/>
            </p:cNvSpPr>
            <p:nvPr/>
          </p:nvSpPr>
          <p:spPr bwMode="auto">
            <a:xfrm flipH="1" flipV="1">
              <a:off x="2699" y="2432"/>
              <a:ext cx="544" cy="726"/>
            </a:xfrm>
            <a:prstGeom prst="line">
              <a:avLst/>
            </a:prstGeom>
            <a:noFill/>
            <a:ln w="19050">
              <a:solidFill>
                <a:srgbClr val="FF3300"/>
              </a:solidFill>
              <a:round/>
              <a:headEnd/>
              <a:tailEnd/>
            </a:ln>
          </p:spPr>
          <p:txBody>
            <a:bodyPr lIns="90000" tIns="82800" rIns="90000" bIns="46800">
              <a:spAutoFit/>
            </a:bodyPr>
            <a:lstStyle/>
            <a:p>
              <a:endParaRPr lang="zh-CN" altLang="en-US"/>
            </a:p>
          </p:txBody>
        </p:sp>
      </p:grpSp>
      <p:sp>
        <p:nvSpPr>
          <p:cNvPr id="606260" name="Text Box 52"/>
          <p:cNvSpPr txBox="1">
            <a:spLocks noChangeArrowheads="1"/>
          </p:cNvSpPr>
          <p:nvPr/>
        </p:nvSpPr>
        <p:spPr bwMode="auto">
          <a:xfrm>
            <a:off x="2987675" y="188913"/>
            <a:ext cx="1296988" cy="66516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9050" algn="ctr">
            <a:solidFill>
              <a:schemeClr val="bg2"/>
            </a:solidFill>
            <a:miter lim="800000"/>
            <a:headEnd/>
            <a:tailEnd/>
          </a:ln>
          <a:effectLst/>
        </p:spPr>
        <p:txBody>
          <a:bodyPr lIns="90000" tIns="82800" rIns="90000" bIns="46800">
            <a:spAutoFit/>
          </a:bodyPr>
          <a:lstStyle/>
          <a:p>
            <a:pPr algn="ctr">
              <a:defRPr/>
            </a:pPr>
            <a:r>
              <a:rPr lang="zh-CN" altLang="en-US">
                <a:ea typeface="楷体_GB2312" pitchFamily="49" charset="-122"/>
              </a:rPr>
              <a:t>结构描述方式</a:t>
            </a:r>
          </a:p>
        </p:txBody>
      </p:sp>
      <p:sp>
        <p:nvSpPr>
          <p:cNvPr id="606262" name="Text Box 54"/>
          <p:cNvSpPr txBox="1">
            <a:spLocks noChangeArrowheads="1"/>
          </p:cNvSpPr>
          <p:nvPr/>
        </p:nvSpPr>
        <p:spPr bwMode="auto">
          <a:xfrm>
            <a:off x="2339975" y="4149725"/>
            <a:ext cx="2232025" cy="387350"/>
          </a:xfrm>
          <a:prstGeom prst="rect">
            <a:avLst/>
          </a:prstGeom>
          <a:noFill/>
          <a:ln w="19050" algn="ctr">
            <a:noFill/>
            <a:miter lim="800000"/>
            <a:headEnd/>
            <a:tailEnd/>
          </a:ln>
        </p:spPr>
        <p:txBody>
          <a:bodyPr lIns="90000" tIns="82800" rIns="90000" bIns="46800">
            <a:spAutoFit/>
          </a:bodyPr>
          <a:lstStyle/>
          <a:p>
            <a:r>
              <a:rPr lang="zh-CN" altLang="en-US">
                <a:solidFill>
                  <a:srgbClr val="006600"/>
                </a:solidFill>
                <a:ea typeface="楷体" pitchFamily="49" charset="-122"/>
              </a:rPr>
              <a:t>用于建立重复结构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6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62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62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6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3" grpId="0"/>
      <p:bldP spid="606211" grpId="0" animBg="1"/>
      <p:bldP spid="606213" grpId="0"/>
      <p:bldP spid="606260" grpId="0" animBg="1"/>
      <p:bldP spid="60626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6194425" y="6630988"/>
            <a:ext cx="2949575" cy="227012"/>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串入</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t>
            </a: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并出寄存器</a:t>
            </a:r>
          </a:p>
        </p:txBody>
      </p:sp>
      <p:sp>
        <p:nvSpPr>
          <p:cNvPr id="595973" name="Text Box 5"/>
          <p:cNvSpPr txBox="1">
            <a:spLocks noChangeArrowheads="1"/>
          </p:cNvSpPr>
          <p:nvPr/>
        </p:nvSpPr>
        <p:spPr bwMode="auto">
          <a:xfrm>
            <a:off x="323850" y="217488"/>
            <a:ext cx="2663825" cy="422275"/>
          </a:xfrm>
          <a:prstGeom prst="rect">
            <a:avLst/>
          </a:prstGeom>
          <a:gradFill rotWithShape="1">
            <a:gsLst>
              <a:gs pos="0">
                <a:srgbClr val="5E1847"/>
              </a:gs>
              <a:gs pos="50000">
                <a:srgbClr val="CC3399"/>
              </a:gs>
              <a:gs pos="100000">
                <a:srgbClr val="5E1847"/>
              </a:gs>
            </a:gsLst>
            <a:lin ang="5400000" scaled="1"/>
          </a:gradFill>
          <a:ln w="19050" algn="ctr">
            <a:solidFill>
              <a:srgbClr val="0099CC"/>
            </a:solidFill>
            <a:miter lim="800000"/>
            <a:headEnd/>
            <a:tailEnd/>
          </a:ln>
        </p:spPr>
        <p:txBody>
          <a:bodyPr lIns="90000" tIns="82800" rIns="90000" bIns="46800">
            <a:spAutoFit/>
          </a:bodyPr>
          <a:lstStyle/>
          <a:p>
            <a:pPr algn="ctr">
              <a:lnSpc>
                <a:spcPct val="90000"/>
              </a:lnSpc>
            </a:pPr>
            <a:r>
              <a:rPr lang="zh-CN" altLang="en-US">
                <a:solidFill>
                  <a:schemeClr val="bg1"/>
                </a:solidFill>
                <a:ea typeface="宋体" pitchFamily="2" charset="-122"/>
              </a:rPr>
              <a:t>串入</a:t>
            </a:r>
            <a:r>
              <a:rPr lang="en-US" altLang="zh-CN">
                <a:solidFill>
                  <a:schemeClr val="bg1"/>
                </a:solidFill>
                <a:ea typeface="宋体" pitchFamily="2" charset="-122"/>
              </a:rPr>
              <a:t>/</a:t>
            </a:r>
            <a:r>
              <a:rPr lang="zh-CN" altLang="en-US">
                <a:solidFill>
                  <a:schemeClr val="bg1"/>
                </a:solidFill>
                <a:ea typeface="宋体" pitchFamily="2" charset="-122"/>
              </a:rPr>
              <a:t>并出移位寄存器</a:t>
            </a:r>
          </a:p>
        </p:txBody>
      </p:sp>
      <p:sp>
        <p:nvSpPr>
          <p:cNvPr id="595975" name="Text Box 7"/>
          <p:cNvSpPr txBox="1">
            <a:spLocks noChangeArrowheads="1"/>
          </p:cNvSpPr>
          <p:nvPr/>
        </p:nvSpPr>
        <p:spPr bwMode="auto">
          <a:xfrm>
            <a:off x="4005263" y="0"/>
            <a:ext cx="4964112" cy="6426200"/>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600"/>
          </a:p>
          <a:p>
            <a:pPr>
              <a:lnSpc>
                <a:spcPct val="50000"/>
              </a:lnSpc>
            </a:pPr>
            <a:r>
              <a:rPr lang="en-US" altLang="zh-CN" sz="1600">
                <a:solidFill>
                  <a:schemeClr val="accent2"/>
                </a:solidFill>
              </a:rPr>
              <a:t>LIBRARY</a:t>
            </a:r>
            <a:r>
              <a:rPr lang="en-US" altLang="zh-CN" sz="1600"/>
              <a:t> IEEE;</a:t>
            </a:r>
          </a:p>
          <a:p>
            <a:pPr>
              <a:lnSpc>
                <a:spcPct val="50000"/>
              </a:lnSpc>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50000"/>
              </a:lnSpc>
            </a:pPr>
            <a:r>
              <a:rPr lang="en-US" altLang="zh-CN" sz="1600">
                <a:solidFill>
                  <a:schemeClr val="accent2"/>
                </a:solidFill>
              </a:rPr>
              <a:t>ENTITY</a:t>
            </a:r>
            <a:r>
              <a:rPr lang="en-US" altLang="zh-CN" sz="1600"/>
              <a:t> shift_reg </a:t>
            </a:r>
            <a:r>
              <a:rPr lang="en-US" altLang="zh-CN" sz="1600">
                <a:solidFill>
                  <a:schemeClr val="accent2"/>
                </a:solidFill>
              </a:rPr>
              <a:t>IS</a:t>
            </a:r>
            <a:r>
              <a:rPr lang="en-US" altLang="zh-CN" sz="1600"/>
              <a:t> </a:t>
            </a:r>
          </a:p>
          <a:p>
            <a:pPr>
              <a:lnSpc>
                <a:spcPct val="50000"/>
              </a:lnSpc>
            </a:pPr>
            <a:r>
              <a:rPr lang="en-US" altLang="zh-CN" sz="1600"/>
              <a:t>           </a:t>
            </a:r>
            <a:r>
              <a:rPr lang="en-US" altLang="zh-CN" sz="1600">
                <a:solidFill>
                  <a:schemeClr val="accent2"/>
                </a:solidFill>
              </a:rPr>
              <a:t>PORT</a:t>
            </a:r>
            <a:r>
              <a:rPr lang="en-US" altLang="zh-CN" sz="1600"/>
              <a:t> (d1  : </a:t>
            </a:r>
            <a:r>
              <a:rPr lang="en-US" altLang="zh-CN" sz="1600">
                <a:solidFill>
                  <a:schemeClr val="accent2"/>
                </a:solidFill>
              </a:rPr>
              <a:t>IN</a:t>
            </a:r>
            <a:r>
              <a:rPr lang="en-US" altLang="zh-CN" sz="1600"/>
              <a:t>  std_logic;</a:t>
            </a:r>
          </a:p>
          <a:p>
            <a:pPr>
              <a:lnSpc>
                <a:spcPct val="50000"/>
              </a:lnSpc>
            </a:pPr>
            <a:r>
              <a:rPr lang="en-US" altLang="zh-CN" sz="1600"/>
              <a:t>                 cp  : </a:t>
            </a:r>
            <a:r>
              <a:rPr lang="en-US" altLang="zh-CN" sz="1600">
                <a:solidFill>
                  <a:schemeClr val="accent2"/>
                </a:solidFill>
              </a:rPr>
              <a:t>IN</a:t>
            </a:r>
            <a:r>
              <a:rPr lang="en-US" altLang="zh-CN" sz="1600"/>
              <a:t>  std_logic;</a:t>
            </a:r>
          </a:p>
          <a:p>
            <a:pPr>
              <a:lnSpc>
                <a:spcPct val="50000"/>
              </a:lnSpc>
            </a:pPr>
            <a:r>
              <a:rPr lang="en-US" altLang="zh-CN" sz="1600"/>
              <a:t>	q   : </a:t>
            </a:r>
            <a:r>
              <a:rPr lang="en-US" altLang="zh-CN" sz="1600">
                <a:solidFill>
                  <a:schemeClr val="accent2"/>
                </a:solidFill>
              </a:rPr>
              <a:t>OUT</a:t>
            </a:r>
            <a:r>
              <a:rPr lang="en-US" altLang="zh-CN" sz="1600"/>
              <a:t> std_logic_vector(3 </a:t>
            </a:r>
            <a:r>
              <a:rPr lang="en-US" altLang="zh-CN" sz="1600">
                <a:solidFill>
                  <a:schemeClr val="accent2"/>
                </a:solidFill>
              </a:rPr>
              <a:t>DOWNTO</a:t>
            </a:r>
            <a:r>
              <a:rPr lang="en-US" altLang="zh-CN" sz="1600"/>
              <a:t> 0));</a:t>
            </a:r>
          </a:p>
          <a:p>
            <a:pPr>
              <a:lnSpc>
                <a:spcPct val="50000"/>
              </a:lnSpc>
            </a:pPr>
            <a:r>
              <a:rPr lang="en-US" altLang="zh-CN" sz="1600">
                <a:solidFill>
                  <a:schemeClr val="accent2"/>
                </a:solidFill>
              </a:rPr>
              <a:t>END</a:t>
            </a:r>
            <a:r>
              <a:rPr lang="en-US" altLang="zh-CN" sz="1600"/>
              <a:t> shift_reg;</a:t>
            </a:r>
          </a:p>
          <a:p>
            <a:pPr>
              <a:lnSpc>
                <a:spcPct val="50000"/>
              </a:lnSpc>
            </a:pPr>
            <a:r>
              <a:rPr lang="en-US" altLang="zh-CN" sz="1600">
                <a:solidFill>
                  <a:schemeClr val="accent2"/>
                </a:solidFill>
              </a:rPr>
              <a:t>ARCHITECTURE</a:t>
            </a:r>
            <a:r>
              <a:rPr lang="en-US" altLang="zh-CN" sz="1600"/>
              <a:t> structure_arc </a:t>
            </a:r>
            <a:r>
              <a:rPr lang="en-US" altLang="zh-CN" sz="1600">
                <a:solidFill>
                  <a:schemeClr val="accent2"/>
                </a:solidFill>
              </a:rPr>
              <a:t>OF</a:t>
            </a:r>
            <a:r>
              <a:rPr lang="en-US" altLang="zh-CN" sz="1600"/>
              <a:t> shift_reg </a:t>
            </a:r>
            <a:r>
              <a:rPr lang="en-US" altLang="zh-CN" sz="1600">
                <a:solidFill>
                  <a:schemeClr val="accent2"/>
                </a:solidFill>
              </a:rPr>
              <a:t>IS</a:t>
            </a:r>
          </a:p>
          <a:p>
            <a:pPr>
              <a:lnSpc>
                <a:spcPct val="50000"/>
              </a:lnSpc>
            </a:pPr>
            <a:r>
              <a:rPr lang="en-US" altLang="zh-CN" sz="1600"/>
              <a:t>        </a:t>
            </a:r>
            <a:r>
              <a:rPr lang="en-US" altLang="zh-CN" sz="1600">
                <a:solidFill>
                  <a:schemeClr val="accent2"/>
                </a:solidFill>
              </a:rPr>
              <a:t> COMPONENT</a:t>
            </a:r>
            <a:r>
              <a:rPr lang="en-US" altLang="zh-CN" sz="1600"/>
              <a:t> dff</a:t>
            </a:r>
          </a:p>
          <a:p>
            <a:pPr>
              <a:lnSpc>
                <a:spcPct val="50000"/>
              </a:lnSpc>
            </a:pPr>
            <a:r>
              <a:rPr lang="en-US" altLang="zh-CN" sz="1600"/>
              <a:t>            </a:t>
            </a:r>
            <a:r>
              <a:rPr lang="en-US" altLang="zh-CN" sz="1600">
                <a:solidFill>
                  <a:schemeClr val="accent2"/>
                </a:solidFill>
              </a:rPr>
              <a:t>PORT</a:t>
            </a:r>
            <a:r>
              <a:rPr lang="en-US" altLang="zh-CN" sz="1600"/>
              <a:t> (d   : </a:t>
            </a:r>
            <a:r>
              <a:rPr lang="en-US" altLang="zh-CN" sz="1600">
                <a:solidFill>
                  <a:schemeClr val="accent2"/>
                </a:solidFill>
              </a:rPr>
              <a:t>IN</a:t>
            </a:r>
            <a:r>
              <a:rPr lang="en-US" altLang="zh-CN" sz="1600"/>
              <a:t>  std_logic;</a:t>
            </a:r>
          </a:p>
          <a:p>
            <a:pPr>
              <a:lnSpc>
                <a:spcPct val="50000"/>
              </a:lnSpc>
            </a:pPr>
            <a:r>
              <a:rPr lang="en-US" altLang="zh-CN" sz="1600"/>
              <a:t>                  clk : </a:t>
            </a:r>
            <a:r>
              <a:rPr lang="en-US" altLang="zh-CN" sz="1600">
                <a:solidFill>
                  <a:schemeClr val="accent2"/>
                </a:solidFill>
              </a:rPr>
              <a:t>IN</a:t>
            </a:r>
            <a:r>
              <a:rPr lang="en-US" altLang="zh-CN" sz="1600"/>
              <a:t>  std_logic;</a:t>
            </a:r>
          </a:p>
          <a:p>
            <a:pPr>
              <a:lnSpc>
                <a:spcPct val="50000"/>
              </a:lnSpc>
            </a:pPr>
            <a:r>
              <a:rPr lang="en-US" altLang="zh-CN" sz="1600"/>
              <a:t>	q   : </a:t>
            </a:r>
            <a:r>
              <a:rPr lang="en-US" altLang="zh-CN" sz="1600">
                <a:solidFill>
                  <a:schemeClr val="accent2"/>
                </a:solidFill>
              </a:rPr>
              <a:t>OUT</a:t>
            </a:r>
            <a:r>
              <a:rPr lang="en-US" altLang="zh-CN" sz="1600"/>
              <a:t> std_logic);</a:t>
            </a:r>
          </a:p>
          <a:p>
            <a:pPr>
              <a:lnSpc>
                <a:spcPct val="50000"/>
              </a:lnSpc>
            </a:pPr>
            <a:r>
              <a:rPr lang="en-US" altLang="zh-CN" sz="1600"/>
              <a:t>         </a:t>
            </a:r>
            <a:r>
              <a:rPr lang="en-US" altLang="zh-CN" sz="1600">
                <a:solidFill>
                  <a:schemeClr val="accent2"/>
                </a:solidFill>
              </a:rPr>
              <a:t>END COMPONENT</a:t>
            </a:r>
            <a:r>
              <a:rPr lang="en-US" altLang="zh-CN" sz="1600"/>
              <a:t>;</a:t>
            </a:r>
          </a:p>
          <a:p>
            <a:pPr>
              <a:lnSpc>
                <a:spcPct val="50000"/>
              </a:lnSpc>
            </a:pPr>
            <a:r>
              <a:rPr lang="en-US" altLang="zh-CN" sz="1600"/>
              <a:t>   </a:t>
            </a:r>
            <a:r>
              <a:rPr lang="en-US" altLang="zh-CN" sz="1600">
                <a:solidFill>
                  <a:schemeClr val="accent2"/>
                </a:solidFill>
              </a:rPr>
              <a:t>SIGNAL</a:t>
            </a:r>
            <a:r>
              <a:rPr lang="en-US" altLang="zh-CN" sz="1600"/>
              <a:t>  q_temp  : std_logic_vector(4 </a:t>
            </a:r>
            <a:r>
              <a:rPr lang="en-US" altLang="zh-CN" sz="1600">
                <a:solidFill>
                  <a:schemeClr val="accent2"/>
                </a:solidFill>
              </a:rPr>
              <a:t>DOWNTO</a:t>
            </a:r>
            <a:r>
              <a:rPr lang="en-US" altLang="zh-CN" sz="1600"/>
              <a:t> 1);</a:t>
            </a:r>
          </a:p>
          <a:p>
            <a:pPr>
              <a:lnSpc>
                <a:spcPct val="50000"/>
              </a:lnSpc>
            </a:pPr>
            <a:r>
              <a:rPr lang="en-US" altLang="zh-CN" sz="1600">
                <a:solidFill>
                  <a:schemeClr val="accent2"/>
                </a:solidFill>
              </a:rPr>
              <a:t>BEGIN</a:t>
            </a:r>
          </a:p>
          <a:p>
            <a:pPr>
              <a:lnSpc>
                <a:spcPct val="50000"/>
              </a:lnSpc>
            </a:pPr>
            <a:r>
              <a:rPr lang="en-US" altLang="zh-CN" sz="1600"/>
              <a:t>     G1:</a:t>
            </a:r>
            <a:r>
              <a:rPr lang="en-US" altLang="zh-CN" sz="1600">
                <a:solidFill>
                  <a:srgbClr val="FF0000"/>
                </a:solidFill>
              </a:rPr>
              <a:t>FOR</a:t>
            </a:r>
            <a:r>
              <a:rPr lang="en-US" altLang="zh-CN" sz="1600"/>
              <a:t> i IN 0 TO 3 </a:t>
            </a:r>
            <a:r>
              <a:rPr lang="en-US" altLang="zh-CN" sz="1600">
                <a:solidFill>
                  <a:srgbClr val="FF0000"/>
                </a:solidFill>
              </a:rPr>
              <a:t>GENERATE</a:t>
            </a:r>
          </a:p>
          <a:p>
            <a:pPr>
              <a:lnSpc>
                <a:spcPct val="50000"/>
              </a:lnSpc>
            </a:pPr>
            <a:r>
              <a:rPr lang="en-US" altLang="zh-CN" sz="1600"/>
              <a:t>         P1:</a:t>
            </a:r>
            <a:r>
              <a:rPr lang="en-US" altLang="zh-CN" sz="1600">
                <a:solidFill>
                  <a:schemeClr val="accent2"/>
                </a:solidFill>
              </a:rPr>
              <a:t>IF</a:t>
            </a:r>
            <a:r>
              <a:rPr lang="en-US" altLang="zh-CN" sz="1600"/>
              <a:t> (i = 0) </a:t>
            </a:r>
            <a:r>
              <a:rPr lang="en-US" altLang="zh-CN" sz="1600">
                <a:solidFill>
                  <a:schemeClr val="accent2"/>
                </a:solidFill>
              </a:rPr>
              <a:t>GENERATE</a:t>
            </a:r>
          </a:p>
          <a:p>
            <a:pPr>
              <a:lnSpc>
                <a:spcPct val="50000"/>
              </a:lnSpc>
            </a:pPr>
            <a:r>
              <a:rPr lang="en-US" altLang="zh-CN" sz="1600"/>
              <a:t>             dffx: dff  </a:t>
            </a:r>
            <a:r>
              <a:rPr lang="en-US" altLang="zh-CN" sz="1600">
                <a:solidFill>
                  <a:schemeClr val="accent2"/>
                </a:solidFill>
              </a:rPr>
              <a:t>PORT MAP</a:t>
            </a:r>
            <a:r>
              <a:rPr lang="en-US" altLang="zh-CN" sz="1600"/>
              <a:t> (d1,cp,q_temp(i+1));</a:t>
            </a:r>
          </a:p>
          <a:p>
            <a:pPr>
              <a:lnSpc>
                <a:spcPct val="50000"/>
              </a:lnSpc>
            </a:pPr>
            <a:r>
              <a:rPr lang="en-US" altLang="zh-CN" sz="1600"/>
              <a:t>         </a:t>
            </a:r>
            <a:r>
              <a:rPr lang="en-US" altLang="zh-CN" sz="1600">
                <a:solidFill>
                  <a:schemeClr val="accent2"/>
                </a:solidFill>
              </a:rPr>
              <a:t>END GENERATE</a:t>
            </a:r>
            <a:r>
              <a:rPr lang="en-US" altLang="zh-CN" sz="1600"/>
              <a:t> P1;</a:t>
            </a:r>
          </a:p>
          <a:p>
            <a:pPr>
              <a:lnSpc>
                <a:spcPct val="50000"/>
              </a:lnSpc>
            </a:pPr>
            <a:r>
              <a:rPr lang="en-US" altLang="zh-CN" sz="1600"/>
              <a:t>         P2:</a:t>
            </a:r>
            <a:r>
              <a:rPr lang="en-US" altLang="zh-CN" sz="1600">
                <a:solidFill>
                  <a:schemeClr val="accent2"/>
                </a:solidFill>
              </a:rPr>
              <a:t>IF</a:t>
            </a:r>
            <a:r>
              <a:rPr lang="en-US" altLang="zh-CN" sz="1600"/>
              <a:t> (i /= 0) </a:t>
            </a:r>
            <a:r>
              <a:rPr lang="en-US" altLang="zh-CN" sz="1600">
                <a:solidFill>
                  <a:schemeClr val="accent2"/>
                </a:solidFill>
              </a:rPr>
              <a:t>GENERAT</a:t>
            </a:r>
            <a:r>
              <a:rPr lang="en-US" altLang="zh-CN" sz="1600"/>
              <a:t>E</a:t>
            </a:r>
          </a:p>
          <a:p>
            <a:pPr>
              <a:lnSpc>
                <a:spcPct val="50000"/>
              </a:lnSpc>
            </a:pPr>
            <a:r>
              <a:rPr lang="en-US" altLang="zh-CN" sz="1600"/>
              <a:t>        dffx: dff  </a:t>
            </a:r>
            <a:r>
              <a:rPr lang="en-US" altLang="zh-CN" sz="1600">
                <a:solidFill>
                  <a:schemeClr val="accent2"/>
                </a:solidFill>
              </a:rPr>
              <a:t>PORT MAP</a:t>
            </a:r>
            <a:r>
              <a:rPr lang="en-US" altLang="zh-CN" sz="1600"/>
              <a:t> (q_temp(i),cp,q_temp (i+1));</a:t>
            </a:r>
          </a:p>
          <a:p>
            <a:pPr>
              <a:lnSpc>
                <a:spcPct val="50000"/>
              </a:lnSpc>
            </a:pPr>
            <a:r>
              <a:rPr lang="en-US" altLang="zh-CN" sz="1600"/>
              <a:t>         </a:t>
            </a:r>
            <a:r>
              <a:rPr lang="en-US" altLang="zh-CN" sz="1600">
                <a:solidFill>
                  <a:schemeClr val="accent2"/>
                </a:solidFill>
              </a:rPr>
              <a:t>END</a:t>
            </a:r>
            <a:r>
              <a:rPr lang="en-US" altLang="zh-CN" sz="1600"/>
              <a:t> </a:t>
            </a:r>
            <a:r>
              <a:rPr lang="en-US" altLang="zh-CN" sz="1600">
                <a:solidFill>
                  <a:schemeClr val="accent2"/>
                </a:solidFill>
              </a:rPr>
              <a:t>GENERATE </a:t>
            </a:r>
            <a:r>
              <a:rPr lang="en-US" altLang="zh-CN" sz="1600"/>
              <a:t>P2;</a:t>
            </a:r>
          </a:p>
          <a:p>
            <a:pPr>
              <a:lnSpc>
                <a:spcPct val="50000"/>
              </a:lnSpc>
            </a:pPr>
            <a:r>
              <a:rPr lang="en-US" altLang="zh-CN" sz="1600"/>
              <a:t>     </a:t>
            </a:r>
            <a:r>
              <a:rPr lang="en-US" altLang="zh-CN" sz="1600">
                <a:solidFill>
                  <a:schemeClr val="accent2"/>
                </a:solidFill>
              </a:rPr>
              <a:t>END GENERATE</a:t>
            </a:r>
            <a:r>
              <a:rPr lang="en-US" altLang="zh-CN" sz="1600"/>
              <a:t> G1;</a:t>
            </a:r>
          </a:p>
          <a:p>
            <a:pPr>
              <a:lnSpc>
                <a:spcPct val="50000"/>
              </a:lnSpc>
            </a:pPr>
            <a:r>
              <a:rPr lang="en-US" altLang="zh-CN" sz="1600"/>
              <a:t>     q &lt;= q_temp(4 </a:t>
            </a:r>
            <a:r>
              <a:rPr lang="en-US" altLang="zh-CN" sz="1600">
                <a:solidFill>
                  <a:schemeClr val="accent2"/>
                </a:solidFill>
              </a:rPr>
              <a:t>DOWNTO</a:t>
            </a:r>
            <a:r>
              <a:rPr lang="en-US" altLang="zh-CN" sz="1600"/>
              <a:t> 1);</a:t>
            </a:r>
          </a:p>
          <a:p>
            <a:pPr>
              <a:lnSpc>
                <a:spcPct val="50000"/>
              </a:lnSpc>
            </a:pPr>
            <a:r>
              <a:rPr lang="en-US" altLang="zh-CN" sz="1600">
                <a:solidFill>
                  <a:schemeClr val="accent2"/>
                </a:solidFill>
              </a:rPr>
              <a:t>END</a:t>
            </a:r>
            <a:r>
              <a:rPr lang="en-US" altLang="zh-CN" sz="1600"/>
              <a:t> structure_arc;</a:t>
            </a:r>
          </a:p>
        </p:txBody>
      </p:sp>
      <p:sp>
        <p:nvSpPr>
          <p:cNvPr id="595976" name="Text Box 8"/>
          <p:cNvSpPr txBox="1">
            <a:spLocks noChangeArrowheads="1"/>
          </p:cNvSpPr>
          <p:nvPr/>
        </p:nvSpPr>
        <p:spPr bwMode="auto">
          <a:xfrm>
            <a:off x="250825" y="2565400"/>
            <a:ext cx="3744913" cy="4192588"/>
          </a:xfrm>
          <a:prstGeom prst="rect">
            <a:avLst/>
          </a:prstGeom>
          <a:noFill/>
          <a:ln w="19050" algn="ctr">
            <a:noFill/>
            <a:miter lim="800000"/>
            <a:headEnd/>
            <a:tailEnd/>
          </a:ln>
        </p:spPr>
        <p:txBody>
          <a:bodyPr lIns="90000" tIns="82800" rIns="90000" bIns="46800">
            <a:spAutoFit/>
          </a:bodyPr>
          <a:lstStyle/>
          <a:p>
            <a:pPr>
              <a:lnSpc>
                <a:spcPct val="50000"/>
              </a:lnSpc>
            </a:pPr>
            <a:endParaRPr lang="en-US" altLang="zh-CN" sz="1600"/>
          </a:p>
          <a:p>
            <a:pPr>
              <a:lnSpc>
                <a:spcPct val="100000"/>
              </a:lnSpc>
              <a:spcBef>
                <a:spcPct val="0"/>
              </a:spcBef>
            </a:pPr>
            <a:r>
              <a:rPr lang="en-US" altLang="zh-CN" sz="1600">
                <a:solidFill>
                  <a:schemeClr val="accent2"/>
                </a:solidFill>
              </a:rPr>
              <a:t>LIBRARY</a:t>
            </a:r>
            <a:r>
              <a:rPr lang="en-US" altLang="zh-CN" sz="1600"/>
              <a:t> IEEE;</a:t>
            </a:r>
          </a:p>
          <a:p>
            <a:pPr>
              <a:lnSpc>
                <a:spcPct val="100000"/>
              </a:lnSpc>
              <a:spcBef>
                <a:spcPct val="0"/>
              </a:spcBef>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100000"/>
              </a:lnSpc>
              <a:spcBef>
                <a:spcPct val="0"/>
              </a:spcBef>
            </a:pPr>
            <a:r>
              <a:rPr lang="en-US" altLang="zh-CN" sz="1600">
                <a:solidFill>
                  <a:schemeClr val="accent2"/>
                </a:solidFill>
              </a:rPr>
              <a:t>ENTITY</a:t>
            </a:r>
            <a:r>
              <a:rPr lang="en-US" altLang="zh-CN" sz="1600"/>
              <a:t> dff </a:t>
            </a:r>
            <a:r>
              <a:rPr lang="en-US" altLang="zh-CN" sz="1600">
                <a:solidFill>
                  <a:schemeClr val="accent2"/>
                </a:solidFill>
              </a:rPr>
              <a:t>IS</a:t>
            </a:r>
          </a:p>
          <a:p>
            <a:pPr>
              <a:lnSpc>
                <a:spcPct val="100000"/>
              </a:lnSpc>
              <a:spcBef>
                <a:spcPct val="0"/>
              </a:spcBef>
            </a:pPr>
            <a:r>
              <a:rPr lang="en-US" altLang="zh-CN" sz="1600"/>
              <a:t>       </a:t>
            </a:r>
            <a:r>
              <a:rPr lang="en-US" altLang="zh-CN" sz="1600">
                <a:solidFill>
                  <a:schemeClr val="accent2"/>
                </a:solidFill>
              </a:rPr>
              <a:t>PORT</a:t>
            </a:r>
            <a:r>
              <a:rPr lang="en-US" altLang="zh-CN" sz="1600"/>
              <a:t> (d   : </a:t>
            </a:r>
            <a:r>
              <a:rPr lang="en-US" altLang="zh-CN" sz="1600">
                <a:solidFill>
                  <a:schemeClr val="accent2"/>
                </a:solidFill>
              </a:rPr>
              <a:t>IN</a:t>
            </a:r>
            <a:r>
              <a:rPr lang="en-US" altLang="zh-CN" sz="1600"/>
              <a:t>  std_logic;</a:t>
            </a:r>
          </a:p>
          <a:p>
            <a:pPr>
              <a:lnSpc>
                <a:spcPct val="100000"/>
              </a:lnSpc>
              <a:spcBef>
                <a:spcPct val="0"/>
              </a:spcBef>
            </a:pPr>
            <a:r>
              <a:rPr lang="en-US" altLang="zh-CN" sz="1600"/>
              <a:t>             clk : </a:t>
            </a:r>
            <a:r>
              <a:rPr lang="en-US" altLang="zh-CN" sz="1600">
                <a:solidFill>
                  <a:schemeClr val="accent2"/>
                </a:solidFill>
              </a:rPr>
              <a:t>IN </a:t>
            </a:r>
            <a:r>
              <a:rPr lang="en-US" altLang="zh-CN" sz="1600"/>
              <a:t> std_logic;</a:t>
            </a:r>
          </a:p>
          <a:p>
            <a:pPr>
              <a:lnSpc>
                <a:spcPct val="100000"/>
              </a:lnSpc>
              <a:spcBef>
                <a:spcPct val="0"/>
              </a:spcBef>
            </a:pPr>
            <a:r>
              <a:rPr lang="en-US" altLang="zh-CN" sz="1600"/>
              <a:t>             q   : </a:t>
            </a:r>
            <a:r>
              <a:rPr lang="en-US" altLang="zh-CN" sz="1600">
                <a:solidFill>
                  <a:schemeClr val="accent2"/>
                </a:solidFill>
              </a:rPr>
              <a:t>OUT</a:t>
            </a:r>
            <a:r>
              <a:rPr lang="en-US" altLang="zh-CN" sz="1600"/>
              <a:t> std_logic);</a:t>
            </a:r>
          </a:p>
          <a:p>
            <a:pPr>
              <a:lnSpc>
                <a:spcPct val="100000"/>
              </a:lnSpc>
              <a:spcBef>
                <a:spcPct val="0"/>
              </a:spcBef>
            </a:pPr>
            <a:r>
              <a:rPr lang="en-US" altLang="zh-CN" sz="1600">
                <a:solidFill>
                  <a:schemeClr val="accent2"/>
                </a:solidFill>
              </a:rPr>
              <a:t>END</a:t>
            </a:r>
            <a:r>
              <a:rPr lang="en-US" altLang="zh-CN" sz="1600"/>
              <a:t> dff;</a:t>
            </a:r>
          </a:p>
          <a:p>
            <a:pPr>
              <a:lnSpc>
                <a:spcPct val="100000"/>
              </a:lnSpc>
              <a:spcBef>
                <a:spcPct val="0"/>
              </a:spcBef>
            </a:pPr>
            <a:r>
              <a:rPr lang="en-US" altLang="zh-CN" sz="1600">
                <a:solidFill>
                  <a:schemeClr val="accent2"/>
                </a:solidFill>
              </a:rPr>
              <a:t>ARCHITECTURE</a:t>
            </a:r>
            <a:r>
              <a:rPr lang="en-US" altLang="zh-CN" sz="1600"/>
              <a:t> rtl </a:t>
            </a:r>
            <a:r>
              <a:rPr lang="en-US" altLang="zh-CN" sz="1600">
                <a:solidFill>
                  <a:schemeClr val="accent2"/>
                </a:solidFill>
              </a:rPr>
              <a:t>OF</a:t>
            </a:r>
            <a:r>
              <a:rPr lang="en-US" altLang="zh-CN" sz="1600"/>
              <a:t> dff</a:t>
            </a:r>
            <a:r>
              <a:rPr lang="en-US" altLang="zh-CN" sz="1600">
                <a:solidFill>
                  <a:schemeClr val="accent2"/>
                </a:solidFill>
              </a:rPr>
              <a:t> IS</a:t>
            </a:r>
          </a:p>
          <a:p>
            <a:pPr>
              <a:lnSpc>
                <a:spcPct val="100000"/>
              </a:lnSpc>
              <a:spcBef>
                <a:spcPct val="0"/>
              </a:spcBef>
            </a:pPr>
            <a:r>
              <a:rPr lang="en-US" altLang="zh-CN" sz="1600">
                <a:solidFill>
                  <a:schemeClr val="accent2"/>
                </a:solidFill>
              </a:rPr>
              <a:t>BEGIN</a:t>
            </a:r>
          </a:p>
          <a:p>
            <a:pPr>
              <a:lnSpc>
                <a:spcPct val="100000"/>
              </a:lnSpc>
              <a:spcBef>
                <a:spcPct val="0"/>
              </a:spcBef>
            </a:pPr>
            <a:r>
              <a:rPr lang="en-US" altLang="zh-CN" sz="1600"/>
              <a:t>     </a:t>
            </a:r>
            <a:r>
              <a:rPr lang="en-US" altLang="zh-CN" sz="1600">
                <a:solidFill>
                  <a:schemeClr val="accent2"/>
                </a:solidFill>
              </a:rPr>
              <a:t>PROCESS</a:t>
            </a:r>
            <a:r>
              <a:rPr lang="en-US" altLang="zh-CN" sz="1600"/>
              <a:t> (clk)</a:t>
            </a:r>
          </a:p>
          <a:p>
            <a:pPr>
              <a:lnSpc>
                <a:spcPct val="100000"/>
              </a:lnSpc>
              <a:spcBef>
                <a:spcPct val="0"/>
              </a:spcBef>
            </a:pPr>
            <a:r>
              <a:rPr lang="en-US" altLang="zh-CN" sz="1600"/>
              <a:t>     </a:t>
            </a:r>
            <a:r>
              <a:rPr lang="en-US" altLang="zh-CN" sz="1600">
                <a:solidFill>
                  <a:schemeClr val="accent2"/>
                </a:solidFill>
              </a:rPr>
              <a:t>BEGIN</a:t>
            </a:r>
          </a:p>
          <a:p>
            <a:pPr>
              <a:lnSpc>
                <a:spcPct val="100000"/>
              </a:lnSpc>
              <a:spcBef>
                <a:spcPct val="0"/>
              </a:spcBef>
            </a:pPr>
            <a:r>
              <a:rPr lang="en-US" altLang="zh-CN" sz="1600">
                <a:solidFill>
                  <a:schemeClr val="accent2"/>
                </a:solidFill>
              </a:rPr>
              <a:t>          IF</a:t>
            </a:r>
            <a:r>
              <a:rPr lang="en-US" altLang="zh-CN" sz="1600"/>
              <a:t> (clk'event </a:t>
            </a:r>
            <a:r>
              <a:rPr lang="en-US" altLang="zh-CN" sz="1600">
                <a:solidFill>
                  <a:schemeClr val="accent2"/>
                </a:solidFill>
              </a:rPr>
              <a:t>AND</a:t>
            </a:r>
            <a:r>
              <a:rPr lang="en-US" altLang="zh-CN" sz="1600"/>
              <a:t> clk = '1') </a:t>
            </a:r>
            <a:r>
              <a:rPr lang="en-US" altLang="zh-CN" sz="1600">
                <a:solidFill>
                  <a:schemeClr val="accent2"/>
                </a:solidFill>
              </a:rPr>
              <a:t>THEN</a:t>
            </a:r>
          </a:p>
          <a:p>
            <a:pPr>
              <a:lnSpc>
                <a:spcPct val="100000"/>
              </a:lnSpc>
              <a:spcBef>
                <a:spcPct val="0"/>
              </a:spcBef>
            </a:pPr>
            <a:r>
              <a:rPr lang="en-US" altLang="zh-CN" sz="1600"/>
              <a:t>              q &lt;= d;</a:t>
            </a:r>
          </a:p>
          <a:p>
            <a:pPr>
              <a:lnSpc>
                <a:spcPct val="100000"/>
              </a:lnSpc>
              <a:spcBef>
                <a:spcPct val="0"/>
              </a:spcBef>
            </a:pPr>
            <a:r>
              <a:rPr lang="en-US" altLang="zh-CN" sz="1600"/>
              <a:t>          </a:t>
            </a:r>
            <a:r>
              <a:rPr lang="en-US" altLang="zh-CN" sz="1600">
                <a:solidFill>
                  <a:schemeClr val="accent2"/>
                </a:solidFill>
              </a:rPr>
              <a:t>END IF</a:t>
            </a:r>
            <a:r>
              <a:rPr lang="en-US" altLang="zh-CN" sz="1600"/>
              <a:t>;</a:t>
            </a:r>
          </a:p>
          <a:p>
            <a:pPr>
              <a:lnSpc>
                <a:spcPct val="100000"/>
              </a:lnSpc>
              <a:spcBef>
                <a:spcPct val="0"/>
              </a:spcBef>
            </a:pPr>
            <a:r>
              <a:rPr lang="en-US" altLang="zh-CN" sz="1600"/>
              <a:t>     </a:t>
            </a:r>
            <a:r>
              <a:rPr lang="en-US" altLang="zh-CN" sz="1600">
                <a:solidFill>
                  <a:schemeClr val="accent2"/>
                </a:solidFill>
              </a:rPr>
              <a:t>END PROCESS</a:t>
            </a:r>
            <a:r>
              <a:rPr lang="en-US" altLang="zh-CN" sz="1600"/>
              <a:t>;</a:t>
            </a:r>
          </a:p>
          <a:p>
            <a:pPr>
              <a:lnSpc>
                <a:spcPct val="100000"/>
              </a:lnSpc>
              <a:spcBef>
                <a:spcPct val="0"/>
              </a:spcBef>
            </a:pPr>
            <a:r>
              <a:rPr lang="en-US" altLang="zh-CN" sz="1600">
                <a:solidFill>
                  <a:schemeClr val="accent2"/>
                </a:solidFill>
              </a:rPr>
              <a:t>END</a:t>
            </a:r>
            <a:r>
              <a:rPr lang="en-US" altLang="zh-CN" sz="1600"/>
              <a:t> rtl;</a:t>
            </a:r>
          </a:p>
        </p:txBody>
      </p:sp>
      <p:grpSp>
        <p:nvGrpSpPr>
          <p:cNvPr id="2" name="Group 73"/>
          <p:cNvGrpSpPr>
            <a:grpSpLocks/>
          </p:cNvGrpSpPr>
          <p:nvPr/>
        </p:nvGrpSpPr>
        <p:grpSpPr bwMode="auto">
          <a:xfrm>
            <a:off x="-15875" y="765175"/>
            <a:ext cx="4300538" cy="1430338"/>
            <a:chOff x="-10" y="482"/>
            <a:chExt cx="2709" cy="901"/>
          </a:xfrm>
        </p:grpSpPr>
        <p:sp>
          <p:nvSpPr>
            <p:cNvPr id="12308" name="Rectangle 10"/>
            <p:cNvSpPr>
              <a:spLocks noChangeArrowheads="1"/>
            </p:cNvSpPr>
            <p:nvPr/>
          </p:nvSpPr>
          <p:spPr bwMode="auto">
            <a:xfrm>
              <a:off x="379" y="829"/>
              <a:ext cx="273"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09" name="Text Box 11"/>
            <p:cNvSpPr txBox="1">
              <a:spLocks noChangeArrowheads="1"/>
            </p:cNvSpPr>
            <p:nvPr/>
          </p:nvSpPr>
          <p:spPr bwMode="auto">
            <a:xfrm>
              <a:off x="513" y="829"/>
              <a:ext cx="17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2290" name="Object 12"/>
            <p:cNvGraphicFramePr>
              <a:graphicFrameLocks noChangeAspect="1"/>
            </p:cNvGraphicFramePr>
            <p:nvPr/>
          </p:nvGraphicFramePr>
          <p:xfrm>
            <a:off x="525" y="1071"/>
            <a:ext cx="90" cy="144"/>
          </p:xfrm>
          <a:graphic>
            <a:graphicData uri="http://schemas.openxmlformats.org/presentationml/2006/ole">
              <mc:AlternateContent xmlns:mc="http://schemas.openxmlformats.org/markup-compatibility/2006">
                <mc:Choice xmlns:v="urn:schemas-microsoft-com:vml" Requires="v">
                  <p:oleObj spid="_x0000_s12306" name="Equation" r:id="rId3" imgW="177480" imgH="228600" progId="Equation.3">
                    <p:embed/>
                  </p:oleObj>
                </mc:Choice>
                <mc:Fallback>
                  <p:oleObj name="Equation" r:id="rId3" imgW="17748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 y="1071"/>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310" name="Line 13"/>
            <p:cNvSpPr>
              <a:spLocks noChangeShapeType="1"/>
            </p:cNvSpPr>
            <p:nvPr/>
          </p:nvSpPr>
          <p:spPr bwMode="auto">
            <a:xfrm>
              <a:off x="812" y="1102"/>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11" name="Line 14"/>
            <p:cNvSpPr>
              <a:spLocks noChangeShapeType="1"/>
            </p:cNvSpPr>
            <p:nvPr/>
          </p:nvSpPr>
          <p:spPr bwMode="auto">
            <a:xfrm>
              <a:off x="650" y="1123"/>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12" name="Line 15"/>
            <p:cNvSpPr>
              <a:spLocks noChangeShapeType="1"/>
            </p:cNvSpPr>
            <p:nvPr/>
          </p:nvSpPr>
          <p:spPr bwMode="auto">
            <a:xfrm flipH="1" flipV="1">
              <a:off x="261" y="1373"/>
              <a:ext cx="161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13" name="Text Box 16"/>
            <p:cNvSpPr txBox="1">
              <a:spLocks noChangeArrowheads="1"/>
            </p:cNvSpPr>
            <p:nvPr/>
          </p:nvSpPr>
          <p:spPr bwMode="auto">
            <a:xfrm>
              <a:off x="345" y="832"/>
              <a:ext cx="156"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2314" name="AutoShape 17"/>
            <p:cNvSpPr>
              <a:spLocks noChangeArrowheads="1"/>
            </p:cNvSpPr>
            <p:nvPr/>
          </p:nvSpPr>
          <p:spPr bwMode="auto">
            <a:xfrm rot="5400000">
              <a:off x="373" y="1077"/>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15" name="Line 18"/>
            <p:cNvSpPr>
              <a:spLocks noChangeShapeType="1"/>
            </p:cNvSpPr>
            <p:nvPr/>
          </p:nvSpPr>
          <p:spPr bwMode="auto">
            <a:xfrm flipV="1">
              <a:off x="184" y="1107"/>
              <a:ext cx="201"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16" name="Text Box 19"/>
            <p:cNvSpPr txBox="1">
              <a:spLocks noChangeArrowheads="1"/>
            </p:cNvSpPr>
            <p:nvPr/>
          </p:nvSpPr>
          <p:spPr bwMode="auto">
            <a:xfrm>
              <a:off x="56" y="984"/>
              <a:ext cx="22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CP</a:t>
              </a:r>
            </a:p>
          </p:txBody>
        </p:sp>
        <p:sp>
          <p:nvSpPr>
            <p:cNvPr id="12317" name="Rectangle 20"/>
            <p:cNvSpPr>
              <a:spLocks noChangeArrowheads="1"/>
            </p:cNvSpPr>
            <p:nvPr/>
          </p:nvSpPr>
          <p:spPr bwMode="auto">
            <a:xfrm>
              <a:off x="891" y="829"/>
              <a:ext cx="289"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18" name="Text Box 21"/>
            <p:cNvSpPr txBox="1">
              <a:spLocks noChangeArrowheads="1"/>
            </p:cNvSpPr>
            <p:nvPr/>
          </p:nvSpPr>
          <p:spPr bwMode="auto">
            <a:xfrm>
              <a:off x="1047" y="829"/>
              <a:ext cx="155"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2291" name="Object 22"/>
            <p:cNvGraphicFramePr>
              <a:graphicFrameLocks noChangeAspect="1"/>
            </p:cNvGraphicFramePr>
            <p:nvPr/>
          </p:nvGraphicFramePr>
          <p:xfrm>
            <a:off x="1067" y="1071"/>
            <a:ext cx="89" cy="144"/>
          </p:xfrm>
          <a:graphic>
            <a:graphicData uri="http://schemas.openxmlformats.org/presentationml/2006/ole">
              <mc:AlternateContent xmlns:mc="http://schemas.openxmlformats.org/markup-compatibility/2006">
                <mc:Choice xmlns:v="urn:schemas-microsoft-com:vml" Requires="v">
                  <p:oleObj spid="_x0000_s12307" name="Equation" r:id="rId5" imgW="177480" imgH="228600" progId="Equation.3">
                    <p:embed/>
                  </p:oleObj>
                </mc:Choice>
                <mc:Fallback>
                  <p:oleObj name="Equation" r:id="rId5" imgW="177480"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 y="1071"/>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319" name="Line 23"/>
            <p:cNvSpPr>
              <a:spLocks noChangeShapeType="1"/>
            </p:cNvSpPr>
            <p:nvPr/>
          </p:nvSpPr>
          <p:spPr bwMode="auto">
            <a:xfrm>
              <a:off x="1188" y="920"/>
              <a:ext cx="223"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20" name="Line 24"/>
            <p:cNvSpPr>
              <a:spLocks noChangeShapeType="1"/>
            </p:cNvSpPr>
            <p:nvPr/>
          </p:nvSpPr>
          <p:spPr bwMode="auto">
            <a:xfrm>
              <a:off x="1173" y="1132"/>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21" name="Text Box 25"/>
            <p:cNvSpPr txBox="1">
              <a:spLocks noChangeArrowheads="1"/>
            </p:cNvSpPr>
            <p:nvPr/>
          </p:nvSpPr>
          <p:spPr bwMode="auto">
            <a:xfrm>
              <a:off x="858" y="841"/>
              <a:ext cx="16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2322" name="AutoShape 26"/>
            <p:cNvSpPr>
              <a:spLocks noChangeArrowheads="1"/>
            </p:cNvSpPr>
            <p:nvPr/>
          </p:nvSpPr>
          <p:spPr bwMode="auto">
            <a:xfrm rot="5400000">
              <a:off x="884" y="1078"/>
              <a:ext cx="61" cy="48"/>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23" name="Rectangle 27"/>
            <p:cNvSpPr>
              <a:spLocks noChangeArrowheads="1"/>
            </p:cNvSpPr>
            <p:nvPr/>
          </p:nvSpPr>
          <p:spPr bwMode="auto">
            <a:xfrm>
              <a:off x="1405" y="829"/>
              <a:ext cx="308"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24" name="Text Box 28"/>
            <p:cNvSpPr txBox="1">
              <a:spLocks noChangeArrowheads="1"/>
            </p:cNvSpPr>
            <p:nvPr/>
          </p:nvSpPr>
          <p:spPr bwMode="auto">
            <a:xfrm>
              <a:off x="1557" y="847"/>
              <a:ext cx="181"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2292" name="Object 29"/>
            <p:cNvGraphicFramePr>
              <a:graphicFrameLocks noChangeAspect="1"/>
            </p:cNvGraphicFramePr>
            <p:nvPr/>
          </p:nvGraphicFramePr>
          <p:xfrm>
            <a:off x="1597" y="1071"/>
            <a:ext cx="89" cy="144"/>
          </p:xfrm>
          <a:graphic>
            <a:graphicData uri="http://schemas.openxmlformats.org/presentationml/2006/ole">
              <mc:AlternateContent xmlns:mc="http://schemas.openxmlformats.org/markup-compatibility/2006">
                <mc:Choice xmlns:v="urn:schemas-microsoft-com:vml" Requires="v">
                  <p:oleObj spid="_x0000_s12308" name="Equation" r:id="rId7" imgW="177480" imgH="228600" progId="Equation.3">
                    <p:embed/>
                  </p:oleObj>
                </mc:Choice>
                <mc:Fallback>
                  <p:oleObj name="Equation" r:id="rId7" imgW="177480" imgH="2286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7" y="1071"/>
                          <a:ext cx="8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325" name="Line 30"/>
            <p:cNvSpPr>
              <a:spLocks noChangeShapeType="1"/>
            </p:cNvSpPr>
            <p:nvPr/>
          </p:nvSpPr>
          <p:spPr bwMode="auto">
            <a:xfrm flipV="1">
              <a:off x="1709" y="920"/>
              <a:ext cx="20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26" name="Line 31"/>
            <p:cNvSpPr>
              <a:spLocks noChangeShapeType="1"/>
            </p:cNvSpPr>
            <p:nvPr/>
          </p:nvSpPr>
          <p:spPr bwMode="auto">
            <a:xfrm>
              <a:off x="1706" y="1126"/>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27" name="Text Box 32"/>
            <p:cNvSpPr txBox="1">
              <a:spLocks noChangeArrowheads="1"/>
            </p:cNvSpPr>
            <p:nvPr/>
          </p:nvSpPr>
          <p:spPr bwMode="auto">
            <a:xfrm>
              <a:off x="1390" y="847"/>
              <a:ext cx="170"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2328" name="AutoShape 33"/>
            <p:cNvSpPr>
              <a:spLocks noChangeArrowheads="1"/>
            </p:cNvSpPr>
            <p:nvPr/>
          </p:nvSpPr>
          <p:spPr bwMode="auto">
            <a:xfrm rot="5400000">
              <a:off x="1399" y="1080"/>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29" name="Rectangle 34"/>
            <p:cNvSpPr>
              <a:spLocks noChangeArrowheads="1"/>
            </p:cNvSpPr>
            <p:nvPr/>
          </p:nvSpPr>
          <p:spPr bwMode="auto">
            <a:xfrm>
              <a:off x="1916" y="829"/>
              <a:ext cx="314" cy="394"/>
            </a:xfrm>
            <a:prstGeom prst="rect">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30" name="Text Box 35"/>
            <p:cNvSpPr txBox="1">
              <a:spLocks noChangeArrowheads="1"/>
            </p:cNvSpPr>
            <p:nvPr/>
          </p:nvSpPr>
          <p:spPr bwMode="auto">
            <a:xfrm>
              <a:off x="2082" y="835"/>
              <a:ext cx="157"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p>
          </p:txBody>
        </p:sp>
        <p:graphicFrame>
          <p:nvGraphicFramePr>
            <p:cNvPr id="12293" name="Object 36"/>
            <p:cNvGraphicFramePr>
              <a:graphicFrameLocks noChangeAspect="1"/>
            </p:cNvGraphicFramePr>
            <p:nvPr/>
          </p:nvGraphicFramePr>
          <p:xfrm>
            <a:off x="2132" y="1071"/>
            <a:ext cx="90" cy="144"/>
          </p:xfrm>
          <a:graphic>
            <a:graphicData uri="http://schemas.openxmlformats.org/presentationml/2006/ole">
              <mc:AlternateContent xmlns:mc="http://schemas.openxmlformats.org/markup-compatibility/2006">
                <mc:Choice xmlns:v="urn:schemas-microsoft-com:vml" Requires="v">
                  <p:oleObj spid="_x0000_s12309" name="Equation" r:id="rId9" imgW="177480" imgH="228600" progId="Equation.3">
                    <p:embed/>
                  </p:oleObj>
                </mc:Choice>
                <mc:Fallback>
                  <p:oleObj name="Equation" r:id="rId9" imgW="177480" imgH="22860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2" y="1071"/>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331" name="Line 37"/>
            <p:cNvSpPr>
              <a:spLocks noChangeShapeType="1"/>
            </p:cNvSpPr>
            <p:nvPr/>
          </p:nvSpPr>
          <p:spPr bwMode="auto">
            <a:xfrm flipV="1">
              <a:off x="2230" y="919"/>
              <a:ext cx="215" cy="1"/>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32" name="Line 38"/>
            <p:cNvSpPr>
              <a:spLocks noChangeShapeType="1"/>
            </p:cNvSpPr>
            <p:nvPr/>
          </p:nvSpPr>
          <p:spPr bwMode="auto">
            <a:xfrm>
              <a:off x="2230" y="1132"/>
              <a:ext cx="97"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33" name="Text Box 39"/>
            <p:cNvSpPr txBox="1">
              <a:spLocks noChangeArrowheads="1"/>
            </p:cNvSpPr>
            <p:nvPr/>
          </p:nvSpPr>
          <p:spPr bwMode="auto">
            <a:xfrm>
              <a:off x="1893" y="841"/>
              <a:ext cx="148"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D</a:t>
              </a:r>
            </a:p>
          </p:txBody>
        </p:sp>
        <p:sp>
          <p:nvSpPr>
            <p:cNvPr id="12334" name="AutoShape 40"/>
            <p:cNvSpPr>
              <a:spLocks noChangeArrowheads="1"/>
            </p:cNvSpPr>
            <p:nvPr/>
          </p:nvSpPr>
          <p:spPr bwMode="auto">
            <a:xfrm rot="5400000">
              <a:off x="1911" y="1080"/>
              <a:ext cx="61" cy="49"/>
            </a:xfrm>
            <a:prstGeom prst="triangle">
              <a:avLst>
                <a:gd name="adj" fmla="val 50000"/>
              </a:avLst>
            </a:prstGeom>
            <a:noFill/>
            <a:ln w="19050">
              <a:solidFill>
                <a:schemeClr val="tx1"/>
              </a:solidFill>
              <a:miter lim="800000"/>
              <a:headEnd/>
              <a:tailEnd/>
            </a:ln>
          </p:spPr>
          <p:txBody>
            <a:bodyPr wrap="none" lIns="90000" tIns="46800" rIns="90000" bIns="46800" anchor="ctr"/>
            <a:lstStyle/>
            <a:p>
              <a:endParaRPr lang="zh-CN" altLang="en-US"/>
            </a:p>
          </p:txBody>
        </p:sp>
        <p:sp>
          <p:nvSpPr>
            <p:cNvPr id="12335" name="Line 41"/>
            <p:cNvSpPr>
              <a:spLocks noChangeShapeType="1"/>
            </p:cNvSpPr>
            <p:nvPr/>
          </p:nvSpPr>
          <p:spPr bwMode="auto">
            <a:xfrm>
              <a:off x="1329" y="1102"/>
              <a:ext cx="73"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36" name="Line 42"/>
            <p:cNvSpPr>
              <a:spLocks noChangeShapeType="1"/>
            </p:cNvSpPr>
            <p:nvPr/>
          </p:nvSpPr>
          <p:spPr bwMode="auto">
            <a:xfrm>
              <a:off x="1859" y="1111"/>
              <a:ext cx="55" cy="0"/>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37" name="Line 43"/>
            <p:cNvSpPr>
              <a:spLocks noChangeShapeType="1"/>
            </p:cNvSpPr>
            <p:nvPr/>
          </p:nvSpPr>
          <p:spPr bwMode="auto">
            <a:xfrm>
              <a:off x="817" y="1102"/>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38" name="Line 44"/>
            <p:cNvSpPr>
              <a:spLocks noChangeShapeType="1"/>
            </p:cNvSpPr>
            <p:nvPr/>
          </p:nvSpPr>
          <p:spPr bwMode="auto">
            <a:xfrm>
              <a:off x="257" y="1102"/>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39" name="Line 45"/>
            <p:cNvSpPr>
              <a:spLocks noChangeShapeType="1"/>
            </p:cNvSpPr>
            <p:nvPr/>
          </p:nvSpPr>
          <p:spPr bwMode="auto">
            <a:xfrm>
              <a:off x="1332" y="1105"/>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40" name="Line 46"/>
            <p:cNvSpPr>
              <a:spLocks noChangeShapeType="1"/>
            </p:cNvSpPr>
            <p:nvPr/>
          </p:nvSpPr>
          <p:spPr bwMode="auto">
            <a:xfrm>
              <a:off x="1868" y="1111"/>
              <a:ext cx="0" cy="27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41" name="Line 47"/>
            <p:cNvSpPr>
              <a:spLocks noChangeShapeType="1"/>
            </p:cNvSpPr>
            <p:nvPr/>
          </p:nvSpPr>
          <p:spPr bwMode="auto">
            <a:xfrm flipV="1">
              <a:off x="657" y="912"/>
              <a:ext cx="231" cy="2"/>
            </a:xfrm>
            <a:prstGeom prst="line">
              <a:avLst/>
            </a:prstGeom>
            <a:noFill/>
            <a:ln w="19050">
              <a:solidFill>
                <a:schemeClr val="tx1"/>
              </a:solidFill>
              <a:round/>
              <a:headEnd/>
              <a:tailEnd/>
            </a:ln>
          </p:spPr>
          <p:txBody>
            <a:bodyPr wrap="none" lIns="90000" tIns="46800" rIns="90000" bIns="46800" anchor="ctr"/>
            <a:lstStyle/>
            <a:p>
              <a:endParaRPr lang="zh-CN" altLang="en-US"/>
            </a:p>
          </p:txBody>
        </p:sp>
        <p:sp>
          <p:nvSpPr>
            <p:cNvPr id="12342" name="Line 48"/>
            <p:cNvSpPr>
              <a:spLocks noChangeShapeType="1"/>
            </p:cNvSpPr>
            <p:nvPr/>
          </p:nvSpPr>
          <p:spPr bwMode="auto">
            <a:xfrm>
              <a:off x="238" y="910"/>
              <a:ext cx="13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2343" name="Text Box 49"/>
            <p:cNvSpPr txBox="1">
              <a:spLocks noChangeArrowheads="1"/>
            </p:cNvSpPr>
            <p:nvPr/>
          </p:nvSpPr>
          <p:spPr bwMode="auto">
            <a:xfrm>
              <a:off x="-10" y="777"/>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串入</a:t>
              </a:r>
            </a:p>
          </p:txBody>
        </p:sp>
        <p:sp>
          <p:nvSpPr>
            <p:cNvPr id="12344" name="Text Box 50"/>
            <p:cNvSpPr txBox="1">
              <a:spLocks noChangeArrowheads="1"/>
            </p:cNvSpPr>
            <p:nvPr/>
          </p:nvSpPr>
          <p:spPr bwMode="auto">
            <a:xfrm>
              <a:off x="2336" y="799"/>
              <a:ext cx="363"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串出</a:t>
              </a:r>
            </a:p>
          </p:txBody>
        </p:sp>
        <p:sp>
          <p:nvSpPr>
            <p:cNvPr id="12345" name="Line 51"/>
            <p:cNvSpPr>
              <a:spLocks noChangeShapeType="1"/>
            </p:cNvSpPr>
            <p:nvPr/>
          </p:nvSpPr>
          <p:spPr bwMode="auto">
            <a:xfrm flipV="1">
              <a:off x="765" y="730"/>
              <a:ext cx="0" cy="181"/>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2346" name="Line 52"/>
            <p:cNvSpPr>
              <a:spLocks noChangeShapeType="1"/>
            </p:cNvSpPr>
            <p:nvPr/>
          </p:nvSpPr>
          <p:spPr bwMode="auto">
            <a:xfrm flipH="1" flipV="1">
              <a:off x="1297" y="730"/>
              <a:ext cx="1" cy="181"/>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2347" name="Line 53"/>
            <p:cNvSpPr>
              <a:spLocks noChangeShapeType="1"/>
            </p:cNvSpPr>
            <p:nvPr/>
          </p:nvSpPr>
          <p:spPr bwMode="auto">
            <a:xfrm flipV="1">
              <a:off x="1808" y="742"/>
              <a:ext cx="2" cy="169"/>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2348" name="Line 54"/>
            <p:cNvSpPr>
              <a:spLocks noChangeShapeType="1"/>
            </p:cNvSpPr>
            <p:nvPr/>
          </p:nvSpPr>
          <p:spPr bwMode="auto">
            <a:xfrm flipV="1">
              <a:off x="2308" y="748"/>
              <a:ext cx="2" cy="169"/>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2349" name="Text Box 55"/>
            <p:cNvSpPr txBox="1">
              <a:spLocks noChangeArrowheads="1"/>
            </p:cNvSpPr>
            <p:nvPr/>
          </p:nvSpPr>
          <p:spPr bwMode="auto">
            <a:xfrm>
              <a:off x="714" y="654"/>
              <a:ext cx="23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r>
                <a:rPr lang="en-US" altLang="zh-CN" sz="1000" baseline="-25000">
                  <a:ea typeface="宋体" pitchFamily="2" charset="-122"/>
                </a:rPr>
                <a:t>0</a:t>
              </a:r>
            </a:p>
          </p:txBody>
        </p:sp>
        <p:sp>
          <p:nvSpPr>
            <p:cNvPr id="12350" name="Text Box 58"/>
            <p:cNvSpPr txBox="1">
              <a:spLocks noChangeArrowheads="1"/>
            </p:cNvSpPr>
            <p:nvPr/>
          </p:nvSpPr>
          <p:spPr bwMode="auto">
            <a:xfrm>
              <a:off x="1246" y="651"/>
              <a:ext cx="23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r>
                <a:rPr lang="en-US" altLang="zh-CN" sz="1000" baseline="-25000">
                  <a:ea typeface="宋体" pitchFamily="2" charset="-122"/>
                </a:rPr>
                <a:t>1</a:t>
              </a:r>
            </a:p>
          </p:txBody>
        </p:sp>
        <p:sp>
          <p:nvSpPr>
            <p:cNvPr id="12351" name="Text Box 59"/>
            <p:cNvSpPr txBox="1">
              <a:spLocks noChangeArrowheads="1"/>
            </p:cNvSpPr>
            <p:nvPr/>
          </p:nvSpPr>
          <p:spPr bwMode="auto">
            <a:xfrm>
              <a:off x="2268" y="678"/>
              <a:ext cx="23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r>
                <a:rPr lang="en-US" altLang="zh-CN" sz="1000" baseline="-25000">
                  <a:ea typeface="宋体" pitchFamily="2" charset="-122"/>
                </a:rPr>
                <a:t>3</a:t>
              </a:r>
            </a:p>
          </p:txBody>
        </p:sp>
        <p:sp>
          <p:nvSpPr>
            <p:cNvPr id="12352" name="Text Box 60"/>
            <p:cNvSpPr txBox="1">
              <a:spLocks noChangeArrowheads="1"/>
            </p:cNvSpPr>
            <p:nvPr/>
          </p:nvSpPr>
          <p:spPr bwMode="auto">
            <a:xfrm>
              <a:off x="1757" y="666"/>
              <a:ext cx="233" cy="154"/>
            </a:xfrm>
            <a:prstGeom prst="rect">
              <a:avLst/>
            </a:prstGeom>
            <a:noFill/>
            <a:ln w="19050">
              <a:noFill/>
              <a:miter lim="800000"/>
              <a:headEnd/>
              <a:tailEnd/>
            </a:ln>
          </p:spPr>
          <p:txBody>
            <a:bodyPr lIns="90000" tIns="46800" rIns="90000" bIns="46800">
              <a:spAutoFit/>
            </a:bodyPr>
            <a:lstStyle/>
            <a:p>
              <a:pPr algn="ctr">
                <a:lnSpc>
                  <a:spcPct val="100000"/>
                </a:lnSpc>
              </a:pPr>
              <a:r>
                <a:rPr lang="en-US" altLang="zh-CN" sz="1000">
                  <a:ea typeface="宋体" pitchFamily="2" charset="-122"/>
                </a:rPr>
                <a:t>Q</a:t>
              </a:r>
              <a:r>
                <a:rPr lang="en-US" altLang="zh-CN" sz="1000" baseline="-25000">
                  <a:ea typeface="宋体" pitchFamily="2" charset="-122"/>
                </a:rPr>
                <a:t>2</a:t>
              </a:r>
            </a:p>
          </p:txBody>
        </p:sp>
        <p:sp>
          <p:nvSpPr>
            <p:cNvPr id="12353" name="Text Box 61"/>
            <p:cNvSpPr txBox="1">
              <a:spLocks noChangeArrowheads="1"/>
            </p:cNvSpPr>
            <p:nvPr/>
          </p:nvSpPr>
          <p:spPr bwMode="auto">
            <a:xfrm>
              <a:off x="1234" y="482"/>
              <a:ext cx="635" cy="154"/>
            </a:xfrm>
            <a:prstGeom prst="rect">
              <a:avLst/>
            </a:prstGeom>
            <a:noFill/>
            <a:ln w="19050">
              <a:noFill/>
              <a:miter lim="800000"/>
              <a:headEnd/>
              <a:tailEnd/>
            </a:ln>
          </p:spPr>
          <p:txBody>
            <a:bodyPr lIns="90000" tIns="46800" rIns="90000" bIns="46800">
              <a:spAutoFit/>
            </a:bodyPr>
            <a:lstStyle/>
            <a:p>
              <a:pPr algn="ctr">
                <a:lnSpc>
                  <a:spcPct val="100000"/>
                </a:lnSpc>
              </a:pPr>
              <a:r>
                <a:rPr lang="zh-CN" altLang="en-US" sz="1000">
                  <a:ea typeface="宋体" pitchFamily="2" charset="-122"/>
                </a:rPr>
                <a:t>并行输出</a:t>
              </a:r>
              <a:endParaRPr lang="zh-CN" altLang="en-US" sz="1000" baseline="-25000">
                <a:ea typeface="宋体" pitchFamily="2" charset="-122"/>
              </a:endParaRPr>
            </a:p>
          </p:txBody>
        </p:sp>
        <p:sp>
          <p:nvSpPr>
            <p:cNvPr id="12354" name="AutoShape 62"/>
            <p:cNvSpPr>
              <a:spLocks/>
            </p:cNvSpPr>
            <p:nvPr/>
          </p:nvSpPr>
          <p:spPr bwMode="auto">
            <a:xfrm rot="5400000">
              <a:off x="1536" y="-132"/>
              <a:ext cx="45" cy="1588"/>
            </a:xfrm>
            <a:prstGeom prst="leftBrace">
              <a:avLst>
                <a:gd name="adj1" fmla="val 294074"/>
                <a:gd name="adj2" fmla="val 50000"/>
              </a:avLst>
            </a:prstGeom>
            <a:noFill/>
            <a:ln w="19050">
              <a:solidFill>
                <a:schemeClr val="tx1"/>
              </a:solidFill>
              <a:round/>
              <a:headEnd/>
              <a:tailEnd/>
            </a:ln>
          </p:spPr>
          <p:txBody>
            <a:bodyPr lIns="90000" tIns="82800" rIns="90000" bIns="46800" anchor="ctr">
              <a:spAutoFit/>
            </a:bodyPr>
            <a:lstStyle/>
            <a:p>
              <a:endParaRPr lang="zh-CN" altLang="en-US"/>
            </a:p>
          </p:txBody>
        </p:sp>
      </p:grpSp>
      <p:grpSp>
        <p:nvGrpSpPr>
          <p:cNvPr id="3" name="Group 72"/>
          <p:cNvGrpSpPr>
            <a:grpSpLocks/>
          </p:cNvGrpSpPr>
          <p:nvPr/>
        </p:nvGrpSpPr>
        <p:grpSpPr bwMode="auto">
          <a:xfrm>
            <a:off x="684213" y="1493838"/>
            <a:ext cx="3311525" cy="979487"/>
            <a:chOff x="431" y="935"/>
            <a:chExt cx="2086" cy="617"/>
          </a:xfrm>
        </p:grpSpPr>
        <p:sp>
          <p:nvSpPr>
            <p:cNvPr id="12300" name="Text Box 64"/>
            <p:cNvSpPr txBox="1">
              <a:spLocks noChangeArrowheads="1"/>
            </p:cNvSpPr>
            <p:nvPr/>
          </p:nvSpPr>
          <p:spPr bwMode="auto">
            <a:xfrm>
              <a:off x="431" y="1389"/>
              <a:ext cx="499" cy="163"/>
            </a:xfrm>
            <a:prstGeom prst="rect">
              <a:avLst/>
            </a:prstGeom>
            <a:noFill/>
            <a:ln w="19050" algn="ctr">
              <a:noFill/>
              <a:miter lim="800000"/>
              <a:headEnd/>
              <a:tailEnd/>
            </a:ln>
          </p:spPr>
          <p:txBody>
            <a:bodyPr lIns="90000" tIns="82800" rIns="90000" bIns="46800">
              <a:spAutoFit/>
            </a:bodyPr>
            <a:lstStyle/>
            <a:p>
              <a:pPr algn="ctr"/>
              <a:r>
                <a:rPr lang="en-US" altLang="zh-CN" sz="1000">
                  <a:solidFill>
                    <a:srgbClr val="FF3300"/>
                  </a:solidFill>
                </a:rPr>
                <a:t>q_temp1</a:t>
              </a:r>
            </a:p>
          </p:txBody>
        </p:sp>
        <p:sp>
          <p:nvSpPr>
            <p:cNvPr id="12301" name="Text Box 65"/>
            <p:cNvSpPr txBox="1">
              <a:spLocks noChangeArrowheads="1"/>
            </p:cNvSpPr>
            <p:nvPr/>
          </p:nvSpPr>
          <p:spPr bwMode="auto">
            <a:xfrm>
              <a:off x="975" y="1389"/>
              <a:ext cx="499" cy="163"/>
            </a:xfrm>
            <a:prstGeom prst="rect">
              <a:avLst/>
            </a:prstGeom>
            <a:noFill/>
            <a:ln w="19050" algn="ctr">
              <a:noFill/>
              <a:miter lim="800000"/>
              <a:headEnd/>
              <a:tailEnd/>
            </a:ln>
          </p:spPr>
          <p:txBody>
            <a:bodyPr lIns="90000" tIns="82800" rIns="90000" bIns="46800">
              <a:spAutoFit/>
            </a:bodyPr>
            <a:lstStyle/>
            <a:p>
              <a:pPr algn="ctr"/>
              <a:r>
                <a:rPr lang="en-US" altLang="zh-CN" sz="1000">
                  <a:solidFill>
                    <a:srgbClr val="FF3300"/>
                  </a:solidFill>
                </a:rPr>
                <a:t>q_temp2</a:t>
              </a:r>
            </a:p>
          </p:txBody>
        </p:sp>
        <p:sp>
          <p:nvSpPr>
            <p:cNvPr id="12302" name="Text Box 66"/>
            <p:cNvSpPr txBox="1">
              <a:spLocks noChangeArrowheads="1"/>
            </p:cNvSpPr>
            <p:nvPr/>
          </p:nvSpPr>
          <p:spPr bwMode="auto">
            <a:xfrm>
              <a:off x="1519" y="1389"/>
              <a:ext cx="499" cy="163"/>
            </a:xfrm>
            <a:prstGeom prst="rect">
              <a:avLst/>
            </a:prstGeom>
            <a:noFill/>
            <a:ln w="19050" algn="ctr">
              <a:noFill/>
              <a:miter lim="800000"/>
              <a:headEnd/>
              <a:tailEnd/>
            </a:ln>
          </p:spPr>
          <p:txBody>
            <a:bodyPr lIns="90000" tIns="82800" rIns="90000" bIns="46800">
              <a:spAutoFit/>
            </a:bodyPr>
            <a:lstStyle/>
            <a:p>
              <a:pPr algn="ctr"/>
              <a:r>
                <a:rPr lang="en-US" altLang="zh-CN" sz="1000">
                  <a:solidFill>
                    <a:srgbClr val="FF3300"/>
                  </a:solidFill>
                </a:rPr>
                <a:t>q_temp3</a:t>
              </a:r>
            </a:p>
          </p:txBody>
        </p:sp>
        <p:sp>
          <p:nvSpPr>
            <p:cNvPr id="12303" name="Text Box 67"/>
            <p:cNvSpPr txBox="1">
              <a:spLocks noChangeArrowheads="1"/>
            </p:cNvSpPr>
            <p:nvPr/>
          </p:nvSpPr>
          <p:spPr bwMode="auto">
            <a:xfrm>
              <a:off x="2018" y="1389"/>
              <a:ext cx="499" cy="163"/>
            </a:xfrm>
            <a:prstGeom prst="rect">
              <a:avLst/>
            </a:prstGeom>
            <a:noFill/>
            <a:ln w="19050" algn="ctr">
              <a:noFill/>
              <a:miter lim="800000"/>
              <a:headEnd/>
              <a:tailEnd/>
            </a:ln>
          </p:spPr>
          <p:txBody>
            <a:bodyPr lIns="90000" tIns="82800" rIns="90000" bIns="46800">
              <a:spAutoFit/>
            </a:bodyPr>
            <a:lstStyle/>
            <a:p>
              <a:pPr algn="ctr"/>
              <a:r>
                <a:rPr lang="en-US" altLang="zh-CN" sz="1000">
                  <a:solidFill>
                    <a:srgbClr val="FF3300"/>
                  </a:solidFill>
                </a:rPr>
                <a:t>q_temp4</a:t>
              </a:r>
            </a:p>
          </p:txBody>
        </p:sp>
        <p:sp>
          <p:nvSpPr>
            <p:cNvPr id="12304" name="Line 68"/>
            <p:cNvSpPr>
              <a:spLocks noChangeShapeType="1"/>
            </p:cNvSpPr>
            <p:nvPr/>
          </p:nvSpPr>
          <p:spPr bwMode="auto">
            <a:xfrm flipV="1">
              <a:off x="657" y="935"/>
              <a:ext cx="91" cy="499"/>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sp>
          <p:nvSpPr>
            <p:cNvPr id="12305" name="Line 69"/>
            <p:cNvSpPr>
              <a:spLocks noChangeShapeType="1"/>
            </p:cNvSpPr>
            <p:nvPr/>
          </p:nvSpPr>
          <p:spPr bwMode="auto">
            <a:xfrm flipV="1">
              <a:off x="1202" y="981"/>
              <a:ext cx="90" cy="453"/>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sp>
          <p:nvSpPr>
            <p:cNvPr id="12306" name="Line 70"/>
            <p:cNvSpPr>
              <a:spLocks noChangeShapeType="1"/>
            </p:cNvSpPr>
            <p:nvPr/>
          </p:nvSpPr>
          <p:spPr bwMode="auto">
            <a:xfrm flipV="1">
              <a:off x="1746" y="978"/>
              <a:ext cx="64" cy="456"/>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sp>
          <p:nvSpPr>
            <p:cNvPr id="12307" name="Line 71"/>
            <p:cNvSpPr>
              <a:spLocks noChangeShapeType="1"/>
            </p:cNvSpPr>
            <p:nvPr/>
          </p:nvSpPr>
          <p:spPr bwMode="auto">
            <a:xfrm flipV="1">
              <a:off x="2210" y="1016"/>
              <a:ext cx="91" cy="408"/>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59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3" grpId="0" animBg="1"/>
      <p:bldP spid="595975" grpId="0"/>
      <p:bldP spid="59597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118" name="Rectangle 206"/>
          <p:cNvSpPr>
            <a:spLocks noChangeArrowheads="1"/>
          </p:cNvSpPr>
          <p:nvPr/>
        </p:nvSpPr>
        <p:spPr bwMode="auto">
          <a:xfrm>
            <a:off x="3708400" y="-250825"/>
            <a:ext cx="5435600" cy="6834188"/>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sz="1600">
              <a:ea typeface="宋体" pitchFamily="2" charset="-122"/>
            </a:endParaRPr>
          </a:p>
          <a:p>
            <a:pPr>
              <a:lnSpc>
                <a:spcPct val="30000"/>
              </a:lnSpc>
            </a:pPr>
            <a:endParaRPr lang="en-US" altLang="zh-CN" sz="1800">
              <a:solidFill>
                <a:schemeClr val="accent2"/>
              </a:solidFill>
              <a:ea typeface="宋体" pitchFamily="2" charset="-122"/>
            </a:endParaRPr>
          </a:p>
          <a:p>
            <a:pPr>
              <a:lnSpc>
                <a:spcPct val="30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0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0000"/>
              </a:lnSpc>
            </a:pPr>
            <a:r>
              <a:rPr lang="en-US" altLang="zh-CN" sz="1800">
                <a:solidFill>
                  <a:schemeClr val="accent2"/>
                </a:solidFill>
                <a:ea typeface="宋体" pitchFamily="2" charset="-122"/>
              </a:rPr>
              <a:t>USE</a:t>
            </a:r>
            <a:r>
              <a:rPr lang="en-US" altLang="zh-CN" sz="1800">
                <a:ea typeface="宋体" pitchFamily="2" charset="-122"/>
              </a:rPr>
              <a:t> IEEE.std_logic_arith.</a:t>
            </a:r>
            <a:r>
              <a:rPr lang="en-US" altLang="zh-CN" sz="1800">
                <a:solidFill>
                  <a:schemeClr val="accent2"/>
                </a:solidFill>
                <a:ea typeface="宋体" pitchFamily="2" charset="-122"/>
              </a:rPr>
              <a:t>ALL</a:t>
            </a:r>
            <a:r>
              <a:rPr lang="en-US" altLang="zh-CN" sz="1800">
                <a:ea typeface="宋体" pitchFamily="2" charset="-122"/>
              </a:rPr>
              <a:t>;</a:t>
            </a:r>
          </a:p>
          <a:p>
            <a:pPr>
              <a:lnSpc>
                <a:spcPct val="30000"/>
              </a:lnSpc>
            </a:pPr>
            <a:r>
              <a:rPr lang="en-US" altLang="zh-CN" sz="1800">
                <a:solidFill>
                  <a:schemeClr val="accent2"/>
                </a:solidFill>
                <a:ea typeface="宋体" pitchFamily="2" charset="-122"/>
              </a:rPr>
              <a:t>USE</a:t>
            </a:r>
            <a:r>
              <a:rPr lang="en-US" altLang="zh-CN" sz="1800">
                <a:ea typeface="宋体" pitchFamily="2" charset="-122"/>
              </a:rPr>
              <a:t> IEEE.std_logic_unsigned.</a:t>
            </a:r>
            <a:r>
              <a:rPr lang="en-US" altLang="zh-CN" sz="1800">
                <a:solidFill>
                  <a:schemeClr val="accent2"/>
                </a:solidFill>
                <a:ea typeface="宋体" pitchFamily="2" charset="-122"/>
              </a:rPr>
              <a:t>ALL</a:t>
            </a:r>
            <a:r>
              <a:rPr lang="en-US" altLang="zh-CN" sz="1800">
                <a:ea typeface="宋体" pitchFamily="2" charset="-122"/>
              </a:rPr>
              <a:t>;</a:t>
            </a:r>
          </a:p>
          <a:p>
            <a:pPr>
              <a:lnSpc>
                <a:spcPct val="30000"/>
              </a:lnSpc>
            </a:pPr>
            <a:r>
              <a:rPr lang="en-US" altLang="zh-CN" sz="1800">
                <a:solidFill>
                  <a:schemeClr val="accent2"/>
                </a:solidFill>
                <a:ea typeface="宋体" pitchFamily="2" charset="-122"/>
              </a:rPr>
              <a:t>ENTITY</a:t>
            </a:r>
            <a:r>
              <a:rPr lang="en-US" altLang="zh-CN" sz="1800">
                <a:ea typeface="宋体" pitchFamily="2" charset="-122"/>
              </a:rPr>
              <a:t> counter </a:t>
            </a:r>
            <a:r>
              <a:rPr lang="en-US" altLang="zh-CN" sz="1800">
                <a:solidFill>
                  <a:schemeClr val="accent2"/>
                </a:solidFill>
                <a:ea typeface="宋体" pitchFamily="2" charset="-122"/>
              </a:rPr>
              <a:t>IS</a:t>
            </a:r>
            <a:r>
              <a:rPr lang="en-US" altLang="zh-CN" sz="1800">
                <a:ea typeface="宋体" pitchFamily="2" charset="-122"/>
              </a:rPr>
              <a:t> </a:t>
            </a:r>
          </a:p>
          <a:p>
            <a:pPr>
              <a:lnSpc>
                <a:spcPct val="30000"/>
              </a:lnSpc>
            </a:pPr>
            <a:r>
              <a:rPr lang="en-US" altLang="zh-CN" sz="1800">
                <a:solidFill>
                  <a:schemeClr val="accent2"/>
                </a:solidFill>
                <a:ea typeface="宋体" pitchFamily="2" charset="-122"/>
              </a:rPr>
              <a:t>    PORT</a:t>
            </a:r>
            <a:r>
              <a:rPr lang="en-US" altLang="zh-CN" sz="1800">
                <a:ea typeface="宋体" pitchFamily="2" charset="-122"/>
              </a:rPr>
              <a:t> (clk, areset, sset ,enable : </a:t>
            </a:r>
            <a:r>
              <a:rPr lang="en-US" altLang="zh-CN" sz="1800">
                <a:solidFill>
                  <a:schemeClr val="accent2"/>
                </a:solidFill>
                <a:ea typeface="宋体" pitchFamily="2" charset="-122"/>
              </a:rPr>
              <a:t>IN</a:t>
            </a:r>
            <a:r>
              <a:rPr lang="en-US" altLang="zh-CN" sz="1800">
                <a:ea typeface="宋体" pitchFamily="2" charset="-122"/>
              </a:rPr>
              <a:t>  std_logic;</a:t>
            </a:r>
          </a:p>
          <a:p>
            <a:pPr>
              <a:lnSpc>
                <a:spcPct val="30000"/>
              </a:lnSpc>
            </a:pPr>
            <a:r>
              <a:rPr lang="en-US" altLang="zh-CN" sz="1800">
                <a:ea typeface="宋体" pitchFamily="2" charset="-122"/>
              </a:rPr>
              <a:t>                         cout   : </a:t>
            </a:r>
            <a:r>
              <a:rPr lang="en-US" altLang="zh-CN" sz="1800">
                <a:solidFill>
                  <a:schemeClr val="accent2"/>
                </a:solidFill>
                <a:ea typeface="宋体" pitchFamily="2" charset="-122"/>
              </a:rPr>
              <a:t>OUT</a:t>
            </a:r>
            <a:r>
              <a:rPr lang="en-US" altLang="zh-CN" sz="1800">
                <a:ea typeface="宋体" pitchFamily="2" charset="-122"/>
              </a:rPr>
              <a:t>  std_logic;</a:t>
            </a:r>
          </a:p>
          <a:p>
            <a:pPr>
              <a:lnSpc>
                <a:spcPct val="30000"/>
              </a:lnSpc>
            </a:pPr>
            <a:r>
              <a:rPr lang="en-US" altLang="zh-CN" sz="1800">
                <a:ea typeface="宋体" pitchFamily="2" charset="-122"/>
              </a:rPr>
              <a:t>       q   : </a:t>
            </a:r>
            <a:r>
              <a:rPr lang="en-US" altLang="zh-CN" sz="1800">
                <a:solidFill>
                  <a:schemeClr val="accent2"/>
                </a:solidFill>
                <a:ea typeface="宋体" pitchFamily="2" charset="-122"/>
              </a:rPr>
              <a:t>BUFFER</a:t>
            </a:r>
            <a:r>
              <a:rPr lang="en-US" altLang="zh-CN" sz="1800">
                <a:ea typeface="宋体" pitchFamily="2" charset="-122"/>
              </a:rPr>
              <a:t> std_logic_vector(3 </a:t>
            </a:r>
            <a:r>
              <a:rPr lang="en-US" altLang="zh-CN" sz="1800">
                <a:solidFill>
                  <a:schemeClr val="accent2"/>
                </a:solidFill>
                <a:ea typeface="宋体" pitchFamily="2" charset="-122"/>
              </a:rPr>
              <a:t>DOWNTO </a:t>
            </a:r>
            <a:r>
              <a:rPr lang="en-US" altLang="zh-CN" sz="1800">
                <a:ea typeface="宋体" pitchFamily="2" charset="-122"/>
              </a:rPr>
              <a:t>0));</a:t>
            </a:r>
          </a:p>
          <a:p>
            <a:pPr>
              <a:lnSpc>
                <a:spcPct val="30000"/>
              </a:lnSpc>
            </a:pPr>
            <a:r>
              <a:rPr lang="en-US" altLang="zh-CN" sz="1800">
                <a:solidFill>
                  <a:schemeClr val="accent2"/>
                </a:solidFill>
                <a:ea typeface="宋体" pitchFamily="2" charset="-122"/>
              </a:rPr>
              <a:t>END</a:t>
            </a:r>
            <a:r>
              <a:rPr lang="en-US" altLang="zh-CN" sz="1800">
                <a:ea typeface="宋体" pitchFamily="2" charset="-122"/>
              </a:rPr>
              <a:t> counter;</a:t>
            </a:r>
          </a:p>
          <a:p>
            <a:pPr>
              <a:lnSpc>
                <a:spcPct val="30000"/>
              </a:lnSpc>
            </a:pPr>
            <a:endParaRPr lang="en-US" altLang="zh-CN" sz="1800">
              <a:ea typeface="宋体" pitchFamily="2" charset="-122"/>
            </a:endParaRPr>
          </a:p>
          <a:p>
            <a:pPr>
              <a:lnSpc>
                <a:spcPct val="30000"/>
              </a:lnSpc>
            </a:pPr>
            <a:r>
              <a:rPr lang="en-US" altLang="zh-CN" sz="1800">
                <a:solidFill>
                  <a:schemeClr val="accent2"/>
                </a:solidFill>
                <a:ea typeface="宋体" pitchFamily="2" charset="-122"/>
              </a:rPr>
              <a:t>ARCHITECTURE</a:t>
            </a:r>
            <a:r>
              <a:rPr lang="en-US" altLang="zh-CN" sz="1800">
                <a:ea typeface="宋体" pitchFamily="2" charset="-122"/>
              </a:rPr>
              <a:t> rtl_arc </a:t>
            </a:r>
            <a:r>
              <a:rPr lang="en-US" altLang="zh-CN" sz="1800">
                <a:solidFill>
                  <a:schemeClr val="accent2"/>
                </a:solidFill>
                <a:ea typeface="宋体" pitchFamily="2" charset="-122"/>
              </a:rPr>
              <a:t>OF</a:t>
            </a:r>
            <a:r>
              <a:rPr lang="en-US" altLang="zh-CN" sz="1800">
                <a:ea typeface="宋体" pitchFamily="2" charset="-122"/>
              </a:rPr>
              <a:t> counter </a:t>
            </a:r>
            <a:r>
              <a:rPr lang="en-US" altLang="zh-CN" sz="1800">
                <a:solidFill>
                  <a:schemeClr val="accent2"/>
                </a:solidFill>
                <a:ea typeface="宋体" pitchFamily="2" charset="-122"/>
              </a:rPr>
              <a:t>IS</a:t>
            </a:r>
          </a:p>
          <a:p>
            <a:pPr>
              <a:lnSpc>
                <a:spcPct val="30000"/>
              </a:lnSpc>
            </a:pPr>
            <a:r>
              <a:rPr lang="en-US" altLang="zh-CN" sz="1800">
                <a:solidFill>
                  <a:schemeClr val="accent2"/>
                </a:solidFill>
                <a:ea typeface="宋体" pitchFamily="2" charset="-122"/>
              </a:rPr>
              <a:t>BEGIN</a:t>
            </a:r>
          </a:p>
          <a:p>
            <a:pPr>
              <a:lnSpc>
                <a:spcPct val="30000"/>
              </a:lnSpc>
            </a:pPr>
            <a:r>
              <a:rPr lang="en-US" altLang="zh-CN" sz="1800">
                <a:ea typeface="宋体" pitchFamily="2" charset="-122"/>
              </a:rPr>
              <a:t>     </a:t>
            </a:r>
            <a:r>
              <a:rPr lang="en-US" altLang="zh-CN" sz="1800">
                <a:solidFill>
                  <a:schemeClr val="accent2"/>
                </a:solidFill>
                <a:ea typeface="宋体" pitchFamily="2" charset="-122"/>
              </a:rPr>
              <a:t>PROCESS</a:t>
            </a:r>
            <a:r>
              <a:rPr lang="en-US" altLang="zh-CN" sz="1800">
                <a:ea typeface="宋体" pitchFamily="2" charset="-122"/>
              </a:rPr>
              <a:t> (clk,areset)</a:t>
            </a:r>
          </a:p>
          <a:p>
            <a:pPr>
              <a:lnSpc>
                <a:spcPct val="30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0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(areset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 &lt;= '0';</a:t>
            </a:r>
          </a:p>
          <a:p>
            <a:pPr>
              <a:lnSpc>
                <a:spcPct val="30000"/>
              </a:lnSpc>
            </a:pPr>
            <a:r>
              <a:rPr lang="en-US" altLang="zh-CN" sz="1800">
                <a:ea typeface="宋体" pitchFamily="2" charset="-122"/>
              </a:rPr>
              <a:t>          </a:t>
            </a:r>
            <a:r>
              <a:rPr lang="en-US" altLang="zh-CN" sz="1800">
                <a:solidFill>
                  <a:schemeClr val="accent2"/>
                </a:solidFill>
                <a:ea typeface="宋体" pitchFamily="2" charset="-122"/>
              </a:rPr>
              <a:t>ELSIF</a:t>
            </a:r>
            <a:r>
              <a:rPr lang="en-US" altLang="zh-CN" sz="1800">
                <a:ea typeface="宋体" pitchFamily="2" charset="-122"/>
              </a:rPr>
              <a:t> (clk'event </a:t>
            </a:r>
            <a:r>
              <a:rPr lang="en-US" altLang="zh-CN" sz="1800">
                <a:solidFill>
                  <a:schemeClr val="accent2"/>
                </a:solidFill>
                <a:ea typeface="宋体" pitchFamily="2" charset="-122"/>
              </a:rPr>
              <a:t>AND</a:t>
            </a:r>
            <a:r>
              <a:rPr lang="en-US" altLang="zh-CN" sz="1800">
                <a:ea typeface="宋体" pitchFamily="2" charset="-122"/>
              </a:rPr>
              <a:t> clk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(sset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 &lt;= "</a:t>
            </a:r>
            <a:r>
              <a:rPr lang="en-US" altLang="zh-CN" sz="1800">
                <a:solidFill>
                  <a:srgbClr val="FF3300"/>
                </a:solidFill>
                <a:ea typeface="宋体" pitchFamily="2" charset="-122"/>
              </a:rPr>
              <a:t>1010</a:t>
            </a:r>
            <a:r>
              <a:rPr lang="en-US" altLang="zh-CN" sz="1800">
                <a:ea typeface="宋体" pitchFamily="2" charset="-122"/>
              </a:rPr>
              <a:t>";</a:t>
            </a:r>
          </a:p>
          <a:p>
            <a:pPr>
              <a:lnSpc>
                <a:spcPct val="30000"/>
              </a:lnSpc>
            </a:pPr>
            <a:r>
              <a:rPr lang="en-US" altLang="zh-CN" sz="1800">
                <a:solidFill>
                  <a:schemeClr val="accent2"/>
                </a:solidFill>
                <a:ea typeface="宋体" pitchFamily="2" charset="-122"/>
              </a:rPr>
              <a:t>              ELSIF</a:t>
            </a:r>
            <a:r>
              <a:rPr lang="en-US" altLang="zh-CN" sz="1800">
                <a:ea typeface="宋体" pitchFamily="2" charset="-122"/>
              </a:rPr>
              <a:t> (enable ='1') </a:t>
            </a:r>
            <a:r>
              <a:rPr lang="en-US" altLang="zh-CN" sz="1800">
                <a:solidFill>
                  <a:schemeClr val="accent2"/>
                </a:solidFill>
                <a:ea typeface="宋体" pitchFamily="2" charset="-122"/>
              </a:rPr>
              <a:t>THEN</a:t>
            </a:r>
          </a:p>
          <a:p>
            <a:pPr>
              <a:lnSpc>
                <a:spcPct val="30000"/>
              </a:lnSpc>
            </a:pPr>
            <a:r>
              <a:rPr lang="en-US" altLang="zh-CN" sz="1800">
                <a:ea typeface="宋体" pitchFamily="2" charset="-122"/>
              </a:rPr>
              <a:t>                  q &lt;= q +1;</a:t>
            </a:r>
          </a:p>
          <a:p>
            <a:pPr>
              <a:lnSpc>
                <a:spcPct val="30000"/>
              </a:lnSpc>
            </a:pPr>
            <a:r>
              <a:rPr lang="en-US" altLang="zh-CN" sz="1800">
                <a:ea typeface="宋体" pitchFamily="2" charset="-122"/>
              </a:rPr>
              <a:t>              </a:t>
            </a:r>
            <a:r>
              <a:rPr lang="en-US" altLang="zh-CN" sz="1800">
                <a:solidFill>
                  <a:schemeClr val="accent2"/>
                </a:solidFill>
                <a:ea typeface="宋体" pitchFamily="2" charset="-122"/>
              </a:rPr>
              <a:t>ELSE</a:t>
            </a:r>
          </a:p>
          <a:p>
            <a:pPr>
              <a:lnSpc>
                <a:spcPct val="30000"/>
              </a:lnSpc>
            </a:pPr>
            <a:r>
              <a:rPr lang="en-US" altLang="zh-CN" sz="1800">
                <a:ea typeface="宋体" pitchFamily="2" charset="-122"/>
              </a:rPr>
              <a:t>                  q &lt;= q;</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0000"/>
              </a:lnSpc>
            </a:pPr>
            <a:r>
              <a:rPr lang="en-US" altLang="zh-CN" sz="1800">
                <a:ea typeface="宋体" pitchFamily="2" charset="-122"/>
              </a:rPr>
              <a:t>     </a:t>
            </a:r>
            <a:r>
              <a:rPr lang="en-US" altLang="zh-CN" sz="1800">
                <a:solidFill>
                  <a:schemeClr val="accent2"/>
                </a:solidFill>
                <a:ea typeface="宋体" pitchFamily="2" charset="-122"/>
              </a:rPr>
              <a:t>END PROCESS</a:t>
            </a:r>
            <a:r>
              <a:rPr lang="en-US" altLang="zh-CN" sz="1800">
                <a:ea typeface="宋体" pitchFamily="2" charset="-122"/>
              </a:rPr>
              <a:t>;</a:t>
            </a:r>
          </a:p>
          <a:p>
            <a:pPr>
              <a:lnSpc>
                <a:spcPct val="30000"/>
              </a:lnSpc>
            </a:pPr>
            <a:r>
              <a:rPr lang="en-US" altLang="zh-CN" sz="1800">
                <a:ea typeface="宋体" pitchFamily="2" charset="-122"/>
              </a:rPr>
              <a:t>     cout &lt;= '1' </a:t>
            </a:r>
            <a:r>
              <a:rPr lang="en-US" altLang="zh-CN" sz="1800">
                <a:solidFill>
                  <a:schemeClr val="accent2"/>
                </a:solidFill>
                <a:ea typeface="宋体" pitchFamily="2" charset="-122"/>
              </a:rPr>
              <a:t>WHEN</a:t>
            </a:r>
            <a:r>
              <a:rPr lang="en-US" altLang="zh-CN" sz="1800">
                <a:ea typeface="宋体" pitchFamily="2" charset="-122"/>
              </a:rPr>
              <a:t> q = "1111" </a:t>
            </a:r>
            <a:r>
              <a:rPr lang="en-US" altLang="zh-CN" sz="1800">
                <a:solidFill>
                  <a:schemeClr val="accent2"/>
                </a:solidFill>
                <a:ea typeface="宋体" pitchFamily="2" charset="-122"/>
              </a:rPr>
              <a:t>AND</a:t>
            </a:r>
            <a:r>
              <a:rPr lang="en-US" altLang="zh-CN" sz="1800">
                <a:ea typeface="宋体" pitchFamily="2" charset="-122"/>
              </a:rPr>
              <a:t> enable ='1'</a:t>
            </a:r>
          </a:p>
          <a:p>
            <a:pPr>
              <a:lnSpc>
                <a:spcPct val="30000"/>
              </a:lnSpc>
            </a:pPr>
            <a:r>
              <a:rPr lang="en-US" altLang="zh-CN" sz="1800">
                <a:ea typeface="宋体" pitchFamily="2" charset="-122"/>
              </a:rPr>
              <a:t>              </a:t>
            </a:r>
            <a:r>
              <a:rPr lang="en-US" altLang="zh-CN" sz="1800">
                <a:solidFill>
                  <a:schemeClr val="accent2"/>
                </a:solidFill>
                <a:ea typeface="宋体" pitchFamily="2" charset="-122"/>
              </a:rPr>
              <a:t>ELSE</a:t>
            </a:r>
            <a:r>
              <a:rPr lang="en-US" altLang="zh-CN" sz="1800">
                <a:ea typeface="宋体" pitchFamily="2" charset="-122"/>
              </a:rPr>
              <a:t> '0';</a:t>
            </a:r>
          </a:p>
          <a:p>
            <a:pPr>
              <a:lnSpc>
                <a:spcPct val="30000"/>
              </a:lnSpc>
            </a:pPr>
            <a:r>
              <a:rPr lang="en-US" altLang="zh-CN" sz="1800">
                <a:solidFill>
                  <a:schemeClr val="accent2"/>
                </a:solidFill>
                <a:ea typeface="宋体" pitchFamily="2" charset="-122"/>
              </a:rPr>
              <a:t>END</a:t>
            </a:r>
            <a:r>
              <a:rPr lang="en-US" altLang="zh-CN" sz="1800">
                <a:ea typeface="宋体" pitchFamily="2" charset="-122"/>
              </a:rPr>
              <a:t> rtl_arc;</a:t>
            </a:r>
          </a:p>
        </p:txBody>
      </p:sp>
      <p:sp>
        <p:nvSpPr>
          <p:cNvPr id="550914" name="Rectangle 2"/>
          <p:cNvSpPr>
            <a:spLocks noGrp="1" noChangeArrowheads="1"/>
          </p:cNvSpPr>
          <p:nvPr>
            <p:ph type="title"/>
          </p:nvPr>
        </p:nvSpPr>
        <p:spPr>
          <a:xfrm>
            <a:off x="7418388" y="6486525"/>
            <a:ext cx="1725612" cy="3714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计数器的描述</a:t>
            </a:r>
            <a:r>
              <a:rPr lang="en-US" altLang="zh-CN"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a:t>
            </a:r>
          </a:p>
        </p:txBody>
      </p:sp>
      <p:grpSp>
        <p:nvGrpSpPr>
          <p:cNvPr id="2" name="Group 3"/>
          <p:cNvGrpSpPr>
            <a:grpSpLocks/>
          </p:cNvGrpSpPr>
          <p:nvPr/>
        </p:nvGrpSpPr>
        <p:grpSpPr bwMode="auto">
          <a:xfrm>
            <a:off x="119063" y="44450"/>
            <a:ext cx="3373437" cy="396875"/>
            <a:chOff x="144" y="1152"/>
            <a:chExt cx="1728" cy="250"/>
          </a:xfrm>
        </p:grpSpPr>
        <p:sp>
          <p:nvSpPr>
            <p:cNvPr id="550916" name="Text Box 4"/>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en-US" altLang="zh-CN">
                  <a:ea typeface="宋体" pitchFamily="2" charset="-122"/>
                </a:rPr>
                <a:t>3</a:t>
              </a:r>
              <a:r>
                <a:rPr lang="zh-CN" altLang="en-US">
                  <a:ea typeface="宋体" pitchFamily="2" charset="-122"/>
                </a:rPr>
                <a:t>、计数器的描述</a:t>
              </a:r>
            </a:p>
          </p:txBody>
        </p:sp>
        <p:sp>
          <p:nvSpPr>
            <p:cNvPr id="96344" name="Line 5"/>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207"/>
          <p:cNvGrpSpPr>
            <a:grpSpLocks/>
          </p:cNvGrpSpPr>
          <p:nvPr/>
        </p:nvGrpSpPr>
        <p:grpSpPr bwMode="auto">
          <a:xfrm>
            <a:off x="1203325" y="4117975"/>
            <a:ext cx="4981575" cy="1119188"/>
            <a:chOff x="785" y="2750"/>
            <a:chExt cx="3138" cy="705"/>
          </a:xfrm>
        </p:grpSpPr>
        <p:sp>
          <p:nvSpPr>
            <p:cNvPr id="96340" name="Oval 26"/>
            <p:cNvSpPr>
              <a:spLocks noChangeArrowheads="1"/>
            </p:cNvSpPr>
            <p:nvPr/>
          </p:nvSpPr>
          <p:spPr bwMode="auto">
            <a:xfrm>
              <a:off x="3334" y="2750"/>
              <a:ext cx="589" cy="181"/>
            </a:xfrm>
            <a:prstGeom prst="ellipse">
              <a:avLst/>
            </a:prstGeom>
            <a:noFill/>
            <a:ln w="19050" algn="ctr">
              <a:solidFill>
                <a:srgbClr val="FF0000"/>
              </a:solidFill>
              <a:round/>
              <a:headEnd/>
              <a:tailEnd/>
            </a:ln>
          </p:spPr>
          <p:txBody>
            <a:bodyPr lIns="90000" tIns="82800" rIns="90000" bIns="46800" anchor="ctr">
              <a:spAutoFit/>
            </a:bodyPr>
            <a:lstStyle/>
            <a:p>
              <a:endParaRPr lang="zh-CN" altLang="en-US"/>
            </a:p>
          </p:txBody>
        </p:sp>
        <p:sp>
          <p:nvSpPr>
            <p:cNvPr id="96341" name="Line 27"/>
            <p:cNvSpPr>
              <a:spLocks noChangeShapeType="1"/>
            </p:cNvSpPr>
            <p:nvPr/>
          </p:nvSpPr>
          <p:spPr bwMode="auto">
            <a:xfrm flipV="1">
              <a:off x="1701" y="2841"/>
              <a:ext cx="1581" cy="272"/>
            </a:xfrm>
            <a:prstGeom prst="line">
              <a:avLst/>
            </a:prstGeom>
            <a:noFill/>
            <a:ln w="19050">
              <a:solidFill>
                <a:srgbClr val="FF0000"/>
              </a:solidFill>
              <a:prstDash val="dash"/>
              <a:round/>
              <a:headEnd/>
              <a:tailEnd/>
            </a:ln>
          </p:spPr>
          <p:txBody>
            <a:bodyPr lIns="90000" tIns="82800" rIns="90000" bIns="46800">
              <a:spAutoFit/>
            </a:bodyPr>
            <a:lstStyle/>
            <a:p>
              <a:endParaRPr lang="zh-CN" altLang="en-US"/>
            </a:p>
          </p:txBody>
        </p:sp>
        <p:sp>
          <p:nvSpPr>
            <p:cNvPr id="96342" name="Text Box 28"/>
            <p:cNvSpPr txBox="1">
              <a:spLocks noChangeArrowheads="1"/>
            </p:cNvSpPr>
            <p:nvPr/>
          </p:nvSpPr>
          <p:spPr bwMode="auto">
            <a:xfrm>
              <a:off x="785" y="3112"/>
              <a:ext cx="952" cy="343"/>
            </a:xfrm>
            <a:prstGeom prst="rect">
              <a:avLst/>
            </a:prstGeom>
            <a:noFill/>
            <a:ln w="19050" algn="ctr">
              <a:solidFill>
                <a:srgbClr val="FF0000"/>
              </a:solidFill>
              <a:miter lim="800000"/>
              <a:headEnd/>
              <a:tailEnd/>
            </a:ln>
          </p:spPr>
          <p:txBody>
            <a:bodyPr lIns="90000" tIns="82800" rIns="90000" bIns="46800">
              <a:spAutoFit/>
            </a:bodyPr>
            <a:lstStyle/>
            <a:p>
              <a:pPr algn="ctr">
                <a:lnSpc>
                  <a:spcPct val="65000"/>
                </a:lnSpc>
              </a:pPr>
              <a:r>
                <a:rPr lang="zh-CN" altLang="en-US">
                  <a:ea typeface="宋体" pitchFamily="2" charset="-122"/>
                </a:rPr>
                <a:t>同步预置为“</a:t>
              </a:r>
              <a:r>
                <a:rPr lang="en-US" altLang="zh-CN">
                  <a:ea typeface="宋体" pitchFamily="2" charset="-122"/>
                </a:rPr>
                <a:t>1010”</a:t>
              </a:r>
            </a:p>
          </p:txBody>
        </p:sp>
      </p:grpSp>
      <p:sp>
        <p:nvSpPr>
          <p:cNvPr id="550947" name="AutoShape 35"/>
          <p:cNvSpPr>
            <a:spLocks noChangeArrowheads="1"/>
          </p:cNvSpPr>
          <p:nvPr/>
        </p:nvSpPr>
        <p:spPr bwMode="auto">
          <a:xfrm>
            <a:off x="323850" y="549275"/>
            <a:ext cx="2973388" cy="381000"/>
          </a:xfrm>
          <a:prstGeom prst="roundRect">
            <a:avLst>
              <a:gd name="adj" fmla="val 50000"/>
            </a:avLst>
          </a:prstGeom>
          <a:gradFill rotWithShape="1">
            <a:gsLst>
              <a:gs pos="0">
                <a:srgbClr val="5E1847"/>
              </a:gs>
              <a:gs pos="100000">
                <a:srgbClr val="CC33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四位二进制同步计数器</a:t>
            </a:r>
          </a:p>
        </p:txBody>
      </p:sp>
      <p:grpSp>
        <p:nvGrpSpPr>
          <p:cNvPr id="4" name="Group 54"/>
          <p:cNvGrpSpPr>
            <a:grpSpLocks/>
          </p:cNvGrpSpPr>
          <p:nvPr/>
        </p:nvGrpSpPr>
        <p:grpSpPr bwMode="auto">
          <a:xfrm>
            <a:off x="323850" y="1125538"/>
            <a:ext cx="2806700" cy="1873250"/>
            <a:chOff x="3515" y="572"/>
            <a:chExt cx="1768" cy="1180"/>
          </a:xfrm>
        </p:grpSpPr>
        <p:sp>
          <p:nvSpPr>
            <p:cNvPr id="96311" name="Rectangle 7"/>
            <p:cNvSpPr>
              <a:spLocks noChangeArrowheads="1"/>
            </p:cNvSpPr>
            <p:nvPr/>
          </p:nvSpPr>
          <p:spPr bwMode="auto">
            <a:xfrm>
              <a:off x="4150" y="618"/>
              <a:ext cx="680" cy="1134"/>
            </a:xfrm>
            <a:prstGeom prst="rect">
              <a:avLst/>
            </a:prstGeom>
            <a:noFill/>
            <a:ln w="19050" algn="ctr">
              <a:solidFill>
                <a:schemeClr val="tx1"/>
              </a:solidFill>
              <a:miter lim="800000"/>
              <a:headEnd/>
              <a:tailEnd/>
            </a:ln>
          </p:spPr>
          <p:txBody>
            <a:bodyPr lIns="90000" tIns="46800" rIns="90000" bIns="46800" anchor="ctr">
              <a:spAutoFit/>
            </a:bodyPr>
            <a:lstStyle/>
            <a:p>
              <a:endParaRPr lang="zh-CN" altLang="en-US"/>
            </a:p>
          </p:txBody>
        </p:sp>
        <p:sp>
          <p:nvSpPr>
            <p:cNvPr id="96312" name="Text Box 8"/>
            <p:cNvSpPr txBox="1">
              <a:spLocks noChangeArrowheads="1"/>
            </p:cNvSpPr>
            <p:nvPr/>
          </p:nvSpPr>
          <p:spPr bwMode="auto">
            <a:xfrm>
              <a:off x="4105" y="709"/>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R</a:t>
              </a:r>
            </a:p>
          </p:txBody>
        </p:sp>
        <p:sp>
          <p:nvSpPr>
            <p:cNvPr id="96313" name="Text Box 10"/>
            <p:cNvSpPr txBox="1">
              <a:spLocks noChangeArrowheads="1"/>
            </p:cNvSpPr>
            <p:nvPr/>
          </p:nvSpPr>
          <p:spPr bwMode="auto">
            <a:xfrm>
              <a:off x="4514" y="863"/>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Q0</a:t>
              </a:r>
            </a:p>
          </p:txBody>
        </p:sp>
        <p:sp>
          <p:nvSpPr>
            <p:cNvPr id="96314" name="Line 11"/>
            <p:cNvSpPr>
              <a:spLocks noChangeShapeType="1"/>
            </p:cNvSpPr>
            <p:nvPr/>
          </p:nvSpPr>
          <p:spPr bwMode="auto">
            <a:xfrm>
              <a:off x="3878" y="1389"/>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6315" name="Text Box 12"/>
            <p:cNvSpPr txBox="1">
              <a:spLocks noChangeArrowheads="1"/>
            </p:cNvSpPr>
            <p:nvPr/>
          </p:nvSpPr>
          <p:spPr bwMode="auto">
            <a:xfrm>
              <a:off x="3515" y="618"/>
              <a:ext cx="63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areset</a:t>
              </a:r>
            </a:p>
          </p:txBody>
        </p:sp>
        <p:sp>
          <p:nvSpPr>
            <p:cNvPr id="96316" name="Text Box 13"/>
            <p:cNvSpPr txBox="1">
              <a:spLocks noChangeArrowheads="1"/>
            </p:cNvSpPr>
            <p:nvPr/>
          </p:nvSpPr>
          <p:spPr bwMode="auto">
            <a:xfrm>
              <a:off x="4105" y="1253"/>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EN</a:t>
              </a:r>
            </a:p>
          </p:txBody>
        </p:sp>
        <p:sp>
          <p:nvSpPr>
            <p:cNvPr id="96317" name="Text Box 16"/>
            <p:cNvSpPr txBox="1">
              <a:spLocks noChangeArrowheads="1"/>
            </p:cNvSpPr>
            <p:nvPr/>
          </p:nvSpPr>
          <p:spPr bwMode="auto">
            <a:xfrm>
              <a:off x="4921" y="845"/>
              <a:ext cx="318"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q0</a:t>
              </a:r>
            </a:p>
          </p:txBody>
        </p:sp>
        <p:sp>
          <p:nvSpPr>
            <p:cNvPr id="96318" name="Line 19"/>
            <p:cNvSpPr>
              <a:spLocks noChangeShapeType="1"/>
            </p:cNvSpPr>
            <p:nvPr/>
          </p:nvSpPr>
          <p:spPr bwMode="auto">
            <a:xfrm>
              <a:off x="3878" y="1616"/>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6319" name="Text Box 20"/>
            <p:cNvSpPr txBox="1">
              <a:spLocks noChangeArrowheads="1"/>
            </p:cNvSpPr>
            <p:nvPr/>
          </p:nvSpPr>
          <p:spPr bwMode="auto">
            <a:xfrm>
              <a:off x="3560" y="1480"/>
              <a:ext cx="40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clk</a:t>
              </a:r>
            </a:p>
          </p:txBody>
        </p:sp>
        <p:sp>
          <p:nvSpPr>
            <p:cNvPr id="96320" name="Text Box 21"/>
            <p:cNvSpPr txBox="1">
              <a:spLocks noChangeArrowheads="1"/>
            </p:cNvSpPr>
            <p:nvPr/>
          </p:nvSpPr>
          <p:spPr bwMode="auto">
            <a:xfrm>
              <a:off x="4095" y="1489"/>
              <a:ext cx="544" cy="231"/>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sz="1800" i="1">
                  <a:ea typeface="宋体" pitchFamily="2" charset="-122"/>
                </a:rPr>
                <a:t>CLK</a:t>
              </a:r>
            </a:p>
          </p:txBody>
        </p:sp>
        <p:sp>
          <p:nvSpPr>
            <p:cNvPr id="96321" name="Text Box 22"/>
            <p:cNvSpPr txBox="1">
              <a:spLocks noChangeArrowheads="1"/>
            </p:cNvSpPr>
            <p:nvPr/>
          </p:nvSpPr>
          <p:spPr bwMode="auto">
            <a:xfrm>
              <a:off x="3560" y="1162"/>
              <a:ext cx="589"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enable</a:t>
              </a:r>
            </a:p>
          </p:txBody>
        </p:sp>
        <p:sp>
          <p:nvSpPr>
            <p:cNvPr id="96322" name="AutoShape 23"/>
            <p:cNvSpPr>
              <a:spLocks noChangeArrowheads="1"/>
            </p:cNvSpPr>
            <p:nvPr/>
          </p:nvSpPr>
          <p:spPr bwMode="auto">
            <a:xfrm rot="5400000">
              <a:off x="4118" y="1583"/>
              <a:ext cx="130" cy="65"/>
            </a:xfrm>
            <a:prstGeom prst="triangle">
              <a:avLst>
                <a:gd name="adj" fmla="val 50000"/>
              </a:avLst>
            </a:prstGeom>
            <a:noFill/>
            <a:ln w="19050" algn="ctr">
              <a:solidFill>
                <a:schemeClr val="tx1"/>
              </a:solidFill>
              <a:miter lim="800000"/>
              <a:headEnd/>
              <a:tailEnd/>
            </a:ln>
          </p:spPr>
          <p:txBody>
            <a:bodyPr lIns="90000" tIns="82800" rIns="90000" bIns="46800" anchor="ctr">
              <a:spAutoFit/>
            </a:bodyPr>
            <a:lstStyle/>
            <a:p>
              <a:endParaRPr lang="zh-CN" altLang="en-US"/>
            </a:p>
          </p:txBody>
        </p:sp>
        <p:sp>
          <p:nvSpPr>
            <p:cNvPr id="96323" name="Line 37"/>
            <p:cNvSpPr>
              <a:spLocks noChangeShapeType="1"/>
            </p:cNvSpPr>
            <p:nvPr/>
          </p:nvSpPr>
          <p:spPr bwMode="auto">
            <a:xfrm>
              <a:off x="3878" y="1071"/>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6324" name="Line 38"/>
            <p:cNvSpPr>
              <a:spLocks noChangeShapeType="1"/>
            </p:cNvSpPr>
            <p:nvPr/>
          </p:nvSpPr>
          <p:spPr bwMode="auto">
            <a:xfrm>
              <a:off x="3878" y="846"/>
              <a:ext cx="272" cy="0"/>
            </a:xfrm>
            <a:prstGeom prst="line">
              <a:avLst/>
            </a:prstGeom>
            <a:noFill/>
            <a:ln w="19050">
              <a:solidFill>
                <a:schemeClr val="tx1"/>
              </a:solidFill>
              <a:round/>
              <a:headEnd/>
              <a:tailEnd/>
            </a:ln>
          </p:spPr>
          <p:txBody>
            <a:bodyPr wrap="none" lIns="90000" tIns="46800" rIns="90000" bIns="46800" anchor="ctr">
              <a:spAutoFit/>
            </a:bodyPr>
            <a:lstStyle/>
            <a:p>
              <a:endParaRPr lang="zh-CN" altLang="en-US"/>
            </a:p>
          </p:txBody>
        </p:sp>
        <p:sp>
          <p:nvSpPr>
            <p:cNvPr id="96325" name="Text Box 39"/>
            <p:cNvSpPr txBox="1">
              <a:spLocks noChangeArrowheads="1"/>
            </p:cNvSpPr>
            <p:nvPr/>
          </p:nvSpPr>
          <p:spPr bwMode="auto">
            <a:xfrm>
              <a:off x="4105" y="935"/>
              <a:ext cx="272"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S</a:t>
              </a:r>
            </a:p>
          </p:txBody>
        </p:sp>
        <p:sp>
          <p:nvSpPr>
            <p:cNvPr id="96326" name="Text Box 40"/>
            <p:cNvSpPr txBox="1">
              <a:spLocks noChangeArrowheads="1"/>
            </p:cNvSpPr>
            <p:nvPr/>
          </p:nvSpPr>
          <p:spPr bwMode="auto">
            <a:xfrm>
              <a:off x="3515" y="845"/>
              <a:ext cx="635"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sset</a:t>
              </a:r>
            </a:p>
          </p:txBody>
        </p:sp>
        <p:sp>
          <p:nvSpPr>
            <p:cNvPr id="96327" name="Text Box 41"/>
            <p:cNvSpPr txBox="1">
              <a:spLocks noChangeArrowheads="1"/>
            </p:cNvSpPr>
            <p:nvPr/>
          </p:nvSpPr>
          <p:spPr bwMode="auto">
            <a:xfrm>
              <a:off x="4513" y="663"/>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CO</a:t>
              </a:r>
            </a:p>
          </p:txBody>
        </p:sp>
        <p:sp>
          <p:nvSpPr>
            <p:cNvPr id="96328" name="Text Box 42"/>
            <p:cNvSpPr txBox="1">
              <a:spLocks noChangeArrowheads="1"/>
            </p:cNvSpPr>
            <p:nvPr/>
          </p:nvSpPr>
          <p:spPr bwMode="auto">
            <a:xfrm>
              <a:off x="4513" y="1044"/>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Q1</a:t>
              </a:r>
            </a:p>
          </p:txBody>
        </p:sp>
        <p:sp>
          <p:nvSpPr>
            <p:cNvPr id="96329" name="Text Box 43"/>
            <p:cNvSpPr txBox="1">
              <a:spLocks noChangeArrowheads="1"/>
            </p:cNvSpPr>
            <p:nvPr/>
          </p:nvSpPr>
          <p:spPr bwMode="auto">
            <a:xfrm>
              <a:off x="4513" y="1217"/>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Q2</a:t>
              </a:r>
            </a:p>
          </p:txBody>
        </p:sp>
        <p:sp>
          <p:nvSpPr>
            <p:cNvPr id="96330" name="Text Box 44"/>
            <p:cNvSpPr txBox="1">
              <a:spLocks noChangeArrowheads="1"/>
            </p:cNvSpPr>
            <p:nvPr/>
          </p:nvSpPr>
          <p:spPr bwMode="auto">
            <a:xfrm>
              <a:off x="4522" y="1390"/>
              <a:ext cx="363"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a:ea typeface="宋体" pitchFamily="2" charset="-122"/>
                </a:rPr>
                <a:t>Q3</a:t>
              </a:r>
            </a:p>
          </p:txBody>
        </p:sp>
        <p:sp>
          <p:nvSpPr>
            <p:cNvPr id="96331" name="Text Box 45"/>
            <p:cNvSpPr txBox="1">
              <a:spLocks noChangeArrowheads="1"/>
            </p:cNvSpPr>
            <p:nvPr/>
          </p:nvSpPr>
          <p:spPr bwMode="auto">
            <a:xfrm>
              <a:off x="4921" y="1026"/>
              <a:ext cx="318"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q1</a:t>
              </a:r>
            </a:p>
          </p:txBody>
        </p:sp>
        <p:sp>
          <p:nvSpPr>
            <p:cNvPr id="96332" name="Text Box 46"/>
            <p:cNvSpPr txBox="1">
              <a:spLocks noChangeArrowheads="1"/>
            </p:cNvSpPr>
            <p:nvPr/>
          </p:nvSpPr>
          <p:spPr bwMode="auto">
            <a:xfrm>
              <a:off x="4921" y="1207"/>
              <a:ext cx="318"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q2</a:t>
              </a:r>
            </a:p>
          </p:txBody>
        </p:sp>
        <p:sp>
          <p:nvSpPr>
            <p:cNvPr id="96333" name="Text Box 47"/>
            <p:cNvSpPr txBox="1">
              <a:spLocks noChangeArrowheads="1"/>
            </p:cNvSpPr>
            <p:nvPr/>
          </p:nvSpPr>
          <p:spPr bwMode="auto">
            <a:xfrm>
              <a:off x="4921" y="1389"/>
              <a:ext cx="318"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q3</a:t>
              </a:r>
            </a:p>
          </p:txBody>
        </p:sp>
        <p:sp>
          <p:nvSpPr>
            <p:cNvPr id="96334" name="Line 48"/>
            <p:cNvSpPr>
              <a:spLocks noChangeShapeType="1"/>
            </p:cNvSpPr>
            <p:nvPr/>
          </p:nvSpPr>
          <p:spPr bwMode="auto">
            <a:xfrm>
              <a:off x="4830" y="1525"/>
              <a:ext cx="137"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96335" name="Line 49"/>
            <p:cNvSpPr>
              <a:spLocks noChangeShapeType="1"/>
            </p:cNvSpPr>
            <p:nvPr/>
          </p:nvSpPr>
          <p:spPr bwMode="auto">
            <a:xfrm>
              <a:off x="4830" y="1344"/>
              <a:ext cx="137"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96336" name="Line 50"/>
            <p:cNvSpPr>
              <a:spLocks noChangeShapeType="1"/>
            </p:cNvSpPr>
            <p:nvPr/>
          </p:nvSpPr>
          <p:spPr bwMode="auto">
            <a:xfrm>
              <a:off x="4830" y="1162"/>
              <a:ext cx="137"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96337" name="Line 51"/>
            <p:cNvSpPr>
              <a:spLocks noChangeShapeType="1"/>
            </p:cNvSpPr>
            <p:nvPr/>
          </p:nvSpPr>
          <p:spPr bwMode="auto">
            <a:xfrm>
              <a:off x="4830" y="981"/>
              <a:ext cx="137"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96338" name="Line 52"/>
            <p:cNvSpPr>
              <a:spLocks noChangeShapeType="1"/>
            </p:cNvSpPr>
            <p:nvPr/>
          </p:nvSpPr>
          <p:spPr bwMode="auto">
            <a:xfrm>
              <a:off x="4830" y="799"/>
              <a:ext cx="137"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96339" name="Text Box 53"/>
            <p:cNvSpPr txBox="1">
              <a:spLocks noChangeArrowheads="1"/>
            </p:cNvSpPr>
            <p:nvPr/>
          </p:nvSpPr>
          <p:spPr bwMode="auto">
            <a:xfrm>
              <a:off x="4785" y="572"/>
              <a:ext cx="498" cy="250"/>
            </a:xfrm>
            <a:prstGeom prst="rect">
              <a:avLst/>
            </a:prstGeom>
            <a:noFill/>
            <a:ln w="19050" algn="ctr">
              <a:noFill/>
              <a:miter lim="800000"/>
              <a:headEnd/>
              <a:tailEnd/>
            </a:ln>
          </p:spPr>
          <p:txBody>
            <a:bodyPr lIns="90000" tIns="46800" rIns="90000" bIns="46800">
              <a:spAutoFit/>
            </a:bodyPr>
            <a:lstStyle/>
            <a:p>
              <a:pPr algn="ctr">
                <a:lnSpc>
                  <a:spcPct val="100000"/>
                </a:lnSpc>
              </a:pPr>
              <a:r>
                <a:rPr lang="en-US" altLang="zh-CN" i="1">
                  <a:ea typeface="宋体" pitchFamily="2" charset="-122"/>
                </a:rPr>
                <a:t>cout</a:t>
              </a:r>
            </a:p>
          </p:txBody>
        </p:sp>
      </p:grpSp>
      <p:graphicFrame>
        <p:nvGraphicFramePr>
          <p:cNvPr id="551036" name="Group 124"/>
          <p:cNvGraphicFramePr>
            <a:graphicFrameLocks noGrp="1"/>
          </p:cNvGraphicFramePr>
          <p:nvPr>
            <p:ph idx="1"/>
          </p:nvPr>
        </p:nvGraphicFramePr>
        <p:xfrm>
          <a:off x="323850" y="3213100"/>
          <a:ext cx="2878138" cy="1308735"/>
        </p:xfrm>
        <a:graphic>
          <a:graphicData uri="http://schemas.openxmlformats.org/drawingml/2006/table">
            <a:tbl>
              <a:tblPr/>
              <a:tblGrid>
                <a:gridCol w="301625">
                  <a:extLst>
                    <a:ext uri="{9D8B030D-6E8A-4147-A177-3AD203B41FA5}">
                      <a16:colId xmlns:a16="http://schemas.microsoft.com/office/drawing/2014/main" val="20000"/>
                    </a:ext>
                  </a:extLst>
                </a:gridCol>
                <a:gridCol w="344488">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1400175">
                  <a:extLst>
                    <a:ext uri="{9D8B030D-6E8A-4147-A177-3AD203B41FA5}">
                      <a16:colId xmlns:a16="http://schemas.microsoft.com/office/drawing/2014/main" val="20004"/>
                    </a:ext>
                  </a:extLst>
                </a:gridCol>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R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EN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CLK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q3   q2  q1  q0</a:t>
                      </a:r>
                      <a:endParaRPr kumimoji="1" lang="en-US" altLang="zh-CN" sz="16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0    0    0     0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上升</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预置值</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上升</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楷体_GB2312" pitchFamily="49" charset="-122"/>
                          <a:ea typeface="楷体_GB2312" pitchFamily="49" charset="-122"/>
                        </a:rPr>
                        <a:t>计数值加</a:t>
                      </a:r>
                      <a:r>
                        <a:rPr kumimoji="1" lang="en-US" altLang="zh-CN" sz="1600" b="1" i="0" u="none" strike="noStrike" cap="none" normalizeH="0" baseline="0">
                          <a:ln>
                            <a:noFill/>
                          </a:ln>
                          <a:solidFill>
                            <a:schemeClr val="tx1"/>
                          </a:solidFill>
                          <a:effectLst/>
                          <a:latin typeface="楷体_GB2312" pitchFamily="49" charset="-122"/>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9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楷体_GB2312" pitchFamily="49" charset="-122"/>
                          <a:ea typeface="楷体_GB2312" pitchFamily="49" charset="-122"/>
                        </a:rPr>
                        <a:t>保持不变</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 name="Group 214"/>
          <p:cNvGrpSpPr>
            <a:grpSpLocks/>
          </p:cNvGrpSpPr>
          <p:nvPr/>
        </p:nvGrpSpPr>
        <p:grpSpPr bwMode="auto">
          <a:xfrm>
            <a:off x="5264150" y="101600"/>
            <a:ext cx="3463925" cy="971550"/>
            <a:chOff x="3316" y="64"/>
            <a:chExt cx="2182" cy="612"/>
          </a:xfrm>
        </p:grpSpPr>
        <p:sp>
          <p:nvSpPr>
            <p:cNvPr id="96308" name="Text Box 209"/>
            <p:cNvSpPr txBox="1">
              <a:spLocks noChangeArrowheads="1"/>
            </p:cNvSpPr>
            <p:nvPr/>
          </p:nvSpPr>
          <p:spPr bwMode="auto">
            <a:xfrm>
              <a:off x="4551" y="64"/>
              <a:ext cx="947" cy="419"/>
            </a:xfrm>
            <a:prstGeom prst="rect">
              <a:avLst/>
            </a:prstGeom>
            <a:noFill/>
            <a:ln w="19050" algn="ctr">
              <a:solidFill>
                <a:srgbClr val="FF0000"/>
              </a:solidFill>
              <a:miter lim="800000"/>
              <a:headEnd/>
              <a:tailEnd/>
            </a:ln>
          </p:spPr>
          <p:txBody>
            <a:bodyPr lIns="90000" tIns="82800" rIns="90000" bIns="46800">
              <a:spAutoFit/>
            </a:bodyPr>
            <a:lstStyle/>
            <a:p>
              <a:pPr algn="ctr"/>
              <a:r>
                <a:rPr lang="zh-CN" altLang="en-US">
                  <a:ea typeface="宋体" pitchFamily="2" charset="-122"/>
                </a:rPr>
                <a:t>标准无符号类型程序包</a:t>
              </a:r>
            </a:p>
          </p:txBody>
        </p:sp>
        <p:sp>
          <p:nvSpPr>
            <p:cNvPr id="96309" name="Oval 210"/>
            <p:cNvSpPr>
              <a:spLocks noChangeArrowheads="1"/>
            </p:cNvSpPr>
            <p:nvPr/>
          </p:nvSpPr>
          <p:spPr bwMode="auto">
            <a:xfrm>
              <a:off x="3316" y="517"/>
              <a:ext cx="998" cy="159"/>
            </a:xfrm>
            <a:prstGeom prst="ellipse">
              <a:avLst/>
            </a:prstGeom>
            <a:noFill/>
            <a:ln w="19050" algn="ctr">
              <a:solidFill>
                <a:srgbClr val="FF0000"/>
              </a:solidFill>
              <a:prstDash val="dash"/>
              <a:round/>
              <a:headEnd/>
              <a:tailEnd/>
            </a:ln>
          </p:spPr>
          <p:txBody>
            <a:bodyPr lIns="90000" tIns="82800" rIns="90000" bIns="46800" anchor="ctr">
              <a:spAutoFit/>
            </a:bodyPr>
            <a:lstStyle/>
            <a:p>
              <a:endParaRPr lang="zh-CN" altLang="en-US"/>
            </a:p>
          </p:txBody>
        </p:sp>
        <p:sp>
          <p:nvSpPr>
            <p:cNvPr id="96310" name="Line 211"/>
            <p:cNvSpPr>
              <a:spLocks noChangeShapeType="1"/>
            </p:cNvSpPr>
            <p:nvPr/>
          </p:nvSpPr>
          <p:spPr bwMode="auto">
            <a:xfrm flipV="1">
              <a:off x="4286" y="464"/>
              <a:ext cx="272" cy="136"/>
            </a:xfrm>
            <a:prstGeom prst="line">
              <a:avLst/>
            </a:prstGeom>
            <a:noFill/>
            <a:ln w="19050">
              <a:solidFill>
                <a:srgbClr val="FF0000"/>
              </a:solidFill>
              <a:round/>
              <a:headEnd/>
              <a:tailEnd/>
            </a:ln>
          </p:spPr>
          <p:txBody>
            <a:bodyPr lIns="90000" tIns="82800" rIns="90000" bIns="46800">
              <a:spAutoFit/>
            </a:bodyPr>
            <a:lstStyle/>
            <a:p>
              <a:endParaRPr lang="zh-CN" altLang="en-US"/>
            </a:p>
          </p:txBody>
        </p:sp>
      </p:grpSp>
      <p:sp>
        <p:nvSpPr>
          <p:cNvPr id="551125" name="Text Box 213"/>
          <p:cNvSpPr txBox="1">
            <a:spLocks noChangeArrowheads="1"/>
          </p:cNvSpPr>
          <p:nvPr/>
        </p:nvSpPr>
        <p:spPr bwMode="auto">
          <a:xfrm>
            <a:off x="1187450" y="5805488"/>
            <a:ext cx="1944688" cy="646112"/>
          </a:xfrm>
          <a:prstGeom prst="rect">
            <a:avLst/>
          </a:prstGeom>
          <a:noFill/>
          <a:ln w="19050" algn="ctr">
            <a:noFill/>
            <a:miter lim="800000"/>
            <a:headEnd/>
            <a:tailEnd/>
          </a:ln>
        </p:spPr>
        <p:txBody>
          <a:bodyPr lIns="90000" tIns="82800" rIns="90000" bIns="46800">
            <a:spAutoFit/>
          </a:bodyPr>
          <a:lstStyle/>
          <a:p>
            <a:pPr algn="ctr"/>
            <a:r>
              <a:rPr lang="zh-CN" altLang="en-US"/>
              <a:t>仿真波形</a:t>
            </a:r>
            <a:r>
              <a:rPr lang="en-US" altLang="zh-CN"/>
              <a:t>counter16.vhd</a:t>
            </a:r>
          </a:p>
        </p:txBody>
      </p:sp>
      <p:grpSp>
        <p:nvGrpSpPr>
          <p:cNvPr id="6" name="组合 55"/>
          <p:cNvGrpSpPr>
            <a:grpSpLocks/>
          </p:cNvGrpSpPr>
          <p:nvPr/>
        </p:nvGrpSpPr>
        <p:grpSpPr bwMode="auto">
          <a:xfrm>
            <a:off x="5003800" y="620713"/>
            <a:ext cx="3854450" cy="4364037"/>
            <a:chOff x="5004048" y="620688"/>
            <a:chExt cx="3853606" cy="4363368"/>
          </a:xfrm>
        </p:grpSpPr>
        <p:sp>
          <p:nvSpPr>
            <p:cNvPr id="96305" name="Text Box 32"/>
            <p:cNvSpPr txBox="1">
              <a:spLocks noChangeArrowheads="1"/>
            </p:cNvSpPr>
            <p:nvPr/>
          </p:nvSpPr>
          <p:spPr bwMode="auto">
            <a:xfrm>
              <a:off x="6876256" y="4653136"/>
              <a:ext cx="1981398" cy="330920"/>
            </a:xfrm>
            <a:prstGeom prst="rect">
              <a:avLst/>
            </a:prstGeom>
            <a:noFill/>
            <a:ln w="19050" algn="ctr">
              <a:solidFill>
                <a:srgbClr val="0099CC"/>
              </a:solidFill>
              <a:miter lim="800000"/>
              <a:headEnd/>
              <a:tailEnd/>
            </a:ln>
          </p:spPr>
          <p:txBody>
            <a:bodyPr lIns="90000" tIns="82800" rIns="90000" bIns="46800">
              <a:spAutoFit/>
            </a:bodyPr>
            <a:lstStyle/>
            <a:p>
              <a:pPr>
                <a:lnSpc>
                  <a:spcPct val="65000"/>
                </a:lnSpc>
              </a:pPr>
              <a:r>
                <a:rPr lang="zh-CN" altLang="en-US">
                  <a:ea typeface="宋体" pitchFamily="2" charset="-122"/>
                </a:rPr>
                <a:t>算数运算程序包</a:t>
              </a:r>
            </a:p>
          </p:txBody>
        </p:sp>
        <p:sp>
          <p:nvSpPr>
            <p:cNvPr id="96306" name="Oval 33"/>
            <p:cNvSpPr>
              <a:spLocks noChangeArrowheads="1"/>
            </p:cNvSpPr>
            <p:nvPr/>
          </p:nvSpPr>
          <p:spPr bwMode="auto">
            <a:xfrm>
              <a:off x="5004048" y="620688"/>
              <a:ext cx="1620000" cy="216000"/>
            </a:xfrm>
            <a:prstGeom prst="ellipse">
              <a:avLst/>
            </a:prstGeom>
            <a:noFill/>
            <a:ln w="19050" algn="ctr">
              <a:solidFill>
                <a:srgbClr val="0099CC"/>
              </a:solidFill>
              <a:prstDash val="dash"/>
              <a:round/>
              <a:headEnd/>
              <a:tailEnd/>
            </a:ln>
          </p:spPr>
          <p:txBody>
            <a:bodyPr lIns="90000" tIns="82800" rIns="90000" bIns="46800" anchor="ctr">
              <a:spAutoFit/>
            </a:bodyPr>
            <a:lstStyle/>
            <a:p>
              <a:endParaRPr lang="zh-CN" altLang="en-US"/>
            </a:p>
          </p:txBody>
        </p:sp>
        <p:sp>
          <p:nvSpPr>
            <p:cNvPr id="96307" name="Line 34"/>
            <p:cNvSpPr>
              <a:spLocks noChangeShapeType="1"/>
            </p:cNvSpPr>
            <p:nvPr/>
          </p:nvSpPr>
          <p:spPr bwMode="auto">
            <a:xfrm>
              <a:off x="6588224" y="764704"/>
              <a:ext cx="288032" cy="3960439"/>
            </a:xfrm>
            <a:prstGeom prst="line">
              <a:avLst/>
            </a:prstGeom>
            <a:noFill/>
            <a:ln w="19050">
              <a:solidFill>
                <a:srgbClr val="0099CC"/>
              </a:solidFill>
              <a:round/>
              <a:headEnd/>
              <a:tailEn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09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510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11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1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118" grpId="0"/>
      <p:bldP spid="550947" grpId="0" animBg="1"/>
      <p:bldP spid="55112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type="title"/>
          </p:nvPr>
        </p:nvSpPr>
        <p:spPr>
          <a:xfrm>
            <a:off x="7418388" y="6486525"/>
            <a:ext cx="1725612" cy="371475"/>
          </a:xfrm>
        </p:spPr>
        <p:txBody>
          <a:bodyPr/>
          <a:lstStyle/>
          <a:p>
            <a:pPr algn="r" eaLnBrk="1" hangingPunct="1">
              <a:spcBef>
                <a:spcPct val="50000"/>
              </a:spcBef>
              <a:defRPr/>
            </a:pPr>
            <a:r>
              <a:rPr lang="zh-CN" altLang="en-US"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计数器的描述</a:t>
            </a:r>
            <a:r>
              <a:rPr lang="en-US" altLang="zh-CN" sz="18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2</a:t>
            </a:r>
          </a:p>
        </p:txBody>
      </p:sp>
      <p:sp>
        <p:nvSpPr>
          <p:cNvPr id="552971" name="AutoShape 11"/>
          <p:cNvSpPr>
            <a:spLocks noChangeArrowheads="1"/>
          </p:cNvSpPr>
          <p:nvPr/>
        </p:nvSpPr>
        <p:spPr bwMode="auto">
          <a:xfrm>
            <a:off x="323850" y="188913"/>
            <a:ext cx="2463800" cy="381000"/>
          </a:xfrm>
          <a:prstGeom prst="roundRect">
            <a:avLst>
              <a:gd name="adj" fmla="val 50000"/>
            </a:avLst>
          </a:prstGeom>
          <a:gradFill rotWithShape="0">
            <a:gsLst>
              <a:gs pos="0">
                <a:srgbClr val="5E1847"/>
              </a:gs>
              <a:gs pos="100000">
                <a:srgbClr val="CC33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同步可逆计数器</a:t>
            </a:r>
          </a:p>
        </p:txBody>
      </p:sp>
      <p:sp>
        <p:nvSpPr>
          <p:cNvPr id="553045" name="Rectangle 85"/>
          <p:cNvSpPr>
            <a:spLocks noChangeArrowheads="1"/>
          </p:cNvSpPr>
          <p:nvPr/>
        </p:nvSpPr>
        <p:spPr bwMode="auto">
          <a:xfrm>
            <a:off x="0" y="1412875"/>
            <a:ext cx="5976938" cy="2809875"/>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sz="1800">
              <a:ea typeface="宋体" pitchFamily="2" charset="-122"/>
            </a:endParaRPr>
          </a:p>
          <a:p>
            <a:pPr>
              <a:lnSpc>
                <a:spcPct val="35000"/>
              </a:lnSpc>
            </a:pPr>
            <a:endParaRPr lang="en-US" altLang="zh-CN" sz="1800">
              <a:solidFill>
                <a:schemeClr val="accent2"/>
              </a:solidFill>
              <a:ea typeface="宋体" pitchFamily="2" charset="-122"/>
            </a:endParaRPr>
          </a:p>
          <a:p>
            <a:pPr>
              <a:lnSpc>
                <a:spcPct val="35000"/>
              </a:lnSpc>
            </a:pPr>
            <a:r>
              <a:rPr lang="en-US" altLang="zh-CN" sz="1800">
                <a:solidFill>
                  <a:schemeClr val="accent2"/>
                </a:solidFill>
                <a:ea typeface="宋体" pitchFamily="2" charset="-122"/>
              </a:rPr>
              <a:t>LIBRARY</a:t>
            </a:r>
            <a:r>
              <a:rPr lang="en-US" altLang="zh-CN" sz="1800">
                <a:ea typeface="宋体" pitchFamily="2" charset="-122"/>
              </a:rPr>
              <a:t> IEEE;</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IEEE.std_logic_1164.</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IEEE.std_logic_arith.</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r>
              <a:rPr lang="en-US" altLang="zh-CN" sz="1800">
                <a:solidFill>
                  <a:schemeClr val="accent2"/>
                </a:solidFill>
                <a:ea typeface="宋体" pitchFamily="2" charset="-122"/>
              </a:rPr>
              <a:t>USE</a:t>
            </a:r>
            <a:r>
              <a:rPr lang="en-US" altLang="zh-CN" sz="1800">
                <a:ea typeface="宋体" pitchFamily="2" charset="-122"/>
              </a:rPr>
              <a:t> IEEE.std_logic_unsigned.</a:t>
            </a:r>
            <a:r>
              <a:rPr lang="en-US" altLang="zh-CN" sz="1800">
                <a:solidFill>
                  <a:schemeClr val="accent2"/>
                </a:solidFill>
                <a:ea typeface="宋体" pitchFamily="2" charset="-122"/>
              </a:rPr>
              <a:t>ALL</a:t>
            </a:r>
            <a:r>
              <a:rPr lang="en-US" altLang="zh-CN" sz="1800">
                <a:ea typeface="宋体" pitchFamily="2" charset="-122"/>
              </a:rPr>
              <a:t>;</a:t>
            </a:r>
          </a:p>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ENTITY</a:t>
            </a:r>
            <a:r>
              <a:rPr lang="en-US" altLang="zh-CN" sz="1800">
                <a:ea typeface="宋体" pitchFamily="2" charset="-122"/>
              </a:rPr>
              <a:t> counterN </a:t>
            </a:r>
            <a:r>
              <a:rPr lang="en-US" altLang="zh-CN" sz="1800">
                <a:solidFill>
                  <a:schemeClr val="accent2"/>
                </a:solidFill>
                <a:ea typeface="宋体" pitchFamily="2" charset="-122"/>
              </a:rPr>
              <a:t>IS</a:t>
            </a:r>
            <a:r>
              <a:rPr lang="en-US" altLang="zh-CN" sz="1800">
                <a:ea typeface="宋体" pitchFamily="2" charset="-122"/>
              </a:rPr>
              <a:t> </a:t>
            </a:r>
          </a:p>
          <a:p>
            <a:pPr>
              <a:lnSpc>
                <a:spcPct val="35000"/>
              </a:lnSpc>
            </a:pPr>
            <a:r>
              <a:rPr lang="en-US" altLang="zh-CN" sz="1800">
                <a:ea typeface="宋体" pitchFamily="2" charset="-122"/>
              </a:rPr>
              <a:t>    </a:t>
            </a:r>
            <a:r>
              <a:rPr lang="en-US" altLang="zh-CN" sz="1800">
                <a:solidFill>
                  <a:schemeClr val="accent2"/>
                </a:solidFill>
                <a:ea typeface="宋体" pitchFamily="2" charset="-122"/>
              </a:rPr>
              <a:t>GENERIC</a:t>
            </a:r>
            <a:r>
              <a:rPr lang="en-US" altLang="zh-CN" sz="1800">
                <a:ea typeface="宋体" pitchFamily="2" charset="-122"/>
              </a:rPr>
              <a:t> (n : integer:=8);</a:t>
            </a:r>
          </a:p>
          <a:p>
            <a:pPr>
              <a:lnSpc>
                <a:spcPct val="35000"/>
              </a:lnSpc>
            </a:pPr>
            <a:r>
              <a:rPr lang="en-US" altLang="zh-CN" sz="1800">
                <a:ea typeface="宋体" pitchFamily="2" charset="-122"/>
              </a:rPr>
              <a:t>    </a:t>
            </a:r>
            <a:r>
              <a:rPr lang="en-US" altLang="zh-CN" sz="1800">
                <a:solidFill>
                  <a:schemeClr val="accent2"/>
                </a:solidFill>
                <a:ea typeface="宋体" pitchFamily="2" charset="-122"/>
              </a:rPr>
              <a:t>PORT</a:t>
            </a:r>
            <a:r>
              <a:rPr lang="en-US" altLang="zh-CN" sz="1800">
                <a:ea typeface="宋体" pitchFamily="2" charset="-122"/>
              </a:rPr>
              <a:t> (clk,areset,sset,enable,updown : </a:t>
            </a:r>
            <a:r>
              <a:rPr lang="en-US" altLang="zh-CN" sz="1800">
                <a:solidFill>
                  <a:schemeClr val="accent2"/>
                </a:solidFill>
                <a:ea typeface="宋体" pitchFamily="2" charset="-122"/>
              </a:rPr>
              <a:t>IN</a:t>
            </a:r>
            <a:r>
              <a:rPr lang="en-US" altLang="zh-CN" sz="1800">
                <a:ea typeface="宋体" pitchFamily="2" charset="-122"/>
              </a:rPr>
              <a:t>  std_logic;</a:t>
            </a:r>
          </a:p>
          <a:p>
            <a:pPr>
              <a:lnSpc>
                <a:spcPct val="35000"/>
              </a:lnSpc>
            </a:pPr>
            <a:r>
              <a:rPr lang="en-US" altLang="zh-CN" sz="1800">
                <a:ea typeface="宋体" pitchFamily="2" charset="-122"/>
              </a:rPr>
              <a:t>   q  : </a:t>
            </a:r>
            <a:r>
              <a:rPr lang="en-US" altLang="zh-CN" sz="1800">
                <a:solidFill>
                  <a:schemeClr val="accent2"/>
                </a:solidFill>
                <a:ea typeface="宋体" pitchFamily="2" charset="-122"/>
              </a:rPr>
              <a:t>BUFFER</a:t>
            </a:r>
            <a:r>
              <a:rPr lang="en-US" altLang="zh-CN" sz="1800">
                <a:ea typeface="宋体" pitchFamily="2" charset="-122"/>
              </a:rPr>
              <a:t> std_logic_vector(n-1 </a:t>
            </a:r>
            <a:r>
              <a:rPr lang="en-US" altLang="zh-CN" sz="1800">
                <a:solidFill>
                  <a:schemeClr val="accent2"/>
                </a:solidFill>
                <a:ea typeface="宋体" pitchFamily="2" charset="-122"/>
              </a:rPr>
              <a:t>DOWNTO</a:t>
            </a:r>
            <a:r>
              <a:rPr lang="en-US" altLang="zh-CN" sz="1800">
                <a:ea typeface="宋体" pitchFamily="2" charset="-122"/>
              </a:rPr>
              <a:t> 0));</a:t>
            </a:r>
          </a:p>
          <a:p>
            <a:pPr>
              <a:lnSpc>
                <a:spcPct val="35000"/>
              </a:lnSpc>
            </a:pPr>
            <a:r>
              <a:rPr lang="en-US" altLang="zh-CN" sz="1800">
                <a:solidFill>
                  <a:schemeClr val="accent2"/>
                </a:solidFill>
                <a:ea typeface="宋体" pitchFamily="2" charset="-122"/>
              </a:rPr>
              <a:t>END</a:t>
            </a:r>
            <a:r>
              <a:rPr lang="en-US" altLang="zh-CN" sz="1800">
                <a:ea typeface="宋体" pitchFamily="2" charset="-122"/>
              </a:rPr>
              <a:t> counterN;</a:t>
            </a:r>
          </a:p>
        </p:txBody>
      </p:sp>
      <p:sp>
        <p:nvSpPr>
          <p:cNvPr id="553046" name="Text Box 86"/>
          <p:cNvSpPr txBox="1">
            <a:spLocks noChangeArrowheads="1"/>
          </p:cNvSpPr>
          <p:nvPr/>
        </p:nvSpPr>
        <p:spPr bwMode="auto">
          <a:xfrm>
            <a:off x="4572000" y="404813"/>
            <a:ext cx="4572000" cy="5159375"/>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sz="1800">
              <a:ea typeface="宋体" pitchFamily="2" charset="-122"/>
            </a:endParaRPr>
          </a:p>
          <a:p>
            <a:pPr>
              <a:lnSpc>
                <a:spcPct val="35000"/>
              </a:lnSpc>
            </a:pPr>
            <a:r>
              <a:rPr lang="en-US" altLang="zh-CN" sz="1800">
                <a:solidFill>
                  <a:schemeClr val="accent2"/>
                </a:solidFill>
                <a:ea typeface="宋体" pitchFamily="2" charset="-122"/>
              </a:rPr>
              <a:t>ARCHITECTURE</a:t>
            </a:r>
            <a:r>
              <a:rPr lang="en-US" altLang="zh-CN" sz="1800">
                <a:ea typeface="宋体" pitchFamily="2" charset="-122"/>
              </a:rPr>
              <a:t> rtl_arc </a:t>
            </a:r>
            <a:r>
              <a:rPr lang="en-US" altLang="zh-CN" sz="1800">
                <a:solidFill>
                  <a:schemeClr val="accent2"/>
                </a:solidFill>
                <a:ea typeface="宋体" pitchFamily="2" charset="-122"/>
              </a:rPr>
              <a:t>OF</a:t>
            </a:r>
            <a:r>
              <a:rPr lang="en-US" altLang="zh-CN" sz="1800">
                <a:ea typeface="宋体" pitchFamily="2" charset="-122"/>
              </a:rPr>
              <a:t> counterN </a:t>
            </a:r>
            <a:r>
              <a:rPr lang="en-US" altLang="zh-CN" sz="1800">
                <a:solidFill>
                  <a:schemeClr val="accent2"/>
                </a:solidFill>
                <a:ea typeface="宋体" pitchFamily="2" charset="-122"/>
              </a:rPr>
              <a:t>IS</a:t>
            </a:r>
          </a:p>
          <a:p>
            <a:pPr>
              <a:lnSpc>
                <a:spcPct val="35000"/>
              </a:lnSpc>
            </a:pPr>
            <a:r>
              <a:rPr lang="en-US" altLang="zh-CN" sz="1800">
                <a:solidFill>
                  <a:schemeClr val="accent2"/>
                </a:solidFill>
                <a:ea typeface="宋体" pitchFamily="2" charset="-122"/>
              </a:rPr>
              <a:t>BEGIN</a:t>
            </a:r>
          </a:p>
          <a:p>
            <a:pPr>
              <a:lnSpc>
                <a:spcPct val="35000"/>
              </a:lnSpc>
            </a:pPr>
            <a:r>
              <a:rPr lang="en-US" altLang="zh-CN" sz="1800">
                <a:ea typeface="宋体" pitchFamily="2" charset="-122"/>
              </a:rPr>
              <a:t>     </a:t>
            </a:r>
            <a:r>
              <a:rPr lang="en-US" altLang="zh-CN" sz="1800">
                <a:solidFill>
                  <a:schemeClr val="accent2"/>
                </a:solidFill>
                <a:ea typeface="宋体" pitchFamily="2" charset="-122"/>
              </a:rPr>
              <a:t>PROCESS</a:t>
            </a:r>
            <a:r>
              <a:rPr lang="en-US" altLang="zh-CN" sz="1800">
                <a:ea typeface="宋体" pitchFamily="2" charset="-122"/>
              </a:rPr>
              <a:t> (clk,areset)</a:t>
            </a:r>
          </a:p>
          <a:p>
            <a:pPr>
              <a:lnSpc>
                <a:spcPct val="35000"/>
              </a:lnSpc>
            </a:pPr>
            <a:r>
              <a:rPr lang="en-US" altLang="zh-CN" sz="1800">
                <a:ea typeface="宋体" pitchFamily="2" charset="-122"/>
              </a:rPr>
              <a:t>     </a:t>
            </a:r>
            <a:r>
              <a:rPr lang="en-US" altLang="zh-CN" sz="1800">
                <a:solidFill>
                  <a:schemeClr val="accent2"/>
                </a:solidFill>
                <a:ea typeface="宋体" pitchFamily="2" charset="-122"/>
              </a:rPr>
              <a:t>BEGIN</a:t>
            </a:r>
          </a:p>
          <a:p>
            <a:pPr>
              <a:lnSpc>
                <a:spcPct val="35000"/>
              </a:lnSpc>
            </a:pPr>
            <a:r>
              <a:rPr lang="en-US" altLang="zh-CN" sz="1800">
                <a:solidFill>
                  <a:schemeClr val="accent2"/>
                </a:solidFill>
                <a:ea typeface="宋体" pitchFamily="2" charset="-122"/>
              </a:rPr>
              <a:t>          IF</a:t>
            </a:r>
            <a:r>
              <a:rPr lang="en-US" altLang="zh-CN" sz="1800">
                <a:ea typeface="宋体" pitchFamily="2" charset="-122"/>
              </a:rPr>
              <a:t> (areset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q &lt;= '0';</a:t>
            </a:r>
          </a:p>
          <a:p>
            <a:pPr>
              <a:lnSpc>
                <a:spcPct val="35000"/>
              </a:lnSpc>
            </a:pPr>
            <a:r>
              <a:rPr lang="en-US" altLang="zh-CN" sz="1800">
                <a:ea typeface="宋体" pitchFamily="2" charset="-122"/>
              </a:rPr>
              <a:t>          </a:t>
            </a:r>
            <a:r>
              <a:rPr lang="en-US" altLang="zh-CN" sz="1800">
                <a:solidFill>
                  <a:schemeClr val="accent2"/>
                </a:solidFill>
                <a:ea typeface="宋体" pitchFamily="2" charset="-122"/>
              </a:rPr>
              <a:t>ELSIF</a:t>
            </a:r>
            <a:r>
              <a:rPr lang="en-US" altLang="zh-CN" sz="1800">
                <a:ea typeface="宋体" pitchFamily="2" charset="-122"/>
              </a:rPr>
              <a:t> (clk'event </a:t>
            </a:r>
            <a:r>
              <a:rPr lang="en-US" altLang="zh-CN" sz="1800">
                <a:solidFill>
                  <a:schemeClr val="accent2"/>
                </a:solidFill>
                <a:ea typeface="宋体" pitchFamily="2" charset="-122"/>
              </a:rPr>
              <a:t>AND</a:t>
            </a:r>
            <a:r>
              <a:rPr lang="en-US" altLang="zh-CN" sz="1800">
                <a:ea typeface="宋体" pitchFamily="2" charset="-122"/>
              </a:rPr>
              <a:t> clk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(sset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q &lt;= '1';</a:t>
            </a:r>
          </a:p>
          <a:p>
            <a:pPr>
              <a:lnSpc>
                <a:spcPct val="35000"/>
              </a:lnSpc>
            </a:pPr>
            <a:r>
              <a:rPr lang="en-US" altLang="zh-CN" sz="1800">
                <a:ea typeface="宋体" pitchFamily="2" charset="-122"/>
              </a:rPr>
              <a:t>              </a:t>
            </a:r>
            <a:r>
              <a:rPr lang="en-US" altLang="zh-CN" sz="1800">
                <a:solidFill>
                  <a:schemeClr val="accent2"/>
                </a:solidFill>
                <a:ea typeface="宋体" pitchFamily="2" charset="-122"/>
              </a:rPr>
              <a:t>ELSIF </a:t>
            </a:r>
            <a:r>
              <a:rPr lang="en-US" altLang="zh-CN" sz="1800">
                <a:ea typeface="宋体" pitchFamily="2" charset="-122"/>
              </a:rPr>
              <a:t>(enable ='1') </a:t>
            </a:r>
            <a:r>
              <a:rPr lang="en-US" altLang="zh-CN" sz="1800">
                <a:solidFill>
                  <a:schemeClr val="accent2"/>
                </a:solidFill>
                <a:ea typeface="宋体" pitchFamily="2" charset="-122"/>
              </a:rPr>
              <a:t>THEN</a:t>
            </a:r>
          </a:p>
          <a:p>
            <a:pPr>
              <a:lnSpc>
                <a:spcPct val="35000"/>
              </a:lnSpc>
            </a:pPr>
            <a:r>
              <a:rPr lang="en-US" altLang="zh-CN" sz="1800">
                <a:ea typeface="宋体" pitchFamily="2" charset="-122"/>
              </a:rPr>
              <a:t>                  </a:t>
            </a:r>
            <a:r>
              <a:rPr lang="en-US" altLang="zh-CN" sz="1800">
                <a:solidFill>
                  <a:schemeClr val="accent2"/>
                </a:solidFill>
                <a:ea typeface="宋体" pitchFamily="2" charset="-122"/>
              </a:rPr>
              <a:t>IF</a:t>
            </a:r>
            <a:r>
              <a:rPr lang="en-US" altLang="zh-CN" sz="1800">
                <a:ea typeface="宋体" pitchFamily="2" charset="-122"/>
              </a:rPr>
              <a:t> (updown ='1') </a:t>
            </a:r>
            <a:r>
              <a:rPr lang="en-US" altLang="zh-CN" sz="1800">
                <a:solidFill>
                  <a:schemeClr val="accent2"/>
                </a:solidFill>
                <a:ea typeface="宋体" pitchFamily="2" charset="-122"/>
              </a:rPr>
              <a:t>THEN</a:t>
            </a:r>
            <a:r>
              <a:rPr lang="en-US" altLang="zh-CN" sz="1800">
                <a:ea typeface="宋体" pitchFamily="2" charset="-122"/>
              </a:rPr>
              <a:t> </a:t>
            </a:r>
          </a:p>
          <a:p>
            <a:pPr>
              <a:lnSpc>
                <a:spcPct val="35000"/>
              </a:lnSpc>
            </a:pPr>
            <a:r>
              <a:rPr lang="en-US" altLang="zh-CN" sz="1800">
                <a:ea typeface="宋体" pitchFamily="2" charset="-122"/>
              </a:rPr>
              <a:t>                      q &lt;= q +1;</a:t>
            </a:r>
          </a:p>
          <a:p>
            <a:pPr>
              <a:lnSpc>
                <a:spcPct val="35000"/>
              </a:lnSpc>
            </a:pPr>
            <a:r>
              <a:rPr lang="en-US" altLang="zh-CN" sz="1800">
                <a:ea typeface="宋体" pitchFamily="2" charset="-122"/>
              </a:rPr>
              <a:t>                  </a:t>
            </a:r>
            <a:r>
              <a:rPr lang="en-US" altLang="zh-CN" sz="1800">
                <a:solidFill>
                  <a:schemeClr val="accent2"/>
                </a:solidFill>
                <a:ea typeface="宋体" pitchFamily="2" charset="-122"/>
              </a:rPr>
              <a:t>ELSE</a:t>
            </a:r>
          </a:p>
          <a:p>
            <a:pPr>
              <a:lnSpc>
                <a:spcPct val="35000"/>
              </a:lnSpc>
            </a:pPr>
            <a:r>
              <a:rPr lang="en-US" altLang="zh-CN" sz="1800">
                <a:ea typeface="宋体" pitchFamily="2" charset="-122"/>
              </a:rPr>
              <a:t>                      q &lt;= q -1;</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5000"/>
              </a:lnSpc>
            </a:pPr>
            <a:r>
              <a:rPr lang="en-US" altLang="zh-CN" sz="1800">
                <a:ea typeface="宋体" pitchFamily="2" charset="-122"/>
              </a:rPr>
              <a:t>              </a:t>
            </a:r>
            <a:r>
              <a:rPr lang="en-US" altLang="zh-CN" sz="1800">
                <a:solidFill>
                  <a:schemeClr val="accent2"/>
                </a:solidFill>
                <a:ea typeface="宋体" pitchFamily="2" charset="-122"/>
              </a:rPr>
              <a:t>ELSE</a:t>
            </a:r>
          </a:p>
          <a:p>
            <a:pPr>
              <a:lnSpc>
                <a:spcPct val="35000"/>
              </a:lnSpc>
            </a:pPr>
            <a:r>
              <a:rPr lang="en-US" altLang="zh-CN" sz="1800">
                <a:ea typeface="宋体" pitchFamily="2" charset="-122"/>
              </a:rPr>
              <a:t>                  q &lt;= q;</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IF</a:t>
            </a:r>
            <a:r>
              <a:rPr lang="en-US" altLang="zh-CN" sz="1800">
                <a:ea typeface="宋体" pitchFamily="2" charset="-122"/>
              </a:rPr>
              <a:t>;</a:t>
            </a:r>
          </a:p>
          <a:p>
            <a:pPr>
              <a:lnSpc>
                <a:spcPct val="35000"/>
              </a:lnSpc>
            </a:pPr>
            <a:r>
              <a:rPr lang="en-US" altLang="zh-CN" sz="1800">
                <a:ea typeface="宋体" pitchFamily="2" charset="-122"/>
              </a:rPr>
              <a:t>     </a:t>
            </a:r>
            <a:r>
              <a:rPr lang="en-US" altLang="zh-CN" sz="1800">
                <a:solidFill>
                  <a:schemeClr val="accent2"/>
                </a:solidFill>
                <a:ea typeface="宋体" pitchFamily="2" charset="-122"/>
              </a:rPr>
              <a:t>END PROCESS</a:t>
            </a:r>
            <a:r>
              <a:rPr lang="en-US" altLang="zh-CN" sz="1800">
                <a:ea typeface="宋体" pitchFamily="2" charset="-122"/>
              </a:rPr>
              <a:t>;</a:t>
            </a:r>
          </a:p>
          <a:p>
            <a:pPr>
              <a:lnSpc>
                <a:spcPct val="35000"/>
              </a:lnSpc>
            </a:pPr>
            <a:r>
              <a:rPr lang="en-US" altLang="zh-CN" sz="1800">
                <a:solidFill>
                  <a:schemeClr val="accent2"/>
                </a:solidFill>
                <a:ea typeface="宋体" pitchFamily="2" charset="-122"/>
              </a:rPr>
              <a:t>END</a:t>
            </a:r>
            <a:r>
              <a:rPr lang="en-US" altLang="zh-CN" sz="1800">
                <a:ea typeface="宋体" pitchFamily="2" charset="-122"/>
              </a:rPr>
              <a:t> rtl_arc;</a:t>
            </a:r>
          </a:p>
        </p:txBody>
      </p:sp>
      <p:grpSp>
        <p:nvGrpSpPr>
          <p:cNvPr id="2" name="组合 12"/>
          <p:cNvGrpSpPr>
            <a:grpSpLocks/>
          </p:cNvGrpSpPr>
          <p:nvPr/>
        </p:nvGrpSpPr>
        <p:grpSpPr bwMode="auto">
          <a:xfrm>
            <a:off x="1403350" y="2636838"/>
            <a:ext cx="4032250" cy="720725"/>
            <a:chOff x="1403648" y="2636912"/>
            <a:chExt cx="4032448" cy="720080"/>
          </a:xfrm>
        </p:grpSpPr>
        <p:sp>
          <p:nvSpPr>
            <p:cNvPr id="97288" name="矩形 5"/>
            <p:cNvSpPr>
              <a:spLocks noChangeArrowheads="1"/>
            </p:cNvSpPr>
            <p:nvPr/>
          </p:nvSpPr>
          <p:spPr bwMode="auto">
            <a:xfrm>
              <a:off x="3635896" y="2636912"/>
              <a:ext cx="1800200" cy="615553"/>
            </a:xfrm>
            <a:prstGeom prst="rect">
              <a:avLst/>
            </a:prstGeom>
            <a:noFill/>
            <a:ln w="9525">
              <a:solidFill>
                <a:schemeClr val="accent1"/>
              </a:solidFill>
              <a:miter lim="800000"/>
              <a:headEnd/>
              <a:tailEnd/>
            </a:ln>
          </p:spPr>
          <p:txBody>
            <a:bodyPr>
              <a:spAutoFit/>
            </a:bodyPr>
            <a:lstStyle/>
            <a:p>
              <a:r>
                <a:rPr lang="zh-CN" altLang="en-US">
                  <a:ea typeface="宋体" pitchFamily="2" charset="-122"/>
                </a:rPr>
                <a:t>参数传递语句：定义端口宽度</a:t>
              </a:r>
              <a:endParaRPr lang="zh-CN" altLang="en-US"/>
            </a:p>
          </p:txBody>
        </p:sp>
        <p:cxnSp>
          <p:nvCxnSpPr>
            <p:cNvPr id="8" name="直接箭头连接符 7"/>
            <p:cNvCxnSpPr/>
            <p:nvPr/>
          </p:nvCxnSpPr>
          <p:spPr bwMode="auto">
            <a:xfrm flipH="1">
              <a:off x="1403648" y="3068326"/>
              <a:ext cx="2232135" cy="288666"/>
            </a:xfrm>
            <a:prstGeom prst="straightConnector1">
              <a:avLst/>
            </a:prstGeom>
            <a:noFill/>
            <a:ln w="19050" cap="flat" cmpd="sng" algn="ctr">
              <a:solidFill>
                <a:schemeClr val="accent1">
                  <a:lumMod val="75000"/>
                </a:schemeClr>
              </a:solidFill>
              <a:prstDash val="solid"/>
              <a:round/>
              <a:headEnd type="none" w="med" len="med"/>
              <a:tailEnd type="arrow"/>
            </a:ln>
            <a:effectLst/>
          </p:spPr>
        </p:cxnSp>
      </p:grpSp>
      <p:sp>
        <p:nvSpPr>
          <p:cNvPr id="9" name="TextBox 8"/>
          <p:cNvSpPr txBox="1">
            <a:spLocks noChangeArrowheads="1"/>
          </p:cNvSpPr>
          <p:nvPr/>
        </p:nvSpPr>
        <p:spPr bwMode="auto">
          <a:xfrm>
            <a:off x="1763713" y="4797425"/>
            <a:ext cx="2447925" cy="615950"/>
          </a:xfrm>
          <a:prstGeom prst="rect">
            <a:avLst/>
          </a:prstGeom>
          <a:noFill/>
          <a:ln w="9525">
            <a:solidFill>
              <a:srgbClr val="CC3399"/>
            </a:solidFill>
            <a:miter lim="800000"/>
            <a:headEnd/>
            <a:tailEnd/>
          </a:ln>
        </p:spPr>
        <p:txBody>
          <a:bodyPr>
            <a:spAutoFit/>
          </a:bodyPr>
          <a:lstStyle/>
          <a:p>
            <a:pPr algn="ctr"/>
            <a:r>
              <a:rPr lang="zh-CN" altLang="en-US"/>
              <a:t>异步复位同步置位模</a:t>
            </a:r>
            <a:r>
              <a:rPr lang="en-US" altLang="zh-CN"/>
              <a:t>256</a:t>
            </a:r>
            <a:r>
              <a:rPr lang="zh-CN" altLang="en-US"/>
              <a:t>可逆计数器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1" grpId="0" animBg="1"/>
      <p:bldP spid="553045" grpId="0"/>
      <p:bldP spid="553046" grpId="0"/>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667000" y="1219200"/>
            <a:ext cx="5721350" cy="2463800"/>
          </a:xfrm>
          <a:prstGeom prst="rect">
            <a:avLst/>
          </a:prstGeom>
          <a:noFill/>
          <a:ln w="19050">
            <a:noFill/>
            <a:miter lim="800000"/>
            <a:headEnd/>
            <a:tailEnd/>
          </a:ln>
        </p:spPr>
        <p:txBody>
          <a:bodyPr lIns="90000" tIns="46800" rIns="90000" bIns="46800">
            <a:spAutoFit/>
          </a:bodyPr>
          <a:lstStyle/>
          <a:p>
            <a:pPr>
              <a:lnSpc>
                <a:spcPct val="100000"/>
              </a:lnSpc>
            </a:pPr>
            <a:r>
              <a:rPr lang="en-US" altLang="zh-CN" sz="2800">
                <a:ea typeface="宋体" pitchFamily="2" charset="-122"/>
              </a:rPr>
              <a:t>1</a:t>
            </a:r>
            <a:r>
              <a:rPr lang="zh-CN" altLang="en-US" sz="2800">
                <a:ea typeface="宋体" pitchFamily="2" charset="-122"/>
              </a:rPr>
              <a:t>、交作业</a:t>
            </a:r>
          </a:p>
          <a:p>
            <a:pPr>
              <a:lnSpc>
                <a:spcPct val="100000"/>
              </a:lnSpc>
            </a:pPr>
            <a:r>
              <a:rPr lang="en-US" altLang="zh-CN" sz="2800">
                <a:ea typeface="宋体" pitchFamily="2" charset="-122"/>
              </a:rPr>
              <a:t>2</a:t>
            </a:r>
            <a:r>
              <a:rPr lang="zh-CN" altLang="en-US" sz="2800">
                <a:ea typeface="宋体" pitchFamily="2" charset="-122"/>
              </a:rPr>
              <a:t>、本周作业</a:t>
            </a:r>
          </a:p>
          <a:p>
            <a:pPr>
              <a:lnSpc>
                <a:spcPct val="100000"/>
              </a:lnSpc>
            </a:pPr>
            <a:r>
              <a:rPr lang="en-US" altLang="zh-CN" sz="2800"/>
              <a:t>P164   </a:t>
            </a:r>
            <a:r>
              <a:rPr lang="zh-CN" altLang="en-US" sz="1800"/>
              <a:t> </a:t>
            </a:r>
            <a:r>
              <a:rPr lang="en-US" altLang="zh-CN" sz="2800">
                <a:ea typeface="宋体" pitchFamily="2" charset="-122"/>
              </a:rPr>
              <a:t>16</a:t>
            </a:r>
            <a:r>
              <a:rPr lang="zh-CN" altLang="en-US" sz="2800">
                <a:ea typeface="宋体" pitchFamily="2" charset="-122"/>
              </a:rPr>
              <a:t>、</a:t>
            </a:r>
            <a:r>
              <a:rPr lang="en-US" altLang="zh-CN" sz="2800">
                <a:ea typeface="宋体" pitchFamily="2" charset="-122"/>
              </a:rPr>
              <a:t>19</a:t>
            </a:r>
            <a:r>
              <a:rPr lang="zh-CN" altLang="en-US" sz="2800">
                <a:ea typeface="宋体" pitchFamily="2" charset="-122"/>
              </a:rPr>
              <a:t>、</a:t>
            </a:r>
            <a:r>
              <a:rPr lang="en-US" altLang="zh-CN" sz="2800">
                <a:ea typeface="宋体" pitchFamily="2" charset="-122"/>
              </a:rPr>
              <a:t>20</a:t>
            </a:r>
            <a:r>
              <a:rPr lang="zh-CN" altLang="en-US" sz="2800">
                <a:ea typeface="宋体" pitchFamily="2" charset="-122"/>
              </a:rPr>
              <a:t>、</a:t>
            </a:r>
            <a:r>
              <a:rPr lang="en-US" altLang="zh-CN" sz="2800">
                <a:ea typeface="宋体" pitchFamily="2" charset="-122"/>
              </a:rPr>
              <a:t>21</a:t>
            </a:r>
          </a:p>
          <a:p>
            <a:pPr>
              <a:lnSpc>
                <a:spcPct val="100000"/>
              </a:lnSpc>
            </a:pPr>
            <a:endParaRPr lang="en-US" altLang="zh-CN" sz="2800">
              <a:ea typeface="宋体" pitchFamily="2" charset="-122"/>
            </a:endParaRPr>
          </a:p>
        </p:txBody>
      </p:sp>
      <p:grpSp>
        <p:nvGrpSpPr>
          <p:cNvPr id="98307" name="Group 3"/>
          <p:cNvGrpSpPr>
            <a:grpSpLocks/>
          </p:cNvGrpSpPr>
          <p:nvPr/>
        </p:nvGrpSpPr>
        <p:grpSpPr bwMode="auto">
          <a:xfrm>
            <a:off x="1600200" y="914400"/>
            <a:ext cx="838200" cy="1143000"/>
            <a:chOff x="1008" y="672"/>
            <a:chExt cx="528" cy="720"/>
          </a:xfrm>
        </p:grpSpPr>
        <p:pic>
          <p:nvPicPr>
            <p:cNvPr id="98311" name="Picture 4" descr="注意"/>
            <p:cNvPicPr>
              <a:picLocks noChangeAspect="1" noChangeArrowheads="1" noCrop="1"/>
            </p:cNvPicPr>
            <p:nvPr/>
          </p:nvPicPr>
          <p:blipFill>
            <a:blip r:embed="rId2" cstate="print"/>
            <a:srcRect/>
            <a:stretch>
              <a:fillRect/>
            </a:stretch>
          </p:blipFill>
          <p:spPr bwMode="auto">
            <a:xfrm>
              <a:off x="1008" y="672"/>
              <a:ext cx="528" cy="432"/>
            </a:xfrm>
            <a:prstGeom prst="rect">
              <a:avLst/>
            </a:prstGeom>
            <a:noFill/>
            <a:ln w="9525">
              <a:noFill/>
              <a:miter lim="800000"/>
              <a:headEnd/>
              <a:tailEnd/>
            </a:ln>
          </p:spPr>
        </p:pic>
        <p:sp>
          <p:nvSpPr>
            <p:cNvPr id="98312" name="Text Box 5"/>
            <p:cNvSpPr txBox="1">
              <a:spLocks noChangeArrowheads="1"/>
            </p:cNvSpPr>
            <p:nvPr/>
          </p:nvSpPr>
          <p:spPr bwMode="auto">
            <a:xfrm>
              <a:off x="1008" y="1104"/>
              <a:ext cx="528" cy="288"/>
            </a:xfrm>
            <a:prstGeom prst="rect">
              <a:avLst/>
            </a:prstGeom>
            <a:gradFill rotWithShape="0">
              <a:gsLst>
                <a:gs pos="0">
                  <a:srgbClr val="5E1847"/>
                </a:gs>
                <a:gs pos="50000">
                  <a:srgbClr val="CC3399"/>
                </a:gs>
                <a:gs pos="100000">
                  <a:srgbClr val="5E1847"/>
                </a:gs>
              </a:gsLst>
              <a:lin ang="5400000" scaled="1"/>
            </a:gradFill>
            <a:ln w="19050">
              <a:noFill/>
              <a:miter lim="800000"/>
              <a:headEnd/>
              <a:tailEnd/>
            </a:ln>
          </p:spPr>
          <p:txBody>
            <a:bodyPr lIns="90000" tIns="46800" rIns="90000" bIns="46800">
              <a:spAutoFit/>
            </a:bodyPr>
            <a:lstStyle/>
            <a:p>
              <a:pPr algn="ctr">
                <a:lnSpc>
                  <a:spcPct val="100000"/>
                </a:lnSpc>
              </a:pPr>
              <a:r>
                <a:rPr lang="zh-CN" altLang="en-US" sz="2400">
                  <a:solidFill>
                    <a:schemeClr val="bg1"/>
                  </a:solidFill>
                  <a:ea typeface="宋体" pitchFamily="2" charset="-122"/>
                </a:rPr>
                <a:t>作业</a:t>
              </a:r>
              <a:endParaRPr lang="zh-CN" altLang="en-US">
                <a:solidFill>
                  <a:schemeClr val="bg1"/>
                </a:solidFill>
                <a:ea typeface="宋体" pitchFamily="2" charset="-122"/>
              </a:endParaRPr>
            </a:p>
          </p:txBody>
        </p:sp>
      </p:grpSp>
      <p:pic>
        <p:nvPicPr>
          <p:cNvPr id="98308" name="Picture 6" descr="BD14710_"/>
          <p:cNvPicPr>
            <a:picLocks noChangeAspect="1" noChangeArrowheads="1"/>
          </p:cNvPicPr>
          <p:nvPr/>
        </p:nvPicPr>
        <p:blipFill>
          <a:blip r:embed="rId3" cstate="print"/>
          <a:srcRect/>
          <a:stretch>
            <a:fillRect/>
          </a:stretch>
        </p:blipFill>
        <p:spPr bwMode="auto">
          <a:xfrm>
            <a:off x="1143000" y="533400"/>
            <a:ext cx="6858000" cy="114300"/>
          </a:xfrm>
          <a:prstGeom prst="rect">
            <a:avLst/>
          </a:prstGeom>
          <a:noFill/>
          <a:ln w="9525">
            <a:noFill/>
            <a:miter lim="800000"/>
            <a:headEnd/>
            <a:tailEnd/>
          </a:ln>
        </p:spPr>
      </p:pic>
      <p:pic>
        <p:nvPicPr>
          <p:cNvPr id="98309" name="Picture 7" descr="BD14710_"/>
          <p:cNvPicPr>
            <a:picLocks noChangeAspect="1" noChangeArrowheads="1"/>
          </p:cNvPicPr>
          <p:nvPr/>
        </p:nvPicPr>
        <p:blipFill>
          <a:blip r:embed="rId3" cstate="print"/>
          <a:srcRect/>
          <a:stretch>
            <a:fillRect/>
          </a:stretch>
        </p:blipFill>
        <p:spPr bwMode="auto">
          <a:xfrm>
            <a:off x="1331913" y="3933825"/>
            <a:ext cx="6858000" cy="114300"/>
          </a:xfrm>
          <a:prstGeom prst="rect">
            <a:avLst/>
          </a:prstGeom>
          <a:noFill/>
          <a:ln w="9525">
            <a:noFill/>
            <a:miter lim="800000"/>
            <a:headEnd/>
            <a:tailEnd/>
          </a:ln>
        </p:spPr>
      </p:pic>
      <p:sp>
        <p:nvSpPr>
          <p:cNvPr id="98310" name="Text Box 8"/>
          <p:cNvSpPr txBox="1">
            <a:spLocks noChangeArrowheads="1"/>
          </p:cNvSpPr>
          <p:nvPr/>
        </p:nvSpPr>
        <p:spPr bwMode="auto">
          <a:xfrm>
            <a:off x="2484438" y="3141663"/>
            <a:ext cx="5327650" cy="444500"/>
          </a:xfrm>
          <a:prstGeom prst="rect">
            <a:avLst/>
          </a:prstGeom>
          <a:noFill/>
          <a:ln w="19050" algn="ctr">
            <a:noFill/>
            <a:miter lim="800000"/>
            <a:headEnd/>
            <a:tailEnd/>
          </a:ln>
        </p:spPr>
        <p:txBody>
          <a:bodyPr lIns="90000" tIns="82800" rIns="90000" bIns="46800">
            <a:spAutoFit/>
          </a:bodyPr>
          <a:lstStyle/>
          <a:p>
            <a:pPr algn="ctr"/>
            <a:r>
              <a:rPr lang="zh-CN" altLang="en-US" sz="2400"/>
              <a:t>要求：提交编译无错误的源代码 </a:t>
            </a:r>
            <a:r>
              <a:rPr lang="en-US" altLang="zh-CN" sz="2400"/>
              <a:t>(</a:t>
            </a:r>
            <a:r>
              <a:rPr lang="zh-CN" altLang="en-US" sz="2400"/>
              <a:t>纸质</a:t>
            </a:r>
            <a:r>
              <a:rPr lang="en-US" altLang="zh-CN" sz="2400"/>
              <a:t>)</a:t>
            </a:r>
            <a:endParaRPr lang="zh-CN" alt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323850" y="665163"/>
            <a:ext cx="7307263" cy="6192837"/>
          </a:xfrm>
          <a:prstGeom prst="rect">
            <a:avLst/>
          </a:prstGeom>
          <a:noFill/>
          <a:ln w="19050" algn="ctr">
            <a:noFill/>
            <a:miter lim="800000"/>
            <a:headEnd/>
            <a:tailEnd/>
          </a:ln>
        </p:spPr>
      </p:pic>
      <p:sp>
        <p:nvSpPr>
          <p:cNvPr id="99331" name="TextBox 4"/>
          <p:cNvSpPr txBox="1">
            <a:spLocks noChangeArrowheads="1"/>
          </p:cNvSpPr>
          <p:nvPr/>
        </p:nvSpPr>
        <p:spPr bwMode="auto">
          <a:xfrm>
            <a:off x="4500563" y="4149725"/>
            <a:ext cx="4392612" cy="614363"/>
          </a:xfrm>
          <a:prstGeom prst="rect">
            <a:avLst/>
          </a:prstGeom>
          <a:noFill/>
          <a:ln w="9525">
            <a:solidFill>
              <a:srgbClr val="0099CC"/>
            </a:solidFill>
            <a:miter lim="800000"/>
            <a:headEnd/>
            <a:tailEnd/>
          </a:ln>
        </p:spPr>
        <p:txBody>
          <a:bodyPr>
            <a:spAutoFit/>
          </a:bodyPr>
          <a:lstStyle/>
          <a:p>
            <a:r>
              <a:rPr lang="zh-CN" altLang="en-US"/>
              <a:t>用并位运算是为了满足 “</a:t>
            </a:r>
            <a:r>
              <a:rPr lang="en-US" altLang="zh-CN"/>
              <a:t>&lt;=</a:t>
            </a:r>
            <a:r>
              <a:rPr lang="zh-CN" altLang="en-US"/>
              <a:t>”左、右两侧运算对象的位数相同。</a:t>
            </a:r>
          </a:p>
        </p:txBody>
      </p:sp>
      <p:sp>
        <p:nvSpPr>
          <p:cNvPr id="99332" name="TextBox 5"/>
          <p:cNvSpPr txBox="1">
            <a:spLocks noChangeArrowheads="1"/>
          </p:cNvSpPr>
          <p:nvPr/>
        </p:nvSpPr>
        <p:spPr bwMode="auto">
          <a:xfrm>
            <a:off x="2771775" y="260350"/>
            <a:ext cx="3095625" cy="354013"/>
          </a:xfrm>
          <a:prstGeom prst="rect">
            <a:avLst/>
          </a:prstGeom>
          <a:noFill/>
          <a:ln w="9525">
            <a:noFill/>
            <a:miter lim="800000"/>
            <a:headEnd/>
            <a:tailEnd/>
          </a:ln>
        </p:spPr>
        <p:txBody>
          <a:bodyPr>
            <a:spAutoFit/>
          </a:bodyPr>
          <a:lstStyle/>
          <a:p>
            <a:r>
              <a:rPr lang="zh-CN" altLang="en-US"/>
              <a:t>描述下列代码完成的功能</a:t>
            </a:r>
          </a:p>
        </p:txBody>
      </p:sp>
      <p:grpSp>
        <p:nvGrpSpPr>
          <p:cNvPr id="99333" name="Group 4"/>
          <p:cNvGrpSpPr>
            <a:grpSpLocks/>
          </p:cNvGrpSpPr>
          <p:nvPr/>
        </p:nvGrpSpPr>
        <p:grpSpPr bwMode="auto">
          <a:xfrm>
            <a:off x="250825" y="0"/>
            <a:ext cx="2498725" cy="735013"/>
            <a:chOff x="384" y="162"/>
            <a:chExt cx="1574" cy="463"/>
          </a:xfrm>
        </p:grpSpPr>
        <p:pic>
          <p:nvPicPr>
            <p:cNvPr id="99335" name="Picture 5" descr="BS00559_"/>
            <p:cNvPicPr>
              <a:picLocks noChangeAspect="1" noChangeArrowheads="1"/>
            </p:cNvPicPr>
            <p:nvPr/>
          </p:nvPicPr>
          <p:blipFill>
            <a:blip r:embed="rId3" cstate="print"/>
            <a:srcRect/>
            <a:stretch>
              <a:fillRect/>
            </a:stretch>
          </p:blipFill>
          <p:spPr bwMode="auto">
            <a:xfrm>
              <a:off x="1142" y="162"/>
              <a:ext cx="816" cy="463"/>
            </a:xfrm>
            <a:prstGeom prst="rect">
              <a:avLst/>
            </a:prstGeom>
            <a:noFill/>
            <a:ln w="9525">
              <a:noFill/>
              <a:miter lim="800000"/>
              <a:headEnd/>
              <a:tailEnd/>
            </a:ln>
          </p:spPr>
        </p:pic>
        <p:sp>
          <p:nvSpPr>
            <p:cNvPr id="99336" name="Text Box 6"/>
            <p:cNvSpPr txBox="1">
              <a:spLocks noChangeArrowheads="1"/>
            </p:cNvSpPr>
            <p:nvPr/>
          </p:nvSpPr>
          <p:spPr bwMode="auto">
            <a:xfrm>
              <a:off x="384" y="192"/>
              <a:ext cx="768" cy="404"/>
            </a:xfrm>
            <a:prstGeom prst="rect">
              <a:avLst/>
            </a:prstGeom>
            <a:gradFill rotWithShape="0">
              <a:gsLst>
                <a:gs pos="0">
                  <a:srgbClr val="76393B"/>
                </a:gs>
                <a:gs pos="100000">
                  <a:srgbClr val="FF7C80"/>
                </a:gs>
              </a:gsLst>
              <a:lin ang="0" scaled="1"/>
            </a:gradFill>
            <a:ln w="19050">
              <a:noFill/>
              <a:miter lim="800000"/>
              <a:headEnd/>
              <a:tailEnd/>
            </a:ln>
          </p:spPr>
          <p:txBody>
            <a:bodyPr lIns="90000" tIns="46800" rIns="90000" bIns="46800">
              <a:spAutoFit/>
            </a:bodyPr>
            <a:lstStyle/>
            <a:p>
              <a:pPr algn="ctr">
                <a:lnSpc>
                  <a:spcPct val="100000"/>
                </a:lnSpc>
              </a:pPr>
              <a:r>
                <a:rPr lang="zh-CN" altLang="en-US" sz="3600">
                  <a:ea typeface="华文彩云" pitchFamily="2" charset="-122"/>
                </a:rPr>
                <a:t>问题</a:t>
              </a:r>
            </a:p>
          </p:txBody>
        </p:sp>
      </p:grpSp>
      <p:sp>
        <p:nvSpPr>
          <p:cNvPr id="10" name="标题 9"/>
          <p:cNvSpPr>
            <a:spLocks noGrp="1"/>
          </p:cNvSpPr>
          <p:nvPr>
            <p:ph type="title"/>
          </p:nvPr>
        </p:nvSpPr>
        <p:spPr>
          <a:xfrm>
            <a:off x="6553200" y="6270625"/>
            <a:ext cx="2590800" cy="587375"/>
          </a:xfrm>
        </p:spPr>
        <p:txBody>
          <a:bodyPr/>
          <a:lstStyle/>
          <a:p>
            <a:pPr>
              <a:defRPr/>
            </a:pPr>
            <a:r>
              <a:rPr lang="zh-CN" altLang="en-US" sz="1400" dirty="0">
                <a:solidFill>
                  <a:schemeClr val="bg1">
                    <a:lumMod val="85000"/>
                  </a:schemeClr>
                </a:solidFill>
              </a:rPr>
              <a:t>问题</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7273925" y="6702425"/>
            <a:ext cx="1870075" cy="155575"/>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有限状态机</a:t>
            </a:r>
          </a:p>
        </p:txBody>
      </p:sp>
      <p:grpSp>
        <p:nvGrpSpPr>
          <p:cNvPr id="2" name="Group 4"/>
          <p:cNvGrpSpPr>
            <a:grpSpLocks/>
          </p:cNvGrpSpPr>
          <p:nvPr/>
        </p:nvGrpSpPr>
        <p:grpSpPr bwMode="auto">
          <a:xfrm>
            <a:off x="250825" y="0"/>
            <a:ext cx="3205163" cy="396875"/>
            <a:chOff x="144" y="1152"/>
            <a:chExt cx="1728" cy="250"/>
          </a:xfrm>
        </p:grpSpPr>
        <p:sp>
          <p:nvSpPr>
            <p:cNvPr id="553989" name="Text Box 5"/>
            <p:cNvSpPr txBox="1">
              <a:spLocks noChangeArrowheads="1"/>
            </p:cNvSpPr>
            <p:nvPr/>
          </p:nvSpPr>
          <p:spPr bwMode="auto">
            <a:xfrm>
              <a:off x="144" y="1152"/>
              <a:ext cx="1728" cy="250"/>
            </a:xfrm>
            <a:prstGeom prst="rect">
              <a:avLst/>
            </a:prstGeom>
            <a:noFill/>
            <a:ln w="9525">
              <a:noFill/>
              <a:miter lim="800000"/>
              <a:headEnd/>
              <a:tailEnd/>
            </a:ln>
            <a:effectLst/>
          </p:spPr>
          <p:txBody>
            <a:bodyPr>
              <a:spAutoFit/>
            </a:bodyPr>
            <a:lstStyle/>
            <a:p>
              <a:pPr>
                <a:lnSpc>
                  <a:spcPct val="100000"/>
                </a:lnSpc>
                <a:defRPr/>
              </a:pPr>
              <a:r>
                <a:rPr lang="en-US" altLang="zh-CN" b="0">
                  <a:solidFill>
                    <a:srgbClr val="FF9900"/>
                  </a:solidFill>
                  <a:effectLst>
                    <a:outerShdw blurRad="38100" dist="38100" dir="2700000" algn="tl">
                      <a:srgbClr val="C0C0C0"/>
                    </a:outerShdw>
                  </a:effectLst>
                  <a:ea typeface="宋体" pitchFamily="2" charset="-122"/>
                </a:rPr>
                <a:t>●</a:t>
              </a:r>
              <a:r>
                <a:rPr lang="en-US" altLang="zh-CN">
                  <a:solidFill>
                    <a:schemeClr val="bg1"/>
                  </a:solidFill>
                  <a:ea typeface="宋体" pitchFamily="2" charset="-122"/>
                </a:rPr>
                <a:t> </a:t>
              </a:r>
              <a:r>
                <a:rPr lang="zh-CN" altLang="en-US">
                  <a:ea typeface="宋体" pitchFamily="2" charset="-122"/>
                </a:rPr>
                <a:t>八、有限状态机</a:t>
              </a:r>
            </a:p>
          </p:txBody>
        </p:sp>
        <p:sp>
          <p:nvSpPr>
            <p:cNvPr id="100426" name="Line 6"/>
            <p:cNvSpPr>
              <a:spLocks noChangeShapeType="1"/>
            </p:cNvSpPr>
            <p:nvPr/>
          </p:nvSpPr>
          <p:spPr bwMode="auto">
            <a:xfrm>
              <a:off x="240" y="1392"/>
              <a:ext cx="1152" cy="0"/>
            </a:xfrm>
            <a:prstGeom prst="line">
              <a:avLst/>
            </a:prstGeom>
            <a:noFill/>
            <a:ln w="28575">
              <a:solidFill>
                <a:srgbClr val="FF9900"/>
              </a:solidFill>
              <a:round/>
              <a:headEnd/>
              <a:tailEnd/>
            </a:ln>
          </p:spPr>
          <p:txBody>
            <a:bodyPr lIns="0" tIns="0" rIns="0" bIns="0" anchor="ctr"/>
            <a:lstStyle/>
            <a:p>
              <a:endParaRPr lang="zh-CN" altLang="en-US"/>
            </a:p>
          </p:txBody>
        </p:sp>
      </p:grpSp>
      <p:grpSp>
        <p:nvGrpSpPr>
          <p:cNvPr id="3" name="Group 7"/>
          <p:cNvGrpSpPr>
            <a:grpSpLocks/>
          </p:cNvGrpSpPr>
          <p:nvPr/>
        </p:nvGrpSpPr>
        <p:grpSpPr bwMode="auto">
          <a:xfrm>
            <a:off x="452438" y="619125"/>
            <a:ext cx="2809875" cy="381000"/>
            <a:chOff x="0" y="1200"/>
            <a:chExt cx="2423" cy="240"/>
          </a:xfrm>
        </p:grpSpPr>
        <p:sp>
          <p:nvSpPr>
            <p:cNvPr id="100423" name="AutoShape 8"/>
            <p:cNvSpPr>
              <a:spLocks noChangeArrowheads="1"/>
            </p:cNvSpPr>
            <p:nvPr/>
          </p:nvSpPr>
          <p:spPr bwMode="auto">
            <a:xfrm>
              <a:off x="0" y="1200"/>
              <a:ext cx="1819" cy="240"/>
            </a:xfrm>
            <a:prstGeom prst="roundRect">
              <a:avLst>
                <a:gd name="adj" fmla="val 50000"/>
              </a:avLst>
            </a:prstGeom>
            <a:gradFill rotWithShape="0">
              <a:gsLst>
                <a:gs pos="0">
                  <a:srgbClr val="470047"/>
                </a:gs>
                <a:gs pos="100000">
                  <a:srgbClr val="990099"/>
                </a:gs>
              </a:gsLst>
              <a:lin ang="0" scaled="1"/>
            </a:gradFill>
            <a:ln w="9525">
              <a:solidFill>
                <a:srgbClr val="00CCFF"/>
              </a:solidFill>
              <a:round/>
              <a:headEnd/>
              <a:tailEnd/>
            </a:ln>
          </p:spPr>
          <p:txBody>
            <a:bodyPr wrap="none" lIns="0" tIns="0" rIns="0" bIns="0" anchor="ctr"/>
            <a:lstStyle/>
            <a:p>
              <a:pPr algn="ctr">
                <a:lnSpc>
                  <a:spcPct val="100000"/>
                </a:lnSpc>
              </a:pPr>
              <a:r>
                <a:rPr lang="zh-CN" altLang="en-US">
                  <a:solidFill>
                    <a:schemeClr val="bg1"/>
                  </a:solidFill>
                  <a:ea typeface="宋体" pitchFamily="2" charset="-122"/>
                </a:rPr>
                <a:t>有限状态机类型</a:t>
              </a:r>
            </a:p>
          </p:txBody>
        </p:sp>
        <p:sp>
          <p:nvSpPr>
            <p:cNvPr id="100424" name="Line 9"/>
            <p:cNvSpPr>
              <a:spLocks noChangeShapeType="1"/>
            </p:cNvSpPr>
            <p:nvPr/>
          </p:nvSpPr>
          <p:spPr bwMode="auto">
            <a:xfrm flipV="1">
              <a:off x="1854" y="1326"/>
              <a:ext cx="569" cy="1"/>
            </a:xfrm>
            <a:prstGeom prst="line">
              <a:avLst/>
            </a:prstGeom>
            <a:noFill/>
            <a:ln w="19050">
              <a:solidFill>
                <a:srgbClr val="00CCFF"/>
              </a:solidFill>
              <a:prstDash val="sysDot"/>
              <a:round/>
              <a:headEnd/>
              <a:tailEnd/>
            </a:ln>
          </p:spPr>
          <p:txBody>
            <a:bodyPr lIns="0" tIns="0" rIns="0" bIns="0" anchor="ctr"/>
            <a:lstStyle/>
            <a:p>
              <a:endParaRPr lang="zh-CN" altLang="en-US"/>
            </a:p>
          </p:txBody>
        </p:sp>
      </p:grpSp>
      <p:sp>
        <p:nvSpPr>
          <p:cNvPr id="553995" name="AutoShape 11"/>
          <p:cNvSpPr>
            <a:spLocks/>
          </p:cNvSpPr>
          <p:nvPr/>
        </p:nvSpPr>
        <p:spPr bwMode="auto">
          <a:xfrm>
            <a:off x="3348038" y="404813"/>
            <a:ext cx="71437" cy="863600"/>
          </a:xfrm>
          <a:prstGeom prst="leftBrace">
            <a:avLst>
              <a:gd name="adj1" fmla="val 100741"/>
              <a:gd name="adj2" fmla="val 50000"/>
            </a:avLst>
          </a:prstGeom>
          <a:noFill/>
          <a:ln w="19050">
            <a:solidFill>
              <a:schemeClr val="tx1"/>
            </a:solidFill>
            <a:round/>
            <a:headEnd/>
            <a:tailEnd/>
          </a:ln>
        </p:spPr>
        <p:txBody>
          <a:bodyPr wrap="none" lIns="90000" tIns="82800" rIns="90000" bIns="46800" anchor="ctr">
            <a:spAutoFit/>
          </a:bodyPr>
          <a:lstStyle/>
          <a:p>
            <a:endParaRPr lang="zh-CN" altLang="en-US"/>
          </a:p>
        </p:txBody>
      </p:sp>
      <p:sp>
        <p:nvSpPr>
          <p:cNvPr id="553996" name="Text Box 12"/>
          <p:cNvSpPr txBox="1">
            <a:spLocks noChangeArrowheads="1"/>
          </p:cNvSpPr>
          <p:nvPr/>
        </p:nvSpPr>
        <p:spPr bwMode="auto">
          <a:xfrm>
            <a:off x="3563938" y="404813"/>
            <a:ext cx="2016125" cy="327025"/>
          </a:xfrm>
          <a:prstGeom prst="rect">
            <a:avLst/>
          </a:prstGeom>
          <a:noFill/>
          <a:ln w="19050" algn="ctr">
            <a:noFill/>
            <a:miter lim="800000"/>
            <a:headEnd/>
            <a:tailEnd/>
          </a:ln>
        </p:spPr>
        <p:txBody>
          <a:bodyPr lIns="90000" tIns="82800" rIns="90000" bIns="46800">
            <a:spAutoFit/>
          </a:bodyPr>
          <a:lstStyle/>
          <a:p>
            <a:pPr algn="ctr">
              <a:lnSpc>
                <a:spcPct val="65000"/>
              </a:lnSpc>
            </a:pPr>
            <a:r>
              <a:rPr lang="zh-CN" altLang="en-US">
                <a:ea typeface="宋体" pitchFamily="2" charset="-122"/>
              </a:rPr>
              <a:t>摩尔型（</a:t>
            </a:r>
            <a:r>
              <a:rPr lang="en-US" altLang="zh-CN">
                <a:ea typeface="宋体" pitchFamily="2" charset="-122"/>
              </a:rPr>
              <a:t>Moore</a:t>
            </a:r>
            <a:r>
              <a:rPr lang="zh-CN" altLang="en-US">
                <a:ea typeface="宋体" pitchFamily="2" charset="-122"/>
              </a:rPr>
              <a:t>）</a:t>
            </a:r>
          </a:p>
        </p:txBody>
      </p:sp>
      <p:sp>
        <p:nvSpPr>
          <p:cNvPr id="553997" name="Text Box 13"/>
          <p:cNvSpPr txBox="1">
            <a:spLocks noChangeArrowheads="1"/>
          </p:cNvSpPr>
          <p:nvPr/>
        </p:nvSpPr>
        <p:spPr bwMode="auto">
          <a:xfrm>
            <a:off x="3419475" y="908050"/>
            <a:ext cx="2376488" cy="330200"/>
          </a:xfrm>
          <a:prstGeom prst="rect">
            <a:avLst/>
          </a:prstGeom>
          <a:noFill/>
          <a:ln w="19050" algn="ctr">
            <a:noFill/>
            <a:miter lim="800000"/>
            <a:headEnd/>
            <a:tailEnd/>
          </a:ln>
        </p:spPr>
        <p:txBody>
          <a:bodyPr lIns="90000" tIns="82800" rIns="90000" bIns="46800">
            <a:spAutoFit/>
          </a:bodyPr>
          <a:lstStyle/>
          <a:p>
            <a:pPr algn="ctr">
              <a:lnSpc>
                <a:spcPct val="65000"/>
              </a:lnSpc>
            </a:pPr>
            <a:r>
              <a:rPr lang="zh-CN" altLang="en-US">
                <a:ea typeface="宋体" pitchFamily="2" charset="-122"/>
              </a:rPr>
              <a:t>米里型（</a:t>
            </a:r>
            <a:r>
              <a:rPr lang="en-US" altLang="zh-CN">
                <a:ea typeface="宋体" pitchFamily="2" charset="-122"/>
              </a:rPr>
              <a:t>Mealy</a:t>
            </a:r>
            <a:r>
              <a:rPr lang="zh-CN" altLang="en-US">
                <a:ea typeface="宋体" pitchFamily="2" charset="-122"/>
              </a:rPr>
              <a:t>）</a:t>
            </a:r>
          </a:p>
        </p:txBody>
      </p:sp>
      <p:grpSp>
        <p:nvGrpSpPr>
          <p:cNvPr id="4" name="Group 84"/>
          <p:cNvGrpSpPr>
            <a:grpSpLocks/>
          </p:cNvGrpSpPr>
          <p:nvPr/>
        </p:nvGrpSpPr>
        <p:grpSpPr bwMode="auto">
          <a:xfrm>
            <a:off x="1425575" y="1455738"/>
            <a:ext cx="6048375" cy="2343150"/>
            <a:chOff x="839" y="935"/>
            <a:chExt cx="3810" cy="1476"/>
          </a:xfrm>
        </p:grpSpPr>
        <p:grpSp>
          <p:nvGrpSpPr>
            <p:cNvPr id="100394" name="Group 43"/>
            <p:cNvGrpSpPr>
              <a:grpSpLocks/>
            </p:cNvGrpSpPr>
            <p:nvPr/>
          </p:nvGrpSpPr>
          <p:grpSpPr bwMode="auto">
            <a:xfrm>
              <a:off x="975" y="1071"/>
              <a:ext cx="3674" cy="1045"/>
              <a:chOff x="1066" y="1207"/>
              <a:chExt cx="3674" cy="1045"/>
            </a:xfrm>
          </p:grpSpPr>
          <p:sp>
            <p:nvSpPr>
              <p:cNvPr id="100397" name="Rectangle 23"/>
              <p:cNvSpPr>
                <a:spLocks noChangeArrowheads="1"/>
              </p:cNvSpPr>
              <p:nvPr/>
            </p:nvSpPr>
            <p:spPr bwMode="auto">
              <a:xfrm>
                <a:off x="2626" y="1471"/>
                <a:ext cx="545" cy="453"/>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lIns="90000" tIns="82800" rIns="90000" bIns="46800" anchor="ctr">
                <a:spAutoFit/>
                <a:flatTx/>
              </a:bodyPr>
              <a:lstStyle/>
              <a:p>
                <a:endParaRPr lang="zh-CN" altLang="en-US"/>
              </a:p>
            </p:txBody>
          </p:sp>
          <p:sp>
            <p:nvSpPr>
              <p:cNvPr id="100398" name="Rectangle 17"/>
              <p:cNvSpPr>
                <a:spLocks noChangeArrowheads="1"/>
              </p:cNvSpPr>
              <p:nvPr/>
            </p:nvSpPr>
            <p:spPr bwMode="auto">
              <a:xfrm>
                <a:off x="1655" y="1480"/>
                <a:ext cx="545" cy="453"/>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lIns="90000" tIns="82800" rIns="90000" bIns="46800" anchor="ctr">
                <a:spAutoFit/>
                <a:flatTx/>
              </a:bodyPr>
              <a:lstStyle/>
              <a:p>
                <a:endParaRPr lang="zh-CN" altLang="en-US"/>
              </a:p>
            </p:txBody>
          </p:sp>
          <p:sp>
            <p:nvSpPr>
              <p:cNvPr id="100399" name="Text Box 18"/>
              <p:cNvSpPr txBox="1">
                <a:spLocks noChangeArrowheads="1"/>
              </p:cNvSpPr>
              <p:nvPr/>
            </p:nvSpPr>
            <p:spPr bwMode="auto">
              <a:xfrm>
                <a:off x="1655" y="1525"/>
                <a:ext cx="526" cy="375"/>
              </a:xfrm>
              <a:prstGeom prst="rect">
                <a:avLst/>
              </a:prstGeom>
              <a:noFill/>
              <a:ln w="19050" algn="ctr">
                <a:noFill/>
                <a:miter lim="800000"/>
                <a:headEnd/>
                <a:tailEnd/>
              </a:ln>
            </p:spPr>
            <p:txBody>
              <a:bodyPr lIns="90000" tIns="82800" rIns="90000" bIns="46800">
                <a:spAutoFit/>
              </a:bodyPr>
              <a:lstStyle/>
              <a:p>
                <a:pPr algn="ctr"/>
                <a:r>
                  <a:rPr lang="zh-CN" altLang="en-US" sz="1800"/>
                  <a:t>次态逻辑</a:t>
                </a:r>
              </a:p>
            </p:txBody>
          </p:sp>
          <p:grpSp>
            <p:nvGrpSpPr>
              <p:cNvPr id="100400" name="Group 22"/>
              <p:cNvGrpSpPr>
                <a:grpSpLocks/>
              </p:cNvGrpSpPr>
              <p:nvPr/>
            </p:nvGrpSpPr>
            <p:grpSpPr bwMode="auto">
              <a:xfrm>
                <a:off x="2580" y="1480"/>
                <a:ext cx="635" cy="416"/>
                <a:chOff x="2426" y="2244"/>
                <a:chExt cx="635" cy="416"/>
              </a:xfrm>
            </p:grpSpPr>
            <p:sp>
              <p:nvSpPr>
                <p:cNvPr id="100421" name="Text Box 19"/>
                <p:cNvSpPr txBox="1">
                  <a:spLocks noChangeArrowheads="1"/>
                </p:cNvSpPr>
                <p:nvPr/>
              </p:nvSpPr>
              <p:spPr bwMode="auto">
                <a:xfrm>
                  <a:off x="2525" y="2244"/>
                  <a:ext cx="408" cy="228"/>
                </a:xfrm>
                <a:prstGeom prst="rect">
                  <a:avLst/>
                </a:prstGeom>
                <a:noFill/>
                <a:ln w="19050" algn="ctr">
                  <a:noFill/>
                  <a:miter lim="800000"/>
                  <a:headEnd/>
                  <a:tailEnd/>
                </a:ln>
              </p:spPr>
              <p:txBody>
                <a:bodyPr lIns="90000" tIns="82800" rIns="90000" bIns="46800">
                  <a:spAutoFit/>
                </a:bodyPr>
                <a:lstStyle/>
                <a:p>
                  <a:pPr algn="ctr"/>
                  <a:r>
                    <a:rPr lang="zh-CN" altLang="en-US" sz="1800"/>
                    <a:t>状态</a:t>
                  </a:r>
                </a:p>
              </p:txBody>
            </p:sp>
            <p:sp>
              <p:nvSpPr>
                <p:cNvPr id="100422" name="Text Box 20"/>
                <p:cNvSpPr txBox="1">
                  <a:spLocks noChangeArrowheads="1"/>
                </p:cNvSpPr>
                <p:nvPr/>
              </p:nvSpPr>
              <p:spPr bwMode="auto">
                <a:xfrm>
                  <a:off x="2426" y="2432"/>
                  <a:ext cx="635" cy="228"/>
                </a:xfrm>
                <a:prstGeom prst="rect">
                  <a:avLst/>
                </a:prstGeom>
                <a:noFill/>
                <a:ln w="19050" algn="ctr">
                  <a:noFill/>
                  <a:miter lim="800000"/>
                  <a:headEnd/>
                  <a:tailEnd/>
                </a:ln>
              </p:spPr>
              <p:txBody>
                <a:bodyPr lIns="90000" tIns="82800" rIns="90000" bIns="46800">
                  <a:spAutoFit/>
                </a:bodyPr>
                <a:lstStyle/>
                <a:p>
                  <a:pPr algn="ctr"/>
                  <a:r>
                    <a:rPr lang="zh-CN" altLang="en-US" sz="1800"/>
                    <a:t>寄存器</a:t>
                  </a:r>
                </a:p>
              </p:txBody>
            </p:sp>
          </p:grpSp>
          <p:sp>
            <p:nvSpPr>
              <p:cNvPr id="100401" name="Rectangle 24"/>
              <p:cNvSpPr>
                <a:spLocks noChangeArrowheads="1"/>
              </p:cNvSpPr>
              <p:nvPr/>
            </p:nvSpPr>
            <p:spPr bwMode="auto">
              <a:xfrm>
                <a:off x="3606" y="1480"/>
                <a:ext cx="545" cy="453"/>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lIns="90000" tIns="82800" rIns="90000" bIns="46800" anchor="ctr">
                <a:spAutoFit/>
                <a:flatTx/>
              </a:bodyPr>
              <a:lstStyle/>
              <a:p>
                <a:endParaRPr lang="zh-CN" altLang="en-US"/>
              </a:p>
            </p:txBody>
          </p:sp>
          <p:sp>
            <p:nvSpPr>
              <p:cNvPr id="100402" name="Text Box 21"/>
              <p:cNvSpPr txBox="1">
                <a:spLocks noChangeArrowheads="1"/>
              </p:cNvSpPr>
              <p:nvPr/>
            </p:nvSpPr>
            <p:spPr bwMode="auto">
              <a:xfrm>
                <a:off x="3632" y="1525"/>
                <a:ext cx="499" cy="375"/>
              </a:xfrm>
              <a:prstGeom prst="rect">
                <a:avLst/>
              </a:prstGeom>
              <a:noFill/>
              <a:ln w="19050" algn="ctr">
                <a:noFill/>
                <a:miter lim="800000"/>
                <a:headEnd/>
                <a:tailEnd/>
              </a:ln>
            </p:spPr>
            <p:txBody>
              <a:bodyPr lIns="90000" tIns="82800" rIns="90000" bIns="46800">
                <a:spAutoFit/>
              </a:bodyPr>
              <a:lstStyle/>
              <a:p>
                <a:pPr algn="ctr"/>
                <a:r>
                  <a:rPr lang="zh-CN" altLang="en-US" sz="1800"/>
                  <a:t>输出逻辑</a:t>
                </a:r>
              </a:p>
            </p:txBody>
          </p:sp>
          <p:sp>
            <p:nvSpPr>
              <p:cNvPr id="100403" name="Line 25"/>
              <p:cNvSpPr>
                <a:spLocks noChangeShapeType="1"/>
              </p:cNvSpPr>
              <p:nvPr/>
            </p:nvSpPr>
            <p:spPr bwMode="auto">
              <a:xfrm>
                <a:off x="1474" y="1706"/>
                <a:ext cx="172" cy="1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404" name="Line 26"/>
              <p:cNvSpPr>
                <a:spLocks noChangeShapeType="1"/>
              </p:cNvSpPr>
              <p:nvPr/>
            </p:nvSpPr>
            <p:spPr bwMode="auto">
              <a:xfrm>
                <a:off x="2290" y="1661"/>
                <a:ext cx="318"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405" name="Line 27"/>
              <p:cNvSpPr>
                <a:spLocks noChangeShapeType="1"/>
              </p:cNvSpPr>
              <p:nvPr/>
            </p:nvSpPr>
            <p:spPr bwMode="auto">
              <a:xfrm>
                <a:off x="3280" y="1661"/>
                <a:ext cx="318"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406" name="Line 28"/>
              <p:cNvSpPr>
                <a:spLocks noChangeShapeType="1"/>
              </p:cNvSpPr>
              <p:nvPr/>
            </p:nvSpPr>
            <p:spPr bwMode="auto">
              <a:xfrm flipV="1">
                <a:off x="3424" y="1207"/>
                <a:ext cx="0" cy="454"/>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07" name="Line 29"/>
              <p:cNvSpPr>
                <a:spLocks noChangeShapeType="1"/>
              </p:cNvSpPr>
              <p:nvPr/>
            </p:nvSpPr>
            <p:spPr bwMode="auto">
              <a:xfrm flipH="1">
                <a:off x="2018" y="1207"/>
                <a:ext cx="140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08" name="Line 30"/>
              <p:cNvSpPr>
                <a:spLocks noChangeShapeType="1"/>
              </p:cNvSpPr>
              <p:nvPr/>
            </p:nvSpPr>
            <p:spPr bwMode="auto">
              <a:xfrm>
                <a:off x="2018" y="1207"/>
                <a:ext cx="0" cy="227"/>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409" name="Line 31"/>
              <p:cNvSpPr>
                <a:spLocks noChangeShapeType="1"/>
              </p:cNvSpPr>
              <p:nvPr/>
            </p:nvSpPr>
            <p:spPr bwMode="auto">
              <a:xfrm>
                <a:off x="4195" y="1661"/>
                <a:ext cx="318"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410" name="Line 32"/>
              <p:cNvSpPr>
                <a:spLocks noChangeShapeType="1"/>
              </p:cNvSpPr>
              <p:nvPr/>
            </p:nvSpPr>
            <p:spPr bwMode="auto">
              <a:xfrm>
                <a:off x="1474" y="2024"/>
                <a:ext cx="952"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11" name="Line 33"/>
              <p:cNvSpPr>
                <a:spLocks noChangeShapeType="1"/>
              </p:cNvSpPr>
              <p:nvPr/>
            </p:nvSpPr>
            <p:spPr bwMode="auto">
              <a:xfrm flipV="1">
                <a:off x="2426" y="1797"/>
                <a:ext cx="0" cy="227"/>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12" name="Line 34"/>
              <p:cNvSpPr>
                <a:spLocks noChangeShapeType="1"/>
              </p:cNvSpPr>
              <p:nvPr/>
            </p:nvSpPr>
            <p:spPr bwMode="auto">
              <a:xfrm>
                <a:off x="2426" y="1797"/>
                <a:ext cx="182"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13" name="Line 35"/>
              <p:cNvSpPr>
                <a:spLocks noChangeShapeType="1"/>
              </p:cNvSpPr>
              <p:nvPr/>
            </p:nvSpPr>
            <p:spPr bwMode="auto">
              <a:xfrm>
                <a:off x="1474" y="2115"/>
                <a:ext cx="140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14" name="Line 36"/>
              <p:cNvSpPr>
                <a:spLocks noChangeShapeType="1"/>
              </p:cNvSpPr>
              <p:nvPr/>
            </p:nvSpPr>
            <p:spPr bwMode="auto">
              <a:xfrm flipV="1">
                <a:off x="2880" y="1933"/>
                <a:ext cx="0" cy="182"/>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415" name="Text Box 37"/>
              <p:cNvSpPr txBox="1">
                <a:spLocks noChangeArrowheads="1"/>
              </p:cNvSpPr>
              <p:nvPr/>
            </p:nvSpPr>
            <p:spPr bwMode="auto">
              <a:xfrm>
                <a:off x="1102" y="1516"/>
                <a:ext cx="499" cy="228"/>
              </a:xfrm>
              <a:prstGeom prst="rect">
                <a:avLst/>
              </a:prstGeom>
              <a:noFill/>
              <a:ln w="19050" algn="ctr">
                <a:noFill/>
                <a:miter lim="800000"/>
                <a:headEnd/>
                <a:tailEnd/>
              </a:ln>
            </p:spPr>
            <p:txBody>
              <a:bodyPr lIns="90000" tIns="82800" rIns="90000" bIns="46800">
                <a:spAutoFit/>
              </a:bodyPr>
              <a:lstStyle/>
              <a:p>
                <a:pPr algn="ctr"/>
                <a:r>
                  <a:rPr lang="zh-CN" altLang="en-US" sz="1800"/>
                  <a:t>输入</a:t>
                </a:r>
              </a:p>
            </p:txBody>
          </p:sp>
          <p:sp>
            <p:nvSpPr>
              <p:cNvPr id="100416" name="Text Box 38"/>
              <p:cNvSpPr txBox="1">
                <a:spLocks noChangeArrowheads="1"/>
              </p:cNvSpPr>
              <p:nvPr/>
            </p:nvSpPr>
            <p:spPr bwMode="auto">
              <a:xfrm>
                <a:off x="4241" y="1434"/>
                <a:ext cx="499" cy="228"/>
              </a:xfrm>
              <a:prstGeom prst="rect">
                <a:avLst/>
              </a:prstGeom>
              <a:noFill/>
              <a:ln w="19050" algn="ctr">
                <a:noFill/>
                <a:miter lim="800000"/>
                <a:headEnd/>
                <a:tailEnd/>
              </a:ln>
            </p:spPr>
            <p:txBody>
              <a:bodyPr lIns="90000" tIns="82800" rIns="90000" bIns="46800">
                <a:spAutoFit/>
              </a:bodyPr>
              <a:lstStyle/>
              <a:p>
                <a:pPr algn="ctr"/>
                <a:r>
                  <a:rPr lang="zh-CN" altLang="en-US" sz="1800"/>
                  <a:t>输出</a:t>
                </a:r>
              </a:p>
            </p:txBody>
          </p:sp>
          <p:sp>
            <p:nvSpPr>
              <p:cNvPr id="100417" name="Text Box 39"/>
              <p:cNvSpPr txBox="1">
                <a:spLocks noChangeArrowheads="1"/>
              </p:cNvSpPr>
              <p:nvPr/>
            </p:nvSpPr>
            <p:spPr bwMode="auto">
              <a:xfrm>
                <a:off x="1075" y="1842"/>
                <a:ext cx="499" cy="228"/>
              </a:xfrm>
              <a:prstGeom prst="rect">
                <a:avLst/>
              </a:prstGeom>
              <a:noFill/>
              <a:ln w="19050" algn="ctr">
                <a:noFill/>
                <a:miter lim="800000"/>
                <a:headEnd/>
                <a:tailEnd/>
              </a:ln>
            </p:spPr>
            <p:txBody>
              <a:bodyPr lIns="90000" tIns="82800" rIns="90000" bIns="46800">
                <a:spAutoFit/>
              </a:bodyPr>
              <a:lstStyle/>
              <a:p>
                <a:pPr algn="ctr"/>
                <a:r>
                  <a:rPr lang="zh-CN" altLang="en-US" sz="1800"/>
                  <a:t>时钟</a:t>
                </a:r>
              </a:p>
            </p:txBody>
          </p:sp>
          <p:sp>
            <p:nvSpPr>
              <p:cNvPr id="100418" name="Text Box 40"/>
              <p:cNvSpPr txBox="1">
                <a:spLocks noChangeArrowheads="1"/>
              </p:cNvSpPr>
              <p:nvPr/>
            </p:nvSpPr>
            <p:spPr bwMode="auto">
              <a:xfrm>
                <a:off x="1066" y="2024"/>
                <a:ext cx="499" cy="228"/>
              </a:xfrm>
              <a:prstGeom prst="rect">
                <a:avLst/>
              </a:prstGeom>
              <a:noFill/>
              <a:ln w="19050" algn="ctr">
                <a:noFill/>
                <a:miter lim="800000"/>
                <a:headEnd/>
                <a:tailEnd/>
              </a:ln>
            </p:spPr>
            <p:txBody>
              <a:bodyPr lIns="90000" tIns="82800" rIns="90000" bIns="46800">
                <a:spAutoFit/>
              </a:bodyPr>
              <a:lstStyle/>
              <a:p>
                <a:pPr algn="ctr"/>
                <a:r>
                  <a:rPr lang="zh-CN" altLang="en-US" sz="1800"/>
                  <a:t>复位</a:t>
                </a:r>
              </a:p>
            </p:txBody>
          </p:sp>
          <p:sp>
            <p:nvSpPr>
              <p:cNvPr id="100419" name="Text Box 41"/>
              <p:cNvSpPr txBox="1">
                <a:spLocks noChangeArrowheads="1"/>
              </p:cNvSpPr>
              <p:nvPr/>
            </p:nvSpPr>
            <p:spPr bwMode="auto">
              <a:xfrm>
                <a:off x="3188" y="1679"/>
                <a:ext cx="499" cy="228"/>
              </a:xfrm>
              <a:prstGeom prst="rect">
                <a:avLst/>
              </a:prstGeom>
              <a:noFill/>
              <a:ln w="19050" algn="ctr">
                <a:noFill/>
                <a:miter lim="800000"/>
                <a:headEnd/>
                <a:tailEnd/>
              </a:ln>
            </p:spPr>
            <p:txBody>
              <a:bodyPr lIns="90000" tIns="82800" rIns="90000" bIns="46800">
                <a:spAutoFit/>
              </a:bodyPr>
              <a:lstStyle/>
              <a:p>
                <a:pPr algn="ctr"/>
                <a:r>
                  <a:rPr lang="zh-CN" altLang="en-US" sz="1800"/>
                  <a:t>现态</a:t>
                </a:r>
              </a:p>
            </p:txBody>
          </p:sp>
          <p:sp>
            <p:nvSpPr>
              <p:cNvPr id="100420" name="Text Box 42"/>
              <p:cNvSpPr txBox="1">
                <a:spLocks noChangeArrowheads="1"/>
              </p:cNvSpPr>
              <p:nvPr/>
            </p:nvSpPr>
            <p:spPr bwMode="auto">
              <a:xfrm>
                <a:off x="2200" y="1434"/>
                <a:ext cx="499" cy="228"/>
              </a:xfrm>
              <a:prstGeom prst="rect">
                <a:avLst/>
              </a:prstGeom>
              <a:noFill/>
              <a:ln w="19050" algn="ctr">
                <a:noFill/>
                <a:miter lim="800000"/>
                <a:headEnd/>
                <a:tailEnd/>
              </a:ln>
            </p:spPr>
            <p:txBody>
              <a:bodyPr lIns="90000" tIns="82800" rIns="90000" bIns="46800">
                <a:spAutoFit/>
              </a:bodyPr>
              <a:lstStyle/>
              <a:p>
                <a:pPr algn="ctr"/>
                <a:r>
                  <a:rPr lang="zh-CN" altLang="en-US" sz="1800"/>
                  <a:t>次态</a:t>
                </a:r>
              </a:p>
            </p:txBody>
          </p:sp>
        </p:grpSp>
        <p:sp>
          <p:nvSpPr>
            <p:cNvPr id="100395" name="Rectangle 82"/>
            <p:cNvSpPr>
              <a:spLocks noChangeArrowheads="1"/>
            </p:cNvSpPr>
            <p:nvPr/>
          </p:nvSpPr>
          <p:spPr bwMode="auto">
            <a:xfrm>
              <a:off x="839" y="935"/>
              <a:ext cx="3810" cy="1406"/>
            </a:xfrm>
            <a:prstGeom prst="rect">
              <a:avLst/>
            </a:prstGeom>
            <a:noFill/>
            <a:ln w="19050" algn="ctr">
              <a:solidFill>
                <a:srgbClr val="00CCFF"/>
              </a:solidFill>
              <a:miter lim="800000"/>
              <a:headEnd/>
              <a:tailEnd/>
            </a:ln>
          </p:spPr>
          <p:txBody>
            <a:bodyPr wrap="none" lIns="90000" tIns="82800" rIns="90000" bIns="46800" anchor="ctr">
              <a:spAutoFit/>
            </a:bodyPr>
            <a:lstStyle/>
            <a:p>
              <a:endParaRPr lang="zh-CN" altLang="en-US"/>
            </a:p>
          </p:txBody>
        </p:sp>
        <p:sp>
          <p:nvSpPr>
            <p:cNvPr id="100396" name="Text Box 76"/>
            <p:cNvSpPr txBox="1">
              <a:spLocks noChangeArrowheads="1"/>
            </p:cNvSpPr>
            <p:nvPr/>
          </p:nvSpPr>
          <p:spPr bwMode="auto">
            <a:xfrm>
              <a:off x="1655" y="2205"/>
              <a:ext cx="2132" cy="206"/>
            </a:xfrm>
            <a:prstGeom prst="rect">
              <a:avLst/>
            </a:prstGeom>
            <a:solidFill>
              <a:srgbClr val="E6E6E6"/>
            </a:solidFill>
            <a:ln w="19050" algn="ctr">
              <a:noFill/>
              <a:miter lim="800000"/>
              <a:headEnd/>
              <a:tailEnd/>
            </a:ln>
          </p:spPr>
          <p:txBody>
            <a:bodyPr lIns="90000" tIns="82800" rIns="90000" bIns="46800">
              <a:spAutoFit/>
            </a:bodyPr>
            <a:lstStyle/>
            <a:p>
              <a:pPr algn="ctr">
                <a:lnSpc>
                  <a:spcPct val="65000"/>
                </a:lnSpc>
              </a:pPr>
              <a:r>
                <a:rPr lang="zh-CN" altLang="en-US">
                  <a:ea typeface="宋体" pitchFamily="2" charset="-122"/>
                </a:rPr>
                <a:t>摩尔型有限状态机的结构图</a:t>
              </a:r>
            </a:p>
          </p:txBody>
        </p:sp>
      </p:grpSp>
      <p:grpSp>
        <p:nvGrpSpPr>
          <p:cNvPr id="7" name="Group 85"/>
          <p:cNvGrpSpPr>
            <a:grpSpLocks/>
          </p:cNvGrpSpPr>
          <p:nvPr/>
        </p:nvGrpSpPr>
        <p:grpSpPr bwMode="auto">
          <a:xfrm>
            <a:off x="1425575" y="4048125"/>
            <a:ext cx="6119813" cy="2343150"/>
            <a:chOff x="930" y="2568"/>
            <a:chExt cx="3855" cy="1476"/>
          </a:xfrm>
        </p:grpSpPr>
        <p:grpSp>
          <p:nvGrpSpPr>
            <p:cNvPr id="100362" name="Group 75"/>
            <p:cNvGrpSpPr>
              <a:grpSpLocks/>
            </p:cNvGrpSpPr>
            <p:nvPr/>
          </p:nvGrpSpPr>
          <p:grpSpPr bwMode="auto">
            <a:xfrm>
              <a:off x="1111" y="2704"/>
              <a:ext cx="3674" cy="1146"/>
              <a:chOff x="1066" y="2331"/>
              <a:chExt cx="3674" cy="1146"/>
            </a:xfrm>
          </p:grpSpPr>
          <p:sp>
            <p:nvSpPr>
              <p:cNvPr id="100365" name="Rectangle 45"/>
              <p:cNvSpPr>
                <a:spLocks noChangeArrowheads="1"/>
              </p:cNvSpPr>
              <p:nvPr/>
            </p:nvSpPr>
            <p:spPr bwMode="auto">
              <a:xfrm>
                <a:off x="2626" y="2696"/>
                <a:ext cx="545" cy="453"/>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lIns="90000" tIns="82800" rIns="90000" bIns="46800" anchor="ctr">
                <a:spAutoFit/>
                <a:flatTx/>
              </a:bodyPr>
              <a:lstStyle/>
              <a:p>
                <a:endParaRPr lang="zh-CN" altLang="en-US"/>
              </a:p>
            </p:txBody>
          </p:sp>
          <p:sp>
            <p:nvSpPr>
              <p:cNvPr id="100366" name="Rectangle 46"/>
              <p:cNvSpPr>
                <a:spLocks noChangeArrowheads="1"/>
              </p:cNvSpPr>
              <p:nvPr/>
            </p:nvSpPr>
            <p:spPr bwMode="auto">
              <a:xfrm>
                <a:off x="1655" y="2705"/>
                <a:ext cx="545" cy="453"/>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lIns="90000" tIns="82800" rIns="90000" bIns="46800" anchor="ctr">
                <a:spAutoFit/>
                <a:flatTx/>
              </a:bodyPr>
              <a:lstStyle/>
              <a:p>
                <a:endParaRPr lang="zh-CN" altLang="en-US"/>
              </a:p>
            </p:txBody>
          </p:sp>
          <p:sp>
            <p:nvSpPr>
              <p:cNvPr id="100367" name="Text Box 47"/>
              <p:cNvSpPr txBox="1">
                <a:spLocks noChangeArrowheads="1"/>
              </p:cNvSpPr>
              <p:nvPr/>
            </p:nvSpPr>
            <p:spPr bwMode="auto">
              <a:xfrm>
                <a:off x="1655" y="2750"/>
                <a:ext cx="526" cy="375"/>
              </a:xfrm>
              <a:prstGeom prst="rect">
                <a:avLst/>
              </a:prstGeom>
              <a:noFill/>
              <a:ln w="19050" algn="ctr">
                <a:noFill/>
                <a:miter lim="800000"/>
                <a:headEnd/>
                <a:tailEnd/>
              </a:ln>
            </p:spPr>
            <p:txBody>
              <a:bodyPr lIns="90000" tIns="82800" rIns="90000" bIns="46800">
                <a:spAutoFit/>
              </a:bodyPr>
              <a:lstStyle/>
              <a:p>
                <a:pPr algn="ctr"/>
                <a:r>
                  <a:rPr lang="zh-CN" altLang="en-US" sz="1800"/>
                  <a:t>次态逻辑</a:t>
                </a:r>
              </a:p>
            </p:txBody>
          </p:sp>
          <p:grpSp>
            <p:nvGrpSpPr>
              <p:cNvPr id="100368" name="Group 48"/>
              <p:cNvGrpSpPr>
                <a:grpSpLocks/>
              </p:cNvGrpSpPr>
              <p:nvPr/>
            </p:nvGrpSpPr>
            <p:grpSpPr bwMode="auto">
              <a:xfrm>
                <a:off x="2580" y="2705"/>
                <a:ext cx="635" cy="416"/>
                <a:chOff x="2426" y="2244"/>
                <a:chExt cx="635" cy="416"/>
              </a:xfrm>
            </p:grpSpPr>
            <p:sp>
              <p:nvSpPr>
                <p:cNvPr id="100392" name="Text Box 49"/>
                <p:cNvSpPr txBox="1">
                  <a:spLocks noChangeArrowheads="1"/>
                </p:cNvSpPr>
                <p:nvPr/>
              </p:nvSpPr>
              <p:spPr bwMode="auto">
                <a:xfrm>
                  <a:off x="2525" y="2244"/>
                  <a:ext cx="408" cy="228"/>
                </a:xfrm>
                <a:prstGeom prst="rect">
                  <a:avLst/>
                </a:prstGeom>
                <a:noFill/>
                <a:ln w="19050" algn="ctr">
                  <a:noFill/>
                  <a:miter lim="800000"/>
                  <a:headEnd/>
                  <a:tailEnd/>
                </a:ln>
              </p:spPr>
              <p:txBody>
                <a:bodyPr lIns="90000" tIns="82800" rIns="90000" bIns="46800">
                  <a:spAutoFit/>
                </a:bodyPr>
                <a:lstStyle/>
                <a:p>
                  <a:pPr algn="ctr"/>
                  <a:r>
                    <a:rPr lang="zh-CN" altLang="en-US" sz="1800"/>
                    <a:t>状态</a:t>
                  </a:r>
                </a:p>
              </p:txBody>
            </p:sp>
            <p:sp>
              <p:nvSpPr>
                <p:cNvPr id="100393" name="Text Box 50"/>
                <p:cNvSpPr txBox="1">
                  <a:spLocks noChangeArrowheads="1"/>
                </p:cNvSpPr>
                <p:nvPr/>
              </p:nvSpPr>
              <p:spPr bwMode="auto">
                <a:xfrm>
                  <a:off x="2426" y="2432"/>
                  <a:ext cx="635" cy="228"/>
                </a:xfrm>
                <a:prstGeom prst="rect">
                  <a:avLst/>
                </a:prstGeom>
                <a:noFill/>
                <a:ln w="19050" algn="ctr">
                  <a:noFill/>
                  <a:miter lim="800000"/>
                  <a:headEnd/>
                  <a:tailEnd/>
                </a:ln>
              </p:spPr>
              <p:txBody>
                <a:bodyPr lIns="90000" tIns="82800" rIns="90000" bIns="46800">
                  <a:spAutoFit/>
                </a:bodyPr>
                <a:lstStyle/>
                <a:p>
                  <a:pPr algn="ctr"/>
                  <a:r>
                    <a:rPr lang="zh-CN" altLang="en-US" sz="1800"/>
                    <a:t>寄存器</a:t>
                  </a:r>
                </a:p>
              </p:txBody>
            </p:sp>
          </p:grpSp>
          <p:sp>
            <p:nvSpPr>
              <p:cNvPr id="100369" name="Rectangle 51"/>
              <p:cNvSpPr>
                <a:spLocks noChangeArrowheads="1"/>
              </p:cNvSpPr>
              <p:nvPr/>
            </p:nvSpPr>
            <p:spPr bwMode="auto">
              <a:xfrm>
                <a:off x="3606" y="2705"/>
                <a:ext cx="545" cy="453"/>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lIns="90000" tIns="82800" rIns="90000" bIns="46800" anchor="ctr">
                <a:spAutoFit/>
                <a:flatTx/>
              </a:bodyPr>
              <a:lstStyle/>
              <a:p>
                <a:endParaRPr lang="zh-CN" altLang="en-US"/>
              </a:p>
            </p:txBody>
          </p:sp>
          <p:sp>
            <p:nvSpPr>
              <p:cNvPr id="100370" name="Text Box 52"/>
              <p:cNvSpPr txBox="1">
                <a:spLocks noChangeArrowheads="1"/>
              </p:cNvSpPr>
              <p:nvPr/>
            </p:nvSpPr>
            <p:spPr bwMode="auto">
              <a:xfrm>
                <a:off x="3632" y="2750"/>
                <a:ext cx="499" cy="375"/>
              </a:xfrm>
              <a:prstGeom prst="rect">
                <a:avLst/>
              </a:prstGeom>
              <a:noFill/>
              <a:ln w="19050" algn="ctr">
                <a:noFill/>
                <a:miter lim="800000"/>
                <a:headEnd/>
                <a:tailEnd/>
              </a:ln>
            </p:spPr>
            <p:txBody>
              <a:bodyPr lIns="90000" tIns="82800" rIns="90000" bIns="46800">
                <a:spAutoFit/>
              </a:bodyPr>
              <a:lstStyle/>
              <a:p>
                <a:pPr algn="ctr"/>
                <a:r>
                  <a:rPr lang="zh-CN" altLang="en-US" sz="1800"/>
                  <a:t>输出逻辑</a:t>
                </a:r>
              </a:p>
            </p:txBody>
          </p:sp>
          <p:sp>
            <p:nvSpPr>
              <p:cNvPr id="100371" name="Line 53"/>
              <p:cNvSpPr>
                <a:spLocks noChangeShapeType="1"/>
              </p:cNvSpPr>
              <p:nvPr/>
            </p:nvSpPr>
            <p:spPr bwMode="auto">
              <a:xfrm>
                <a:off x="1474" y="2931"/>
                <a:ext cx="172" cy="1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372" name="Line 54"/>
              <p:cNvSpPr>
                <a:spLocks noChangeShapeType="1"/>
              </p:cNvSpPr>
              <p:nvPr/>
            </p:nvSpPr>
            <p:spPr bwMode="auto">
              <a:xfrm>
                <a:off x="2290" y="2886"/>
                <a:ext cx="318"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373" name="Line 55"/>
              <p:cNvSpPr>
                <a:spLocks noChangeShapeType="1"/>
              </p:cNvSpPr>
              <p:nvPr/>
            </p:nvSpPr>
            <p:spPr bwMode="auto">
              <a:xfrm>
                <a:off x="3280" y="2886"/>
                <a:ext cx="318"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374" name="Line 56"/>
              <p:cNvSpPr>
                <a:spLocks noChangeShapeType="1"/>
              </p:cNvSpPr>
              <p:nvPr/>
            </p:nvSpPr>
            <p:spPr bwMode="auto">
              <a:xfrm flipV="1">
                <a:off x="3424" y="2432"/>
                <a:ext cx="0" cy="454"/>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75" name="Line 57"/>
              <p:cNvSpPr>
                <a:spLocks noChangeShapeType="1"/>
              </p:cNvSpPr>
              <p:nvPr/>
            </p:nvSpPr>
            <p:spPr bwMode="auto">
              <a:xfrm flipH="1">
                <a:off x="2018" y="2432"/>
                <a:ext cx="140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76" name="Line 58"/>
              <p:cNvSpPr>
                <a:spLocks noChangeShapeType="1"/>
              </p:cNvSpPr>
              <p:nvPr/>
            </p:nvSpPr>
            <p:spPr bwMode="auto">
              <a:xfrm>
                <a:off x="2018" y="2432"/>
                <a:ext cx="0" cy="227"/>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377" name="Line 59"/>
              <p:cNvSpPr>
                <a:spLocks noChangeShapeType="1"/>
              </p:cNvSpPr>
              <p:nvPr/>
            </p:nvSpPr>
            <p:spPr bwMode="auto">
              <a:xfrm>
                <a:off x="4195" y="2886"/>
                <a:ext cx="318"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0378" name="Line 60"/>
              <p:cNvSpPr>
                <a:spLocks noChangeShapeType="1"/>
              </p:cNvSpPr>
              <p:nvPr/>
            </p:nvSpPr>
            <p:spPr bwMode="auto">
              <a:xfrm>
                <a:off x="1474" y="3249"/>
                <a:ext cx="952"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79" name="Line 61"/>
              <p:cNvSpPr>
                <a:spLocks noChangeShapeType="1"/>
              </p:cNvSpPr>
              <p:nvPr/>
            </p:nvSpPr>
            <p:spPr bwMode="auto">
              <a:xfrm flipV="1">
                <a:off x="2426" y="3022"/>
                <a:ext cx="0" cy="227"/>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80" name="Line 62"/>
              <p:cNvSpPr>
                <a:spLocks noChangeShapeType="1"/>
              </p:cNvSpPr>
              <p:nvPr/>
            </p:nvSpPr>
            <p:spPr bwMode="auto">
              <a:xfrm>
                <a:off x="2426" y="3022"/>
                <a:ext cx="182"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81" name="Line 63"/>
              <p:cNvSpPr>
                <a:spLocks noChangeShapeType="1"/>
              </p:cNvSpPr>
              <p:nvPr/>
            </p:nvSpPr>
            <p:spPr bwMode="auto">
              <a:xfrm>
                <a:off x="1474" y="3340"/>
                <a:ext cx="1406"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82" name="Line 64"/>
              <p:cNvSpPr>
                <a:spLocks noChangeShapeType="1"/>
              </p:cNvSpPr>
              <p:nvPr/>
            </p:nvSpPr>
            <p:spPr bwMode="auto">
              <a:xfrm flipV="1">
                <a:off x="2880" y="3158"/>
                <a:ext cx="0" cy="182"/>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83" name="Text Box 65"/>
              <p:cNvSpPr txBox="1">
                <a:spLocks noChangeArrowheads="1"/>
              </p:cNvSpPr>
              <p:nvPr/>
            </p:nvSpPr>
            <p:spPr bwMode="auto">
              <a:xfrm>
                <a:off x="1066" y="2795"/>
                <a:ext cx="499" cy="228"/>
              </a:xfrm>
              <a:prstGeom prst="rect">
                <a:avLst/>
              </a:prstGeom>
              <a:noFill/>
              <a:ln w="19050" algn="ctr">
                <a:noFill/>
                <a:miter lim="800000"/>
                <a:headEnd/>
                <a:tailEnd/>
              </a:ln>
            </p:spPr>
            <p:txBody>
              <a:bodyPr lIns="90000" tIns="82800" rIns="90000" bIns="46800">
                <a:spAutoFit/>
              </a:bodyPr>
              <a:lstStyle/>
              <a:p>
                <a:pPr algn="ctr"/>
                <a:r>
                  <a:rPr lang="zh-CN" altLang="en-US" sz="1800"/>
                  <a:t>输入</a:t>
                </a:r>
              </a:p>
            </p:txBody>
          </p:sp>
          <p:sp>
            <p:nvSpPr>
              <p:cNvPr id="100384" name="Text Box 66"/>
              <p:cNvSpPr txBox="1">
                <a:spLocks noChangeArrowheads="1"/>
              </p:cNvSpPr>
              <p:nvPr/>
            </p:nvSpPr>
            <p:spPr bwMode="auto">
              <a:xfrm>
                <a:off x="4241" y="2659"/>
                <a:ext cx="499" cy="228"/>
              </a:xfrm>
              <a:prstGeom prst="rect">
                <a:avLst/>
              </a:prstGeom>
              <a:noFill/>
              <a:ln w="19050" algn="ctr">
                <a:noFill/>
                <a:miter lim="800000"/>
                <a:headEnd/>
                <a:tailEnd/>
              </a:ln>
            </p:spPr>
            <p:txBody>
              <a:bodyPr lIns="90000" tIns="82800" rIns="90000" bIns="46800">
                <a:spAutoFit/>
              </a:bodyPr>
              <a:lstStyle/>
              <a:p>
                <a:pPr algn="ctr"/>
                <a:r>
                  <a:rPr lang="zh-CN" altLang="en-US" sz="1800"/>
                  <a:t>输出</a:t>
                </a:r>
              </a:p>
            </p:txBody>
          </p:sp>
          <p:sp>
            <p:nvSpPr>
              <p:cNvPr id="100385" name="Text Box 67"/>
              <p:cNvSpPr txBox="1">
                <a:spLocks noChangeArrowheads="1"/>
              </p:cNvSpPr>
              <p:nvPr/>
            </p:nvSpPr>
            <p:spPr bwMode="auto">
              <a:xfrm>
                <a:off x="1075" y="3067"/>
                <a:ext cx="499" cy="228"/>
              </a:xfrm>
              <a:prstGeom prst="rect">
                <a:avLst/>
              </a:prstGeom>
              <a:noFill/>
              <a:ln w="19050" algn="ctr">
                <a:noFill/>
                <a:miter lim="800000"/>
                <a:headEnd/>
                <a:tailEnd/>
              </a:ln>
            </p:spPr>
            <p:txBody>
              <a:bodyPr lIns="90000" tIns="82800" rIns="90000" bIns="46800">
                <a:spAutoFit/>
              </a:bodyPr>
              <a:lstStyle/>
              <a:p>
                <a:pPr algn="ctr"/>
                <a:r>
                  <a:rPr lang="zh-CN" altLang="en-US" sz="1800"/>
                  <a:t>时钟</a:t>
                </a:r>
              </a:p>
            </p:txBody>
          </p:sp>
          <p:sp>
            <p:nvSpPr>
              <p:cNvPr id="100386" name="Text Box 68"/>
              <p:cNvSpPr txBox="1">
                <a:spLocks noChangeArrowheads="1"/>
              </p:cNvSpPr>
              <p:nvPr/>
            </p:nvSpPr>
            <p:spPr bwMode="auto">
              <a:xfrm>
                <a:off x="1066" y="3249"/>
                <a:ext cx="499" cy="228"/>
              </a:xfrm>
              <a:prstGeom prst="rect">
                <a:avLst/>
              </a:prstGeom>
              <a:noFill/>
              <a:ln w="19050" algn="ctr">
                <a:noFill/>
                <a:miter lim="800000"/>
                <a:headEnd/>
                <a:tailEnd/>
              </a:ln>
            </p:spPr>
            <p:txBody>
              <a:bodyPr lIns="90000" tIns="82800" rIns="90000" bIns="46800">
                <a:spAutoFit/>
              </a:bodyPr>
              <a:lstStyle/>
              <a:p>
                <a:pPr algn="ctr"/>
                <a:r>
                  <a:rPr lang="zh-CN" altLang="en-US" sz="1800"/>
                  <a:t>复位</a:t>
                </a:r>
              </a:p>
            </p:txBody>
          </p:sp>
          <p:sp>
            <p:nvSpPr>
              <p:cNvPr id="100387" name="Text Box 69"/>
              <p:cNvSpPr txBox="1">
                <a:spLocks noChangeArrowheads="1"/>
              </p:cNvSpPr>
              <p:nvPr/>
            </p:nvSpPr>
            <p:spPr bwMode="auto">
              <a:xfrm>
                <a:off x="3188" y="2904"/>
                <a:ext cx="499" cy="228"/>
              </a:xfrm>
              <a:prstGeom prst="rect">
                <a:avLst/>
              </a:prstGeom>
              <a:noFill/>
              <a:ln w="19050" algn="ctr">
                <a:noFill/>
                <a:miter lim="800000"/>
                <a:headEnd/>
                <a:tailEnd/>
              </a:ln>
            </p:spPr>
            <p:txBody>
              <a:bodyPr lIns="90000" tIns="82800" rIns="90000" bIns="46800">
                <a:spAutoFit/>
              </a:bodyPr>
              <a:lstStyle/>
              <a:p>
                <a:pPr algn="ctr"/>
                <a:r>
                  <a:rPr lang="zh-CN" altLang="en-US" sz="1800"/>
                  <a:t>现态</a:t>
                </a:r>
              </a:p>
            </p:txBody>
          </p:sp>
          <p:sp>
            <p:nvSpPr>
              <p:cNvPr id="100388" name="Text Box 70"/>
              <p:cNvSpPr txBox="1">
                <a:spLocks noChangeArrowheads="1"/>
              </p:cNvSpPr>
              <p:nvPr/>
            </p:nvSpPr>
            <p:spPr bwMode="auto">
              <a:xfrm>
                <a:off x="2200" y="2659"/>
                <a:ext cx="499" cy="228"/>
              </a:xfrm>
              <a:prstGeom prst="rect">
                <a:avLst/>
              </a:prstGeom>
              <a:noFill/>
              <a:ln w="19050" algn="ctr">
                <a:noFill/>
                <a:miter lim="800000"/>
                <a:headEnd/>
                <a:tailEnd/>
              </a:ln>
            </p:spPr>
            <p:txBody>
              <a:bodyPr lIns="90000" tIns="82800" rIns="90000" bIns="46800">
                <a:spAutoFit/>
              </a:bodyPr>
              <a:lstStyle/>
              <a:p>
                <a:pPr algn="ctr"/>
                <a:r>
                  <a:rPr lang="zh-CN" altLang="en-US" sz="1800"/>
                  <a:t>次态</a:t>
                </a:r>
              </a:p>
            </p:txBody>
          </p:sp>
          <p:sp>
            <p:nvSpPr>
              <p:cNvPr id="100389" name="Line 71"/>
              <p:cNvSpPr>
                <a:spLocks noChangeShapeType="1"/>
              </p:cNvSpPr>
              <p:nvPr/>
            </p:nvSpPr>
            <p:spPr bwMode="auto">
              <a:xfrm flipV="1">
                <a:off x="1538" y="2332"/>
                <a:ext cx="0" cy="59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90" name="Line 72"/>
              <p:cNvSpPr>
                <a:spLocks noChangeShapeType="1"/>
              </p:cNvSpPr>
              <p:nvPr/>
            </p:nvSpPr>
            <p:spPr bwMode="auto">
              <a:xfrm>
                <a:off x="1538" y="2331"/>
                <a:ext cx="2404"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0391" name="Line 73"/>
              <p:cNvSpPr>
                <a:spLocks noChangeShapeType="1"/>
              </p:cNvSpPr>
              <p:nvPr/>
            </p:nvSpPr>
            <p:spPr bwMode="auto">
              <a:xfrm>
                <a:off x="3951" y="2331"/>
                <a:ext cx="9" cy="319"/>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grpSp>
        <p:sp>
          <p:nvSpPr>
            <p:cNvPr id="100363" name="Rectangle 83"/>
            <p:cNvSpPr>
              <a:spLocks noChangeArrowheads="1"/>
            </p:cNvSpPr>
            <p:nvPr/>
          </p:nvSpPr>
          <p:spPr bwMode="auto">
            <a:xfrm>
              <a:off x="930" y="2568"/>
              <a:ext cx="3810" cy="1406"/>
            </a:xfrm>
            <a:prstGeom prst="rect">
              <a:avLst/>
            </a:prstGeom>
            <a:noFill/>
            <a:ln w="19050" algn="ctr">
              <a:solidFill>
                <a:srgbClr val="00CCFF"/>
              </a:solidFill>
              <a:miter lim="800000"/>
              <a:headEnd/>
              <a:tailEnd/>
            </a:ln>
          </p:spPr>
          <p:txBody>
            <a:bodyPr wrap="none" lIns="90000" tIns="82800" rIns="90000" bIns="46800" anchor="ctr">
              <a:spAutoFit/>
            </a:bodyPr>
            <a:lstStyle/>
            <a:p>
              <a:endParaRPr lang="zh-CN" altLang="en-US"/>
            </a:p>
          </p:txBody>
        </p:sp>
        <p:sp>
          <p:nvSpPr>
            <p:cNvPr id="100364" name="Text Box 77"/>
            <p:cNvSpPr txBox="1">
              <a:spLocks noChangeArrowheads="1"/>
            </p:cNvSpPr>
            <p:nvPr/>
          </p:nvSpPr>
          <p:spPr bwMode="auto">
            <a:xfrm>
              <a:off x="1837" y="3838"/>
              <a:ext cx="2132" cy="206"/>
            </a:xfrm>
            <a:prstGeom prst="rect">
              <a:avLst/>
            </a:prstGeom>
            <a:solidFill>
              <a:srgbClr val="E6E6E6"/>
            </a:solidFill>
            <a:ln w="19050" algn="ctr">
              <a:noFill/>
              <a:miter lim="800000"/>
              <a:headEnd/>
              <a:tailEnd/>
            </a:ln>
          </p:spPr>
          <p:txBody>
            <a:bodyPr lIns="90000" tIns="82800" rIns="90000" bIns="46800">
              <a:spAutoFit/>
            </a:bodyPr>
            <a:lstStyle/>
            <a:p>
              <a:pPr algn="ctr">
                <a:lnSpc>
                  <a:spcPct val="65000"/>
                </a:lnSpc>
              </a:pPr>
              <a:r>
                <a:rPr lang="zh-CN" altLang="en-US">
                  <a:ea typeface="宋体" pitchFamily="2" charset="-122"/>
                </a:rPr>
                <a:t>米里型有限状态机的结构图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9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9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399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5" grpId="0" animBg="1"/>
      <p:bldP spid="55399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113588" y="6486525"/>
            <a:ext cx="2014537" cy="298450"/>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有限状态机</a:t>
            </a:r>
          </a:p>
        </p:txBody>
      </p:sp>
      <p:sp>
        <p:nvSpPr>
          <p:cNvPr id="555012" name="Text Box 4"/>
          <p:cNvSpPr txBox="1">
            <a:spLocks noChangeArrowheads="1"/>
          </p:cNvSpPr>
          <p:nvPr/>
        </p:nvSpPr>
        <p:spPr bwMode="auto">
          <a:xfrm>
            <a:off x="160338" y="66675"/>
            <a:ext cx="5472112" cy="387350"/>
          </a:xfrm>
          <a:prstGeom prst="rect">
            <a:avLst/>
          </a:prstGeom>
          <a:noFill/>
          <a:ln w="19050" algn="ctr">
            <a:noFill/>
            <a:miter lim="800000"/>
            <a:headEnd/>
            <a:tailEnd/>
          </a:ln>
        </p:spPr>
        <p:txBody>
          <a:bodyPr lIns="90000" tIns="82800" rIns="90000" bIns="46800">
            <a:spAutoFit/>
          </a:bodyPr>
          <a:lstStyle/>
          <a:p>
            <a:pPr algn="ctr"/>
            <a:r>
              <a:rPr lang="zh-CN" altLang="en-US">
                <a:latin typeface="宋体" pitchFamily="2" charset="-122"/>
                <a:ea typeface="宋体" pitchFamily="2" charset="-122"/>
              </a:rPr>
              <a:t>描述有限状态机功能的</a:t>
            </a:r>
            <a:r>
              <a:rPr lang="en-US" altLang="zh-CN">
                <a:latin typeface="宋体" pitchFamily="2" charset="-122"/>
                <a:ea typeface="宋体" pitchFamily="2" charset="-122"/>
              </a:rPr>
              <a:t>VHDL</a:t>
            </a:r>
            <a:r>
              <a:rPr lang="zh-CN" altLang="en-US">
                <a:latin typeface="宋体" pitchFamily="2" charset="-122"/>
                <a:ea typeface="宋体" pitchFamily="2" charset="-122"/>
              </a:rPr>
              <a:t>语言程序中：</a:t>
            </a:r>
          </a:p>
        </p:txBody>
      </p:sp>
      <p:sp>
        <p:nvSpPr>
          <p:cNvPr id="555013" name="Text Box 5"/>
          <p:cNvSpPr txBox="1">
            <a:spLocks noChangeArrowheads="1"/>
          </p:cNvSpPr>
          <p:nvPr/>
        </p:nvSpPr>
        <p:spPr bwMode="auto">
          <a:xfrm>
            <a:off x="882650" y="398463"/>
            <a:ext cx="7446963" cy="387350"/>
          </a:xfrm>
          <a:prstGeom prst="rect">
            <a:avLst/>
          </a:prstGeom>
          <a:noFill/>
          <a:ln w="19050" algn="ctr">
            <a:noFill/>
            <a:miter lim="800000"/>
            <a:headEnd/>
            <a:tailEnd/>
          </a:ln>
        </p:spPr>
        <p:txBody>
          <a:bodyPr lIns="90000" tIns="82800" rIns="90000" bIns="46800">
            <a:spAutoFit/>
          </a:bodyPr>
          <a:lstStyle/>
          <a:p>
            <a:r>
              <a:rPr lang="en-US" altLang="zh-CN">
                <a:solidFill>
                  <a:srgbClr val="FF3300"/>
                </a:solidFill>
                <a:latin typeface="宋体" pitchFamily="2" charset="-122"/>
                <a:ea typeface="宋体" pitchFamily="2" charset="-122"/>
              </a:rPr>
              <a:t>* </a:t>
            </a:r>
            <a:r>
              <a:rPr lang="zh-CN" altLang="en-US">
                <a:latin typeface="宋体" pitchFamily="2" charset="-122"/>
                <a:ea typeface="宋体" pitchFamily="2" charset="-122"/>
              </a:rPr>
              <a:t>至少包含一个状态信号，它们用来指定有限状态机的状态。</a:t>
            </a:r>
          </a:p>
        </p:txBody>
      </p:sp>
      <p:sp>
        <p:nvSpPr>
          <p:cNvPr id="555014" name="Text Box 6"/>
          <p:cNvSpPr txBox="1">
            <a:spLocks noChangeArrowheads="1"/>
          </p:cNvSpPr>
          <p:nvPr/>
        </p:nvSpPr>
        <p:spPr bwMode="auto">
          <a:xfrm>
            <a:off x="884238" y="690563"/>
            <a:ext cx="6840537" cy="646112"/>
          </a:xfrm>
          <a:prstGeom prst="rect">
            <a:avLst/>
          </a:prstGeom>
          <a:noFill/>
          <a:ln w="19050" algn="ctr">
            <a:noFill/>
            <a:miter lim="800000"/>
            <a:headEnd/>
            <a:tailEnd/>
          </a:ln>
        </p:spPr>
        <p:txBody>
          <a:bodyPr lIns="90000" tIns="82800" rIns="90000" bIns="46800">
            <a:spAutoFit/>
          </a:bodyPr>
          <a:lstStyle/>
          <a:p>
            <a:r>
              <a:rPr lang="en-US" altLang="zh-CN">
                <a:solidFill>
                  <a:srgbClr val="FF3300"/>
                </a:solidFill>
                <a:latin typeface="宋体" pitchFamily="2" charset="-122"/>
                <a:ea typeface="宋体" pitchFamily="2" charset="-122"/>
              </a:rPr>
              <a:t>*</a:t>
            </a:r>
            <a:r>
              <a:rPr lang="en-US" altLang="zh-CN">
                <a:latin typeface="宋体" pitchFamily="2" charset="-122"/>
                <a:ea typeface="宋体" pitchFamily="2" charset="-122"/>
              </a:rPr>
              <a:t> </a:t>
            </a:r>
            <a:r>
              <a:rPr lang="zh-CN" altLang="en-US">
                <a:latin typeface="宋体" pitchFamily="2" charset="-122"/>
                <a:ea typeface="宋体" pitchFamily="2" charset="-122"/>
              </a:rPr>
              <a:t>包含状态转移指定和输出指定，它们对应于控制单元中与每个控制步骤有关的转移条件。</a:t>
            </a:r>
          </a:p>
        </p:txBody>
      </p:sp>
      <p:sp>
        <p:nvSpPr>
          <p:cNvPr id="555015" name="Text Box 7"/>
          <p:cNvSpPr txBox="1">
            <a:spLocks noChangeArrowheads="1"/>
          </p:cNvSpPr>
          <p:nvPr/>
        </p:nvSpPr>
        <p:spPr bwMode="auto">
          <a:xfrm>
            <a:off x="863600" y="1222375"/>
            <a:ext cx="6480175" cy="387350"/>
          </a:xfrm>
          <a:prstGeom prst="rect">
            <a:avLst/>
          </a:prstGeom>
          <a:noFill/>
          <a:ln w="19050" algn="ctr">
            <a:noFill/>
            <a:miter lim="800000"/>
            <a:headEnd/>
            <a:tailEnd/>
          </a:ln>
        </p:spPr>
        <p:txBody>
          <a:bodyPr lIns="90000" tIns="82800" rIns="90000" bIns="46800">
            <a:spAutoFit/>
          </a:bodyPr>
          <a:lstStyle/>
          <a:p>
            <a:r>
              <a:rPr lang="en-US" altLang="zh-CN">
                <a:solidFill>
                  <a:srgbClr val="FF3300"/>
                </a:solidFill>
                <a:latin typeface="宋体" pitchFamily="2" charset="-122"/>
                <a:ea typeface="宋体" pitchFamily="2" charset="-122"/>
              </a:rPr>
              <a:t>* </a:t>
            </a:r>
            <a:r>
              <a:rPr lang="zh-CN" altLang="en-US">
                <a:latin typeface="宋体" pitchFamily="2" charset="-122"/>
                <a:ea typeface="宋体" pitchFamily="2" charset="-122"/>
              </a:rPr>
              <a:t>包含时钟信号，它是用来同步的。</a:t>
            </a:r>
          </a:p>
        </p:txBody>
      </p:sp>
      <p:sp>
        <p:nvSpPr>
          <p:cNvPr id="555016" name="Text Box 8"/>
          <p:cNvSpPr txBox="1">
            <a:spLocks noChangeArrowheads="1"/>
          </p:cNvSpPr>
          <p:nvPr/>
        </p:nvSpPr>
        <p:spPr bwMode="auto">
          <a:xfrm>
            <a:off x="866775" y="1512888"/>
            <a:ext cx="6480175" cy="387350"/>
          </a:xfrm>
          <a:prstGeom prst="rect">
            <a:avLst/>
          </a:prstGeom>
          <a:noFill/>
          <a:ln w="19050" algn="ctr">
            <a:noFill/>
            <a:miter lim="800000"/>
            <a:headEnd/>
            <a:tailEnd/>
          </a:ln>
        </p:spPr>
        <p:txBody>
          <a:bodyPr lIns="90000" tIns="82800" rIns="90000" bIns="46800">
            <a:spAutoFit/>
          </a:bodyPr>
          <a:lstStyle/>
          <a:p>
            <a:r>
              <a:rPr lang="en-US" altLang="zh-CN">
                <a:solidFill>
                  <a:srgbClr val="FF3300"/>
                </a:solidFill>
                <a:latin typeface="宋体" pitchFamily="2" charset="-122"/>
                <a:ea typeface="宋体" pitchFamily="2" charset="-122"/>
              </a:rPr>
              <a:t>* </a:t>
            </a:r>
            <a:r>
              <a:rPr lang="zh-CN" altLang="en-US">
                <a:latin typeface="宋体" pitchFamily="2" charset="-122"/>
                <a:ea typeface="宋体" pitchFamily="2" charset="-122"/>
              </a:rPr>
              <a:t>包含同步或异步复位信号。</a:t>
            </a:r>
          </a:p>
        </p:txBody>
      </p:sp>
      <p:graphicFrame>
        <p:nvGraphicFramePr>
          <p:cNvPr id="555609" name="Group 601"/>
          <p:cNvGraphicFramePr>
            <a:graphicFrameLocks noGrp="1"/>
          </p:cNvGraphicFramePr>
          <p:nvPr>
            <p:ph idx="1"/>
          </p:nvPr>
        </p:nvGraphicFramePr>
        <p:xfrm>
          <a:off x="554038" y="1989138"/>
          <a:ext cx="8135937" cy="4718050"/>
        </p:xfrm>
        <a:graphic>
          <a:graphicData uri="http://schemas.openxmlformats.org/drawingml/2006/table">
            <a:tbl>
              <a:tblPr/>
              <a:tblGrid>
                <a:gridCol w="1887537">
                  <a:extLst>
                    <a:ext uri="{9D8B030D-6E8A-4147-A177-3AD203B41FA5}">
                      <a16:colId xmlns:a16="http://schemas.microsoft.com/office/drawing/2014/main" val="20000"/>
                    </a:ext>
                  </a:extLst>
                </a:gridCol>
                <a:gridCol w="1109663">
                  <a:extLst>
                    <a:ext uri="{9D8B030D-6E8A-4147-A177-3AD203B41FA5}">
                      <a16:colId xmlns:a16="http://schemas.microsoft.com/office/drawing/2014/main" val="20001"/>
                    </a:ext>
                  </a:extLst>
                </a:gridCol>
                <a:gridCol w="3783012">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tblGrid>
              <a:tr h="279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描述方式</a:t>
                      </a:r>
                    </a:p>
                  </a:txBody>
                  <a:tcPr marL="90000" marR="90000" marT="82800" marB="46800" anchor="ctr" horzOverflow="overflow">
                    <a:lnL w="28575"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28575"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solidFill>
                      <a:schemeClr val="folHlink"/>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进程描述功能</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28575"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所用进程数</a:t>
                      </a:r>
                    </a:p>
                  </a:txBody>
                  <a:tcPr marL="90000" marR="90000" marT="82800" marB="46800" anchor="ctr" horzOverflow="overflow">
                    <a:lnL w="12700" cap="flat" cmpd="sng" algn="ctr">
                      <a:solidFill>
                        <a:srgbClr val="00CCFF"/>
                      </a:solidFill>
                      <a:prstDash val="solid"/>
                      <a:round/>
                      <a:headEnd type="none" w="med" len="med"/>
                      <a:tailEnd type="none" w="med" len="med"/>
                    </a:lnL>
                    <a:lnR w="28575" cap="flat" cmpd="sng" algn="ctr">
                      <a:solidFill>
                        <a:srgbClr val="00CCFF"/>
                      </a:solidFill>
                      <a:prstDash val="solid"/>
                      <a:round/>
                      <a:headEnd type="none" w="med" len="med"/>
                      <a:tailEnd type="none" w="med" len="med"/>
                    </a:lnR>
                    <a:lnT w="28575"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52425">
                <a:tc rowSpan="3"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三进程描述方式</a:t>
                      </a:r>
                    </a:p>
                  </a:txBody>
                  <a:tcPr marL="90000" marR="90000" marT="82800" marB="46800" anchor="ctr" horzOverflow="overflow">
                    <a:lnL w="28575"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：描述次态逻辑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3</a:t>
                      </a:r>
                    </a:p>
                  </a:txBody>
                  <a:tcPr marL="90000" marR="90000" marT="82800" marB="46800" anchor="ctr" horzOverflow="overflow">
                    <a:lnL w="12700" cap="flat" cmpd="sng" algn="ctr">
                      <a:solidFill>
                        <a:srgbClr val="00CCFF"/>
                      </a:solidFill>
                      <a:prstDash val="solid"/>
                      <a:round/>
                      <a:headEnd type="none" w="med" len="med"/>
                      <a:tailEnd type="none" w="med" len="med"/>
                    </a:lnL>
                    <a:lnR w="28575"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425">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：描述状态寄存器</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2425">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3</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：描述输出逻辑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50838">
                <a:tc row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双进程描述方式</a:t>
                      </a:r>
                    </a:p>
                  </a:txBody>
                  <a:tcPr marL="90000" marR="90000" marT="82800" marB="46800" anchor="ctr" horzOverflow="overflow">
                    <a:lnL w="28575"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形式</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：描述次态逻辑、状态寄存器</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p>
                  </a:txBody>
                  <a:tcPr marL="90000" marR="90000" marT="82800" marB="46800" anchor="ctr" horzOverflow="overflow">
                    <a:lnL w="12700" cap="flat" cmpd="sng" algn="ctr">
                      <a:solidFill>
                        <a:srgbClr val="00CCFF"/>
                      </a:solidFill>
                      <a:prstDash val="solid"/>
                      <a:round/>
                      <a:headEnd type="none" w="med" len="med"/>
                      <a:tailEnd type="none" w="med" len="med"/>
                    </a:lnL>
                    <a:lnR w="28575"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4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：描述输出逻辑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r h="352425">
                <a:tc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形式</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：描述状态寄存器、输出逻辑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p>
                  </a:txBody>
                  <a:tcPr marL="90000" marR="90000" marT="82800" marB="46800" anchor="ctr" horzOverflow="overflow">
                    <a:lnL w="12700" cap="flat" cmpd="sng" algn="ctr">
                      <a:solidFill>
                        <a:srgbClr val="00CCFF"/>
                      </a:solidFill>
                      <a:prstDash val="solid"/>
                      <a:round/>
                      <a:headEnd type="none" w="med" len="med"/>
                      <a:tailEnd type="none" w="med" len="med"/>
                    </a:lnL>
                    <a:lnR w="28575"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24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：描述次态逻辑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7"/>
                  </a:ext>
                </a:extLst>
              </a:tr>
              <a:tr h="352425">
                <a:tc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形式</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3</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：描述次态逻辑、输出逻辑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p>
                  </a:txBody>
                  <a:tcPr marL="90000" marR="90000" marT="82800" marB="46800" anchor="ctr" horzOverflow="overflow">
                    <a:lnL w="12700" cap="flat" cmpd="sng" algn="ctr">
                      <a:solidFill>
                        <a:srgbClr val="00CCFF"/>
                      </a:solidFill>
                      <a:prstDash val="solid"/>
                      <a:round/>
                      <a:headEnd type="none" w="med" len="med"/>
                      <a:tailEnd type="none" w="med" len="med"/>
                    </a:lnL>
                    <a:lnR w="28575"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24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2</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：描述状态寄存器</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12700" cap="flat" cmpd="sng" algn="ctr">
                      <a:solidFill>
                        <a:srgbClr val="00CCFF"/>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9"/>
                  </a:ext>
                </a:extLst>
              </a:tr>
              <a:tr h="5921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单进程描述方式</a:t>
                      </a:r>
                    </a:p>
                  </a:txBody>
                  <a:tcPr marL="90000" marR="90000" marT="82800" marB="46800" anchor="ctr" horzOverflow="overflow">
                    <a:lnL w="28575"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28575" cap="flat" cmpd="sng" algn="ctr">
                      <a:solidFill>
                        <a:srgbClr val="00CCFF"/>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进程</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r>
                        <a:rPr kumimoji="1" lang="zh-CN" altLang="en-US" sz="1800" b="1" i="0" u="none" strike="noStrike" cap="none" normalizeH="0" baseline="0">
                          <a:ln>
                            <a:noFill/>
                          </a:ln>
                          <a:solidFill>
                            <a:schemeClr val="tx1"/>
                          </a:solidFill>
                          <a:effectLst/>
                          <a:latin typeface="Times New Roman" pitchFamily="18" charset="0"/>
                          <a:ea typeface="宋体" pitchFamily="2" charset="-122"/>
                        </a:rPr>
                        <a:t>：描述次态逻辑、状态寄存器和输出逻辑</a:t>
                      </a:r>
                    </a:p>
                  </a:txBody>
                  <a:tcPr marL="90000" marR="90000" marT="82800" marB="46800" anchor="ctr" horzOverflow="overflow">
                    <a:lnL w="12700" cap="flat" cmpd="sng" algn="ctr">
                      <a:solidFill>
                        <a:srgbClr val="00CCFF"/>
                      </a:solidFill>
                      <a:prstDash val="solid"/>
                      <a:round/>
                      <a:headEnd type="none" w="med" len="med"/>
                      <a:tailEnd type="none" w="med" len="med"/>
                    </a:lnL>
                    <a:lnR w="12700"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28575" cap="flat" cmpd="sng" algn="ctr">
                      <a:solidFill>
                        <a:srgbClr val="00CC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L="90000" marR="90000" marT="82800" marB="46800" anchor="ctr" horzOverflow="overflow">
                    <a:lnL w="12700" cap="flat" cmpd="sng" algn="ctr">
                      <a:solidFill>
                        <a:srgbClr val="00CCFF"/>
                      </a:solidFill>
                      <a:prstDash val="solid"/>
                      <a:round/>
                      <a:headEnd type="none" w="med" len="med"/>
                      <a:tailEnd type="none" w="med" len="med"/>
                    </a:lnL>
                    <a:lnR w="28575" cap="flat" cmpd="sng" algn="ctr">
                      <a:solidFill>
                        <a:srgbClr val="00CCFF"/>
                      </a:solidFill>
                      <a:prstDash val="solid"/>
                      <a:round/>
                      <a:headEnd type="none" w="med" len="med"/>
                      <a:tailEnd type="none" w="med" len="med"/>
                    </a:lnR>
                    <a:lnT w="12700" cap="flat" cmpd="sng" algn="ctr">
                      <a:solidFill>
                        <a:srgbClr val="00CCFF"/>
                      </a:solidFill>
                      <a:prstDash val="solid"/>
                      <a:round/>
                      <a:headEnd type="none" w="med" len="med"/>
                      <a:tailEnd type="none" w="med" len="med"/>
                    </a:lnT>
                    <a:lnB w="28575" cap="flat" cmpd="sng" algn="ctr">
                      <a:solidFill>
                        <a:srgbClr val="00C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50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50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50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50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p:bldP spid="555013" grpId="0"/>
      <p:bldP spid="555014" grpId="0"/>
      <p:bldP spid="555015" grpId="0"/>
      <p:bldP spid="5550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7418388" y="6630988"/>
            <a:ext cx="1725612" cy="227012"/>
          </a:xfrm>
        </p:spPr>
        <p:txBody>
          <a:bodyPr/>
          <a:lstStyle/>
          <a:p>
            <a:pPr algn="r" eaLnBrk="1" hangingPunct="1">
              <a:spcBef>
                <a:spcPct val="50000"/>
              </a:spcBef>
              <a:defRPr/>
            </a:pPr>
            <a:r>
              <a:rPr lang="zh-CN" altLang="en-US" sz="1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单进程描述状态机</a:t>
            </a:r>
          </a:p>
        </p:txBody>
      </p:sp>
      <p:sp>
        <p:nvSpPr>
          <p:cNvPr id="560132" name="Text Box 4"/>
          <p:cNvSpPr txBox="1">
            <a:spLocks noChangeArrowheads="1"/>
          </p:cNvSpPr>
          <p:nvPr/>
        </p:nvSpPr>
        <p:spPr bwMode="auto">
          <a:xfrm>
            <a:off x="395288" y="188913"/>
            <a:ext cx="2376487" cy="406400"/>
          </a:xfrm>
          <a:prstGeom prst="rect">
            <a:avLst/>
          </a:prstGeom>
          <a:gradFill rotWithShape="1">
            <a:gsLst>
              <a:gs pos="0">
                <a:srgbClr val="5E1847"/>
              </a:gs>
              <a:gs pos="100000">
                <a:srgbClr val="CC3399"/>
              </a:gs>
            </a:gsLst>
            <a:lin ang="0" scaled="1"/>
          </a:gradFill>
          <a:ln w="19050" algn="ctr">
            <a:solidFill>
              <a:srgbClr val="00CCFF"/>
            </a:solidFill>
            <a:miter lim="800000"/>
            <a:headEnd/>
            <a:tailEnd/>
          </a:ln>
        </p:spPr>
        <p:txBody>
          <a:bodyPr lIns="90000" tIns="82800" rIns="90000" bIns="46800">
            <a:spAutoFit/>
          </a:bodyPr>
          <a:lstStyle/>
          <a:p>
            <a:pPr algn="ctr"/>
            <a:r>
              <a:rPr lang="zh-CN" altLang="en-US">
                <a:solidFill>
                  <a:schemeClr val="bg1"/>
                </a:solidFill>
                <a:ea typeface="宋体" pitchFamily="2" charset="-122"/>
              </a:rPr>
              <a:t>设计存储控制器</a:t>
            </a:r>
          </a:p>
        </p:txBody>
      </p:sp>
      <p:grpSp>
        <p:nvGrpSpPr>
          <p:cNvPr id="2" name="Group 31"/>
          <p:cNvGrpSpPr>
            <a:grpSpLocks/>
          </p:cNvGrpSpPr>
          <p:nvPr/>
        </p:nvGrpSpPr>
        <p:grpSpPr bwMode="auto">
          <a:xfrm>
            <a:off x="4643438" y="908050"/>
            <a:ext cx="1873250" cy="1223963"/>
            <a:chOff x="2925" y="663"/>
            <a:chExt cx="1180" cy="771"/>
          </a:xfrm>
        </p:grpSpPr>
        <p:sp>
          <p:nvSpPr>
            <p:cNvPr id="102488" name="Rectangle 6"/>
            <p:cNvSpPr>
              <a:spLocks noChangeArrowheads="1"/>
            </p:cNvSpPr>
            <p:nvPr/>
          </p:nvSpPr>
          <p:spPr bwMode="auto">
            <a:xfrm>
              <a:off x="2925" y="663"/>
              <a:ext cx="1180" cy="771"/>
            </a:xfrm>
            <a:prstGeom prst="rect">
              <a:avLst/>
            </a:prstGeom>
            <a:solidFill>
              <a:schemeClr val="hlink"/>
            </a:solidFill>
            <a:ln w="19050" algn="ctr">
              <a:solidFill>
                <a:srgbClr val="FF3300"/>
              </a:solidFill>
              <a:miter lim="800000"/>
              <a:headEnd/>
              <a:tailEnd/>
            </a:ln>
          </p:spPr>
          <p:txBody>
            <a:bodyPr wrap="none" lIns="90000" tIns="82800" rIns="90000" bIns="46800" anchor="ctr">
              <a:spAutoFit/>
            </a:bodyPr>
            <a:lstStyle/>
            <a:p>
              <a:endParaRPr lang="zh-CN" altLang="en-US"/>
            </a:p>
          </p:txBody>
        </p:sp>
        <p:sp>
          <p:nvSpPr>
            <p:cNvPr id="102489" name="Text Box 7"/>
            <p:cNvSpPr txBox="1">
              <a:spLocks noChangeArrowheads="1"/>
            </p:cNvSpPr>
            <p:nvPr/>
          </p:nvSpPr>
          <p:spPr bwMode="auto">
            <a:xfrm>
              <a:off x="3061" y="935"/>
              <a:ext cx="907" cy="228"/>
            </a:xfrm>
            <a:prstGeom prst="rect">
              <a:avLst/>
            </a:prstGeom>
            <a:noFill/>
            <a:ln w="19050" algn="ctr">
              <a:noFill/>
              <a:miter lim="800000"/>
              <a:headEnd/>
              <a:tailEnd/>
            </a:ln>
          </p:spPr>
          <p:txBody>
            <a:bodyPr lIns="90000" tIns="82800" rIns="90000" bIns="46800">
              <a:spAutoFit/>
            </a:bodyPr>
            <a:lstStyle/>
            <a:p>
              <a:pPr algn="ctr"/>
              <a:r>
                <a:rPr lang="zh-CN" altLang="en-US" sz="1800"/>
                <a:t>存储控制器</a:t>
              </a:r>
            </a:p>
          </p:txBody>
        </p:sp>
      </p:grpSp>
      <p:grpSp>
        <p:nvGrpSpPr>
          <p:cNvPr id="3" name="Group 32"/>
          <p:cNvGrpSpPr>
            <a:grpSpLocks/>
          </p:cNvGrpSpPr>
          <p:nvPr/>
        </p:nvGrpSpPr>
        <p:grpSpPr bwMode="auto">
          <a:xfrm>
            <a:off x="6443663" y="908050"/>
            <a:ext cx="1873250" cy="1016000"/>
            <a:chOff x="4059" y="663"/>
            <a:chExt cx="1180" cy="640"/>
          </a:xfrm>
        </p:grpSpPr>
        <p:sp>
          <p:nvSpPr>
            <p:cNvPr id="102482" name="Text Box 16"/>
            <p:cNvSpPr txBox="1">
              <a:spLocks noChangeArrowheads="1"/>
            </p:cNvSpPr>
            <p:nvPr/>
          </p:nvSpPr>
          <p:spPr bwMode="auto">
            <a:xfrm>
              <a:off x="4059" y="981"/>
              <a:ext cx="907" cy="228"/>
            </a:xfrm>
            <a:prstGeom prst="rect">
              <a:avLst/>
            </a:prstGeom>
            <a:noFill/>
            <a:ln w="19050" algn="ctr">
              <a:noFill/>
              <a:miter lim="800000"/>
              <a:headEnd/>
              <a:tailEnd/>
            </a:ln>
          </p:spPr>
          <p:txBody>
            <a:bodyPr lIns="90000" tIns="82800" rIns="90000" bIns="46800">
              <a:spAutoFit/>
            </a:bodyPr>
            <a:lstStyle/>
            <a:p>
              <a:pPr algn="ctr"/>
              <a:r>
                <a:rPr lang="zh-CN" altLang="en-US" sz="1800"/>
                <a:t>写使能信号</a:t>
              </a:r>
            </a:p>
          </p:txBody>
        </p:sp>
        <p:sp>
          <p:nvSpPr>
            <p:cNvPr id="102483" name="Line 8"/>
            <p:cNvSpPr>
              <a:spLocks noChangeShapeType="1"/>
            </p:cNvSpPr>
            <p:nvPr/>
          </p:nvSpPr>
          <p:spPr bwMode="auto">
            <a:xfrm>
              <a:off x="4105" y="1207"/>
              <a:ext cx="725"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84" name="Text Box 15"/>
            <p:cNvSpPr txBox="1">
              <a:spLocks noChangeArrowheads="1"/>
            </p:cNvSpPr>
            <p:nvPr/>
          </p:nvSpPr>
          <p:spPr bwMode="auto">
            <a:xfrm>
              <a:off x="4059" y="663"/>
              <a:ext cx="907" cy="228"/>
            </a:xfrm>
            <a:prstGeom prst="rect">
              <a:avLst/>
            </a:prstGeom>
            <a:noFill/>
            <a:ln w="19050" algn="ctr">
              <a:noFill/>
              <a:miter lim="800000"/>
              <a:headEnd/>
              <a:tailEnd/>
            </a:ln>
          </p:spPr>
          <p:txBody>
            <a:bodyPr lIns="90000" tIns="82800" rIns="90000" bIns="46800">
              <a:spAutoFit/>
            </a:bodyPr>
            <a:lstStyle/>
            <a:p>
              <a:pPr algn="ctr"/>
              <a:r>
                <a:rPr lang="zh-CN" altLang="en-US" sz="1800"/>
                <a:t>读使能信号</a:t>
              </a:r>
            </a:p>
          </p:txBody>
        </p:sp>
        <p:sp>
          <p:nvSpPr>
            <p:cNvPr id="102485" name="Line 17"/>
            <p:cNvSpPr>
              <a:spLocks noChangeShapeType="1"/>
            </p:cNvSpPr>
            <p:nvPr/>
          </p:nvSpPr>
          <p:spPr bwMode="auto">
            <a:xfrm>
              <a:off x="4105" y="890"/>
              <a:ext cx="725"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86" name="Text Box 18"/>
            <p:cNvSpPr txBox="1">
              <a:spLocks noChangeArrowheads="1"/>
            </p:cNvSpPr>
            <p:nvPr/>
          </p:nvSpPr>
          <p:spPr bwMode="auto">
            <a:xfrm>
              <a:off x="4876" y="709"/>
              <a:ext cx="317" cy="277"/>
            </a:xfrm>
            <a:prstGeom prst="rect">
              <a:avLst/>
            </a:prstGeom>
            <a:noFill/>
            <a:ln w="19050" algn="ctr">
              <a:noFill/>
              <a:miter lim="800000"/>
              <a:headEnd/>
              <a:tailEnd/>
            </a:ln>
          </p:spPr>
          <p:txBody>
            <a:bodyPr lIns="90000" tIns="82800" rIns="90000" bIns="46800">
              <a:spAutoFit/>
            </a:bodyPr>
            <a:lstStyle/>
            <a:p>
              <a:pPr algn="ctr"/>
              <a:r>
                <a:rPr lang="en-US" altLang="zh-CN" sz="2400" i="1"/>
                <a:t>re</a:t>
              </a:r>
            </a:p>
          </p:txBody>
        </p:sp>
        <p:sp>
          <p:nvSpPr>
            <p:cNvPr id="102487" name="Text Box 19"/>
            <p:cNvSpPr txBox="1">
              <a:spLocks noChangeArrowheads="1"/>
            </p:cNvSpPr>
            <p:nvPr/>
          </p:nvSpPr>
          <p:spPr bwMode="auto">
            <a:xfrm>
              <a:off x="4830" y="1026"/>
              <a:ext cx="409" cy="277"/>
            </a:xfrm>
            <a:prstGeom prst="rect">
              <a:avLst/>
            </a:prstGeom>
            <a:noFill/>
            <a:ln w="19050" algn="ctr">
              <a:noFill/>
              <a:miter lim="800000"/>
              <a:headEnd/>
              <a:tailEnd/>
            </a:ln>
          </p:spPr>
          <p:txBody>
            <a:bodyPr lIns="90000" tIns="82800" rIns="90000" bIns="46800">
              <a:spAutoFit/>
            </a:bodyPr>
            <a:lstStyle/>
            <a:p>
              <a:pPr algn="ctr"/>
              <a:r>
                <a:rPr lang="en-US" altLang="zh-CN" sz="2400" i="1"/>
                <a:t>we</a:t>
              </a:r>
            </a:p>
          </p:txBody>
        </p:sp>
      </p:grpSp>
      <p:grpSp>
        <p:nvGrpSpPr>
          <p:cNvPr id="4" name="Group 34"/>
          <p:cNvGrpSpPr>
            <a:grpSpLocks/>
          </p:cNvGrpSpPr>
          <p:nvPr/>
        </p:nvGrpSpPr>
        <p:grpSpPr bwMode="auto">
          <a:xfrm>
            <a:off x="3348038" y="1628775"/>
            <a:ext cx="1295400" cy="439738"/>
            <a:chOff x="2109" y="1117"/>
            <a:chExt cx="816" cy="277"/>
          </a:xfrm>
        </p:grpSpPr>
        <p:sp>
          <p:nvSpPr>
            <p:cNvPr id="102480" name="Line 14"/>
            <p:cNvSpPr>
              <a:spLocks noChangeShapeType="1"/>
            </p:cNvSpPr>
            <p:nvPr/>
          </p:nvSpPr>
          <p:spPr bwMode="auto">
            <a:xfrm>
              <a:off x="2653" y="1298"/>
              <a:ext cx="272" cy="1"/>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81" name="Text Box 22"/>
            <p:cNvSpPr txBox="1">
              <a:spLocks noChangeArrowheads="1"/>
            </p:cNvSpPr>
            <p:nvPr/>
          </p:nvSpPr>
          <p:spPr bwMode="auto">
            <a:xfrm>
              <a:off x="2109" y="1117"/>
              <a:ext cx="680" cy="277"/>
            </a:xfrm>
            <a:prstGeom prst="rect">
              <a:avLst/>
            </a:prstGeom>
            <a:noFill/>
            <a:ln w="19050" algn="ctr">
              <a:noFill/>
              <a:miter lim="800000"/>
              <a:headEnd/>
              <a:tailEnd/>
            </a:ln>
          </p:spPr>
          <p:txBody>
            <a:bodyPr lIns="90000" tIns="82800" rIns="90000" bIns="46800">
              <a:spAutoFit/>
            </a:bodyPr>
            <a:lstStyle/>
            <a:p>
              <a:pPr algn="ctr"/>
              <a:r>
                <a:rPr lang="en-US" altLang="zh-CN" sz="2400" i="1"/>
                <a:t>clk</a:t>
              </a:r>
            </a:p>
          </p:txBody>
        </p:sp>
      </p:grpSp>
      <p:grpSp>
        <p:nvGrpSpPr>
          <p:cNvPr id="5" name="Group 166"/>
          <p:cNvGrpSpPr>
            <a:grpSpLocks/>
          </p:cNvGrpSpPr>
          <p:nvPr/>
        </p:nvGrpSpPr>
        <p:grpSpPr bwMode="auto">
          <a:xfrm>
            <a:off x="3030538" y="692150"/>
            <a:ext cx="1655762" cy="915988"/>
            <a:chOff x="1909" y="436"/>
            <a:chExt cx="1043" cy="577"/>
          </a:xfrm>
        </p:grpSpPr>
        <p:sp>
          <p:nvSpPr>
            <p:cNvPr id="102476" name="Line 12"/>
            <p:cNvSpPr>
              <a:spLocks noChangeShapeType="1"/>
            </p:cNvSpPr>
            <p:nvPr/>
          </p:nvSpPr>
          <p:spPr bwMode="auto">
            <a:xfrm>
              <a:off x="1973" y="708"/>
              <a:ext cx="952"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77" name="Line 13"/>
            <p:cNvSpPr>
              <a:spLocks noChangeShapeType="1"/>
            </p:cNvSpPr>
            <p:nvPr/>
          </p:nvSpPr>
          <p:spPr bwMode="auto">
            <a:xfrm>
              <a:off x="1973" y="980"/>
              <a:ext cx="952"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78" name="Text Box 21"/>
            <p:cNvSpPr txBox="1">
              <a:spLocks noChangeArrowheads="1"/>
            </p:cNvSpPr>
            <p:nvPr/>
          </p:nvSpPr>
          <p:spPr bwMode="auto">
            <a:xfrm>
              <a:off x="2064" y="436"/>
              <a:ext cx="680" cy="277"/>
            </a:xfrm>
            <a:prstGeom prst="rect">
              <a:avLst/>
            </a:prstGeom>
            <a:noFill/>
            <a:ln w="19050" algn="ctr">
              <a:noFill/>
              <a:miter lim="800000"/>
              <a:headEnd/>
              <a:tailEnd/>
            </a:ln>
          </p:spPr>
          <p:txBody>
            <a:bodyPr lIns="90000" tIns="82800" rIns="90000" bIns="46800">
              <a:spAutoFit/>
            </a:bodyPr>
            <a:lstStyle/>
            <a:p>
              <a:pPr algn="ctr"/>
              <a:r>
                <a:rPr lang="en-US" altLang="zh-CN" sz="2400" i="1"/>
                <a:t>ready</a:t>
              </a:r>
            </a:p>
          </p:txBody>
        </p:sp>
        <p:sp>
          <p:nvSpPr>
            <p:cNvPr id="102479" name="Text Box 25"/>
            <p:cNvSpPr txBox="1">
              <a:spLocks noChangeArrowheads="1"/>
            </p:cNvSpPr>
            <p:nvPr/>
          </p:nvSpPr>
          <p:spPr bwMode="auto">
            <a:xfrm>
              <a:off x="1909" y="736"/>
              <a:ext cx="1043" cy="277"/>
            </a:xfrm>
            <a:prstGeom prst="rect">
              <a:avLst/>
            </a:prstGeom>
            <a:noFill/>
            <a:ln w="19050" algn="ctr">
              <a:noFill/>
              <a:miter lim="800000"/>
              <a:headEnd/>
              <a:tailEnd/>
            </a:ln>
          </p:spPr>
          <p:txBody>
            <a:bodyPr lIns="90000" tIns="82800" rIns="90000" bIns="46800">
              <a:spAutoFit/>
            </a:bodyPr>
            <a:lstStyle/>
            <a:p>
              <a:pPr algn="ctr"/>
              <a:r>
                <a:rPr lang="en-US" altLang="zh-CN" sz="2400" i="1"/>
                <a:t>read_write</a:t>
              </a:r>
            </a:p>
          </p:txBody>
        </p:sp>
      </p:grpSp>
      <p:sp>
        <p:nvSpPr>
          <p:cNvPr id="102408" name="Text Box 26"/>
          <p:cNvSpPr txBox="1">
            <a:spLocks noChangeArrowheads="1"/>
          </p:cNvSpPr>
          <p:nvPr/>
        </p:nvSpPr>
        <p:spPr bwMode="auto">
          <a:xfrm>
            <a:off x="7199313" y="6237288"/>
            <a:ext cx="1944687" cy="361950"/>
          </a:xfrm>
          <a:prstGeom prst="rect">
            <a:avLst/>
          </a:prstGeom>
          <a:noFill/>
          <a:ln w="19050" algn="ctr">
            <a:noFill/>
            <a:miter lim="800000"/>
            <a:headEnd/>
            <a:tailEnd/>
          </a:ln>
        </p:spPr>
        <p:txBody>
          <a:bodyPr lIns="90000" tIns="82800" rIns="90000" bIns="46800">
            <a:spAutoFit/>
          </a:bodyPr>
          <a:lstStyle/>
          <a:p>
            <a:pPr algn="ctr"/>
            <a:r>
              <a:rPr lang="en-US" altLang="zh-CN" sz="1800">
                <a:solidFill>
                  <a:srgbClr val="E6E6E6"/>
                </a:solidFill>
              </a:rPr>
              <a:t>《</a:t>
            </a:r>
            <a:r>
              <a:rPr lang="zh-CN" altLang="en-US" sz="1800">
                <a:solidFill>
                  <a:srgbClr val="E6E6E6"/>
                </a:solidFill>
              </a:rPr>
              <a:t>姜立东</a:t>
            </a:r>
            <a:r>
              <a:rPr lang="en-US" altLang="zh-CN" sz="1800">
                <a:solidFill>
                  <a:srgbClr val="E6E6E6"/>
                </a:solidFill>
              </a:rPr>
              <a:t>》P200</a:t>
            </a:r>
          </a:p>
        </p:txBody>
      </p:sp>
      <p:grpSp>
        <p:nvGrpSpPr>
          <p:cNvPr id="6" name="Group 29"/>
          <p:cNvGrpSpPr>
            <a:grpSpLocks/>
          </p:cNvGrpSpPr>
          <p:nvPr/>
        </p:nvGrpSpPr>
        <p:grpSpPr bwMode="auto">
          <a:xfrm>
            <a:off x="395288" y="763588"/>
            <a:ext cx="3024187" cy="1368425"/>
            <a:chOff x="249" y="572"/>
            <a:chExt cx="1905" cy="862"/>
          </a:xfrm>
        </p:grpSpPr>
        <p:sp>
          <p:nvSpPr>
            <p:cNvPr id="102472" name="Text Box 23"/>
            <p:cNvSpPr txBox="1">
              <a:spLocks noChangeArrowheads="1"/>
            </p:cNvSpPr>
            <p:nvPr/>
          </p:nvSpPr>
          <p:spPr bwMode="auto">
            <a:xfrm>
              <a:off x="1020" y="981"/>
              <a:ext cx="1134" cy="228"/>
            </a:xfrm>
            <a:prstGeom prst="rect">
              <a:avLst/>
            </a:prstGeom>
            <a:noFill/>
            <a:ln w="19050" algn="ctr">
              <a:noFill/>
              <a:miter lim="800000"/>
              <a:headEnd/>
              <a:tailEnd/>
            </a:ln>
          </p:spPr>
          <p:txBody>
            <a:bodyPr lIns="90000" tIns="82800" rIns="90000" bIns="46800">
              <a:spAutoFit/>
            </a:bodyPr>
            <a:lstStyle/>
            <a:p>
              <a:pPr algn="ctr"/>
              <a:r>
                <a:rPr lang="zh-CN" altLang="en-US" sz="1800"/>
                <a:t>读写信号</a:t>
              </a:r>
            </a:p>
          </p:txBody>
        </p:sp>
        <p:sp>
          <p:nvSpPr>
            <p:cNvPr id="102473" name="Text Box 20"/>
            <p:cNvSpPr txBox="1">
              <a:spLocks noChangeArrowheads="1"/>
            </p:cNvSpPr>
            <p:nvPr/>
          </p:nvSpPr>
          <p:spPr bwMode="auto">
            <a:xfrm>
              <a:off x="884" y="709"/>
              <a:ext cx="1134" cy="228"/>
            </a:xfrm>
            <a:prstGeom prst="rect">
              <a:avLst/>
            </a:prstGeom>
            <a:noFill/>
            <a:ln w="19050" algn="ctr">
              <a:noFill/>
              <a:miter lim="800000"/>
              <a:headEnd/>
              <a:tailEnd/>
            </a:ln>
          </p:spPr>
          <p:txBody>
            <a:bodyPr lIns="90000" tIns="82800" rIns="90000" bIns="46800">
              <a:spAutoFit/>
            </a:bodyPr>
            <a:lstStyle/>
            <a:p>
              <a:pPr algn="ctr"/>
              <a:r>
                <a:rPr lang="zh-CN" altLang="en-US" sz="1800"/>
                <a:t>准备就绪信号</a:t>
              </a:r>
            </a:p>
          </p:txBody>
        </p:sp>
        <p:sp>
          <p:nvSpPr>
            <p:cNvPr id="102474" name="Rectangle 27"/>
            <p:cNvSpPr>
              <a:spLocks noChangeArrowheads="1"/>
            </p:cNvSpPr>
            <p:nvPr/>
          </p:nvSpPr>
          <p:spPr bwMode="auto">
            <a:xfrm>
              <a:off x="295" y="572"/>
              <a:ext cx="1632" cy="862"/>
            </a:xfrm>
            <a:prstGeom prst="rect">
              <a:avLst/>
            </a:prstGeom>
            <a:noFill/>
            <a:ln w="19050" algn="ctr">
              <a:solidFill>
                <a:schemeClr val="accent2"/>
              </a:solidFill>
              <a:prstDash val="dash"/>
              <a:miter lim="800000"/>
              <a:headEnd/>
              <a:tailEnd/>
            </a:ln>
          </p:spPr>
          <p:txBody>
            <a:bodyPr lIns="90000" tIns="82800" rIns="90000" bIns="46800" anchor="ctr">
              <a:spAutoFit/>
            </a:bodyPr>
            <a:lstStyle/>
            <a:p>
              <a:endParaRPr lang="zh-CN" altLang="en-US"/>
            </a:p>
          </p:txBody>
        </p:sp>
        <p:sp>
          <p:nvSpPr>
            <p:cNvPr id="102475" name="Text Box 28"/>
            <p:cNvSpPr txBox="1">
              <a:spLocks noChangeArrowheads="1"/>
            </p:cNvSpPr>
            <p:nvPr/>
          </p:nvSpPr>
          <p:spPr bwMode="auto">
            <a:xfrm>
              <a:off x="249" y="1162"/>
              <a:ext cx="862" cy="228"/>
            </a:xfrm>
            <a:prstGeom prst="rect">
              <a:avLst/>
            </a:prstGeom>
            <a:noFill/>
            <a:ln w="19050" algn="ctr">
              <a:noFill/>
              <a:miter lim="800000"/>
              <a:headEnd/>
              <a:tailEnd/>
            </a:ln>
          </p:spPr>
          <p:txBody>
            <a:bodyPr lIns="90000" tIns="82800" rIns="90000" bIns="46800">
              <a:spAutoFit/>
            </a:bodyPr>
            <a:lstStyle/>
            <a:p>
              <a:pPr algn="ctr"/>
              <a:r>
                <a:rPr lang="zh-CN" altLang="en-US" sz="1800">
                  <a:solidFill>
                    <a:schemeClr val="accent2"/>
                  </a:solidFill>
                  <a:ea typeface="宋体" pitchFamily="2" charset="-122"/>
                </a:rPr>
                <a:t>微处理器</a:t>
              </a:r>
            </a:p>
          </p:txBody>
        </p:sp>
      </p:grpSp>
      <p:graphicFrame>
        <p:nvGraphicFramePr>
          <p:cNvPr id="560290" name="Group 162"/>
          <p:cNvGraphicFramePr>
            <a:graphicFrameLocks noGrp="1"/>
          </p:cNvGraphicFramePr>
          <p:nvPr>
            <p:ph idx="1"/>
          </p:nvPr>
        </p:nvGraphicFramePr>
        <p:xfrm>
          <a:off x="5148263" y="2636838"/>
          <a:ext cx="3598862" cy="1446213"/>
        </p:xfrm>
        <a:graphic>
          <a:graphicData uri="http://schemas.openxmlformats.org/drawingml/2006/table">
            <a:tbl>
              <a:tblPr/>
              <a:tblGrid>
                <a:gridCol w="1800225">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所处状态</a:t>
                      </a:r>
                    </a:p>
                  </a:txBody>
                  <a:tcPr marL="0" marR="0" marT="0" marB="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re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we</a:t>
                      </a:r>
                      <a:endParaRPr kumimoji="1" lang="en-US" altLang="zh-CN" sz="16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idle</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（空闲）</a:t>
                      </a:r>
                    </a:p>
                  </a:txBody>
                  <a:tcPr marL="0" marR="0" marT="0" marB="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decision</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（判断）</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Read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（读）</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Write</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（写）</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Group 153"/>
          <p:cNvGrpSpPr>
            <a:grpSpLocks/>
          </p:cNvGrpSpPr>
          <p:nvPr/>
        </p:nvGrpSpPr>
        <p:grpSpPr bwMode="auto">
          <a:xfrm>
            <a:off x="900113" y="2205038"/>
            <a:ext cx="4968875" cy="4249737"/>
            <a:chOff x="567" y="1389"/>
            <a:chExt cx="3130" cy="2677"/>
          </a:xfrm>
        </p:grpSpPr>
        <p:sp>
          <p:nvSpPr>
            <p:cNvPr id="102439" name="Oval 130"/>
            <p:cNvSpPr>
              <a:spLocks noChangeArrowheads="1"/>
            </p:cNvSpPr>
            <p:nvPr/>
          </p:nvSpPr>
          <p:spPr bwMode="auto">
            <a:xfrm>
              <a:off x="839" y="3294"/>
              <a:ext cx="408" cy="408"/>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2440" name="Oval 128"/>
            <p:cNvSpPr>
              <a:spLocks noChangeArrowheads="1"/>
            </p:cNvSpPr>
            <p:nvPr/>
          </p:nvSpPr>
          <p:spPr bwMode="auto">
            <a:xfrm>
              <a:off x="2944" y="3294"/>
              <a:ext cx="408" cy="408"/>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2441" name="Oval 127"/>
            <p:cNvSpPr>
              <a:spLocks noChangeArrowheads="1"/>
            </p:cNvSpPr>
            <p:nvPr/>
          </p:nvSpPr>
          <p:spPr bwMode="auto">
            <a:xfrm>
              <a:off x="839" y="3294"/>
              <a:ext cx="408" cy="408"/>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2442" name="Oval 126"/>
            <p:cNvSpPr>
              <a:spLocks noChangeArrowheads="1"/>
            </p:cNvSpPr>
            <p:nvPr/>
          </p:nvSpPr>
          <p:spPr bwMode="auto">
            <a:xfrm>
              <a:off x="1883" y="1389"/>
              <a:ext cx="408" cy="408"/>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2443" name="Oval 117"/>
            <p:cNvSpPr>
              <a:spLocks noChangeArrowheads="1"/>
            </p:cNvSpPr>
            <p:nvPr/>
          </p:nvSpPr>
          <p:spPr bwMode="auto">
            <a:xfrm>
              <a:off x="1792" y="1570"/>
              <a:ext cx="454" cy="454"/>
            </a:xfrm>
            <a:prstGeom prst="ellipse">
              <a:avLst/>
            </a:prstGeom>
            <a:solidFill>
              <a:srgbClr val="E8E8E8"/>
            </a:solidFill>
            <a:ln w="28575" algn="ctr">
              <a:solidFill>
                <a:schemeClr val="tx1"/>
              </a:solidFill>
              <a:round/>
              <a:headEnd/>
              <a:tailEnd/>
            </a:ln>
          </p:spPr>
          <p:txBody>
            <a:bodyPr lIns="90000" tIns="82800" rIns="90000" bIns="46800" anchor="ctr">
              <a:spAutoFit/>
            </a:bodyPr>
            <a:lstStyle/>
            <a:p>
              <a:endParaRPr lang="zh-CN" altLang="en-US"/>
            </a:p>
          </p:txBody>
        </p:sp>
        <p:sp>
          <p:nvSpPr>
            <p:cNvPr id="102444" name="Oval 118"/>
            <p:cNvSpPr>
              <a:spLocks noChangeArrowheads="1"/>
            </p:cNvSpPr>
            <p:nvPr/>
          </p:nvSpPr>
          <p:spPr bwMode="auto">
            <a:xfrm>
              <a:off x="567" y="3249"/>
              <a:ext cx="454" cy="454"/>
            </a:xfrm>
            <a:prstGeom prst="ellipse">
              <a:avLst/>
            </a:prstGeom>
            <a:solidFill>
              <a:schemeClr val="bg1"/>
            </a:solidFill>
            <a:ln w="28575" algn="ctr">
              <a:solidFill>
                <a:schemeClr val="tx1"/>
              </a:solidFill>
              <a:round/>
              <a:headEnd/>
              <a:tailEnd/>
            </a:ln>
          </p:spPr>
          <p:txBody>
            <a:bodyPr lIns="90000" tIns="82800" rIns="90000" bIns="46800" anchor="ctr">
              <a:spAutoFit/>
            </a:bodyPr>
            <a:lstStyle/>
            <a:p>
              <a:endParaRPr lang="zh-CN" altLang="en-US"/>
            </a:p>
          </p:txBody>
        </p:sp>
        <p:sp>
          <p:nvSpPr>
            <p:cNvPr id="102445" name="Oval 119"/>
            <p:cNvSpPr>
              <a:spLocks noChangeArrowheads="1"/>
            </p:cNvSpPr>
            <p:nvPr/>
          </p:nvSpPr>
          <p:spPr bwMode="auto">
            <a:xfrm>
              <a:off x="3216" y="3248"/>
              <a:ext cx="454" cy="454"/>
            </a:xfrm>
            <a:prstGeom prst="ellipse">
              <a:avLst/>
            </a:prstGeom>
            <a:solidFill>
              <a:schemeClr val="bg1"/>
            </a:solidFill>
            <a:ln w="28575" algn="ctr">
              <a:solidFill>
                <a:schemeClr val="tx1"/>
              </a:solidFill>
              <a:round/>
              <a:headEnd/>
              <a:tailEnd/>
            </a:ln>
          </p:spPr>
          <p:txBody>
            <a:bodyPr lIns="90000" tIns="82800" rIns="90000" bIns="46800" anchor="ctr">
              <a:spAutoFit/>
            </a:bodyPr>
            <a:lstStyle/>
            <a:p>
              <a:endParaRPr lang="zh-CN" altLang="en-US"/>
            </a:p>
          </p:txBody>
        </p:sp>
        <p:sp>
          <p:nvSpPr>
            <p:cNvPr id="102446" name="Oval 120"/>
            <p:cNvSpPr>
              <a:spLocks noChangeArrowheads="1"/>
            </p:cNvSpPr>
            <p:nvPr/>
          </p:nvSpPr>
          <p:spPr bwMode="auto">
            <a:xfrm>
              <a:off x="1656" y="2478"/>
              <a:ext cx="771" cy="454"/>
            </a:xfrm>
            <a:prstGeom prst="ellipse">
              <a:avLst/>
            </a:prstGeom>
            <a:solidFill>
              <a:schemeClr val="bg1"/>
            </a:solidFill>
            <a:ln w="28575" algn="ctr">
              <a:solidFill>
                <a:schemeClr val="tx1"/>
              </a:solidFill>
              <a:round/>
              <a:headEnd/>
              <a:tailEnd/>
            </a:ln>
          </p:spPr>
          <p:txBody>
            <a:bodyPr lIns="90000" tIns="82800" rIns="90000" bIns="46800" anchor="ctr">
              <a:spAutoFit/>
            </a:bodyPr>
            <a:lstStyle/>
            <a:p>
              <a:endParaRPr lang="zh-CN" altLang="en-US"/>
            </a:p>
          </p:txBody>
        </p:sp>
        <p:sp>
          <p:nvSpPr>
            <p:cNvPr id="102447" name="Text Box 121"/>
            <p:cNvSpPr txBox="1">
              <a:spLocks noChangeArrowheads="1"/>
            </p:cNvSpPr>
            <p:nvPr/>
          </p:nvSpPr>
          <p:spPr bwMode="auto">
            <a:xfrm>
              <a:off x="567" y="3340"/>
              <a:ext cx="408"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read</a:t>
              </a:r>
            </a:p>
          </p:txBody>
        </p:sp>
        <p:sp>
          <p:nvSpPr>
            <p:cNvPr id="102448" name="Text Box 122"/>
            <p:cNvSpPr txBox="1">
              <a:spLocks noChangeArrowheads="1"/>
            </p:cNvSpPr>
            <p:nvPr/>
          </p:nvSpPr>
          <p:spPr bwMode="auto">
            <a:xfrm>
              <a:off x="3198" y="3339"/>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write</a:t>
              </a:r>
            </a:p>
          </p:txBody>
        </p:sp>
        <p:sp>
          <p:nvSpPr>
            <p:cNvPr id="102449" name="Text Box 123"/>
            <p:cNvSpPr txBox="1">
              <a:spLocks noChangeArrowheads="1"/>
            </p:cNvSpPr>
            <p:nvPr/>
          </p:nvSpPr>
          <p:spPr bwMode="auto">
            <a:xfrm>
              <a:off x="1701" y="2568"/>
              <a:ext cx="680"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decision</a:t>
              </a:r>
            </a:p>
          </p:txBody>
        </p:sp>
        <p:sp>
          <p:nvSpPr>
            <p:cNvPr id="102450" name="Text Box 124"/>
            <p:cNvSpPr txBox="1">
              <a:spLocks noChangeArrowheads="1"/>
            </p:cNvSpPr>
            <p:nvPr/>
          </p:nvSpPr>
          <p:spPr bwMode="auto">
            <a:xfrm>
              <a:off x="1819" y="1661"/>
              <a:ext cx="408"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idle</a:t>
              </a:r>
            </a:p>
          </p:txBody>
        </p:sp>
        <p:sp>
          <p:nvSpPr>
            <p:cNvPr id="102451" name="Line 125"/>
            <p:cNvSpPr>
              <a:spLocks noChangeShapeType="1"/>
            </p:cNvSpPr>
            <p:nvPr/>
          </p:nvSpPr>
          <p:spPr bwMode="auto">
            <a:xfrm flipV="1">
              <a:off x="840" y="1979"/>
              <a:ext cx="1043" cy="127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52" name="Line 129"/>
            <p:cNvSpPr>
              <a:spLocks noChangeShapeType="1"/>
            </p:cNvSpPr>
            <p:nvPr/>
          </p:nvSpPr>
          <p:spPr bwMode="auto">
            <a:xfrm flipH="1">
              <a:off x="966" y="3303"/>
              <a:ext cx="46"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53" name="Line 131"/>
            <p:cNvSpPr>
              <a:spLocks noChangeShapeType="1"/>
            </p:cNvSpPr>
            <p:nvPr/>
          </p:nvSpPr>
          <p:spPr bwMode="auto">
            <a:xfrm flipH="1">
              <a:off x="2228" y="1680"/>
              <a:ext cx="45" cy="45"/>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54" name="Line 132"/>
            <p:cNvSpPr>
              <a:spLocks noChangeShapeType="1"/>
            </p:cNvSpPr>
            <p:nvPr/>
          </p:nvSpPr>
          <p:spPr bwMode="auto">
            <a:xfrm>
              <a:off x="3216" y="3294"/>
              <a:ext cx="46" cy="45"/>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55" name="Line 133"/>
            <p:cNvSpPr>
              <a:spLocks noChangeShapeType="1"/>
            </p:cNvSpPr>
            <p:nvPr/>
          </p:nvSpPr>
          <p:spPr bwMode="auto">
            <a:xfrm flipH="1" flipV="1">
              <a:off x="2155" y="1979"/>
              <a:ext cx="1225" cy="127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56" name="Line 134"/>
            <p:cNvSpPr>
              <a:spLocks noChangeShapeType="1"/>
            </p:cNvSpPr>
            <p:nvPr/>
          </p:nvSpPr>
          <p:spPr bwMode="auto">
            <a:xfrm>
              <a:off x="2019" y="2024"/>
              <a:ext cx="0" cy="454"/>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57" name="Text Box 135"/>
            <p:cNvSpPr txBox="1">
              <a:spLocks noChangeArrowheads="1"/>
            </p:cNvSpPr>
            <p:nvPr/>
          </p:nvSpPr>
          <p:spPr bwMode="auto">
            <a:xfrm>
              <a:off x="2246" y="1434"/>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2458" name="Text Box 136"/>
            <p:cNvSpPr txBox="1">
              <a:spLocks noChangeArrowheads="1"/>
            </p:cNvSpPr>
            <p:nvPr/>
          </p:nvSpPr>
          <p:spPr bwMode="auto">
            <a:xfrm>
              <a:off x="1974" y="2205"/>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2459" name="Line 137"/>
            <p:cNvSpPr>
              <a:spLocks noChangeShapeType="1"/>
            </p:cNvSpPr>
            <p:nvPr/>
          </p:nvSpPr>
          <p:spPr bwMode="auto">
            <a:xfrm>
              <a:off x="2327" y="1498"/>
              <a:ext cx="363"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2460" name="Text Box 138"/>
            <p:cNvSpPr txBox="1">
              <a:spLocks noChangeArrowheads="1"/>
            </p:cNvSpPr>
            <p:nvPr/>
          </p:nvSpPr>
          <p:spPr bwMode="auto">
            <a:xfrm>
              <a:off x="1202" y="3430"/>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2461" name="Text Box 139"/>
            <p:cNvSpPr txBox="1">
              <a:spLocks noChangeArrowheads="1"/>
            </p:cNvSpPr>
            <p:nvPr/>
          </p:nvSpPr>
          <p:spPr bwMode="auto">
            <a:xfrm>
              <a:off x="2536" y="3419"/>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2462" name="Line 141"/>
            <p:cNvSpPr>
              <a:spLocks noChangeShapeType="1"/>
            </p:cNvSpPr>
            <p:nvPr/>
          </p:nvSpPr>
          <p:spPr bwMode="auto">
            <a:xfrm>
              <a:off x="2645" y="3484"/>
              <a:ext cx="272"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2463" name="Line 142"/>
            <p:cNvSpPr>
              <a:spLocks noChangeShapeType="1"/>
            </p:cNvSpPr>
            <p:nvPr/>
          </p:nvSpPr>
          <p:spPr bwMode="auto">
            <a:xfrm flipH="1">
              <a:off x="884" y="2795"/>
              <a:ext cx="771" cy="454"/>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64" name="Line 143"/>
            <p:cNvSpPr>
              <a:spLocks noChangeShapeType="1"/>
            </p:cNvSpPr>
            <p:nvPr/>
          </p:nvSpPr>
          <p:spPr bwMode="auto">
            <a:xfrm>
              <a:off x="2426" y="2795"/>
              <a:ext cx="907" cy="454"/>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2465" name="Text Box 144"/>
            <p:cNvSpPr txBox="1">
              <a:spLocks noChangeArrowheads="1"/>
            </p:cNvSpPr>
            <p:nvPr/>
          </p:nvSpPr>
          <p:spPr bwMode="auto">
            <a:xfrm>
              <a:off x="1157" y="3022"/>
              <a:ext cx="771" cy="228"/>
            </a:xfrm>
            <a:prstGeom prst="rect">
              <a:avLst/>
            </a:prstGeom>
            <a:noFill/>
            <a:ln w="19050" algn="ctr">
              <a:noFill/>
              <a:miter lim="800000"/>
              <a:headEnd/>
              <a:tailEnd/>
            </a:ln>
          </p:spPr>
          <p:txBody>
            <a:bodyPr lIns="90000" tIns="82800" rIns="90000" bIns="46800">
              <a:spAutoFit/>
            </a:bodyPr>
            <a:lstStyle/>
            <a:p>
              <a:pPr algn="ctr"/>
              <a:r>
                <a:rPr lang="en-US" altLang="zh-CN" sz="1800" i="1"/>
                <a:t>read_write</a:t>
              </a:r>
            </a:p>
          </p:txBody>
        </p:sp>
        <p:sp>
          <p:nvSpPr>
            <p:cNvPr id="102466" name="Text Box 145"/>
            <p:cNvSpPr txBox="1">
              <a:spLocks noChangeArrowheads="1"/>
            </p:cNvSpPr>
            <p:nvPr/>
          </p:nvSpPr>
          <p:spPr bwMode="auto">
            <a:xfrm>
              <a:off x="2200" y="3067"/>
              <a:ext cx="817" cy="228"/>
            </a:xfrm>
            <a:prstGeom prst="rect">
              <a:avLst/>
            </a:prstGeom>
            <a:noFill/>
            <a:ln w="19050" algn="ctr">
              <a:noFill/>
              <a:miter lim="800000"/>
              <a:headEnd/>
              <a:tailEnd/>
            </a:ln>
          </p:spPr>
          <p:txBody>
            <a:bodyPr lIns="90000" tIns="82800" rIns="90000" bIns="46800">
              <a:spAutoFit/>
            </a:bodyPr>
            <a:lstStyle/>
            <a:p>
              <a:pPr algn="ctr"/>
              <a:r>
                <a:rPr lang="en-US" altLang="zh-CN" sz="1800" i="1"/>
                <a:t>read_write</a:t>
              </a:r>
            </a:p>
          </p:txBody>
        </p:sp>
        <p:sp>
          <p:nvSpPr>
            <p:cNvPr id="102467" name="Line 146"/>
            <p:cNvSpPr>
              <a:spLocks noChangeShapeType="1"/>
            </p:cNvSpPr>
            <p:nvPr/>
          </p:nvSpPr>
          <p:spPr bwMode="auto">
            <a:xfrm flipV="1">
              <a:off x="2291" y="3113"/>
              <a:ext cx="588" cy="3"/>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2468" name="Text Box 147"/>
            <p:cNvSpPr txBox="1">
              <a:spLocks noChangeArrowheads="1"/>
            </p:cNvSpPr>
            <p:nvPr/>
          </p:nvSpPr>
          <p:spPr bwMode="auto">
            <a:xfrm>
              <a:off x="930" y="2387"/>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2469" name="Text Box 148"/>
            <p:cNvSpPr txBox="1">
              <a:spLocks noChangeArrowheads="1"/>
            </p:cNvSpPr>
            <p:nvPr/>
          </p:nvSpPr>
          <p:spPr bwMode="auto">
            <a:xfrm>
              <a:off x="2654" y="2342"/>
              <a:ext cx="499"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2470" name="Text Box 149"/>
            <p:cNvSpPr txBox="1">
              <a:spLocks noChangeArrowheads="1"/>
            </p:cNvSpPr>
            <p:nvPr/>
          </p:nvSpPr>
          <p:spPr bwMode="auto">
            <a:xfrm>
              <a:off x="1293" y="3838"/>
              <a:ext cx="1769" cy="228"/>
            </a:xfrm>
            <a:prstGeom prst="rect">
              <a:avLst/>
            </a:prstGeom>
            <a:noFill/>
            <a:ln w="19050" algn="ctr">
              <a:noFill/>
              <a:miter lim="800000"/>
              <a:headEnd/>
              <a:tailEnd/>
            </a:ln>
          </p:spPr>
          <p:txBody>
            <a:bodyPr lIns="90000" tIns="82800" rIns="90000" bIns="46800">
              <a:spAutoFit/>
            </a:bodyPr>
            <a:lstStyle/>
            <a:p>
              <a:pPr algn="ctr"/>
              <a:r>
                <a:rPr lang="zh-CN" altLang="en-US" sz="1800"/>
                <a:t>存储控制器状态转移图</a:t>
              </a:r>
            </a:p>
          </p:txBody>
        </p:sp>
        <p:sp>
          <p:nvSpPr>
            <p:cNvPr id="102471" name="Line 150"/>
            <p:cNvSpPr>
              <a:spLocks noChangeShapeType="1"/>
            </p:cNvSpPr>
            <p:nvPr/>
          </p:nvSpPr>
          <p:spPr bwMode="auto">
            <a:xfrm>
              <a:off x="1293" y="3476"/>
              <a:ext cx="318" cy="0"/>
            </a:xfrm>
            <a:prstGeom prst="line">
              <a:avLst/>
            </a:prstGeom>
            <a:noFill/>
            <a:ln w="19050">
              <a:solidFill>
                <a:schemeClr val="tx1"/>
              </a:solidFill>
              <a:round/>
              <a:headEnd/>
              <a:tailEnd/>
            </a:ln>
          </p:spPr>
          <p:txBody>
            <a:bodyPr lIns="90000" tIns="82800" rIns="90000" bIns="46800">
              <a:spAutoFit/>
            </a:bodyPr>
            <a:lstStyle/>
            <a:p>
              <a:endParaRPr lang="zh-CN" altLang="en-US"/>
            </a:p>
          </p:txBody>
        </p:sp>
      </p:grpSp>
      <p:grpSp>
        <p:nvGrpSpPr>
          <p:cNvPr id="8" name="Group 171"/>
          <p:cNvGrpSpPr>
            <a:grpSpLocks/>
          </p:cNvGrpSpPr>
          <p:nvPr/>
        </p:nvGrpSpPr>
        <p:grpSpPr bwMode="auto">
          <a:xfrm>
            <a:off x="58738" y="2809875"/>
            <a:ext cx="4119562" cy="1179513"/>
            <a:chOff x="37" y="1770"/>
            <a:chExt cx="2595" cy="743"/>
          </a:xfrm>
        </p:grpSpPr>
        <p:sp>
          <p:nvSpPr>
            <p:cNvPr id="102436" name="Text Box 167"/>
            <p:cNvSpPr txBox="1">
              <a:spLocks noChangeArrowheads="1"/>
            </p:cNvSpPr>
            <p:nvPr/>
          </p:nvSpPr>
          <p:spPr bwMode="auto">
            <a:xfrm>
              <a:off x="37" y="1770"/>
              <a:ext cx="1633" cy="419"/>
            </a:xfrm>
            <a:prstGeom prst="rect">
              <a:avLst/>
            </a:prstGeom>
            <a:noFill/>
            <a:ln w="19050" algn="ctr">
              <a:solidFill>
                <a:srgbClr val="FF3300"/>
              </a:solidFill>
              <a:miter lim="800000"/>
              <a:headEnd/>
              <a:tailEnd/>
            </a:ln>
          </p:spPr>
          <p:txBody>
            <a:bodyPr lIns="90000" tIns="82800" rIns="90000" bIns="46800">
              <a:spAutoFit/>
            </a:bodyPr>
            <a:lstStyle/>
            <a:p>
              <a:pPr algn="ctr"/>
              <a:r>
                <a:rPr lang="zh-CN" altLang="en-US"/>
                <a:t>读写操作完成后回到空闲状态</a:t>
              </a:r>
            </a:p>
          </p:txBody>
        </p:sp>
        <p:sp>
          <p:nvSpPr>
            <p:cNvPr id="102437" name="Line 168"/>
            <p:cNvSpPr>
              <a:spLocks noChangeShapeType="1"/>
            </p:cNvSpPr>
            <p:nvPr/>
          </p:nvSpPr>
          <p:spPr bwMode="auto">
            <a:xfrm>
              <a:off x="1226" y="2195"/>
              <a:ext cx="136" cy="227"/>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sp>
          <p:nvSpPr>
            <p:cNvPr id="102438" name="Line 169"/>
            <p:cNvSpPr>
              <a:spLocks noChangeShapeType="1"/>
            </p:cNvSpPr>
            <p:nvPr/>
          </p:nvSpPr>
          <p:spPr bwMode="auto">
            <a:xfrm>
              <a:off x="1226" y="2195"/>
              <a:ext cx="1406" cy="318"/>
            </a:xfrm>
            <a:prstGeom prst="line">
              <a:avLst/>
            </a:prstGeom>
            <a:noFill/>
            <a:ln w="19050">
              <a:solidFill>
                <a:srgbClr val="FF3300"/>
              </a:solidFill>
              <a:round/>
              <a:headEnd/>
              <a:tailEnd type="triangle" w="med" len="med"/>
            </a:ln>
          </p:spPr>
          <p:txBody>
            <a:bodyPr lIns="90000" tIns="82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02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6626225" y="6630988"/>
            <a:ext cx="2517775" cy="227012"/>
          </a:xfrm>
        </p:spPr>
        <p:txBody>
          <a:bodyPr/>
          <a:lstStyle/>
          <a:p>
            <a:pPr algn="r" eaLnBrk="1" hangingPunct="1">
              <a:spcBef>
                <a:spcPct val="50000"/>
              </a:spcBef>
              <a:defRPr/>
            </a:pPr>
            <a:r>
              <a:rPr lang="zh-CN" altLang="en-US" sz="1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单进程描述状态机</a:t>
            </a:r>
          </a:p>
        </p:txBody>
      </p:sp>
      <p:sp>
        <p:nvSpPr>
          <p:cNvPr id="557060" name="Rectangle 4"/>
          <p:cNvSpPr>
            <a:spLocks noChangeArrowheads="1"/>
          </p:cNvSpPr>
          <p:nvPr/>
        </p:nvSpPr>
        <p:spPr bwMode="auto">
          <a:xfrm>
            <a:off x="3779838" y="-266700"/>
            <a:ext cx="5364162" cy="7129463"/>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sz="1400"/>
          </a:p>
          <a:p>
            <a:pPr>
              <a:lnSpc>
                <a:spcPct val="30000"/>
              </a:lnSpc>
            </a:pPr>
            <a:endParaRPr lang="en-US" altLang="zh-CN" sz="1600">
              <a:solidFill>
                <a:schemeClr val="accent2"/>
              </a:solidFill>
            </a:endParaRPr>
          </a:p>
          <a:p>
            <a:pPr>
              <a:lnSpc>
                <a:spcPct val="30000"/>
              </a:lnSpc>
            </a:pPr>
            <a:r>
              <a:rPr lang="en-US" altLang="zh-CN" sz="1600">
                <a:solidFill>
                  <a:schemeClr val="accent2"/>
                </a:solidFill>
              </a:rPr>
              <a:t>ARCHITECTURE</a:t>
            </a:r>
            <a:r>
              <a:rPr lang="en-US" altLang="zh-CN" sz="1600"/>
              <a:t> state_machine </a:t>
            </a:r>
            <a:r>
              <a:rPr lang="en-US" altLang="zh-CN" sz="1600">
                <a:solidFill>
                  <a:schemeClr val="accent2"/>
                </a:solidFill>
              </a:rPr>
              <a:t>OF</a:t>
            </a:r>
            <a:r>
              <a:rPr lang="en-US" altLang="zh-CN" sz="1600"/>
              <a:t> store_controller </a:t>
            </a:r>
            <a:r>
              <a:rPr lang="en-US" altLang="zh-CN" sz="1600">
                <a:solidFill>
                  <a:schemeClr val="accent2"/>
                </a:solidFill>
              </a:rPr>
              <a:t>IS</a:t>
            </a:r>
          </a:p>
          <a:p>
            <a:pPr>
              <a:lnSpc>
                <a:spcPct val="30000"/>
              </a:lnSpc>
            </a:pPr>
            <a:r>
              <a:rPr lang="en-US" altLang="zh-CN" sz="1600"/>
              <a:t>     </a:t>
            </a:r>
            <a:r>
              <a:rPr lang="en-US" altLang="zh-CN" sz="1600">
                <a:solidFill>
                  <a:schemeClr val="accent2"/>
                </a:solidFill>
              </a:rPr>
              <a:t>TYPE</a:t>
            </a:r>
            <a:r>
              <a:rPr lang="en-US" altLang="zh-CN" sz="1600"/>
              <a:t> state_type IS (idle,decision,read,write);</a:t>
            </a:r>
          </a:p>
          <a:p>
            <a:pPr>
              <a:lnSpc>
                <a:spcPct val="30000"/>
              </a:lnSpc>
            </a:pPr>
            <a:r>
              <a:rPr lang="en-US" altLang="zh-CN" sz="1600"/>
              <a:t>     </a:t>
            </a:r>
            <a:r>
              <a:rPr lang="en-US" altLang="zh-CN" sz="1600">
                <a:solidFill>
                  <a:schemeClr val="accent2"/>
                </a:solidFill>
              </a:rPr>
              <a:t>SIGNAL</a:t>
            </a:r>
            <a:r>
              <a:rPr lang="en-US" altLang="zh-CN" sz="1600"/>
              <a:t> state  : state_type;</a:t>
            </a:r>
          </a:p>
          <a:p>
            <a:pPr>
              <a:lnSpc>
                <a:spcPct val="30000"/>
              </a:lnSpc>
            </a:pPr>
            <a:r>
              <a:rPr lang="en-US" altLang="zh-CN" sz="1600">
                <a:solidFill>
                  <a:schemeClr val="accent2"/>
                </a:solidFill>
              </a:rPr>
              <a:t>BEGIN</a:t>
            </a:r>
          </a:p>
          <a:p>
            <a:pPr>
              <a:lnSpc>
                <a:spcPct val="30000"/>
              </a:lnSpc>
            </a:pPr>
            <a:r>
              <a:rPr lang="en-US" altLang="zh-CN" sz="1600"/>
              <a:t>     one_process:</a:t>
            </a:r>
            <a:r>
              <a:rPr lang="en-US" altLang="zh-CN" sz="1600">
                <a:solidFill>
                  <a:schemeClr val="accent2"/>
                </a:solidFill>
              </a:rPr>
              <a:t>PROCESS</a:t>
            </a:r>
            <a:r>
              <a:rPr lang="en-US" altLang="zh-CN" sz="1600"/>
              <a:t> (clk)</a:t>
            </a:r>
          </a:p>
          <a:p>
            <a:pPr>
              <a:lnSpc>
                <a:spcPct val="30000"/>
              </a:lnSpc>
            </a:pPr>
            <a:r>
              <a:rPr lang="en-US" altLang="zh-CN" sz="1600"/>
              <a:t>     </a:t>
            </a:r>
            <a:r>
              <a:rPr lang="en-US" altLang="zh-CN" sz="1600">
                <a:solidFill>
                  <a:schemeClr val="accent2"/>
                </a:solidFill>
              </a:rPr>
              <a:t>BEGIN</a:t>
            </a:r>
          </a:p>
          <a:p>
            <a:pPr>
              <a:lnSpc>
                <a:spcPct val="30000"/>
              </a:lnSpc>
            </a:pPr>
            <a:r>
              <a:rPr lang="en-US" altLang="zh-CN" sz="1600"/>
              <a:t>          </a:t>
            </a:r>
            <a:r>
              <a:rPr lang="en-US" altLang="zh-CN" sz="1600">
                <a:solidFill>
                  <a:schemeClr val="accent2"/>
                </a:solidFill>
              </a:rPr>
              <a:t>IF</a:t>
            </a:r>
            <a:r>
              <a:rPr lang="en-US" altLang="zh-CN" sz="1600"/>
              <a:t> (clk'event </a:t>
            </a:r>
            <a:r>
              <a:rPr lang="en-US" altLang="zh-CN" sz="1600">
                <a:solidFill>
                  <a:schemeClr val="accent2"/>
                </a:solidFill>
              </a:rPr>
              <a:t>AND</a:t>
            </a:r>
            <a:r>
              <a:rPr lang="en-US" altLang="zh-CN" sz="1600"/>
              <a:t> clk =‘0') </a:t>
            </a:r>
            <a:r>
              <a:rPr lang="en-US" altLang="zh-CN" sz="1600">
                <a:solidFill>
                  <a:schemeClr val="accent2"/>
                </a:solidFill>
              </a:rPr>
              <a:t>THEN</a:t>
            </a:r>
          </a:p>
          <a:p>
            <a:pPr>
              <a:lnSpc>
                <a:spcPct val="30000"/>
              </a:lnSpc>
            </a:pPr>
            <a:r>
              <a:rPr lang="en-US" altLang="zh-CN" sz="1600"/>
              <a:t>             </a:t>
            </a:r>
            <a:r>
              <a:rPr lang="en-US" altLang="zh-CN" sz="1600">
                <a:solidFill>
                  <a:schemeClr val="accent2"/>
                </a:solidFill>
              </a:rPr>
              <a:t>CASE</a:t>
            </a:r>
            <a:r>
              <a:rPr lang="en-US" altLang="zh-CN" sz="1600"/>
              <a:t> state </a:t>
            </a:r>
            <a:r>
              <a:rPr lang="en-US" altLang="zh-CN" sz="1600">
                <a:solidFill>
                  <a:schemeClr val="accent2"/>
                </a:solidFill>
              </a:rPr>
              <a:t>IS</a:t>
            </a:r>
          </a:p>
          <a:p>
            <a:pPr>
              <a:lnSpc>
                <a:spcPct val="30000"/>
              </a:lnSpc>
            </a:pPr>
            <a:r>
              <a:rPr lang="en-US" altLang="zh-CN" sz="1600"/>
              <a:t>                  </a:t>
            </a:r>
            <a:r>
              <a:rPr lang="en-US" altLang="zh-CN" sz="1600">
                <a:solidFill>
                  <a:schemeClr val="accent2"/>
                </a:solidFill>
              </a:rPr>
              <a:t>WHEN</a:t>
            </a:r>
            <a:r>
              <a:rPr lang="en-US" altLang="zh-CN" sz="1600"/>
              <a:t> idle =&gt; </a:t>
            </a:r>
            <a:r>
              <a:rPr lang="en-US" altLang="zh-CN" sz="1600">
                <a:solidFill>
                  <a:schemeClr val="accent2"/>
                </a:solidFill>
              </a:rPr>
              <a:t>IF</a:t>
            </a:r>
            <a:r>
              <a:rPr lang="en-US" altLang="zh-CN" sz="1600"/>
              <a:t> (ready ='1') </a:t>
            </a:r>
            <a:r>
              <a:rPr lang="en-US" altLang="zh-CN" sz="1600">
                <a:solidFill>
                  <a:schemeClr val="accent2"/>
                </a:solidFill>
              </a:rPr>
              <a:t>THEN</a:t>
            </a:r>
          </a:p>
          <a:p>
            <a:pPr>
              <a:lnSpc>
                <a:spcPct val="30000"/>
              </a:lnSpc>
            </a:pPr>
            <a:r>
              <a:rPr lang="en-US" altLang="zh-CN" sz="1600"/>
              <a:t>                                   state &lt;= decision;</a:t>
            </a:r>
          </a:p>
          <a:p>
            <a:pPr>
              <a:lnSpc>
                <a:spcPct val="30000"/>
              </a:lnSpc>
            </a:pPr>
            <a:r>
              <a:rPr lang="en-US" altLang="zh-CN" sz="1600"/>
              <a:t>                               </a:t>
            </a:r>
            <a:r>
              <a:rPr lang="en-US" altLang="zh-CN" sz="1600">
                <a:solidFill>
                  <a:schemeClr val="accent2"/>
                </a:solidFill>
              </a:rPr>
              <a:t>ELSE</a:t>
            </a:r>
          </a:p>
          <a:p>
            <a:pPr>
              <a:lnSpc>
                <a:spcPct val="30000"/>
              </a:lnSpc>
            </a:pPr>
            <a:r>
              <a:rPr lang="en-US" altLang="zh-CN" sz="1600"/>
              <a:t>                                   state &lt;= idle;</a:t>
            </a:r>
          </a:p>
          <a:p>
            <a:pPr>
              <a:lnSpc>
                <a:spcPct val="30000"/>
              </a:lnSpc>
            </a:pPr>
            <a:r>
              <a:rPr lang="en-US" altLang="zh-CN" sz="1600"/>
              <a:t>                               </a:t>
            </a:r>
            <a:r>
              <a:rPr lang="en-US" altLang="zh-CN" sz="1600">
                <a:solidFill>
                  <a:schemeClr val="accent2"/>
                </a:solidFill>
              </a:rPr>
              <a:t>END IF</a:t>
            </a:r>
            <a:r>
              <a:rPr lang="en-US" altLang="zh-CN" sz="1600"/>
              <a:t>;</a:t>
            </a:r>
          </a:p>
          <a:p>
            <a:pPr>
              <a:lnSpc>
                <a:spcPct val="30000"/>
              </a:lnSpc>
            </a:pPr>
            <a:r>
              <a:rPr lang="en-US" altLang="zh-CN" sz="1600"/>
              <a:t>                  </a:t>
            </a:r>
            <a:r>
              <a:rPr lang="en-US" altLang="zh-CN" sz="1600">
                <a:solidFill>
                  <a:schemeClr val="accent2"/>
                </a:solidFill>
              </a:rPr>
              <a:t>WHEN</a:t>
            </a:r>
            <a:r>
              <a:rPr lang="en-US" altLang="zh-CN" sz="1600"/>
              <a:t> decision =&gt; </a:t>
            </a:r>
            <a:r>
              <a:rPr lang="en-US" altLang="zh-CN" sz="1600">
                <a:solidFill>
                  <a:schemeClr val="accent2"/>
                </a:solidFill>
              </a:rPr>
              <a:t>IF</a:t>
            </a:r>
            <a:r>
              <a:rPr lang="en-US" altLang="zh-CN" sz="1600"/>
              <a:t> (read_write ='1') </a:t>
            </a:r>
            <a:r>
              <a:rPr lang="en-US" altLang="zh-CN" sz="1600">
                <a:solidFill>
                  <a:schemeClr val="accent2"/>
                </a:solidFill>
              </a:rPr>
              <a:t>THEN</a:t>
            </a:r>
          </a:p>
          <a:p>
            <a:pPr>
              <a:lnSpc>
                <a:spcPct val="30000"/>
              </a:lnSpc>
            </a:pPr>
            <a:r>
              <a:rPr lang="en-US" altLang="zh-CN" sz="1600"/>
              <a:t>                                       state &lt;= read;</a:t>
            </a:r>
          </a:p>
          <a:p>
            <a:pPr>
              <a:lnSpc>
                <a:spcPct val="30000"/>
              </a:lnSpc>
            </a:pPr>
            <a:r>
              <a:rPr lang="en-US" altLang="zh-CN" sz="1600"/>
              <a:t>                                   </a:t>
            </a:r>
            <a:r>
              <a:rPr lang="en-US" altLang="zh-CN" sz="1600">
                <a:solidFill>
                  <a:schemeClr val="accent2"/>
                </a:solidFill>
              </a:rPr>
              <a:t>ELSE</a:t>
            </a:r>
          </a:p>
          <a:p>
            <a:pPr>
              <a:lnSpc>
                <a:spcPct val="30000"/>
              </a:lnSpc>
            </a:pPr>
            <a:r>
              <a:rPr lang="en-US" altLang="zh-CN" sz="1600"/>
              <a:t>                                       state &lt;= write;</a:t>
            </a:r>
          </a:p>
          <a:p>
            <a:pPr>
              <a:lnSpc>
                <a:spcPct val="30000"/>
              </a:lnSpc>
            </a:pPr>
            <a:r>
              <a:rPr lang="en-US" altLang="zh-CN" sz="1600"/>
              <a:t>                                   </a:t>
            </a:r>
            <a:r>
              <a:rPr lang="en-US" altLang="zh-CN" sz="1600">
                <a:solidFill>
                  <a:schemeClr val="accent2"/>
                </a:solidFill>
              </a:rPr>
              <a:t>END IF</a:t>
            </a:r>
            <a:r>
              <a:rPr lang="en-US" altLang="zh-CN" sz="1600"/>
              <a:t>;</a:t>
            </a:r>
          </a:p>
          <a:p>
            <a:pPr>
              <a:lnSpc>
                <a:spcPct val="30000"/>
              </a:lnSpc>
            </a:pPr>
            <a:r>
              <a:rPr lang="en-US" altLang="zh-CN" sz="1600"/>
              <a:t>                  </a:t>
            </a:r>
            <a:r>
              <a:rPr lang="en-US" altLang="zh-CN" sz="1600">
                <a:solidFill>
                  <a:schemeClr val="accent2"/>
                </a:solidFill>
              </a:rPr>
              <a:t>WHEN</a:t>
            </a:r>
            <a:r>
              <a:rPr lang="en-US" altLang="zh-CN" sz="1600"/>
              <a:t> read =&gt; </a:t>
            </a:r>
            <a:r>
              <a:rPr lang="en-US" altLang="zh-CN" sz="1600">
                <a:solidFill>
                  <a:schemeClr val="accent2"/>
                </a:solidFill>
              </a:rPr>
              <a:t>IF</a:t>
            </a:r>
            <a:r>
              <a:rPr lang="en-US" altLang="zh-CN" sz="1600"/>
              <a:t> (ready ='1') </a:t>
            </a:r>
            <a:r>
              <a:rPr lang="en-US" altLang="zh-CN" sz="1600">
                <a:solidFill>
                  <a:schemeClr val="accent2"/>
                </a:solidFill>
              </a:rPr>
              <a:t>THEN</a:t>
            </a:r>
          </a:p>
          <a:p>
            <a:pPr>
              <a:lnSpc>
                <a:spcPct val="30000"/>
              </a:lnSpc>
            </a:pPr>
            <a:r>
              <a:rPr lang="en-US" altLang="zh-CN" sz="1600"/>
              <a:t>                                   state &lt;= idle;</a:t>
            </a:r>
          </a:p>
          <a:p>
            <a:pPr>
              <a:lnSpc>
                <a:spcPct val="30000"/>
              </a:lnSpc>
            </a:pPr>
            <a:r>
              <a:rPr lang="en-US" altLang="zh-CN" sz="1600"/>
              <a:t>                               </a:t>
            </a:r>
            <a:r>
              <a:rPr lang="en-US" altLang="zh-CN" sz="1600">
                <a:solidFill>
                  <a:schemeClr val="accent2"/>
                </a:solidFill>
              </a:rPr>
              <a:t>ELSE</a:t>
            </a:r>
          </a:p>
          <a:p>
            <a:pPr>
              <a:lnSpc>
                <a:spcPct val="30000"/>
              </a:lnSpc>
            </a:pPr>
            <a:r>
              <a:rPr lang="en-US" altLang="zh-CN" sz="1600"/>
              <a:t>                                   state &lt;= read;</a:t>
            </a:r>
          </a:p>
          <a:p>
            <a:pPr>
              <a:lnSpc>
                <a:spcPct val="30000"/>
              </a:lnSpc>
            </a:pPr>
            <a:r>
              <a:rPr lang="en-US" altLang="zh-CN" sz="1600"/>
              <a:t>                               </a:t>
            </a:r>
            <a:r>
              <a:rPr lang="en-US" altLang="zh-CN" sz="1600">
                <a:solidFill>
                  <a:schemeClr val="accent2"/>
                </a:solidFill>
              </a:rPr>
              <a:t>END IF</a:t>
            </a:r>
            <a:r>
              <a:rPr lang="en-US" altLang="zh-CN" sz="1600"/>
              <a:t>;</a:t>
            </a:r>
          </a:p>
          <a:p>
            <a:pPr>
              <a:lnSpc>
                <a:spcPct val="30000"/>
              </a:lnSpc>
            </a:pPr>
            <a:r>
              <a:rPr lang="en-US" altLang="zh-CN" sz="1600"/>
              <a:t>                  </a:t>
            </a:r>
            <a:r>
              <a:rPr lang="en-US" altLang="zh-CN" sz="1600">
                <a:solidFill>
                  <a:schemeClr val="accent2"/>
                </a:solidFill>
              </a:rPr>
              <a:t>WHEN</a:t>
            </a:r>
            <a:r>
              <a:rPr lang="en-US" altLang="zh-CN" sz="1600"/>
              <a:t> write =&gt;</a:t>
            </a:r>
            <a:r>
              <a:rPr lang="en-US" altLang="zh-CN" sz="1600">
                <a:solidFill>
                  <a:schemeClr val="accent2"/>
                </a:solidFill>
              </a:rPr>
              <a:t> IF</a:t>
            </a:r>
            <a:r>
              <a:rPr lang="en-US" altLang="zh-CN" sz="1600"/>
              <a:t> (ready ='1') </a:t>
            </a:r>
            <a:r>
              <a:rPr lang="en-US" altLang="zh-CN" sz="1600">
                <a:solidFill>
                  <a:schemeClr val="accent2"/>
                </a:solidFill>
              </a:rPr>
              <a:t>THEN</a:t>
            </a:r>
          </a:p>
          <a:p>
            <a:pPr>
              <a:lnSpc>
                <a:spcPct val="30000"/>
              </a:lnSpc>
            </a:pPr>
            <a:r>
              <a:rPr lang="en-US" altLang="zh-CN" sz="1600"/>
              <a:t>                                    state &lt;= idle;</a:t>
            </a:r>
          </a:p>
          <a:p>
            <a:pPr>
              <a:lnSpc>
                <a:spcPct val="30000"/>
              </a:lnSpc>
            </a:pPr>
            <a:r>
              <a:rPr lang="en-US" altLang="zh-CN" sz="1600"/>
              <a:t>                               </a:t>
            </a:r>
            <a:r>
              <a:rPr lang="en-US" altLang="zh-CN" sz="1600">
                <a:solidFill>
                  <a:schemeClr val="accent2"/>
                </a:solidFill>
              </a:rPr>
              <a:t> ELSE</a:t>
            </a:r>
          </a:p>
          <a:p>
            <a:pPr>
              <a:lnSpc>
                <a:spcPct val="30000"/>
              </a:lnSpc>
            </a:pPr>
            <a:r>
              <a:rPr lang="en-US" altLang="zh-CN" sz="1600"/>
              <a:t>                                    state &lt;= write;</a:t>
            </a:r>
          </a:p>
          <a:p>
            <a:pPr>
              <a:lnSpc>
                <a:spcPct val="30000"/>
              </a:lnSpc>
            </a:pPr>
            <a:r>
              <a:rPr lang="en-US" altLang="zh-CN" sz="1600"/>
              <a:t>                                </a:t>
            </a:r>
            <a:r>
              <a:rPr lang="en-US" altLang="zh-CN" sz="1600">
                <a:solidFill>
                  <a:schemeClr val="accent2"/>
                </a:solidFill>
              </a:rPr>
              <a:t>END IF</a:t>
            </a:r>
            <a:r>
              <a:rPr lang="en-US" altLang="zh-CN" sz="1600"/>
              <a:t>;</a:t>
            </a:r>
          </a:p>
          <a:p>
            <a:pPr>
              <a:lnSpc>
                <a:spcPct val="30000"/>
              </a:lnSpc>
            </a:pPr>
            <a:r>
              <a:rPr lang="en-US" altLang="zh-CN" sz="1600"/>
              <a:t>             </a:t>
            </a:r>
            <a:r>
              <a:rPr lang="en-US" altLang="zh-CN" sz="1600">
                <a:solidFill>
                  <a:schemeClr val="accent2"/>
                </a:solidFill>
              </a:rPr>
              <a:t>END CASE</a:t>
            </a:r>
            <a:r>
              <a:rPr lang="en-US" altLang="zh-CN" sz="1600"/>
              <a:t>;</a:t>
            </a:r>
          </a:p>
          <a:p>
            <a:pPr>
              <a:lnSpc>
                <a:spcPct val="30000"/>
              </a:lnSpc>
            </a:pPr>
            <a:r>
              <a:rPr lang="en-US" altLang="zh-CN" sz="1600"/>
              <a:t>          </a:t>
            </a:r>
            <a:r>
              <a:rPr lang="en-US" altLang="zh-CN" sz="1600">
                <a:solidFill>
                  <a:schemeClr val="accent2"/>
                </a:solidFill>
              </a:rPr>
              <a:t>END IF</a:t>
            </a:r>
            <a:r>
              <a:rPr lang="en-US" altLang="zh-CN" sz="1600"/>
              <a:t>;</a:t>
            </a:r>
          </a:p>
          <a:p>
            <a:pPr>
              <a:lnSpc>
                <a:spcPct val="30000"/>
              </a:lnSpc>
            </a:pPr>
            <a:r>
              <a:rPr lang="en-US" altLang="zh-CN" sz="1600"/>
              <a:t>     </a:t>
            </a:r>
            <a:r>
              <a:rPr lang="en-US" altLang="zh-CN" sz="1600">
                <a:solidFill>
                  <a:schemeClr val="accent2"/>
                </a:solidFill>
              </a:rPr>
              <a:t>END PROCESS</a:t>
            </a:r>
            <a:r>
              <a:rPr lang="en-US" altLang="zh-CN" sz="1600"/>
              <a:t>;</a:t>
            </a:r>
          </a:p>
          <a:p>
            <a:pPr>
              <a:lnSpc>
                <a:spcPct val="30000"/>
              </a:lnSpc>
            </a:pPr>
            <a:r>
              <a:rPr lang="en-US" altLang="zh-CN" sz="1600"/>
              <a:t>     re &lt;= '1' </a:t>
            </a:r>
            <a:r>
              <a:rPr lang="en-US" altLang="zh-CN" sz="1600">
                <a:solidFill>
                  <a:schemeClr val="accent2"/>
                </a:solidFill>
              </a:rPr>
              <a:t>WHEN</a:t>
            </a:r>
            <a:r>
              <a:rPr lang="en-US" altLang="zh-CN" sz="1600"/>
              <a:t> state = read   </a:t>
            </a:r>
            <a:r>
              <a:rPr lang="en-US" altLang="zh-CN" sz="1600">
                <a:solidFill>
                  <a:schemeClr val="accent2"/>
                </a:solidFill>
              </a:rPr>
              <a:t>ELSE</a:t>
            </a:r>
            <a:r>
              <a:rPr lang="en-US" altLang="zh-CN" sz="1600"/>
              <a:t> '0';</a:t>
            </a:r>
          </a:p>
          <a:p>
            <a:pPr>
              <a:lnSpc>
                <a:spcPct val="30000"/>
              </a:lnSpc>
            </a:pPr>
            <a:r>
              <a:rPr lang="en-US" altLang="zh-CN" sz="1600"/>
              <a:t>     we &lt;= '1'</a:t>
            </a:r>
            <a:r>
              <a:rPr lang="en-US" altLang="zh-CN" sz="1600">
                <a:solidFill>
                  <a:schemeClr val="accent2"/>
                </a:solidFill>
              </a:rPr>
              <a:t> WHEN</a:t>
            </a:r>
            <a:r>
              <a:rPr lang="en-US" altLang="zh-CN" sz="1600"/>
              <a:t> state = write  </a:t>
            </a:r>
            <a:r>
              <a:rPr lang="en-US" altLang="zh-CN" sz="1600">
                <a:solidFill>
                  <a:schemeClr val="accent2"/>
                </a:solidFill>
              </a:rPr>
              <a:t>ELSE</a:t>
            </a:r>
            <a:r>
              <a:rPr lang="en-US" altLang="zh-CN" sz="1600"/>
              <a:t> '0';</a:t>
            </a:r>
          </a:p>
          <a:p>
            <a:pPr>
              <a:lnSpc>
                <a:spcPct val="30000"/>
              </a:lnSpc>
            </a:pPr>
            <a:r>
              <a:rPr lang="en-US" altLang="zh-CN" sz="1600">
                <a:solidFill>
                  <a:schemeClr val="accent2"/>
                </a:solidFill>
              </a:rPr>
              <a:t>END</a:t>
            </a:r>
            <a:r>
              <a:rPr lang="en-US" altLang="zh-CN" sz="1600"/>
              <a:t> state_machine;</a:t>
            </a:r>
          </a:p>
        </p:txBody>
      </p:sp>
      <p:sp>
        <p:nvSpPr>
          <p:cNvPr id="557061" name="Text Box 5"/>
          <p:cNvSpPr txBox="1">
            <a:spLocks noChangeArrowheads="1"/>
          </p:cNvSpPr>
          <p:nvPr/>
        </p:nvSpPr>
        <p:spPr bwMode="auto">
          <a:xfrm>
            <a:off x="250825" y="3716338"/>
            <a:ext cx="4176713" cy="1878012"/>
          </a:xfrm>
          <a:prstGeom prst="rect">
            <a:avLst/>
          </a:prstGeom>
          <a:noFill/>
          <a:ln w="19050" algn="ctr">
            <a:noFill/>
            <a:miter lim="800000"/>
            <a:headEnd/>
            <a:tailEnd/>
          </a:ln>
        </p:spPr>
        <p:txBody>
          <a:bodyPr lIns="90000" tIns="82800" rIns="90000" bIns="46800">
            <a:spAutoFit/>
          </a:bodyPr>
          <a:lstStyle/>
          <a:p>
            <a:pPr>
              <a:lnSpc>
                <a:spcPct val="35000"/>
              </a:lnSpc>
            </a:pPr>
            <a:endParaRPr lang="en-US" altLang="zh-CN" sz="1600"/>
          </a:p>
          <a:p>
            <a:pPr>
              <a:lnSpc>
                <a:spcPct val="35000"/>
              </a:lnSpc>
            </a:pPr>
            <a:endParaRPr lang="en-US" altLang="zh-CN" sz="1600">
              <a:solidFill>
                <a:schemeClr val="accent2"/>
              </a:solidFill>
            </a:endParaRPr>
          </a:p>
          <a:p>
            <a:pPr>
              <a:lnSpc>
                <a:spcPct val="35000"/>
              </a:lnSpc>
            </a:pPr>
            <a:r>
              <a:rPr lang="en-US" altLang="zh-CN" sz="1600">
                <a:solidFill>
                  <a:schemeClr val="accent2"/>
                </a:solidFill>
              </a:rPr>
              <a:t>LIBRARY</a:t>
            </a:r>
            <a:r>
              <a:rPr lang="en-US" altLang="zh-CN" sz="1600"/>
              <a:t> IEEE;</a:t>
            </a:r>
          </a:p>
          <a:p>
            <a:pPr>
              <a:lnSpc>
                <a:spcPct val="35000"/>
              </a:lnSpc>
            </a:pPr>
            <a:r>
              <a:rPr lang="en-US" altLang="zh-CN" sz="1600">
                <a:solidFill>
                  <a:schemeClr val="accent2"/>
                </a:solidFill>
              </a:rPr>
              <a:t>USE</a:t>
            </a:r>
            <a:r>
              <a:rPr lang="en-US" altLang="zh-CN" sz="1600"/>
              <a:t> IEEE.std_logic_1164.</a:t>
            </a:r>
            <a:r>
              <a:rPr lang="en-US" altLang="zh-CN" sz="1600">
                <a:solidFill>
                  <a:schemeClr val="accent2"/>
                </a:solidFill>
              </a:rPr>
              <a:t>ALL</a:t>
            </a:r>
            <a:r>
              <a:rPr lang="en-US" altLang="zh-CN" sz="1600"/>
              <a:t>;</a:t>
            </a:r>
          </a:p>
          <a:p>
            <a:pPr>
              <a:lnSpc>
                <a:spcPct val="35000"/>
              </a:lnSpc>
            </a:pPr>
            <a:endParaRPr lang="en-US" altLang="zh-CN" sz="1600"/>
          </a:p>
          <a:p>
            <a:pPr>
              <a:lnSpc>
                <a:spcPct val="35000"/>
              </a:lnSpc>
            </a:pPr>
            <a:r>
              <a:rPr lang="en-US" altLang="zh-CN" sz="1600">
                <a:solidFill>
                  <a:schemeClr val="accent2"/>
                </a:solidFill>
              </a:rPr>
              <a:t>ENTITY</a:t>
            </a:r>
            <a:r>
              <a:rPr lang="en-US" altLang="zh-CN" sz="1600"/>
              <a:t> store_controller </a:t>
            </a:r>
            <a:r>
              <a:rPr lang="en-US" altLang="zh-CN" sz="1600">
                <a:solidFill>
                  <a:schemeClr val="accent2"/>
                </a:solidFill>
              </a:rPr>
              <a:t>IS </a:t>
            </a:r>
          </a:p>
          <a:p>
            <a:pPr>
              <a:lnSpc>
                <a:spcPct val="35000"/>
              </a:lnSpc>
            </a:pPr>
            <a:r>
              <a:rPr lang="en-US" altLang="zh-CN" sz="1600">
                <a:solidFill>
                  <a:schemeClr val="accent2"/>
                </a:solidFill>
              </a:rPr>
              <a:t>    PORT</a:t>
            </a:r>
            <a:r>
              <a:rPr lang="en-US" altLang="zh-CN" sz="1600"/>
              <a:t> (ready clk read_write : </a:t>
            </a:r>
            <a:r>
              <a:rPr lang="en-US" altLang="zh-CN" sz="1600">
                <a:solidFill>
                  <a:schemeClr val="accent2"/>
                </a:solidFill>
              </a:rPr>
              <a:t>IN</a:t>
            </a:r>
            <a:r>
              <a:rPr lang="en-US" altLang="zh-CN" sz="1600"/>
              <a:t>  std_logic;</a:t>
            </a:r>
          </a:p>
          <a:p>
            <a:pPr>
              <a:lnSpc>
                <a:spcPct val="35000"/>
              </a:lnSpc>
            </a:pPr>
            <a:r>
              <a:rPr lang="en-US" altLang="zh-CN" sz="1600"/>
              <a:t>	 we,re       : </a:t>
            </a:r>
            <a:r>
              <a:rPr lang="en-US" altLang="zh-CN" sz="1600">
                <a:solidFill>
                  <a:schemeClr val="accent2"/>
                </a:solidFill>
              </a:rPr>
              <a:t>OUT</a:t>
            </a:r>
            <a:r>
              <a:rPr lang="en-US" altLang="zh-CN" sz="1600"/>
              <a:t> std_logic);</a:t>
            </a:r>
          </a:p>
          <a:p>
            <a:pPr>
              <a:lnSpc>
                <a:spcPct val="35000"/>
              </a:lnSpc>
            </a:pPr>
            <a:r>
              <a:rPr lang="en-US" altLang="zh-CN" sz="1600">
                <a:solidFill>
                  <a:schemeClr val="accent2"/>
                </a:solidFill>
              </a:rPr>
              <a:t>END</a:t>
            </a:r>
            <a:r>
              <a:rPr lang="en-US" altLang="zh-CN" sz="1600"/>
              <a:t> store_controller;</a:t>
            </a:r>
          </a:p>
        </p:txBody>
      </p:sp>
      <p:grpSp>
        <p:nvGrpSpPr>
          <p:cNvPr id="2" name="Group 40"/>
          <p:cNvGrpSpPr>
            <a:grpSpLocks/>
          </p:cNvGrpSpPr>
          <p:nvPr/>
        </p:nvGrpSpPr>
        <p:grpSpPr bwMode="auto">
          <a:xfrm>
            <a:off x="295275" y="404813"/>
            <a:ext cx="4427538" cy="3589337"/>
            <a:chOff x="113" y="164"/>
            <a:chExt cx="2789" cy="2261"/>
          </a:xfrm>
        </p:grpSpPr>
        <p:sp>
          <p:nvSpPr>
            <p:cNvPr id="103436" name="Oval 7"/>
            <p:cNvSpPr>
              <a:spLocks noChangeArrowheads="1"/>
            </p:cNvSpPr>
            <p:nvPr/>
          </p:nvSpPr>
          <p:spPr bwMode="auto">
            <a:xfrm>
              <a:off x="355" y="1745"/>
              <a:ext cx="364" cy="339"/>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3437" name="Oval 8"/>
            <p:cNvSpPr>
              <a:spLocks noChangeArrowheads="1"/>
            </p:cNvSpPr>
            <p:nvPr/>
          </p:nvSpPr>
          <p:spPr bwMode="auto">
            <a:xfrm>
              <a:off x="2231" y="1745"/>
              <a:ext cx="364" cy="339"/>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3438" name="Oval 9"/>
            <p:cNvSpPr>
              <a:spLocks noChangeArrowheads="1"/>
            </p:cNvSpPr>
            <p:nvPr/>
          </p:nvSpPr>
          <p:spPr bwMode="auto">
            <a:xfrm>
              <a:off x="355" y="1745"/>
              <a:ext cx="364" cy="339"/>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3439" name="Oval 10"/>
            <p:cNvSpPr>
              <a:spLocks noChangeArrowheads="1"/>
            </p:cNvSpPr>
            <p:nvPr/>
          </p:nvSpPr>
          <p:spPr bwMode="auto">
            <a:xfrm>
              <a:off x="1286" y="164"/>
              <a:ext cx="363" cy="339"/>
            </a:xfrm>
            <a:prstGeom prst="ellipse">
              <a:avLst/>
            </a:prstGeom>
            <a:noFill/>
            <a:ln w="19050" algn="ctr">
              <a:solidFill>
                <a:schemeClr val="tx1"/>
              </a:solidFill>
              <a:round/>
              <a:headEnd/>
              <a:tailEnd/>
            </a:ln>
          </p:spPr>
          <p:txBody>
            <a:bodyPr wrap="none" lIns="90000" tIns="82800" rIns="90000" bIns="46800" anchor="ctr">
              <a:spAutoFit/>
            </a:bodyPr>
            <a:lstStyle/>
            <a:p>
              <a:endParaRPr lang="zh-CN" altLang="en-US"/>
            </a:p>
          </p:txBody>
        </p:sp>
        <p:sp>
          <p:nvSpPr>
            <p:cNvPr id="103440" name="Oval 11"/>
            <p:cNvSpPr>
              <a:spLocks noChangeArrowheads="1"/>
            </p:cNvSpPr>
            <p:nvPr/>
          </p:nvSpPr>
          <p:spPr bwMode="auto">
            <a:xfrm>
              <a:off x="1205" y="314"/>
              <a:ext cx="404" cy="377"/>
            </a:xfrm>
            <a:prstGeom prst="ellipse">
              <a:avLst/>
            </a:prstGeom>
            <a:solidFill>
              <a:srgbClr val="E8E8E8"/>
            </a:solidFill>
            <a:ln w="28575" algn="ctr">
              <a:solidFill>
                <a:schemeClr val="tx1"/>
              </a:solidFill>
              <a:round/>
              <a:headEnd/>
              <a:tailEnd/>
            </a:ln>
          </p:spPr>
          <p:txBody>
            <a:bodyPr lIns="90000" tIns="82800" rIns="90000" bIns="46800" anchor="ctr">
              <a:spAutoFit/>
            </a:bodyPr>
            <a:lstStyle/>
            <a:p>
              <a:endParaRPr lang="zh-CN" altLang="en-US"/>
            </a:p>
          </p:txBody>
        </p:sp>
        <p:sp>
          <p:nvSpPr>
            <p:cNvPr id="103441" name="Oval 12"/>
            <p:cNvSpPr>
              <a:spLocks noChangeArrowheads="1"/>
            </p:cNvSpPr>
            <p:nvPr/>
          </p:nvSpPr>
          <p:spPr bwMode="auto">
            <a:xfrm>
              <a:off x="113" y="1708"/>
              <a:ext cx="405" cy="377"/>
            </a:xfrm>
            <a:prstGeom prst="ellipse">
              <a:avLst/>
            </a:prstGeom>
            <a:solidFill>
              <a:schemeClr val="bg1"/>
            </a:solidFill>
            <a:ln w="28575" algn="ctr">
              <a:solidFill>
                <a:schemeClr val="tx1"/>
              </a:solidFill>
              <a:round/>
              <a:headEnd/>
              <a:tailEnd/>
            </a:ln>
          </p:spPr>
          <p:txBody>
            <a:bodyPr lIns="90000" tIns="82800" rIns="90000" bIns="46800" anchor="ctr">
              <a:spAutoFit/>
            </a:bodyPr>
            <a:lstStyle/>
            <a:p>
              <a:endParaRPr lang="zh-CN" altLang="en-US"/>
            </a:p>
          </p:txBody>
        </p:sp>
        <p:sp>
          <p:nvSpPr>
            <p:cNvPr id="103442" name="Oval 13"/>
            <p:cNvSpPr>
              <a:spLocks noChangeArrowheads="1"/>
            </p:cNvSpPr>
            <p:nvPr/>
          </p:nvSpPr>
          <p:spPr bwMode="auto">
            <a:xfrm>
              <a:off x="2473" y="1707"/>
              <a:ext cx="405" cy="377"/>
            </a:xfrm>
            <a:prstGeom prst="ellipse">
              <a:avLst/>
            </a:prstGeom>
            <a:solidFill>
              <a:schemeClr val="bg1"/>
            </a:solidFill>
            <a:ln w="28575" algn="ctr">
              <a:solidFill>
                <a:schemeClr val="tx1"/>
              </a:solidFill>
              <a:round/>
              <a:headEnd/>
              <a:tailEnd/>
            </a:ln>
          </p:spPr>
          <p:txBody>
            <a:bodyPr lIns="90000" tIns="82800" rIns="90000" bIns="46800" anchor="ctr">
              <a:spAutoFit/>
            </a:bodyPr>
            <a:lstStyle/>
            <a:p>
              <a:endParaRPr lang="zh-CN" altLang="en-US"/>
            </a:p>
          </p:txBody>
        </p:sp>
        <p:sp>
          <p:nvSpPr>
            <p:cNvPr id="103443" name="Oval 14"/>
            <p:cNvSpPr>
              <a:spLocks noChangeArrowheads="1"/>
            </p:cNvSpPr>
            <p:nvPr/>
          </p:nvSpPr>
          <p:spPr bwMode="auto">
            <a:xfrm>
              <a:off x="1083" y="1068"/>
              <a:ext cx="687" cy="377"/>
            </a:xfrm>
            <a:prstGeom prst="ellipse">
              <a:avLst/>
            </a:prstGeom>
            <a:solidFill>
              <a:schemeClr val="bg1"/>
            </a:solidFill>
            <a:ln w="28575" algn="ctr">
              <a:solidFill>
                <a:schemeClr val="tx1"/>
              </a:solidFill>
              <a:round/>
              <a:headEnd/>
              <a:tailEnd/>
            </a:ln>
          </p:spPr>
          <p:txBody>
            <a:bodyPr lIns="90000" tIns="82800" rIns="90000" bIns="46800" anchor="ctr">
              <a:spAutoFit/>
            </a:bodyPr>
            <a:lstStyle/>
            <a:p>
              <a:endParaRPr lang="zh-CN" altLang="en-US"/>
            </a:p>
          </p:txBody>
        </p:sp>
        <p:sp>
          <p:nvSpPr>
            <p:cNvPr id="103444" name="Text Box 15"/>
            <p:cNvSpPr txBox="1">
              <a:spLocks noChangeArrowheads="1"/>
            </p:cNvSpPr>
            <p:nvPr/>
          </p:nvSpPr>
          <p:spPr bwMode="auto">
            <a:xfrm>
              <a:off x="113" y="1752"/>
              <a:ext cx="408"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read</a:t>
              </a:r>
            </a:p>
          </p:txBody>
        </p:sp>
        <p:sp>
          <p:nvSpPr>
            <p:cNvPr id="103445" name="Text Box 16"/>
            <p:cNvSpPr txBox="1">
              <a:spLocks noChangeArrowheads="1"/>
            </p:cNvSpPr>
            <p:nvPr/>
          </p:nvSpPr>
          <p:spPr bwMode="auto">
            <a:xfrm>
              <a:off x="2457" y="1783"/>
              <a:ext cx="445"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write</a:t>
              </a:r>
            </a:p>
          </p:txBody>
        </p:sp>
        <p:sp>
          <p:nvSpPr>
            <p:cNvPr id="103446" name="Text Box 17"/>
            <p:cNvSpPr txBox="1">
              <a:spLocks noChangeArrowheads="1"/>
            </p:cNvSpPr>
            <p:nvPr/>
          </p:nvSpPr>
          <p:spPr bwMode="auto">
            <a:xfrm>
              <a:off x="1123" y="1143"/>
              <a:ext cx="606"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decision</a:t>
              </a:r>
            </a:p>
          </p:txBody>
        </p:sp>
        <p:sp>
          <p:nvSpPr>
            <p:cNvPr id="103447" name="Text Box 18"/>
            <p:cNvSpPr txBox="1">
              <a:spLocks noChangeArrowheads="1"/>
            </p:cNvSpPr>
            <p:nvPr/>
          </p:nvSpPr>
          <p:spPr bwMode="auto">
            <a:xfrm>
              <a:off x="1229" y="390"/>
              <a:ext cx="363" cy="228"/>
            </a:xfrm>
            <a:prstGeom prst="rect">
              <a:avLst/>
            </a:prstGeom>
            <a:noFill/>
            <a:ln w="19050" algn="ctr">
              <a:noFill/>
              <a:miter lim="800000"/>
              <a:headEnd/>
              <a:tailEnd/>
            </a:ln>
          </p:spPr>
          <p:txBody>
            <a:bodyPr lIns="90000" tIns="82800" rIns="90000" bIns="46800">
              <a:spAutoFit/>
            </a:bodyPr>
            <a:lstStyle/>
            <a:p>
              <a:pPr algn="ctr"/>
              <a:r>
                <a:rPr lang="en-US" altLang="zh-CN" sz="1800" i="1">
                  <a:solidFill>
                    <a:schemeClr val="accent2"/>
                  </a:solidFill>
                </a:rPr>
                <a:t>idle</a:t>
              </a:r>
            </a:p>
          </p:txBody>
        </p:sp>
        <p:sp>
          <p:nvSpPr>
            <p:cNvPr id="103448" name="Line 19"/>
            <p:cNvSpPr>
              <a:spLocks noChangeShapeType="1"/>
            </p:cNvSpPr>
            <p:nvPr/>
          </p:nvSpPr>
          <p:spPr bwMode="auto">
            <a:xfrm flipV="1">
              <a:off x="356" y="654"/>
              <a:ext cx="930" cy="1054"/>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49" name="Line 20"/>
            <p:cNvSpPr>
              <a:spLocks noChangeShapeType="1"/>
            </p:cNvSpPr>
            <p:nvPr/>
          </p:nvSpPr>
          <p:spPr bwMode="auto">
            <a:xfrm flipH="1">
              <a:off x="469" y="1753"/>
              <a:ext cx="41" cy="0"/>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50" name="Line 21"/>
            <p:cNvSpPr>
              <a:spLocks noChangeShapeType="1"/>
            </p:cNvSpPr>
            <p:nvPr/>
          </p:nvSpPr>
          <p:spPr bwMode="auto">
            <a:xfrm flipH="1">
              <a:off x="1593" y="406"/>
              <a:ext cx="40" cy="37"/>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51" name="Line 22"/>
            <p:cNvSpPr>
              <a:spLocks noChangeShapeType="1"/>
            </p:cNvSpPr>
            <p:nvPr/>
          </p:nvSpPr>
          <p:spPr bwMode="auto">
            <a:xfrm>
              <a:off x="2473" y="1745"/>
              <a:ext cx="41" cy="38"/>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52" name="Line 23"/>
            <p:cNvSpPr>
              <a:spLocks noChangeShapeType="1"/>
            </p:cNvSpPr>
            <p:nvPr/>
          </p:nvSpPr>
          <p:spPr bwMode="auto">
            <a:xfrm flipH="1" flipV="1">
              <a:off x="1528" y="654"/>
              <a:ext cx="1092" cy="1054"/>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53" name="Line 24"/>
            <p:cNvSpPr>
              <a:spLocks noChangeShapeType="1"/>
            </p:cNvSpPr>
            <p:nvPr/>
          </p:nvSpPr>
          <p:spPr bwMode="auto">
            <a:xfrm>
              <a:off x="1407" y="691"/>
              <a:ext cx="0" cy="377"/>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54" name="Text Box 25"/>
            <p:cNvSpPr txBox="1">
              <a:spLocks noChangeArrowheads="1"/>
            </p:cNvSpPr>
            <p:nvPr/>
          </p:nvSpPr>
          <p:spPr bwMode="auto">
            <a:xfrm>
              <a:off x="1609" y="201"/>
              <a:ext cx="445"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3455" name="Text Box 26"/>
            <p:cNvSpPr txBox="1">
              <a:spLocks noChangeArrowheads="1"/>
            </p:cNvSpPr>
            <p:nvPr/>
          </p:nvSpPr>
          <p:spPr bwMode="auto">
            <a:xfrm>
              <a:off x="1383" y="799"/>
              <a:ext cx="444"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3456" name="Line 27"/>
            <p:cNvSpPr>
              <a:spLocks noChangeShapeType="1"/>
            </p:cNvSpPr>
            <p:nvPr/>
          </p:nvSpPr>
          <p:spPr bwMode="auto">
            <a:xfrm>
              <a:off x="1681" y="254"/>
              <a:ext cx="324"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3457" name="Text Box 28"/>
            <p:cNvSpPr txBox="1">
              <a:spLocks noChangeArrowheads="1"/>
            </p:cNvSpPr>
            <p:nvPr/>
          </p:nvSpPr>
          <p:spPr bwMode="auto">
            <a:xfrm>
              <a:off x="679" y="1858"/>
              <a:ext cx="444"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3458" name="Text Box 29"/>
            <p:cNvSpPr txBox="1">
              <a:spLocks noChangeArrowheads="1"/>
            </p:cNvSpPr>
            <p:nvPr/>
          </p:nvSpPr>
          <p:spPr bwMode="auto">
            <a:xfrm>
              <a:off x="1867" y="1849"/>
              <a:ext cx="445"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3459" name="Line 30"/>
            <p:cNvSpPr>
              <a:spLocks noChangeShapeType="1"/>
            </p:cNvSpPr>
            <p:nvPr/>
          </p:nvSpPr>
          <p:spPr bwMode="auto">
            <a:xfrm>
              <a:off x="1965" y="1903"/>
              <a:ext cx="242" cy="0"/>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3460" name="Line 31"/>
            <p:cNvSpPr>
              <a:spLocks noChangeShapeType="1"/>
            </p:cNvSpPr>
            <p:nvPr/>
          </p:nvSpPr>
          <p:spPr bwMode="auto">
            <a:xfrm flipH="1">
              <a:off x="431" y="1344"/>
              <a:ext cx="687" cy="377"/>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61" name="Line 32"/>
            <p:cNvSpPr>
              <a:spLocks noChangeShapeType="1"/>
            </p:cNvSpPr>
            <p:nvPr/>
          </p:nvSpPr>
          <p:spPr bwMode="auto">
            <a:xfrm>
              <a:off x="1746" y="1344"/>
              <a:ext cx="808" cy="377"/>
            </a:xfrm>
            <a:prstGeom prst="line">
              <a:avLst/>
            </a:prstGeom>
            <a:noFill/>
            <a:ln w="19050">
              <a:solidFill>
                <a:schemeClr val="tx1"/>
              </a:solidFill>
              <a:round/>
              <a:headEnd/>
              <a:tailEnd type="triangle" w="med" len="med"/>
            </a:ln>
          </p:spPr>
          <p:txBody>
            <a:bodyPr lIns="90000" tIns="82800" rIns="90000" bIns="46800">
              <a:spAutoFit/>
            </a:bodyPr>
            <a:lstStyle/>
            <a:p>
              <a:endParaRPr lang="zh-CN" altLang="en-US"/>
            </a:p>
          </p:txBody>
        </p:sp>
        <p:sp>
          <p:nvSpPr>
            <p:cNvPr id="103462" name="Text Box 33"/>
            <p:cNvSpPr txBox="1">
              <a:spLocks noChangeArrowheads="1"/>
            </p:cNvSpPr>
            <p:nvPr/>
          </p:nvSpPr>
          <p:spPr bwMode="auto">
            <a:xfrm>
              <a:off x="639" y="1519"/>
              <a:ext cx="790" cy="228"/>
            </a:xfrm>
            <a:prstGeom prst="rect">
              <a:avLst/>
            </a:prstGeom>
            <a:noFill/>
            <a:ln w="19050" algn="ctr">
              <a:noFill/>
              <a:miter lim="800000"/>
              <a:headEnd/>
              <a:tailEnd/>
            </a:ln>
          </p:spPr>
          <p:txBody>
            <a:bodyPr lIns="90000" tIns="82800" rIns="90000" bIns="46800">
              <a:spAutoFit/>
            </a:bodyPr>
            <a:lstStyle/>
            <a:p>
              <a:pPr algn="ctr"/>
              <a:r>
                <a:rPr lang="en-US" altLang="zh-CN" sz="1800" i="1"/>
                <a:t>read_write</a:t>
              </a:r>
            </a:p>
          </p:txBody>
        </p:sp>
        <p:sp>
          <p:nvSpPr>
            <p:cNvPr id="103463" name="Text Box 34"/>
            <p:cNvSpPr txBox="1">
              <a:spLocks noChangeArrowheads="1"/>
            </p:cNvSpPr>
            <p:nvPr/>
          </p:nvSpPr>
          <p:spPr bwMode="auto">
            <a:xfrm>
              <a:off x="1519" y="1557"/>
              <a:ext cx="777" cy="228"/>
            </a:xfrm>
            <a:prstGeom prst="rect">
              <a:avLst/>
            </a:prstGeom>
            <a:noFill/>
            <a:ln w="19050" algn="ctr">
              <a:noFill/>
              <a:miter lim="800000"/>
              <a:headEnd/>
              <a:tailEnd/>
            </a:ln>
          </p:spPr>
          <p:txBody>
            <a:bodyPr lIns="90000" tIns="82800" rIns="90000" bIns="46800">
              <a:spAutoFit/>
            </a:bodyPr>
            <a:lstStyle/>
            <a:p>
              <a:pPr algn="ctr"/>
              <a:r>
                <a:rPr lang="en-US" altLang="zh-CN" sz="1800" i="1"/>
                <a:t>read_write</a:t>
              </a:r>
            </a:p>
          </p:txBody>
        </p:sp>
        <p:sp>
          <p:nvSpPr>
            <p:cNvPr id="103464" name="Line 35"/>
            <p:cNvSpPr>
              <a:spLocks noChangeShapeType="1"/>
            </p:cNvSpPr>
            <p:nvPr/>
          </p:nvSpPr>
          <p:spPr bwMode="auto">
            <a:xfrm flipV="1">
              <a:off x="1649" y="1595"/>
              <a:ext cx="524" cy="2"/>
            </a:xfrm>
            <a:prstGeom prst="line">
              <a:avLst/>
            </a:prstGeom>
            <a:noFill/>
            <a:ln w="19050">
              <a:solidFill>
                <a:schemeClr val="tx1"/>
              </a:solidFill>
              <a:round/>
              <a:headEnd/>
              <a:tailEnd/>
            </a:ln>
          </p:spPr>
          <p:txBody>
            <a:bodyPr lIns="90000" tIns="82800" rIns="90000" bIns="46800">
              <a:spAutoFit/>
            </a:bodyPr>
            <a:lstStyle/>
            <a:p>
              <a:endParaRPr lang="zh-CN" altLang="en-US"/>
            </a:p>
          </p:txBody>
        </p:sp>
        <p:sp>
          <p:nvSpPr>
            <p:cNvPr id="103465" name="Text Box 36"/>
            <p:cNvSpPr txBox="1">
              <a:spLocks noChangeArrowheads="1"/>
            </p:cNvSpPr>
            <p:nvPr/>
          </p:nvSpPr>
          <p:spPr bwMode="auto">
            <a:xfrm>
              <a:off x="436" y="992"/>
              <a:ext cx="445"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3466" name="Text Box 37"/>
            <p:cNvSpPr txBox="1">
              <a:spLocks noChangeArrowheads="1"/>
            </p:cNvSpPr>
            <p:nvPr/>
          </p:nvSpPr>
          <p:spPr bwMode="auto">
            <a:xfrm>
              <a:off x="2064" y="935"/>
              <a:ext cx="444" cy="228"/>
            </a:xfrm>
            <a:prstGeom prst="rect">
              <a:avLst/>
            </a:prstGeom>
            <a:noFill/>
            <a:ln w="19050" algn="ctr">
              <a:noFill/>
              <a:miter lim="800000"/>
              <a:headEnd/>
              <a:tailEnd/>
            </a:ln>
          </p:spPr>
          <p:txBody>
            <a:bodyPr lIns="90000" tIns="82800" rIns="90000" bIns="46800">
              <a:spAutoFit/>
            </a:bodyPr>
            <a:lstStyle/>
            <a:p>
              <a:pPr algn="ctr"/>
              <a:r>
                <a:rPr lang="en-US" altLang="zh-CN" sz="1800" i="1"/>
                <a:t>ready</a:t>
              </a:r>
            </a:p>
          </p:txBody>
        </p:sp>
        <p:sp>
          <p:nvSpPr>
            <p:cNvPr id="103467" name="Text Box 38"/>
            <p:cNvSpPr txBox="1">
              <a:spLocks noChangeArrowheads="1"/>
            </p:cNvSpPr>
            <p:nvPr/>
          </p:nvSpPr>
          <p:spPr bwMode="auto">
            <a:xfrm>
              <a:off x="760" y="2197"/>
              <a:ext cx="1576" cy="228"/>
            </a:xfrm>
            <a:prstGeom prst="rect">
              <a:avLst/>
            </a:prstGeom>
            <a:noFill/>
            <a:ln w="19050" algn="ctr">
              <a:noFill/>
              <a:miter lim="800000"/>
              <a:headEnd/>
              <a:tailEnd/>
            </a:ln>
          </p:spPr>
          <p:txBody>
            <a:bodyPr lIns="90000" tIns="82800" rIns="90000" bIns="46800">
              <a:spAutoFit/>
            </a:bodyPr>
            <a:lstStyle/>
            <a:p>
              <a:pPr algn="ctr"/>
              <a:r>
                <a:rPr lang="zh-CN" altLang="en-US" sz="1800"/>
                <a:t>存储控制器状态转移图</a:t>
              </a:r>
            </a:p>
          </p:txBody>
        </p:sp>
        <p:sp>
          <p:nvSpPr>
            <p:cNvPr id="103468" name="Line 39"/>
            <p:cNvSpPr>
              <a:spLocks noChangeShapeType="1"/>
            </p:cNvSpPr>
            <p:nvPr/>
          </p:nvSpPr>
          <p:spPr bwMode="auto">
            <a:xfrm>
              <a:off x="760" y="1896"/>
              <a:ext cx="283" cy="0"/>
            </a:xfrm>
            <a:prstGeom prst="line">
              <a:avLst/>
            </a:prstGeom>
            <a:noFill/>
            <a:ln w="19050">
              <a:solidFill>
                <a:schemeClr val="tx1"/>
              </a:solidFill>
              <a:round/>
              <a:headEnd/>
              <a:tailEnd/>
            </a:ln>
          </p:spPr>
          <p:txBody>
            <a:bodyPr lIns="90000" tIns="82800" rIns="90000" bIns="46800">
              <a:spAutoFit/>
            </a:bodyPr>
            <a:lstStyle/>
            <a:p>
              <a:endParaRPr lang="zh-CN" altLang="en-US"/>
            </a:p>
          </p:txBody>
        </p:sp>
      </p:grpSp>
      <p:sp>
        <p:nvSpPr>
          <p:cNvPr id="557097" name="Rectangle 41"/>
          <p:cNvSpPr>
            <a:spLocks noChangeArrowheads="1"/>
          </p:cNvSpPr>
          <p:nvPr/>
        </p:nvSpPr>
        <p:spPr bwMode="auto">
          <a:xfrm>
            <a:off x="3995738" y="290513"/>
            <a:ext cx="4321175" cy="215900"/>
          </a:xfrm>
          <a:prstGeom prst="rect">
            <a:avLst/>
          </a:prstGeom>
          <a:solidFill>
            <a:srgbClr val="00FFFF">
              <a:alpha val="52156"/>
            </a:srgbClr>
          </a:solidFill>
          <a:ln w="19050" algn="ctr">
            <a:noFill/>
            <a:miter lim="800000"/>
            <a:headEnd/>
            <a:tailEnd/>
          </a:ln>
        </p:spPr>
        <p:txBody>
          <a:bodyPr lIns="90000" tIns="82800" rIns="90000" bIns="46800" anchor="ctr">
            <a:spAutoFit/>
          </a:bodyPr>
          <a:lstStyle/>
          <a:p>
            <a:endParaRPr lang="zh-CN" altLang="en-US"/>
          </a:p>
        </p:txBody>
      </p:sp>
      <p:sp>
        <p:nvSpPr>
          <p:cNvPr id="557099" name="Text Box 43"/>
          <p:cNvSpPr txBox="1">
            <a:spLocks noChangeArrowheads="1"/>
          </p:cNvSpPr>
          <p:nvPr/>
        </p:nvSpPr>
        <p:spPr bwMode="auto">
          <a:xfrm>
            <a:off x="7367588" y="590550"/>
            <a:ext cx="1655762" cy="665163"/>
          </a:xfrm>
          <a:prstGeom prst="rect">
            <a:avLst/>
          </a:prstGeom>
          <a:noFill/>
          <a:ln w="19050" algn="ctr">
            <a:solidFill>
              <a:srgbClr val="00CCFF"/>
            </a:solidFill>
            <a:miter lim="800000"/>
            <a:headEnd/>
            <a:tailEnd/>
          </a:ln>
        </p:spPr>
        <p:txBody>
          <a:bodyPr lIns="90000" tIns="82800" rIns="90000" bIns="46800">
            <a:spAutoFit/>
          </a:bodyPr>
          <a:lstStyle/>
          <a:p>
            <a:pPr algn="ctr"/>
            <a:r>
              <a:rPr lang="zh-CN" altLang="en-US"/>
              <a:t>用户自定义数据类型</a:t>
            </a:r>
          </a:p>
        </p:txBody>
      </p:sp>
      <p:sp>
        <p:nvSpPr>
          <p:cNvPr id="557100" name="Text Box 44"/>
          <p:cNvSpPr txBox="1">
            <a:spLocks noChangeArrowheads="1"/>
          </p:cNvSpPr>
          <p:nvPr/>
        </p:nvSpPr>
        <p:spPr bwMode="auto">
          <a:xfrm>
            <a:off x="104775" y="73025"/>
            <a:ext cx="2016125" cy="406400"/>
          </a:xfrm>
          <a:prstGeom prst="rect">
            <a:avLst/>
          </a:prstGeom>
          <a:gradFill rotWithShape="1">
            <a:gsLst>
              <a:gs pos="0">
                <a:srgbClr val="5E1847"/>
              </a:gs>
              <a:gs pos="100000">
                <a:srgbClr val="CC3399"/>
              </a:gs>
            </a:gsLst>
            <a:lin ang="0" scaled="1"/>
          </a:gradFill>
          <a:ln w="19050" algn="ctr">
            <a:solidFill>
              <a:srgbClr val="00CCFF"/>
            </a:solidFill>
            <a:miter lim="800000"/>
            <a:headEnd/>
            <a:tailEnd/>
          </a:ln>
        </p:spPr>
        <p:txBody>
          <a:bodyPr lIns="90000" tIns="82800" rIns="90000" bIns="46800">
            <a:spAutoFit/>
          </a:bodyPr>
          <a:lstStyle/>
          <a:p>
            <a:pPr algn="ctr"/>
            <a:r>
              <a:rPr lang="zh-CN" altLang="en-US">
                <a:solidFill>
                  <a:schemeClr val="bg1"/>
                </a:solidFill>
                <a:ea typeface="宋体" pitchFamily="2" charset="-122"/>
              </a:rPr>
              <a:t>单进程状态机</a:t>
            </a:r>
          </a:p>
        </p:txBody>
      </p:sp>
      <p:grpSp>
        <p:nvGrpSpPr>
          <p:cNvPr id="3" name="Group 47"/>
          <p:cNvGrpSpPr>
            <a:grpSpLocks/>
          </p:cNvGrpSpPr>
          <p:nvPr/>
        </p:nvGrpSpPr>
        <p:grpSpPr bwMode="auto">
          <a:xfrm>
            <a:off x="2655888" y="6107113"/>
            <a:ext cx="1339850" cy="419100"/>
            <a:chOff x="1673" y="3847"/>
            <a:chExt cx="844" cy="264"/>
          </a:xfrm>
        </p:grpSpPr>
        <p:sp>
          <p:nvSpPr>
            <p:cNvPr id="103434" name="Text Box 46"/>
            <p:cNvSpPr txBox="1">
              <a:spLocks noChangeArrowheads="1"/>
            </p:cNvSpPr>
            <p:nvPr/>
          </p:nvSpPr>
          <p:spPr bwMode="auto">
            <a:xfrm>
              <a:off x="1673" y="3847"/>
              <a:ext cx="771" cy="244"/>
            </a:xfrm>
            <a:prstGeom prst="rect">
              <a:avLst/>
            </a:prstGeom>
            <a:noFill/>
            <a:ln w="19050" algn="ctr">
              <a:noFill/>
              <a:miter lim="800000"/>
              <a:headEnd/>
              <a:tailEnd/>
            </a:ln>
          </p:spPr>
          <p:txBody>
            <a:bodyPr lIns="90000" tIns="82800" rIns="90000" bIns="46800">
              <a:spAutoFit/>
            </a:bodyPr>
            <a:lstStyle/>
            <a:p>
              <a:pPr algn="ctr"/>
              <a:r>
                <a:rPr lang="zh-CN" altLang="en-US">
                  <a:solidFill>
                    <a:srgbClr val="FF3300"/>
                  </a:solidFill>
                </a:rPr>
                <a:t>输出信号</a:t>
              </a:r>
            </a:p>
          </p:txBody>
        </p:sp>
        <p:sp>
          <p:nvSpPr>
            <p:cNvPr id="103435" name="AutoShape 45"/>
            <p:cNvSpPr>
              <a:spLocks/>
            </p:cNvSpPr>
            <p:nvPr/>
          </p:nvSpPr>
          <p:spPr bwMode="auto">
            <a:xfrm>
              <a:off x="2472" y="3884"/>
              <a:ext cx="45" cy="227"/>
            </a:xfrm>
            <a:prstGeom prst="leftBrace">
              <a:avLst>
                <a:gd name="adj1" fmla="val 42037"/>
                <a:gd name="adj2" fmla="val 50000"/>
              </a:avLst>
            </a:prstGeom>
            <a:noFill/>
            <a:ln w="19050">
              <a:solidFill>
                <a:srgbClr val="FF3300"/>
              </a:solidFill>
              <a:round/>
              <a:headEnd/>
              <a:tailEnd/>
            </a:ln>
          </p:spPr>
          <p:txBody>
            <a:bodyPr lIns="90000" tIns="82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7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0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70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p:bldP spid="557061" grpId="0"/>
      <p:bldP spid="557097" grpId="0" animBg="1"/>
      <p:bldP spid="557099" grpId="0" animBg="1"/>
      <p:bldP spid="557100" grpId="0" animBg="1"/>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square" lIns="90000" tIns="82800" rIns="90000" bIns="46800" numCol="1" anchor="t" anchorCtr="0" compatLnSpc="1">
        <a:prstTxWarp prst="textNoShape">
          <a:avLst/>
        </a:prstTxWarp>
        <a:spAutoFit/>
      </a:bodyPr>
      <a:lstStyle>
        <a:defPPr marL="0" marR="0" indent="0" algn="l" defTabSz="914400" rtl="0" eaLnBrk="1" fontAlgn="base" latinLnBrk="0" hangingPunct="1">
          <a:lnSpc>
            <a:spcPct val="85000"/>
          </a:lnSpc>
          <a:spcBef>
            <a:spcPct val="5000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square" lIns="90000" tIns="82800" rIns="90000" bIns="46800" numCol="1" anchor="t" anchorCtr="0" compatLnSpc="1">
        <a:prstTxWarp prst="textNoShape">
          <a:avLst/>
        </a:prstTxWarp>
        <a:spAutoFit/>
      </a:bodyPr>
      <a:lstStyle>
        <a:defPPr marL="0" marR="0" indent="0" algn="l" defTabSz="914400" rtl="0" eaLnBrk="1" fontAlgn="base" latinLnBrk="0" hangingPunct="1">
          <a:lnSpc>
            <a:spcPct val="85000"/>
          </a:lnSpc>
          <a:spcBef>
            <a:spcPct val="5000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54271</TotalTime>
  <Words>15367</Words>
  <Application>Microsoft Office PowerPoint</Application>
  <PresentationFormat>全屏显示(4:3)</PresentationFormat>
  <Paragraphs>3905</Paragraphs>
  <Slides>110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110</vt:i4>
      </vt:variant>
    </vt:vector>
  </HeadingPairs>
  <TitlesOfParts>
    <vt:vector size="121" baseType="lpstr">
      <vt:lpstr>Adobe 楷体 Std R</vt:lpstr>
      <vt:lpstr>华文楷体</vt:lpstr>
      <vt:lpstr>楷体</vt:lpstr>
      <vt:lpstr>楷体_GB2312</vt:lpstr>
      <vt:lpstr>宋体</vt:lpstr>
      <vt:lpstr>Arial</vt:lpstr>
      <vt:lpstr>Times New Roman</vt:lpstr>
      <vt:lpstr>默认设计模板</vt:lpstr>
      <vt:lpstr>公式</vt:lpstr>
      <vt:lpstr>Equation</vt:lpstr>
      <vt:lpstr>位图图像</vt:lpstr>
      <vt:lpstr>第5章</vt:lpstr>
      <vt:lpstr>可编程逻辑</vt:lpstr>
      <vt:lpstr>可编程阵列（与）</vt:lpstr>
      <vt:lpstr>可编程阵列（或）</vt:lpstr>
      <vt:lpstr>可编程阵列（与或）</vt:lpstr>
      <vt:lpstr>PLD实现组合逻辑例题</vt:lpstr>
      <vt:lpstr>PLD实现组合逻辑例题</vt:lpstr>
      <vt:lpstr>PLD实现组合逻辑例题</vt:lpstr>
      <vt:lpstr>PLD实现组合逻辑例题</vt:lpstr>
      <vt:lpstr>PLD类型</vt:lpstr>
      <vt:lpstr>PLD类型</vt:lpstr>
      <vt:lpstr>CPLD内部结构</vt:lpstr>
      <vt:lpstr>PLD能做什么呢</vt:lpstr>
      <vt:lpstr>现场可编程门阵列</vt:lpstr>
      <vt:lpstr>FPGA结构</vt:lpstr>
      <vt:lpstr>CLB结构</vt:lpstr>
      <vt:lpstr>FPGA结构</vt:lpstr>
      <vt:lpstr>十大PLD公司</vt:lpstr>
      <vt:lpstr>ISP逻辑器件特点</vt:lpstr>
      <vt:lpstr>熔丝图文件</vt:lpstr>
      <vt:lpstr>ISP逻辑器件特点</vt:lpstr>
      <vt:lpstr>1032管脚 定义</vt:lpstr>
      <vt:lpstr>ISP逻辑器件结构</vt:lpstr>
      <vt:lpstr>ISP的通用逻辑块</vt:lpstr>
      <vt:lpstr>ISP的GLB标准组态</vt:lpstr>
      <vt:lpstr>ISP的GLB标准组态例子</vt:lpstr>
      <vt:lpstr>ISP的GLB高速组态</vt:lpstr>
      <vt:lpstr>ISP的GLB异或组态</vt:lpstr>
      <vt:lpstr>ISP的GLB单乘积项组态</vt:lpstr>
      <vt:lpstr>ISP的GLB多模式组态</vt:lpstr>
      <vt:lpstr>ISP的输出布线ORP</vt:lpstr>
      <vt:lpstr>ISP的输出布线ORP编程</vt:lpstr>
      <vt:lpstr>ISP的输出布线ORP跨过</vt:lpstr>
      <vt:lpstr>输出使能的公共乘积项OE</vt:lpstr>
      <vt:lpstr>巨块</vt:lpstr>
      <vt:lpstr>时钟分配网络CDN</vt:lpstr>
      <vt:lpstr>信号流程</vt:lpstr>
      <vt:lpstr>PowerPoint 演示文稿</vt:lpstr>
      <vt:lpstr>提问</vt:lpstr>
      <vt:lpstr>ISP的输入输出单元IOC</vt:lpstr>
      <vt:lpstr>ISP的输入输出单元IOC</vt:lpstr>
      <vt:lpstr>巨块</vt:lpstr>
      <vt:lpstr>信号流程</vt:lpstr>
      <vt:lpstr>在系统编程原理和方法</vt:lpstr>
      <vt:lpstr>原理图方式设计</vt:lpstr>
      <vt:lpstr>原理图输入</vt:lpstr>
      <vt:lpstr>VHDL语言结构</vt:lpstr>
      <vt:lpstr>VHDL语言结构组成</vt:lpstr>
      <vt:lpstr>实体说明、结构体格式</vt:lpstr>
      <vt:lpstr>PowerPoint 演示文稿</vt:lpstr>
      <vt:lpstr>实体说明、结构体格式</vt:lpstr>
      <vt:lpstr>对象及数据类型</vt:lpstr>
      <vt:lpstr>常用数据类型</vt:lpstr>
      <vt:lpstr>并行描述语句-进程语句</vt:lpstr>
      <vt:lpstr>并发信号赋值语句</vt:lpstr>
      <vt:lpstr>条件信号赋值语句</vt:lpstr>
      <vt:lpstr>选择信号赋值语句</vt:lpstr>
      <vt:lpstr>PowerPoint 演示文稿</vt:lpstr>
      <vt:lpstr>顺序描述语句if</vt:lpstr>
      <vt:lpstr>顺序描述语句case</vt:lpstr>
      <vt:lpstr>顺序描述语句for loop</vt:lpstr>
      <vt:lpstr>顺序描述语句while loop</vt:lpstr>
      <vt:lpstr>结构体的三种描述(数据流描述)</vt:lpstr>
      <vt:lpstr>结构描述方式</vt:lpstr>
      <vt:lpstr>结构描述方式</vt:lpstr>
      <vt:lpstr>提问</vt:lpstr>
      <vt:lpstr>问题 </vt:lpstr>
      <vt:lpstr>提问</vt:lpstr>
      <vt:lpstr>行为描述方式</vt:lpstr>
      <vt:lpstr>组合逻辑设计-多输入简单门</vt:lpstr>
      <vt:lpstr>组合逻辑设计_三态门</vt:lpstr>
      <vt:lpstr>组合逻辑设计_总线缓冲器</vt:lpstr>
      <vt:lpstr>组合逻辑设计_选择器</vt:lpstr>
      <vt:lpstr>组合逻辑设计_编码器</vt:lpstr>
      <vt:lpstr>组合逻辑设计_优先编码器</vt:lpstr>
      <vt:lpstr>组合逻辑设计_优先编码器波形</vt:lpstr>
      <vt:lpstr>组合逻辑设计_译码器</vt:lpstr>
      <vt:lpstr>组合逻辑设计_比较器</vt:lpstr>
      <vt:lpstr>转换器</vt:lpstr>
      <vt:lpstr>时序逻辑设计</vt:lpstr>
      <vt:lpstr>基本D触发器的描述</vt:lpstr>
      <vt:lpstr>同步复位触发器的描述</vt:lpstr>
      <vt:lpstr>异步复位触发器的描述</vt:lpstr>
      <vt:lpstr>同步置位/复位触发器的描述</vt:lpstr>
      <vt:lpstr>异步置位/复位触发器的描述</vt:lpstr>
      <vt:lpstr>JK触发器的描述</vt:lpstr>
      <vt:lpstr>锁存器的描述</vt:lpstr>
      <vt:lpstr>寄存器的描述</vt:lpstr>
      <vt:lpstr>串入/串出寄存器</vt:lpstr>
      <vt:lpstr>串入/串出寄存器</vt:lpstr>
      <vt:lpstr>串入/并出寄存器</vt:lpstr>
      <vt:lpstr>计数器的描述1</vt:lpstr>
      <vt:lpstr>计数器的描述2</vt:lpstr>
      <vt:lpstr>PowerPoint 演示文稿</vt:lpstr>
      <vt:lpstr>问题</vt:lpstr>
      <vt:lpstr>有限状态机</vt:lpstr>
      <vt:lpstr>有限状态机</vt:lpstr>
      <vt:lpstr>单进程描述状态机</vt:lpstr>
      <vt:lpstr>单进程描述状态机</vt:lpstr>
      <vt:lpstr>三进程描述状态机</vt:lpstr>
      <vt:lpstr>第5章掌握内容</vt:lpstr>
      <vt:lpstr>PowerPoint 演示文稿</vt:lpstr>
      <vt:lpstr>PowerPoint 演示文稿</vt:lpstr>
      <vt:lpstr>顺序描述语句for loop</vt:lpstr>
      <vt:lpstr>组合逻辑设计_通用加法器</vt:lpstr>
      <vt:lpstr>串入/串出寄存器</vt:lpstr>
      <vt:lpstr>循环移位寄存器</vt:lpstr>
      <vt:lpstr>十大PLD公司</vt:lpstr>
      <vt:lpstr>PowerPoint 演示文稿</vt:lpstr>
      <vt:lpstr>PowerPoint 演示文稿</vt:lpstr>
    </vt:vector>
  </TitlesOfParts>
  <Company>zwjx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电路与电子学</dc:title>
  <dc:creator>gaoli</dc:creator>
  <cp:lastModifiedBy>LUO JUANJUAN</cp:lastModifiedBy>
  <cp:revision>1496</cp:revision>
  <dcterms:created xsi:type="dcterms:W3CDTF">2002-12-20T02:08:10Z</dcterms:created>
  <dcterms:modified xsi:type="dcterms:W3CDTF">2020-11-17T03:53:41Z</dcterms:modified>
</cp:coreProperties>
</file>