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61" r:id="rId2"/>
    <p:sldId id="305" r:id="rId3"/>
    <p:sldId id="347" r:id="rId4"/>
    <p:sldId id="374" r:id="rId5"/>
    <p:sldId id="308" r:id="rId6"/>
    <p:sldId id="309" r:id="rId7"/>
    <p:sldId id="336" r:id="rId8"/>
    <p:sldId id="310" r:id="rId9"/>
    <p:sldId id="362" r:id="rId10"/>
    <p:sldId id="340" r:id="rId11"/>
    <p:sldId id="311" r:id="rId12"/>
    <p:sldId id="312" r:id="rId13"/>
    <p:sldId id="387" r:id="rId14"/>
    <p:sldId id="388" r:id="rId15"/>
    <p:sldId id="313" r:id="rId16"/>
    <p:sldId id="372" r:id="rId17"/>
    <p:sldId id="386" r:id="rId18"/>
    <p:sldId id="364" r:id="rId19"/>
    <p:sldId id="365" r:id="rId20"/>
    <p:sldId id="314" r:id="rId21"/>
    <p:sldId id="395" r:id="rId22"/>
    <p:sldId id="315" r:id="rId23"/>
    <p:sldId id="346" r:id="rId24"/>
    <p:sldId id="366" r:id="rId25"/>
    <p:sldId id="345" r:id="rId26"/>
    <p:sldId id="316" r:id="rId27"/>
    <p:sldId id="317" r:id="rId28"/>
    <p:sldId id="391" r:id="rId29"/>
    <p:sldId id="394" r:id="rId30"/>
    <p:sldId id="344" r:id="rId31"/>
    <p:sldId id="318" r:id="rId32"/>
    <p:sldId id="319" r:id="rId33"/>
    <p:sldId id="349" r:id="rId34"/>
    <p:sldId id="381" r:id="rId35"/>
    <p:sldId id="351" r:id="rId36"/>
    <p:sldId id="352" r:id="rId37"/>
    <p:sldId id="348" r:id="rId38"/>
    <p:sldId id="320" r:id="rId39"/>
    <p:sldId id="322" r:id="rId40"/>
    <p:sldId id="323" r:id="rId41"/>
    <p:sldId id="354" r:id="rId42"/>
    <p:sldId id="357" r:id="rId43"/>
    <p:sldId id="359" r:id="rId44"/>
    <p:sldId id="321" r:id="rId45"/>
    <p:sldId id="324" r:id="rId46"/>
    <p:sldId id="358" r:id="rId47"/>
    <p:sldId id="338" r:id="rId48"/>
    <p:sldId id="370" r:id="rId49"/>
    <p:sldId id="337" r:id="rId50"/>
    <p:sldId id="355" r:id="rId51"/>
    <p:sldId id="356" r:id="rId52"/>
    <p:sldId id="361" r:id="rId53"/>
    <p:sldId id="325" r:id="rId54"/>
    <p:sldId id="360" r:id="rId55"/>
    <p:sldId id="353" r:id="rId56"/>
    <p:sldId id="291" r:id="rId57"/>
    <p:sldId id="385" r:id="rId58"/>
    <p:sldId id="326" r:id="rId59"/>
    <p:sldId id="327" r:id="rId60"/>
    <p:sldId id="332" r:id="rId61"/>
    <p:sldId id="341" r:id="rId62"/>
    <p:sldId id="328" r:id="rId63"/>
    <p:sldId id="329" r:id="rId64"/>
    <p:sldId id="330" r:id="rId65"/>
    <p:sldId id="331" r:id="rId66"/>
    <p:sldId id="380" r:id="rId6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9"/>
    <a:srgbClr val="CC3399"/>
    <a:srgbClr val="FF3300"/>
    <a:srgbClr val="1C1C1C"/>
    <a:srgbClr val="FFFF00"/>
    <a:srgbClr val="003399"/>
    <a:srgbClr val="00FF00"/>
    <a:srgbClr val="E0E0E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5" autoAdjust="0"/>
    <p:restoredTop sz="86456" autoAdjust="0"/>
  </p:normalViewPr>
  <p:slideViewPr>
    <p:cSldViewPr>
      <p:cViewPr>
        <p:scale>
          <a:sx n="66" d="100"/>
          <a:sy n="66" d="100"/>
        </p:scale>
        <p:origin x="-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image" Target="../media/image72.emf"/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12" Type="http://schemas.openxmlformats.org/officeDocument/2006/relationships/image" Target="../media/image71.emf"/><Relationship Id="rId2" Type="http://schemas.openxmlformats.org/officeDocument/2006/relationships/image" Target="../media/image61.emf"/><Relationship Id="rId16" Type="http://schemas.openxmlformats.org/officeDocument/2006/relationships/image" Target="../media/image75.emf"/><Relationship Id="rId1" Type="http://schemas.openxmlformats.org/officeDocument/2006/relationships/image" Target="../media/image60.png"/><Relationship Id="rId6" Type="http://schemas.openxmlformats.org/officeDocument/2006/relationships/image" Target="../media/image65.emf"/><Relationship Id="rId11" Type="http://schemas.openxmlformats.org/officeDocument/2006/relationships/image" Target="../media/image70.emf"/><Relationship Id="rId5" Type="http://schemas.openxmlformats.org/officeDocument/2006/relationships/image" Target="../media/image64.emf"/><Relationship Id="rId15" Type="http://schemas.openxmlformats.org/officeDocument/2006/relationships/image" Target="../media/image74.emf"/><Relationship Id="rId10" Type="http://schemas.openxmlformats.org/officeDocument/2006/relationships/image" Target="../media/image69.emf"/><Relationship Id="rId4" Type="http://schemas.openxmlformats.org/officeDocument/2006/relationships/image" Target="../media/image63.emf"/><Relationship Id="rId9" Type="http://schemas.openxmlformats.org/officeDocument/2006/relationships/image" Target="../media/image68.emf"/><Relationship Id="rId14" Type="http://schemas.openxmlformats.org/officeDocument/2006/relationships/image" Target="../media/image7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11" Type="http://schemas.openxmlformats.org/officeDocument/2006/relationships/image" Target="../media/image102.emf"/><Relationship Id="rId5" Type="http://schemas.openxmlformats.org/officeDocument/2006/relationships/image" Target="../media/image96.emf"/><Relationship Id="rId10" Type="http://schemas.openxmlformats.org/officeDocument/2006/relationships/image" Target="../media/image101.emf"/><Relationship Id="rId4" Type="http://schemas.openxmlformats.org/officeDocument/2006/relationships/image" Target="../media/image95.emf"/><Relationship Id="rId9" Type="http://schemas.openxmlformats.org/officeDocument/2006/relationships/image" Target="../media/image100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105.emf"/><Relationship Id="rId7" Type="http://schemas.openxmlformats.org/officeDocument/2006/relationships/image" Target="../media/image109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6" Type="http://schemas.openxmlformats.org/officeDocument/2006/relationships/image" Target="../media/image108.emf"/><Relationship Id="rId11" Type="http://schemas.openxmlformats.org/officeDocument/2006/relationships/image" Target="../media/image113.emf"/><Relationship Id="rId5" Type="http://schemas.openxmlformats.org/officeDocument/2006/relationships/image" Target="../media/image107.emf"/><Relationship Id="rId10" Type="http://schemas.openxmlformats.org/officeDocument/2006/relationships/image" Target="../media/image112.emf"/><Relationship Id="rId4" Type="http://schemas.openxmlformats.org/officeDocument/2006/relationships/image" Target="../media/image106.emf"/><Relationship Id="rId9" Type="http://schemas.openxmlformats.org/officeDocument/2006/relationships/image" Target="../media/image11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png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9.emf"/><Relationship Id="rId1" Type="http://schemas.openxmlformats.org/officeDocument/2006/relationships/image" Target="../media/image118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image" Target="../media/image122.emf"/><Relationship Id="rId7" Type="http://schemas.openxmlformats.org/officeDocument/2006/relationships/image" Target="../media/image126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6" Type="http://schemas.openxmlformats.org/officeDocument/2006/relationships/image" Target="../media/image125.emf"/><Relationship Id="rId11" Type="http://schemas.openxmlformats.org/officeDocument/2006/relationships/image" Target="../media/image130.png"/><Relationship Id="rId5" Type="http://schemas.openxmlformats.org/officeDocument/2006/relationships/image" Target="../media/image124.emf"/><Relationship Id="rId10" Type="http://schemas.openxmlformats.org/officeDocument/2006/relationships/image" Target="../media/image129.emf"/><Relationship Id="rId4" Type="http://schemas.openxmlformats.org/officeDocument/2006/relationships/image" Target="../media/image123.emf"/><Relationship Id="rId9" Type="http://schemas.openxmlformats.org/officeDocument/2006/relationships/image" Target="../media/image12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7" Type="http://schemas.openxmlformats.org/officeDocument/2006/relationships/image" Target="../media/image137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emf"/><Relationship Id="rId5" Type="http://schemas.openxmlformats.org/officeDocument/2006/relationships/image" Target="../media/image135.emf"/><Relationship Id="rId4" Type="http://schemas.openxmlformats.org/officeDocument/2006/relationships/image" Target="../media/image134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image" Target="../media/image140.emf"/><Relationship Id="rId7" Type="http://schemas.openxmlformats.org/officeDocument/2006/relationships/image" Target="../media/image144.emf"/><Relationship Id="rId2" Type="http://schemas.openxmlformats.org/officeDocument/2006/relationships/image" Target="../media/image139.emf"/><Relationship Id="rId1" Type="http://schemas.openxmlformats.org/officeDocument/2006/relationships/image" Target="../media/image138.png"/><Relationship Id="rId6" Type="http://schemas.openxmlformats.org/officeDocument/2006/relationships/image" Target="../media/image143.emf"/><Relationship Id="rId5" Type="http://schemas.openxmlformats.org/officeDocument/2006/relationships/image" Target="../media/image142.emf"/><Relationship Id="rId4" Type="http://schemas.openxmlformats.org/officeDocument/2006/relationships/image" Target="../media/image141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image" Target="../media/image146.png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4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4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wmf"/><Relationship Id="rId1" Type="http://schemas.openxmlformats.org/officeDocument/2006/relationships/image" Target="../media/image21.e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9.png"/><Relationship Id="rId2" Type="http://schemas.openxmlformats.org/officeDocument/2006/relationships/image" Target="../media/image21.emf"/><Relationship Id="rId1" Type="http://schemas.openxmlformats.org/officeDocument/2006/relationships/image" Target="../media/image28.png"/><Relationship Id="rId6" Type="http://schemas.openxmlformats.org/officeDocument/2006/relationships/image" Target="../media/image26.w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png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w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11" Type="http://schemas.openxmlformats.org/officeDocument/2006/relationships/image" Target="../media/image44.w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11" Type="http://schemas.openxmlformats.org/officeDocument/2006/relationships/image" Target="../media/image59.emf"/><Relationship Id="rId5" Type="http://schemas.openxmlformats.org/officeDocument/2006/relationships/image" Target="../media/image53.emf"/><Relationship Id="rId10" Type="http://schemas.openxmlformats.org/officeDocument/2006/relationships/image" Target="../media/image58.emf"/><Relationship Id="rId4" Type="http://schemas.openxmlformats.org/officeDocument/2006/relationships/image" Target="../media/image52.emf"/><Relationship Id="rId9" Type="http://schemas.openxmlformats.org/officeDocument/2006/relationships/image" Target="../media/image5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7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7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1E1BF7-4CEC-4377-BF3E-1E82B5CA50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E098331B-5465-44C0-AD30-7B722E775A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810B448-107F-480E-9962-5EFCDE995D34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E9DEAD0-82AB-4899-AB4E-658BFD45FA7F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119ECF8-A81D-423C-A5F3-66CFEEF2D2DF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C850350-C872-4166-810E-56B0A54DA778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0417E28-B8AE-47A6-AF9C-AE3D2BF89169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AE448-9920-4D85-8A7D-30026BC479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CE49A-8FAB-4A80-AE9B-9D474C34B0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7E72E-D81C-43CB-9BD1-757611D4B3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78554-0BE2-4BA9-8C85-1715781FE8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BB5A3-BEAD-4BB3-AD0A-3E8A241AF5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39B1C-2928-44C3-8478-2F9E130682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9F279-D44E-4A17-8BAF-1DBEDC8243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73C8F-68F7-472F-8052-060E42017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38F67-1F62-44F4-89D6-AD8B9FBD7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AA25F-D411-4705-9032-032F76458C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D6866-87DE-48F6-99F7-8E6B848EB4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96526-D397-45E0-B7A2-1A2E11691B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CDCD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B136238D-0694-42C3-9AE7-651818A1B5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2.bin"/><Relationship Id="rId18" Type="http://schemas.openxmlformats.org/officeDocument/2006/relationships/oleObject" Target="../embeddings/oleObject6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5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64.bin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8.bin"/><Relationship Id="rId12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7.bin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6.bin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5.bin"/><Relationship Id="rId9" Type="http://schemas.openxmlformats.org/officeDocument/2006/relationships/oleObject" Target="../embeddings/oleObject90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9.bin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8.bin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97.bin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6.bin"/><Relationship Id="rId9" Type="http://schemas.openxmlformats.org/officeDocument/2006/relationships/oleObject" Target="../embeddings/oleObject10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7.bin"/><Relationship Id="rId12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6.bin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5.bin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4.bin"/><Relationship Id="rId9" Type="http://schemas.openxmlformats.org/officeDocument/2006/relationships/oleObject" Target="../embeddings/oleObject119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7.bin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Relationship Id="rId9" Type="http://schemas.openxmlformats.org/officeDocument/2006/relationships/oleObject" Target="../embeddings/oleObject130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34.bin"/><Relationship Id="rId5" Type="http://schemas.openxmlformats.org/officeDocument/2006/relationships/oleObject" Target="../embeddings/oleObject133.bin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2.bin"/><Relationship Id="rId9" Type="http://schemas.openxmlformats.org/officeDocument/2006/relationships/oleObject" Target="../embeddings/oleObject137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140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gi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142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144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53400" y="6461125"/>
            <a:ext cx="990600" cy="396875"/>
          </a:xfrm>
          <a:extLst>
            <a:ext uri="{909E8E84-426E-40DD-AFC4-6F175D3DCCD1}"/>
            <a:ext uri="{91240B29-F687-4F45-9708-019B960494DF}"/>
          </a:extLst>
        </p:spPr>
        <p:txBody>
          <a:bodyPr anchor="t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第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6</a:t>
            </a: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章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743200" y="0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0000"/>
              </a:spcBef>
            </a:pPr>
            <a:r>
              <a:rPr lang="zh-CN" altLang="en-US" sz="2400"/>
              <a:t>第</a:t>
            </a:r>
            <a:r>
              <a:rPr lang="zh-CN" altLang="en-US" sz="2400">
                <a:solidFill>
                  <a:schemeClr val="bg1"/>
                </a:solidFill>
              </a:rPr>
              <a:t> </a:t>
            </a:r>
            <a:r>
              <a:rPr lang="en-US" altLang="zh-CN" sz="5400">
                <a:solidFill>
                  <a:srgbClr val="FF9900"/>
                </a:solidFill>
              </a:rPr>
              <a:t>6</a:t>
            </a:r>
            <a:r>
              <a:rPr lang="zh-CN" altLang="en-US" sz="2400"/>
              <a:t>章</a:t>
            </a:r>
            <a:endParaRPr lang="zh-CN" altLang="en-US" sz="280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828800" y="2133600"/>
            <a:ext cx="54102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>
                <a:solidFill>
                  <a:srgbClr val="1C1C1C"/>
                </a:solidFill>
              </a:rPr>
              <a:t>第一节  数字系统的基本概念</a:t>
            </a:r>
          </a:p>
          <a:p>
            <a:pPr>
              <a:spcBef>
                <a:spcPct val="30000"/>
              </a:spcBef>
            </a:pPr>
            <a:r>
              <a:rPr lang="zh-CN" altLang="en-US">
                <a:solidFill>
                  <a:srgbClr val="1C1C1C"/>
                </a:solidFill>
              </a:rPr>
              <a:t>第二节  数据通路</a:t>
            </a:r>
          </a:p>
          <a:p>
            <a:pPr>
              <a:spcBef>
                <a:spcPct val="30000"/>
              </a:spcBef>
            </a:pPr>
            <a:r>
              <a:rPr lang="zh-CN" altLang="en-US">
                <a:solidFill>
                  <a:srgbClr val="1C1C1C"/>
                </a:solidFill>
              </a:rPr>
              <a:t>第三节  由顶相向下的设计方法</a:t>
            </a:r>
          </a:p>
          <a:p>
            <a:pPr>
              <a:spcBef>
                <a:spcPct val="30000"/>
              </a:spcBef>
            </a:pPr>
            <a:r>
              <a:rPr lang="zh-CN" altLang="en-US">
                <a:solidFill>
                  <a:srgbClr val="1C1C1C"/>
                </a:solidFill>
              </a:rPr>
              <a:t>第四节  小型控制器的设计方法</a:t>
            </a:r>
          </a:p>
          <a:p>
            <a:pPr>
              <a:spcBef>
                <a:spcPct val="30000"/>
              </a:spcBef>
            </a:pPr>
            <a:r>
              <a:rPr lang="zh-CN" altLang="en-US">
                <a:solidFill>
                  <a:srgbClr val="1C1C1C"/>
                </a:solidFill>
              </a:rPr>
              <a:t>第五节  数字系统设计实例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1371600" y="1143000"/>
            <a:ext cx="6019800" cy="4267200"/>
          </a:xfrm>
          <a:prstGeom prst="roundRect">
            <a:avLst>
              <a:gd name="adj" fmla="val 6991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2362200" y="838200"/>
            <a:ext cx="4038600" cy="9144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3300"/>
              </a:gs>
              <a:gs pos="100000">
                <a:schemeClr val="accent2"/>
              </a:gs>
            </a:gsLst>
            <a:lin ang="0" scaled="1"/>
          </a:gradFill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数字系统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0" y="6477000"/>
            <a:ext cx="27432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74LS181</a:t>
            </a:r>
          </a:p>
        </p:txBody>
      </p:sp>
      <p:pic>
        <p:nvPicPr>
          <p:cNvPr id="3686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2125"/>
            <a:ext cx="9144000" cy="587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Text Box 11"/>
          <p:cNvSpPr txBox="1">
            <a:spLocks noChangeArrowheads="1"/>
          </p:cNvSpPr>
          <p:nvPr/>
        </p:nvSpPr>
        <p:spPr bwMode="auto">
          <a:xfrm>
            <a:off x="3073400" y="88900"/>
            <a:ext cx="26638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74LS181</a:t>
            </a:r>
            <a:r>
              <a:rPr lang="zh-CN" altLang="en-US"/>
              <a:t>功能表</a:t>
            </a:r>
          </a:p>
        </p:txBody>
      </p:sp>
      <p:sp>
        <p:nvSpPr>
          <p:cNvPr id="438279" name="Text Box 7"/>
          <p:cNvSpPr txBox="1">
            <a:spLocks noChangeArrowheads="1"/>
          </p:cNvSpPr>
          <p:nvPr/>
        </p:nvSpPr>
        <p:spPr bwMode="auto">
          <a:xfrm>
            <a:off x="5219700" y="6388100"/>
            <a:ext cx="3455988" cy="401638"/>
          </a:xfrm>
          <a:prstGeom prst="rect">
            <a:avLst/>
          </a:prstGeom>
          <a:gradFill rotWithShape="0">
            <a:gsLst>
              <a:gs pos="0">
                <a:srgbClr val="5E1847"/>
              </a:gs>
              <a:gs pos="50000">
                <a:srgbClr val="CC3399"/>
              </a:gs>
              <a:gs pos="100000">
                <a:srgbClr val="5E1847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演示</a:t>
            </a:r>
            <a:r>
              <a:rPr lang="en-US" altLang="zh-CN">
                <a:solidFill>
                  <a:schemeClr val="bg1"/>
                </a:solidFill>
              </a:rPr>
              <a:t>_74LS181</a:t>
            </a:r>
            <a:r>
              <a:rPr lang="zh-CN" altLang="en-US">
                <a:solidFill>
                  <a:schemeClr val="bg1"/>
                </a:solidFill>
              </a:rPr>
              <a:t>功能   </a:t>
            </a:r>
            <a:r>
              <a:rPr lang="en-US" altLang="zh-CN">
                <a:solidFill>
                  <a:schemeClr val="bg1"/>
                </a:solidFill>
              </a:rPr>
              <a:t>(ALU)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772400" y="6553200"/>
            <a:ext cx="13716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寄存器堆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228600"/>
            <a:ext cx="2895600" cy="396875"/>
            <a:chOff x="144" y="1152"/>
            <a:chExt cx="1728" cy="250"/>
          </a:xfrm>
        </p:grpSpPr>
        <p:sp>
          <p:nvSpPr>
            <p:cNvPr id="406533" name="Text Box 5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  <a:r>
                <a:rPr lang="zh-CN" altLang="en-US"/>
                <a:t>二、寄存器堆</a:t>
              </a:r>
            </a:p>
          </p:txBody>
        </p:sp>
        <p:sp>
          <p:nvSpPr>
            <p:cNvPr id="37935" name="Line 6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228600" y="1066800"/>
            <a:ext cx="1295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寄存器</a:t>
            </a:r>
          </a:p>
        </p:txBody>
      </p:sp>
      <p:sp>
        <p:nvSpPr>
          <p:cNvPr id="406537" name="AutoShape 9"/>
          <p:cNvSpPr>
            <a:spLocks/>
          </p:cNvSpPr>
          <p:nvPr/>
        </p:nvSpPr>
        <p:spPr bwMode="auto">
          <a:xfrm>
            <a:off x="1371600" y="914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06538" name="Text Box 10"/>
          <p:cNvSpPr txBox="1">
            <a:spLocks noChangeArrowheads="1"/>
          </p:cNvSpPr>
          <p:nvPr/>
        </p:nvSpPr>
        <p:spPr bwMode="auto">
          <a:xfrm>
            <a:off x="1524000" y="863600"/>
            <a:ext cx="182403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通用寄存器：</a:t>
            </a:r>
          </a:p>
        </p:txBody>
      </p:sp>
      <p:sp>
        <p:nvSpPr>
          <p:cNvPr id="406539" name="Text Box 11"/>
          <p:cNvSpPr txBox="1">
            <a:spLocks noChangeArrowheads="1"/>
          </p:cNvSpPr>
          <p:nvPr/>
        </p:nvSpPr>
        <p:spPr bwMode="auto">
          <a:xfrm>
            <a:off x="1547813" y="1422400"/>
            <a:ext cx="17287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专用寄存器：</a:t>
            </a:r>
          </a:p>
        </p:txBody>
      </p:sp>
      <p:sp>
        <p:nvSpPr>
          <p:cNvPr id="406540" name="Text Box 12"/>
          <p:cNvSpPr txBox="1">
            <a:spLocks noChangeArrowheads="1"/>
          </p:cNvSpPr>
          <p:nvPr/>
        </p:nvSpPr>
        <p:spPr bwMode="auto">
          <a:xfrm>
            <a:off x="3081338" y="895350"/>
            <a:ext cx="60626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暂存参与</a:t>
            </a:r>
            <a:r>
              <a:rPr lang="en-US" altLang="zh-CN"/>
              <a:t>ALU</a:t>
            </a:r>
            <a:r>
              <a:rPr lang="zh-CN" altLang="en-US"/>
              <a:t>运算的数据和结果。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16</a:t>
            </a:r>
            <a:r>
              <a:rPr lang="zh-CN" altLang="en-US"/>
              <a:t>、</a:t>
            </a:r>
            <a:r>
              <a:rPr lang="en-US" altLang="zh-CN"/>
              <a:t>32</a:t>
            </a:r>
            <a:r>
              <a:rPr lang="zh-CN" altLang="en-US"/>
              <a:t>位</a:t>
            </a:r>
          </a:p>
        </p:txBody>
      </p:sp>
      <p:sp>
        <p:nvSpPr>
          <p:cNvPr id="406541" name="Text Box 13"/>
          <p:cNvSpPr txBox="1">
            <a:spLocks noChangeArrowheads="1"/>
          </p:cNvSpPr>
          <p:nvPr/>
        </p:nvSpPr>
        <p:spPr bwMode="auto">
          <a:xfrm>
            <a:off x="3194050" y="1433513"/>
            <a:ext cx="4876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状态寄存器、指令寄存器、程序计数器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3419475" y="1844675"/>
            <a:ext cx="4419600" cy="4511675"/>
            <a:chOff x="2290" y="436"/>
            <a:chExt cx="2784" cy="2842"/>
          </a:xfrm>
        </p:grpSpPr>
        <p:sp>
          <p:nvSpPr>
            <p:cNvPr id="37899" name="AutoShape 72"/>
            <p:cNvSpPr>
              <a:spLocks noChangeArrowheads="1"/>
            </p:cNvSpPr>
            <p:nvPr/>
          </p:nvSpPr>
          <p:spPr bwMode="auto">
            <a:xfrm>
              <a:off x="3922" y="1396"/>
              <a:ext cx="192" cy="288"/>
            </a:xfrm>
            <a:prstGeom prst="upArrow">
              <a:avLst>
                <a:gd name="adj1" fmla="val 50000"/>
                <a:gd name="adj2" fmla="val 375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900" name="AutoShape 73"/>
            <p:cNvSpPr>
              <a:spLocks noChangeArrowheads="1"/>
            </p:cNvSpPr>
            <p:nvPr/>
          </p:nvSpPr>
          <p:spPr bwMode="auto">
            <a:xfrm>
              <a:off x="3250" y="1396"/>
              <a:ext cx="192" cy="288"/>
            </a:xfrm>
            <a:prstGeom prst="upArrow">
              <a:avLst>
                <a:gd name="adj1" fmla="val 50000"/>
                <a:gd name="adj2" fmla="val 375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901" name="Text Box 74"/>
            <p:cNvSpPr txBox="1">
              <a:spLocks noChangeArrowheads="1"/>
            </p:cNvSpPr>
            <p:nvPr/>
          </p:nvSpPr>
          <p:spPr bwMode="auto">
            <a:xfrm>
              <a:off x="3315" y="981"/>
              <a:ext cx="68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ALU</a:t>
              </a:r>
            </a:p>
          </p:txBody>
        </p:sp>
        <p:sp>
          <p:nvSpPr>
            <p:cNvPr id="37902" name="Text Box 75"/>
            <p:cNvSpPr txBox="1">
              <a:spLocks noChangeArrowheads="1"/>
            </p:cNvSpPr>
            <p:nvPr/>
          </p:nvSpPr>
          <p:spPr bwMode="auto">
            <a:xfrm>
              <a:off x="2530" y="168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E</a:t>
              </a:r>
              <a:endParaRPr lang="en-US" altLang="zh-CN" baseline="-25000"/>
            </a:p>
          </p:txBody>
        </p:sp>
        <p:sp>
          <p:nvSpPr>
            <p:cNvPr id="37903" name="Rectangle 76"/>
            <p:cNvSpPr>
              <a:spLocks noChangeArrowheads="1"/>
            </p:cNvSpPr>
            <p:nvPr/>
          </p:nvSpPr>
          <p:spPr bwMode="auto">
            <a:xfrm>
              <a:off x="3732" y="1675"/>
              <a:ext cx="62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/>
                <a:t>锁存器</a:t>
              </a:r>
              <a:r>
                <a:rPr lang="en-US" altLang="zh-CN"/>
                <a:t>B</a:t>
              </a:r>
            </a:p>
          </p:txBody>
        </p:sp>
        <p:sp>
          <p:nvSpPr>
            <p:cNvPr id="37904" name="Rectangle 77"/>
            <p:cNvSpPr>
              <a:spLocks noChangeArrowheads="1"/>
            </p:cNvSpPr>
            <p:nvPr/>
          </p:nvSpPr>
          <p:spPr bwMode="auto">
            <a:xfrm>
              <a:off x="3049" y="1675"/>
              <a:ext cx="62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/>
                <a:t>锁存器</a:t>
              </a:r>
              <a:r>
                <a:rPr lang="en-US" altLang="zh-CN"/>
                <a:t>A</a:t>
              </a:r>
            </a:p>
          </p:txBody>
        </p:sp>
        <p:sp>
          <p:nvSpPr>
            <p:cNvPr id="37905" name="AutoShape 78"/>
            <p:cNvSpPr>
              <a:spLocks noChangeArrowheads="1"/>
            </p:cNvSpPr>
            <p:nvPr/>
          </p:nvSpPr>
          <p:spPr bwMode="auto">
            <a:xfrm>
              <a:off x="3250" y="1979"/>
              <a:ext cx="192" cy="288"/>
            </a:xfrm>
            <a:prstGeom prst="upArrow">
              <a:avLst>
                <a:gd name="adj1" fmla="val 50000"/>
                <a:gd name="adj2" fmla="val 375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906" name="AutoShape 79"/>
            <p:cNvSpPr>
              <a:spLocks noChangeArrowheads="1"/>
            </p:cNvSpPr>
            <p:nvPr/>
          </p:nvSpPr>
          <p:spPr bwMode="auto">
            <a:xfrm>
              <a:off x="3940" y="1981"/>
              <a:ext cx="192" cy="288"/>
            </a:xfrm>
            <a:prstGeom prst="upArrow">
              <a:avLst>
                <a:gd name="adj1" fmla="val 50000"/>
                <a:gd name="adj2" fmla="val 375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907" name="Rectangle 80"/>
            <p:cNvSpPr>
              <a:spLocks noChangeArrowheads="1"/>
            </p:cNvSpPr>
            <p:nvPr/>
          </p:nvSpPr>
          <p:spPr bwMode="auto">
            <a:xfrm>
              <a:off x="2818" y="2260"/>
              <a:ext cx="1728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/>
                <a:t>双端口寄存器组</a:t>
              </a:r>
            </a:p>
          </p:txBody>
        </p:sp>
        <p:sp>
          <p:nvSpPr>
            <p:cNvPr id="37908" name="Line 81"/>
            <p:cNvSpPr>
              <a:spLocks noChangeShapeType="1"/>
            </p:cNvSpPr>
            <p:nvPr/>
          </p:nvSpPr>
          <p:spPr bwMode="auto">
            <a:xfrm>
              <a:off x="2770" y="182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909" name="Line 82"/>
            <p:cNvSpPr>
              <a:spLocks noChangeShapeType="1"/>
            </p:cNvSpPr>
            <p:nvPr/>
          </p:nvSpPr>
          <p:spPr bwMode="auto">
            <a:xfrm>
              <a:off x="4354" y="182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910" name="Text Box 83"/>
            <p:cNvSpPr txBox="1">
              <a:spLocks noChangeArrowheads="1"/>
            </p:cNvSpPr>
            <p:nvPr/>
          </p:nvSpPr>
          <p:spPr bwMode="auto">
            <a:xfrm>
              <a:off x="4594" y="168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E</a:t>
              </a:r>
              <a:endParaRPr lang="en-US" altLang="zh-CN" baseline="-25000"/>
            </a:p>
          </p:txBody>
        </p:sp>
        <p:sp>
          <p:nvSpPr>
            <p:cNvPr id="37911" name="Rectangle 84"/>
            <p:cNvSpPr>
              <a:spLocks noChangeArrowheads="1"/>
            </p:cNvSpPr>
            <p:nvPr/>
          </p:nvSpPr>
          <p:spPr bwMode="auto">
            <a:xfrm>
              <a:off x="3634" y="436"/>
              <a:ext cx="96" cy="43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912" name="Rectangle 85"/>
            <p:cNvSpPr>
              <a:spLocks noChangeArrowheads="1"/>
            </p:cNvSpPr>
            <p:nvPr/>
          </p:nvSpPr>
          <p:spPr bwMode="auto">
            <a:xfrm>
              <a:off x="3634" y="436"/>
              <a:ext cx="1440" cy="96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913" name="Rectangle 86"/>
            <p:cNvSpPr>
              <a:spLocks noChangeArrowheads="1"/>
            </p:cNvSpPr>
            <p:nvPr/>
          </p:nvSpPr>
          <p:spPr bwMode="auto">
            <a:xfrm>
              <a:off x="4978" y="532"/>
              <a:ext cx="96" cy="2448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914" name="Rectangle 87"/>
            <p:cNvSpPr>
              <a:spLocks noChangeArrowheads="1"/>
            </p:cNvSpPr>
            <p:nvPr/>
          </p:nvSpPr>
          <p:spPr bwMode="auto">
            <a:xfrm>
              <a:off x="3634" y="2980"/>
              <a:ext cx="1440" cy="96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915" name="AutoShape 88"/>
            <p:cNvSpPr>
              <a:spLocks noChangeArrowheads="1"/>
            </p:cNvSpPr>
            <p:nvPr/>
          </p:nvSpPr>
          <p:spPr bwMode="auto">
            <a:xfrm>
              <a:off x="3586" y="2788"/>
              <a:ext cx="192" cy="288"/>
            </a:xfrm>
            <a:prstGeom prst="upArrow">
              <a:avLst>
                <a:gd name="adj1" fmla="val 50000"/>
                <a:gd name="adj2" fmla="val 37500"/>
              </a:avLst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916" name="AutoShape 89"/>
            <p:cNvSpPr>
              <a:spLocks noChangeArrowheads="1"/>
            </p:cNvSpPr>
            <p:nvPr/>
          </p:nvSpPr>
          <p:spPr bwMode="auto">
            <a:xfrm flipH="1">
              <a:off x="4546" y="2404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917" name="AutoShape 90"/>
            <p:cNvSpPr>
              <a:spLocks noChangeArrowheads="1"/>
            </p:cNvSpPr>
            <p:nvPr/>
          </p:nvSpPr>
          <p:spPr bwMode="auto">
            <a:xfrm>
              <a:off x="2482" y="2404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918" name="Text Box 91"/>
            <p:cNvSpPr txBox="1">
              <a:spLocks noChangeArrowheads="1"/>
            </p:cNvSpPr>
            <p:nvPr/>
          </p:nvSpPr>
          <p:spPr bwMode="auto">
            <a:xfrm>
              <a:off x="2290" y="2212"/>
              <a:ext cx="48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FF"/>
                  </a:solidFill>
                </a:rPr>
                <a:t>A</a:t>
              </a:r>
              <a:r>
                <a:rPr lang="en-US" altLang="zh-CN" baseline="-25000">
                  <a:solidFill>
                    <a:srgbClr val="0066FF"/>
                  </a:solidFill>
                </a:rPr>
                <a:t>0~3</a:t>
              </a:r>
            </a:p>
          </p:txBody>
        </p:sp>
        <p:sp>
          <p:nvSpPr>
            <p:cNvPr id="37919" name="Text Box 92"/>
            <p:cNvSpPr txBox="1">
              <a:spLocks noChangeArrowheads="1"/>
            </p:cNvSpPr>
            <p:nvPr/>
          </p:nvSpPr>
          <p:spPr bwMode="auto">
            <a:xfrm>
              <a:off x="4498" y="2164"/>
              <a:ext cx="48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66FF"/>
                  </a:solidFill>
                </a:rPr>
                <a:t>B</a:t>
              </a:r>
              <a:r>
                <a:rPr lang="en-US" altLang="zh-CN" baseline="-25000">
                  <a:solidFill>
                    <a:srgbClr val="0066FF"/>
                  </a:solidFill>
                </a:rPr>
                <a:t>0~3</a:t>
              </a:r>
            </a:p>
          </p:txBody>
        </p:sp>
        <p:sp>
          <p:nvSpPr>
            <p:cNvPr id="37920" name="Text Box 93"/>
            <p:cNvSpPr txBox="1">
              <a:spLocks noChangeArrowheads="1"/>
            </p:cNvSpPr>
            <p:nvPr/>
          </p:nvSpPr>
          <p:spPr bwMode="auto">
            <a:xfrm>
              <a:off x="2914" y="1444"/>
              <a:ext cx="48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  <a:endParaRPr lang="en-US" altLang="zh-CN" baseline="-25000"/>
            </a:p>
          </p:txBody>
        </p:sp>
        <p:sp>
          <p:nvSpPr>
            <p:cNvPr id="37921" name="Text Box 94"/>
            <p:cNvSpPr txBox="1">
              <a:spLocks noChangeArrowheads="1"/>
            </p:cNvSpPr>
            <p:nvPr/>
          </p:nvSpPr>
          <p:spPr bwMode="auto">
            <a:xfrm>
              <a:off x="4066" y="1444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  <a:endParaRPr lang="en-US" altLang="zh-CN" baseline="-25000"/>
            </a:p>
          </p:txBody>
        </p:sp>
        <p:grpSp>
          <p:nvGrpSpPr>
            <p:cNvPr id="37922" name="Group 95"/>
            <p:cNvGrpSpPr>
              <a:grpSpLocks/>
            </p:cNvGrpSpPr>
            <p:nvPr/>
          </p:nvGrpSpPr>
          <p:grpSpPr bwMode="auto">
            <a:xfrm>
              <a:off x="3106" y="868"/>
              <a:ext cx="1152" cy="528"/>
              <a:chOff x="3936" y="1824"/>
              <a:chExt cx="1152" cy="528"/>
            </a:xfrm>
          </p:grpSpPr>
          <p:sp>
            <p:nvSpPr>
              <p:cNvPr id="37931" name="AutoShape 96"/>
              <p:cNvSpPr>
                <a:spLocks noChangeArrowheads="1"/>
              </p:cNvSpPr>
              <p:nvPr/>
            </p:nvSpPr>
            <p:spPr bwMode="auto">
              <a:xfrm flipV="1">
                <a:off x="3936" y="1824"/>
                <a:ext cx="1152" cy="5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7932" name="AutoShape 97"/>
              <p:cNvSpPr>
                <a:spLocks noChangeArrowheads="1"/>
              </p:cNvSpPr>
              <p:nvPr/>
            </p:nvSpPr>
            <p:spPr bwMode="auto">
              <a:xfrm>
                <a:off x="4464" y="2208"/>
                <a:ext cx="144" cy="144"/>
              </a:xfrm>
              <a:prstGeom prst="triangle">
                <a:avLst>
                  <a:gd name="adj" fmla="val 50000"/>
                </a:avLst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7933" name="Line 98"/>
              <p:cNvSpPr>
                <a:spLocks noChangeShapeType="1"/>
              </p:cNvSpPr>
              <p:nvPr/>
            </p:nvSpPr>
            <p:spPr bwMode="auto">
              <a:xfrm>
                <a:off x="4464" y="235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7923" name="Line 99"/>
            <p:cNvSpPr>
              <a:spLocks noChangeShapeType="1"/>
            </p:cNvSpPr>
            <p:nvPr/>
          </p:nvSpPr>
          <p:spPr bwMode="auto">
            <a:xfrm>
              <a:off x="3106" y="278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924" name="Line 100"/>
            <p:cNvSpPr>
              <a:spLocks noChangeShapeType="1"/>
            </p:cNvSpPr>
            <p:nvPr/>
          </p:nvSpPr>
          <p:spPr bwMode="auto">
            <a:xfrm>
              <a:off x="2914" y="278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925" name="Text Box 101"/>
            <p:cNvSpPr txBox="1">
              <a:spLocks noChangeArrowheads="1"/>
            </p:cNvSpPr>
            <p:nvPr/>
          </p:nvSpPr>
          <p:spPr bwMode="auto">
            <a:xfrm>
              <a:off x="2578" y="3028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WR</a:t>
              </a:r>
              <a:endParaRPr lang="en-US" altLang="zh-CN" baseline="-25000">
                <a:solidFill>
                  <a:srgbClr val="FF3300"/>
                </a:solidFill>
              </a:endParaRPr>
            </a:p>
          </p:txBody>
        </p:sp>
        <p:sp>
          <p:nvSpPr>
            <p:cNvPr id="37926" name="Text Box 102"/>
            <p:cNvSpPr txBox="1">
              <a:spLocks noChangeArrowheads="1"/>
            </p:cNvSpPr>
            <p:nvPr/>
          </p:nvSpPr>
          <p:spPr bwMode="auto">
            <a:xfrm>
              <a:off x="3010" y="3028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RD</a:t>
              </a:r>
              <a:endParaRPr lang="en-US" altLang="zh-CN" baseline="-25000">
                <a:solidFill>
                  <a:srgbClr val="FF3300"/>
                </a:solidFill>
              </a:endParaRPr>
            </a:p>
          </p:txBody>
        </p:sp>
        <p:sp>
          <p:nvSpPr>
            <p:cNvPr id="37927" name="Rectangle 103"/>
            <p:cNvSpPr>
              <a:spLocks noChangeArrowheads="1"/>
            </p:cNvSpPr>
            <p:nvPr/>
          </p:nvSpPr>
          <p:spPr bwMode="auto">
            <a:xfrm>
              <a:off x="3643" y="508"/>
              <a:ext cx="73" cy="65"/>
            </a:xfrm>
            <a:prstGeom prst="rect">
              <a:avLst/>
            </a:prstGeom>
            <a:solidFill>
              <a:srgbClr val="EAEAEA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928" name="Rectangle 104"/>
            <p:cNvSpPr>
              <a:spLocks noChangeArrowheads="1"/>
            </p:cNvSpPr>
            <p:nvPr/>
          </p:nvSpPr>
          <p:spPr bwMode="auto">
            <a:xfrm>
              <a:off x="4986" y="2941"/>
              <a:ext cx="83" cy="65"/>
            </a:xfrm>
            <a:prstGeom prst="rect">
              <a:avLst/>
            </a:prstGeom>
            <a:solidFill>
              <a:srgbClr val="EAEAEA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929" name="Rectangle 105"/>
            <p:cNvSpPr>
              <a:spLocks noChangeArrowheads="1"/>
            </p:cNvSpPr>
            <p:nvPr/>
          </p:nvSpPr>
          <p:spPr bwMode="auto">
            <a:xfrm>
              <a:off x="3698" y="3005"/>
              <a:ext cx="83" cy="65"/>
            </a:xfrm>
            <a:prstGeom prst="rect">
              <a:avLst/>
            </a:prstGeom>
            <a:solidFill>
              <a:srgbClr val="EAEAEA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930" name="Rectangle 106"/>
            <p:cNvSpPr>
              <a:spLocks noChangeArrowheads="1"/>
            </p:cNvSpPr>
            <p:nvPr/>
          </p:nvSpPr>
          <p:spPr bwMode="auto">
            <a:xfrm>
              <a:off x="4986" y="499"/>
              <a:ext cx="83" cy="65"/>
            </a:xfrm>
            <a:prstGeom prst="rect">
              <a:avLst/>
            </a:prstGeom>
            <a:solidFill>
              <a:srgbClr val="EAEAEA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6" grpId="0" autoUpdateAnimBg="0"/>
      <p:bldP spid="406537" grpId="0" animBg="1"/>
      <p:bldP spid="406538" grpId="0" autoUpdateAnimBg="0"/>
      <p:bldP spid="406539" grpId="0" autoUpdateAnimBg="0"/>
      <p:bldP spid="406540" grpId="0" autoUpdateAnimBg="0"/>
      <p:bldP spid="40654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825" y="6477000"/>
            <a:ext cx="17526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存储器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228600"/>
            <a:ext cx="2362200" cy="396875"/>
            <a:chOff x="144" y="1152"/>
            <a:chExt cx="1728" cy="250"/>
          </a:xfrm>
        </p:grpSpPr>
        <p:sp>
          <p:nvSpPr>
            <p:cNvPr id="407557" name="Text Box 5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  <a:r>
                <a:rPr lang="zh-CN" altLang="en-US"/>
                <a:t>三、存储器</a:t>
              </a:r>
            </a:p>
          </p:txBody>
        </p:sp>
        <p:sp>
          <p:nvSpPr>
            <p:cNvPr id="38949" name="Line 6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476375" y="981075"/>
            <a:ext cx="6324600" cy="3825875"/>
            <a:chOff x="528" y="672"/>
            <a:chExt cx="3984" cy="2410"/>
          </a:xfrm>
        </p:grpSpPr>
        <p:sp>
          <p:nvSpPr>
            <p:cNvPr id="38920" name="Text Box 7"/>
            <p:cNvSpPr txBox="1">
              <a:spLocks noChangeArrowheads="1"/>
            </p:cNvSpPr>
            <p:nvPr/>
          </p:nvSpPr>
          <p:spPr bwMode="auto">
            <a:xfrm>
              <a:off x="3024" y="1056"/>
              <a:ext cx="1104" cy="5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存储阵列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/>
                <a:t>2</a:t>
              </a:r>
              <a:r>
                <a:rPr lang="en-US" altLang="zh-CN" baseline="30000"/>
                <a:t>m</a:t>
              </a:r>
              <a:r>
                <a:rPr lang="en-US" altLang="zh-CN"/>
                <a:t>×n</a:t>
              </a:r>
              <a:r>
                <a:rPr lang="zh-CN" altLang="en-US"/>
                <a:t>位</a:t>
              </a:r>
            </a:p>
          </p:txBody>
        </p:sp>
        <p:sp>
          <p:nvSpPr>
            <p:cNvPr id="38921" name="Rectangle 8"/>
            <p:cNvSpPr>
              <a:spLocks noChangeArrowheads="1"/>
            </p:cNvSpPr>
            <p:nvPr/>
          </p:nvSpPr>
          <p:spPr bwMode="auto">
            <a:xfrm>
              <a:off x="2976" y="864"/>
              <a:ext cx="1296" cy="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22" name="AutoShape 9"/>
            <p:cNvSpPr>
              <a:spLocks noChangeArrowheads="1"/>
            </p:cNvSpPr>
            <p:nvPr/>
          </p:nvSpPr>
          <p:spPr bwMode="auto">
            <a:xfrm rot="5400000">
              <a:off x="1982" y="1168"/>
              <a:ext cx="970" cy="380"/>
            </a:xfrm>
            <a:prstGeom prst="flowChartManualOperat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38923" name="Text Box 10"/>
            <p:cNvSpPr txBox="1">
              <a:spLocks noChangeArrowheads="1"/>
            </p:cNvSpPr>
            <p:nvPr/>
          </p:nvSpPr>
          <p:spPr bwMode="auto">
            <a:xfrm>
              <a:off x="2325" y="1065"/>
              <a:ext cx="297" cy="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zh-CN" altLang="en-US"/>
                <a:t>译码器</a:t>
              </a:r>
            </a:p>
          </p:txBody>
        </p:sp>
        <p:sp>
          <p:nvSpPr>
            <p:cNvPr id="38924" name="Text Box 11"/>
            <p:cNvSpPr txBox="1">
              <a:spLocks noChangeArrowheads="1"/>
            </p:cNvSpPr>
            <p:nvPr/>
          </p:nvSpPr>
          <p:spPr bwMode="auto">
            <a:xfrm>
              <a:off x="1584" y="672"/>
              <a:ext cx="336" cy="1606"/>
            </a:xfrm>
            <a:prstGeom prst="rect">
              <a:avLst/>
            </a:prstGeom>
            <a:noFill/>
            <a:ln w="19050">
              <a:solidFill>
                <a:srgbClr val="33CCFF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地址缓冲器</a:t>
              </a:r>
              <a:r>
                <a:rPr lang="en-US" altLang="zh-CN"/>
                <a:t>MAR</a:t>
              </a:r>
            </a:p>
          </p:txBody>
        </p:sp>
        <p:sp>
          <p:nvSpPr>
            <p:cNvPr id="38925" name="Text Box 12"/>
            <p:cNvSpPr txBox="1">
              <a:spLocks noChangeArrowheads="1"/>
            </p:cNvSpPr>
            <p:nvPr/>
          </p:nvSpPr>
          <p:spPr bwMode="auto">
            <a:xfrm>
              <a:off x="2880" y="2208"/>
              <a:ext cx="1440" cy="262"/>
            </a:xfrm>
            <a:prstGeom prst="rect">
              <a:avLst/>
            </a:prstGeom>
            <a:noFill/>
            <a:ln w="19050">
              <a:solidFill>
                <a:srgbClr val="33CCFF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数据缓冲器</a:t>
              </a:r>
              <a:r>
                <a:rPr lang="en-US" altLang="zh-CN"/>
                <a:t>MDR</a:t>
              </a:r>
            </a:p>
          </p:txBody>
        </p:sp>
        <p:sp>
          <p:nvSpPr>
            <p:cNvPr id="38926" name="AutoShape 13"/>
            <p:cNvSpPr>
              <a:spLocks noChangeArrowheads="1"/>
            </p:cNvSpPr>
            <p:nvPr/>
          </p:nvSpPr>
          <p:spPr bwMode="auto">
            <a:xfrm>
              <a:off x="1008" y="1248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27" name="Text Box 14"/>
            <p:cNvSpPr txBox="1">
              <a:spLocks noChangeArrowheads="1"/>
            </p:cNvSpPr>
            <p:nvPr/>
          </p:nvSpPr>
          <p:spPr bwMode="auto">
            <a:xfrm>
              <a:off x="528" y="960"/>
              <a:ext cx="86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地址   </a:t>
              </a:r>
              <a:r>
                <a:rPr lang="en-US" altLang="zh-CN"/>
                <a:t>m</a:t>
              </a:r>
              <a:r>
                <a:rPr lang="zh-CN" altLang="en-US"/>
                <a:t>位</a:t>
              </a:r>
            </a:p>
          </p:txBody>
        </p:sp>
        <p:sp>
          <p:nvSpPr>
            <p:cNvPr id="38928" name="Text Box 15"/>
            <p:cNvSpPr txBox="1">
              <a:spLocks noChangeArrowheads="1"/>
            </p:cNvSpPr>
            <p:nvPr/>
          </p:nvSpPr>
          <p:spPr bwMode="auto">
            <a:xfrm>
              <a:off x="3648" y="2688"/>
              <a:ext cx="86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数据   </a:t>
              </a:r>
              <a:r>
                <a:rPr lang="en-US" altLang="zh-CN"/>
                <a:t>n</a:t>
              </a:r>
              <a:r>
                <a:rPr lang="zh-CN" altLang="en-US"/>
                <a:t>位</a:t>
              </a:r>
            </a:p>
          </p:txBody>
        </p:sp>
        <p:sp>
          <p:nvSpPr>
            <p:cNvPr id="38929" name="AutoShape 16"/>
            <p:cNvSpPr>
              <a:spLocks noChangeArrowheads="1"/>
            </p:cNvSpPr>
            <p:nvPr/>
          </p:nvSpPr>
          <p:spPr bwMode="auto">
            <a:xfrm>
              <a:off x="1920" y="1248"/>
              <a:ext cx="357" cy="288"/>
            </a:xfrm>
            <a:prstGeom prst="rightArrow">
              <a:avLst>
                <a:gd name="adj1" fmla="val 50000"/>
                <a:gd name="adj2" fmla="val 3099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30" name="Rectangle 17"/>
            <p:cNvSpPr>
              <a:spLocks noChangeArrowheads="1"/>
            </p:cNvSpPr>
            <p:nvPr/>
          </p:nvSpPr>
          <p:spPr bwMode="auto">
            <a:xfrm>
              <a:off x="1488" y="2640"/>
              <a:ext cx="864" cy="432"/>
            </a:xfrm>
            <a:prstGeom prst="rect">
              <a:avLst/>
            </a:prstGeom>
            <a:solidFill>
              <a:srgbClr val="F3F3F3"/>
            </a:solidFill>
            <a:ln w="1905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/>
                <a:t>时序及控制</a:t>
              </a:r>
            </a:p>
          </p:txBody>
        </p:sp>
        <p:sp>
          <p:nvSpPr>
            <p:cNvPr id="38931" name="Line 18"/>
            <p:cNvSpPr>
              <a:spLocks noChangeShapeType="1"/>
            </p:cNvSpPr>
            <p:nvPr/>
          </p:nvSpPr>
          <p:spPr bwMode="auto">
            <a:xfrm flipV="1">
              <a:off x="1248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32" name="Line 19"/>
            <p:cNvSpPr>
              <a:spLocks noChangeShapeType="1"/>
            </p:cNvSpPr>
            <p:nvPr/>
          </p:nvSpPr>
          <p:spPr bwMode="auto">
            <a:xfrm flipV="1">
              <a:off x="1248" y="29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33" name="Text Box 20"/>
            <p:cNvSpPr txBox="1">
              <a:spLocks noChangeArrowheads="1"/>
            </p:cNvSpPr>
            <p:nvPr/>
          </p:nvSpPr>
          <p:spPr bwMode="auto">
            <a:xfrm>
              <a:off x="816" y="2592"/>
              <a:ext cx="48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WR</a:t>
              </a:r>
            </a:p>
          </p:txBody>
        </p:sp>
        <p:sp>
          <p:nvSpPr>
            <p:cNvPr id="38934" name="Text Box 21"/>
            <p:cNvSpPr txBox="1">
              <a:spLocks noChangeArrowheads="1"/>
            </p:cNvSpPr>
            <p:nvPr/>
          </p:nvSpPr>
          <p:spPr bwMode="auto">
            <a:xfrm>
              <a:off x="816" y="2832"/>
              <a:ext cx="48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RD</a:t>
              </a:r>
            </a:p>
          </p:txBody>
        </p:sp>
        <p:sp>
          <p:nvSpPr>
            <p:cNvPr id="38935" name="Line 22"/>
            <p:cNvSpPr>
              <a:spLocks noChangeShapeType="1"/>
            </p:cNvSpPr>
            <p:nvPr/>
          </p:nvSpPr>
          <p:spPr bwMode="auto">
            <a:xfrm flipV="1">
              <a:off x="1776" y="2256"/>
              <a:ext cx="0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36" name="Line 23"/>
            <p:cNvSpPr>
              <a:spLocks noChangeShapeType="1"/>
            </p:cNvSpPr>
            <p:nvPr/>
          </p:nvSpPr>
          <p:spPr bwMode="auto">
            <a:xfrm>
              <a:off x="2352" y="278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37" name="Line 24"/>
            <p:cNvSpPr>
              <a:spLocks noChangeShapeType="1"/>
            </p:cNvSpPr>
            <p:nvPr/>
          </p:nvSpPr>
          <p:spPr bwMode="auto">
            <a:xfrm flipV="1">
              <a:off x="2679" y="2361"/>
              <a:ext cx="0" cy="43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38" name="Line 25"/>
            <p:cNvSpPr>
              <a:spLocks noChangeShapeType="1"/>
            </p:cNvSpPr>
            <p:nvPr/>
          </p:nvSpPr>
          <p:spPr bwMode="auto">
            <a:xfrm>
              <a:off x="2678" y="2354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39" name="AutoShape 26"/>
            <p:cNvSpPr>
              <a:spLocks noChangeArrowheads="1"/>
            </p:cNvSpPr>
            <p:nvPr/>
          </p:nvSpPr>
          <p:spPr bwMode="auto">
            <a:xfrm>
              <a:off x="3408" y="2496"/>
              <a:ext cx="336" cy="480"/>
            </a:xfrm>
            <a:prstGeom prst="upDownArrow">
              <a:avLst>
                <a:gd name="adj1" fmla="val 50000"/>
                <a:gd name="adj2" fmla="val 28571"/>
              </a:avLst>
            </a:prstGeom>
            <a:solidFill>
              <a:schemeClr val="bg2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40" name="AutoShape 27"/>
            <p:cNvSpPr>
              <a:spLocks noChangeArrowheads="1"/>
            </p:cNvSpPr>
            <p:nvPr/>
          </p:nvSpPr>
          <p:spPr bwMode="auto">
            <a:xfrm>
              <a:off x="2661" y="1257"/>
              <a:ext cx="309" cy="288"/>
            </a:xfrm>
            <a:prstGeom prst="rightArrow">
              <a:avLst>
                <a:gd name="adj1" fmla="val 50000"/>
                <a:gd name="adj2" fmla="val 2682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41" name="AutoShape 28"/>
            <p:cNvSpPr>
              <a:spLocks noChangeArrowheads="1"/>
            </p:cNvSpPr>
            <p:nvPr/>
          </p:nvSpPr>
          <p:spPr bwMode="auto">
            <a:xfrm>
              <a:off x="3456" y="1824"/>
              <a:ext cx="336" cy="384"/>
            </a:xfrm>
            <a:prstGeom prst="upDownArrow">
              <a:avLst>
                <a:gd name="adj1" fmla="val 50000"/>
                <a:gd name="adj2" fmla="val 2285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42" name="Line 29"/>
            <p:cNvSpPr>
              <a:spLocks noChangeShapeType="1"/>
            </p:cNvSpPr>
            <p:nvPr/>
          </p:nvSpPr>
          <p:spPr bwMode="auto">
            <a:xfrm flipV="1">
              <a:off x="2064" y="1920"/>
              <a:ext cx="0" cy="72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43" name="Line 30"/>
            <p:cNvSpPr>
              <a:spLocks noChangeShapeType="1"/>
            </p:cNvSpPr>
            <p:nvPr/>
          </p:nvSpPr>
          <p:spPr bwMode="auto">
            <a:xfrm>
              <a:off x="2064" y="1920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44" name="Line 31"/>
            <p:cNvSpPr>
              <a:spLocks noChangeShapeType="1"/>
            </p:cNvSpPr>
            <p:nvPr/>
          </p:nvSpPr>
          <p:spPr bwMode="auto">
            <a:xfrm flipV="1">
              <a:off x="2448" y="1728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45" name="Line 32"/>
            <p:cNvSpPr>
              <a:spLocks noChangeShapeType="1"/>
            </p:cNvSpPr>
            <p:nvPr/>
          </p:nvSpPr>
          <p:spPr bwMode="auto">
            <a:xfrm flipV="1">
              <a:off x="2208" y="2064"/>
              <a:ext cx="0" cy="57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46" name="Line 33"/>
            <p:cNvSpPr>
              <a:spLocks noChangeShapeType="1"/>
            </p:cNvSpPr>
            <p:nvPr/>
          </p:nvSpPr>
          <p:spPr bwMode="auto">
            <a:xfrm>
              <a:off x="2208" y="2064"/>
              <a:ext cx="91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8947" name="Line 34"/>
            <p:cNvSpPr>
              <a:spLocks noChangeShapeType="1"/>
            </p:cNvSpPr>
            <p:nvPr/>
          </p:nvSpPr>
          <p:spPr bwMode="auto">
            <a:xfrm flipV="1">
              <a:off x="3120" y="1824"/>
              <a:ext cx="0" cy="24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07588" name="Text Box 36"/>
          <p:cNvSpPr txBox="1">
            <a:spLocks noChangeArrowheads="1"/>
          </p:cNvSpPr>
          <p:nvPr/>
        </p:nvSpPr>
        <p:spPr bwMode="auto">
          <a:xfrm>
            <a:off x="533400" y="5105400"/>
            <a:ext cx="7924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写数据：地址送入</a:t>
            </a:r>
            <a:r>
              <a:rPr lang="en-US" altLang="zh-CN"/>
              <a:t>MAR→</a:t>
            </a:r>
            <a:r>
              <a:rPr lang="zh-CN" altLang="en-US"/>
              <a:t>数据送入</a:t>
            </a:r>
            <a:r>
              <a:rPr lang="en-US" altLang="zh-CN"/>
              <a:t>MDR →WR</a:t>
            </a:r>
            <a:r>
              <a:rPr lang="zh-CN" altLang="en-US"/>
              <a:t>有效→写入存储矩阵</a:t>
            </a:r>
          </a:p>
        </p:txBody>
      </p:sp>
      <p:sp>
        <p:nvSpPr>
          <p:cNvPr id="407589" name="Text Box 37"/>
          <p:cNvSpPr txBox="1">
            <a:spLocks noChangeArrowheads="1"/>
          </p:cNvSpPr>
          <p:nvPr/>
        </p:nvSpPr>
        <p:spPr bwMode="auto">
          <a:xfrm>
            <a:off x="325438" y="5562600"/>
            <a:ext cx="7924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读数据：地址送入</a:t>
            </a:r>
            <a:r>
              <a:rPr lang="en-US" altLang="zh-CN"/>
              <a:t>MAR→ RD </a:t>
            </a:r>
            <a:r>
              <a:rPr lang="zh-CN" altLang="en-US"/>
              <a:t>有效 →存储矩阵的数据送入</a:t>
            </a:r>
            <a:r>
              <a:rPr lang="en-US" altLang="zh-CN"/>
              <a:t>MDR</a:t>
            </a:r>
          </a:p>
        </p:txBody>
      </p:sp>
      <p:sp>
        <p:nvSpPr>
          <p:cNvPr id="407590" name="AutoShape 38"/>
          <p:cNvSpPr>
            <a:spLocks noChangeArrowheads="1"/>
          </p:cNvSpPr>
          <p:nvPr/>
        </p:nvSpPr>
        <p:spPr bwMode="auto">
          <a:xfrm>
            <a:off x="250825" y="2708275"/>
            <a:ext cx="2627313" cy="990600"/>
          </a:xfrm>
          <a:prstGeom prst="cloudCallout">
            <a:avLst>
              <a:gd name="adj1" fmla="val 7222"/>
              <a:gd name="adj2" fmla="val 88301"/>
            </a:avLst>
          </a:prstGeom>
          <a:solidFill>
            <a:srgbClr val="F3F3F3"/>
          </a:solidFill>
          <a:ln w="19050">
            <a:solidFill>
              <a:srgbClr val="CC3399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zh-CN" altLang="en-US"/>
              <a:t>读</a:t>
            </a:r>
            <a:r>
              <a:rPr lang="en-US" altLang="zh-CN"/>
              <a:t>/</a:t>
            </a:r>
            <a:r>
              <a:rPr lang="zh-CN" altLang="en-US"/>
              <a:t>写信号不能同时有效！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88" grpId="0" autoUpdateAnimBg="0"/>
      <p:bldP spid="407589" grpId="0" autoUpdateAnimBg="0"/>
      <p:bldP spid="40759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129"/>
          <p:cNvGrpSpPr>
            <a:grpSpLocks/>
          </p:cNvGrpSpPr>
          <p:nvPr/>
        </p:nvGrpSpPr>
        <p:grpSpPr bwMode="auto">
          <a:xfrm>
            <a:off x="1908175" y="1844675"/>
            <a:ext cx="4495800" cy="3054350"/>
            <a:chOff x="1292" y="1007"/>
            <a:chExt cx="2832" cy="1924"/>
          </a:xfrm>
        </p:grpSpPr>
        <p:sp>
          <p:nvSpPr>
            <p:cNvPr id="39975" name="Rectangle 4"/>
            <p:cNvSpPr>
              <a:spLocks noChangeArrowheads="1"/>
            </p:cNvSpPr>
            <p:nvPr/>
          </p:nvSpPr>
          <p:spPr bwMode="auto">
            <a:xfrm>
              <a:off x="1292" y="1008"/>
              <a:ext cx="524" cy="1923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</a:sp3d>
          </p:spPr>
          <p:txBody>
            <a:bodyPr wrap="none" lIns="90000" tIns="46800" rIns="90000" bIns="46800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9976" name="Line 27"/>
            <p:cNvSpPr>
              <a:spLocks noChangeShapeType="1"/>
            </p:cNvSpPr>
            <p:nvPr/>
          </p:nvSpPr>
          <p:spPr bwMode="auto">
            <a:xfrm>
              <a:off x="1882" y="1135"/>
              <a:ext cx="499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9977" name="Line 28"/>
            <p:cNvSpPr>
              <a:spLocks noChangeShapeType="1"/>
            </p:cNvSpPr>
            <p:nvPr/>
          </p:nvSpPr>
          <p:spPr bwMode="auto">
            <a:xfrm>
              <a:off x="1882" y="1590"/>
              <a:ext cx="499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9978" name="Line 29"/>
            <p:cNvSpPr>
              <a:spLocks noChangeShapeType="1"/>
            </p:cNvSpPr>
            <p:nvPr/>
          </p:nvSpPr>
          <p:spPr bwMode="auto">
            <a:xfrm>
              <a:off x="1881" y="1344"/>
              <a:ext cx="499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9979" name="Line 30"/>
            <p:cNvSpPr>
              <a:spLocks noChangeShapeType="1"/>
            </p:cNvSpPr>
            <p:nvPr/>
          </p:nvSpPr>
          <p:spPr bwMode="auto">
            <a:xfrm>
              <a:off x="1881" y="1832"/>
              <a:ext cx="499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9980" name="Line 31"/>
            <p:cNvSpPr>
              <a:spLocks noChangeShapeType="1"/>
            </p:cNvSpPr>
            <p:nvPr/>
          </p:nvSpPr>
          <p:spPr bwMode="auto">
            <a:xfrm>
              <a:off x="1890" y="2325"/>
              <a:ext cx="499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9981" name="Line 32"/>
            <p:cNvSpPr>
              <a:spLocks noChangeShapeType="1"/>
            </p:cNvSpPr>
            <p:nvPr/>
          </p:nvSpPr>
          <p:spPr bwMode="auto">
            <a:xfrm>
              <a:off x="1889" y="2068"/>
              <a:ext cx="499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9982" name="Line 33"/>
            <p:cNvSpPr>
              <a:spLocks noChangeShapeType="1"/>
            </p:cNvSpPr>
            <p:nvPr/>
          </p:nvSpPr>
          <p:spPr bwMode="auto">
            <a:xfrm>
              <a:off x="1890" y="2543"/>
              <a:ext cx="499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9983" name="Line 34"/>
            <p:cNvSpPr>
              <a:spLocks noChangeShapeType="1"/>
            </p:cNvSpPr>
            <p:nvPr/>
          </p:nvSpPr>
          <p:spPr bwMode="auto">
            <a:xfrm>
              <a:off x="1889" y="2760"/>
              <a:ext cx="499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9984" name="Text Box 35"/>
            <p:cNvSpPr txBox="1">
              <a:spLocks noChangeArrowheads="1"/>
            </p:cNvSpPr>
            <p:nvPr/>
          </p:nvSpPr>
          <p:spPr bwMode="auto">
            <a:xfrm>
              <a:off x="1627" y="1007"/>
              <a:ext cx="1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39985" name="Text Box 36"/>
            <p:cNvSpPr txBox="1">
              <a:spLocks noChangeArrowheads="1"/>
            </p:cNvSpPr>
            <p:nvPr/>
          </p:nvSpPr>
          <p:spPr bwMode="auto">
            <a:xfrm>
              <a:off x="1609" y="1243"/>
              <a:ext cx="1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9986" name="Text Box 37"/>
            <p:cNvSpPr txBox="1">
              <a:spLocks noChangeArrowheads="1"/>
            </p:cNvSpPr>
            <p:nvPr/>
          </p:nvSpPr>
          <p:spPr bwMode="auto">
            <a:xfrm>
              <a:off x="1628" y="1747"/>
              <a:ext cx="14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39987" name="Text Box 38"/>
            <p:cNvSpPr txBox="1">
              <a:spLocks noChangeArrowheads="1"/>
            </p:cNvSpPr>
            <p:nvPr/>
          </p:nvSpPr>
          <p:spPr bwMode="auto">
            <a:xfrm>
              <a:off x="1619" y="1499"/>
              <a:ext cx="14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9988" name="Text Box 39"/>
            <p:cNvSpPr txBox="1">
              <a:spLocks noChangeArrowheads="1"/>
            </p:cNvSpPr>
            <p:nvPr/>
          </p:nvSpPr>
          <p:spPr bwMode="auto">
            <a:xfrm>
              <a:off x="1619" y="1979"/>
              <a:ext cx="14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9989" name="Text Box 40"/>
            <p:cNvSpPr txBox="1">
              <a:spLocks noChangeArrowheads="1"/>
            </p:cNvSpPr>
            <p:nvPr/>
          </p:nvSpPr>
          <p:spPr bwMode="auto">
            <a:xfrm>
              <a:off x="1619" y="2197"/>
              <a:ext cx="11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39990" name="Text Box 41"/>
            <p:cNvSpPr txBox="1">
              <a:spLocks noChangeArrowheads="1"/>
            </p:cNvSpPr>
            <p:nvPr/>
          </p:nvSpPr>
          <p:spPr bwMode="auto">
            <a:xfrm>
              <a:off x="1620" y="2406"/>
              <a:ext cx="14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9991" name="Text Box 42"/>
            <p:cNvSpPr txBox="1">
              <a:spLocks noChangeArrowheads="1"/>
            </p:cNvSpPr>
            <p:nvPr/>
          </p:nvSpPr>
          <p:spPr bwMode="auto">
            <a:xfrm>
              <a:off x="1610" y="2635"/>
              <a:ext cx="14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grpSp>
          <p:nvGrpSpPr>
            <p:cNvPr id="39992" name="Group 127"/>
            <p:cNvGrpSpPr>
              <a:grpSpLocks/>
            </p:cNvGrpSpPr>
            <p:nvPr/>
          </p:nvGrpSpPr>
          <p:grpSpPr bwMode="auto">
            <a:xfrm>
              <a:off x="2336" y="1026"/>
              <a:ext cx="1788" cy="1905"/>
              <a:chOff x="2336" y="1026"/>
              <a:chExt cx="1788" cy="1905"/>
            </a:xfrm>
          </p:grpSpPr>
          <p:grpSp>
            <p:nvGrpSpPr>
              <p:cNvPr id="39993" name="Group 26"/>
              <p:cNvGrpSpPr>
                <a:grpSpLocks/>
              </p:cNvGrpSpPr>
              <p:nvPr/>
            </p:nvGrpSpPr>
            <p:grpSpPr bwMode="auto">
              <a:xfrm>
                <a:off x="2346" y="1026"/>
                <a:ext cx="1754" cy="1905"/>
                <a:chOff x="2389" y="890"/>
                <a:chExt cx="1754" cy="2223"/>
              </a:xfrm>
            </p:grpSpPr>
            <p:sp>
              <p:nvSpPr>
                <p:cNvPr id="40065" name="Rectangle 5"/>
                <p:cNvSpPr>
                  <a:spLocks noChangeArrowheads="1"/>
                </p:cNvSpPr>
                <p:nvPr/>
              </p:nvSpPr>
              <p:spPr bwMode="auto">
                <a:xfrm>
                  <a:off x="2389" y="890"/>
                  <a:ext cx="182" cy="2223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hlink"/>
                  </a:extrusionClr>
                </a:sp3d>
              </p:spPr>
              <p:txBody>
                <a:bodyPr wrap="none" lIns="90000" tIns="46800" rIns="90000" bIns="46800" anchor="ctr">
                  <a:flatTx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066" name="Rectangle 7"/>
                <p:cNvSpPr>
                  <a:spLocks noChangeArrowheads="1"/>
                </p:cNvSpPr>
                <p:nvPr/>
              </p:nvSpPr>
              <p:spPr bwMode="auto">
                <a:xfrm>
                  <a:off x="2616" y="890"/>
                  <a:ext cx="182" cy="2223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hlink"/>
                  </a:extrusionClr>
                </a:sp3d>
              </p:spPr>
              <p:txBody>
                <a:bodyPr wrap="none" lIns="90000" tIns="46800" rIns="90000" bIns="46800" anchor="ctr">
                  <a:flatTx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067" name="Rectangle 8"/>
                <p:cNvSpPr>
                  <a:spLocks noChangeArrowheads="1"/>
                </p:cNvSpPr>
                <p:nvPr/>
              </p:nvSpPr>
              <p:spPr bwMode="auto">
                <a:xfrm>
                  <a:off x="2844" y="890"/>
                  <a:ext cx="182" cy="2223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hlink"/>
                  </a:extrusionClr>
                </a:sp3d>
              </p:spPr>
              <p:txBody>
                <a:bodyPr wrap="none" lIns="90000" tIns="46800" rIns="90000" bIns="46800" anchor="ctr">
                  <a:flatTx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068" name="Rectangle 9"/>
                <p:cNvSpPr>
                  <a:spLocks noChangeArrowheads="1"/>
                </p:cNvSpPr>
                <p:nvPr/>
              </p:nvSpPr>
              <p:spPr bwMode="auto">
                <a:xfrm>
                  <a:off x="3070" y="890"/>
                  <a:ext cx="182" cy="2223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hlink"/>
                  </a:extrusionClr>
                </a:sp3d>
              </p:spPr>
              <p:txBody>
                <a:bodyPr wrap="none" lIns="90000" tIns="46800" rIns="90000" bIns="46800" anchor="ctr">
                  <a:flatTx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069" name="Rectangle 10"/>
                <p:cNvSpPr>
                  <a:spLocks noChangeArrowheads="1"/>
                </p:cNvSpPr>
                <p:nvPr/>
              </p:nvSpPr>
              <p:spPr bwMode="auto">
                <a:xfrm>
                  <a:off x="3298" y="890"/>
                  <a:ext cx="182" cy="2223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hlink"/>
                  </a:extrusionClr>
                </a:sp3d>
              </p:spPr>
              <p:txBody>
                <a:bodyPr wrap="none" lIns="90000" tIns="46800" rIns="90000" bIns="46800" anchor="ctr">
                  <a:flatTx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070" name="Rectangle 11"/>
                <p:cNvSpPr>
                  <a:spLocks noChangeArrowheads="1"/>
                </p:cNvSpPr>
                <p:nvPr/>
              </p:nvSpPr>
              <p:spPr bwMode="auto">
                <a:xfrm>
                  <a:off x="3525" y="890"/>
                  <a:ext cx="182" cy="2223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hlink"/>
                  </a:extrusionClr>
                </a:sp3d>
              </p:spPr>
              <p:txBody>
                <a:bodyPr wrap="none" lIns="90000" tIns="46800" rIns="90000" bIns="46800" anchor="ctr">
                  <a:flatTx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071" name="Rectangle 12"/>
                <p:cNvSpPr>
                  <a:spLocks noChangeArrowheads="1"/>
                </p:cNvSpPr>
                <p:nvPr/>
              </p:nvSpPr>
              <p:spPr bwMode="auto">
                <a:xfrm>
                  <a:off x="3743" y="890"/>
                  <a:ext cx="182" cy="2223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hlink"/>
                  </a:extrusionClr>
                </a:sp3d>
              </p:spPr>
              <p:txBody>
                <a:bodyPr wrap="none" lIns="90000" tIns="46800" rIns="90000" bIns="46800" anchor="ctr">
                  <a:flatTx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072" name="Rectangle 13"/>
                <p:cNvSpPr>
                  <a:spLocks noChangeArrowheads="1"/>
                </p:cNvSpPr>
                <p:nvPr/>
              </p:nvSpPr>
              <p:spPr bwMode="auto">
                <a:xfrm>
                  <a:off x="3961" y="890"/>
                  <a:ext cx="182" cy="2223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hlink"/>
                  </a:extrusionClr>
                </a:sp3d>
              </p:spPr>
              <p:txBody>
                <a:bodyPr wrap="none" lIns="90000" tIns="46800" rIns="90000" bIns="46800" anchor="ctr">
                  <a:flatTx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9994" name="Line 17"/>
              <p:cNvSpPr>
                <a:spLocks noChangeShapeType="1"/>
              </p:cNvSpPr>
              <p:nvPr/>
            </p:nvSpPr>
            <p:spPr bwMode="auto">
              <a:xfrm>
                <a:off x="2355" y="1254"/>
                <a:ext cx="1769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9995" name="Line 19"/>
              <p:cNvSpPr>
                <a:spLocks noChangeShapeType="1"/>
              </p:cNvSpPr>
              <p:nvPr/>
            </p:nvSpPr>
            <p:spPr bwMode="auto">
              <a:xfrm>
                <a:off x="2346" y="1489"/>
                <a:ext cx="1769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9996" name="Text Box 44"/>
              <p:cNvSpPr txBox="1">
                <a:spLocks noChangeArrowheads="1"/>
              </p:cNvSpPr>
              <p:nvPr/>
            </p:nvSpPr>
            <p:spPr bwMode="auto">
              <a:xfrm>
                <a:off x="2391" y="1059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39997" name="Text Box 45"/>
              <p:cNvSpPr txBox="1">
                <a:spLocks noChangeArrowheads="1"/>
              </p:cNvSpPr>
              <p:nvPr/>
            </p:nvSpPr>
            <p:spPr bwMode="auto">
              <a:xfrm>
                <a:off x="2618" y="1062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39998" name="Text Box 46"/>
              <p:cNvSpPr txBox="1">
                <a:spLocks noChangeArrowheads="1"/>
              </p:cNvSpPr>
              <p:nvPr/>
            </p:nvSpPr>
            <p:spPr bwMode="auto">
              <a:xfrm>
                <a:off x="2845" y="1062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39999" name="Text Box 47"/>
              <p:cNvSpPr txBox="1">
                <a:spLocks noChangeArrowheads="1"/>
              </p:cNvSpPr>
              <p:nvPr/>
            </p:nvSpPr>
            <p:spPr bwMode="auto">
              <a:xfrm>
                <a:off x="3072" y="1061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00" name="Text Box 48"/>
              <p:cNvSpPr txBox="1">
                <a:spLocks noChangeArrowheads="1"/>
              </p:cNvSpPr>
              <p:nvPr/>
            </p:nvSpPr>
            <p:spPr bwMode="auto">
              <a:xfrm>
                <a:off x="3290" y="1062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01" name="Text Box 49"/>
              <p:cNvSpPr txBox="1">
                <a:spLocks noChangeArrowheads="1"/>
              </p:cNvSpPr>
              <p:nvPr/>
            </p:nvSpPr>
            <p:spPr bwMode="auto">
              <a:xfrm>
                <a:off x="3525" y="1062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02" name="Text Box 50"/>
              <p:cNvSpPr txBox="1">
                <a:spLocks noChangeArrowheads="1"/>
              </p:cNvSpPr>
              <p:nvPr/>
            </p:nvSpPr>
            <p:spPr bwMode="auto">
              <a:xfrm>
                <a:off x="3734" y="1053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03" name="Text Box 51"/>
              <p:cNvSpPr txBox="1">
                <a:spLocks noChangeArrowheads="1"/>
              </p:cNvSpPr>
              <p:nvPr/>
            </p:nvSpPr>
            <p:spPr bwMode="auto">
              <a:xfrm>
                <a:off x="3952" y="1062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04" name="Text Box 53"/>
              <p:cNvSpPr txBox="1">
                <a:spLocks noChangeArrowheads="1"/>
              </p:cNvSpPr>
              <p:nvPr/>
            </p:nvSpPr>
            <p:spPr bwMode="auto">
              <a:xfrm>
                <a:off x="2382" y="1287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05" name="Text Box 54"/>
              <p:cNvSpPr txBox="1">
                <a:spLocks noChangeArrowheads="1"/>
              </p:cNvSpPr>
              <p:nvPr/>
            </p:nvSpPr>
            <p:spPr bwMode="auto">
              <a:xfrm>
                <a:off x="2609" y="1290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06" name="Text Box 55"/>
              <p:cNvSpPr txBox="1">
                <a:spLocks noChangeArrowheads="1"/>
              </p:cNvSpPr>
              <p:nvPr/>
            </p:nvSpPr>
            <p:spPr bwMode="auto">
              <a:xfrm>
                <a:off x="2836" y="1290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07" name="Text Box 56"/>
              <p:cNvSpPr txBox="1">
                <a:spLocks noChangeArrowheads="1"/>
              </p:cNvSpPr>
              <p:nvPr/>
            </p:nvSpPr>
            <p:spPr bwMode="auto">
              <a:xfrm>
                <a:off x="3063" y="1289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08" name="Text Box 57"/>
              <p:cNvSpPr txBox="1">
                <a:spLocks noChangeArrowheads="1"/>
              </p:cNvSpPr>
              <p:nvPr/>
            </p:nvSpPr>
            <p:spPr bwMode="auto">
              <a:xfrm>
                <a:off x="3281" y="1290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09" name="Text Box 58"/>
              <p:cNvSpPr txBox="1">
                <a:spLocks noChangeArrowheads="1"/>
              </p:cNvSpPr>
              <p:nvPr/>
            </p:nvSpPr>
            <p:spPr bwMode="auto">
              <a:xfrm>
                <a:off x="3516" y="1290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10" name="Text Box 59"/>
              <p:cNvSpPr txBox="1">
                <a:spLocks noChangeArrowheads="1"/>
              </p:cNvSpPr>
              <p:nvPr/>
            </p:nvSpPr>
            <p:spPr bwMode="auto">
              <a:xfrm>
                <a:off x="3725" y="1281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11" name="Text Box 60"/>
              <p:cNvSpPr txBox="1">
                <a:spLocks noChangeArrowheads="1"/>
              </p:cNvSpPr>
              <p:nvPr/>
            </p:nvSpPr>
            <p:spPr bwMode="auto">
              <a:xfrm>
                <a:off x="3943" y="1290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12" name="Line 61"/>
              <p:cNvSpPr>
                <a:spLocks noChangeShapeType="1"/>
              </p:cNvSpPr>
              <p:nvPr/>
            </p:nvSpPr>
            <p:spPr bwMode="auto">
              <a:xfrm>
                <a:off x="2346" y="1734"/>
                <a:ext cx="1769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0013" name="Text Box 62"/>
              <p:cNvSpPr txBox="1">
                <a:spLocks noChangeArrowheads="1"/>
              </p:cNvSpPr>
              <p:nvPr/>
            </p:nvSpPr>
            <p:spPr bwMode="auto">
              <a:xfrm>
                <a:off x="2382" y="1522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14" name="Text Box 63"/>
              <p:cNvSpPr txBox="1">
                <a:spLocks noChangeArrowheads="1"/>
              </p:cNvSpPr>
              <p:nvPr/>
            </p:nvSpPr>
            <p:spPr bwMode="auto">
              <a:xfrm>
                <a:off x="2609" y="1525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15" name="Text Box 64"/>
              <p:cNvSpPr txBox="1">
                <a:spLocks noChangeArrowheads="1"/>
              </p:cNvSpPr>
              <p:nvPr/>
            </p:nvSpPr>
            <p:spPr bwMode="auto">
              <a:xfrm>
                <a:off x="2836" y="1525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16" name="Text Box 65"/>
              <p:cNvSpPr txBox="1">
                <a:spLocks noChangeArrowheads="1"/>
              </p:cNvSpPr>
              <p:nvPr/>
            </p:nvSpPr>
            <p:spPr bwMode="auto">
              <a:xfrm>
                <a:off x="3063" y="1524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17" name="Text Box 66"/>
              <p:cNvSpPr txBox="1">
                <a:spLocks noChangeArrowheads="1"/>
              </p:cNvSpPr>
              <p:nvPr/>
            </p:nvSpPr>
            <p:spPr bwMode="auto">
              <a:xfrm>
                <a:off x="3281" y="1525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18" name="Text Box 67"/>
              <p:cNvSpPr txBox="1">
                <a:spLocks noChangeArrowheads="1"/>
              </p:cNvSpPr>
              <p:nvPr/>
            </p:nvSpPr>
            <p:spPr bwMode="auto">
              <a:xfrm>
                <a:off x="3516" y="1525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19" name="Text Box 68"/>
              <p:cNvSpPr txBox="1">
                <a:spLocks noChangeArrowheads="1"/>
              </p:cNvSpPr>
              <p:nvPr/>
            </p:nvSpPr>
            <p:spPr bwMode="auto">
              <a:xfrm>
                <a:off x="3725" y="1516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20" name="Text Box 69"/>
              <p:cNvSpPr txBox="1">
                <a:spLocks noChangeArrowheads="1"/>
              </p:cNvSpPr>
              <p:nvPr/>
            </p:nvSpPr>
            <p:spPr bwMode="auto">
              <a:xfrm>
                <a:off x="3943" y="1525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21" name="Line 71"/>
              <p:cNvSpPr>
                <a:spLocks noChangeShapeType="1"/>
              </p:cNvSpPr>
              <p:nvPr/>
            </p:nvSpPr>
            <p:spPr bwMode="auto">
              <a:xfrm>
                <a:off x="2337" y="1959"/>
                <a:ext cx="1769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0022" name="Text Box 72"/>
              <p:cNvSpPr txBox="1">
                <a:spLocks noChangeArrowheads="1"/>
              </p:cNvSpPr>
              <p:nvPr/>
            </p:nvSpPr>
            <p:spPr bwMode="auto">
              <a:xfrm>
                <a:off x="2373" y="1757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23" name="Text Box 73"/>
              <p:cNvSpPr txBox="1">
                <a:spLocks noChangeArrowheads="1"/>
              </p:cNvSpPr>
              <p:nvPr/>
            </p:nvSpPr>
            <p:spPr bwMode="auto">
              <a:xfrm>
                <a:off x="2600" y="1760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24" name="Text Box 74"/>
              <p:cNvSpPr txBox="1">
                <a:spLocks noChangeArrowheads="1"/>
              </p:cNvSpPr>
              <p:nvPr/>
            </p:nvSpPr>
            <p:spPr bwMode="auto">
              <a:xfrm>
                <a:off x="2827" y="1760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25" name="Text Box 75"/>
              <p:cNvSpPr txBox="1">
                <a:spLocks noChangeArrowheads="1"/>
              </p:cNvSpPr>
              <p:nvPr/>
            </p:nvSpPr>
            <p:spPr bwMode="auto">
              <a:xfrm>
                <a:off x="3054" y="1759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26" name="Text Box 76"/>
              <p:cNvSpPr txBox="1">
                <a:spLocks noChangeArrowheads="1"/>
              </p:cNvSpPr>
              <p:nvPr/>
            </p:nvSpPr>
            <p:spPr bwMode="auto">
              <a:xfrm>
                <a:off x="3272" y="1760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27" name="Text Box 77"/>
              <p:cNvSpPr txBox="1">
                <a:spLocks noChangeArrowheads="1"/>
              </p:cNvSpPr>
              <p:nvPr/>
            </p:nvSpPr>
            <p:spPr bwMode="auto">
              <a:xfrm>
                <a:off x="3507" y="1760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28" name="Text Box 78"/>
              <p:cNvSpPr txBox="1">
                <a:spLocks noChangeArrowheads="1"/>
              </p:cNvSpPr>
              <p:nvPr/>
            </p:nvSpPr>
            <p:spPr bwMode="auto">
              <a:xfrm>
                <a:off x="3716" y="1751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29" name="Text Box 79"/>
              <p:cNvSpPr txBox="1">
                <a:spLocks noChangeArrowheads="1"/>
              </p:cNvSpPr>
              <p:nvPr/>
            </p:nvSpPr>
            <p:spPr bwMode="auto">
              <a:xfrm>
                <a:off x="3934" y="1760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30" name="Line 80"/>
              <p:cNvSpPr>
                <a:spLocks noChangeShapeType="1"/>
              </p:cNvSpPr>
              <p:nvPr/>
            </p:nvSpPr>
            <p:spPr bwMode="auto">
              <a:xfrm>
                <a:off x="2346" y="2206"/>
                <a:ext cx="1769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0031" name="Text Box 81"/>
              <p:cNvSpPr txBox="1">
                <a:spLocks noChangeArrowheads="1"/>
              </p:cNvSpPr>
              <p:nvPr/>
            </p:nvSpPr>
            <p:spPr bwMode="auto">
              <a:xfrm>
                <a:off x="2382" y="2004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32" name="Text Box 82"/>
              <p:cNvSpPr txBox="1">
                <a:spLocks noChangeArrowheads="1"/>
              </p:cNvSpPr>
              <p:nvPr/>
            </p:nvSpPr>
            <p:spPr bwMode="auto">
              <a:xfrm>
                <a:off x="2609" y="2007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33" name="Text Box 83"/>
              <p:cNvSpPr txBox="1">
                <a:spLocks noChangeArrowheads="1"/>
              </p:cNvSpPr>
              <p:nvPr/>
            </p:nvSpPr>
            <p:spPr bwMode="auto">
              <a:xfrm>
                <a:off x="2836" y="2007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34" name="Text Box 84"/>
              <p:cNvSpPr txBox="1">
                <a:spLocks noChangeArrowheads="1"/>
              </p:cNvSpPr>
              <p:nvPr/>
            </p:nvSpPr>
            <p:spPr bwMode="auto">
              <a:xfrm>
                <a:off x="3063" y="2006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35" name="Text Box 85"/>
              <p:cNvSpPr txBox="1">
                <a:spLocks noChangeArrowheads="1"/>
              </p:cNvSpPr>
              <p:nvPr/>
            </p:nvSpPr>
            <p:spPr bwMode="auto">
              <a:xfrm>
                <a:off x="3281" y="2007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36" name="Text Box 86"/>
              <p:cNvSpPr txBox="1">
                <a:spLocks noChangeArrowheads="1"/>
              </p:cNvSpPr>
              <p:nvPr/>
            </p:nvSpPr>
            <p:spPr bwMode="auto">
              <a:xfrm>
                <a:off x="3516" y="2007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37" name="Text Box 87"/>
              <p:cNvSpPr txBox="1">
                <a:spLocks noChangeArrowheads="1"/>
              </p:cNvSpPr>
              <p:nvPr/>
            </p:nvSpPr>
            <p:spPr bwMode="auto">
              <a:xfrm>
                <a:off x="3725" y="1998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38" name="Text Box 88"/>
              <p:cNvSpPr txBox="1">
                <a:spLocks noChangeArrowheads="1"/>
              </p:cNvSpPr>
              <p:nvPr/>
            </p:nvSpPr>
            <p:spPr bwMode="auto">
              <a:xfrm>
                <a:off x="3943" y="2007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39" name="Line 89"/>
              <p:cNvSpPr>
                <a:spLocks noChangeShapeType="1"/>
              </p:cNvSpPr>
              <p:nvPr/>
            </p:nvSpPr>
            <p:spPr bwMode="auto">
              <a:xfrm>
                <a:off x="2336" y="2450"/>
                <a:ext cx="1769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0040" name="Text Box 90"/>
              <p:cNvSpPr txBox="1">
                <a:spLocks noChangeArrowheads="1"/>
              </p:cNvSpPr>
              <p:nvPr/>
            </p:nvSpPr>
            <p:spPr bwMode="auto">
              <a:xfrm>
                <a:off x="2372" y="2248"/>
                <a:ext cx="122" cy="173"/>
              </a:xfrm>
              <a:prstGeom prst="rect">
                <a:avLst/>
              </a:prstGeom>
              <a:solidFill>
                <a:schemeClr val="bg2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41" name="Text Box 91"/>
              <p:cNvSpPr txBox="1">
                <a:spLocks noChangeArrowheads="1"/>
              </p:cNvSpPr>
              <p:nvPr/>
            </p:nvSpPr>
            <p:spPr bwMode="auto">
              <a:xfrm>
                <a:off x="2599" y="2251"/>
                <a:ext cx="122" cy="173"/>
              </a:xfrm>
              <a:prstGeom prst="rect">
                <a:avLst/>
              </a:prstGeom>
              <a:solidFill>
                <a:schemeClr val="bg2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42" name="Text Box 92"/>
              <p:cNvSpPr txBox="1">
                <a:spLocks noChangeArrowheads="1"/>
              </p:cNvSpPr>
              <p:nvPr/>
            </p:nvSpPr>
            <p:spPr bwMode="auto">
              <a:xfrm>
                <a:off x="2826" y="2251"/>
                <a:ext cx="122" cy="173"/>
              </a:xfrm>
              <a:prstGeom prst="rect">
                <a:avLst/>
              </a:prstGeom>
              <a:solidFill>
                <a:schemeClr val="bg2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43" name="Text Box 93"/>
              <p:cNvSpPr txBox="1">
                <a:spLocks noChangeArrowheads="1"/>
              </p:cNvSpPr>
              <p:nvPr/>
            </p:nvSpPr>
            <p:spPr bwMode="auto">
              <a:xfrm>
                <a:off x="3053" y="2250"/>
                <a:ext cx="122" cy="173"/>
              </a:xfrm>
              <a:prstGeom prst="rect">
                <a:avLst/>
              </a:prstGeom>
              <a:solidFill>
                <a:schemeClr val="bg2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44" name="Text Box 94"/>
              <p:cNvSpPr txBox="1">
                <a:spLocks noChangeArrowheads="1"/>
              </p:cNvSpPr>
              <p:nvPr/>
            </p:nvSpPr>
            <p:spPr bwMode="auto">
              <a:xfrm>
                <a:off x="3271" y="2251"/>
                <a:ext cx="122" cy="173"/>
              </a:xfrm>
              <a:prstGeom prst="rect">
                <a:avLst/>
              </a:prstGeom>
              <a:solidFill>
                <a:schemeClr val="bg2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45" name="Text Box 95"/>
              <p:cNvSpPr txBox="1">
                <a:spLocks noChangeArrowheads="1"/>
              </p:cNvSpPr>
              <p:nvPr/>
            </p:nvSpPr>
            <p:spPr bwMode="auto">
              <a:xfrm>
                <a:off x="3506" y="2251"/>
                <a:ext cx="122" cy="173"/>
              </a:xfrm>
              <a:prstGeom prst="rect">
                <a:avLst/>
              </a:prstGeom>
              <a:solidFill>
                <a:schemeClr val="bg2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46" name="Text Box 96"/>
              <p:cNvSpPr txBox="1">
                <a:spLocks noChangeArrowheads="1"/>
              </p:cNvSpPr>
              <p:nvPr/>
            </p:nvSpPr>
            <p:spPr bwMode="auto">
              <a:xfrm>
                <a:off x="3715" y="2242"/>
                <a:ext cx="122" cy="173"/>
              </a:xfrm>
              <a:prstGeom prst="rect">
                <a:avLst/>
              </a:prstGeom>
              <a:solidFill>
                <a:schemeClr val="bg2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47" name="Text Box 97"/>
              <p:cNvSpPr txBox="1">
                <a:spLocks noChangeArrowheads="1"/>
              </p:cNvSpPr>
              <p:nvPr/>
            </p:nvSpPr>
            <p:spPr bwMode="auto">
              <a:xfrm>
                <a:off x="3933" y="2251"/>
                <a:ext cx="122" cy="173"/>
              </a:xfrm>
              <a:prstGeom prst="rect">
                <a:avLst/>
              </a:prstGeom>
              <a:solidFill>
                <a:schemeClr val="bg2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48" name="Line 98"/>
              <p:cNvSpPr>
                <a:spLocks noChangeShapeType="1"/>
              </p:cNvSpPr>
              <p:nvPr/>
            </p:nvSpPr>
            <p:spPr bwMode="auto">
              <a:xfrm>
                <a:off x="2347" y="2677"/>
                <a:ext cx="1769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0049" name="Text Box 99"/>
              <p:cNvSpPr txBox="1">
                <a:spLocks noChangeArrowheads="1"/>
              </p:cNvSpPr>
              <p:nvPr/>
            </p:nvSpPr>
            <p:spPr bwMode="auto">
              <a:xfrm>
                <a:off x="2383" y="2475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50" name="Text Box 100"/>
              <p:cNvSpPr txBox="1">
                <a:spLocks noChangeArrowheads="1"/>
              </p:cNvSpPr>
              <p:nvPr/>
            </p:nvSpPr>
            <p:spPr bwMode="auto">
              <a:xfrm>
                <a:off x="2610" y="2478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51" name="Text Box 101"/>
              <p:cNvSpPr txBox="1">
                <a:spLocks noChangeArrowheads="1"/>
              </p:cNvSpPr>
              <p:nvPr/>
            </p:nvSpPr>
            <p:spPr bwMode="auto">
              <a:xfrm>
                <a:off x="2837" y="2478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52" name="Text Box 102"/>
              <p:cNvSpPr txBox="1">
                <a:spLocks noChangeArrowheads="1"/>
              </p:cNvSpPr>
              <p:nvPr/>
            </p:nvSpPr>
            <p:spPr bwMode="auto">
              <a:xfrm>
                <a:off x="3064" y="2477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53" name="Text Box 103"/>
              <p:cNvSpPr txBox="1">
                <a:spLocks noChangeArrowheads="1"/>
              </p:cNvSpPr>
              <p:nvPr/>
            </p:nvSpPr>
            <p:spPr bwMode="auto">
              <a:xfrm>
                <a:off x="3282" y="2478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54" name="Text Box 104"/>
              <p:cNvSpPr txBox="1">
                <a:spLocks noChangeArrowheads="1"/>
              </p:cNvSpPr>
              <p:nvPr/>
            </p:nvSpPr>
            <p:spPr bwMode="auto">
              <a:xfrm>
                <a:off x="3517" y="2478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55" name="Text Box 105"/>
              <p:cNvSpPr txBox="1">
                <a:spLocks noChangeArrowheads="1"/>
              </p:cNvSpPr>
              <p:nvPr/>
            </p:nvSpPr>
            <p:spPr bwMode="auto">
              <a:xfrm>
                <a:off x="3707" y="2469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56" name="Text Box 106"/>
              <p:cNvSpPr txBox="1">
                <a:spLocks noChangeArrowheads="1"/>
              </p:cNvSpPr>
              <p:nvPr/>
            </p:nvSpPr>
            <p:spPr bwMode="auto">
              <a:xfrm>
                <a:off x="3944" y="2478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57" name="Text Box 108"/>
              <p:cNvSpPr txBox="1">
                <a:spLocks noChangeArrowheads="1"/>
              </p:cNvSpPr>
              <p:nvPr/>
            </p:nvSpPr>
            <p:spPr bwMode="auto">
              <a:xfrm>
                <a:off x="2381" y="2701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58" name="Text Box 109"/>
              <p:cNvSpPr txBox="1">
                <a:spLocks noChangeArrowheads="1"/>
              </p:cNvSpPr>
              <p:nvPr/>
            </p:nvSpPr>
            <p:spPr bwMode="auto">
              <a:xfrm>
                <a:off x="2608" y="2704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59" name="Text Box 110"/>
              <p:cNvSpPr txBox="1">
                <a:spLocks noChangeArrowheads="1"/>
              </p:cNvSpPr>
              <p:nvPr/>
            </p:nvSpPr>
            <p:spPr bwMode="auto">
              <a:xfrm>
                <a:off x="2835" y="2704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60" name="Text Box 111"/>
              <p:cNvSpPr txBox="1">
                <a:spLocks noChangeArrowheads="1"/>
              </p:cNvSpPr>
              <p:nvPr/>
            </p:nvSpPr>
            <p:spPr bwMode="auto">
              <a:xfrm>
                <a:off x="3062" y="2703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0</a:t>
                </a:r>
              </a:p>
            </p:txBody>
          </p:sp>
          <p:sp>
            <p:nvSpPr>
              <p:cNvPr id="40061" name="Text Box 112"/>
              <p:cNvSpPr txBox="1">
                <a:spLocks noChangeArrowheads="1"/>
              </p:cNvSpPr>
              <p:nvPr/>
            </p:nvSpPr>
            <p:spPr bwMode="auto">
              <a:xfrm>
                <a:off x="3280" y="2704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62" name="Text Box 113"/>
              <p:cNvSpPr txBox="1">
                <a:spLocks noChangeArrowheads="1"/>
              </p:cNvSpPr>
              <p:nvPr/>
            </p:nvSpPr>
            <p:spPr bwMode="auto">
              <a:xfrm>
                <a:off x="3515" y="2704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63" name="Text Box 114"/>
              <p:cNvSpPr txBox="1">
                <a:spLocks noChangeArrowheads="1"/>
              </p:cNvSpPr>
              <p:nvPr/>
            </p:nvSpPr>
            <p:spPr bwMode="auto">
              <a:xfrm>
                <a:off x="3705" y="2695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  <p:sp>
            <p:nvSpPr>
              <p:cNvPr id="40064" name="Text Box 115"/>
              <p:cNvSpPr txBox="1">
                <a:spLocks noChangeArrowheads="1"/>
              </p:cNvSpPr>
              <p:nvPr/>
            </p:nvSpPr>
            <p:spPr bwMode="auto">
              <a:xfrm>
                <a:off x="3942" y="2704"/>
                <a:ext cx="122" cy="173"/>
              </a:xfrm>
              <a:prstGeom prst="rect">
                <a:avLst/>
              </a:prstGeom>
              <a:solidFill>
                <a:schemeClr val="hlink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lIns="36000" tIns="0" rIns="36000" bIns="0">
                <a:spAutoFit/>
              </a:bodyPr>
              <a:lstStyle/>
              <a:p>
                <a:pPr algn="ctr"/>
                <a:r>
                  <a:rPr lang="en-US" altLang="zh-CN" sz="1800"/>
                  <a:t>1</a:t>
                </a:r>
              </a:p>
            </p:txBody>
          </p:sp>
        </p:grpSp>
      </p:grpSp>
      <p:grpSp>
        <p:nvGrpSpPr>
          <p:cNvPr id="39939" name="Group 145"/>
          <p:cNvGrpSpPr>
            <a:grpSpLocks/>
          </p:cNvGrpSpPr>
          <p:nvPr/>
        </p:nvGrpSpPr>
        <p:grpSpPr bwMode="auto">
          <a:xfrm>
            <a:off x="6156325" y="476250"/>
            <a:ext cx="2447925" cy="431800"/>
            <a:chOff x="3878" y="300"/>
            <a:chExt cx="1542" cy="272"/>
          </a:xfrm>
        </p:grpSpPr>
        <p:sp>
          <p:nvSpPr>
            <p:cNvPr id="39966" name="Rectangle 117"/>
            <p:cNvSpPr>
              <a:spLocks noChangeArrowheads="1"/>
            </p:cNvSpPr>
            <p:nvPr/>
          </p:nvSpPr>
          <p:spPr bwMode="auto">
            <a:xfrm>
              <a:off x="3878" y="300"/>
              <a:ext cx="1542" cy="272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lIns="90000" tIns="46800" rIns="90000" bIns="46800" anchor="ctr">
              <a:spAutoFit/>
              <a:flatTx/>
            </a:bodyPr>
            <a:lstStyle/>
            <a:p>
              <a:endParaRPr lang="zh-CN" altLang="en-US"/>
            </a:p>
          </p:txBody>
        </p:sp>
        <p:sp>
          <p:nvSpPr>
            <p:cNvPr id="39967" name="Text Box 119"/>
            <p:cNvSpPr txBox="1">
              <a:spLocks noChangeArrowheads="1"/>
            </p:cNvSpPr>
            <p:nvPr/>
          </p:nvSpPr>
          <p:spPr bwMode="auto">
            <a:xfrm>
              <a:off x="3915" y="352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39968" name="Text Box 120"/>
            <p:cNvSpPr txBox="1">
              <a:spLocks noChangeArrowheads="1"/>
            </p:cNvSpPr>
            <p:nvPr/>
          </p:nvSpPr>
          <p:spPr bwMode="auto">
            <a:xfrm>
              <a:off x="4105" y="346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39969" name="Text Box 121"/>
            <p:cNvSpPr txBox="1">
              <a:spLocks noChangeArrowheads="1"/>
            </p:cNvSpPr>
            <p:nvPr/>
          </p:nvSpPr>
          <p:spPr bwMode="auto">
            <a:xfrm>
              <a:off x="4288" y="355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39970" name="Text Box 122"/>
            <p:cNvSpPr txBox="1">
              <a:spLocks noChangeArrowheads="1"/>
            </p:cNvSpPr>
            <p:nvPr/>
          </p:nvSpPr>
          <p:spPr bwMode="auto">
            <a:xfrm>
              <a:off x="4477" y="354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39971" name="Text Box 123"/>
            <p:cNvSpPr txBox="1">
              <a:spLocks noChangeArrowheads="1"/>
            </p:cNvSpPr>
            <p:nvPr/>
          </p:nvSpPr>
          <p:spPr bwMode="auto">
            <a:xfrm>
              <a:off x="4659" y="355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39972" name="Text Box 124"/>
            <p:cNvSpPr txBox="1">
              <a:spLocks noChangeArrowheads="1"/>
            </p:cNvSpPr>
            <p:nvPr/>
          </p:nvSpPr>
          <p:spPr bwMode="auto">
            <a:xfrm>
              <a:off x="4848" y="355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39973" name="Text Box 125"/>
            <p:cNvSpPr txBox="1">
              <a:spLocks noChangeArrowheads="1"/>
            </p:cNvSpPr>
            <p:nvPr/>
          </p:nvSpPr>
          <p:spPr bwMode="auto">
            <a:xfrm>
              <a:off x="5037" y="345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39974" name="Text Box 126"/>
            <p:cNvSpPr txBox="1">
              <a:spLocks noChangeArrowheads="1"/>
            </p:cNvSpPr>
            <p:nvPr/>
          </p:nvSpPr>
          <p:spPr bwMode="auto">
            <a:xfrm>
              <a:off x="5220" y="347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</p:grpSp>
      <p:sp>
        <p:nvSpPr>
          <p:cNvPr id="39940" name="Rectangle 131"/>
          <p:cNvSpPr>
            <a:spLocks noChangeArrowheads="1"/>
          </p:cNvSpPr>
          <p:nvPr/>
        </p:nvSpPr>
        <p:spPr bwMode="auto">
          <a:xfrm>
            <a:off x="250825" y="981075"/>
            <a:ext cx="1008063" cy="4318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lIns="90000" tIns="46800" rIns="90000" bIns="46800"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39941" name="Text Box 132"/>
          <p:cNvSpPr txBox="1">
            <a:spLocks noChangeArrowheads="1"/>
          </p:cNvSpPr>
          <p:nvPr/>
        </p:nvSpPr>
        <p:spPr bwMode="auto">
          <a:xfrm>
            <a:off x="309563" y="1063625"/>
            <a:ext cx="193675" cy="274638"/>
          </a:xfrm>
          <a:prstGeom prst="rect">
            <a:avLst/>
          </a:prstGeom>
          <a:solidFill>
            <a:schemeClr val="hlink"/>
          </a:solidFill>
          <a:ln w="19050">
            <a:noFill/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algn="ctr"/>
            <a:r>
              <a:rPr lang="en-US" altLang="zh-CN" sz="1800"/>
              <a:t>1</a:t>
            </a:r>
          </a:p>
        </p:txBody>
      </p:sp>
      <p:sp>
        <p:nvSpPr>
          <p:cNvPr id="39942" name="Text Box 133"/>
          <p:cNvSpPr txBox="1">
            <a:spLocks noChangeArrowheads="1"/>
          </p:cNvSpPr>
          <p:nvPr/>
        </p:nvSpPr>
        <p:spPr bwMode="auto">
          <a:xfrm>
            <a:off x="641350" y="1068388"/>
            <a:ext cx="193675" cy="274637"/>
          </a:xfrm>
          <a:prstGeom prst="rect">
            <a:avLst/>
          </a:prstGeom>
          <a:solidFill>
            <a:schemeClr val="hlink"/>
          </a:solidFill>
          <a:ln w="19050">
            <a:noFill/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algn="ctr"/>
            <a:r>
              <a:rPr lang="en-US" altLang="zh-CN" sz="1800"/>
              <a:t>0</a:t>
            </a:r>
          </a:p>
        </p:txBody>
      </p:sp>
      <p:sp>
        <p:nvSpPr>
          <p:cNvPr id="39943" name="Text Box 134"/>
          <p:cNvSpPr txBox="1">
            <a:spLocks noChangeArrowheads="1"/>
          </p:cNvSpPr>
          <p:nvPr/>
        </p:nvSpPr>
        <p:spPr bwMode="auto">
          <a:xfrm>
            <a:off x="971550" y="1081088"/>
            <a:ext cx="193675" cy="274637"/>
          </a:xfrm>
          <a:prstGeom prst="rect">
            <a:avLst/>
          </a:prstGeom>
          <a:solidFill>
            <a:schemeClr val="hlink"/>
          </a:solidFill>
          <a:ln w="19050">
            <a:noFill/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algn="ctr"/>
            <a:r>
              <a:rPr lang="en-US" altLang="zh-CN" sz="1800"/>
              <a:t>1</a:t>
            </a:r>
          </a:p>
        </p:txBody>
      </p:sp>
      <p:sp>
        <p:nvSpPr>
          <p:cNvPr id="39944" name="Line 140"/>
          <p:cNvSpPr>
            <a:spLocks noChangeShapeType="1"/>
          </p:cNvSpPr>
          <p:nvPr/>
        </p:nvSpPr>
        <p:spPr bwMode="auto">
          <a:xfrm>
            <a:off x="755650" y="1412875"/>
            <a:ext cx="0" cy="360363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9945" name="Line 141"/>
          <p:cNvSpPr>
            <a:spLocks noChangeShapeType="1"/>
          </p:cNvSpPr>
          <p:nvPr/>
        </p:nvSpPr>
        <p:spPr bwMode="auto">
          <a:xfrm>
            <a:off x="323850" y="1412875"/>
            <a:ext cx="360363" cy="360363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9946" name="Line 142"/>
          <p:cNvSpPr>
            <a:spLocks noChangeShapeType="1"/>
          </p:cNvSpPr>
          <p:nvPr/>
        </p:nvSpPr>
        <p:spPr bwMode="auto">
          <a:xfrm flipH="1">
            <a:off x="800100" y="1443038"/>
            <a:ext cx="360363" cy="360362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9947" name="AutoShape 143"/>
          <p:cNvSpPr>
            <a:spLocks noChangeArrowheads="1"/>
          </p:cNvSpPr>
          <p:nvPr/>
        </p:nvSpPr>
        <p:spPr bwMode="auto">
          <a:xfrm rot="5400000">
            <a:off x="125413" y="2287587"/>
            <a:ext cx="2217738" cy="12176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5874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060" y="0"/>
                </a:moveTo>
                <a:lnTo>
                  <a:pt x="10520" y="7200"/>
                </a:lnTo>
                <a:lnTo>
                  <a:pt x="13606" y="7200"/>
                </a:lnTo>
                <a:lnTo>
                  <a:pt x="13606" y="15874"/>
                </a:lnTo>
                <a:lnTo>
                  <a:pt x="0" y="15874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6060" y="0"/>
                </a:lnTo>
                <a:close/>
              </a:path>
            </a:pathLst>
          </a:custGeom>
          <a:noFill/>
          <a:ln w="19050" algn="ctr">
            <a:solidFill>
              <a:srgbClr val="00FF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948" name="Text Box 144"/>
          <p:cNvSpPr txBox="1">
            <a:spLocks noChangeArrowheads="1"/>
          </p:cNvSpPr>
          <p:nvPr/>
        </p:nvSpPr>
        <p:spPr bwMode="auto">
          <a:xfrm>
            <a:off x="250825" y="260350"/>
            <a:ext cx="15843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地址寄存器</a:t>
            </a:r>
          </a:p>
        </p:txBody>
      </p:sp>
      <p:sp>
        <p:nvSpPr>
          <p:cNvPr id="39949" name="Text Box 146"/>
          <p:cNvSpPr txBox="1">
            <a:spLocks noChangeArrowheads="1"/>
          </p:cNvSpPr>
          <p:nvPr/>
        </p:nvSpPr>
        <p:spPr bwMode="auto">
          <a:xfrm>
            <a:off x="250825" y="4076700"/>
            <a:ext cx="15843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/>
              <a:t>Address Bus</a:t>
            </a:r>
          </a:p>
        </p:txBody>
      </p:sp>
      <p:sp>
        <p:nvSpPr>
          <p:cNvPr id="39950" name="AutoShape 147"/>
          <p:cNvSpPr>
            <a:spLocks noChangeArrowheads="1"/>
          </p:cNvSpPr>
          <p:nvPr/>
        </p:nvSpPr>
        <p:spPr bwMode="auto">
          <a:xfrm rot="16200000" flipH="1">
            <a:off x="5904706" y="2169320"/>
            <a:ext cx="3095625" cy="18716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9090 h 21600"/>
              <a:gd name="T20" fmla="*/ 18337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272" y="0"/>
                </a:moveTo>
                <a:lnTo>
                  <a:pt x="12943" y="7035"/>
                </a:lnTo>
                <a:lnTo>
                  <a:pt x="16206" y="7035"/>
                </a:lnTo>
                <a:lnTo>
                  <a:pt x="16206" y="19090"/>
                </a:lnTo>
                <a:lnTo>
                  <a:pt x="0" y="19090"/>
                </a:lnTo>
                <a:lnTo>
                  <a:pt x="0" y="21600"/>
                </a:lnTo>
                <a:lnTo>
                  <a:pt x="18337" y="21600"/>
                </a:lnTo>
                <a:lnTo>
                  <a:pt x="18337" y="7035"/>
                </a:lnTo>
                <a:lnTo>
                  <a:pt x="21600" y="7035"/>
                </a:lnTo>
                <a:lnTo>
                  <a:pt x="17272" y="0"/>
                </a:lnTo>
                <a:close/>
              </a:path>
            </a:pathLst>
          </a:custGeom>
          <a:noFill/>
          <a:ln w="19050" algn="ctr">
            <a:solidFill>
              <a:srgbClr val="00FF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951" name="Text Box 148"/>
          <p:cNvSpPr txBox="1">
            <a:spLocks noChangeArrowheads="1"/>
          </p:cNvSpPr>
          <p:nvPr/>
        </p:nvSpPr>
        <p:spPr bwMode="auto">
          <a:xfrm>
            <a:off x="7180263" y="4235450"/>
            <a:ext cx="1223962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/>
              <a:t>Data Bus</a:t>
            </a:r>
          </a:p>
        </p:txBody>
      </p:sp>
      <p:sp>
        <p:nvSpPr>
          <p:cNvPr id="39952" name="Line 149"/>
          <p:cNvSpPr>
            <a:spLocks noChangeShapeType="1"/>
          </p:cNvSpPr>
          <p:nvPr/>
        </p:nvSpPr>
        <p:spPr bwMode="auto">
          <a:xfrm>
            <a:off x="6284913" y="914400"/>
            <a:ext cx="1887537" cy="642938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9953" name="Line 150"/>
          <p:cNvSpPr>
            <a:spLocks noChangeShapeType="1"/>
          </p:cNvSpPr>
          <p:nvPr/>
        </p:nvSpPr>
        <p:spPr bwMode="auto">
          <a:xfrm flipH="1">
            <a:off x="8359775" y="908050"/>
            <a:ext cx="28575" cy="630238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9954" name="Line 151"/>
          <p:cNvSpPr>
            <a:spLocks noChangeShapeType="1"/>
          </p:cNvSpPr>
          <p:nvPr/>
        </p:nvSpPr>
        <p:spPr bwMode="auto">
          <a:xfrm>
            <a:off x="8101013" y="908050"/>
            <a:ext cx="201612" cy="674688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9955" name="Line 152"/>
          <p:cNvSpPr>
            <a:spLocks noChangeShapeType="1"/>
          </p:cNvSpPr>
          <p:nvPr/>
        </p:nvSpPr>
        <p:spPr bwMode="auto">
          <a:xfrm>
            <a:off x="7812088" y="908050"/>
            <a:ext cx="460375" cy="655638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9956" name="Line 153"/>
          <p:cNvSpPr>
            <a:spLocks noChangeShapeType="1"/>
          </p:cNvSpPr>
          <p:nvPr/>
        </p:nvSpPr>
        <p:spPr bwMode="auto">
          <a:xfrm>
            <a:off x="7524750" y="908050"/>
            <a:ext cx="719138" cy="635000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9957" name="Line 154"/>
          <p:cNvSpPr>
            <a:spLocks noChangeShapeType="1"/>
          </p:cNvSpPr>
          <p:nvPr/>
        </p:nvSpPr>
        <p:spPr bwMode="auto">
          <a:xfrm>
            <a:off x="6900863" y="922338"/>
            <a:ext cx="1298575" cy="620712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9958" name="Line 155"/>
          <p:cNvSpPr>
            <a:spLocks noChangeShapeType="1"/>
          </p:cNvSpPr>
          <p:nvPr/>
        </p:nvSpPr>
        <p:spPr bwMode="auto">
          <a:xfrm>
            <a:off x="7235825" y="908050"/>
            <a:ext cx="1008063" cy="641350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9959" name="Line 156"/>
          <p:cNvSpPr>
            <a:spLocks noChangeShapeType="1"/>
          </p:cNvSpPr>
          <p:nvPr/>
        </p:nvSpPr>
        <p:spPr bwMode="auto">
          <a:xfrm>
            <a:off x="6588125" y="908050"/>
            <a:ext cx="1628775" cy="646113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9960" name="Text Box 157"/>
          <p:cNvSpPr txBox="1">
            <a:spLocks noChangeArrowheads="1"/>
          </p:cNvSpPr>
          <p:nvPr/>
        </p:nvSpPr>
        <p:spPr bwMode="auto">
          <a:xfrm>
            <a:off x="4500563" y="404813"/>
            <a:ext cx="15843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数据寄存器</a:t>
            </a:r>
          </a:p>
        </p:txBody>
      </p:sp>
      <p:sp>
        <p:nvSpPr>
          <p:cNvPr id="39961" name="Text Box 158"/>
          <p:cNvSpPr txBox="1">
            <a:spLocks noChangeArrowheads="1"/>
          </p:cNvSpPr>
          <p:nvPr/>
        </p:nvSpPr>
        <p:spPr bwMode="auto">
          <a:xfrm>
            <a:off x="7092950" y="3500438"/>
            <a:ext cx="3603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/>
              <a:t>①</a:t>
            </a:r>
          </a:p>
        </p:txBody>
      </p:sp>
      <p:sp>
        <p:nvSpPr>
          <p:cNvPr id="39962" name="Text Box 159"/>
          <p:cNvSpPr txBox="1">
            <a:spLocks noChangeArrowheads="1"/>
          </p:cNvSpPr>
          <p:nvPr/>
        </p:nvSpPr>
        <p:spPr bwMode="auto">
          <a:xfrm>
            <a:off x="900113" y="2781300"/>
            <a:ext cx="5032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/>
              <a:t>②</a:t>
            </a:r>
          </a:p>
        </p:txBody>
      </p:sp>
      <p:sp>
        <p:nvSpPr>
          <p:cNvPr id="39963" name="Text Box 160"/>
          <p:cNvSpPr txBox="1">
            <a:spLocks noChangeArrowheads="1"/>
          </p:cNvSpPr>
          <p:nvPr/>
        </p:nvSpPr>
        <p:spPr bwMode="auto">
          <a:xfrm>
            <a:off x="4787900" y="5157788"/>
            <a:ext cx="5048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/>
              <a:t>③</a:t>
            </a:r>
          </a:p>
        </p:txBody>
      </p:sp>
      <p:sp>
        <p:nvSpPr>
          <p:cNvPr id="39964" name="Line 161"/>
          <p:cNvSpPr>
            <a:spLocks noChangeShapeType="1"/>
          </p:cNvSpPr>
          <p:nvPr/>
        </p:nvSpPr>
        <p:spPr bwMode="auto">
          <a:xfrm flipH="1" flipV="1">
            <a:off x="4773613" y="4910138"/>
            <a:ext cx="14287" cy="534987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9965" name="Text Box 162"/>
          <p:cNvSpPr txBox="1">
            <a:spLocks noChangeArrowheads="1"/>
          </p:cNvSpPr>
          <p:nvPr/>
        </p:nvSpPr>
        <p:spPr bwMode="auto">
          <a:xfrm>
            <a:off x="3995738" y="5157788"/>
            <a:ext cx="8651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/>
              <a:t>Write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38"/>
          <p:cNvGrpSpPr>
            <a:grpSpLocks/>
          </p:cNvGrpSpPr>
          <p:nvPr/>
        </p:nvGrpSpPr>
        <p:grpSpPr bwMode="auto">
          <a:xfrm>
            <a:off x="1908175" y="1844675"/>
            <a:ext cx="4495800" cy="3054350"/>
            <a:chOff x="1202" y="1162"/>
            <a:chExt cx="2832" cy="1924"/>
          </a:xfrm>
        </p:grpSpPr>
        <p:sp>
          <p:nvSpPr>
            <p:cNvPr id="40999" name="Rectangle 4"/>
            <p:cNvSpPr>
              <a:spLocks noChangeArrowheads="1"/>
            </p:cNvSpPr>
            <p:nvPr/>
          </p:nvSpPr>
          <p:spPr bwMode="auto">
            <a:xfrm>
              <a:off x="1202" y="1163"/>
              <a:ext cx="524" cy="1923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</a:sp3d>
          </p:spPr>
          <p:txBody>
            <a:bodyPr wrap="none" lIns="90000" tIns="46800" rIns="90000" bIns="46800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1000" name="Line 5"/>
            <p:cNvSpPr>
              <a:spLocks noChangeShapeType="1"/>
            </p:cNvSpPr>
            <p:nvPr/>
          </p:nvSpPr>
          <p:spPr bwMode="auto">
            <a:xfrm>
              <a:off x="1792" y="1290"/>
              <a:ext cx="499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001" name="Line 6"/>
            <p:cNvSpPr>
              <a:spLocks noChangeShapeType="1"/>
            </p:cNvSpPr>
            <p:nvPr/>
          </p:nvSpPr>
          <p:spPr bwMode="auto">
            <a:xfrm>
              <a:off x="1792" y="1745"/>
              <a:ext cx="499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002" name="Line 7"/>
            <p:cNvSpPr>
              <a:spLocks noChangeShapeType="1"/>
            </p:cNvSpPr>
            <p:nvPr/>
          </p:nvSpPr>
          <p:spPr bwMode="auto">
            <a:xfrm>
              <a:off x="1791" y="1499"/>
              <a:ext cx="499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003" name="Line 8"/>
            <p:cNvSpPr>
              <a:spLocks noChangeShapeType="1"/>
            </p:cNvSpPr>
            <p:nvPr/>
          </p:nvSpPr>
          <p:spPr bwMode="auto">
            <a:xfrm>
              <a:off x="1791" y="1987"/>
              <a:ext cx="499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004" name="Line 9"/>
            <p:cNvSpPr>
              <a:spLocks noChangeShapeType="1"/>
            </p:cNvSpPr>
            <p:nvPr/>
          </p:nvSpPr>
          <p:spPr bwMode="auto">
            <a:xfrm>
              <a:off x="1800" y="2480"/>
              <a:ext cx="499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005" name="Line 10"/>
            <p:cNvSpPr>
              <a:spLocks noChangeShapeType="1"/>
            </p:cNvSpPr>
            <p:nvPr/>
          </p:nvSpPr>
          <p:spPr bwMode="auto">
            <a:xfrm>
              <a:off x="1799" y="2223"/>
              <a:ext cx="499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006" name="Line 11"/>
            <p:cNvSpPr>
              <a:spLocks noChangeShapeType="1"/>
            </p:cNvSpPr>
            <p:nvPr/>
          </p:nvSpPr>
          <p:spPr bwMode="auto">
            <a:xfrm>
              <a:off x="1800" y="2698"/>
              <a:ext cx="499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007" name="Line 12"/>
            <p:cNvSpPr>
              <a:spLocks noChangeShapeType="1"/>
            </p:cNvSpPr>
            <p:nvPr/>
          </p:nvSpPr>
          <p:spPr bwMode="auto">
            <a:xfrm>
              <a:off x="1799" y="2915"/>
              <a:ext cx="499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008" name="Text Box 13"/>
            <p:cNvSpPr txBox="1">
              <a:spLocks noChangeArrowheads="1"/>
            </p:cNvSpPr>
            <p:nvPr/>
          </p:nvSpPr>
          <p:spPr bwMode="auto">
            <a:xfrm>
              <a:off x="1537" y="1162"/>
              <a:ext cx="1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41009" name="Text Box 14"/>
            <p:cNvSpPr txBox="1">
              <a:spLocks noChangeArrowheads="1"/>
            </p:cNvSpPr>
            <p:nvPr/>
          </p:nvSpPr>
          <p:spPr bwMode="auto">
            <a:xfrm>
              <a:off x="1519" y="1398"/>
              <a:ext cx="1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41010" name="Text Box 15"/>
            <p:cNvSpPr txBox="1">
              <a:spLocks noChangeArrowheads="1"/>
            </p:cNvSpPr>
            <p:nvPr/>
          </p:nvSpPr>
          <p:spPr bwMode="auto">
            <a:xfrm>
              <a:off x="1538" y="1902"/>
              <a:ext cx="14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1011" name="Text Box 16"/>
            <p:cNvSpPr txBox="1">
              <a:spLocks noChangeArrowheads="1"/>
            </p:cNvSpPr>
            <p:nvPr/>
          </p:nvSpPr>
          <p:spPr bwMode="auto">
            <a:xfrm>
              <a:off x="1529" y="1654"/>
              <a:ext cx="14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41012" name="Text Box 17"/>
            <p:cNvSpPr txBox="1">
              <a:spLocks noChangeArrowheads="1"/>
            </p:cNvSpPr>
            <p:nvPr/>
          </p:nvSpPr>
          <p:spPr bwMode="auto">
            <a:xfrm>
              <a:off x="1529" y="2134"/>
              <a:ext cx="14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41013" name="Text Box 18"/>
            <p:cNvSpPr txBox="1">
              <a:spLocks noChangeArrowheads="1"/>
            </p:cNvSpPr>
            <p:nvPr/>
          </p:nvSpPr>
          <p:spPr bwMode="auto">
            <a:xfrm>
              <a:off x="1529" y="2352"/>
              <a:ext cx="11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1014" name="Text Box 19"/>
            <p:cNvSpPr txBox="1">
              <a:spLocks noChangeArrowheads="1"/>
            </p:cNvSpPr>
            <p:nvPr/>
          </p:nvSpPr>
          <p:spPr bwMode="auto">
            <a:xfrm>
              <a:off x="1530" y="2561"/>
              <a:ext cx="14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41015" name="Text Box 20"/>
            <p:cNvSpPr txBox="1">
              <a:spLocks noChangeArrowheads="1"/>
            </p:cNvSpPr>
            <p:nvPr/>
          </p:nvSpPr>
          <p:spPr bwMode="auto">
            <a:xfrm>
              <a:off x="1520" y="2790"/>
              <a:ext cx="14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grpSp>
          <p:nvGrpSpPr>
            <p:cNvPr id="41016" name="Group 22"/>
            <p:cNvGrpSpPr>
              <a:grpSpLocks/>
            </p:cNvGrpSpPr>
            <p:nvPr/>
          </p:nvGrpSpPr>
          <p:grpSpPr bwMode="auto">
            <a:xfrm>
              <a:off x="2256" y="1181"/>
              <a:ext cx="1754" cy="1905"/>
              <a:chOff x="2389" y="890"/>
              <a:chExt cx="1754" cy="2223"/>
            </a:xfrm>
          </p:grpSpPr>
          <p:sp>
            <p:nvSpPr>
              <p:cNvPr id="41088" name="Rectangle 23"/>
              <p:cNvSpPr>
                <a:spLocks noChangeArrowheads="1"/>
              </p:cNvSpPr>
              <p:nvPr/>
            </p:nvSpPr>
            <p:spPr bwMode="auto">
              <a:xfrm>
                <a:off x="2389" y="890"/>
                <a:ext cx="182" cy="2223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lIns="90000" tIns="46800" rIns="90000" bIns="46800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41089" name="Rectangle 24"/>
              <p:cNvSpPr>
                <a:spLocks noChangeArrowheads="1"/>
              </p:cNvSpPr>
              <p:nvPr/>
            </p:nvSpPr>
            <p:spPr bwMode="auto">
              <a:xfrm>
                <a:off x="2616" y="890"/>
                <a:ext cx="182" cy="2223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lIns="90000" tIns="46800" rIns="90000" bIns="46800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41090" name="Rectangle 25"/>
              <p:cNvSpPr>
                <a:spLocks noChangeArrowheads="1"/>
              </p:cNvSpPr>
              <p:nvPr/>
            </p:nvSpPr>
            <p:spPr bwMode="auto">
              <a:xfrm>
                <a:off x="2844" y="890"/>
                <a:ext cx="182" cy="2223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lIns="90000" tIns="46800" rIns="90000" bIns="46800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41091" name="Rectangle 26"/>
              <p:cNvSpPr>
                <a:spLocks noChangeArrowheads="1"/>
              </p:cNvSpPr>
              <p:nvPr/>
            </p:nvSpPr>
            <p:spPr bwMode="auto">
              <a:xfrm>
                <a:off x="3070" y="890"/>
                <a:ext cx="182" cy="2223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lIns="90000" tIns="46800" rIns="90000" bIns="46800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41092" name="Rectangle 27"/>
              <p:cNvSpPr>
                <a:spLocks noChangeArrowheads="1"/>
              </p:cNvSpPr>
              <p:nvPr/>
            </p:nvSpPr>
            <p:spPr bwMode="auto">
              <a:xfrm>
                <a:off x="3298" y="890"/>
                <a:ext cx="182" cy="2223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lIns="90000" tIns="46800" rIns="90000" bIns="46800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41093" name="Rectangle 28"/>
              <p:cNvSpPr>
                <a:spLocks noChangeArrowheads="1"/>
              </p:cNvSpPr>
              <p:nvPr/>
            </p:nvSpPr>
            <p:spPr bwMode="auto">
              <a:xfrm>
                <a:off x="3525" y="890"/>
                <a:ext cx="182" cy="2223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lIns="90000" tIns="46800" rIns="90000" bIns="46800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41094" name="Rectangle 29"/>
              <p:cNvSpPr>
                <a:spLocks noChangeArrowheads="1"/>
              </p:cNvSpPr>
              <p:nvPr/>
            </p:nvSpPr>
            <p:spPr bwMode="auto">
              <a:xfrm>
                <a:off x="3743" y="890"/>
                <a:ext cx="182" cy="2223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lIns="90000" tIns="46800" rIns="90000" bIns="46800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41095" name="Rectangle 30"/>
              <p:cNvSpPr>
                <a:spLocks noChangeArrowheads="1"/>
              </p:cNvSpPr>
              <p:nvPr/>
            </p:nvSpPr>
            <p:spPr bwMode="auto">
              <a:xfrm>
                <a:off x="3961" y="890"/>
                <a:ext cx="182" cy="2223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lIns="90000" tIns="46800" rIns="90000" bIns="46800" anchor="ctr">
                <a:flatTx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017" name="Line 31"/>
            <p:cNvSpPr>
              <a:spLocks noChangeShapeType="1"/>
            </p:cNvSpPr>
            <p:nvPr/>
          </p:nvSpPr>
          <p:spPr bwMode="auto">
            <a:xfrm>
              <a:off x="2265" y="1409"/>
              <a:ext cx="176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018" name="Line 32"/>
            <p:cNvSpPr>
              <a:spLocks noChangeShapeType="1"/>
            </p:cNvSpPr>
            <p:nvPr/>
          </p:nvSpPr>
          <p:spPr bwMode="auto">
            <a:xfrm>
              <a:off x="2256" y="1644"/>
              <a:ext cx="176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019" name="Text Box 33"/>
            <p:cNvSpPr txBox="1">
              <a:spLocks noChangeArrowheads="1"/>
            </p:cNvSpPr>
            <p:nvPr/>
          </p:nvSpPr>
          <p:spPr bwMode="auto">
            <a:xfrm>
              <a:off x="2301" y="1214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20" name="Text Box 34"/>
            <p:cNvSpPr txBox="1">
              <a:spLocks noChangeArrowheads="1"/>
            </p:cNvSpPr>
            <p:nvPr/>
          </p:nvSpPr>
          <p:spPr bwMode="auto">
            <a:xfrm>
              <a:off x="2528" y="1217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21" name="Text Box 35"/>
            <p:cNvSpPr txBox="1">
              <a:spLocks noChangeArrowheads="1"/>
            </p:cNvSpPr>
            <p:nvPr/>
          </p:nvSpPr>
          <p:spPr bwMode="auto">
            <a:xfrm>
              <a:off x="2755" y="1217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22" name="Text Box 36"/>
            <p:cNvSpPr txBox="1">
              <a:spLocks noChangeArrowheads="1"/>
            </p:cNvSpPr>
            <p:nvPr/>
          </p:nvSpPr>
          <p:spPr bwMode="auto">
            <a:xfrm>
              <a:off x="2982" y="1216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23" name="Text Box 37"/>
            <p:cNvSpPr txBox="1">
              <a:spLocks noChangeArrowheads="1"/>
            </p:cNvSpPr>
            <p:nvPr/>
          </p:nvSpPr>
          <p:spPr bwMode="auto">
            <a:xfrm>
              <a:off x="3200" y="1217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24" name="Text Box 38"/>
            <p:cNvSpPr txBox="1">
              <a:spLocks noChangeArrowheads="1"/>
            </p:cNvSpPr>
            <p:nvPr/>
          </p:nvSpPr>
          <p:spPr bwMode="auto">
            <a:xfrm>
              <a:off x="3435" y="1217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25" name="Text Box 39"/>
            <p:cNvSpPr txBox="1">
              <a:spLocks noChangeArrowheads="1"/>
            </p:cNvSpPr>
            <p:nvPr/>
          </p:nvSpPr>
          <p:spPr bwMode="auto">
            <a:xfrm>
              <a:off x="3644" y="1208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26" name="Text Box 40"/>
            <p:cNvSpPr txBox="1">
              <a:spLocks noChangeArrowheads="1"/>
            </p:cNvSpPr>
            <p:nvPr/>
          </p:nvSpPr>
          <p:spPr bwMode="auto">
            <a:xfrm>
              <a:off x="3862" y="1217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27" name="Text Box 41"/>
            <p:cNvSpPr txBox="1">
              <a:spLocks noChangeArrowheads="1"/>
            </p:cNvSpPr>
            <p:nvPr/>
          </p:nvSpPr>
          <p:spPr bwMode="auto">
            <a:xfrm>
              <a:off x="2292" y="1442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28" name="Text Box 42"/>
            <p:cNvSpPr txBox="1">
              <a:spLocks noChangeArrowheads="1"/>
            </p:cNvSpPr>
            <p:nvPr/>
          </p:nvSpPr>
          <p:spPr bwMode="auto">
            <a:xfrm>
              <a:off x="2519" y="1445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29" name="Text Box 43"/>
            <p:cNvSpPr txBox="1">
              <a:spLocks noChangeArrowheads="1"/>
            </p:cNvSpPr>
            <p:nvPr/>
          </p:nvSpPr>
          <p:spPr bwMode="auto">
            <a:xfrm>
              <a:off x="2746" y="1445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30" name="Text Box 44"/>
            <p:cNvSpPr txBox="1">
              <a:spLocks noChangeArrowheads="1"/>
            </p:cNvSpPr>
            <p:nvPr/>
          </p:nvSpPr>
          <p:spPr bwMode="auto">
            <a:xfrm>
              <a:off x="2973" y="1444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31" name="Text Box 45"/>
            <p:cNvSpPr txBox="1">
              <a:spLocks noChangeArrowheads="1"/>
            </p:cNvSpPr>
            <p:nvPr/>
          </p:nvSpPr>
          <p:spPr bwMode="auto">
            <a:xfrm>
              <a:off x="3191" y="1445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32" name="Text Box 46"/>
            <p:cNvSpPr txBox="1">
              <a:spLocks noChangeArrowheads="1"/>
            </p:cNvSpPr>
            <p:nvPr/>
          </p:nvSpPr>
          <p:spPr bwMode="auto">
            <a:xfrm>
              <a:off x="3426" y="1445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33" name="Text Box 47"/>
            <p:cNvSpPr txBox="1">
              <a:spLocks noChangeArrowheads="1"/>
            </p:cNvSpPr>
            <p:nvPr/>
          </p:nvSpPr>
          <p:spPr bwMode="auto">
            <a:xfrm>
              <a:off x="3635" y="1436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34" name="Text Box 48"/>
            <p:cNvSpPr txBox="1">
              <a:spLocks noChangeArrowheads="1"/>
            </p:cNvSpPr>
            <p:nvPr/>
          </p:nvSpPr>
          <p:spPr bwMode="auto">
            <a:xfrm>
              <a:off x="3853" y="1445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35" name="Line 49"/>
            <p:cNvSpPr>
              <a:spLocks noChangeShapeType="1"/>
            </p:cNvSpPr>
            <p:nvPr/>
          </p:nvSpPr>
          <p:spPr bwMode="auto">
            <a:xfrm>
              <a:off x="2256" y="1889"/>
              <a:ext cx="176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036" name="Text Box 50"/>
            <p:cNvSpPr txBox="1">
              <a:spLocks noChangeArrowheads="1"/>
            </p:cNvSpPr>
            <p:nvPr/>
          </p:nvSpPr>
          <p:spPr bwMode="auto">
            <a:xfrm>
              <a:off x="2292" y="1677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37" name="Text Box 51"/>
            <p:cNvSpPr txBox="1">
              <a:spLocks noChangeArrowheads="1"/>
            </p:cNvSpPr>
            <p:nvPr/>
          </p:nvSpPr>
          <p:spPr bwMode="auto">
            <a:xfrm>
              <a:off x="2519" y="1680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38" name="Text Box 52"/>
            <p:cNvSpPr txBox="1">
              <a:spLocks noChangeArrowheads="1"/>
            </p:cNvSpPr>
            <p:nvPr/>
          </p:nvSpPr>
          <p:spPr bwMode="auto">
            <a:xfrm>
              <a:off x="2746" y="1680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39" name="Text Box 53"/>
            <p:cNvSpPr txBox="1">
              <a:spLocks noChangeArrowheads="1"/>
            </p:cNvSpPr>
            <p:nvPr/>
          </p:nvSpPr>
          <p:spPr bwMode="auto">
            <a:xfrm>
              <a:off x="2973" y="1679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40" name="Text Box 54"/>
            <p:cNvSpPr txBox="1">
              <a:spLocks noChangeArrowheads="1"/>
            </p:cNvSpPr>
            <p:nvPr/>
          </p:nvSpPr>
          <p:spPr bwMode="auto">
            <a:xfrm>
              <a:off x="3191" y="1680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41" name="Text Box 55"/>
            <p:cNvSpPr txBox="1">
              <a:spLocks noChangeArrowheads="1"/>
            </p:cNvSpPr>
            <p:nvPr/>
          </p:nvSpPr>
          <p:spPr bwMode="auto">
            <a:xfrm>
              <a:off x="3426" y="1680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42" name="Text Box 56"/>
            <p:cNvSpPr txBox="1">
              <a:spLocks noChangeArrowheads="1"/>
            </p:cNvSpPr>
            <p:nvPr/>
          </p:nvSpPr>
          <p:spPr bwMode="auto">
            <a:xfrm>
              <a:off x="3635" y="1671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43" name="Text Box 57"/>
            <p:cNvSpPr txBox="1">
              <a:spLocks noChangeArrowheads="1"/>
            </p:cNvSpPr>
            <p:nvPr/>
          </p:nvSpPr>
          <p:spPr bwMode="auto">
            <a:xfrm>
              <a:off x="3853" y="1680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44" name="Line 58"/>
            <p:cNvSpPr>
              <a:spLocks noChangeShapeType="1"/>
            </p:cNvSpPr>
            <p:nvPr/>
          </p:nvSpPr>
          <p:spPr bwMode="auto">
            <a:xfrm>
              <a:off x="2247" y="2114"/>
              <a:ext cx="176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045" name="Text Box 59"/>
            <p:cNvSpPr txBox="1">
              <a:spLocks noChangeArrowheads="1"/>
            </p:cNvSpPr>
            <p:nvPr/>
          </p:nvSpPr>
          <p:spPr bwMode="auto">
            <a:xfrm>
              <a:off x="2283" y="1912"/>
              <a:ext cx="122" cy="173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46" name="Text Box 60"/>
            <p:cNvSpPr txBox="1">
              <a:spLocks noChangeArrowheads="1"/>
            </p:cNvSpPr>
            <p:nvPr/>
          </p:nvSpPr>
          <p:spPr bwMode="auto">
            <a:xfrm>
              <a:off x="2510" y="1915"/>
              <a:ext cx="122" cy="173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47" name="Text Box 61"/>
            <p:cNvSpPr txBox="1">
              <a:spLocks noChangeArrowheads="1"/>
            </p:cNvSpPr>
            <p:nvPr/>
          </p:nvSpPr>
          <p:spPr bwMode="auto">
            <a:xfrm>
              <a:off x="2737" y="1915"/>
              <a:ext cx="122" cy="173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48" name="Text Box 62"/>
            <p:cNvSpPr txBox="1">
              <a:spLocks noChangeArrowheads="1"/>
            </p:cNvSpPr>
            <p:nvPr/>
          </p:nvSpPr>
          <p:spPr bwMode="auto">
            <a:xfrm>
              <a:off x="2964" y="1914"/>
              <a:ext cx="122" cy="173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49" name="Text Box 63"/>
            <p:cNvSpPr txBox="1">
              <a:spLocks noChangeArrowheads="1"/>
            </p:cNvSpPr>
            <p:nvPr/>
          </p:nvSpPr>
          <p:spPr bwMode="auto">
            <a:xfrm>
              <a:off x="3182" y="1915"/>
              <a:ext cx="122" cy="173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50" name="Text Box 64"/>
            <p:cNvSpPr txBox="1">
              <a:spLocks noChangeArrowheads="1"/>
            </p:cNvSpPr>
            <p:nvPr/>
          </p:nvSpPr>
          <p:spPr bwMode="auto">
            <a:xfrm>
              <a:off x="3417" y="1915"/>
              <a:ext cx="122" cy="173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51" name="Text Box 65"/>
            <p:cNvSpPr txBox="1">
              <a:spLocks noChangeArrowheads="1"/>
            </p:cNvSpPr>
            <p:nvPr/>
          </p:nvSpPr>
          <p:spPr bwMode="auto">
            <a:xfrm>
              <a:off x="3626" y="1906"/>
              <a:ext cx="122" cy="173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52" name="Text Box 66"/>
            <p:cNvSpPr txBox="1">
              <a:spLocks noChangeArrowheads="1"/>
            </p:cNvSpPr>
            <p:nvPr/>
          </p:nvSpPr>
          <p:spPr bwMode="auto">
            <a:xfrm>
              <a:off x="3844" y="1915"/>
              <a:ext cx="122" cy="173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53" name="Line 67"/>
            <p:cNvSpPr>
              <a:spLocks noChangeShapeType="1"/>
            </p:cNvSpPr>
            <p:nvPr/>
          </p:nvSpPr>
          <p:spPr bwMode="auto">
            <a:xfrm>
              <a:off x="2256" y="2361"/>
              <a:ext cx="176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054" name="Text Box 68"/>
            <p:cNvSpPr txBox="1">
              <a:spLocks noChangeArrowheads="1"/>
            </p:cNvSpPr>
            <p:nvPr/>
          </p:nvSpPr>
          <p:spPr bwMode="auto">
            <a:xfrm>
              <a:off x="2292" y="2159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55" name="Text Box 69"/>
            <p:cNvSpPr txBox="1">
              <a:spLocks noChangeArrowheads="1"/>
            </p:cNvSpPr>
            <p:nvPr/>
          </p:nvSpPr>
          <p:spPr bwMode="auto">
            <a:xfrm>
              <a:off x="2519" y="2162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56" name="Text Box 70"/>
            <p:cNvSpPr txBox="1">
              <a:spLocks noChangeArrowheads="1"/>
            </p:cNvSpPr>
            <p:nvPr/>
          </p:nvSpPr>
          <p:spPr bwMode="auto">
            <a:xfrm>
              <a:off x="2746" y="2162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57" name="Text Box 71"/>
            <p:cNvSpPr txBox="1">
              <a:spLocks noChangeArrowheads="1"/>
            </p:cNvSpPr>
            <p:nvPr/>
          </p:nvSpPr>
          <p:spPr bwMode="auto">
            <a:xfrm>
              <a:off x="2973" y="2161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58" name="Text Box 72"/>
            <p:cNvSpPr txBox="1">
              <a:spLocks noChangeArrowheads="1"/>
            </p:cNvSpPr>
            <p:nvPr/>
          </p:nvSpPr>
          <p:spPr bwMode="auto">
            <a:xfrm>
              <a:off x="3191" y="2162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59" name="Text Box 73"/>
            <p:cNvSpPr txBox="1">
              <a:spLocks noChangeArrowheads="1"/>
            </p:cNvSpPr>
            <p:nvPr/>
          </p:nvSpPr>
          <p:spPr bwMode="auto">
            <a:xfrm>
              <a:off x="3426" y="2162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60" name="Text Box 74"/>
            <p:cNvSpPr txBox="1">
              <a:spLocks noChangeArrowheads="1"/>
            </p:cNvSpPr>
            <p:nvPr/>
          </p:nvSpPr>
          <p:spPr bwMode="auto">
            <a:xfrm>
              <a:off x="3635" y="2153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61" name="Text Box 75"/>
            <p:cNvSpPr txBox="1">
              <a:spLocks noChangeArrowheads="1"/>
            </p:cNvSpPr>
            <p:nvPr/>
          </p:nvSpPr>
          <p:spPr bwMode="auto">
            <a:xfrm>
              <a:off x="3853" y="2162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62" name="Line 76"/>
            <p:cNvSpPr>
              <a:spLocks noChangeShapeType="1"/>
            </p:cNvSpPr>
            <p:nvPr/>
          </p:nvSpPr>
          <p:spPr bwMode="auto">
            <a:xfrm>
              <a:off x="2246" y="2605"/>
              <a:ext cx="176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063" name="Text Box 77"/>
            <p:cNvSpPr txBox="1">
              <a:spLocks noChangeArrowheads="1"/>
            </p:cNvSpPr>
            <p:nvPr/>
          </p:nvSpPr>
          <p:spPr bwMode="auto">
            <a:xfrm>
              <a:off x="2282" y="2403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64" name="Text Box 78"/>
            <p:cNvSpPr txBox="1">
              <a:spLocks noChangeArrowheads="1"/>
            </p:cNvSpPr>
            <p:nvPr/>
          </p:nvSpPr>
          <p:spPr bwMode="auto">
            <a:xfrm>
              <a:off x="2509" y="2406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65" name="Text Box 79"/>
            <p:cNvSpPr txBox="1">
              <a:spLocks noChangeArrowheads="1"/>
            </p:cNvSpPr>
            <p:nvPr/>
          </p:nvSpPr>
          <p:spPr bwMode="auto">
            <a:xfrm>
              <a:off x="2736" y="2406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66" name="Text Box 80"/>
            <p:cNvSpPr txBox="1">
              <a:spLocks noChangeArrowheads="1"/>
            </p:cNvSpPr>
            <p:nvPr/>
          </p:nvSpPr>
          <p:spPr bwMode="auto">
            <a:xfrm>
              <a:off x="2963" y="2405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67" name="Text Box 81"/>
            <p:cNvSpPr txBox="1">
              <a:spLocks noChangeArrowheads="1"/>
            </p:cNvSpPr>
            <p:nvPr/>
          </p:nvSpPr>
          <p:spPr bwMode="auto">
            <a:xfrm>
              <a:off x="3181" y="2406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68" name="Text Box 82"/>
            <p:cNvSpPr txBox="1">
              <a:spLocks noChangeArrowheads="1"/>
            </p:cNvSpPr>
            <p:nvPr/>
          </p:nvSpPr>
          <p:spPr bwMode="auto">
            <a:xfrm>
              <a:off x="3416" y="2406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69" name="Text Box 83"/>
            <p:cNvSpPr txBox="1">
              <a:spLocks noChangeArrowheads="1"/>
            </p:cNvSpPr>
            <p:nvPr/>
          </p:nvSpPr>
          <p:spPr bwMode="auto">
            <a:xfrm>
              <a:off x="3625" y="2397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70" name="Text Box 84"/>
            <p:cNvSpPr txBox="1">
              <a:spLocks noChangeArrowheads="1"/>
            </p:cNvSpPr>
            <p:nvPr/>
          </p:nvSpPr>
          <p:spPr bwMode="auto">
            <a:xfrm>
              <a:off x="3843" y="2406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71" name="Line 85"/>
            <p:cNvSpPr>
              <a:spLocks noChangeShapeType="1"/>
            </p:cNvSpPr>
            <p:nvPr/>
          </p:nvSpPr>
          <p:spPr bwMode="auto">
            <a:xfrm>
              <a:off x="2257" y="2832"/>
              <a:ext cx="176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072" name="Text Box 86"/>
            <p:cNvSpPr txBox="1">
              <a:spLocks noChangeArrowheads="1"/>
            </p:cNvSpPr>
            <p:nvPr/>
          </p:nvSpPr>
          <p:spPr bwMode="auto">
            <a:xfrm>
              <a:off x="2293" y="2630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73" name="Text Box 87"/>
            <p:cNvSpPr txBox="1">
              <a:spLocks noChangeArrowheads="1"/>
            </p:cNvSpPr>
            <p:nvPr/>
          </p:nvSpPr>
          <p:spPr bwMode="auto">
            <a:xfrm>
              <a:off x="2520" y="2633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74" name="Text Box 88"/>
            <p:cNvSpPr txBox="1">
              <a:spLocks noChangeArrowheads="1"/>
            </p:cNvSpPr>
            <p:nvPr/>
          </p:nvSpPr>
          <p:spPr bwMode="auto">
            <a:xfrm>
              <a:off x="2747" y="2633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75" name="Text Box 89"/>
            <p:cNvSpPr txBox="1">
              <a:spLocks noChangeArrowheads="1"/>
            </p:cNvSpPr>
            <p:nvPr/>
          </p:nvSpPr>
          <p:spPr bwMode="auto">
            <a:xfrm>
              <a:off x="2974" y="2632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76" name="Text Box 90"/>
            <p:cNvSpPr txBox="1">
              <a:spLocks noChangeArrowheads="1"/>
            </p:cNvSpPr>
            <p:nvPr/>
          </p:nvSpPr>
          <p:spPr bwMode="auto">
            <a:xfrm>
              <a:off x="3192" y="2633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77" name="Text Box 91"/>
            <p:cNvSpPr txBox="1">
              <a:spLocks noChangeArrowheads="1"/>
            </p:cNvSpPr>
            <p:nvPr/>
          </p:nvSpPr>
          <p:spPr bwMode="auto">
            <a:xfrm>
              <a:off x="3427" y="2633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78" name="Text Box 92"/>
            <p:cNvSpPr txBox="1">
              <a:spLocks noChangeArrowheads="1"/>
            </p:cNvSpPr>
            <p:nvPr/>
          </p:nvSpPr>
          <p:spPr bwMode="auto">
            <a:xfrm>
              <a:off x="3617" y="2624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79" name="Text Box 93"/>
            <p:cNvSpPr txBox="1">
              <a:spLocks noChangeArrowheads="1"/>
            </p:cNvSpPr>
            <p:nvPr/>
          </p:nvSpPr>
          <p:spPr bwMode="auto">
            <a:xfrm>
              <a:off x="3854" y="2633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80" name="Text Box 94"/>
            <p:cNvSpPr txBox="1">
              <a:spLocks noChangeArrowheads="1"/>
            </p:cNvSpPr>
            <p:nvPr/>
          </p:nvSpPr>
          <p:spPr bwMode="auto">
            <a:xfrm>
              <a:off x="2291" y="2856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81" name="Text Box 95"/>
            <p:cNvSpPr txBox="1">
              <a:spLocks noChangeArrowheads="1"/>
            </p:cNvSpPr>
            <p:nvPr/>
          </p:nvSpPr>
          <p:spPr bwMode="auto">
            <a:xfrm>
              <a:off x="2518" y="2859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82" name="Text Box 96"/>
            <p:cNvSpPr txBox="1">
              <a:spLocks noChangeArrowheads="1"/>
            </p:cNvSpPr>
            <p:nvPr/>
          </p:nvSpPr>
          <p:spPr bwMode="auto">
            <a:xfrm>
              <a:off x="2745" y="2859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83" name="Text Box 97"/>
            <p:cNvSpPr txBox="1">
              <a:spLocks noChangeArrowheads="1"/>
            </p:cNvSpPr>
            <p:nvPr/>
          </p:nvSpPr>
          <p:spPr bwMode="auto">
            <a:xfrm>
              <a:off x="2972" y="2858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1084" name="Text Box 98"/>
            <p:cNvSpPr txBox="1">
              <a:spLocks noChangeArrowheads="1"/>
            </p:cNvSpPr>
            <p:nvPr/>
          </p:nvSpPr>
          <p:spPr bwMode="auto">
            <a:xfrm>
              <a:off x="3190" y="2859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85" name="Text Box 99"/>
            <p:cNvSpPr txBox="1">
              <a:spLocks noChangeArrowheads="1"/>
            </p:cNvSpPr>
            <p:nvPr/>
          </p:nvSpPr>
          <p:spPr bwMode="auto">
            <a:xfrm>
              <a:off x="3425" y="2859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86" name="Text Box 100"/>
            <p:cNvSpPr txBox="1">
              <a:spLocks noChangeArrowheads="1"/>
            </p:cNvSpPr>
            <p:nvPr/>
          </p:nvSpPr>
          <p:spPr bwMode="auto">
            <a:xfrm>
              <a:off x="3615" y="2850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1087" name="Text Box 101"/>
            <p:cNvSpPr txBox="1">
              <a:spLocks noChangeArrowheads="1"/>
            </p:cNvSpPr>
            <p:nvPr/>
          </p:nvSpPr>
          <p:spPr bwMode="auto">
            <a:xfrm>
              <a:off x="3852" y="2859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</p:grpSp>
      <p:grpSp>
        <p:nvGrpSpPr>
          <p:cNvPr id="40963" name="Group 102"/>
          <p:cNvGrpSpPr>
            <a:grpSpLocks/>
          </p:cNvGrpSpPr>
          <p:nvPr/>
        </p:nvGrpSpPr>
        <p:grpSpPr bwMode="auto">
          <a:xfrm>
            <a:off x="6156325" y="476250"/>
            <a:ext cx="2447925" cy="431800"/>
            <a:chOff x="3878" y="300"/>
            <a:chExt cx="1542" cy="272"/>
          </a:xfrm>
        </p:grpSpPr>
        <p:sp>
          <p:nvSpPr>
            <p:cNvPr id="40990" name="Rectangle 103"/>
            <p:cNvSpPr>
              <a:spLocks noChangeArrowheads="1"/>
            </p:cNvSpPr>
            <p:nvPr/>
          </p:nvSpPr>
          <p:spPr bwMode="auto">
            <a:xfrm>
              <a:off x="3878" y="300"/>
              <a:ext cx="1542" cy="272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lIns="90000" tIns="46800" rIns="90000" bIns="46800" anchor="ctr">
              <a:spAutoFit/>
              <a:flatTx/>
            </a:bodyPr>
            <a:lstStyle/>
            <a:p>
              <a:endParaRPr lang="zh-CN" altLang="en-US"/>
            </a:p>
          </p:txBody>
        </p:sp>
        <p:sp>
          <p:nvSpPr>
            <p:cNvPr id="40991" name="Text Box 104"/>
            <p:cNvSpPr txBox="1">
              <a:spLocks noChangeArrowheads="1"/>
            </p:cNvSpPr>
            <p:nvPr/>
          </p:nvSpPr>
          <p:spPr bwMode="auto">
            <a:xfrm>
              <a:off x="3915" y="352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0992" name="Text Box 105"/>
            <p:cNvSpPr txBox="1">
              <a:spLocks noChangeArrowheads="1"/>
            </p:cNvSpPr>
            <p:nvPr/>
          </p:nvSpPr>
          <p:spPr bwMode="auto">
            <a:xfrm>
              <a:off x="4105" y="346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0993" name="Text Box 106"/>
            <p:cNvSpPr txBox="1">
              <a:spLocks noChangeArrowheads="1"/>
            </p:cNvSpPr>
            <p:nvPr/>
          </p:nvSpPr>
          <p:spPr bwMode="auto">
            <a:xfrm>
              <a:off x="4288" y="355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0994" name="Text Box 107"/>
            <p:cNvSpPr txBox="1">
              <a:spLocks noChangeArrowheads="1"/>
            </p:cNvSpPr>
            <p:nvPr/>
          </p:nvSpPr>
          <p:spPr bwMode="auto">
            <a:xfrm>
              <a:off x="4477" y="354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0995" name="Text Box 108"/>
            <p:cNvSpPr txBox="1">
              <a:spLocks noChangeArrowheads="1"/>
            </p:cNvSpPr>
            <p:nvPr/>
          </p:nvSpPr>
          <p:spPr bwMode="auto">
            <a:xfrm>
              <a:off x="4659" y="355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0996" name="Text Box 109"/>
            <p:cNvSpPr txBox="1">
              <a:spLocks noChangeArrowheads="1"/>
            </p:cNvSpPr>
            <p:nvPr/>
          </p:nvSpPr>
          <p:spPr bwMode="auto">
            <a:xfrm>
              <a:off x="4848" y="355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  <p:sp>
          <p:nvSpPr>
            <p:cNvPr id="40997" name="Text Box 110"/>
            <p:cNvSpPr txBox="1">
              <a:spLocks noChangeArrowheads="1"/>
            </p:cNvSpPr>
            <p:nvPr/>
          </p:nvSpPr>
          <p:spPr bwMode="auto">
            <a:xfrm>
              <a:off x="5037" y="345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0</a:t>
              </a:r>
            </a:p>
          </p:txBody>
        </p:sp>
        <p:sp>
          <p:nvSpPr>
            <p:cNvPr id="40998" name="Text Box 111"/>
            <p:cNvSpPr txBox="1">
              <a:spLocks noChangeArrowheads="1"/>
            </p:cNvSpPr>
            <p:nvPr/>
          </p:nvSpPr>
          <p:spPr bwMode="auto">
            <a:xfrm>
              <a:off x="5220" y="347"/>
              <a:ext cx="122" cy="17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lIns="36000" tIns="0" rIns="36000" bIns="0">
              <a:spAutoFit/>
            </a:bodyPr>
            <a:lstStyle/>
            <a:p>
              <a:pPr algn="ctr"/>
              <a:r>
                <a:rPr lang="en-US" altLang="zh-CN" sz="1800"/>
                <a:t>1</a:t>
              </a:r>
            </a:p>
          </p:txBody>
        </p:sp>
      </p:grpSp>
      <p:sp>
        <p:nvSpPr>
          <p:cNvPr id="40964" name="Rectangle 112"/>
          <p:cNvSpPr>
            <a:spLocks noChangeArrowheads="1"/>
          </p:cNvSpPr>
          <p:nvPr/>
        </p:nvSpPr>
        <p:spPr bwMode="auto">
          <a:xfrm>
            <a:off x="250825" y="981075"/>
            <a:ext cx="1008063" cy="4318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lIns="90000" tIns="46800" rIns="90000" bIns="46800"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40965" name="Text Box 113"/>
          <p:cNvSpPr txBox="1">
            <a:spLocks noChangeArrowheads="1"/>
          </p:cNvSpPr>
          <p:nvPr/>
        </p:nvSpPr>
        <p:spPr bwMode="auto">
          <a:xfrm>
            <a:off x="309563" y="1063625"/>
            <a:ext cx="193675" cy="274638"/>
          </a:xfrm>
          <a:prstGeom prst="rect">
            <a:avLst/>
          </a:prstGeom>
          <a:solidFill>
            <a:schemeClr val="hlink"/>
          </a:solidFill>
          <a:ln w="19050">
            <a:noFill/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algn="ctr"/>
            <a:r>
              <a:rPr lang="en-US" altLang="zh-CN" sz="1800"/>
              <a:t>0</a:t>
            </a:r>
          </a:p>
        </p:txBody>
      </p:sp>
      <p:sp>
        <p:nvSpPr>
          <p:cNvPr id="40966" name="Text Box 114"/>
          <p:cNvSpPr txBox="1">
            <a:spLocks noChangeArrowheads="1"/>
          </p:cNvSpPr>
          <p:nvPr/>
        </p:nvSpPr>
        <p:spPr bwMode="auto">
          <a:xfrm>
            <a:off x="641350" y="1068388"/>
            <a:ext cx="193675" cy="274637"/>
          </a:xfrm>
          <a:prstGeom prst="rect">
            <a:avLst/>
          </a:prstGeom>
          <a:solidFill>
            <a:schemeClr val="hlink"/>
          </a:solidFill>
          <a:ln w="19050">
            <a:noFill/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algn="ctr"/>
            <a:r>
              <a:rPr lang="en-US" altLang="zh-CN" sz="1800"/>
              <a:t>1</a:t>
            </a:r>
          </a:p>
        </p:txBody>
      </p:sp>
      <p:sp>
        <p:nvSpPr>
          <p:cNvPr id="40967" name="Text Box 115"/>
          <p:cNvSpPr txBox="1">
            <a:spLocks noChangeArrowheads="1"/>
          </p:cNvSpPr>
          <p:nvPr/>
        </p:nvSpPr>
        <p:spPr bwMode="auto">
          <a:xfrm>
            <a:off x="971550" y="1081088"/>
            <a:ext cx="193675" cy="274637"/>
          </a:xfrm>
          <a:prstGeom prst="rect">
            <a:avLst/>
          </a:prstGeom>
          <a:solidFill>
            <a:schemeClr val="hlink"/>
          </a:solidFill>
          <a:ln w="19050">
            <a:noFill/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algn="ctr"/>
            <a:r>
              <a:rPr lang="en-US" altLang="zh-CN" sz="1800"/>
              <a:t>1</a:t>
            </a:r>
          </a:p>
        </p:txBody>
      </p:sp>
      <p:sp>
        <p:nvSpPr>
          <p:cNvPr id="40968" name="Line 116"/>
          <p:cNvSpPr>
            <a:spLocks noChangeShapeType="1"/>
          </p:cNvSpPr>
          <p:nvPr/>
        </p:nvSpPr>
        <p:spPr bwMode="auto">
          <a:xfrm>
            <a:off x="755650" y="1412875"/>
            <a:ext cx="0" cy="360363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969" name="Line 117"/>
          <p:cNvSpPr>
            <a:spLocks noChangeShapeType="1"/>
          </p:cNvSpPr>
          <p:nvPr/>
        </p:nvSpPr>
        <p:spPr bwMode="auto">
          <a:xfrm>
            <a:off x="323850" y="1412875"/>
            <a:ext cx="360363" cy="360363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970" name="Line 118"/>
          <p:cNvSpPr>
            <a:spLocks noChangeShapeType="1"/>
          </p:cNvSpPr>
          <p:nvPr/>
        </p:nvSpPr>
        <p:spPr bwMode="auto">
          <a:xfrm flipH="1">
            <a:off x="800100" y="1443038"/>
            <a:ext cx="360363" cy="360362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971" name="AutoShape 119"/>
          <p:cNvSpPr>
            <a:spLocks noChangeArrowheads="1"/>
          </p:cNvSpPr>
          <p:nvPr/>
        </p:nvSpPr>
        <p:spPr bwMode="auto">
          <a:xfrm rot="5400000">
            <a:off x="125413" y="2287587"/>
            <a:ext cx="2217738" cy="12176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5874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060" y="0"/>
                </a:moveTo>
                <a:lnTo>
                  <a:pt x="10520" y="7200"/>
                </a:lnTo>
                <a:lnTo>
                  <a:pt x="13606" y="7200"/>
                </a:lnTo>
                <a:lnTo>
                  <a:pt x="13606" y="15874"/>
                </a:lnTo>
                <a:lnTo>
                  <a:pt x="0" y="15874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6060" y="0"/>
                </a:lnTo>
                <a:close/>
              </a:path>
            </a:pathLst>
          </a:custGeom>
          <a:noFill/>
          <a:ln w="19050" algn="ctr">
            <a:solidFill>
              <a:srgbClr val="00FF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0972" name="Text Box 120"/>
          <p:cNvSpPr txBox="1">
            <a:spLocks noChangeArrowheads="1"/>
          </p:cNvSpPr>
          <p:nvPr/>
        </p:nvSpPr>
        <p:spPr bwMode="auto">
          <a:xfrm>
            <a:off x="250825" y="260350"/>
            <a:ext cx="15843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地址寄存器</a:t>
            </a:r>
          </a:p>
        </p:txBody>
      </p:sp>
      <p:sp>
        <p:nvSpPr>
          <p:cNvPr id="40973" name="Text Box 121"/>
          <p:cNvSpPr txBox="1">
            <a:spLocks noChangeArrowheads="1"/>
          </p:cNvSpPr>
          <p:nvPr/>
        </p:nvSpPr>
        <p:spPr bwMode="auto">
          <a:xfrm>
            <a:off x="250825" y="4076700"/>
            <a:ext cx="15843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/>
              <a:t>Address Bus</a:t>
            </a:r>
          </a:p>
        </p:txBody>
      </p:sp>
      <p:sp>
        <p:nvSpPr>
          <p:cNvPr id="40974" name="AutoShape 122"/>
          <p:cNvSpPr>
            <a:spLocks noChangeArrowheads="1"/>
          </p:cNvSpPr>
          <p:nvPr/>
        </p:nvSpPr>
        <p:spPr bwMode="auto">
          <a:xfrm>
            <a:off x="6516688" y="1484313"/>
            <a:ext cx="2265362" cy="18002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9090 h 21600"/>
              <a:gd name="T20" fmla="*/ 18337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272" y="0"/>
                </a:moveTo>
                <a:lnTo>
                  <a:pt x="12943" y="7035"/>
                </a:lnTo>
                <a:lnTo>
                  <a:pt x="16206" y="7035"/>
                </a:lnTo>
                <a:lnTo>
                  <a:pt x="16206" y="19090"/>
                </a:lnTo>
                <a:lnTo>
                  <a:pt x="0" y="19090"/>
                </a:lnTo>
                <a:lnTo>
                  <a:pt x="0" y="21600"/>
                </a:lnTo>
                <a:lnTo>
                  <a:pt x="18337" y="21600"/>
                </a:lnTo>
                <a:lnTo>
                  <a:pt x="18337" y="7035"/>
                </a:lnTo>
                <a:lnTo>
                  <a:pt x="21600" y="7035"/>
                </a:lnTo>
                <a:lnTo>
                  <a:pt x="17272" y="0"/>
                </a:lnTo>
                <a:close/>
              </a:path>
            </a:pathLst>
          </a:custGeom>
          <a:noFill/>
          <a:ln w="19050" algn="ctr">
            <a:solidFill>
              <a:srgbClr val="00FF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0975" name="Text Box 123"/>
          <p:cNvSpPr txBox="1">
            <a:spLocks noChangeArrowheads="1"/>
          </p:cNvSpPr>
          <p:nvPr/>
        </p:nvSpPr>
        <p:spPr bwMode="auto">
          <a:xfrm>
            <a:off x="6732588" y="3284538"/>
            <a:ext cx="1223962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/>
              <a:t>Data Bus</a:t>
            </a:r>
          </a:p>
        </p:txBody>
      </p:sp>
      <p:sp>
        <p:nvSpPr>
          <p:cNvPr id="40976" name="Line 124"/>
          <p:cNvSpPr>
            <a:spLocks noChangeShapeType="1"/>
          </p:cNvSpPr>
          <p:nvPr/>
        </p:nvSpPr>
        <p:spPr bwMode="auto">
          <a:xfrm>
            <a:off x="6284913" y="914400"/>
            <a:ext cx="1887537" cy="642938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977" name="Line 125"/>
          <p:cNvSpPr>
            <a:spLocks noChangeShapeType="1"/>
          </p:cNvSpPr>
          <p:nvPr/>
        </p:nvSpPr>
        <p:spPr bwMode="auto">
          <a:xfrm flipH="1">
            <a:off x="8359775" y="908050"/>
            <a:ext cx="28575" cy="630238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978" name="Line 126"/>
          <p:cNvSpPr>
            <a:spLocks noChangeShapeType="1"/>
          </p:cNvSpPr>
          <p:nvPr/>
        </p:nvSpPr>
        <p:spPr bwMode="auto">
          <a:xfrm>
            <a:off x="8101013" y="908050"/>
            <a:ext cx="201612" cy="674688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979" name="Line 127"/>
          <p:cNvSpPr>
            <a:spLocks noChangeShapeType="1"/>
          </p:cNvSpPr>
          <p:nvPr/>
        </p:nvSpPr>
        <p:spPr bwMode="auto">
          <a:xfrm>
            <a:off x="7812088" y="908050"/>
            <a:ext cx="460375" cy="655638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980" name="Line 128"/>
          <p:cNvSpPr>
            <a:spLocks noChangeShapeType="1"/>
          </p:cNvSpPr>
          <p:nvPr/>
        </p:nvSpPr>
        <p:spPr bwMode="auto">
          <a:xfrm>
            <a:off x="7524750" y="908050"/>
            <a:ext cx="719138" cy="635000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981" name="Line 129"/>
          <p:cNvSpPr>
            <a:spLocks noChangeShapeType="1"/>
          </p:cNvSpPr>
          <p:nvPr/>
        </p:nvSpPr>
        <p:spPr bwMode="auto">
          <a:xfrm>
            <a:off x="6900863" y="922338"/>
            <a:ext cx="1298575" cy="620712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982" name="Line 130"/>
          <p:cNvSpPr>
            <a:spLocks noChangeShapeType="1"/>
          </p:cNvSpPr>
          <p:nvPr/>
        </p:nvSpPr>
        <p:spPr bwMode="auto">
          <a:xfrm>
            <a:off x="7235825" y="908050"/>
            <a:ext cx="1008063" cy="641350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983" name="Line 131"/>
          <p:cNvSpPr>
            <a:spLocks noChangeShapeType="1"/>
          </p:cNvSpPr>
          <p:nvPr/>
        </p:nvSpPr>
        <p:spPr bwMode="auto">
          <a:xfrm>
            <a:off x="6588125" y="908050"/>
            <a:ext cx="1628775" cy="646113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984" name="Text Box 132"/>
          <p:cNvSpPr txBox="1">
            <a:spLocks noChangeArrowheads="1"/>
          </p:cNvSpPr>
          <p:nvPr/>
        </p:nvSpPr>
        <p:spPr bwMode="auto">
          <a:xfrm>
            <a:off x="4500563" y="404813"/>
            <a:ext cx="15843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数据寄存器</a:t>
            </a:r>
          </a:p>
        </p:txBody>
      </p:sp>
      <p:sp>
        <p:nvSpPr>
          <p:cNvPr id="40985" name="Text Box 133"/>
          <p:cNvSpPr txBox="1">
            <a:spLocks noChangeArrowheads="1"/>
          </p:cNvSpPr>
          <p:nvPr/>
        </p:nvSpPr>
        <p:spPr bwMode="auto">
          <a:xfrm>
            <a:off x="971550" y="2708275"/>
            <a:ext cx="3603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/>
              <a:t>①</a:t>
            </a:r>
          </a:p>
        </p:txBody>
      </p:sp>
      <p:sp>
        <p:nvSpPr>
          <p:cNvPr id="40986" name="Text Box 134"/>
          <p:cNvSpPr txBox="1">
            <a:spLocks noChangeArrowheads="1"/>
          </p:cNvSpPr>
          <p:nvPr/>
        </p:nvSpPr>
        <p:spPr bwMode="auto">
          <a:xfrm>
            <a:off x="4787900" y="5157788"/>
            <a:ext cx="5032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/>
              <a:t>②</a:t>
            </a:r>
          </a:p>
        </p:txBody>
      </p:sp>
      <p:sp>
        <p:nvSpPr>
          <p:cNvPr id="40987" name="Text Box 135"/>
          <p:cNvSpPr txBox="1">
            <a:spLocks noChangeArrowheads="1"/>
          </p:cNvSpPr>
          <p:nvPr/>
        </p:nvSpPr>
        <p:spPr bwMode="auto">
          <a:xfrm>
            <a:off x="6948488" y="2708275"/>
            <a:ext cx="5048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/>
              <a:t>③</a:t>
            </a:r>
          </a:p>
        </p:txBody>
      </p:sp>
      <p:sp>
        <p:nvSpPr>
          <p:cNvPr id="40988" name="Line 136"/>
          <p:cNvSpPr>
            <a:spLocks noChangeShapeType="1"/>
          </p:cNvSpPr>
          <p:nvPr/>
        </p:nvSpPr>
        <p:spPr bwMode="auto">
          <a:xfrm flipH="1" flipV="1">
            <a:off x="4773613" y="4910138"/>
            <a:ext cx="14287" cy="534987"/>
          </a:xfrm>
          <a:prstGeom prst="line">
            <a:avLst/>
          </a:prstGeom>
          <a:noFill/>
          <a:ln w="19050">
            <a:solidFill>
              <a:srgbClr val="00FFFF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989" name="Text Box 137"/>
          <p:cNvSpPr txBox="1">
            <a:spLocks noChangeArrowheads="1"/>
          </p:cNvSpPr>
          <p:nvPr/>
        </p:nvSpPr>
        <p:spPr bwMode="auto">
          <a:xfrm>
            <a:off x="3995738" y="5157788"/>
            <a:ext cx="8651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/>
              <a:t>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总线结构</a:t>
            </a:r>
          </a:p>
        </p:txBody>
      </p:sp>
      <p:sp>
        <p:nvSpPr>
          <p:cNvPr id="408580" name="AutoShape 4"/>
          <p:cNvSpPr>
            <a:spLocks noChangeArrowheads="1"/>
          </p:cNvSpPr>
          <p:nvPr/>
        </p:nvSpPr>
        <p:spPr bwMode="auto">
          <a:xfrm>
            <a:off x="152400" y="228600"/>
            <a:ext cx="3581400" cy="381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0000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第三节   数据通路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762000"/>
            <a:ext cx="1600200" cy="381000"/>
            <a:chOff x="0" y="1200"/>
            <a:chExt cx="2423" cy="240"/>
          </a:xfrm>
        </p:grpSpPr>
        <p:sp>
          <p:nvSpPr>
            <p:cNvPr id="42022" name="AutoShape 6"/>
            <p:cNvSpPr>
              <a:spLocks noChangeArrowheads="1"/>
            </p:cNvSpPr>
            <p:nvPr/>
          </p:nvSpPr>
          <p:spPr bwMode="auto">
            <a:xfrm>
              <a:off x="0" y="1200"/>
              <a:ext cx="1819" cy="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70047"/>
                </a:gs>
                <a:gs pos="100000">
                  <a:srgbClr val="990099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总线</a:t>
              </a:r>
            </a:p>
          </p:txBody>
        </p:sp>
        <p:sp>
          <p:nvSpPr>
            <p:cNvPr id="42023" name="Line 7"/>
            <p:cNvSpPr>
              <a:spLocks noChangeShapeType="1"/>
            </p:cNvSpPr>
            <p:nvPr/>
          </p:nvSpPr>
          <p:spPr bwMode="auto">
            <a:xfrm flipV="1">
              <a:off x="1854" y="1326"/>
              <a:ext cx="569" cy="1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sysDot"/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08584" name="Text Box 8"/>
          <p:cNvSpPr txBox="1">
            <a:spLocks noChangeArrowheads="1"/>
          </p:cNvSpPr>
          <p:nvPr/>
        </p:nvSpPr>
        <p:spPr bwMode="auto">
          <a:xfrm>
            <a:off x="1908175" y="692150"/>
            <a:ext cx="55435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多个系统部件之间进行数据传输的公共通路。</a:t>
            </a:r>
          </a:p>
        </p:txBody>
      </p:sp>
      <p:sp>
        <p:nvSpPr>
          <p:cNvPr id="408585" name="Text Box 9"/>
          <p:cNvSpPr txBox="1">
            <a:spLocks noChangeArrowheads="1"/>
          </p:cNvSpPr>
          <p:nvPr/>
        </p:nvSpPr>
        <p:spPr bwMode="auto">
          <a:xfrm>
            <a:off x="6991350" y="692150"/>
            <a:ext cx="18399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AB</a:t>
            </a:r>
            <a:r>
              <a:rPr lang="zh-CN" altLang="en-US"/>
              <a:t>、</a:t>
            </a:r>
            <a:r>
              <a:rPr lang="en-US" altLang="zh-CN"/>
              <a:t>DB</a:t>
            </a:r>
            <a:r>
              <a:rPr lang="zh-CN" altLang="en-US"/>
              <a:t>、</a:t>
            </a:r>
            <a:r>
              <a:rPr lang="en-US" altLang="zh-CN"/>
              <a:t>CB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0" y="2349500"/>
            <a:ext cx="2895600" cy="396875"/>
            <a:chOff x="144" y="1152"/>
            <a:chExt cx="1728" cy="250"/>
          </a:xfrm>
        </p:grpSpPr>
        <p:sp>
          <p:nvSpPr>
            <p:cNvPr id="408587" name="Text Box 11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  <a:r>
                <a:rPr lang="zh-CN" altLang="en-US"/>
                <a:t>一、总线结构</a:t>
              </a:r>
            </a:p>
          </p:txBody>
        </p:sp>
        <p:sp>
          <p:nvSpPr>
            <p:cNvPr id="42021" name="Line 12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08589" name="Text Box 13"/>
          <p:cNvSpPr txBox="1">
            <a:spLocks noChangeArrowheads="1"/>
          </p:cNvSpPr>
          <p:nvPr/>
        </p:nvSpPr>
        <p:spPr bwMode="auto">
          <a:xfrm>
            <a:off x="611188" y="2781300"/>
            <a:ext cx="2520950" cy="396875"/>
          </a:xfrm>
          <a:prstGeom prst="rect">
            <a:avLst/>
          </a:prstGeom>
          <a:gradFill rotWithShape="0">
            <a:gsLst>
              <a:gs pos="0">
                <a:srgbClr val="5E1847"/>
              </a:gs>
              <a:gs pos="50000">
                <a:srgbClr val="CC3399"/>
              </a:gs>
              <a:gs pos="100000">
                <a:srgbClr val="5E1847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、多路选择器结构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372225" y="3357563"/>
            <a:ext cx="2286000" cy="1844675"/>
            <a:chOff x="1968" y="1248"/>
            <a:chExt cx="1440" cy="1162"/>
          </a:xfrm>
        </p:grpSpPr>
        <p:sp>
          <p:nvSpPr>
            <p:cNvPr id="42005" name="Rectangle 15"/>
            <p:cNvSpPr>
              <a:spLocks noChangeArrowheads="1"/>
            </p:cNvSpPr>
            <p:nvPr/>
          </p:nvSpPr>
          <p:spPr bwMode="auto">
            <a:xfrm>
              <a:off x="2496" y="1392"/>
              <a:ext cx="432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1800"/>
                <a:t>MUX</a:t>
              </a:r>
            </a:p>
          </p:txBody>
        </p:sp>
        <p:sp>
          <p:nvSpPr>
            <p:cNvPr id="42006" name="Line 18"/>
            <p:cNvSpPr>
              <a:spLocks noChangeShapeType="1"/>
            </p:cNvSpPr>
            <p:nvPr/>
          </p:nvSpPr>
          <p:spPr bwMode="auto">
            <a:xfrm>
              <a:off x="2304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007" name="Line 19"/>
            <p:cNvSpPr>
              <a:spLocks noChangeShapeType="1"/>
            </p:cNvSpPr>
            <p:nvPr/>
          </p:nvSpPr>
          <p:spPr bwMode="auto">
            <a:xfrm>
              <a:off x="2304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008" name="Line 20"/>
            <p:cNvSpPr>
              <a:spLocks noChangeShapeType="1"/>
            </p:cNvSpPr>
            <p:nvPr/>
          </p:nvSpPr>
          <p:spPr bwMode="auto">
            <a:xfrm>
              <a:off x="2304" y="16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009" name="Line 21"/>
            <p:cNvSpPr>
              <a:spLocks noChangeShapeType="1"/>
            </p:cNvSpPr>
            <p:nvPr/>
          </p:nvSpPr>
          <p:spPr bwMode="auto">
            <a:xfrm>
              <a:off x="2304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010" name="Line 22"/>
            <p:cNvSpPr>
              <a:spLocks noChangeShapeType="1"/>
            </p:cNvSpPr>
            <p:nvPr/>
          </p:nvSpPr>
          <p:spPr bwMode="auto">
            <a:xfrm>
              <a:off x="2928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011" name="Line 24"/>
            <p:cNvSpPr>
              <a:spLocks noChangeShapeType="1"/>
            </p:cNvSpPr>
            <p:nvPr/>
          </p:nvSpPr>
          <p:spPr bwMode="auto">
            <a:xfrm flipV="1">
              <a:off x="2640" y="201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012" name="Line 25"/>
            <p:cNvSpPr>
              <a:spLocks noChangeShapeType="1"/>
            </p:cNvSpPr>
            <p:nvPr/>
          </p:nvSpPr>
          <p:spPr bwMode="auto">
            <a:xfrm flipV="1">
              <a:off x="2784" y="201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2013" name="Text Box 26"/>
            <p:cNvSpPr txBox="1">
              <a:spLocks noChangeArrowheads="1"/>
            </p:cNvSpPr>
            <p:nvPr/>
          </p:nvSpPr>
          <p:spPr bwMode="auto">
            <a:xfrm>
              <a:off x="2506" y="2158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A</a:t>
              </a:r>
              <a:r>
                <a:rPr lang="en-US" altLang="zh-CN" baseline="-25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42014" name="Text Box 27"/>
            <p:cNvSpPr txBox="1">
              <a:spLocks noChangeArrowheads="1"/>
            </p:cNvSpPr>
            <p:nvPr/>
          </p:nvSpPr>
          <p:spPr bwMode="auto">
            <a:xfrm>
              <a:off x="1968" y="1248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42015" name="Text Box 28"/>
            <p:cNvSpPr txBox="1">
              <a:spLocks noChangeArrowheads="1"/>
            </p:cNvSpPr>
            <p:nvPr/>
          </p:nvSpPr>
          <p:spPr bwMode="auto">
            <a:xfrm>
              <a:off x="1968" y="1392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42016" name="Text Box 29"/>
            <p:cNvSpPr txBox="1">
              <a:spLocks noChangeArrowheads="1"/>
            </p:cNvSpPr>
            <p:nvPr/>
          </p:nvSpPr>
          <p:spPr bwMode="auto">
            <a:xfrm>
              <a:off x="1968" y="1536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42017" name="Text Box 30"/>
            <p:cNvSpPr txBox="1">
              <a:spLocks noChangeArrowheads="1"/>
            </p:cNvSpPr>
            <p:nvPr/>
          </p:nvSpPr>
          <p:spPr bwMode="auto">
            <a:xfrm>
              <a:off x="1968" y="1680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42018" name="Text Box 31"/>
            <p:cNvSpPr txBox="1">
              <a:spLocks noChangeArrowheads="1"/>
            </p:cNvSpPr>
            <p:nvPr/>
          </p:nvSpPr>
          <p:spPr bwMode="auto">
            <a:xfrm>
              <a:off x="2688" y="2160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A</a:t>
              </a:r>
              <a:r>
                <a:rPr lang="en-US" altLang="zh-CN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2019" name="Text Box 32"/>
            <p:cNvSpPr txBox="1">
              <a:spLocks noChangeArrowheads="1"/>
            </p:cNvSpPr>
            <p:nvPr/>
          </p:nvSpPr>
          <p:spPr bwMode="auto">
            <a:xfrm>
              <a:off x="3120" y="1296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Y</a:t>
              </a:r>
              <a:endParaRPr lang="en-US" altLang="zh-CN" baseline="-25000"/>
            </a:p>
          </p:txBody>
        </p:sp>
      </p:grpSp>
      <p:sp>
        <p:nvSpPr>
          <p:cNvPr id="408650" name="Text Box 74"/>
          <p:cNvSpPr txBox="1">
            <a:spLocks noChangeArrowheads="1"/>
          </p:cNvSpPr>
          <p:nvPr/>
        </p:nvSpPr>
        <p:spPr bwMode="auto">
          <a:xfrm>
            <a:off x="3348038" y="2708275"/>
            <a:ext cx="2286000" cy="401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P170</a:t>
            </a:r>
            <a:r>
              <a:rPr lang="zh-CN" altLang="en-US"/>
              <a:t>图</a:t>
            </a:r>
            <a:r>
              <a:rPr lang="en-US" altLang="zh-CN"/>
              <a:t>6.6  </a:t>
            </a:r>
          </a:p>
        </p:txBody>
      </p:sp>
      <p:sp>
        <p:nvSpPr>
          <p:cNvPr id="408651" name="Text Box 75"/>
          <p:cNvSpPr txBox="1">
            <a:spLocks noChangeArrowheads="1"/>
          </p:cNvSpPr>
          <p:nvPr/>
        </p:nvSpPr>
        <p:spPr bwMode="auto">
          <a:xfrm>
            <a:off x="6443663" y="5445125"/>
            <a:ext cx="2286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R1+R2→R3   </a:t>
            </a:r>
          </a:p>
        </p:txBody>
      </p:sp>
      <p:pic>
        <p:nvPicPr>
          <p:cNvPr id="408814" name="Picture 238" descr="y7-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3213100"/>
            <a:ext cx="4392613" cy="340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43"/>
          <p:cNvGrpSpPr>
            <a:grpSpLocks/>
          </p:cNvGrpSpPr>
          <p:nvPr/>
        </p:nvGrpSpPr>
        <p:grpSpPr bwMode="auto">
          <a:xfrm>
            <a:off x="684213" y="1268413"/>
            <a:ext cx="1944687" cy="415925"/>
            <a:chOff x="1746" y="754"/>
            <a:chExt cx="1225" cy="262"/>
          </a:xfrm>
        </p:grpSpPr>
        <p:sp>
          <p:nvSpPr>
            <p:cNvPr id="42003" name="Text Box 239"/>
            <p:cNvSpPr txBox="1">
              <a:spLocks noChangeArrowheads="1"/>
            </p:cNvSpPr>
            <p:nvPr/>
          </p:nvSpPr>
          <p:spPr bwMode="auto">
            <a:xfrm>
              <a:off x="1746" y="754"/>
              <a:ext cx="907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单向总线</a:t>
              </a:r>
            </a:p>
          </p:txBody>
        </p:sp>
        <p:sp>
          <p:nvSpPr>
            <p:cNvPr id="42004" name="Line 241"/>
            <p:cNvSpPr>
              <a:spLocks noChangeShapeType="1"/>
            </p:cNvSpPr>
            <p:nvPr/>
          </p:nvSpPr>
          <p:spPr bwMode="auto">
            <a:xfrm>
              <a:off x="2653" y="890"/>
              <a:ext cx="31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6" name="Group 244"/>
          <p:cNvGrpSpPr>
            <a:grpSpLocks/>
          </p:cNvGrpSpPr>
          <p:nvPr/>
        </p:nvGrpSpPr>
        <p:grpSpPr bwMode="auto">
          <a:xfrm>
            <a:off x="684213" y="1773238"/>
            <a:ext cx="1946275" cy="415925"/>
            <a:chOff x="793" y="1026"/>
            <a:chExt cx="1226" cy="262"/>
          </a:xfrm>
        </p:grpSpPr>
        <p:sp>
          <p:nvSpPr>
            <p:cNvPr id="42001" name="Text Box 240"/>
            <p:cNvSpPr txBox="1">
              <a:spLocks noChangeArrowheads="1"/>
            </p:cNvSpPr>
            <p:nvPr/>
          </p:nvSpPr>
          <p:spPr bwMode="auto">
            <a:xfrm>
              <a:off x="793" y="1026"/>
              <a:ext cx="907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双向总线</a:t>
              </a:r>
            </a:p>
          </p:txBody>
        </p:sp>
        <p:sp>
          <p:nvSpPr>
            <p:cNvPr id="42002" name="Line 242"/>
            <p:cNvSpPr>
              <a:spLocks noChangeShapeType="1"/>
            </p:cNvSpPr>
            <p:nvPr/>
          </p:nvSpPr>
          <p:spPr bwMode="auto">
            <a:xfrm>
              <a:off x="1701" y="1162"/>
              <a:ext cx="31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08821" name="Text Box 245"/>
          <p:cNvSpPr txBox="1">
            <a:spLocks noChangeArrowheads="1"/>
          </p:cNvSpPr>
          <p:nvPr/>
        </p:nvSpPr>
        <p:spPr bwMode="auto">
          <a:xfrm>
            <a:off x="2663825" y="1268413"/>
            <a:ext cx="58689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始端与终端固定不变，信息只能从始端传向终端。</a:t>
            </a:r>
          </a:p>
        </p:txBody>
      </p:sp>
      <p:sp>
        <p:nvSpPr>
          <p:cNvPr id="408822" name="Text Box 246"/>
          <p:cNvSpPr txBox="1">
            <a:spLocks noChangeArrowheads="1"/>
          </p:cNvSpPr>
          <p:nvPr/>
        </p:nvSpPr>
        <p:spPr bwMode="auto">
          <a:xfrm>
            <a:off x="2663825" y="1773238"/>
            <a:ext cx="356393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信息的始端和终端是相对的。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animBg="1" autoUpdateAnimBg="0"/>
      <p:bldP spid="408584" grpId="0" autoUpdateAnimBg="0"/>
      <p:bldP spid="408585" grpId="0" autoUpdateAnimBg="0"/>
      <p:bldP spid="408589" grpId="0" animBg="1" autoUpdateAnimBg="0"/>
      <p:bldP spid="408650" grpId="0" autoUpdateAnimBg="0"/>
      <p:bldP spid="408651" grpId="0" autoUpdateAnimBg="0"/>
      <p:bldP spid="408821" grpId="0"/>
      <p:bldP spid="4088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总线结构</a:t>
            </a:r>
          </a:p>
        </p:txBody>
      </p:sp>
      <p:grpSp>
        <p:nvGrpSpPr>
          <p:cNvPr id="43011" name="Group 13"/>
          <p:cNvGrpSpPr>
            <a:grpSpLocks/>
          </p:cNvGrpSpPr>
          <p:nvPr/>
        </p:nvGrpSpPr>
        <p:grpSpPr bwMode="auto">
          <a:xfrm>
            <a:off x="6858000" y="476250"/>
            <a:ext cx="2286000" cy="1844675"/>
            <a:chOff x="1968" y="1248"/>
            <a:chExt cx="1440" cy="1162"/>
          </a:xfrm>
        </p:grpSpPr>
        <p:sp>
          <p:nvSpPr>
            <p:cNvPr id="43134" name="Rectangle 14"/>
            <p:cNvSpPr>
              <a:spLocks noChangeArrowheads="1"/>
            </p:cNvSpPr>
            <p:nvPr/>
          </p:nvSpPr>
          <p:spPr bwMode="auto">
            <a:xfrm>
              <a:off x="2496" y="1392"/>
              <a:ext cx="432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35" name="Line 15"/>
            <p:cNvSpPr>
              <a:spLocks noChangeShapeType="1"/>
            </p:cNvSpPr>
            <p:nvPr/>
          </p:nvSpPr>
          <p:spPr bwMode="auto">
            <a:xfrm>
              <a:off x="2304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36" name="Line 16"/>
            <p:cNvSpPr>
              <a:spLocks noChangeShapeType="1"/>
            </p:cNvSpPr>
            <p:nvPr/>
          </p:nvSpPr>
          <p:spPr bwMode="auto">
            <a:xfrm>
              <a:off x="2304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37" name="Line 17"/>
            <p:cNvSpPr>
              <a:spLocks noChangeShapeType="1"/>
            </p:cNvSpPr>
            <p:nvPr/>
          </p:nvSpPr>
          <p:spPr bwMode="auto">
            <a:xfrm>
              <a:off x="2304" y="16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38" name="Line 18"/>
            <p:cNvSpPr>
              <a:spLocks noChangeShapeType="1"/>
            </p:cNvSpPr>
            <p:nvPr/>
          </p:nvSpPr>
          <p:spPr bwMode="auto">
            <a:xfrm>
              <a:off x="2304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39" name="Line 19"/>
            <p:cNvSpPr>
              <a:spLocks noChangeShapeType="1"/>
            </p:cNvSpPr>
            <p:nvPr/>
          </p:nvSpPr>
          <p:spPr bwMode="auto">
            <a:xfrm>
              <a:off x="2928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40" name="Line 20"/>
            <p:cNvSpPr>
              <a:spLocks noChangeShapeType="1"/>
            </p:cNvSpPr>
            <p:nvPr/>
          </p:nvSpPr>
          <p:spPr bwMode="auto">
            <a:xfrm flipV="1">
              <a:off x="2640" y="201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41" name="Line 21"/>
            <p:cNvSpPr>
              <a:spLocks noChangeShapeType="1"/>
            </p:cNvSpPr>
            <p:nvPr/>
          </p:nvSpPr>
          <p:spPr bwMode="auto">
            <a:xfrm flipV="1">
              <a:off x="2784" y="201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42" name="Text Box 22"/>
            <p:cNvSpPr txBox="1">
              <a:spLocks noChangeArrowheads="1"/>
            </p:cNvSpPr>
            <p:nvPr/>
          </p:nvSpPr>
          <p:spPr bwMode="auto">
            <a:xfrm>
              <a:off x="2506" y="2158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A</a:t>
              </a:r>
              <a:r>
                <a:rPr lang="en-US" altLang="zh-CN" baseline="-25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43143" name="Text Box 23"/>
            <p:cNvSpPr txBox="1">
              <a:spLocks noChangeArrowheads="1"/>
            </p:cNvSpPr>
            <p:nvPr/>
          </p:nvSpPr>
          <p:spPr bwMode="auto">
            <a:xfrm>
              <a:off x="1968" y="1248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43144" name="Text Box 24"/>
            <p:cNvSpPr txBox="1">
              <a:spLocks noChangeArrowheads="1"/>
            </p:cNvSpPr>
            <p:nvPr/>
          </p:nvSpPr>
          <p:spPr bwMode="auto">
            <a:xfrm>
              <a:off x="1968" y="1392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43145" name="Text Box 25"/>
            <p:cNvSpPr txBox="1">
              <a:spLocks noChangeArrowheads="1"/>
            </p:cNvSpPr>
            <p:nvPr/>
          </p:nvSpPr>
          <p:spPr bwMode="auto">
            <a:xfrm>
              <a:off x="1968" y="1536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43146" name="Text Box 26"/>
            <p:cNvSpPr txBox="1">
              <a:spLocks noChangeArrowheads="1"/>
            </p:cNvSpPr>
            <p:nvPr/>
          </p:nvSpPr>
          <p:spPr bwMode="auto">
            <a:xfrm>
              <a:off x="1968" y="1680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43147" name="Text Box 27"/>
            <p:cNvSpPr txBox="1">
              <a:spLocks noChangeArrowheads="1"/>
            </p:cNvSpPr>
            <p:nvPr/>
          </p:nvSpPr>
          <p:spPr bwMode="auto">
            <a:xfrm>
              <a:off x="2688" y="2160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A</a:t>
              </a:r>
              <a:r>
                <a:rPr lang="en-US" altLang="zh-CN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3148" name="Text Box 28"/>
            <p:cNvSpPr txBox="1">
              <a:spLocks noChangeArrowheads="1"/>
            </p:cNvSpPr>
            <p:nvPr/>
          </p:nvSpPr>
          <p:spPr bwMode="auto">
            <a:xfrm>
              <a:off x="3120" y="1296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Y</a:t>
              </a:r>
              <a:endParaRPr lang="en-US" altLang="zh-CN" baseline="-25000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0" y="2781300"/>
            <a:ext cx="2514600" cy="1936750"/>
            <a:chOff x="0" y="1584"/>
            <a:chExt cx="1968" cy="1220"/>
          </a:xfrm>
        </p:grpSpPr>
        <p:sp>
          <p:nvSpPr>
            <p:cNvPr id="43121" name="Rectangle 32"/>
            <p:cNvSpPr>
              <a:spLocks noChangeArrowheads="1"/>
            </p:cNvSpPr>
            <p:nvPr/>
          </p:nvSpPr>
          <p:spPr bwMode="auto">
            <a:xfrm>
              <a:off x="432" y="1920"/>
              <a:ext cx="1392" cy="43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MUX3</a:t>
              </a:r>
            </a:p>
          </p:txBody>
        </p:sp>
        <p:sp>
          <p:nvSpPr>
            <p:cNvPr id="43122" name="Line 33"/>
            <p:cNvSpPr>
              <a:spLocks noChangeShapeType="1"/>
            </p:cNvSpPr>
            <p:nvPr/>
          </p:nvSpPr>
          <p:spPr bwMode="auto">
            <a:xfrm>
              <a:off x="576" y="235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23" name="Line 34"/>
            <p:cNvSpPr>
              <a:spLocks noChangeShapeType="1"/>
            </p:cNvSpPr>
            <p:nvPr/>
          </p:nvSpPr>
          <p:spPr bwMode="auto">
            <a:xfrm>
              <a:off x="1044" y="234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24" name="Line 35"/>
            <p:cNvSpPr>
              <a:spLocks noChangeShapeType="1"/>
            </p:cNvSpPr>
            <p:nvPr/>
          </p:nvSpPr>
          <p:spPr bwMode="auto">
            <a:xfrm>
              <a:off x="1488" y="235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25" name="Text Box 36"/>
            <p:cNvSpPr txBox="1">
              <a:spLocks noChangeArrowheads="1"/>
            </p:cNvSpPr>
            <p:nvPr/>
          </p:nvSpPr>
          <p:spPr bwMode="auto">
            <a:xfrm>
              <a:off x="193" y="2583"/>
              <a:ext cx="62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/>
                <a:t>R1_D</a:t>
              </a:r>
              <a:r>
                <a:rPr lang="en-US" altLang="zh-CN" sz="1400" baseline="-25000"/>
                <a:t>3</a:t>
              </a:r>
            </a:p>
          </p:txBody>
        </p:sp>
        <p:sp>
          <p:nvSpPr>
            <p:cNvPr id="43126" name="Text Box 37"/>
            <p:cNvSpPr txBox="1">
              <a:spLocks noChangeArrowheads="1"/>
            </p:cNvSpPr>
            <p:nvPr/>
          </p:nvSpPr>
          <p:spPr bwMode="auto">
            <a:xfrm>
              <a:off x="1344" y="2592"/>
              <a:ext cx="62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R3_D</a:t>
              </a:r>
              <a:r>
                <a:rPr lang="en-US" altLang="zh-CN" sz="1600" baseline="-25000"/>
                <a:t>3</a:t>
              </a:r>
            </a:p>
          </p:txBody>
        </p:sp>
        <p:sp>
          <p:nvSpPr>
            <p:cNvPr id="43127" name="Text Box 38"/>
            <p:cNvSpPr txBox="1">
              <a:spLocks noChangeArrowheads="1"/>
            </p:cNvSpPr>
            <p:nvPr/>
          </p:nvSpPr>
          <p:spPr bwMode="auto">
            <a:xfrm>
              <a:off x="768" y="2583"/>
              <a:ext cx="62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R2_D</a:t>
              </a:r>
              <a:r>
                <a:rPr lang="en-US" altLang="zh-CN" sz="1600" baseline="-25000"/>
                <a:t>3</a:t>
              </a:r>
            </a:p>
          </p:txBody>
        </p:sp>
        <p:sp>
          <p:nvSpPr>
            <p:cNvPr id="43128" name="Line 39"/>
            <p:cNvSpPr>
              <a:spLocks noChangeShapeType="1"/>
            </p:cNvSpPr>
            <p:nvPr/>
          </p:nvSpPr>
          <p:spPr bwMode="auto">
            <a:xfrm>
              <a:off x="192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29" name="Line 40"/>
            <p:cNvSpPr>
              <a:spLocks noChangeShapeType="1"/>
            </p:cNvSpPr>
            <p:nvPr/>
          </p:nvSpPr>
          <p:spPr bwMode="auto">
            <a:xfrm>
              <a:off x="192" y="22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30" name="Line 41"/>
            <p:cNvSpPr>
              <a:spLocks noChangeShapeType="1"/>
            </p:cNvSpPr>
            <p:nvPr/>
          </p:nvSpPr>
          <p:spPr bwMode="auto">
            <a:xfrm>
              <a:off x="1056" y="1701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31" name="Text Box 42"/>
            <p:cNvSpPr txBox="1">
              <a:spLocks noChangeArrowheads="1"/>
            </p:cNvSpPr>
            <p:nvPr/>
          </p:nvSpPr>
          <p:spPr bwMode="auto">
            <a:xfrm>
              <a:off x="0" y="1776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AS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43132" name="Text Box 43"/>
            <p:cNvSpPr txBox="1">
              <a:spLocks noChangeArrowheads="1"/>
            </p:cNvSpPr>
            <p:nvPr/>
          </p:nvSpPr>
          <p:spPr bwMode="auto">
            <a:xfrm>
              <a:off x="0" y="2160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AS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43133" name="Text Box 44"/>
            <p:cNvSpPr txBox="1">
              <a:spLocks noChangeArrowheads="1"/>
            </p:cNvSpPr>
            <p:nvPr/>
          </p:nvSpPr>
          <p:spPr bwMode="auto">
            <a:xfrm>
              <a:off x="960" y="1584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3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268538" y="2852738"/>
            <a:ext cx="2514600" cy="1936750"/>
            <a:chOff x="0" y="1584"/>
            <a:chExt cx="1968" cy="1220"/>
          </a:xfrm>
        </p:grpSpPr>
        <p:sp>
          <p:nvSpPr>
            <p:cNvPr id="43108" name="Rectangle 46"/>
            <p:cNvSpPr>
              <a:spLocks noChangeArrowheads="1"/>
            </p:cNvSpPr>
            <p:nvPr/>
          </p:nvSpPr>
          <p:spPr bwMode="auto">
            <a:xfrm>
              <a:off x="432" y="1920"/>
              <a:ext cx="1392" cy="43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MUX2</a:t>
              </a:r>
            </a:p>
          </p:txBody>
        </p:sp>
        <p:sp>
          <p:nvSpPr>
            <p:cNvPr id="43109" name="Line 47"/>
            <p:cNvSpPr>
              <a:spLocks noChangeShapeType="1"/>
            </p:cNvSpPr>
            <p:nvPr/>
          </p:nvSpPr>
          <p:spPr bwMode="auto">
            <a:xfrm>
              <a:off x="576" y="235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10" name="Line 48"/>
            <p:cNvSpPr>
              <a:spLocks noChangeShapeType="1"/>
            </p:cNvSpPr>
            <p:nvPr/>
          </p:nvSpPr>
          <p:spPr bwMode="auto">
            <a:xfrm>
              <a:off x="1044" y="234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11" name="Line 49"/>
            <p:cNvSpPr>
              <a:spLocks noChangeShapeType="1"/>
            </p:cNvSpPr>
            <p:nvPr/>
          </p:nvSpPr>
          <p:spPr bwMode="auto">
            <a:xfrm>
              <a:off x="1488" y="235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12" name="Text Box 50"/>
            <p:cNvSpPr txBox="1">
              <a:spLocks noChangeArrowheads="1"/>
            </p:cNvSpPr>
            <p:nvPr/>
          </p:nvSpPr>
          <p:spPr bwMode="auto">
            <a:xfrm>
              <a:off x="193" y="2583"/>
              <a:ext cx="623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R1_D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43113" name="Text Box 51"/>
            <p:cNvSpPr txBox="1">
              <a:spLocks noChangeArrowheads="1"/>
            </p:cNvSpPr>
            <p:nvPr/>
          </p:nvSpPr>
          <p:spPr bwMode="auto">
            <a:xfrm>
              <a:off x="1344" y="2592"/>
              <a:ext cx="62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R3_D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43114" name="Text Box 52"/>
            <p:cNvSpPr txBox="1">
              <a:spLocks noChangeArrowheads="1"/>
            </p:cNvSpPr>
            <p:nvPr/>
          </p:nvSpPr>
          <p:spPr bwMode="auto">
            <a:xfrm>
              <a:off x="768" y="2583"/>
              <a:ext cx="62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R2_D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43115" name="Line 53"/>
            <p:cNvSpPr>
              <a:spLocks noChangeShapeType="1"/>
            </p:cNvSpPr>
            <p:nvPr/>
          </p:nvSpPr>
          <p:spPr bwMode="auto">
            <a:xfrm>
              <a:off x="192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16" name="Line 54"/>
            <p:cNvSpPr>
              <a:spLocks noChangeShapeType="1"/>
            </p:cNvSpPr>
            <p:nvPr/>
          </p:nvSpPr>
          <p:spPr bwMode="auto">
            <a:xfrm>
              <a:off x="192" y="22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17" name="Line 55"/>
            <p:cNvSpPr>
              <a:spLocks noChangeShapeType="1"/>
            </p:cNvSpPr>
            <p:nvPr/>
          </p:nvSpPr>
          <p:spPr bwMode="auto">
            <a:xfrm>
              <a:off x="1056" y="1701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18" name="Text Box 56"/>
            <p:cNvSpPr txBox="1">
              <a:spLocks noChangeArrowheads="1"/>
            </p:cNvSpPr>
            <p:nvPr/>
          </p:nvSpPr>
          <p:spPr bwMode="auto">
            <a:xfrm>
              <a:off x="0" y="1776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AS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43119" name="Text Box 57"/>
            <p:cNvSpPr txBox="1">
              <a:spLocks noChangeArrowheads="1"/>
            </p:cNvSpPr>
            <p:nvPr/>
          </p:nvSpPr>
          <p:spPr bwMode="auto">
            <a:xfrm>
              <a:off x="0" y="2160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AS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43120" name="Text Box 58"/>
            <p:cNvSpPr txBox="1">
              <a:spLocks noChangeArrowheads="1"/>
            </p:cNvSpPr>
            <p:nvPr/>
          </p:nvSpPr>
          <p:spPr bwMode="auto">
            <a:xfrm>
              <a:off x="960" y="1584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2</a:t>
              </a:r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4545013" y="2852738"/>
            <a:ext cx="2514600" cy="1936750"/>
            <a:chOff x="0" y="1584"/>
            <a:chExt cx="1968" cy="1220"/>
          </a:xfrm>
        </p:grpSpPr>
        <p:sp>
          <p:nvSpPr>
            <p:cNvPr id="43095" name="Rectangle 60"/>
            <p:cNvSpPr>
              <a:spLocks noChangeArrowheads="1"/>
            </p:cNvSpPr>
            <p:nvPr/>
          </p:nvSpPr>
          <p:spPr bwMode="auto">
            <a:xfrm>
              <a:off x="432" y="1920"/>
              <a:ext cx="1392" cy="43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MUX1</a:t>
              </a:r>
            </a:p>
          </p:txBody>
        </p:sp>
        <p:sp>
          <p:nvSpPr>
            <p:cNvPr id="43096" name="Line 61"/>
            <p:cNvSpPr>
              <a:spLocks noChangeShapeType="1"/>
            </p:cNvSpPr>
            <p:nvPr/>
          </p:nvSpPr>
          <p:spPr bwMode="auto">
            <a:xfrm>
              <a:off x="576" y="235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97" name="Line 62"/>
            <p:cNvSpPr>
              <a:spLocks noChangeShapeType="1"/>
            </p:cNvSpPr>
            <p:nvPr/>
          </p:nvSpPr>
          <p:spPr bwMode="auto">
            <a:xfrm>
              <a:off x="1044" y="234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98" name="Line 63"/>
            <p:cNvSpPr>
              <a:spLocks noChangeShapeType="1"/>
            </p:cNvSpPr>
            <p:nvPr/>
          </p:nvSpPr>
          <p:spPr bwMode="auto">
            <a:xfrm>
              <a:off x="1488" y="235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99" name="Text Box 64"/>
            <p:cNvSpPr txBox="1">
              <a:spLocks noChangeArrowheads="1"/>
            </p:cNvSpPr>
            <p:nvPr/>
          </p:nvSpPr>
          <p:spPr bwMode="auto">
            <a:xfrm>
              <a:off x="193" y="2583"/>
              <a:ext cx="623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R1_D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43100" name="Text Box 65"/>
            <p:cNvSpPr txBox="1">
              <a:spLocks noChangeArrowheads="1"/>
            </p:cNvSpPr>
            <p:nvPr/>
          </p:nvSpPr>
          <p:spPr bwMode="auto">
            <a:xfrm>
              <a:off x="1344" y="2592"/>
              <a:ext cx="62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R3_D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43101" name="Text Box 66"/>
            <p:cNvSpPr txBox="1">
              <a:spLocks noChangeArrowheads="1"/>
            </p:cNvSpPr>
            <p:nvPr/>
          </p:nvSpPr>
          <p:spPr bwMode="auto">
            <a:xfrm>
              <a:off x="768" y="2583"/>
              <a:ext cx="62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R2_D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43102" name="Line 67"/>
            <p:cNvSpPr>
              <a:spLocks noChangeShapeType="1"/>
            </p:cNvSpPr>
            <p:nvPr/>
          </p:nvSpPr>
          <p:spPr bwMode="auto">
            <a:xfrm>
              <a:off x="192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03" name="Line 68"/>
            <p:cNvSpPr>
              <a:spLocks noChangeShapeType="1"/>
            </p:cNvSpPr>
            <p:nvPr/>
          </p:nvSpPr>
          <p:spPr bwMode="auto">
            <a:xfrm>
              <a:off x="192" y="22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04" name="Line 69"/>
            <p:cNvSpPr>
              <a:spLocks noChangeShapeType="1"/>
            </p:cNvSpPr>
            <p:nvPr/>
          </p:nvSpPr>
          <p:spPr bwMode="auto">
            <a:xfrm>
              <a:off x="1056" y="1701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105" name="Text Box 70"/>
            <p:cNvSpPr txBox="1">
              <a:spLocks noChangeArrowheads="1"/>
            </p:cNvSpPr>
            <p:nvPr/>
          </p:nvSpPr>
          <p:spPr bwMode="auto">
            <a:xfrm>
              <a:off x="0" y="1776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AS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43106" name="Text Box 71"/>
            <p:cNvSpPr txBox="1">
              <a:spLocks noChangeArrowheads="1"/>
            </p:cNvSpPr>
            <p:nvPr/>
          </p:nvSpPr>
          <p:spPr bwMode="auto">
            <a:xfrm>
              <a:off x="0" y="2160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AS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43107" name="Text Box 72"/>
            <p:cNvSpPr txBox="1">
              <a:spLocks noChangeArrowheads="1"/>
            </p:cNvSpPr>
            <p:nvPr/>
          </p:nvSpPr>
          <p:spPr bwMode="auto">
            <a:xfrm>
              <a:off x="960" y="1584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1</a:t>
              </a:r>
            </a:p>
          </p:txBody>
        </p:sp>
      </p:grp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6804025" y="2781300"/>
            <a:ext cx="2514600" cy="1936750"/>
            <a:chOff x="0" y="1584"/>
            <a:chExt cx="1968" cy="1220"/>
          </a:xfrm>
        </p:grpSpPr>
        <p:sp>
          <p:nvSpPr>
            <p:cNvPr id="43082" name="Rectangle 74"/>
            <p:cNvSpPr>
              <a:spLocks noChangeArrowheads="1"/>
            </p:cNvSpPr>
            <p:nvPr/>
          </p:nvSpPr>
          <p:spPr bwMode="auto">
            <a:xfrm>
              <a:off x="432" y="1920"/>
              <a:ext cx="1392" cy="43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MUX0</a:t>
              </a:r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>
              <a:off x="576" y="235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>
              <a:off x="1044" y="234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>
              <a:off x="1488" y="235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86" name="Text Box 78"/>
            <p:cNvSpPr txBox="1">
              <a:spLocks noChangeArrowheads="1"/>
            </p:cNvSpPr>
            <p:nvPr/>
          </p:nvSpPr>
          <p:spPr bwMode="auto">
            <a:xfrm>
              <a:off x="193" y="2583"/>
              <a:ext cx="623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R1_D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43087" name="Text Box 79"/>
            <p:cNvSpPr txBox="1">
              <a:spLocks noChangeArrowheads="1"/>
            </p:cNvSpPr>
            <p:nvPr/>
          </p:nvSpPr>
          <p:spPr bwMode="auto">
            <a:xfrm>
              <a:off x="1344" y="2592"/>
              <a:ext cx="62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R3_D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43088" name="Text Box 80"/>
            <p:cNvSpPr txBox="1">
              <a:spLocks noChangeArrowheads="1"/>
            </p:cNvSpPr>
            <p:nvPr/>
          </p:nvSpPr>
          <p:spPr bwMode="auto">
            <a:xfrm>
              <a:off x="768" y="2583"/>
              <a:ext cx="62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R2_D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>
              <a:off x="192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>
              <a:off x="192" y="22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>
              <a:off x="1056" y="1701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92" name="Text Box 84"/>
            <p:cNvSpPr txBox="1">
              <a:spLocks noChangeArrowheads="1"/>
            </p:cNvSpPr>
            <p:nvPr/>
          </p:nvSpPr>
          <p:spPr bwMode="auto">
            <a:xfrm>
              <a:off x="0" y="1776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AS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43093" name="Text Box 85"/>
            <p:cNvSpPr txBox="1">
              <a:spLocks noChangeArrowheads="1"/>
            </p:cNvSpPr>
            <p:nvPr/>
          </p:nvSpPr>
          <p:spPr bwMode="auto">
            <a:xfrm>
              <a:off x="0" y="2160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AS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43094" name="Text Box 86"/>
            <p:cNvSpPr txBox="1">
              <a:spLocks noChangeArrowheads="1"/>
            </p:cNvSpPr>
            <p:nvPr/>
          </p:nvSpPr>
          <p:spPr bwMode="auto">
            <a:xfrm>
              <a:off x="960" y="1584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0</a:t>
              </a:r>
            </a:p>
          </p:txBody>
        </p:sp>
      </p:grp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0" y="4876800"/>
            <a:ext cx="2819400" cy="1692275"/>
            <a:chOff x="0" y="3072"/>
            <a:chExt cx="1776" cy="1066"/>
          </a:xfrm>
        </p:grpSpPr>
        <p:grpSp>
          <p:nvGrpSpPr>
            <p:cNvPr id="43063" name="Group 88"/>
            <p:cNvGrpSpPr>
              <a:grpSpLocks/>
            </p:cNvGrpSpPr>
            <p:nvPr/>
          </p:nvGrpSpPr>
          <p:grpSpPr bwMode="auto">
            <a:xfrm>
              <a:off x="576" y="3504"/>
              <a:ext cx="1104" cy="384"/>
              <a:chOff x="576" y="3024"/>
              <a:chExt cx="1104" cy="384"/>
            </a:xfrm>
          </p:grpSpPr>
          <p:sp>
            <p:nvSpPr>
              <p:cNvPr id="43078" name="Rectangle 89"/>
              <p:cNvSpPr>
                <a:spLocks noChangeArrowheads="1"/>
              </p:cNvSpPr>
              <p:nvPr/>
            </p:nvSpPr>
            <p:spPr bwMode="auto">
              <a:xfrm>
                <a:off x="864" y="3024"/>
                <a:ext cx="240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079" name="Rectangle 90"/>
              <p:cNvSpPr>
                <a:spLocks noChangeArrowheads="1"/>
              </p:cNvSpPr>
              <p:nvPr/>
            </p:nvSpPr>
            <p:spPr bwMode="auto">
              <a:xfrm>
                <a:off x="576" y="3024"/>
                <a:ext cx="240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080" name="Rectangle 91"/>
              <p:cNvSpPr>
                <a:spLocks noChangeArrowheads="1"/>
              </p:cNvSpPr>
              <p:nvPr/>
            </p:nvSpPr>
            <p:spPr bwMode="auto">
              <a:xfrm>
                <a:off x="1152" y="3024"/>
                <a:ext cx="240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081" name="Rectangle 92"/>
              <p:cNvSpPr>
                <a:spLocks noChangeArrowheads="1"/>
              </p:cNvSpPr>
              <p:nvPr/>
            </p:nvSpPr>
            <p:spPr bwMode="auto">
              <a:xfrm>
                <a:off x="1440" y="3024"/>
                <a:ext cx="240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43064" name="Rectangle 93"/>
            <p:cNvSpPr>
              <a:spLocks noChangeArrowheads="1"/>
            </p:cNvSpPr>
            <p:nvPr/>
          </p:nvSpPr>
          <p:spPr bwMode="auto">
            <a:xfrm>
              <a:off x="480" y="3408"/>
              <a:ext cx="1296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65" name="Line 94"/>
            <p:cNvSpPr>
              <a:spLocks noChangeShapeType="1"/>
            </p:cNvSpPr>
            <p:nvPr/>
          </p:nvSpPr>
          <p:spPr bwMode="auto">
            <a:xfrm>
              <a:off x="1536" y="331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66" name="Line 95"/>
            <p:cNvSpPr>
              <a:spLocks noChangeShapeType="1"/>
            </p:cNvSpPr>
            <p:nvPr/>
          </p:nvSpPr>
          <p:spPr bwMode="auto">
            <a:xfrm>
              <a:off x="624" y="331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67" name="Line 96"/>
            <p:cNvSpPr>
              <a:spLocks noChangeShapeType="1"/>
            </p:cNvSpPr>
            <p:nvPr/>
          </p:nvSpPr>
          <p:spPr bwMode="auto">
            <a:xfrm>
              <a:off x="960" y="331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68" name="Line 97"/>
            <p:cNvSpPr>
              <a:spLocks noChangeShapeType="1"/>
            </p:cNvSpPr>
            <p:nvPr/>
          </p:nvSpPr>
          <p:spPr bwMode="auto">
            <a:xfrm>
              <a:off x="1248" y="331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69" name="Text Box 98"/>
            <p:cNvSpPr txBox="1">
              <a:spLocks noChangeArrowheads="1"/>
            </p:cNvSpPr>
            <p:nvPr/>
          </p:nvSpPr>
          <p:spPr bwMode="auto">
            <a:xfrm>
              <a:off x="624" y="3888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R1</a:t>
              </a:r>
            </a:p>
          </p:txBody>
        </p:sp>
        <p:sp>
          <p:nvSpPr>
            <p:cNvPr id="43070" name="Text Box 99"/>
            <p:cNvSpPr txBox="1">
              <a:spLocks noChangeArrowheads="1"/>
            </p:cNvSpPr>
            <p:nvPr/>
          </p:nvSpPr>
          <p:spPr bwMode="auto">
            <a:xfrm>
              <a:off x="576" y="3072"/>
              <a:ext cx="11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endParaRPr lang="zh-CN" altLang="zh-CN"/>
            </a:p>
          </p:txBody>
        </p:sp>
        <p:sp>
          <p:nvSpPr>
            <p:cNvPr id="43071" name="Text Box 100"/>
            <p:cNvSpPr txBox="1">
              <a:spLocks noChangeArrowheads="1"/>
            </p:cNvSpPr>
            <p:nvPr/>
          </p:nvSpPr>
          <p:spPr bwMode="auto">
            <a:xfrm>
              <a:off x="480" y="307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43072" name="Text Box 101"/>
            <p:cNvSpPr txBox="1">
              <a:spLocks noChangeArrowheads="1"/>
            </p:cNvSpPr>
            <p:nvPr/>
          </p:nvSpPr>
          <p:spPr bwMode="auto">
            <a:xfrm>
              <a:off x="816" y="307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43073" name="Text Box 102"/>
            <p:cNvSpPr txBox="1">
              <a:spLocks noChangeArrowheads="1"/>
            </p:cNvSpPr>
            <p:nvPr/>
          </p:nvSpPr>
          <p:spPr bwMode="auto">
            <a:xfrm>
              <a:off x="1056" y="307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43074" name="Text Box 103"/>
            <p:cNvSpPr txBox="1">
              <a:spLocks noChangeArrowheads="1"/>
            </p:cNvSpPr>
            <p:nvPr/>
          </p:nvSpPr>
          <p:spPr bwMode="auto">
            <a:xfrm>
              <a:off x="1392" y="307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43075" name="Line 104"/>
            <p:cNvSpPr>
              <a:spLocks noChangeShapeType="1"/>
            </p:cNvSpPr>
            <p:nvPr/>
          </p:nvSpPr>
          <p:spPr bwMode="auto">
            <a:xfrm>
              <a:off x="336" y="393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76" name="Text Box 105"/>
            <p:cNvSpPr txBox="1">
              <a:spLocks noChangeArrowheads="1"/>
            </p:cNvSpPr>
            <p:nvPr/>
          </p:nvSpPr>
          <p:spPr bwMode="auto">
            <a:xfrm>
              <a:off x="0" y="3696"/>
              <a:ext cx="48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LDR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43077" name="AutoShape 106"/>
            <p:cNvSpPr>
              <a:spLocks noChangeArrowheads="1"/>
            </p:cNvSpPr>
            <p:nvPr/>
          </p:nvSpPr>
          <p:spPr bwMode="auto">
            <a:xfrm rot="5400000">
              <a:off x="480" y="38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" name="Group 107"/>
          <p:cNvGrpSpPr>
            <a:grpSpLocks/>
          </p:cNvGrpSpPr>
          <p:nvPr/>
        </p:nvGrpSpPr>
        <p:grpSpPr bwMode="auto">
          <a:xfrm>
            <a:off x="2819400" y="4953000"/>
            <a:ext cx="2819400" cy="1692275"/>
            <a:chOff x="0" y="3072"/>
            <a:chExt cx="1776" cy="1066"/>
          </a:xfrm>
        </p:grpSpPr>
        <p:grpSp>
          <p:nvGrpSpPr>
            <p:cNvPr id="43044" name="Group 108"/>
            <p:cNvGrpSpPr>
              <a:grpSpLocks/>
            </p:cNvGrpSpPr>
            <p:nvPr/>
          </p:nvGrpSpPr>
          <p:grpSpPr bwMode="auto">
            <a:xfrm>
              <a:off x="576" y="3504"/>
              <a:ext cx="1104" cy="384"/>
              <a:chOff x="576" y="3024"/>
              <a:chExt cx="1104" cy="384"/>
            </a:xfrm>
          </p:grpSpPr>
          <p:sp>
            <p:nvSpPr>
              <p:cNvPr id="43059" name="Rectangle 109"/>
              <p:cNvSpPr>
                <a:spLocks noChangeArrowheads="1"/>
              </p:cNvSpPr>
              <p:nvPr/>
            </p:nvSpPr>
            <p:spPr bwMode="auto">
              <a:xfrm>
                <a:off x="864" y="3024"/>
                <a:ext cx="240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060" name="Rectangle 110"/>
              <p:cNvSpPr>
                <a:spLocks noChangeArrowheads="1"/>
              </p:cNvSpPr>
              <p:nvPr/>
            </p:nvSpPr>
            <p:spPr bwMode="auto">
              <a:xfrm>
                <a:off x="576" y="3024"/>
                <a:ext cx="240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061" name="Rectangle 111"/>
              <p:cNvSpPr>
                <a:spLocks noChangeArrowheads="1"/>
              </p:cNvSpPr>
              <p:nvPr/>
            </p:nvSpPr>
            <p:spPr bwMode="auto">
              <a:xfrm>
                <a:off x="1152" y="3024"/>
                <a:ext cx="240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062" name="Rectangle 112"/>
              <p:cNvSpPr>
                <a:spLocks noChangeArrowheads="1"/>
              </p:cNvSpPr>
              <p:nvPr/>
            </p:nvSpPr>
            <p:spPr bwMode="auto">
              <a:xfrm>
                <a:off x="1440" y="3024"/>
                <a:ext cx="240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43045" name="Rectangle 113"/>
            <p:cNvSpPr>
              <a:spLocks noChangeArrowheads="1"/>
            </p:cNvSpPr>
            <p:nvPr/>
          </p:nvSpPr>
          <p:spPr bwMode="auto">
            <a:xfrm>
              <a:off x="480" y="3408"/>
              <a:ext cx="1296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46" name="Line 114"/>
            <p:cNvSpPr>
              <a:spLocks noChangeShapeType="1"/>
            </p:cNvSpPr>
            <p:nvPr/>
          </p:nvSpPr>
          <p:spPr bwMode="auto">
            <a:xfrm>
              <a:off x="1536" y="331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47" name="Line 115"/>
            <p:cNvSpPr>
              <a:spLocks noChangeShapeType="1"/>
            </p:cNvSpPr>
            <p:nvPr/>
          </p:nvSpPr>
          <p:spPr bwMode="auto">
            <a:xfrm>
              <a:off x="624" y="331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48" name="Line 116"/>
            <p:cNvSpPr>
              <a:spLocks noChangeShapeType="1"/>
            </p:cNvSpPr>
            <p:nvPr/>
          </p:nvSpPr>
          <p:spPr bwMode="auto">
            <a:xfrm>
              <a:off x="960" y="331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49" name="Line 117"/>
            <p:cNvSpPr>
              <a:spLocks noChangeShapeType="1"/>
            </p:cNvSpPr>
            <p:nvPr/>
          </p:nvSpPr>
          <p:spPr bwMode="auto">
            <a:xfrm>
              <a:off x="1248" y="331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50" name="Text Box 118"/>
            <p:cNvSpPr txBox="1">
              <a:spLocks noChangeArrowheads="1"/>
            </p:cNvSpPr>
            <p:nvPr/>
          </p:nvSpPr>
          <p:spPr bwMode="auto">
            <a:xfrm>
              <a:off x="624" y="3888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R2</a:t>
              </a:r>
            </a:p>
          </p:txBody>
        </p:sp>
        <p:sp>
          <p:nvSpPr>
            <p:cNvPr id="43051" name="Text Box 119"/>
            <p:cNvSpPr txBox="1">
              <a:spLocks noChangeArrowheads="1"/>
            </p:cNvSpPr>
            <p:nvPr/>
          </p:nvSpPr>
          <p:spPr bwMode="auto">
            <a:xfrm>
              <a:off x="576" y="3072"/>
              <a:ext cx="11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endParaRPr lang="zh-CN" altLang="zh-CN"/>
            </a:p>
          </p:txBody>
        </p:sp>
        <p:sp>
          <p:nvSpPr>
            <p:cNvPr id="43052" name="Text Box 120"/>
            <p:cNvSpPr txBox="1">
              <a:spLocks noChangeArrowheads="1"/>
            </p:cNvSpPr>
            <p:nvPr/>
          </p:nvSpPr>
          <p:spPr bwMode="auto">
            <a:xfrm>
              <a:off x="480" y="307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43053" name="Text Box 121"/>
            <p:cNvSpPr txBox="1">
              <a:spLocks noChangeArrowheads="1"/>
            </p:cNvSpPr>
            <p:nvPr/>
          </p:nvSpPr>
          <p:spPr bwMode="auto">
            <a:xfrm>
              <a:off x="816" y="307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43054" name="Text Box 122"/>
            <p:cNvSpPr txBox="1">
              <a:spLocks noChangeArrowheads="1"/>
            </p:cNvSpPr>
            <p:nvPr/>
          </p:nvSpPr>
          <p:spPr bwMode="auto">
            <a:xfrm>
              <a:off x="1056" y="307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43055" name="Text Box 123"/>
            <p:cNvSpPr txBox="1">
              <a:spLocks noChangeArrowheads="1"/>
            </p:cNvSpPr>
            <p:nvPr/>
          </p:nvSpPr>
          <p:spPr bwMode="auto">
            <a:xfrm>
              <a:off x="1392" y="307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43056" name="Line 124"/>
            <p:cNvSpPr>
              <a:spLocks noChangeShapeType="1"/>
            </p:cNvSpPr>
            <p:nvPr/>
          </p:nvSpPr>
          <p:spPr bwMode="auto">
            <a:xfrm>
              <a:off x="336" y="393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57" name="Text Box 125"/>
            <p:cNvSpPr txBox="1">
              <a:spLocks noChangeArrowheads="1"/>
            </p:cNvSpPr>
            <p:nvPr/>
          </p:nvSpPr>
          <p:spPr bwMode="auto">
            <a:xfrm>
              <a:off x="0" y="3696"/>
              <a:ext cx="48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LDR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43058" name="AutoShape 126"/>
            <p:cNvSpPr>
              <a:spLocks noChangeArrowheads="1"/>
            </p:cNvSpPr>
            <p:nvPr/>
          </p:nvSpPr>
          <p:spPr bwMode="auto">
            <a:xfrm rot="5400000">
              <a:off x="480" y="38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1" name="Group 127"/>
          <p:cNvGrpSpPr>
            <a:grpSpLocks/>
          </p:cNvGrpSpPr>
          <p:nvPr/>
        </p:nvGrpSpPr>
        <p:grpSpPr bwMode="auto">
          <a:xfrm>
            <a:off x="5715000" y="4953000"/>
            <a:ext cx="2819400" cy="1692275"/>
            <a:chOff x="0" y="3072"/>
            <a:chExt cx="1776" cy="1066"/>
          </a:xfrm>
        </p:grpSpPr>
        <p:grpSp>
          <p:nvGrpSpPr>
            <p:cNvPr id="43025" name="Group 128"/>
            <p:cNvGrpSpPr>
              <a:grpSpLocks/>
            </p:cNvGrpSpPr>
            <p:nvPr/>
          </p:nvGrpSpPr>
          <p:grpSpPr bwMode="auto">
            <a:xfrm>
              <a:off x="576" y="3504"/>
              <a:ext cx="1104" cy="384"/>
              <a:chOff x="576" y="3024"/>
              <a:chExt cx="1104" cy="384"/>
            </a:xfrm>
          </p:grpSpPr>
          <p:sp>
            <p:nvSpPr>
              <p:cNvPr id="43040" name="Rectangle 129"/>
              <p:cNvSpPr>
                <a:spLocks noChangeArrowheads="1"/>
              </p:cNvSpPr>
              <p:nvPr/>
            </p:nvSpPr>
            <p:spPr bwMode="auto">
              <a:xfrm>
                <a:off x="864" y="3024"/>
                <a:ext cx="240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041" name="Rectangle 130"/>
              <p:cNvSpPr>
                <a:spLocks noChangeArrowheads="1"/>
              </p:cNvSpPr>
              <p:nvPr/>
            </p:nvSpPr>
            <p:spPr bwMode="auto">
              <a:xfrm>
                <a:off x="576" y="3024"/>
                <a:ext cx="240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042" name="Rectangle 131"/>
              <p:cNvSpPr>
                <a:spLocks noChangeArrowheads="1"/>
              </p:cNvSpPr>
              <p:nvPr/>
            </p:nvSpPr>
            <p:spPr bwMode="auto">
              <a:xfrm>
                <a:off x="1152" y="3024"/>
                <a:ext cx="240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3043" name="Rectangle 132"/>
              <p:cNvSpPr>
                <a:spLocks noChangeArrowheads="1"/>
              </p:cNvSpPr>
              <p:nvPr/>
            </p:nvSpPr>
            <p:spPr bwMode="auto">
              <a:xfrm>
                <a:off x="1440" y="3024"/>
                <a:ext cx="240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43026" name="Rectangle 133"/>
            <p:cNvSpPr>
              <a:spLocks noChangeArrowheads="1"/>
            </p:cNvSpPr>
            <p:nvPr/>
          </p:nvSpPr>
          <p:spPr bwMode="auto">
            <a:xfrm>
              <a:off x="480" y="3408"/>
              <a:ext cx="1296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27" name="Line 134"/>
            <p:cNvSpPr>
              <a:spLocks noChangeShapeType="1"/>
            </p:cNvSpPr>
            <p:nvPr/>
          </p:nvSpPr>
          <p:spPr bwMode="auto">
            <a:xfrm>
              <a:off x="1536" y="331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28" name="Line 135"/>
            <p:cNvSpPr>
              <a:spLocks noChangeShapeType="1"/>
            </p:cNvSpPr>
            <p:nvPr/>
          </p:nvSpPr>
          <p:spPr bwMode="auto">
            <a:xfrm>
              <a:off x="624" y="331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29" name="Line 136"/>
            <p:cNvSpPr>
              <a:spLocks noChangeShapeType="1"/>
            </p:cNvSpPr>
            <p:nvPr/>
          </p:nvSpPr>
          <p:spPr bwMode="auto">
            <a:xfrm>
              <a:off x="960" y="331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30" name="Line 137"/>
            <p:cNvSpPr>
              <a:spLocks noChangeShapeType="1"/>
            </p:cNvSpPr>
            <p:nvPr/>
          </p:nvSpPr>
          <p:spPr bwMode="auto">
            <a:xfrm>
              <a:off x="1248" y="331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31" name="Text Box 138"/>
            <p:cNvSpPr txBox="1">
              <a:spLocks noChangeArrowheads="1"/>
            </p:cNvSpPr>
            <p:nvPr/>
          </p:nvSpPr>
          <p:spPr bwMode="auto">
            <a:xfrm>
              <a:off x="624" y="3888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R3</a:t>
              </a:r>
            </a:p>
          </p:txBody>
        </p:sp>
        <p:sp>
          <p:nvSpPr>
            <p:cNvPr id="43032" name="Text Box 139"/>
            <p:cNvSpPr txBox="1">
              <a:spLocks noChangeArrowheads="1"/>
            </p:cNvSpPr>
            <p:nvPr/>
          </p:nvSpPr>
          <p:spPr bwMode="auto">
            <a:xfrm>
              <a:off x="576" y="3072"/>
              <a:ext cx="11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endParaRPr lang="zh-CN" altLang="zh-CN"/>
            </a:p>
          </p:txBody>
        </p:sp>
        <p:sp>
          <p:nvSpPr>
            <p:cNvPr id="43033" name="Text Box 140"/>
            <p:cNvSpPr txBox="1">
              <a:spLocks noChangeArrowheads="1"/>
            </p:cNvSpPr>
            <p:nvPr/>
          </p:nvSpPr>
          <p:spPr bwMode="auto">
            <a:xfrm>
              <a:off x="480" y="307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43034" name="Text Box 141"/>
            <p:cNvSpPr txBox="1">
              <a:spLocks noChangeArrowheads="1"/>
            </p:cNvSpPr>
            <p:nvPr/>
          </p:nvSpPr>
          <p:spPr bwMode="auto">
            <a:xfrm>
              <a:off x="816" y="307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43035" name="Text Box 142"/>
            <p:cNvSpPr txBox="1">
              <a:spLocks noChangeArrowheads="1"/>
            </p:cNvSpPr>
            <p:nvPr/>
          </p:nvSpPr>
          <p:spPr bwMode="auto">
            <a:xfrm>
              <a:off x="1056" y="307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43036" name="Text Box 143"/>
            <p:cNvSpPr txBox="1">
              <a:spLocks noChangeArrowheads="1"/>
            </p:cNvSpPr>
            <p:nvPr/>
          </p:nvSpPr>
          <p:spPr bwMode="auto">
            <a:xfrm>
              <a:off x="1392" y="307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43037" name="Line 144"/>
            <p:cNvSpPr>
              <a:spLocks noChangeShapeType="1"/>
            </p:cNvSpPr>
            <p:nvPr/>
          </p:nvSpPr>
          <p:spPr bwMode="auto">
            <a:xfrm>
              <a:off x="336" y="393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38" name="Text Box 145"/>
            <p:cNvSpPr txBox="1">
              <a:spLocks noChangeArrowheads="1"/>
            </p:cNvSpPr>
            <p:nvPr/>
          </p:nvSpPr>
          <p:spPr bwMode="auto">
            <a:xfrm>
              <a:off x="0" y="3696"/>
              <a:ext cx="48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LDR</a:t>
              </a:r>
              <a:r>
                <a:rPr lang="en-US" altLang="zh-CN" sz="1600" baseline="-25000"/>
                <a:t>3</a:t>
              </a:r>
            </a:p>
          </p:txBody>
        </p:sp>
        <p:sp>
          <p:nvSpPr>
            <p:cNvPr id="43039" name="AutoShape 146"/>
            <p:cNvSpPr>
              <a:spLocks noChangeArrowheads="1"/>
            </p:cNvSpPr>
            <p:nvPr/>
          </p:nvSpPr>
          <p:spPr bwMode="auto">
            <a:xfrm rot="5400000">
              <a:off x="480" y="3888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80403" name="AutoShape 147"/>
          <p:cNvSpPr>
            <a:spLocks/>
          </p:cNvSpPr>
          <p:nvPr/>
        </p:nvSpPr>
        <p:spPr bwMode="auto">
          <a:xfrm rot="5400000">
            <a:off x="4229100" y="-723900"/>
            <a:ext cx="381000" cy="7010400"/>
          </a:xfrm>
          <a:prstGeom prst="leftBrace">
            <a:avLst>
              <a:gd name="adj1" fmla="val 15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80404" name="Text Box 148"/>
          <p:cNvSpPr txBox="1">
            <a:spLocks noChangeArrowheads="1"/>
          </p:cNvSpPr>
          <p:nvPr/>
        </p:nvSpPr>
        <p:spPr bwMode="auto">
          <a:xfrm>
            <a:off x="3995738" y="2205038"/>
            <a:ext cx="1219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MUX  A</a:t>
            </a:r>
          </a:p>
        </p:txBody>
      </p:sp>
      <p:pic>
        <p:nvPicPr>
          <p:cNvPr id="43021" name="Picture 150" descr="y7-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419475" cy="26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53"/>
          <p:cNvGrpSpPr>
            <a:grpSpLocks/>
          </p:cNvGrpSpPr>
          <p:nvPr/>
        </p:nvGrpSpPr>
        <p:grpSpPr bwMode="auto">
          <a:xfrm>
            <a:off x="2268538" y="260350"/>
            <a:ext cx="4464050" cy="415925"/>
            <a:chOff x="1429" y="164"/>
            <a:chExt cx="2812" cy="262"/>
          </a:xfrm>
        </p:grpSpPr>
        <p:sp>
          <p:nvSpPr>
            <p:cNvPr id="43023" name="Line 151"/>
            <p:cNvSpPr>
              <a:spLocks noChangeShapeType="1"/>
            </p:cNvSpPr>
            <p:nvPr/>
          </p:nvSpPr>
          <p:spPr bwMode="auto">
            <a:xfrm>
              <a:off x="1429" y="210"/>
              <a:ext cx="952" cy="9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3024" name="Text Box 152"/>
            <p:cNvSpPr txBox="1">
              <a:spLocks noChangeArrowheads="1"/>
            </p:cNvSpPr>
            <p:nvPr/>
          </p:nvSpPr>
          <p:spPr bwMode="auto">
            <a:xfrm>
              <a:off x="2381" y="164"/>
              <a:ext cx="1860" cy="26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控制左移、右移、直传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403" grpId="0" animBg="1"/>
      <p:bldP spid="48040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3" descr="00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363" y="0"/>
            <a:ext cx="51212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4035" name="组合 12"/>
          <p:cNvGrpSpPr>
            <a:grpSpLocks/>
          </p:cNvGrpSpPr>
          <p:nvPr/>
        </p:nvGrpSpPr>
        <p:grpSpPr bwMode="auto">
          <a:xfrm>
            <a:off x="2608263" y="5721350"/>
            <a:ext cx="590550" cy="596900"/>
            <a:chOff x="2607568" y="5721673"/>
            <a:chExt cx="591666" cy="596350"/>
          </a:xfrm>
        </p:grpSpPr>
        <p:cxnSp>
          <p:nvCxnSpPr>
            <p:cNvPr id="44040" name="直接连接符 3"/>
            <p:cNvCxnSpPr>
              <a:cxnSpLocks noChangeShapeType="1"/>
            </p:cNvCxnSpPr>
            <p:nvPr/>
          </p:nvCxnSpPr>
          <p:spPr bwMode="auto">
            <a:xfrm>
              <a:off x="2805768" y="5721992"/>
              <a:ext cx="8870" cy="38829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4041" name="直接连接符 5"/>
            <p:cNvCxnSpPr>
              <a:cxnSpLocks noChangeShapeType="1"/>
            </p:cNvCxnSpPr>
            <p:nvPr/>
          </p:nvCxnSpPr>
          <p:spPr bwMode="auto">
            <a:xfrm>
              <a:off x="2943225" y="5721673"/>
              <a:ext cx="0" cy="4029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" name="TextBox 10"/>
            <p:cNvSpPr txBox="1"/>
            <p:nvPr/>
          </p:nvSpPr>
          <p:spPr>
            <a:xfrm>
              <a:off x="2607568" y="6048397"/>
              <a:ext cx="432616" cy="2616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050" dirty="0"/>
                <a:t>A</a:t>
              </a:r>
              <a:r>
                <a:rPr lang="en-US" altLang="zh-CN" sz="600" dirty="0"/>
                <a:t>1</a:t>
              </a:r>
              <a:endParaRPr lang="zh-CN" alt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6618" y="6056327"/>
              <a:ext cx="432616" cy="2616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050" dirty="0"/>
                <a:t>A</a:t>
              </a:r>
              <a:r>
                <a:rPr lang="en-US" altLang="zh-CN" sz="600" dirty="0"/>
                <a:t>0</a:t>
              </a:r>
              <a:endParaRPr lang="zh-CN" altLang="en-US" sz="1050" dirty="0"/>
            </a:p>
          </p:txBody>
        </p:sp>
      </p:grpSp>
      <p:cxnSp>
        <p:nvCxnSpPr>
          <p:cNvPr id="44036" name="直接连接符 14"/>
          <p:cNvCxnSpPr>
            <a:cxnSpLocks noChangeShapeType="1"/>
          </p:cNvCxnSpPr>
          <p:nvPr/>
        </p:nvCxnSpPr>
        <p:spPr bwMode="auto">
          <a:xfrm>
            <a:off x="6383338" y="5724525"/>
            <a:ext cx="7937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37" name="直接连接符 15"/>
          <p:cNvCxnSpPr>
            <a:cxnSpLocks noChangeShapeType="1"/>
          </p:cNvCxnSpPr>
          <p:nvPr/>
        </p:nvCxnSpPr>
        <p:spPr bwMode="auto">
          <a:xfrm>
            <a:off x="6486525" y="5694363"/>
            <a:ext cx="0" cy="4032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TextBox 16"/>
          <p:cNvSpPr txBox="1"/>
          <p:nvPr/>
        </p:nvSpPr>
        <p:spPr>
          <a:xfrm>
            <a:off x="6156325" y="6059488"/>
            <a:ext cx="4318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A</a:t>
            </a:r>
            <a:r>
              <a:rPr lang="en-US" altLang="zh-CN" sz="600" dirty="0"/>
              <a:t>1</a:t>
            </a:r>
            <a:endParaRPr lang="zh-CN" alt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289675" y="6067425"/>
            <a:ext cx="4318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A</a:t>
            </a:r>
            <a:r>
              <a:rPr lang="en-US" altLang="zh-CN" sz="600" dirty="0"/>
              <a:t>0</a:t>
            </a:r>
            <a:endParaRPr lang="zh-CN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948488" y="6477000"/>
            <a:ext cx="19050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三态门结构</a:t>
            </a:r>
          </a:p>
        </p:txBody>
      </p:sp>
      <p:sp>
        <p:nvSpPr>
          <p:cNvPr id="467973" name="Text Box 5"/>
          <p:cNvSpPr txBox="1">
            <a:spLocks noChangeArrowheads="1"/>
          </p:cNvSpPr>
          <p:nvPr/>
        </p:nvSpPr>
        <p:spPr bwMode="auto">
          <a:xfrm>
            <a:off x="228600" y="228600"/>
            <a:ext cx="2111375" cy="396875"/>
          </a:xfrm>
          <a:prstGeom prst="rect">
            <a:avLst/>
          </a:prstGeom>
          <a:gradFill rotWithShape="0">
            <a:gsLst>
              <a:gs pos="0">
                <a:srgbClr val="5E1847"/>
              </a:gs>
              <a:gs pos="50000">
                <a:srgbClr val="CC3399"/>
              </a:gs>
              <a:gs pos="100000">
                <a:srgbClr val="5E1847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、三态门方式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5800" y="914400"/>
            <a:ext cx="2079625" cy="1158875"/>
            <a:chOff x="1344" y="2592"/>
            <a:chExt cx="1310" cy="730"/>
          </a:xfrm>
        </p:grpSpPr>
        <p:sp>
          <p:nvSpPr>
            <p:cNvPr id="45064" name="AutoShape 7"/>
            <p:cNvSpPr>
              <a:spLocks noChangeArrowheads="1"/>
            </p:cNvSpPr>
            <p:nvPr/>
          </p:nvSpPr>
          <p:spPr bwMode="auto">
            <a:xfrm rot="5400000">
              <a:off x="1824" y="2592"/>
              <a:ext cx="288" cy="28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065" name="Oval 8"/>
            <p:cNvSpPr>
              <a:spLocks noChangeArrowheads="1"/>
            </p:cNvSpPr>
            <p:nvPr/>
          </p:nvSpPr>
          <p:spPr bwMode="auto">
            <a:xfrm>
              <a:off x="1947" y="2802"/>
              <a:ext cx="77" cy="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066" name="Line 9"/>
            <p:cNvSpPr>
              <a:spLocks noChangeShapeType="1"/>
            </p:cNvSpPr>
            <p:nvPr/>
          </p:nvSpPr>
          <p:spPr bwMode="auto">
            <a:xfrm>
              <a:off x="1584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067" name="Line 10"/>
            <p:cNvSpPr>
              <a:spLocks noChangeShapeType="1"/>
            </p:cNvSpPr>
            <p:nvPr/>
          </p:nvSpPr>
          <p:spPr bwMode="auto">
            <a:xfrm>
              <a:off x="2112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068" name="Line 11"/>
            <p:cNvSpPr>
              <a:spLocks noChangeShapeType="1"/>
            </p:cNvSpPr>
            <p:nvPr/>
          </p:nvSpPr>
          <p:spPr bwMode="auto">
            <a:xfrm>
              <a:off x="1989" y="2889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5069" name="Text Box 12"/>
            <p:cNvSpPr txBox="1">
              <a:spLocks noChangeArrowheads="1"/>
            </p:cNvSpPr>
            <p:nvPr/>
          </p:nvSpPr>
          <p:spPr bwMode="auto">
            <a:xfrm>
              <a:off x="2375" y="2619"/>
              <a:ext cx="27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45070" name="Text Box 13"/>
            <p:cNvSpPr txBox="1">
              <a:spLocks noChangeArrowheads="1"/>
            </p:cNvSpPr>
            <p:nvPr/>
          </p:nvSpPr>
          <p:spPr bwMode="auto">
            <a:xfrm>
              <a:off x="1344" y="2592"/>
              <a:ext cx="27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45071" name="Text Box 14"/>
            <p:cNvSpPr txBox="1">
              <a:spLocks noChangeArrowheads="1"/>
            </p:cNvSpPr>
            <p:nvPr/>
          </p:nvSpPr>
          <p:spPr bwMode="auto">
            <a:xfrm>
              <a:off x="1824" y="3072"/>
              <a:ext cx="27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G</a:t>
              </a:r>
            </a:p>
          </p:txBody>
        </p:sp>
      </p:grpSp>
      <p:sp>
        <p:nvSpPr>
          <p:cNvPr id="467983" name="Text Box 15"/>
          <p:cNvSpPr txBox="1">
            <a:spLocks noChangeArrowheads="1"/>
          </p:cNvSpPr>
          <p:nvPr/>
        </p:nvSpPr>
        <p:spPr bwMode="auto">
          <a:xfrm>
            <a:off x="2971800" y="304800"/>
            <a:ext cx="1600200" cy="401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P169 </a:t>
            </a:r>
            <a:r>
              <a:rPr lang="zh-CN" altLang="en-US"/>
              <a:t>图</a:t>
            </a:r>
            <a:r>
              <a:rPr lang="en-US" altLang="zh-CN"/>
              <a:t>6.5</a:t>
            </a:r>
          </a:p>
        </p:txBody>
      </p:sp>
      <p:pic>
        <p:nvPicPr>
          <p:cNvPr id="46798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1341438"/>
            <a:ext cx="58197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7985" name="AutoShape 17"/>
          <p:cNvSpPr>
            <a:spLocks noChangeArrowheads="1"/>
          </p:cNvSpPr>
          <p:nvPr/>
        </p:nvSpPr>
        <p:spPr bwMode="auto">
          <a:xfrm>
            <a:off x="4859338" y="5949950"/>
            <a:ext cx="2952750" cy="350838"/>
          </a:xfrm>
          <a:prstGeom prst="flowChartTerminator">
            <a:avLst/>
          </a:prstGeom>
          <a:solidFill>
            <a:srgbClr val="F3F3F3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/>
              <a:t>演示</a:t>
            </a:r>
            <a:r>
              <a:rPr lang="en-US" altLang="zh-CN"/>
              <a:t>_</a:t>
            </a:r>
            <a:r>
              <a:rPr lang="zh-CN" altLang="en-US"/>
              <a:t>三态门总线结构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3" grpId="0" animBg="1" autoUpdateAnimBg="0"/>
      <p:bldP spid="467983" grpId="0" autoUpdateAnimBg="0"/>
      <p:bldP spid="46798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67600" y="6477000"/>
            <a:ext cx="16764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双向结构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1905000"/>
            <a:ext cx="2652713" cy="2454275"/>
            <a:chOff x="3264" y="2592"/>
            <a:chExt cx="1671" cy="1546"/>
          </a:xfrm>
        </p:grpSpPr>
        <p:sp>
          <p:nvSpPr>
            <p:cNvPr id="46096" name="AutoShape 5"/>
            <p:cNvSpPr>
              <a:spLocks noChangeArrowheads="1"/>
            </p:cNvSpPr>
            <p:nvPr/>
          </p:nvSpPr>
          <p:spPr bwMode="auto">
            <a:xfrm rot="5400000">
              <a:off x="3936" y="2592"/>
              <a:ext cx="288" cy="288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097" name="Oval 6"/>
            <p:cNvSpPr>
              <a:spLocks noChangeArrowheads="1"/>
            </p:cNvSpPr>
            <p:nvPr/>
          </p:nvSpPr>
          <p:spPr bwMode="auto">
            <a:xfrm>
              <a:off x="4059" y="2802"/>
              <a:ext cx="77" cy="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098" name="Line 7"/>
            <p:cNvSpPr>
              <a:spLocks noChangeShapeType="1"/>
            </p:cNvSpPr>
            <p:nvPr/>
          </p:nvSpPr>
          <p:spPr bwMode="auto">
            <a:xfrm>
              <a:off x="3552" y="273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099" name="Line 8"/>
            <p:cNvSpPr>
              <a:spLocks noChangeShapeType="1"/>
            </p:cNvSpPr>
            <p:nvPr/>
          </p:nvSpPr>
          <p:spPr bwMode="auto">
            <a:xfrm>
              <a:off x="4224" y="27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100" name="Line 9"/>
            <p:cNvSpPr>
              <a:spLocks noChangeShapeType="1"/>
            </p:cNvSpPr>
            <p:nvPr/>
          </p:nvSpPr>
          <p:spPr bwMode="auto">
            <a:xfrm>
              <a:off x="4101" y="2889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101" name="Text Box 10"/>
            <p:cNvSpPr txBox="1">
              <a:spLocks noChangeArrowheads="1"/>
            </p:cNvSpPr>
            <p:nvPr/>
          </p:nvSpPr>
          <p:spPr bwMode="auto">
            <a:xfrm>
              <a:off x="4656" y="2592"/>
              <a:ext cx="27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46102" name="Text Box 11"/>
            <p:cNvSpPr txBox="1">
              <a:spLocks noChangeArrowheads="1"/>
            </p:cNvSpPr>
            <p:nvPr/>
          </p:nvSpPr>
          <p:spPr bwMode="auto">
            <a:xfrm>
              <a:off x="3264" y="2640"/>
              <a:ext cx="27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46103" name="Text Box 12"/>
            <p:cNvSpPr txBox="1">
              <a:spLocks noChangeArrowheads="1"/>
            </p:cNvSpPr>
            <p:nvPr/>
          </p:nvSpPr>
          <p:spPr bwMode="auto">
            <a:xfrm>
              <a:off x="3312" y="3888"/>
              <a:ext cx="27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G</a:t>
              </a:r>
            </a:p>
          </p:txBody>
        </p:sp>
        <p:sp>
          <p:nvSpPr>
            <p:cNvPr id="46104" name="AutoShape 13"/>
            <p:cNvSpPr>
              <a:spLocks noChangeArrowheads="1"/>
            </p:cNvSpPr>
            <p:nvPr/>
          </p:nvSpPr>
          <p:spPr bwMode="auto">
            <a:xfrm rot="16200000" flipH="1">
              <a:off x="3936" y="3168"/>
              <a:ext cx="288" cy="288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105" name="Line 14"/>
            <p:cNvSpPr>
              <a:spLocks noChangeShapeType="1"/>
            </p:cNvSpPr>
            <p:nvPr/>
          </p:nvSpPr>
          <p:spPr bwMode="auto">
            <a:xfrm>
              <a:off x="3744" y="273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106" name="Line 15"/>
            <p:cNvSpPr>
              <a:spLocks noChangeShapeType="1"/>
            </p:cNvSpPr>
            <p:nvPr/>
          </p:nvSpPr>
          <p:spPr bwMode="auto">
            <a:xfrm>
              <a:off x="3744" y="33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107" name="Line 16"/>
            <p:cNvSpPr>
              <a:spLocks noChangeShapeType="1"/>
            </p:cNvSpPr>
            <p:nvPr/>
          </p:nvSpPr>
          <p:spPr bwMode="auto">
            <a:xfrm>
              <a:off x="4224" y="33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108" name="Line 17"/>
            <p:cNvSpPr>
              <a:spLocks noChangeShapeType="1"/>
            </p:cNvSpPr>
            <p:nvPr/>
          </p:nvSpPr>
          <p:spPr bwMode="auto">
            <a:xfrm>
              <a:off x="4416" y="273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109" name="Line 18"/>
            <p:cNvSpPr>
              <a:spLocks noChangeShapeType="1"/>
            </p:cNvSpPr>
            <p:nvPr/>
          </p:nvSpPr>
          <p:spPr bwMode="auto">
            <a:xfrm flipH="1">
              <a:off x="3447" y="3081"/>
              <a:ext cx="6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110" name="Line 19"/>
            <p:cNvSpPr>
              <a:spLocks noChangeShapeType="1"/>
            </p:cNvSpPr>
            <p:nvPr/>
          </p:nvSpPr>
          <p:spPr bwMode="auto">
            <a:xfrm flipH="1">
              <a:off x="3440" y="3677"/>
              <a:ext cx="64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111" name="Oval 20"/>
            <p:cNvSpPr>
              <a:spLocks noChangeArrowheads="1"/>
            </p:cNvSpPr>
            <p:nvPr/>
          </p:nvSpPr>
          <p:spPr bwMode="auto">
            <a:xfrm>
              <a:off x="4032" y="3408"/>
              <a:ext cx="77" cy="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112" name="Line 21"/>
            <p:cNvSpPr>
              <a:spLocks noChangeShapeType="1"/>
            </p:cNvSpPr>
            <p:nvPr/>
          </p:nvSpPr>
          <p:spPr bwMode="auto">
            <a:xfrm>
              <a:off x="4074" y="3495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113" name="Line 22"/>
            <p:cNvSpPr>
              <a:spLocks noChangeShapeType="1"/>
            </p:cNvSpPr>
            <p:nvPr/>
          </p:nvSpPr>
          <p:spPr bwMode="auto">
            <a:xfrm>
              <a:off x="3456" y="350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114" name="AutoShape 23"/>
            <p:cNvSpPr>
              <a:spLocks noChangeArrowheads="1"/>
            </p:cNvSpPr>
            <p:nvPr/>
          </p:nvSpPr>
          <p:spPr bwMode="auto">
            <a:xfrm flipH="1">
              <a:off x="3365" y="3319"/>
              <a:ext cx="201" cy="1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115" name="Oval 24"/>
            <p:cNvSpPr>
              <a:spLocks noChangeArrowheads="1"/>
            </p:cNvSpPr>
            <p:nvPr/>
          </p:nvSpPr>
          <p:spPr bwMode="auto">
            <a:xfrm>
              <a:off x="3426" y="3207"/>
              <a:ext cx="77" cy="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116" name="Line 25"/>
            <p:cNvSpPr>
              <a:spLocks noChangeShapeType="1"/>
            </p:cNvSpPr>
            <p:nvPr/>
          </p:nvSpPr>
          <p:spPr bwMode="auto">
            <a:xfrm>
              <a:off x="3456" y="3090"/>
              <a:ext cx="0" cy="1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117" name="Oval 26"/>
            <p:cNvSpPr>
              <a:spLocks noChangeArrowheads="1"/>
            </p:cNvSpPr>
            <p:nvPr/>
          </p:nvSpPr>
          <p:spPr bwMode="auto">
            <a:xfrm>
              <a:off x="3722" y="2707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118" name="Oval 27"/>
            <p:cNvSpPr>
              <a:spLocks noChangeArrowheads="1"/>
            </p:cNvSpPr>
            <p:nvPr/>
          </p:nvSpPr>
          <p:spPr bwMode="auto">
            <a:xfrm>
              <a:off x="4398" y="271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119" name="Oval 28"/>
            <p:cNvSpPr>
              <a:spLocks noChangeArrowheads="1"/>
            </p:cNvSpPr>
            <p:nvPr/>
          </p:nvSpPr>
          <p:spPr bwMode="auto">
            <a:xfrm>
              <a:off x="3435" y="365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69021" name="Text Box 29"/>
          <p:cNvSpPr txBox="1">
            <a:spLocks noChangeArrowheads="1"/>
          </p:cNvSpPr>
          <p:nvPr/>
        </p:nvSpPr>
        <p:spPr bwMode="auto">
          <a:xfrm>
            <a:off x="914400" y="3962400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3399"/>
                </a:solidFill>
              </a:rPr>
              <a:t>=0</a:t>
            </a:r>
          </a:p>
        </p:txBody>
      </p:sp>
      <p:sp>
        <p:nvSpPr>
          <p:cNvPr id="469023" name="Text Box 31"/>
          <p:cNvSpPr txBox="1">
            <a:spLocks noChangeArrowheads="1"/>
          </p:cNvSpPr>
          <p:nvPr/>
        </p:nvSpPr>
        <p:spPr bwMode="auto">
          <a:xfrm>
            <a:off x="381000" y="228600"/>
            <a:ext cx="2286000" cy="396875"/>
          </a:xfrm>
          <a:prstGeom prst="rect">
            <a:avLst/>
          </a:prstGeom>
          <a:gradFill rotWithShape="0">
            <a:gsLst>
              <a:gs pos="0">
                <a:srgbClr val="5E1847"/>
              </a:gs>
              <a:gs pos="50000">
                <a:srgbClr val="CC3399"/>
              </a:gs>
              <a:gs pos="100000">
                <a:srgbClr val="5E1847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、双向数据结构</a:t>
            </a:r>
          </a:p>
        </p:txBody>
      </p:sp>
      <p:sp>
        <p:nvSpPr>
          <p:cNvPr id="469024" name="Text Box 32"/>
          <p:cNvSpPr txBox="1">
            <a:spLocks noChangeArrowheads="1"/>
          </p:cNvSpPr>
          <p:nvPr/>
        </p:nvSpPr>
        <p:spPr bwMode="auto">
          <a:xfrm>
            <a:off x="2819400" y="228600"/>
            <a:ext cx="1600200" cy="401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P169</a:t>
            </a:r>
            <a:r>
              <a:rPr lang="zh-CN" altLang="en-US"/>
              <a:t>图</a:t>
            </a:r>
            <a:r>
              <a:rPr lang="en-US" altLang="zh-CN"/>
              <a:t>6.4</a:t>
            </a:r>
          </a:p>
        </p:txBody>
      </p:sp>
      <p:sp>
        <p:nvSpPr>
          <p:cNvPr id="469026" name="Text Box 34"/>
          <p:cNvSpPr txBox="1">
            <a:spLocks noChangeArrowheads="1"/>
          </p:cNvSpPr>
          <p:nvPr/>
        </p:nvSpPr>
        <p:spPr bwMode="auto">
          <a:xfrm>
            <a:off x="3276600" y="5734050"/>
            <a:ext cx="3352800" cy="4159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C1</a:t>
            </a:r>
            <a:r>
              <a:rPr lang="zh-CN" altLang="en-US"/>
              <a:t>、</a:t>
            </a:r>
            <a:r>
              <a:rPr lang="en-US" altLang="zh-CN"/>
              <a:t>C2</a:t>
            </a:r>
            <a:r>
              <a:rPr lang="zh-CN" altLang="en-US"/>
              <a:t>不能同时有效！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990600" y="1524000"/>
            <a:ext cx="1905000" cy="396875"/>
            <a:chOff x="624" y="960"/>
            <a:chExt cx="1200" cy="250"/>
          </a:xfrm>
        </p:grpSpPr>
        <p:sp>
          <p:nvSpPr>
            <p:cNvPr id="46094" name="Line 30"/>
            <p:cNvSpPr>
              <a:spLocks noChangeShapeType="1"/>
            </p:cNvSpPr>
            <p:nvPr/>
          </p:nvSpPr>
          <p:spPr bwMode="auto">
            <a:xfrm flipH="1">
              <a:off x="624" y="1104"/>
              <a:ext cx="3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095" name="Text Box 35"/>
            <p:cNvSpPr txBox="1">
              <a:spLocks noChangeArrowheads="1"/>
            </p:cNvSpPr>
            <p:nvPr/>
          </p:nvSpPr>
          <p:spPr bwMode="auto">
            <a:xfrm>
              <a:off x="960" y="960"/>
              <a:ext cx="86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数据方向</a:t>
              </a:r>
            </a:p>
          </p:txBody>
        </p:sp>
      </p:grpSp>
      <p:sp>
        <p:nvSpPr>
          <p:cNvPr id="469028" name="Text Box 36"/>
          <p:cNvSpPr txBox="1">
            <a:spLocks noChangeArrowheads="1"/>
          </p:cNvSpPr>
          <p:nvPr/>
        </p:nvSpPr>
        <p:spPr bwMode="auto">
          <a:xfrm>
            <a:off x="914400" y="4267200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=1</a:t>
            </a:r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762000" y="1066800"/>
            <a:ext cx="1828800" cy="396875"/>
            <a:chOff x="288" y="672"/>
            <a:chExt cx="1152" cy="250"/>
          </a:xfrm>
        </p:grpSpPr>
        <p:sp>
          <p:nvSpPr>
            <p:cNvPr id="46092" name="Line 39"/>
            <p:cNvSpPr>
              <a:spLocks noChangeShapeType="1"/>
            </p:cNvSpPr>
            <p:nvPr/>
          </p:nvSpPr>
          <p:spPr bwMode="auto">
            <a:xfrm>
              <a:off x="1104" y="816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093" name="Text Box 40"/>
            <p:cNvSpPr txBox="1">
              <a:spLocks noChangeArrowheads="1"/>
            </p:cNvSpPr>
            <p:nvPr/>
          </p:nvSpPr>
          <p:spPr bwMode="auto">
            <a:xfrm>
              <a:off x="288" y="672"/>
              <a:ext cx="86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数据方向</a:t>
              </a:r>
            </a:p>
          </p:txBody>
        </p:sp>
      </p:grpSp>
      <p:pic>
        <p:nvPicPr>
          <p:cNvPr id="469034" name="Picture 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0875" y="733425"/>
            <a:ext cx="5859463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21" grpId="0" autoUpdateAnimBg="0"/>
      <p:bldP spid="469023" grpId="0" animBg="1" autoUpdateAnimBg="0"/>
      <p:bldP spid="469024" grpId="0" autoUpdateAnimBg="0"/>
      <p:bldP spid="469026" grpId="0" animBg="1" autoUpdateAnimBg="0"/>
      <p:bldP spid="46902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65863" y="6477000"/>
            <a:ext cx="2878137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数字系统概念</a:t>
            </a:r>
          </a:p>
        </p:txBody>
      </p:sp>
      <p:sp>
        <p:nvSpPr>
          <p:cNvPr id="54310" name="AutoShape 38"/>
          <p:cNvSpPr>
            <a:spLocks noChangeArrowheads="1"/>
          </p:cNvSpPr>
          <p:nvPr/>
        </p:nvSpPr>
        <p:spPr bwMode="auto">
          <a:xfrm>
            <a:off x="174625" y="228600"/>
            <a:ext cx="4854575" cy="381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0000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第一节   数字系统的基本概念</a:t>
            </a:r>
          </a:p>
        </p:txBody>
      </p:sp>
      <p:grpSp>
        <p:nvGrpSpPr>
          <p:cNvPr id="2" name="Group 431"/>
          <p:cNvGrpSpPr>
            <a:grpSpLocks/>
          </p:cNvGrpSpPr>
          <p:nvPr/>
        </p:nvGrpSpPr>
        <p:grpSpPr bwMode="auto">
          <a:xfrm>
            <a:off x="0" y="1524000"/>
            <a:ext cx="3657600" cy="396875"/>
            <a:chOff x="144" y="1152"/>
            <a:chExt cx="1728" cy="250"/>
          </a:xfrm>
        </p:grpSpPr>
        <p:sp>
          <p:nvSpPr>
            <p:cNvPr id="54704" name="Text Box 432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  <a:r>
                <a:rPr lang="zh-CN" altLang="en-US"/>
                <a:t>一、数字系统的组成</a:t>
              </a:r>
            </a:p>
          </p:txBody>
        </p:sp>
        <p:sp>
          <p:nvSpPr>
            <p:cNvPr id="28710" name="Line 433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3" name="Group 569"/>
          <p:cNvGrpSpPr>
            <a:grpSpLocks/>
          </p:cNvGrpSpPr>
          <p:nvPr/>
        </p:nvGrpSpPr>
        <p:grpSpPr bwMode="auto">
          <a:xfrm>
            <a:off x="3886200" y="2133600"/>
            <a:ext cx="4724400" cy="2628900"/>
            <a:chOff x="1680" y="1006"/>
            <a:chExt cx="2928" cy="1656"/>
          </a:xfrm>
        </p:grpSpPr>
        <p:sp>
          <p:nvSpPr>
            <p:cNvPr id="28695" name="Rectangle 554"/>
            <p:cNvSpPr>
              <a:spLocks noChangeArrowheads="1"/>
            </p:cNvSpPr>
            <p:nvPr/>
          </p:nvSpPr>
          <p:spPr bwMode="auto">
            <a:xfrm>
              <a:off x="1680" y="1632"/>
              <a:ext cx="768" cy="57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/>
                <a:t>控制器</a:t>
              </a:r>
            </a:p>
          </p:txBody>
        </p:sp>
        <p:sp>
          <p:nvSpPr>
            <p:cNvPr id="28696" name="Rectangle 555"/>
            <p:cNvSpPr>
              <a:spLocks noChangeArrowheads="1"/>
            </p:cNvSpPr>
            <p:nvPr/>
          </p:nvSpPr>
          <p:spPr bwMode="auto">
            <a:xfrm>
              <a:off x="2928" y="1344"/>
              <a:ext cx="768" cy="57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/>
                <a:t>处理器</a:t>
              </a:r>
            </a:p>
          </p:txBody>
        </p:sp>
        <p:sp>
          <p:nvSpPr>
            <p:cNvPr id="28697" name="Text Box 557"/>
            <p:cNvSpPr txBox="1">
              <a:spLocks noChangeArrowheads="1"/>
            </p:cNvSpPr>
            <p:nvPr/>
          </p:nvSpPr>
          <p:spPr bwMode="auto">
            <a:xfrm>
              <a:off x="4224" y="1344"/>
              <a:ext cx="384" cy="122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输入输出接口</a:t>
              </a:r>
            </a:p>
          </p:txBody>
        </p:sp>
        <p:sp>
          <p:nvSpPr>
            <p:cNvPr id="28698" name="Text Box 558"/>
            <p:cNvSpPr txBox="1">
              <a:spLocks noChangeArrowheads="1"/>
            </p:cNvSpPr>
            <p:nvPr/>
          </p:nvSpPr>
          <p:spPr bwMode="auto">
            <a:xfrm>
              <a:off x="2784" y="2400"/>
              <a:ext cx="1056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存储器</a:t>
              </a:r>
            </a:p>
          </p:txBody>
        </p:sp>
        <p:sp>
          <p:nvSpPr>
            <p:cNvPr id="28699" name="AutoShape 559"/>
            <p:cNvSpPr>
              <a:spLocks noChangeArrowheads="1"/>
            </p:cNvSpPr>
            <p:nvPr/>
          </p:nvSpPr>
          <p:spPr bwMode="auto">
            <a:xfrm>
              <a:off x="3216" y="1920"/>
              <a:ext cx="240" cy="480"/>
            </a:xfrm>
            <a:prstGeom prst="upDownArrow">
              <a:avLst>
                <a:gd name="adj1" fmla="val 50000"/>
                <a:gd name="adj2" fmla="val 40000"/>
              </a:avLst>
            </a:prstGeom>
            <a:solidFill>
              <a:schemeClr val="folHlink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00" name="AutoShape 560"/>
            <p:cNvSpPr>
              <a:spLocks noChangeArrowheads="1"/>
            </p:cNvSpPr>
            <p:nvPr/>
          </p:nvSpPr>
          <p:spPr bwMode="auto">
            <a:xfrm>
              <a:off x="3696" y="1536"/>
              <a:ext cx="528" cy="192"/>
            </a:xfrm>
            <a:prstGeom prst="leftRightArrow">
              <a:avLst>
                <a:gd name="adj1" fmla="val 50000"/>
                <a:gd name="adj2" fmla="val 55000"/>
              </a:avLst>
            </a:prstGeom>
            <a:solidFill>
              <a:schemeClr val="folHlink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01" name="Line 561"/>
            <p:cNvSpPr>
              <a:spLocks noChangeShapeType="1"/>
            </p:cNvSpPr>
            <p:nvPr/>
          </p:nvSpPr>
          <p:spPr bwMode="auto">
            <a:xfrm>
              <a:off x="2448" y="1872"/>
              <a:ext cx="48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02" name="Line 562"/>
            <p:cNvSpPr>
              <a:spLocks noChangeShapeType="1"/>
            </p:cNvSpPr>
            <p:nvPr/>
          </p:nvSpPr>
          <p:spPr bwMode="auto">
            <a:xfrm>
              <a:off x="2448" y="2016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03" name="Line 563"/>
            <p:cNvSpPr>
              <a:spLocks noChangeShapeType="1"/>
            </p:cNvSpPr>
            <p:nvPr/>
          </p:nvSpPr>
          <p:spPr bwMode="auto">
            <a:xfrm>
              <a:off x="2640" y="2016"/>
              <a:ext cx="0" cy="4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04" name="Line 564"/>
            <p:cNvSpPr>
              <a:spLocks noChangeShapeType="1"/>
            </p:cNvSpPr>
            <p:nvPr/>
          </p:nvSpPr>
          <p:spPr bwMode="auto">
            <a:xfrm>
              <a:off x="2640" y="249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05" name="Line 565"/>
            <p:cNvSpPr>
              <a:spLocks noChangeShapeType="1"/>
            </p:cNvSpPr>
            <p:nvPr/>
          </p:nvSpPr>
          <p:spPr bwMode="auto">
            <a:xfrm>
              <a:off x="2448" y="1776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06" name="Line 566"/>
            <p:cNvSpPr>
              <a:spLocks noChangeShapeType="1"/>
            </p:cNvSpPr>
            <p:nvPr/>
          </p:nvSpPr>
          <p:spPr bwMode="auto">
            <a:xfrm flipV="1">
              <a:off x="2640" y="1008"/>
              <a:ext cx="0" cy="7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07" name="Line 567"/>
            <p:cNvSpPr>
              <a:spLocks noChangeShapeType="1"/>
            </p:cNvSpPr>
            <p:nvPr/>
          </p:nvSpPr>
          <p:spPr bwMode="auto">
            <a:xfrm flipV="1">
              <a:off x="2640" y="1006"/>
              <a:ext cx="1776" cy="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708" name="Line 568"/>
            <p:cNvSpPr>
              <a:spLocks noChangeShapeType="1"/>
            </p:cNvSpPr>
            <p:nvPr/>
          </p:nvSpPr>
          <p:spPr bwMode="auto">
            <a:xfrm>
              <a:off x="4414" y="1008"/>
              <a:ext cx="0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" name="Group 570"/>
          <p:cNvGrpSpPr>
            <a:grpSpLocks/>
          </p:cNvGrpSpPr>
          <p:nvPr/>
        </p:nvGrpSpPr>
        <p:grpSpPr bwMode="auto">
          <a:xfrm>
            <a:off x="838200" y="914400"/>
            <a:ext cx="1981200" cy="381000"/>
            <a:chOff x="0" y="1200"/>
            <a:chExt cx="2423" cy="240"/>
          </a:xfrm>
        </p:grpSpPr>
        <p:sp>
          <p:nvSpPr>
            <p:cNvPr id="28693" name="AutoShape 571"/>
            <p:cNvSpPr>
              <a:spLocks noChangeArrowheads="1"/>
            </p:cNvSpPr>
            <p:nvPr/>
          </p:nvSpPr>
          <p:spPr bwMode="auto">
            <a:xfrm>
              <a:off x="0" y="1200"/>
              <a:ext cx="1819" cy="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70047"/>
                </a:gs>
                <a:gs pos="100000">
                  <a:srgbClr val="990099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数字系统</a:t>
              </a:r>
            </a:p>
          </p:txBody>
        </p:sp>
        <p:sp>
          <p:nvSpPr>
            <p:cNvPr id="28694" name="Line 572"/>
            <p:cNvSpPr>
              <a:spLocks noChangeShapeType="1"/>
            </p:cNvSpPr>
            <p:nvPr/>
          </p:nvSpPr>
          <p:spPr bwMode="auto">
            <a:xfrm flipV="1">
              <a:off x="1854" y="1326"/>
              <a:ext cx="569" cy="1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sysDot"/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54845" name="Rectangle 573"/>
          <p:cNvSpPr>
            <a:spLocks noChangeArrowheads="1"/>
          </p:cNvSpPr>
          <p:nvPr/>
        </p:nvSpPr>
        <p:spPr bwMode="auto">
          <a:xfrm>
            <a:off x="3429000" y="2590800"/>
            <a:ext cx="4038600" cy="1600200"/>
          </a:xfrm>
          <a:prstGeom prst="rect">
            <a:avLst/>
          </a:prstGeom>
          <a:noFill/>
          <a:ln w="19050">
            <a:solidFill>
              <a:srgbClr val="CC3399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4846" name="Text Box 574"/>
          <p:cNvSpPr txBox="1">
            <a:spLocks noChangeArrowheads="1"/>
          </p:cNvSpPr>
          <p:nvPr/>
        </p:nvSpPr>
        <p:spPr bwMode="auto">
          <a:xfrm>
            <a:off x="2971800" y="838200"/>
            <a:ext cx="44958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若干数字电路和逻辑部件构成的能够存储、处理并传输数字信息的设备。</a:t>
            </a:r>
          </a:p>
        </p:txBody>
      </p:sp>
      <p:sp>
        <p:nvSpPr>
          <p:cNvPr id="54847" name="Text Box 575"/>
          <p:cNvSpPr txBox="1">
            <a:spLocks noChangeArrowheads="1"/>
          </p:cNvSpPr>
          <p:nvPr/>
        </p:nvSpPr>
        <p:spPr bwMode="auto">
          <a:xfrm>
            <a:off x="228600" y="2362200"/>
            <a:ext cx="1066800" cy="415925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控制器</a:t>
            </a:r>
          </a:p>
        </p:txBody>
      </p:sp>
      <p:sp>
        <p:nvSpPr>
          <p:cNvPr id="54848" name="Text Box 576"/>
          <p:cNvSpPr txBox="1">
            <a:spLocks noChangeArrowheads="1"/>
          </p:cNvSpPr>
          <p:nvPr/>
        </p:nvSpPr>
        <p:spPr bwMode="auto">
          <a:xfrm>
            <a:off x="304800" y="3657600"/>
            <a:ext cx="1066800" cy="415925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zh-CN" altLang="en-US"/>
              <a:t>处理器</a:t>
            </a:r>
          </a:p>
        </p:txBody>
      </p:sp>
      <p:sp>
        <p:nvSpPr>
          <p:cNvPr id="54849" name="Text Box 577"/>
          <p:cNvSpPr txBox="1">
            <a:spLocks noChangeArrowheads="1"/>
          </p:cNvSpPr>
          <p:nvPr/>
        </p:nvSpPr>
        <p:spPr bwMode="auto">
          <a:xfrm>
            <a:off x="609600" y="2819400"/>
            <a:ext cx="2438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管理各个子系统按规定顺序协同工作</a:t>
            </a:r>
          </a:p>
        </p:txBody>
      </p:sp>
      <p:sp>
        <p:nvSpPr>
          <p:cNvPr id="54850" name="Text Box 578"/>
          <p:cNvSpPr txBox="1">
            <a:spLocks noChangeArrowheads="1"/>
          </p:cNvSpPr>
          <p:nvPr/>
        </p:nvSpPr>
        <p:spPr bwMode="auto">
          <a:xfrm>
            <a:off x="611188" y="4191000"/>
            <a:ext cx="3503612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由逻辑子系统组成，具有计数、寄存、译码、运算等功能</a:t>
            </a:r>
          </a:p>
        </p:txBody>
      </p:sp>
      <p:sp>
        <p:nvSpPr>
          <p:cNvPr id="54851" name="Text Box 579"/>
          <p:cNvSpPr txBox="1">
            <a:spLocks noChangeArrowheads="1"/>
          </p:cNvSpPr>
          <p:nvPr/>
        </p:nvSpPr>
        <p:spPr bwMode="auto">
          <a:xfrm>
            <a:off x="4191000" y="4953000"/>
            <a:ext cx="2133600" cy="415925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zh-CN" altLang="en-US"/>
              <a:t>输入输出接口</a:t>
            </a:r>
          </a:p>
        </p:txBody>
      </p:sp>
      <p:sp>
        <p:nvSpPr>
          <p:cNvPr id="54852" name="Text Box 580"/>
          <p:cNvSpPr txBox="1">
            <a:spLocks noChangeArrowheads="1"/>
          </p:cNvSpPr>
          <p:nvPr/>
        </p:nvSpPr>
        <p:spPr bwMode="auto">
          <a:xfrm>
            <a:off x="4495800" y="5410200"/>
            <a:ext cx="2895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系统与外界交换信息</a:t>
            </a:r>
          </a:p>
        </p:txBody>
      </p:sp>
      <p:sp>
        <p:nvSpPr>
          <p:cNvPr id="54853" name="Text Box 581"/>
          <p:cNvSpPr txBox="1">
            <a:spLocks noChangeArrowheads="1"/>
          </p:cNvSpPr>
          <p:nvPr/>
        </p:nvSpPr>
        <p:spPr bwMode="auto">
          <a:xfrm>
            <a:off x="228600" y="4953000"/>
            <a:ext cx="1524000" cy="415925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zh-CN" altLang="en-US"/>
              <a:t>存储器</a:t>
            </a:r>
          </a:p>
        </p:txBody>
      </p:sp>
      <p:sp>
        <p:nvSpPr>
          <p:cNvPr id="54854" name="Text Box 582"/>
          <p:cNvSpPr txBox="1">
            <a:spLocks noChangeArrowheads="1"/>
          </p:cNvSpPr>
          <p:nvPr/>
        </p:nvSpPr>
        <p:spPr bwMode="auto">
          <a:xfrm>
            <a:off x="381000" y="5410200"/>
            <a:ext cx="3505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存储数据和各种控制信息</a:t>
            </a:r>
          </a:p>
        </p:txBody>
      </p:sp>
      <p:sp>
        <p:nvSpPr>
          <p:cNvPr id="54855" name="AutoShape 583"/>
          <p:cNvSpPr>
            <a:spLocks noChangeArrowheads="1"/>
          </p:cNvSpPr>
          <p:nvPr/>
        </p:nvSpPr>
        <p:spPr bwMode="auto">
          <a:xfrm>
            <a:off x="1676400" y="1752600"/>
            <a:ext cx="3429000" cy="990600"/>
          </a:xfrm>
          <a:prstGeom prst="cloudCallout">
            <a:avLst>
              <a:gd name="adj1" fmla="val -55926"/>
              <a:gd name="adj2" fmla="val 50801"/>
            </a:avLst>
          </a:prstGeom>
          <a:solidFill>
            <a:schemeClr val="hlink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zh-CN" altLang="en-US"/>
              <a:t>有没有控制器是数字系统的关键</a:t>
            </a:r>
          </a:p>
        </p:txBody>
      </p:sp>
      <p:grpSp>
        <p:nvGrpSpPr>
          <p:cNvPr id="5" name="Group 586"/>
          <p:cNvGrpSpPr>
            <a:grpSpLocks/>
          </p:cNvGrpSpPr>
          <p:nvPr/>
        </p:nvGrpSpPr>
        <p:grpSpPr bwMode="auto">
          <a:xfrm>
            <a:off x="7696200" y="5029200"/>
            <a:ext cx="1219200" cy="762000"/>
            <a:chOff x="4848" y="3168"/>
            <a:chExt cx="768" cy="480"/>
          </a:xfrm>
        </p:grpSpPr>
        <p:sp>
          <p:nvSpPr>
            <p:cNvPr id="28691" name="AutoShape 584"/>
            <p:cNvSpPr>
              <a:spLocks noChangeArrowheads="1"/>
            </p:cNvSpPr>
            <p:nvPr/>
          </p:nvSpPr>
          <p:spPr bwMode="auto">
            <a:xfrm>
              <a:off x="4848" y="3168"/>
              <a:ext cx="768" cy="480"/>
            </a:xfrm>
            <a:prstGeom prst="wedgeEllipseCallout">
              <a:avLst>
                <a:gd name="adj1" fmla="val -103648"/>
                <a:gd name="adj2" fmla="val -257083"/>
              </a:avLst>
            </a:prstGeom>
            <a:solidFill>
              <a:schemeClr val="folHlink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/>
              <a:r>
                <a:rPr lang="zh-CN" altLang="en-US"/>
                <a:t>功能部件</a:t>
              </a:r>
            </a:p>
          </p:txBody>
        </p:sp>
        <p:sp>
          <p:nvSpPr>
            <p:cNvPr id="28692" name="AutoShape 585"/>
            <p:cNvSpPr>
              <a:spLocks noChangeArrowheads="1"/>
            </p:cNvSpPr>
            <p:nvPr/>
          </p:nvSpPr>
          <p:spPr bwMode="auto">
            <a:xfrm>
              <a:off x="4848" y="3168"/>
              <a:ext cx="768" cy="480"/>
            </a:xfrm>
            <a:prstGeom prst="wedgeEllipseCallout">
              <a:avLst>
                <a:gd name="adj1" fmla="val -129556"/>
                <a:gd name="adj2" fmla="val -96667"/>
              </a:avLst>
            </a:prstGeom>
            <a:solidFill>
              <a:schemeClr val="folHlink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/>
              <a:r>
                <a:rPr lang="zh-CN" altLang="en-US"/>
                <a:t>功能部件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0" grpId="0" animBg="1" autoUpdateAnimBg="0"/>
      <p:bldP spid="54845" grpId="0" animBg="1"/>
      <p:bldP spid="54846" grpId="0" autoUpdateAnimBg="0"/>
      <p:bldP spid="54847" grpId="0" animBg="1" autoUpdateAnimBg="0"/>
      <p:bldP spid="54848" grpId="0" animBg="1" autoUpdateAnimBg="0"/>
      <p:bldP spid="54849" grpId="0" autoUpdateAnimBg="0"/>
      <p:bldP spid="54850" grpId="0" autoUpdateAnimBg="0"/>
      <p:bldP spid="54851" grpId="0" animBg="1" autoUpdateAnimBg="0"/>
      <p:bldP spid="54852" grpId="0" autoUpdateAnimBg="0"/>
      <p:bldP spid="54853" grpId="0" animBg="1" autoUpdateAnimBg="0"/>
      <p:bldP spid="54854" grpId="0" autoUpdateAnimBg="0"/>
      <p:bldP spid="5485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772400" y="6237288"/>
            <a:ext cx="13716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数据通路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" y="228600"/>
            <a:ext cx="2895600" cy="396875"/>
            <a:chOff x="144" y="1152"/>
            <a:chExt cx="1728" cy="250"/>
          </a:xfrm>
        </p:grpSpPr>
        <p:sp>
          <p:nvSpPr>
            <p:cNvPr id="409605" name="Text Box 5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  <a:r>
                <a:rPr lang="zh-CN" altLang="en-US"/>
                <a:t>二、数据通路</a:t>
              </a:r>
            </a:p>
          </p:txBody>
        </p:sp>
        <p:sp>
          <p:nvSpPr>
            <p:cNvPr id="1038" name="Line 6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28600" y="838200"/>
            <a:ext cx="6858000" cy="5214938"/>
            <a:chOff x="816" y="576"/>
            <a:chExt cx="4320" cy="3285"/>
          </a:xfrm>
        </p:grpSpPr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816" y="576"/>
              <a:ext cx="4320" cy="3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026" name="Object 9"/>
            <p:cNvGraphicFramePr>
              <a:graphicFrameLocks noChangeAspect="1"/>
            </p:cNvGraphicFramePr>
            <p:nvPr/>
          </p:nvGraphicFramePr>
          <p:xfrm>
            <a:off x="816" y="576"/>
            <a:ext cx="4320" cy="3165"/>
          </p:xfrm>
          <a:graphic>
            <a:graphicData uri="http://schemas.openxmlformats.org/presentationml/2006/ole">
              <p:oleObj spid="_x0000_s1026" name="Flash 影片" r:id="rId3" imgW="5481360" imgH="4015800" progId="">
                <p:embed/>
              </p:oleObj>
            </a:graphicData>
          </a:graphic>
        </p:graphicFrame>
      </p:grpSp>
      <p:sp>
        <p:nvSpPr>
          <p:cNvPr id="409611" name="AutoShape 11"/>
          <p:cNvSpPr>
            <a:spLocks noChangeArrowheads="1"/>
          </p:cNvSpPr>
          <p:nvPr/>
        </p:nvSpPr>
        <p:spPr bwMode="auto">
          <a:xfrm>
            <a:off x="7019925" y="549275"/>
            <a:ext cx="1828800" cy="350838"/>
          </a:xfrm>
          <a:prstGeom prst="flowChartTerminator">
            <a:avLst/>
          </a:prstGeom>
          <a:solidFill>
            <a:srgbClr val="F3F3F3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/>
              <a:t>演示</a:t>
            </a:r>
            <a:r>
              <a:rPr lang="en-US" altLang="zh-CN"/>
              <a:t>_</a:t>
            </a:r>
            <a:r>
              <a:rPr lang="zh-CN" altLang="en-US"/>
              <a:t>数据通路</a:t>
            </a:r>
          </a:p>
        </p:txBody>
      </p:sp>
      <p:sp>
        <p:nvSpPr>
          <p:cNvPr id="409612" name="Text Box 12"/>
          <p:cNvSpPr txBox="1">
            <a:spLocks noChangeArrowheads="1"/>
          </p:cNvSpPr>
          <p:nvPr/>
        </p:nvSpPr>
        <p:spPr bwMode="auto">
          <a:xfrm>
            <a:off x="7239000" y="1066800"/>
            <a:ext cx="14636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zh-CN"/>
              <a:t>R</a:t>
            </a:r>
            <a:r>
              <a:rPr lang="en-US" altLang="zh-CN" baseline="-25000"/>
              <a:t>i</a:t>
            </a:r>
            <a:r>
              <a:rPr lang="en-US" altLang="zh-CN"/>
              <a:t>+R</a:t>
            </a:r>
            <a:r>
              <a:rPr lang="en-US" altLang="zh-CN" baseline="-25000"/>
              <a:t>j</a:t>
            </a:r>
            <a:r>
              <a:rPr lang="en-US" altLang="zh-CN"/>
              <a:t>→ R</a:t>
            </a:r>
            <a:r>
              <a:rPr lang="en-US" altLang="zh-CN" baseline="-25000"/>
              <a:t>i</a:t>
            </a:r>
          </a:p>
        </p:txBody>
      </p:sp>
      <p:sp>
        <p:nvSpPr>
          <p:cNvPr id="409613" name="Text Box 13"/>
          <p:cNvSpPr txBox="1">
            <a:spLocks noChangeArrowheads="1"/>
          </p:cNvSpPr>
          <p:nvPr/>
        </p:nvSpPr>
        <p:spPr bwMode="auto">
          <a:xfrm>
            <a:off x="7308850" y="1916113"/>
            <a:ext cx="14636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zh-CN"/>
              <a:t>RAM→ R</a:t>
            </a:r>
            <a:r>
              <a:rPr lang="en-US" altLang="zh-CN" baseline="-25000"/>
              <a:t>i</a:t>
            </a:r>
          </a:p>
        </p:txBody>
      </p:sp>
      <p:sp>
        <p:nvSpPr>
          <p:cNvPr id="409614" name="Text Box 14"/>
          <p:cNvSpPr txBox="1">
            <a:spLocks noChangeArrowheads="1"/>
          </p:cNvSpPr>
          <p:nvPr/>
        </p:nvSpPr>
        <p:spPr bwMode="auto">
          <a:xfrm>
            <a:off x="7235825" y="1484313"/>
            <a:ext cx="14636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zh-CN"/>
              <a:t>R</a:t>
            </a:r>
            <a:r>
              <a:rPr lang="en-US" altLang="zh-CN" baseline="-25000"/>
              <a:t>i</a:t>
            </a:r>
            <a:r>
              <a:rPr lang="en-US" altLang="zh-CN"/>
              <a:t> → RAM</a:t>
            </a:r>
          </a:p>
        </p:txBody>
      </p:sp>
      <p:sp>
        <p:nvSpPr>
          <p:cNvPr id="409615" name="Text Box 15"/>
          <p:cNvSpPr txBox="1">
            <a:spLocks noChangeArrowheads="1"/>
          </p:cNvSpPr>
          <p:nvPr/>
        </p:nvSpPr>
        <p:spPr bwMode="auto">
          <a:xfrm>
            <a:off x="7086600" y="2349500"/>
            <a:ext cx="2057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zh-CN"/>
              <a:t>R</a:t>
            </a:r>
            <a:r>
              <a:rPr lang="en-US" altLang="zh-CN" baseline="-25000"/>
              <a:t>i</a:t>
            </a:r>
            <a:r>
              <a:rPr lang="en-US" altLang="zh-CN"/>
              <a:t> + RAM →Ri</a:t>
            </a:r>
          </a:p>
        </p:txBody>
      </p:sp>
      <p:sp>
        <p:nvSpPr>
          <p:cNvPr id="409616" name="Oval 16"/>
          <p:cNvSpPr>
            <a:spLocks noChangeArrowheads="1"/>
          </p:cNvSpPr>
          <p:nvPr/>
        </p:nvSpPr>
        <p:spPr bwMode="auto">
          <a:xfrm>
            <a:off x="533400" y="5715000"/>
            <a:ext cx="2362200" cy="685800"/>
          </a:xfrm>
          <a:prstGeom prst="ellipse">
            <a:avLst/>
          </a:prstGeom>
          <a:gradFill rotWithShape="0">
            <a:gsLst>
              <a:gs pos="0">
                <a:srgbClr val="CC3399"/>
              </a:gs>
              <a:gs pos="100000">
                <a:srgbClr val="5E1847"/>
              </a:gs>
            </a:gsLst>
            <a:path path="rect">
              <a:fillToRect r="100000" b="100000"/>
            </a:path>
          </a:gra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16</a:t>
            </a:r>
            <a:r>
              <a:rPr lang="zh-CN" altLang="en-US">
                <a:solidFill>
                  <a:schemeClr val="bg1"/>
                </a:solidFill>
              </a:rPr>
              <a:t>个寄存器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1" grpId="0" animBg="1" autoUpdateAnimBg="0"/>
      <p:bldP spid="409612" grpId="0" autoUpdateAnimBg="0"/>
      <p:bldP spid="409613" grpId="0" autoUpdateAnimBg="0"/>
      <p:bldP spid="409614" grpId="0" autoUpdateAnimBg="0"/>
      <p:bldP spid="409615" grpId="0" autoUpdateAnimBg="0"/>
      <p:bldP spid="40961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0" y="6308725"/>
            <a:ext cx="22860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设计方法</a:t>
            </a:r>
          </a:p>
        </p:txBody>
      </p:sp>
      <p:sp>
        <p:nvSpPr>
          <p:cNvPr id="410628" name="AutoShape 4"/>
          <p:cNvSpPr>
            <a:spLocks noChangeArrowheads="1"/>
          </p:cNvSpPr>
          <p:nvPr/>
        </p:nvSpPr>
        <p:spPr bwMode="auto">
          <a:xfrm>
            <a:off x="152400" y="228600"/>
            <a:ext cx="5715000" cy="45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0000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第四节   数字系统的设计方法</a:t>
            </a:r>
          </a:p>
        </p:txBody>
      </p:sp>
      <p:sp>
        <p:nvSpPr>
          <p:cNvPr id="410694" name="Text Box 70"/>
          <p:cNvSpPr txBox="1">
            <a:spLocks noChangeArrowheads="1"/>
          </p:cNvSpPr>
          <p:nvPr/>
        </p:nvSpPr>
        <p:spPr bwMode="auto">
          <a:xfrm>
            <a:off x="381000" y="663575"/>
            <a:ext cx="757555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例：设计一个</a:t>
            </a:r>
            <a:r>
              <a:rPr lang="en-US" altLang="zh-CN">
                <a:latin typeface="宋体" pitchFamily="2" charset="-122"/>
              </a:rPr>
              <a:t>8</a:t>
            </a:r>
            <a:r>
              <a:rPr lang="zh-CN" altLang="en-US">
                <a:latin typeface="宋体" pitchFamily="2" charset="-122"/>
              </a:rPr>
              <a:t>位二进制无符号数并行累加运算系统，使之能连续完成两数相加并存放累加和。</a:t>
            </a:r>
            <a:endParaRPr lang="zh-CN" altLang="en-US"/>
          </a:p>
        </p:txBody>
      </p:sp>
      <p:sp>
        <p:nvSpPr>
          <p:cNvPr id="410695" name="Text Box 71"/>
          <p:cNvSpPr txBox="1">
            <a:spLocks noChangeArrowheads="1"/>
          </p:cNvSpPr>
          <p:nvPr/>
        </p:nvSpPr>
        <p:spPr bwMode="auto">
          <a:xfrm>
            <a:off x="101600" y="1295400"/>
            <a:ext cx="7620000" cy="1920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需要如下子系统：</a:t>
            </a:r>
            <a:br>
              <a:rPr lang="zh-CN" altLang="en-US"/>
            </a:br>
            <a:r>
              <a:rPr lang="zh-CN" altLang="en-US"/>
              <a:t>    </a:t>
            </a:r>
            <a:r>
              <a:rPr lang="zh-CN" altLang="en-US">
                <a:solidFill>
                  <a:srgbClr val="FF0000"/>
                </a:solidFill>
              </a:rPr>
              <a:t>①</a:t>
            </a:r>
            <a:r>
              <a:rPr lang="zh-CN" altLang="en-US"/>
              <a:t>一个</a:t>
            </a:r>
            <a:r>
              <a:rPr lang="en-US" altLang="zh-CN"/>
              <a:t>8</a:t>
            </a:r>
            <a:r>
              <a:rPr lang="zh-CN" altLang="en-US"/>
              <a:t>位的加法器，用来完成二数相加的操作；</a:t>
            </a:r>
            <a:br>
              <a:rPr lang="zh-CN" altLang="en-US"/>
            </a:br>
            <a:r>
              <a:rPr lang="zh-CN" altLang="en-US"/>
              <a:t>    </a:t>
            </a:r>
            <a:r>
              <a:rPr lang="zh-CN" altLang="en-US">
                <a:solidFill>
                  <a:srgbClr val="FF0000"/>
                </a:solidFill>
              </a:rPr>
              <a:t>②</a:t>
            </a:r>
            <a:r>
              <a:rPr lang="zh-CN" altLang="en-US"/>
              <a:t>两个</a:t>
            </a:r>
            <a:r>
              <a:rPr lang="en-US" altLang="zh-CN"/>
              <a:t>8</a:t>
            </a:r>
            <a:r>
              <a:rPr lang="zh-CN" altLang="en-US"/>
              <a:t>位寄存器</a:t>
            </a:r>
            <a:r>
              <a:rPr lang="en-US" altLang="zh-CN"/>
              <a:t>(A</a:t>
            </a:r>
            <a:r>
              <a:rPr lang="zh-CN" altLang="en-US"/>
              <a:t>和</a:t>
            </a:r>
            <a:r>
              <a:rPr lang="en-US" altLang="zh-CN"/>
              <a:t>D)</a:t>
            </a:r>
            <a:r>
              <a:rPr lang="zh-CN" altLang="en-US"/>
              <a:t>，分别存放加数和被加数；</a:t>
            </a:r>
            <a:br>
              <a:rPr lang="zh-CN" altLang="en-US"/>
            </a:br>
            <a:r>
              <a:rPr lang="zh-CN" altLang="en-US"/>
              <a:t>    </a:t>
            </a:r>
            <a:r>
              <a:rPr lang="zh-CN" altLang="en-US">
                <a:solidFill>
                  <a:srgbClr val="FF0000"/>
                </a:solidFill>
              </a:rPr>
              <a:t>③</a:t>
            </a:r>
            <a:r>
              <a:rPr lang="zh-CN" altLang="en-US"/>
              <a:t>一个</a:t>
            </a:r>
            <a:r>
              <a:rPr lang="en-US" altLang="zh-CN"/>
              <a:t>8</a:t>
            </a:r>
            <a:r>
              <a:rPr lang="zh-CN" altLang="en-US"/>
              <a:t>位寄存器</a:t>
            </a:r>
            <a:r>
              <a:rPr lang="en-US" altLang="zh-CN"/>
              <a:t>(B)</a:t>
            </a:r>
            <a:r>
              <a:rPr lang="zh-CN" altLang="en-US"/>
              <a:t>，存放求和结果；</a:t>
            </a:r>
            <a:br>
              <a:rPr lang="zh-CN" altLang="en-US"/>
            </a:br>
            <a:r>
              <a:rPr lang="zh-CN" altLang="en-US"/>
              <a:t>    </a:t>
            </a:r>
            <a:r>
              <a:rPr lang="zh-CN" altLang="en-US">
                <a:solidFill>
                  <a:srgbClr val="FF0000"/>
                </a:solidFill>
              </a:rPr>
              <a:t>④</a:t>
            </a:r>
            <a:r>
              <a:rPr lang="zh-CN" altLang="en-US"/>
              <a:t>一个</a:t>
            </a:r>
            <a:r>
              <a:rPr lang="en-US" altLang="zh-CN"/>
              <a:t>1</a:t>
            </a:r>
            <a:r>
              <a:rPr lang="zh-CN" altLang="en-US"/>
              <a:t>位的寄存器</a:t>
            </a:r>
            <a:r>
              <a:rPr lang="en-US" altLang="zh-CN"/>
              <a:t>(C)</a:t>
            </a:r>
            <a:r>
              <a:rPr lang="zh-CN" altLang="en-US"/>
              <a:t>，用来存放进位信号并指示是否溢出；</a:t>
            </a:r>
            <a:br>
              <a:rPr lang="zh-CN" altLang="en-US"/>
            </a:br>
            <a:r>
              <a:rPr lang="zh-CN" altLang="en-US"/>
              <a:t>    </a:t>
            </a:r>
            <a:r>
              <a:rPr lang="zh-CN" altLang="en-US">
                <a:solidFill>
                  <a:srgbClr val="FF0000"/>
                </a:solidFill>
              </a:rPr>
              <a:t>⑤</a:t>
            </a:r>
            <a:r>
              <a:rPr lang="zh-CN" altLang="en-US"/>
              <a:t>一个控制器，用来协调和控制各个子系统的工作。</a:t>
            </a:r>
          </a:p>
        </p:txBody>
      </p:sp>
      <p:sp>
        <p:nvSpPr>
          <p:cNvPr id="410696" name="Text Box 72"/>
          <p:cNvSpPr txBox="1">
            <a:spLocks noChangeArrowheads="1"/>
          </p:cNvSpPr>
          <p:nvPr/>
        </p:nvSpPr>
        <p:spPr bwMode="auto">
          <a:xfrm>
            <a:off x="468313" y="3573463"/>
            <a:ext cx="3690937" cy="28638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控制算法：</a:t>
            </a:r>
            <a:br>
              <a:rPr lang="zh-CN" altLang="en-US"/>
            </a:br>
            <a:r>
              <a:rPr lang="zh-CN" altLang="en-US"/>
              <a:t>    </a:t>
            </a:r>
            <a:r>
              <a:rPr lang="zh-CN" altLang="en-US">
                <a:solidFill>
                  <a:srgbClr val="FF3300"/>
                </a:solidFill>
              </a:rPr>
              <a:t>①</a:t>
            </a:r>
            <a:r>
              <a:rPr lang="zh-CN" altLang="en-US"/>
              <a:t>各寄存器清零；</a:t>
            </a:r>
            <a:br>
              <a:rPr lang="zh-CN" altLang="en-US"/>
            </a:br>
            <a:r>
              <a:rPr lang="zh-CN" altLang="en-US"/>
              <a:t>    </a:t>
            </a:r>
            <a:r>
              <a:rPr lang="zh-CN" altLang="en-US">
                <a:solidFill>
                  <a:srgbClr val="FF3300"/>
                </a:solidFill>
              </a:rPr>
              <a:t>②</a:t>
            </a:r>
            <a:r>
              <a:rPr lang="zh-CN" altLang="en-US"/>
              <a:t>取被加数，放入</a:t>
            </a:r>
            <a:r>
              <a:rPr lang="en-US" altLang="zh-CN"/>
              <a:t>D</a:t>
            </a:r>
            <a:r>
              <a:rPr lang="zh-CN" altLang="en-US"/>
              <a:t>寄存器；</a:t>
            </a:r>
            <a:br>
              <a:rPr lang="zh-CN" altLang="en-US"/>
            </a:br>
            <a:r>
              <a:rPr lang="zh-CN" altLang="en-US"/>
              <a:t>    </a:t>
            </a:r>
            <a:r>
              <a:rPr lang="zh-CN" altLang="en-US">
                <a:solidFill>
                  <a:srgbClr val="FF3300"/>
                </a:solidFill>
              </a:rPr>
              <a:t>③</a:t>
            </a:r>
            <a:r>
              <a:rPr lang="zh-CN" altLang="en-US"/>
              <a:t>取加数，放入</a:t>
            </a:r>
            <a:r>
              <a:rPr lang="en-US" altLang="zh-CN"/>
              <a:t>A</a:t>
            </a:r>
            <a:r>
              <a:rPr lang="zh-CN" altLang="en-US"/>
              <a:t>寄存器；</a:t>
            </a:r>
            <a:br>
              <a:rPr lang="zh-CN" altLang="en-US"/>
            </a:br>
            <a:r>
              <a:rPr lang="zh-CN" altLang="en-US"/>
              <a:t>  </a:t>
            </a:r>
            <a:r>
              <a:rPr lang="zh-CN" altLang="en-US">
                <a:solidFill>
                  <a:srgbClr val="FF3300"/>
                </a:solidFill>
              </a:rPr>
              <a:t>  ④</a:t>
            </a:r>
            <a:r>
              <a:rPr lang="zh-CN" altLang="en-US"/>
              <a:t>相加并将结果放入</a:t>
            </a:r>
            <a:r>
              <a:rPr lang="en-US" altLang="zh-CN"/>
              <a:t>B</a:t>
            </a:r>
            <a:r>
              <a:rPr lang="zh-CN" altLang="en-US"/>
              <a:t>寄存器，进位信号放</a:t>
            </a:r>
            <a:r>
              <a:rPr lang="en-US" altLang="zh-CN"/>
              <a:t>C</a:t>
            </a:r>
            <a:r>
              <a:rPr lang="zh-CN" altLang="en-US"/>
              <a:t>寄存器；</a:t>
            </a:r>
            <a:endParaRPr lang="en-US" altLang="zh-CN"/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⑤</a:t>
            </a:r>
            <a:r>
              <a:rPr lang="en-US" altLang="zh-CN"/>
              <a:t>B</a:t>
            </a:r>
            <a:r>
              <a:rPr lang="zh-CN" altLang="en-US"/>
              <a:t>寄存器传送给</a:t>
            </a:r>
            <a:r>
              <a:rPr lang="en-US" altLang="zh-CN"/>
              <a:t>D</a:t>
            </a:r>
            <a:r>
              <a:rPr lang="zh-CN" altLang="en-US"/>
              <a:t>寄存器；</a:t>
            </a:r>
            <a:endParaRPr lang="en-US" altLang="zh-CN"/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⑥</a:t>
            </a:r>
            <a:r>
              <a:rPr lang="zh-CN" altLang="en-US"/>
              <a:t>返回执行第③步。</a:t>
            </a:r>
          </a:p>
        </p:txBody>
      </p:sp>
      <p:grpSp>
        <p:nvGrpSpPr>
          <p:cNvPr id="2" name="组合 43"/>
          <p:cNvGrpSpPr>
            <a:grpSpLocks/>
          </p:cNvGrpSpPr>
          <p:nvPr/>
        </p:nvGrpSpPr>
        <p:grpSpPr bwMode="auto">
          <a:xfrm>
            <a:off x="4565650" y="3141663"/>
            <a:ext cx="4578350" cy="3716337"/>
            <a:chOff x="4565650" y="3141663"/>
            <a:chExt cx="4578350" cy="3716337"/>
          </a:xfrm>
        </p:grpSpPr>
        <p:pic>
          <p:nvPicPr>
            <p:cNvPr id="47112" name="Picture 9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65650" y="3141663"/>
              <a:ext cx="4578350" cy="3716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7113" name="直接连接符 11"/>
            <p:cNvCxnSpPr>
              <a:cxnSpLocks noChangeShapeType="1"/>
            </p:cNvCxnSpPr>
            <p:nvPr/>
          </p:nvCxnSpPr>
          <p:spPr bwMode="auto">
            <a:xfrm flipV="1">
              <a:off x="6328792" y="3658727"/>
              <a:ext cx="144016" cy="144016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47114" name="TextBox 12"/>
            <p:cNvSpPr txBox="1">
              <a:spLocks noChangeArrowheads="1"/>
            </p:cNvSpPr>
            <p:nvPr/>
          </p:nvSpPr>
          <p:spPr bwMode="auto">
            <a:xfrm>
              <a:off x="6430392" y="3526971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/>
                <a:t>8</a:t>
              </a:r>
              <a:endParaRPr lang="zh-CN" altLang="en-US" sz="1600"/>
            </a:p>
          </p:txBody>
        </p:sp>
        <p:cxnSp>
          <p:nvCxnSpPr>
            <p:cNvPr id="47115" name="直接连接符 15"/>
            <p:cNvCxnSpPr>
              <a:cxnSpLocks noChangeShapeType="1"/>
            </p:cNvCxnSpPr>
            <p:nvPr/>
          </p:nvCxnSpPr>
          <p:spPr bwMode="auto">
            <a:xfrm flipV="1">
              <a:off x="7740352" y="4280836"/>
              <a:ext cx="144016" cy="144016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47116" name="TextBox 16"/>
            <p:cNvSpPr txBox="1">
              <a:spLocks noChangeArrowheads="1"/>
            </p:cNvSpPr>
            <p:nvPr/>
          </p:nvSpPr>
          <p:spPr bwMode="auto">
            <a:xfrm>
              <a:off x="7841952" y="4149080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/>
                <a:t>8</a:t>
              </a:r>
              <a:endParaRPr lang="zh-CN" altLang="en-US" sz="1600"/>
            </a:p>
          </p:txBody>
        </p:sp>
        <p:cxnSp>
          <p:nvCxnSpPr>
            <p:cNvPr id="47117" name="直接连接符 18"/>
            <p:cNvCxnSpPr>
              <a:cxnSpLocks noChangeShapeType="1"/>
            </p:cNvCxnSpPr>
            <p:nvPr/>
          </p:nvCxnSpPr>
          <p:spPr bwMode="auto">
            <a:xfrm flipV="1">
              <a:off x="8244408" y="4280836"/>
              <a:ext cx="144016" cy="144016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47118" name="TextBox 19"/>
            <p:cNvSpPr txBox="1">
              <a:spLocks noChangeArrowheads="1"/>
            </p:cNvSpPr>
            <p:nvPr/>
          </p:nvSpPr>
          <p:spPr bwMode="auto">
            <a:xfrm>
              <a:off x="8346008" y="4149080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/>
                <a:t>8</a:t>
              </a:r>
              <a:endParaRPr lang="zh-CN" altLang="en-US" sz="1600"/>
            </a:p>
          </p:txBody>
        </p:sp>
        <p:cxnSp>
          <p:nvCxnSpPr>
            <p:cNvPr id="47119" name="直接连接符 21"/>
            <p:cNvCxnSpPr>
              <a:cxnSpLocks noChangeShapeType="1"/>
            </p:cNvCxnSpPr>
            <p:nvPr/>
          </p:nvCxnSpPr>
          <p:spPr bwMode="auto">
            <a:xfrm flipV="1">
              <a:off x="8532440" y="5432964"/>
              <a:ext cx="144016" cy="144016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47120" name="TextBox 22"/>
            <p:cNvSpPr txBox="1">
              <a:spLocks noChangeArrowheads="1"/>
            </p:cNvSpPr>
            <p:nvPr/>
          </p:nvSpPr>
          <p:spPr bwMode="auto">
            <a:xfrm>
              <a:off x="8634040" y="5301208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/>
                <a:t>8</a:t>
              </a:r>
              <a:endParaRPr lang="zh-CN" altLang="en-US" sz="1600"/>
            </a:p>
          </p:txBody>
        </p:sp>
        <p:cxnSp>
          <p:nvCxnSpPr>
            <p:cNvPr id="47121" name="直接连接符 24"/>
            <p:cNvCxnSpPr>
              <a:cxnSpLocks noChangeShapeType="1"/>
            </p:cNvCxnSpPr>
            <p:nvPr/>
          </p:nvCxnSpPr>
          <p:spPr bwMode="auto">
            <a:xfrm flipV="1">
              <a:off x="6563274" y="4688115"/>
              <a:ext cx="144016" cy="144016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47122" name="TextBox 25"/>
            <p:cNvSpPr txBox="1">
              <a:spLocks noChangeArrowheads="1"/>
            </p:cNvSpPr>
            <p:nvPr/>
          </p:nvSpPr>
          <p:spPr bwMode="auto">
            <a:xfrm>
              <a:off x="6721805" y="4486605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/>
                <a:t>8</a:t>
              </a:r>
              <a:endParaRPr lang="zh-CN" altLang="en-US" sz="1600"/>
            </a:p>
          </p:txBody>
        </p:sp>
        <p:cxnSp>
          <p:nvCxnSpPr>
            <p:cNvPr id="47123" name="直接连接符 27"/>
            <p:cNvCxnSpPr>
              <a:cxnSpLocks noChangeShapeType="1"/>
            </p:cNvCxnSpPr>
            <p:nvPr/>
          </p:nvCxnSpPr>
          <p:spPr bwMode="auto">
            <a:xfrm flipV="1">
              <a:off x="6732240" y="5937020"/>
              <a:ext cx="144016" cy="144016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47124" name="TextBox 28"/>
            <p:cNvSpPr txBox="1">
              <a:spLocks noChangeArrowheads="1"/>
            </p:cNvSpPr>
            <p:nvPr/>
          </p:nvSpPr>
          <p:spPr bwMode="auto">
            <a:xfrm>
              <a:off x="6804248" y="5949280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/>
                <a:t>8</a:t>
              </a:r>
              <a:endParaRPr lang="zh-CN" altLang="en-US" sz="1600"/>
            </a:p>
          </p:txBody>
        </p:sp>
        <p:cxnSp>
          <p:nvCxnSpPr>
            <p:cNvPr id="47125" name="直接连接符 30"/>
            <p:cNvCxnSpPr>
              <a:cxnSpLocks noChangeShapeType="1"/>
            </p:cNvCxnSpPr>
            <p:nvPr/>
          </p:nvCxnSpPr>
          <p:spPr bwMode="auto">
            <a:xfrm flipV="1">
              <a:off x="7596336" y="4784892"/>
              <a:ext cx="144016" cy="144016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47126" name="TextBox 31"/>
            <p:cNvSpPr txBox="1">
              <a:spLocks noChangeArrowheads="1"/>
            </p:cNvSpPr>
            <p:nvPr/>
          </p:nvSpPr>
          <p:spPr bwMode="auto">
            <a:xfrm>
              <a:off x="7668344" y="4869160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/>
                <a:t>8</a:t>
              </a:r>
              <a:endParaRPr lang="zh-CN" altLang="en-US" sz="1600"/>
            </a:p>
          </p:txBody>
        </p:sp>
        <p:cxnSp>
          <p:nvCxnSpPr>
            <p:cNvPr id="47127" name="直接连接符 33"/>
            <p:cNvCxnSpPr>
              <a:cxnSpLocks noChangeShapeType="1"/>
            </p:cNvCxnSpPr>
            <p:nvPr/>
          </p:nvCxnSpPr>
          <p:spPr bwMode="auto">
            <a:xfrm flipV="1">
              <a:off x="6588224" y="4856900"/>
              <a:ext cx="144016" cy="144016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47128" name="TextBox 34"/>
            <p:cNvSpPr txBox="1">
              <a:spLocks noChangeArrowheads="1"/>
            </p:cNvSpPr>
            <p:nvPr/>
          </p:nvSpPr>
          <p:spPr bwMode="auto">
            <a:xfrm>
              <a:off x="6732240" y="4869160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/>
                <a:t>8</a:t>
              </a:r>
              <a:endParaRPr lang="zh-CN" altLang="en-US" sz="1600"/>
            </a:p>
          </p:txBody>
        </p:sp>
        <p:cxnSp>
          <p:nvCxnSpPr>
            <p:cNvPr id="47129" name="直接连接符 36"/>
            <p:cNvCxnSpPr>
              <a:cxnSpLocks noChangeShapeType="1"/>
            </p:cNvCxnSpPr>
            <p:nvPr/>
          </p:nvCxnSpPr>
          <p:spPr bwMode="auto">
            <a:xfrm flipV="1">
              <a:off x="6228184" y="5793004"/>
              <a:ext cx="144016" cy="144016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47130" name="TextBox 37"/>
            <p:cNvSpPr txBox="1">
              <a:spLocks noChangeArrowheads="1"/>
            </p:cNvSpPr>
            <p:nvPr/>
          </p:nvSpPr>
          <p:spPr bwMode="auto">
            <a:xfrm>
              <a:off x="6012160" y="5733256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/>
                <a:t>8</a:t>
              </a:r>
              <a:endParaRPr lang="zh-CN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 animBg="1" autoUpdateAnimBg="0"/>
      <p:bldP spid="410694" grpId="0" autoUpdateAnimBg="0"/>
      <p:bldP spid="410695" grpId="0" autoUpdateAnimBg="0"/>
      <p:bldP spid="41069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1258888" y="3141663"/>
            <a:ext cx="4578350" cy="3716337"/>
            <a:chOff x="4565650" y="3141663"/>
            <a:chExt cx="4578350" cy="3716337"/>
          </a:xfrm>
        </p:grpSpPr>
        <p:pic>
          <p:nvPicPr>
            <p:cNvPr id="48136" name="Picture 9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65650" y="3141663"/>
              <a:ext cx="4578350" cy="3716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8137" name="直接连接符 19"/>
            <p:cNvCxnSpPr>
              <a:cxnSpLocks noChangeShapeType="1"/>
            </p:cNvCxnSpPr>
            <p:nvPr/>
          </p:nvCxnSpPr>
          <p:spPr bwMode="auto">
            <a:xfrm flipV="1">
              <a:off x="6328792" y="3658727"/>
              <a:ext cx="144016" cy="144016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48138" name="TextBox 20"/>
            <p:cNvSpPr txBox="1">
              <a:spLocks noChangeArrowheads="1"/>
            </p:cNvSpPr>
            <p:nvPr/>
          </p:nvSpPr>
          <p:spPr bwMode="auto">
            <a:xfrm>
              <a:off x="6430392" y="3526971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/>
                <a:t>8</a:t>
              </a:r>
              <a:endParaRPr lang="zh-CN" altLang="en-US" sz="1600"/>
            </a:p>
          </p:txBody>
        </p:sp>
        <p:cxnSp>
          <p:nvCxnSpPr>
            <p:cNvPr id="48139" name="直接连接符 21"/>
            <p:cNvCxnSpPr>
              <a:cxnSpLocks noChangeShapeType="1"/>
            </p:cNvCxnSpPr>
            <p:nvPr/>
          </p:nvCxnSpPr>
          <p:spPr bwMode="auto">
            <a:xfrm flipV="1">
              <a:off x="7740352" y="4280836"/>
              <a:ext cx="144016" cy="144016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48140" name="TextBox 22"/>
            <p:cNvSpPr txBox="1">
              <a:spLocks noChangeArrowheads="1"/>
            </p:cNvSpPr>
            <p:nvPr/>
          </p:nvSpPr>
          <p:spPr bwMode="auto">
            <a:xfrm>
              <a:off x="7841952" y="4149080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/>
                <a:t>8</a:t>
              </a:r>
              <a:endParaRPr lang="zh-CN" altLang="en-US" sz="1600"/>
            </a:p>
          </p:txBody>
        </p:sp>
        <p:cxnSp>
          <p:nvCxnSpPr>
            <p:cNvPr id="48141" name="直接连接符 23"/>
            <p:cNvCxnSpPr>
              <a:cxnSpLocks noChangeShapeType="1"/>
            </p:cNvCxnSpPr>
            <p:nvPr/>
          </p:nvCxnSpPr>
          <p:spPr bwMode="auto">
            <a:xfrm flipV="1">
              <a:off x="8244408" y="4280836"/>
              <a:ext cx="144016" cy="144016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48142" name="TextBox 24"/>
            <p:cNvSpPr txBox="1">
              <a:spLocks noChangeArrowheads="1"/>
            </p:cNvSpPr>
            <p:nvPr/>
          </p:nvSpPr>
          <p:spPr bwMode="auto">
            <a:xfrm>
              <a:off x="8346008" y="4149080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/>
                <a:t>8</a:t>
              </a:r>
              <a:endParaRPr lang="zh-CN" altLang="en-US" sz="1600"/>
            </a:p>
          </p:txBody>
        </p:sp>
        <p:cxnSp>
          <p:nvCxnSpPr>
            <p:cNvPr id="48143" name="直接连接符 25"/>
            <p:cNvCxnSpPr>
              <a:cxnSpLocks noChangeShapeType="1"/>
            </p:cNvCxnSpPr>
            <p:nvPr/>
          </p:nvCxnSpPr>
          <p:spPr bwMode="auto">
            <a:xfrm flipV="1">
              <a:off x="8532440" y="5432964"/>
              <a:ext cx="144016" cy="144016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48144" name="TextBox 26"/>
            <p:cNvSpPr txBox="1">
              <a:spLocks noChangeArrowheads="1"/>
            </p:cNvSpPr>
            <p:nvPr/>
          </p:nvSpPr>
          <p:spPr bwMode="auto">
            <a:xfrm>
              <a:off x="8634040" y="5301208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/>
                <a:t>8</a:t>
              </a:r>
              <a:endParaRPr lang="zh-CN" altLang="en-US" sz="1600"/>
            </a:p>
          </p:txBody>
        </p:sp>
        <p:cxnSp>
          <p:nvCxnSpPr>
            <p:cNvPr id="48145" name="直接连接符 27"/>
            <p:cNvCxnSpPr>
              <a:cxnSpLocks noChangeShapeType="1"/>
            </p:cNvCxnSpPr>
            <p:nvPr/>
          </p:nvCxnSpPr>
          <p:spPr bwMode="auto">
            <a:xfrm flipV="1">
              <a:off x="6563274" y="4688115"/>
              <a:ext cx="144016" cy="144016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48146" name="TextBox 28"/>
            <p:cNvSpPr txBox="1">
              <a:spLocks noChangeArrowheads="1"/>
            </p:cNvSpPr>
            <p:nvPr/>
          </p:nvSpPr>
          <p:spPr bwMode="auto">
            <a:xfrm>
              <a:off x="6721805" y="4486605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/>
                <a:t>8</a:t>
              </a:r>
              <a:endParaRPr lang="zh-CN" altLang="en-US" sz="1600"/>
            </a:p>
          </p:txBody>
        </p:sp>
        <p:cxnSp>
          <p:nvCxnSpPr>
            <p:cNvPr id="48147" name="直接连接符 29"/>
            <p:cNvCxnSpPr>
              <a:cxnSpLocks noChangeShapeType="1"/>
            </p:cNvCxnSpPr>
            <p:nvPr/>
          </p:nvCxnSpPr>
          <p:spPr bwMode="auto">
            <a:xfrm flipV="1">
              <a:off x="6732240" y="5937020"/>
              <a:ext cx="144016" cy="144016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48148" name="TextBox 30"/>
            <p:cNvSpPr txBox="1">
              <a:spLocks noChangeArrowheads="1"/>
            </p:cNvSpPr>
            <p:nvPr/>
          </p:nvSpPr>
          <p:spPr bwMode="auto">
            <a:xfrm>
              <a:off x="6804248" y="5949280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/>
                <a:t>8</a:t>
              </a:r>
              <a:endParaRPr lang="zh-CN" altLang="en-US" sz="1600"/>
            </a:p>
          </p:txBody>
        </p:sp>
        <p:cxnSp>
          <p:nvCxnSpPr>
            <p:cNvPr id="48149" name="直接连接符 31"/>
            <p:cNvCxnSpPr>
              <a:cxnSpLocks noChangeShapeType="1"/>
            </p:cNvCxnSpPr>
            <p:nvPr/>
          </p:nvCxnSpPr>
          <p:spPr bwMode="auto">
            <a:xfrm flipV="1">
              <a:off x="7596336" y="4784892"/>
              <a:ext cx="144016" cy="144016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48150" name="TextBox 32"/>
            <p:cNvSpPr txBox="1">
              <a:spLocks noChangeArrowheads="1"/>
            </p:cNvSpPr>
            <p:nvPr/>
          </p:nvSpPr>
          <p:spPr bwMode="auto">
            <a:xfrm>
              <a:off x="7668344" y="4869160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/>
                <a:t>8</a:t>
              </a:r>
              <a:endParaRPr lang="zh-CN" altLang="en-US" sz="1600"/>
            </a:p>
          </p:txBody>
        </p:sp>
        <p:cxnSp>
          <p:nvCxnSpPr>
            <p:cNvPr id="48151" name="直接连接符 33"/>
            <p:cNvCxnSpPr>
              <a:cxnSpLocks noChangeShapeType="1"/>
            </p:cNvCxnSpPr>
            <p:nvPr/>
          </p:nvCxnSpPr>
          <p:spPr bwMode="auto">
            <a:xfrm flipV="1">
              <a:off x="6588224" y="4856900"/>
              <a:ext cx="144016" cy="144016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48152" name="TextBox 34"/>
            <p:cNvSpPr txBox="1">
              <a:spLocks noChangeArrowheads="1"/>
            </p:cNvSpPr>
            <p:nvPr/>
          </p:nvSpPr>
          <p:spPr bwMode="auto">
            <a:xfrm>
              <a:off x="6732240" y="4869160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/>
                <a:t>8</a:t>
              </a:r>
              <a:endParaRPr lang="zh-CN" altLang="en-US" sz="1600"/>
            </a:p>
          </p:txBody>
        </p:sp>
        <p:cxnSp>
          <p:nvCxnSpPr>
            <p:cNvPr id="48153" name="直接连接符 35"/>
            <p:cNvCxnSpPr>
              <a:cxnSpLocks noChangeShapeType="1"/>
            </p:cNvCxnSpPr>
            <p:nvPr/>
          </p:nvCxnSpPr>
          <p:spPr bwMode="auto">
            <a:xfrm flipV="1">
              <a:off x="6228184" y="5793004"/>
              <a:ext cx="144016" cy="144016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48154" name="TextBox 36"/>
            <p:cNvSpPr txBox="1">
              <a:spLocks noChangeArrowheads="1"/>
            </p:cNvSpPr>
            <p:nvPr/>
          </p:nvSpPr>
          <p:spPr bwMode="auto">
            <a:xfrm>
              <a:off x="6012160" y="5733256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/>
                <a:t>8</a:t>
              </a:r>
              <a:endParaRPr lang="zh-CN" altLang="en-US" sz="1600"/>
            </a:p>
          </p:txBody>
        </p:sp>
      </p:grpSp>
      <p:pic>
        <p:nvPicPr>
          <p:cNvPr id="44442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60350"/>
            <a:ext cx="5292725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3200" y="6477000"/>
            <a:ext cx="25908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设计方法</a:t>
            </a: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0" y="0"/>
            <a:ext cx="3348038" cy="401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化简：减少数据输入端口</a:t>
            </a:r>
          </a:p>
        </p:txBody>
      </p:sp>
      <p:pic>
        <p:nvPicPr>
          <p:cNvPr id="444422" name="Picture 6" descr="P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67375" y="609600"/>
            <a:ext cx="34766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4423" name="Text Box 7"/>
          <p:cNvSpPr txBox="1">
            <a:spLocks noChangeArrowheads="1"/>
          </p:cNvSpPr>
          <p:nvPr/>
        </p:nvSpPr>
        <p:spPr bwMode="auto">
          <a:xfrm>
            <a:off x="5724525" y="188913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控制算法：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1" grpId="0" autoUpdateAnimBg="0"/>
      <p:bldP spid="44442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010400" y="6308725"/>
            <a:ext cx="21336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设计方法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2916238" y="2420938"/>
            <a:ext cx="4392612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数字系统的设计核心是控制器的设计</a:t>
            </a:r>
          </a:p>
        </p:txBody>
      </p:sp>
      <p:sp>
        <p:nvSpPr>
          <p:cNvPr id="470043" name="Text Box 27"/>
          <p:cNvSpPr txBox="1">
            <a:spLocks noChangeArrowheads="1"/>
          </p:cNvSpPr>
          <p:nvPr/>
        </p:nvSpPr>
        <p:spPr bwMode="auto">
          <a:xfrm>
            <a:off x="685800" y="457200"/>
            <a:ext cx="3094038" cy="396875"/>
          </a:xfrm>
          <a:prstGeom prst="rect">
            <a:avLst/>
          </a:prstGeom>
          <a:gradFill rotWithShape="0">
            <a:gsLst>
              <a:gs pos="0">
                <a:srgbClr val="5E1847"/>
              </a:gs>
              <a:gs pos="50000">
                <a:srgbClr val="CC3399"/>
              </a:gs>
              <a:gs pos="100000">
                <a:srgbClr val="5E1847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数字系统的设计任务</a:t>
            </a:r>
          </a:p>
        </p:txBody>
      </p:sp>
      <p:sp>
        <p:nvSpPr>
          <p:cNvPr id="470044" name="Text Box 28"/>
          <p:cNvSpPr txBox="1">
            <a:spLocks noChangeArrowheads="1"/>
          </p:cNvSpPr>
          <p:nvPr/>
        </p:nvSpPr>
        <p:spPr bwMode="auto">
          <a:xfrm>
            <a:off x="762000" y="990600"/>
            <a:ext cx="5791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、对任务进行分析、合理划分若干子系统。</a:t>
            </a:r>
          </a:p>
        </p:txBody>
      </p:sp>
      <p:sp>
        <p:nvSpPr>
          <p:cNvPr id="470045" name="Text Box 29"/>
          <p:cNvSpPr txBox="1">
            <a:spLocks noChangeArrowheads="1"/>
          </p:cNvSpPr>
          <p:nvPr/>
        </p:nvSpPr>
        <p:spPr bwMode="auto">
          <a:xfrm>
            <a:off x="906463" y="1479550"/>
            <a:ext cx="60674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、设计系统控制器，从而协调各子系统的工作。</a:t>
            </a:r>
          </a:p>
        </p:txBody>
      </p:sp>
      <p:sp>
        <p:nvSpPr>
          <p:cNvPr id="470046" name="Text Box 30"/>
          <p:cNvSpPr txBox="1">
            <a:spLocks noChangeArrowheads="1"/>
          </p:cNvSpPr>
          <p:nvPr/>
        </p:nvSpPr>
        <p:spPr bwMode="auto">
          <a:xfrm>
            <a:off x="928688" y="1927225"/>
            <a:ext cx="4038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/>
              <a:t>、对各子系统进行逻辑设计。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0" grpId="0" animBg="1" autoUpdateAnimBg="0"/>
      <p:bldP spid="470043" grpId="0" animBg="1" autoUpdateAnimBg="0"/>
      <p:bldP spid="470044" grpId="0" autoUpdateAnimBg="0"/>
      <p:bldP spid="470045" grpId="0" autoUpdateAnimBg="0"/>
      <p:bldP spid="47004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0" y="6477000"/>
            <a:ext cx="22860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设计方法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228600"/>
            <a:ext cx="4419600" cy="396875"/>
            <a:chOff x="144" y="1152"/>
            <a:chExt cx="1728" cy="250"/>
          </a:xfrm>
        </p:grpSpPr>
        <p:sp>
          <p:nvSpPr>
            <p:cNvPr id="443397" name="Text Box 5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  <a:r>
                <a:rPr lang="zh-CN" altLang="en-US"/>
                <a:t>一、算法流程图  </a:t>
              </a:r>
              <a:r>
                <a:rPr lang="en-US" altLang="zh-CN"/>
                <a:t>ASM</a:t>
              </a:r>
              <a:r>
                <a:rPr lang="zh-CN" altLang="en-US"/>
                <a:t>图</a:t>
              </a:r>
            </a:p>
          </p:txBody>
        </p:sp>
        <p:sp>
          <p:nvSpPr>
            <p:cNvPr id="50238" name="Line 6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43399" name="Text Box 7"/>
          <p:cNvSpPr txBox="1">
            <a:spLocks noChangeArrowheads="1"/>
          </p:cNvSpPr>
          <p:nvPr/>
        </p:nvSpPr>
        <p:spPr bwMode="auto">
          <a:xfrm>
            <a:off x="3581400" y="304800"/>
            <a:ext cx="3886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Algorithmic State Machine</a:t>
            </a:r>
          </a:p>
        </p:txBody>
      </p:sp>
      <p:sp>
        <p:nvSpPr>
          <p:cNvPr id="443400" name="Text Box 8"/>
          <p:cNvSpPr txBox="1">
            <a:spLocks noChangeArrowheads="1"/>
          </p:cNvSpPr>
          <p:nvPr/>
        </p:nvSpPr>
        <p:spPr bwMode="auto">
          <a:xfrm>
            <a:off x="609600" y="838200"/>
            <a:ext cx="411480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用</a:t>
            </a:r>
            <a:r>
              <a:rPr lang="en-US" altLang="zh-CN"/>
              <a:t>ASM</a:t>
            </a:r>
            <a:r>
              <a:rPr lang="zh-CN" altLang="en-US"/>
              <a:t>图描述控制器的控制过程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0" y="1371600"/>
            <a:ext cx="3124200" cy="396875"/>
            <a:chOff x="144" y="1152"/>
            <a:chExt cx="1728" cy="250"/>
          </a:xfrm>
        </p:grpSpPr>
        <p:sp>
          <p:nvSpPr>
            <p:cNvPr id="443402" name="Text Box 10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  <a:r>
                <a:rPr lang="en-US" altLang="zh-CN"/>
                <a:t>1</a:t>
              </a:r>
              <a:r>
                <a:rPr lang="zh-CN" altLang="en-US"/>
                <a:t>、</a:t>
              </a:r>
              <a:r>
                <a:rPr lang="en-US" altLang="zh-CN"/>
                <a:t>ASM</a:t>
              </a:r>
              <a:r>
                <a:rPr lang="zh-CN" altLang="en-US"/>
                <a:t>图符号</a:t>
              </a:r>
            </a:p>
          </p:txBody>
        </p:sp>
        <p:sp>
          <p:nvSpPr>
            <p:cNvPr id="50236" name="Line 11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43405" name="Text Box 13"/>
          <p:cNvSpPr txBox="1">
            <a:spLocks noChangeArrowheads="1"/>
          </p:cNvSpPr>
          <p:nvPr/>
        </p:nvSpPr>
        <p:spPr bwMode="auto">
          <a:xfrm>
            <a:off x="533400" y="2057400"/>
            <a:ext cx="121920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状态框</a:t>
            </a:r>
          </a:p>
        </p:txBody>
      </p:sp>
      <p:sp>
        <p:nvSpPr>
          <p:cNvPr id="443406" name="Text Box 14"/>
          <p:cNvSpPr txBox="1">
            <a:spLocks noChangeArrowheads="1"/>
          </p:cNvSpPr>
          <p:nvPr/>
        </p:nvSpPr>
        <p:spPr bwMode="auto">
          <a:xfrm>
            <a:off x="4572000" y="1981200"/>
            <a:ext cx="914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101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635375" y="1916113"/>
            <a:ext cx="1447800" cy="1828800"/>
            <a:chOff x="2304" y="1632"/>
            <a:chExt cx="912" cy="1152"/>
          </a:xfrm>
        </p:grpSpPr>
        <p:sp>
          <p:nvSpPr>
            <p:cNvPr id="50228" name="Rectangle 16"/>
            <p:cNvSpPr>
              <a:spLocks noChangeArrowheads="1"/>
            </p:cNvSpPr>
            <p:nvPr/>
          </p:nvSpPr>
          <p:spPr bwMode="auto">
            <a:xfrm>
              <a:off x="2304" y="1920"/>
              <a:ext cx="91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29" name="Line 17"/>
            <p:cNvSpPr>
              <a:spLocks noChangeShapeType="1"/>
            </p:cNvSpPr>
            <p:nvPr/>
          </p:nvSpPr>
          <p:spPr bwMode="auto">
            <a:xfrm>
              <a:off x="2736" y="249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30" name="Line 18"/>
            <p:cNvSpPr>
              <a:spLocks noChangeShapeType="1"/>
            </p:cNvSpPr>
            <p:nvPr/>
          </p:nvSpPr>
          <p:spPr bwMode="auto">
            <a:xfrm>
              <a:off x="2784" y="163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50231" name="Group 19"/>
            <p:cNvGrpSpPr>
              <a:grpSpLocks/>
            </p:cNvGrpSpPr>
            <p:nvPr/>
          </p:nvGrpSpPr>
          <p:grpSpPr bwMode="auto">
            <a:xfrm>
              <a:off x="2400" y="1920"/>
              <a:ext cx="720" cy="508"/>
              <a:chOff x="1152" y="3120"/>
              <a:chExt cx="720" cy="508"/>
            </a:xfrm>
          </p:grpSpPr>
          <p:sp>
            <p:nvSpPr>
              <p:cNvPr id="50232" name="Text Box 20"/>
              <p:cNvSpPr txBox="1">
                <a:spLocks noChangeArrowheads="1"/>
              </p:cNvSpPr>
              <p:nvPr/>
            </p:nvSpPr>
            <p:spPr bwMode="auto">
              <a:xfrm>
                <a:off x="1152" y="3120"/>
                <a:ext cx="72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X→IN</a:t>
                </a:r>
              </a:p>
            </p:txBody>
          </p:sp>
          <p:sp>
            <p:nvSpPr>
              <p:cNvPr id="50233" name="Text Box 21"/>
              <p:cNvSpPr txBox="1">
                <a:spLocks noChangeArrowheads="1"/>
              </p:cNvSpPr>
              <p:nvPr/>
            </p:nvSpPr>
            <p:spPr bwMode="auto">
              <a:xfrm>
                <a:off x="1152" y="3264"/>
                <a:ext cx="72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0→AC</a:t>
                </a:r>
              </a:p>
            </p:txBody>
          </p:sp>
          <p:sp>
            <p:nvSpPr>
              <p:cNvPr id="50234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378"/>
                <a:ext cx="72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Sr =1</a:t>
                </a:r>
              </a:p>
            </p:txBody>
          </p:sp>
        </p:grpSp>
      </p:grpSp>
      <p:sp>
        <p:nvSpPr>
          <p:cNvPr id="443415" name="Text Box 23"/>
          <p:cNvSpPr txBox="1">
            <a:spLocks noChangeArrowheads="1"/>
          </p:cNvSpPr>
          <p:nvPr/>
        </p:nvSpPr>
        <p:spPr bwMode="auto">
          <a:xfrm>
            <a:off x="3352800" y="1981200"/>
            <a:ext cx="838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abc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362200" y="1524000"/>
            <a:ext cx="1828800" cy="1066800"/>
            <a:chOff x="1488" y="1392"/>
            <a:chExt cx="1152" cy="672"/>
          </a:xfrm>
        </p:grpSpPr>
        <p:sp>
          <p:nvSpPr>
            <p:cNvPr id="50225" name="Text Box 25"/>
            <p:cNvSpPr txBox="1">
              <a:spLocks noChangeArrowheads="1"/>
            </p:cNvSpPr>
            <p:nvPr/>
          </p:nvSpPr>
          <p:spPr bwMode="auto">
            <a:xfrm>
              <a:off x="1488" y="1392"/>
              <a:ext cx="528" cy="45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状态名称</a:t>
              </a:r>
            </a:p>
          </p:txBody>
        </p:sp>
        <p:sp>
          <p:nvSpPr>
            <p:cNvPr id="50226" name="Oval 26"/>
            <p:cNvSpPr>
              <a:spLocks noChangeArrowheads="1"/>
            </p:cNvSpPr>
            <p:nvPr/>
          </p:nvSpPr>
          <p:spPr bwMode="auto">
            <a:xfrm>
              <a:off x="2064" y="1632"/>
              <a:ext cx="576" cy="43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27" name="Line 27"/>
            <p:cNvSpPr>
              <a:spLocks noChangeShapeType="1"/>
            </p:cNvSpPr>
            <p:nvPr/>
          </p:nvSpPr>
          <p:spPr bwMode="auto">
            <a:xfrm>
              <a:off x="2016" y="1632"/>
              <a:ext cx="96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572000" y="1524000"/>
            <a:ext cx="1828800" cy="990600"/>
            <a:chOff x="2880" y="1392"/>
            <a:chExt cx="1152" cy="624"/>
          </a:xfrm>
        </p:grpSpPr>
        <p:sp>
          <p:nvSpPr>
            <p:cNvPr id="50222" name="Text Box 29"/>
            <p:cNvSpPr txBox="1">
              <a:spLocks noChangeArrowheads="1"/>
            </p:cNvSpPr>
            <p:nvPr/>
          </p:nvSpPr>
          <p:spPr bwMode="auto">
            <a:xfrm>
              <a:off x="3504" y="1392"/>
              <a:ext cx="528" cy="454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状态编码</a:t>
              </a:r>
            </a:p>
          </p:txBody>
        </p:sp>
        <p:sp>
          <p:nvSpPr>
            <p:cNvPr id="50223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576" cy="43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24" name="Line 31"/>
            <p:cNvSpPr>
              <a:spLocks noChangeShapeType="1"/>
            </p:cNvSpPr>
            <p:nvPr/>
          </p:nvSpPr>
          <p:spPr bwMode="auto">
            <a:xfrm flipH="1">
              <a:off x="3408" y="1632"/>
              <a:ext cx="96" cy="4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810000" y="2362200"/>
            <a:ext cx="2971800" cy="838200"/>
            <a:chOff x="2400" y="1920"/>
            <a:chExt cx="1872" cy="528"/>
          </a:xfrm>
        </p:grpSpPr>
        <p:sp>
          <p:nvSpPr>
            <p:cNvPr id="50219" name="Text Box 33"/>
            <p:cNvSpPr txBox="1">
              <a:spLocks noChangeArrowheads="1"/>
            </p:cNvSpPr>
            <p:nvPr/>
          </p:nvSpPr>
          <p:spPr bwMode="auto">
            <a:xfrm>
              <a:off x="3360" y="2160"/>
              <a:ext cx="912" cy="26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操作内容</a:t>
              </a:r>
            </a:p>
          </p:txBody>
        </p:sp>
        <p:sp>
          <p:nvSpPr>
            <p:cNvPr id="50220" name="Oval 34"/>
            <p:cNvSpPr>
              <a:spLocks noChangeArrowheads="1"/>
            </p:cNvSpPr>
            <p:nvPr/>
          </p:nvSpPr>
          <p:spPr bwMode="auto">
            <a:xfrm>
              <a:off x="2400" y="1920"/>
              <a:ext cx="672" cy="52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21" name="Line 35"/>
            <p:cNvSpPr>
              <a:spLocks noChangeShapeType="1"/>
            </p:cNvSpPr>
            <p:nvPr/>
          </p:nvSpPr>
          <p:spPr bwMode="auto">
            <a:xfrm>
              <a:off x="3072" y="2256"/>
              <a:ext cx="28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43428" name="Text Box 36"/>
          <p:cNvSpPr txBox="1">
            <a:spLocks noChangeArrowheads="1"/>
          </p:cNvSpPr>
          <p:nvPr/>
        </p:nvSpPr>
        <p:spPr bwMode="auto">
          <a:xfrm>
            <a:off x="457200" y="3262313"/>
            <a:ext cx="121920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分支框</a:t>
            </a:r>
          </a:p>
        </p:txBody>
      </p: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2028825" y="4202113"/>
            <a:ext cx="1600200" cy="1312862"/>
            <a:chOff x="1326" y="3424"/>
            <a:chExt cx="1008" cy="827"/>
          </a:xfrm>
        </p:grpSpPr>
        <p:sp>
          <p:nvSpPr>
            <p:cNvPr id="50214" name="AutoShape 38"/>
            <p:cNvSpPr>
              <a:spLocks noChangeArrowheads="1"/>
            </p:cNvSpPr>
            <p:nvPr/>
          </p:nvSpPr>
          <p:spPr bwMode="auto">
            <a:xfrm>
              <a:off x="1326" y="3655"/>
              <a:ext cx="864" cy="336"/>
            </a:xfrm>
            <a:prstGeom prst="flowChartDecision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15" name="Line 39"/>
            <p:cNvSpPr>
              <a:spLocks noChangeShapeType="1"/>
            </p:cNvSpPr>
            <p:nvPr/>
          </p:nvSpPr>
          <p:spPr bwMode="auto">
            <a:xfrm>
              <a:off x="1755" y="3424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16" name="Line 40"/>
            <p:cNvSpPr>
              <a:spLocks noChangeShapeType="1"/>
            </p:cNvSpPr>
            <p:nvPr/>
          </p:nvSpPr>
          <p:spPr bwMode="auto">
            <a:xfrm>
              <a:off x="1756" y="4011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17" name="Line 41"/>
            <p:cNvSpPr>
              <a:spLocks noChangeShapeType="1"/>
            </p:cNvSpPr>
            <p:nvPr/>
          </p:nvSpPr>
          <p:spPr bwMode="auto">
            <a:xfrm>
              <a:off x="2334" y="3829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18" name="Line 42"/>
            <p:cNvSpPr>
              <a:spLocks noChangeShapeType="1"/>
            </p:cNvSpPr>
            <p:nvPr/>
          </p:nvSpPr>
          <p:spPr bwMode="auto">
            <a:xfrm>
              <a:off x="2190" y="3820"/>
              <a:ext cx="14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1828800" y="3124200"/>
            <a:ext cx="1905000" cy="1052513"/>
            <a:chOff x="1200" y="2745"/>
            <a:chExt cx="1200" cy="663"/>
          </a:xfrm>
        </p:grpSpPr>
        <p:sp>
          <p:nvSpPr>
            <p:cNvPr id="50208" name="AutoShape 44"/>
            <p:cNvSpPr>
              <a:spLocks noChangeArrowheads="1"/>
            </p:cNvSpPr>
            <p:nvPr/>
          </p:nvSpPr>
          <p:spPr bwMode="auto">
            <a:xfrm>
              <a:off x="1344" y="2976"/>
              <a:ext cx="864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X</a:t>
              </a:r>
            </a:p>
          </p:txBody>
        </p:sp>
        <p:sp>
          <p:nvSpPr>
            <p:cNvPr id="50209" name="Line 45"/>
            <p:cNvSpPr>
              <a:spLocks noChangeShapeType="1"/>
            </p:cNvSpPr>
            <p:nvPr/>
          </p:nvSpPr>
          <p:spPr bwMode="auto">
            <a:xfrm>
              <a:off x="1773" y="2745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10" name="Line 46"/>
            <p:cNvSpPr>
              <a:spLocks noChangeShapeType="1"/>
            </p:cNvSpPr>
            <p:nvPr/>
          </p:nvSpPr>
          <p:spPr bwMode="auto">
            <a:xfrm>
              <a:off x="1344" y="31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11" name="Line 47"/>
            <p:cNvSpPr>
              <a:spLocks noChangeShapeType="1"/>
            </p:cNvSpPr>
            <p:nvPr/>
          </p:nvSpPr>
          <p:spPr bwMode="auto">
            <a:xfrm>
              <a:off x="2217" y="3149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12" name="Text Box 48"/>
            <p:cNvSpPr txBox="1">
              <a:spLocks noChangeArrowheads="1"/>
            </p:cNvSpPr>
            <p:nvPr/>
          </p:nvSpPr>
          <p:spPr bwMode="auto">
            <a:xfrm>
              <a:off x="2160" y="2928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50213" name="Text Box 49"/>
            <p:cNvSpPr txBox="1">
              <a:spLocks noChangeArrowheads="1"/>
            </p:cNvSpPr>
            <p:nvPr/>
          </p:nvSpPr>
          <p:spPr bwMode="auto">
            <a:xfrm>
              <a:off x="1200" y="2928"/>
              <a:ext cx="2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5410200" y="3352800"/>
            <a:ext cx="2711450" cy="2971800"/>
            <a:chOff x="3408" y="2112"/>
            <a:chExt cx="1708" cy="1872"/>
          </a:xfrm>
        </p:grpSpPr>
        <p:sp>
          <p:nvSpPr>
            <p:cNvPr id="50194" name="Rectangle 51"/>
            <p:cNvSpPr>
              <a:spLocks noChangeArrowheads="1"/>
            </p:cNvSpPr>
            <p:nvPr/>
          </p:nvSpPr>
          <p:spPr bwMode="auto">
            <a:xfrm>
              <a:off x="3600" y="2352"/>
              <a:ext cx="672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195" name="AutoShape 52"/>
            <p:cNvSpPr>
              <a:spLocks noChangeArrowheads="1"/>
            </p:cNvSpPr>
            <p:nvPr/>
          </p:nvSpPr>
          <p:spPr bwMode="auto">
            <a:xfrm>
              <a:off x="3504" y="2880"/>
              <a:ext cx="864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X</a:t>
              </a:r>
            </a:p>
          </p:txBody>
        </p:sp>
        <p:sp>
          <p:nvSpPr>
            <p:cNvPr id="50196" name="Line 53"/>
            <p:cNvSpPr>
              <a:spLocks noChangeShapeType="1"/>
            </p:cNvSpPr>
            <p:nvPr/>
          </p:nvSpPr>
          <p:spPr bwMode="auto">
            <a:xfrm>
              <a:off x="3933" y="2649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197" name="Line 54"/>
            <p:cNvSpPr>
              <a:spLocks noChangeShapeType="1"/>
            </p:cNvSpPr>
            <p:nvPr/>
          </p:nvSpPr>
          <p:spPr bwMode="auto">
            <a:xfrm>
              <a:off x="3934" y="32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198" name="Line 55"/>
            <p:cNvSpPr>
              <a:spLocks noChangeShapeType="1"/>
            </p:cNvSpPr>
            <p:nvPr/>
          </p:nvSpPr>
          <p:spPr bwMode="auto">
            <a:xfrm>
              <a:off x="4779" y="30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199" name="Line 56"/>
            <p:cNvSpPr>
              <a:spLocks noChangeShapeType="1"/>
            </p:cNvSpPr>
            <p:nvPr/>
          </p:nvSpPr>
          <p:spPr bwMode="auto">
            <a:xfrm flipV="1">
              <a:off x="4368" y="3042"/>
              <a:ext cx="40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00" name="Rectangle 57"/>
            <p:cNvSpPr>
              <a:spLocks noChangeArrowheads="1"/>
            </p:cNvSpPr>
            <p:nvPr/>
          </p:nvSpPr>
          <p:spPr bwMode="auto">
            <a:xfrm>
              <a:off x="3618" y="3467"/>
              <a:ext cx="672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01" name="Text Box 58"/>
            <p:cNvSpPr txBox="1">
              <a:spLocks noChangeArrowheads="1"/>
            </p:cNvSpPr>
            <p:nvPr/>
          </p:nvSpPr>
          <p:spPr bwMode="auto">
            <a:xfrm>
              <a:off x="4320" y="2832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50202" name="Text Box 59"/>
            <p:cNvSpPr txBox="1">
              <a:spLocks noChangeArrowheads="1"/>
            </p:cNvSpPr>
            <p:nvPr/>
          </p:nvSpPr>
          <p:spPr bwMode="auto">
            <a:xfrm>
              <a:off x="3936" y="3168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50203" name="Rectangle 60"/>
            <p:cNvSpPr>
              <a:spLocks noChangeArrowheads="1"/>
            </p:cNvSpPr>
            <p:nvPr/>
          </p:nvSpPr>
          <p:spPr bwMode="auto">
            <a:xfrm>
              <a:off x="4444" y="3294"/>
              <a:ext cx="672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204" name="Text Box 61"/>
            <p:cNvSpPr txBox="1">
              <a:spLocks noChangeArrowheads="1"/>
            </p:cNvSpPr>
            <p:nvPr/>
          </p:nvSpPr>
          <p:spPr bwMode="auto">
            <a:xfrm>
              <a:off x="3456" y="3216"/>
              <a:ext cx="48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(C)</a:t>
              </a:r>
            </a:p>
          </p:txBody>
        </p:sp>
        <p:sp>
          <p:nvSpPr>
            <p:cNvPr id="50205" name="Text Box 62"/>
            <p:cNvSpPr txBox="1">
              <a:spLocks noChangeArrowheads="1"/>
            </p:cNvSpPr>
            <p:nvPr/>
          </p:nvSpPr>
          <p:spPr bwMode="auto">
            <a:xfrm>
              <a:off x="3408" y="2112"/>
              <a:ext cx="48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(A)</a:t>
              </a:r>
            </a:p>
          </p:txBody>
        </p:sp>
        <p:sp>
          <p:nvSpPr>
            <p:cNvPr id="50206" name="Text Box 63"/>
            <p:cNvSpPr txBox="1">
              <a:spLocks noChangeArrowheads="1"/>
            </p:cNvSpPr>
            <p:nvPr/>
          </p:nvSpPr>
          <p:spPr bwMode="auto">
            <a:xfrm>
              <a:off x="4322" y="3063"/>
              <a:ext cx="48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(B)</a:t>
              </a:r>
            </a:p>
          </p:txBody>
        </p:sp>
        <p:sp>
          <p:nvSpPr>
            <p:cNvPr id="50207" name="Line 64"/>
            <p:cNvSpPr>
              <a:spLocks noChangeShapeType="1"/>
            </p:cNvSpPr>
            <p:nvPr/>
          </p:nvSpPr>
          <p:spPr bwMode="auto">
            <a:xfrm>
              <a:off x="3966" y="37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9" grpId="0" autoUpdateAnimBg="0"/>
      <p:bldP spid="443400" grpId="0" animBg="1" autoUpdateAnimBg="0"/>
      <p:bldP spid="443405" grpId="0" animBg="1" autoUpdateAnimBg="0"/>
      <p:bldP spid="443406" grpId="0" autoUpdateAnimBg="0"/>
      <p:bldP spid="443415" grpId="0" autoUpdateAnimBg="0"/>
      <p:bldP spid="44342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3" name="Rectangle 5"/>
          <p:cNvSpPr>
            <a:spLocks noGrp="1" noChangeArrowheads="1"/>
          </p:cNvSpPr>
          <p:nvPr>
            <p:ph type="title"/>
          </p:nvPr>
        </p:nvSpPr>
        <p:spPr>
          <a:xfrm>
            <a:off x="6705600" y="6477000"/>
            <a:ext cx="2438400" cy="381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设计方法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ASM</a:t>
            </a: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图</a:t>
            </a:r>
          </a:p>
        </p:txBody>
      </p:sp>
      <p:sp>
        <p:nvSpPr>
          <p:cNvPr id="411661" name="Text Box 13"/>
          <p:cNvSpPr txBox="1">
            <a:spLocks noChangeArrowheads="1"/>
          </p:cNvSpPr>
          <p:nvPr/>
        </p:nvSpPr>
        <p:spPr bwMode="auto">
          <a:xfrm>
            <a:off x="304800" y="228600"/>
            <a:ext cx="1698625" cy="396875"/>
          </a:xfrm>
          <a:prstGeom prst="rect">
            <a:avLst/>
          </a:prstGeom>
          <a:gradFill rotWithShape="0">
            <a:gsLst>
              <a:gs pos="0">
                <a:srgbClr val="5E1847"/>
              </a:gs>
              <a:gs pos="50000">
                <a:srgbClr val="CC3399"/>
              </a:gs>
              <a:gs pos="100000">
                <a:srgbClr val="5E1847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多条件分支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627313" y="228600"/>
            <a:ext cx="3048000" cy="2454275"/>
            <a:chOff x="1632" y="144"/>
            <a:chExt cx="1920" cy="1546"/>
          </a:xfrm>
        </p:grpSpPr>
        <p:sp>
          <p:nvSpPr>
            <p:cNvPr id="51230" name="AutoShape 6"/>
            <p:cNvSpPr>
              <a:spLocks noChangeArrowheads="1"/>
            </p:cNvSpPr>
            <p:nvPr/>
          </p:nvSpPr>
          <p:spPr bwMode="auto">
            <a:xfrm>
              <a:off x="2064" y="720"/>
              <a:ext cx="1008" cy="384"/>
            </a:xfrm>
            <a:prstGeom prst="flowChartPreparat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X</a:t>
              </a:r>
              <a:r>
                <a:rPr lang="en-US" altLang="zh-CN" baseline="-25000"/>
                <a:t>1</a:t>
              </a:r>
              <a:r>
                <a:rPr lang="en-US" altLang="zh-CN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1231" name="Line 7"/>
            <p:cNvSpPr>
              <a:spLocks noChangeShapeType="1"/>
            </p:cNvSpPr>
            <p:nvPr/>
          </p:nvSpPr>
          <p:spPr bwMode="auto">
            <a:xfrm>
              <a:off x="2256" y="11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32" name="Line 8"/>
            <p:cNvSpPr>
              <a:spLocks noChangeShapeType="1"/>
            </p:cNvSpPr>
            <p:nvPr/>
          </p:nvSpPr>
          <p:spPr bwMode="auto">
            <a:xfrm>
              <a:off x="2592" y="528"/>
              <a:ext cx="0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33" name="Line 9"/>
            <p:cNvSpPr>
              <a:spLocks noChangeShapeType="1"/>
            </p:cNvSpPr>
            <p:nvPr/>
          </p:nvSpPr>
          <p:spPr bwMode="auto">
            <a:xfrm flipH="1">
              <a:off x="1776" y="9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34" name="Line 10"/>
            <p:cNvSpPr>
              <a:spLocks noChangeShapeType="1"/>
            </p:cNvSpPr>
            <p:nvPr/>
          </p:nvSpPr>
          <p:spPr bwMode="auto">
            <a:xfrm flipH="1">
              <a:off x="3072" y="9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35" name="Line 11"/>
            <p:cNvSpPr>
              <a:spLocks noChangeShapeType="1"/>
            </p:cNvSpPr>
            <p:nvPr/>
          </p:nvSpPr>
          <p:spPr bwMode="auto">
            <a:xfrm>
              <a:off x="1776" y="91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36" name="Line 12"/>
            <p:cNvSpPr>
              <a:spLocks noChangeShapeType="1"/>
            </p:cNvSpPr>
            <p:nvPr/>
          </p:nvSpPr>
          <p:spPr bwMode="auto">
            <a:xfrm>
              <a:off x="3360" y="91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37" name="Line 14"/>
            <p:cNvSpPr>
              <a:spLocks noChangeShapeType="1"/>
            </p:cNvSpPr>
            <p:nvPr/>
          </p:nvSpPr>
          <p:spPr bwMode="auto">
            <a:xfrm>
              <a:off x="2880" y="11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38" name="Rectangle 15"/>
            <p:cNvSpPr>
              <a:spLocks noChangeArrowheads="1"/>
            </p:cNvSpPr>
            <p:nvPr/>
          </p:nvSpPr>
          <p:spPr bwMode="auto">
            <a:xfrm>
              <a:off x="2160" y="228"/>
              <a:ext cx="86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39" name="Text Box 16"/>
            <p:cNvSpPr txBox="1">
              <a:spLocks noChangeArrowheads="1"/>
            </p:cNvSpPr>
            <p:nvPr/>
          </p:nvSpPr>
          <p:spPr bwMode="auto">
            <a:xfrm>
              <a:off x="1728" y="672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00</a:t>
              </a:r>
            </a:p>
          </p:txBody>
        </p:sp>
        <p:sp>
          <p:nvSpPr>
            <p:cNvPr id="51240" name="Text Box 17"/>
            <p:cNvSpPr txBox="1">
              <a:spLocks noChangeArrowheads="1"/>
            </p:cNvSpPr>
            <p:nvPr/>
          </p:nvSpPr>
          <p:spPr bwMode="auto">
            <a:xfrm>
              <a:off x="1824" y="144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(P)</a:t>
              </a:r>
            </a:p>
          </p:txBody>
        </p:sp>
        <p:sp>
          <p:nvSpPr>
            <p:cNvPr id="51241" name="Text Box 18"/>
            <p:cNvSpPr txBox="1">
              <a:spLocks noChangeArrowheads="1"/>
            </p:cNvSpPr>
            <p:nvPr/>
          </p:nvSpPr>
          <p:spPr bwMode="auto">
            <a:xfrm>
              <a:off x="1632" y="1296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(W)</a:t>
              </a:r>
            </a:p>
          </p:txBody>
        </p:sp>
        <p:sp>
          <p:nvSpPr>
            <p:cNvPr id="51242" name="Text Box 19"/>
            <p:cNvSpPr txBox="1">
              <a:spLocks noChangeArrowheads="1"/>
            </p:cNvSpPr>
            <p:nvPr/>
          </p:nvSpPr>
          <p:spPr bwMode="auto">
            <a:xfrm>
              <a:off x="2064" y="1440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(V)</a:t>
              </a:r>
            </a:p>
          </p:txBody>
        </p:sp>
        <p:sp>
          <p:nvSpPr>
            <p:cNvPr id="51243" name="Text Box 20"/>
            <p:cNvSpPr txBox="1">
              <a:spLocks noChangeArrowheads="1"/>
            </p:cNvSpPr>
            <p:nvPr/>
          </p:nvSpPr>
          <p:spPr bwMode="auto">
            <a:xfrm>
              <a:off x="2688" y="1440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(Y)</a:t>
              </a:r>
            </a:p>
          </p:txBody>
        </p:sp>
        <p:sp>
          <p:nvSpPr>
            <p:cNvPr id="51244" name="Text Box 21"/>
            <p:cNvSpPr txBox="1">
              <a:spLocks noChangeArrowheads="1"/>
            </p:cNvSpPr>
            <p:nvPr/>
          </p:nvSpPr>
          <p:spPr bwMode="auto">
            <a:xfrm>
              <a:off x="3168" y="1200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(S)</a:t>
              </a:r>
            </a:p>
          </p:txBody>
        </p:sp>
        <p:sp>
          <p:nvSpPr>
            <p:cNvPr id="51245" name="Text Box 22"/>
            <p:cNvSpPr txBox="1">
              <a:spLocks noChangeArrowheads="1"/>
            </p:cNvSpPr>
            <p:nvPr/>
          </p:nvSpPr>
          <p:spPr bwMode="auto">
            <a:xfrm>
              <a:off x="2832" y="1104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01</a:t>
              </a:r>
            </a:p>
          </p:txBody>
        </p:sp>
        <p:sp>
          <p:nvSpPr>
            <p:cNvPr id="51246" name="Text Box 23"/>
            <p:cNvSpPr txBox="1">
              <a:spLocks noChangeArrowheads="1"/>
            </p:cNvSpPr>
            <p:nvPr/>
          </p:nvSpPr>
          <p:spPr bwMode="auto">
            <a:xfrm>
              <a:off x="2208" y="1104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11</a:t>
              </a:r>
            </a:p>
          </p:txBody>
        </p:sp>
        <p:sp>
          <p:nvSpPr>
            <p:cNvPr id="51247" name="Text Box 24"/>
            <p:cNvSpPr txBox="1">
              <a:spLocks noChangeArrowheads="1"/>
            </p:cNvSpPr>
            <p:nvPr/>
          </p:nvSpPr>
          <p:spPr bwMode="auto">
            <a:xfrm>
              <a:off x="3072" y="672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10</a:t>
              </a:r>
            </a:p>
          </p:txBody>
        </p:sp>
      </p:grpSp>
      <p:sp>
        <p:nvSpPr>
          <p:cNvPr id="411673" name="Text Box 25"/>
          <p:cNvSpPr txBox="1">
            <a:spLocks noChangeArrowheads="1"/>
          </p:cNvSpPr>
          <p:nvPr/>
        </p:nvSpPr>
        <p:spPr bwMode="auto">
          <a:xfrm>
            <a:off x="457200" y="2819400"/>
            <a:ext cx="152400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条件输出框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743200" y="2743200"/>
            <a:ext cx="3505200" cy="3773488"/>
            <a:chOff x="1728" y="1728"/>
            <a:chExt cx="2208" cy="2377"/>
          </a:xfrm>
        </p:grpSpPr>
        <p:sp>
          <p:nvSpPr>
            <p:cNvPr id="51212" name="Rectangle 27"/>
            <p:cNvSpPr>
              <a:spLocks noChangeArrowheads="1"/>
            </p:cNvSpPr>
            <p:nvPr/>
          </p:nvSpPr>
          <p:spPr bwMode="auto">
            <a:xfrm>
              <a:off x="2016" y="1968"/>
              <a:ext cx="81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13" name="Line 28"/>
            <p:cNvSpPr>
              <a:spLocks noChangeShapeType="1"/>
            </p:cNvSpPr>
            <p:nvPr/>
          </p:nvSpPr>
          <p:spPr bwMode="auto">
            <a:xfrm>
              <a:off x="2400" y="220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14" name="AutoShape 29"/>
            <p:cNvSpPr>
              <a:spLocks noChangeArrowheads="1"/>
            </p:cNvSpPr>
            <p:nvPr/>
          </p:nvSpPr>
          <p:spPr bwMode="auto">
            <a:xfrm>
              <a:off x="1968" y="2448"/>
              <a:ext cx="864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X</a:t>
              </a:r>
            </a:p>
          </p:txBody>
        </p:sp>
        <p:sp>
          <p:nvSpPr>
            <p:cNvPr id="51215" name="Line 30"/>
            <p:cNvSpPr>
              <a:spLocks noChangeShapeType="1"/>
            </p:cNvSpPr>
            <p:nvPr/>
          </p:nvSpPr>
          <p:spPr bwMode="auto">
            <a:xfrm>
              <a:off x="2400" y="2784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16" name="Rectangle 31"/>
            <p:cNvSpPr>
              <a:spLocks noChangeArrowheads="1"/>
            </p:cNvSpPr>
            <p:nvPr/>
          </p:nvSpPr>
          <p:spPr bwMode="auto">
            <a:xfrm>
              <a:off x="2064" y="3408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17" name="Line 32"/>
            <p:cNvSpPr>
              <a:spLocks noChangeShapeType="1"/>
            </p:cNvSpPr>
            <p:nvPr/>
          </p:nvSpPr>
          <p:spPr bwMode="auto">
            <a:xfrm>
              <a:off x="2861" y="2613"/>
              <a:ext cx="44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18" name="Line 33"/>
            <p:cNvSpPr>
              <a:spLocks noChangeShapeType="1"/>
            </p:cNvSpPr>
            <p:nvPr/>
          </p:nvSpPr>
          <p:spPr bwMode="auto">
            <a:xfrm>
              <a:off x="3304" y="2622"/>
              <a:ext cx="0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19" name="AutoShape 34"/>
            <p:cNvSpPr>
              <a:spLocks noChangeArrowheads="1"/>
            </p:cNvSpPr>
            <p:nvPr/>
          </p:nvSpPr>
          <p:spPr bwMode="auto">
            <a:xfrm>
              <a:off x="2784" y="2832"/>
              <a:ext cx="1152" cy="240"/>
            </a:xfrm>
            <a:prstGeom prst="parallelogram">
              <a:avLst>
                <a:gd name="adj" fmla="val 12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/>
                <a:t>输出内容</a:t>
              </a:r>
            </a:p>
          </p:txBody>
        </p:sp>
        <p:sp>
          <p:nvSpPr>
            <p:cNvPr id="51220" name="Line 35"/>
            <p:cNvSpPr>
              <a:spLocks noChangeShapeType="1"/>
            </p:cNvSpPr>
            <p:nvPr/>
          </p:nvSpPr>
          <p:spPr bwMode="auto">
            <a:xfrm>
              <a:off x="3282" y="3082"/>
              <a:ext cx="4" cy="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21" name="Line 36"/>
            <p:cNvSpPr>
              <a:spLocks noChangeShapeType="1"/>
            </p:cNvSpPr>
            <p:nvPr/>
          </p:nvSpPr>
          <p:spPr bwMode="auto">
            <a:xfrm flipH="1">
              <a:off x="2395" y="3648"/>
              <a:ext cx="5" cy="4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22" name="Text Box 37"/>
            <p:cNvSpPr txBox="1">
              <a:spLocks noChangeArrowheads="1"/>
            </p:cNvSpPr>
            <p:nvPr/>
          </p:nvSpPr>
          <p:spPr bwMode="auto">
            <a:xfrm>
              <a:off x="1728" y="3216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(Q)</a:t>
              </a:r>
            </a:p>
          </p:txBody>
        </p:sp>
        <p:sp>
          <p:nvSpPr>
            <p:cNvPr id="51223" name="Text Box 38"/>
            <p:cNvSpPr txBox="1">
              <a:spLocks noChangeArrowheads="1"/>
            </p:cNvSpPr>
            <p:nvPr/>
          </p:nvSpPr>
          <p:spPr bwMode="auto">
            <a:xfrm>
              <a:off x="1824" y="1728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(P)</a:t>
              </a:r>
            </a:p>
          </p:txBody>
        </p:sp>
        <p:sp>
          <p:nvSpPr>
            <p:cNvPr id="51224" name="Rectangle 39"/>
            <p:cNvSpPr>
              <a:spLocks noChangeArrowheads="1"/>
            </p:cNvSpPr>
            <p:nvPr/>
          </p:nvSpPr>
          <p:spPr bwMode="auto">
            <a:xfrm>
              <a:off x="2930" y="3312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25" name="Line 40"/>
            <p:cNvSpPr>
              <a:spLocks noChangeShapeType="1"/>
            </p:cNvSpPr>
            <p:nvPr/>
          </p:nvSpPr>
          <p:spPr bwMode="auto">
            <a:xfrm>
              <a:off x="3294" y="3552"/>
              <a:ext cx="2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26" name="Line 41"/>
            <p:cNvSpPr>
              <a:spLocks noChangeShapeType="1"/>
            </p:cNvSpPr>
            <p:nvPr/>
          </p:nvSpPr>
          <p:spPr bwMode="auto">
            <a:xfrm>
              <a:off x="2400" y="3792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27" name="Text Box 42"/>
            <p:cNvSpPr txBox="1">
              <a:spLocks noChangeArrowheads="1"/>
            </p:cNvSpPr>
            <p:nvPr/>
          </p:nvSpPr>
          <p:spPr bwMode="auto">
            <a:xfrm>
              <a:off x="2832" y="307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(R)</a:t>
              </a:r>
            </a:p>
          </p:txBody>
        </p:sp>
        <p:sp>
          <p:nvSpPr>
            <p:cNvPr id="51228" name="Text Box 43"/>
            <p:cNvSpPr txBox="1">
              <a:spLocks noChangeArrowheads="1"/>
            </p:cNvSpPr>
            <p:nvPr/>
          </p:nvSpPr>
          <p:spPr bwMode="auto">
            <a:xfrm>
              <a:off x="2784" y="2400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51229" name="Text Box 44"/>
            <p:cNvSpPr txBox="1">
              <a:spLocks noChangeArrowheads="1"/>
            </p:cNvSpPr>
            <p:nvPr/>
          </p:nvSpPr>
          <p:spPr bwMode="auto">
            <a:xfrm>
              <a:off x="2112" y="2736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</p:grpSp>
      <p:sp>
        <p:nvSpPr>
          <p:cNvPr id="411694" name="Text Box 46"/>
          <p:cNvSpPr txBox="1">
            <a:spLocks noChangeArrowheads="1"/>
          </p:cNvSpPr>
          <p:nvPr/>
        </p:nvSpPr>
        <p:spPr bwMode="auto">
          <a:xfrm>
            <a:off x="6477000" y="4419600"/>
            <a:ext cx="2514600" cy="4159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在某条件满足时输出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827088" y="2781300"/>
            <a:ext cx="5562600" cy="2286000"/>
            <a:chOff x="528" y="1728"/>
            <a:chExt cx="3504" cy="1440"/>
          </a:xfrm>
        </p:grpSpPr>
        <p:sp>
          <p:nvSpPr>
            <p:cNvPr id="51210" name="Rectangle 48"/>
            <p:cNvSpPr>
              <a:spLocks noChangeArrowheads="1"/>
            </p:cNvSpPr>
            <p:nvPr/>
          </p:nvSpPr>
          <p:spPr bwMode="auto">
            <a:xfrm>
              <a:off x="1728" y="1728"/>
              <a:ext cx="2304" cy="144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211" name="Text Box 49"/>
            <p:cNvSpPr txBox="1">
              <a:spLocks noChangeArrowheads="1"/>
            </p:cNvSpPr>
            <p:nvPr/>
          </p:nvSpPr>
          <p:spPr bwMode="auto">
            <a:xfrm>
              <a:off x="528" y="2304"/>
              <a:ext cx="1200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典型的</a:t>
              </a:r>
              <a:r>
                <a:rPr lang="en-US" altLang="zh-CN"/>
                <a:t>ASM</a:t>
              </a:r>
              <a:r>
                <a:rPr lang="zh-CN" altLang="en-US"/>
                <a:t>框</a:t>
              </a:r>
            </a:p>
          </p:txBody>
        </p:sp>
      </p:grpSp>
      <p:sp>
        <p:nvSpPr>
          <p:cNvPr id="411698" name="Text Box 50"/>
          <p:cNvSpPr txBox="1">
            <a:spLocks noChangeArrowheads="1"/>
          </p:cNvSpPr>
          <p:nvPr/>
        </p:nvSpPr>
        <p:spPr bwMode="auto">
          <a:xfrm>
            <a:off x="609600" y="4114800"/>
            <a:ext cx="2057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</a:rPr>
              <a:t>与</a:t>
            </a:r>
            <a:r>
              <a:rPr lang="en-US" altLang="zh-CN">
                <a:solidFill>
                  <a:schemeClr val="accent2"/>
                </a:solidFill>
              </a:rPr>
              <a:t>(P)</a:t>
            </a:r>
            <a:r>
              <a:rPr lang="zh-CN" altLang="en-US">
                <a:solidFill>
                  <a:schemeClr val="accent2"/>
                </a:solidFill>
              </a:rPr>
              <a:t>状态有关的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1" grpId="0" animBg="1" autoUpdateAnimBg="0"/>
      <p:bldP spid="411673" grpId="0" animBg="1" autoUpdateAnimBg="0"/>
      <p:bldP spid="411694" grpId="0" animBg="1" autoUpdateAnimBg="0"/>
      <p:bldP spid="41169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43800" y="6477000"/>
            <a:ext cx="1600200" cy="38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ASM</a:t>
            </a: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图举例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2484438" y="260350"/>
            <a:ext cx="2590800" cy="2332038"/>
            <a:chOff x="816" y="480"/>
            <a:chExt cx="1632" cy="1469"/>
          </a:xfrm>
        </p:grpSpPr>
        <p:sp>
          <p:nvSpPr>
            <p:cNvPr id="2168" name="Oval 5"/>
            <p:cNvSpPr>
              <a:spLocks noChangeArrowheads="1"/>
            </p:cNvSpPr>
            <p:nvPr/>
          </p:nvSpPr>
          <p:spPr bwMode="auto">
            <a:xfrm>
              <a:off x="816" y="1392"/>
              <a:ext cx="336" cy="336"/>
            </a:xfrm>
            <a:prstGeom prst="ellipse">
              <a:avLst/>
            </a:prstGeom>
            <a:solidFill>
              <a:srgbClr val="F3F3F3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B</a:t>
              </a:r>
              <a:endParaRPr lang="en-US" altLang="zh-CN" baseline="-25000"/>
            </a:p>
          </p:txBody>
        </p:sp>
        <p:sp>
          <p:nvSpPr>
            <p:cNvPr id="2169" name="Oval 6"/>
            <p:cNvSpPr>
              <a:spLocks noChangeArrowheads="1"/>
            </p:cNvSpPr>
            <p:nvPr/>
          </p:nvSpPr>
          <p:spPr bwMode="auto">
            <a:xfrm>
              <a:off x="2064" y="1392"/>
              <a:ext cx="336" cy="336"/>
            </a:xfrm>
            <a:prstGeom prst="ellipse">
              <a:avLst/>
            </a:prstGeom>
            <a:solidFill>
              <a:srgbClr val="F3F3F3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D</a:t>
              </a:r>
              <a:endParaRPr lang="en-US" altLang="zh-CN" baseline="-25000"/>
            </a:p>
          </p:txBody>
        </p:sp>
        <p:sp>
          <p:nvSpPr>
            <p:cNvPr id="2170" name="Line 7"/>
            <p:cNvSpPr>
              <a:spLocks noChangeShapeType="1"/>
            </p:cNvSpPr>
            <p:nvPr/>
          </p:nvSpPr>
          <p:spPr bwMode="auto">
            <a:xfrm>
              <a:off x="1721" y="1133"/>
              <a:ext cx="33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71" name="Line 8"/>
            <p:cNvSpPr>
              <a:spLocks noChangeShapeType="1"/>
            </p:cNvSpPr>
            <p:nvPr/>
          </p:nvSpPr>
          <p:spPr bwMode="auto">
            <a:xfrm flipH="1">
              <a:off x="1159" y="1094"/>
              <a:ext cx="304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72" name="Oval 9"/>
            <p:cNvSpPr>
              <a:spLocks noChangeArrowheads="1"/>
            </p:cNvSpPr>
            <p:nvPr/>
          </p:nvSpPr>
          <p:spPr bwMode="auto">
            <a:xfrm>
              <a:off x="1433" y="1613"/>
              <a:ext cx="336" cy="336"/>
            </a:xfrm>
            <a:prstGeom prst="ellipse">
              <a:avLst/>
            </a:prstGeom>
            <a:solidFill>
              <a:srgbClr val="F3F3F3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C</a:t>
              </a:r>
              <a:endParaRPr lang="en-US" altLang="zh-CN" baseline="-25000"/>
            </a:p>
          </p:txBody>
        </p:sp>
        <p:sp>
          <p:nvSpPr>
            <p:cNvPr id="2173" name="Line 10"/>
            <p:cNvSpPr>
              <a:spLocks noChangeShapeType="1"/>
            </p:cNvSpPr>
            <p:nvPr/>
          </p:nvSpPr>
          <p:spPr bwMode="auto">
            <a:xfrm>
              <a:off x="1596" y="120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2174" name="Group 11"/>
            <p:cNvGrpSpPr>
              <a:grpSpLocks/>
            </p:cNvGrpSpPr>
            <p:nvPr/>
          </p:nvGrpSpPr>
          <p:grpSpPr bwMode="auto">
            <a:xfrm>
              <a:off x="1414" y="624"/>
              <a:ext cx="336" cy="336"/>
              <a:chOff x="576" y="2832"/>
              <a:chExt cx="336" cy="336"/>
            </a:xfrm>
          </p:grpSpPr>
          <p:sp>
            <p:nvSpPr>
              <p:cNvPr id="2176" name="Oval 12"/>
              <p:cNvSpPr>
                <a:spLocks noChangeArrowheads="1"/>
              </p:cNvSpPr>
              <p:nvPr/>
            </p:nvSpPr>
            <p:spPr bwMode="auto">
              <a:xfrm>
                <a:off x="576" y="2832"/>
                <a:ext cx="336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77" name="Line 13"/>
              <p:cNvSpPr>
                <a:spLocks noChangeShapeType="1"/>
              </p:cNvSpPr>
              <p:nvPr/>
            </p:nvSpPr>
            <p:spPr bwMode="auto">
              <a:xfrm flipH="1">
                <a:off x="894" y="3008"/>
                <a:ext cx="11" cy="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175" name="Oval 14"/>
            <p:cNvSpPr>
              <a:spLocks noChangeArrowheads="1"/>
            </p:cNvSpPr>
            <p:nvPr/>
          </p:nvSpPr>
          <p:spPr bwMode="auto">
            <a:xfrm>
              <a:off x="1433" y="845"/>
              <a:ext cx="336" cy="336"/>
            </a:xfrm>
            <a:prstGeom prst="ellipse">
              <a:avLst/>
            </a:prstGeom>
            <a:solidFill>
              <a:srgbClr val="F3F3F3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A</a:t>
              </a:r>
              <a:endParaRPr lang="en-US" altLang="zh-CN" baseline="-25000"/>
            </a:p>
          </p:txBody>
        </p:sp>
        <p:graphicFrame>
          <p:nvGraphicFramePr>
            <p:cNvPr id="2050" name="Object 15"/>
            <p:cNvGraphicFramePr>
              <a:graphicFrameLocks noChangeAspect="1"/>
            </p:cNvGraphicFramePr>
            <p:nvPr/>
          </p:nvGraphicFramePr>
          <p:xfrm>
            <a:off x="1728" y="480"/>
            <a:ext cx="249" cy="264"/>
          </p:xfrm>
          <a:graphic>
            <a:graphicData uri="http://schemas.openxmlformats.org/presentationml/2006/ole">
              <p:oleObj spid="_x0000_s2050" name="Equation" r:id="rId3" imgW="279720" imgH="291960" progId="Equation.3">
                <p:embed/>
              </p:oleObj>
            </a:graphicData>
          </a:graphic>
        </p:graphicFrame>
        <p:graphicFrame>
          <p:nvGraphicFramePr>
            <p:cNvPr id="2051" name="Object 16"/>
            <p:cNvGraphicFramePr>
              <a:graphicFrameLocks noChangeAspect="1"/>
            </p:cNvGraphicFramePr>
            <p:nvPr/>
          </p:nvGraphicFramePr>
          <p:xfrm>
            <a:off x="1872" y="1008"/>
            <a:ext cx="576" cy="249"/>
          </p:xfrm>
          <a:graphic>
            <a:graphicData uri="http://schemas.openxmlformats.org/presentationml/2006/ole">
              <p:oleObj spid="_x0000_s2051" name="Equation" r:id="rId4" imgW="737280" imgH="304560" progId="Equation.3">
                <p:embed/>
              </p:oleObj>
            </a:graphicData>
          </a:graphic>
        </p:graphicFrame>
        <p:graphicFrame>
          <p:nvGraphicFramePr>
            <p:cNvPr id="2052" name="Object 17"/>
            <p:cNvGraphicFramePr>
              <a:graphicFrameLocks noChangeAspect="1"/>
            </p:cNvGraphicFramePr>
            <p:nvPr/>
          </p:nvGraphicFramePr>
          <p:xfrm>
            <a:off x="1610" y="1389"/>
            <a:ext cx="350" cy="209"/>
          </p:xfrm>
          <a:graphic>
            <a:graphicData uri="http://schemas.openxmlformats.org/presentationml/2006/ole">
              <p:oleObj spid="_x0000_s2052" name="Equation" r:id="rId5" imgW="737280" imgH="304560" progId="Equation.3">
                <p:embed/>
              </p:oleObj>
            </a:graphicData>
          </a:graphic>
        </p:graphicFrame>
        <p:graphicFrame>
          <p:nvGraphicFramePr>
            <p:cNvPr id="2053" name="Object 18"/>
            <p:cNvGraphicFramePr>
              <a:graphicFrameLocks noChangeAspect="1"/>
            </p:cNvGraphicFramePr>
            <p:nvPr/>
          </p:nvGraphicFramePr>
          <p:xfrm>
            <a:off x="960" y="1056"/>
            <a:ext cx="406" cy="223"/>
          </p:xfrm>
          <a:graphic>
            <a:graphicData uri="http://schemas.openxmlformats.org/presentationml/2006/ole">
              <p:oleObj spid="_x0000_s2053" name="Equation" r:id="rId6" imgW="508680" imgH="279360" progId="Equation.3">
                <p:embed/>
              </p:oleObj>
            </a:graphicData>
          </a:graphic>
        </p:graphicFrame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50825" y="765175"/>
            <a:ext cx="990600" cy="406400"/>
            <a:chOff x="240" y="480"/>
            <a:chExt cx="1488" cy="256"/>
          </a:xfrm>
        </p:grpSpPr>
        <p:sp>
          <p:nvSpPr>
            <p:cNvPr id="2166" name="Text Box 46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gradFill rotWithShape="0">
              <a:gsLst>
                <a:gs pos="0">
                  <a:srgbClr val="470047"/>
                </a:gs>
                <a:gs pos="5000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例</a:t>
              </a:r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67" name="Line 47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6519863" y="1073150"/>
            <a:ext cx="1752600" cy="930275"/>
            <a:chOff x="3168" y="864"/>
            <a:chExt cx="1104" cy="586"/>
          </a:xfrm>
        </p:grpSpPr>
        <p:sp>
          <p:nvSpPr>
            <p:cNvPr id="2161" name="AutoShape 21"/>
            <p:cNvSpPr>
              <a:spLocks noChangeArrowheads="1"/>
            </p:cNvSpPr>
            <p:nvPr/>
          </p:nvSpPr>
          <p:spPr bwMode="auto">
            <a:xfrm>
              <a:off x="3408" y="960"/>
              <a:ext cx="864" cy="28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X1</a:t>
              </a:r>
            </a:p>
          </p:txBody>
        </p:sp>
        <p:sp>
          <p:nvSpPr>
            <p:cNvPr id="2162" name="Line 28"/>
            <p:cNvSpPr>
              <a:spLocks noChangeShapeType="1"/>
            </p:cNvSpPr>
            <p:nvPr/>
          </p:nvSpPr>
          <p:spPr bwMode="auto">
            <a:xfrm>
              <a:off x="3840" y="124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63" name="Text Box 30"/>
            <p:cNvSpPr txBox="1">
              <a:spLocks noChangeArrowheads="1"/>
            </p:cNvSpPr>
            <p:nvPr/>
          </p:nvSpPr>
          <p:spPr bwMode="auto">
            <a:xfrm>
              <a:off x="3888" y="1200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4" name="Text Box 31"/>
            <p:cNvSpPr txBox="1">
              <a:spLocks noChangeArrowheads="1"/>
            </p:cNvSpPr>
            <p:nvPr/>
          </p:nvSpPr>
          <p:spPr bwMode="auto">
            <a:xfrm>
              <a:off x="3216" y="86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165" name="Line 32"/>
            <p:cNvSpPr>
              <a:spLocks noChangeShapeType="1"/>
            </p:cNvSpPr>
            <p:nvPr/>
          </p:nvSpPr>
          <p:spPr bwMode="auto">
            <a:xfrm flipH="1">
              <a:off x="3168" y="11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6519863" y="158750"/>
            <a:ext cx="1066800" cy="1295400"/>
            <a:chOff x="3168" y="288"/>
            <a:chExt cx="672" cy="816"/>
          </a:xfrm>
        </p:grpSpPr>
        <p:sp>
          <p:nvSpPr>
            <p:cNvPr id="2159" name="Line 33"/>
            <p:cNvSpPr>
              <a:spLocks noChangeShapeType="1"/>
            </p:cNvSpPr>
            <p:nvPr/>
          </p:nvSpPr>
          <p:spPr bwMode="auto">
            <a:xfrm flipV="1">
              <a:off x="3168" y="28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60" name="Line 34"/>
            <p:cNvSpPr>
              <a:spLocks noChangeShapeType="1"/>
            </p:cNvSpPr>
            <p:nvPr/>
          </p:nvSpPr>
          <p:spPr bwMode="auto">
            <a:xfrm>
              <a:off x="3168" y="28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6472238" y="2673350"/>
            <a:ext cx="2228850" cy="533400"/>
            <a:chOff x="3138" y="1872"/>
            <a:chExt cx="1404" cy="336"/>
          </a:xfrm>
        </p:grpSpPr>
        <p:sp>
          <p:nvSpPr>
            <p:cNvPr id="2154" name="AutoShape 23"/>
            <p:cNvSpPr>
              <a:spLocks noChangeArrowheads="1"/>
            </p:cNvSpPr>
            <p:nvPr/>
          </p:nvSpPr>
          <p:spPr bwMode="auto">
            <a:xfrm>
              <a:off x="3408" y="1920"/>
              <a:ext cx="864" cy="28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X3</a:t>
              </a:r>
            </a:p>
          </p:txBody>
        </p:sp>
        <p:sp>
          <p:nvSpPr>
            <p:cNvPr id="2155" name="Text Box 38"/>
            <p:cNvSpPr txBox="1">
              <a:spLocks noChangeArrowheads="1"/>
            </p:cNvSpPr>
            <p:nvPr/>
          </p:nvSpPr>
          <p:spPr bwMode="auto">
            <a:xfrm>
              <a:off x="4224" y="1872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156" name="Text Box 39"/>
            <p:cNvSpPr txBox="1">
              <a:spLocks noChangeArrowheads="1"/>
            </p:cNvSpPr>
            <p:nvPr/>
          </p:nvSpPr>
          <p:spPr bwMode="auto">
            <a:xfrm>
              <a:off x="3216" y="1872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57" name="Line 40"/>
            <p:cNvSpPr>
              <a:spLocks noChangeShapeType="1"/>
            </p:cNvSpPr>
            <p:nvPr/>
          </p:nvSpPr>
          <p:spPr bwMode="auto">
            <a:xfrm flipH="1" flipV="1">
              <a:off x="3138" y="2062"/>
              <a:ext cx="27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58" name="Line 42"/>
            <p:cNvSpPr>
              <a:spLocks noChangeShapeType="1"/>
            </p:cNvSpPr>
            <p:nvPr/>
          </p:nvSpPr>
          <p:spPr bwMode="auto">
            <a:xfrm flipH="1" flipV="1">
              <a:off x="4272" y="2064"/>
              <a:ext cx="27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6596063" y="1835150"/>
            <a:ext cx="1676400" cy="930275"/>
            <a:chOff x="3216" y="1344"/>
            <a:chExt cx="1056" cy="586"/>
          </a:xfrm>
        </p:grpSpPr>
        <p:sp>
          <p:nvSpPr>
            <p:cNvPr id="2149" name="AutoShape 22"/>
            <p:cNvSpPr>
              <a:spLocks noChangeArrowheads="1"/>
            </p:cNvSpPr>
            <p:nvPr/>
          </p:nvSpPr>
          <p:spPr bwMode="auto">
            <a:xfrm>
              <a:off x="3408" y="1440"/>
              <a:ext cx="864" cy="28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X2</a:t>
              </a:r>
            </a:p>
          </p:txBody>
        </p:sp>
        <p:sp>
          <p:nvSpPr>
            <p:cNvPr id="2150" name="Line 29"/>
            <p:cNvSpPr>
              <a:spLocks noChangeShapeType="1"/>
            </p:cNvSpPr>
            <p:nvPr/>
          </p:nvSpPr>
          <p:spPr bwMode="auto">
            <a:xfrm>
              <a:off x="3840" y="17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51" name="Text Box 36"/>
            <p:cNvSpPr txBox="1">
              <a:spLocks noChangeArrowheads="1"/>
            </p:cNvSpPr>
            <p:nvPr/>
          </p:nvSpPr>
          <p:spPr bwMode="auto">
            <a:xfrm>
              <a:off x="3216" y="134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52" name="Text Box 37"/>
            <p:cNvSpPr txBox="1">
              <a:spLocks noChangeArrowheads="1"/>
            </p:cNvSpPr>
            <p:nvPr/>
          </p:nvSpPr>
          <p:spPr bwMode="auto">
            <a:xfrm>
              <a:off x="3888" y="1680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153" name="Line 44"/>
            <p:cNvSpPr>
              <a:spLocks noChangeShapeType="1"/>
            </p:cNvSpPr>
            <p:nvPr/>
          </p:nvSpPr>
          <p:spPr bwMode="auto">
            <a:xfrm flipH="1">
              <a:off x="3216" y="15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7142163" y="177800"/>
            <a:ext cx="744537" cy="1066800"/>
            <a:chOff x="3552" y="288"/>
            <a:chExt cx="469" cy="672"/>
          </a:xfrm>
        </p:grpSpPr>
        <p:sp>
          <p:nvSpPr>
            <p:cNvPr id="2145" name="Rectangle 20"/>
            <p:cNvSpPr>
              <a:spLocks noChangeArrowheads="1"/>
            </p:cNvSpPr>
            <p:nvPr/>
          </p:nvSpPr>
          <p:spPr bwMode="auto">
            <a:xfrm>
              <a:off x="3685" y="48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146" name="Line 27"/>
            <p:cNvSpPr>
              <a:spLocks noChangeShapeType="1"/>
            </p:cNvSpPr>
            <p:nvPr/>
          </p:nvSpPr>
          <p:spPr bwMode="auto">
            <a:xfrm>
              <a:off x="3840" y="7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47" name="Line 35"/>
            <p:cNvSpPr>
              <a:spLocks noChangeShapeType="1"/>
            </p:cNvSpPr>
            <p:nvPr/>
          </p:nvSpPr>
          <p:spPr bwMode="auto">
            <a:xfrm>
              <a:off x="3840" y="28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48" name="Text Box 51"/>
            <p:cNvSpPr txBox="1">
              <a:spLocks noChangeArrowheads="1"/>
            </p:cNvSpPr>
            <p:nvPr/>
          </p:nvSpPr>
          <p:spPr bwMode="auto">
            <a:xfrm>
              <a:off x="3552" y="291"/>
              <a:ext cx="24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A</a:t>
              </a:r>
            </a:p>
          </p:txBody>
        </p:sp>
      </p:grp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5834063" y="1682750"/>
            <a:ext cx="762000" cy="762000"/>
            <a:chOff x="2736" y="1248"/>
            <a:chExt cx="480" cy="480"/>
          </a:xfrm>
        </p:grpSpPr>
        <p:sp>
          <p:nvSpPr>
            <p:cNvPr id="2143" name="Rectangle 24"/>
            <p:cNvSpPr>
              <a:spLocks noChangeArrowheads="1"/>
            </p:cNvSpPr>
            <p:nvPr/>
          </p:nvSpPr>
          <p:spPr bwMode="auto">
            <a:xfrm>
              <a:off x="2880" y="14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144" name="Text Box 52"/>
            <p:cNvSpPr txBox="1">
              <a:spLocks noChangeArrowheads="1"/>
            </p:cNvSpPr>
            <p:nvPr/>
          </p:nvSpPr>
          <p:spPr bwMode="auto">
            <a:xfrm>
              <a:off x="2736" y="1248"/>
              <a:ext cx="24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B</a:t>
              </a:r>
            </a:p>
          </p:txBody>
        </p:sp>
      </p:grp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5986463" y="2978150"/>
            <a:ext cx="762000" cy="762000"/>
            <a:chOff x="2832" y="2064"/>
            <a:chExt cx="480" cy="480"/>
          </a:xfrm>
        </p:grpSpPr>
        <p:sp>
          <p:nvSpPr>
            <p:cNvPr id="2140" name="Rectangle 25"/>
            <p:cNvSpPr>
              <a:spLocks noChangeArrowheads="1"/>
            </p:cNvSpPr>
            <p:nvPr/>
          </p:nvSpPr>
          <p:spPr bwMode="auto">
            <a:xfrm>
              <a:off x="2976" y="2256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141" name="Line 41"/>
            <p:cNvSpPr>
              <a:spLocks noChangeShapeType="1"/>
            </p:cNvSpPr>
            <p:nvPr/>
          </p:nvSpPr>
          <p:spPr bwMode="auto">
            <a:xfrm>
              <a:off x="3140" y="20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42" name="Text Box 53"/>
            <p:cNvSpPr txBox="1">
              <a:spLocks noChangeArrowheads="1"/>
            </p:cNvSpPr>
            <p:nvPr/>
          </p:nvSpPr>
          <p:spPr bwMode="auto">
            <a:xfrm>
              <a:off x="2832" y="2064"/>
              <a:ext cx="24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C</a:t>
              </a: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8196263" y="2978150"/>
            <a:ext cx="765175" cy="758825"/>
            <a:chOff x="4222" y="2066"/>
            <a:chExt cx="482" cy="478"/>
          </a:xfrm>
        </p:grpSpPr>
        <p:sp>
          <p:nvSpPr>
            <p:cNvPr id="2137" name="Rectangle 26"/>
            <p:cNvSpPr>
              <a:spLocks noChangeArrowheads="1"/>
            </p:cNvSpPr>
            <p:nvPr/>
          </p:nvSpPr>
          <p:spPr bwMode="auto">
            <a:xfrm>
              <a:off x="4368" y="2256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138" name="Line 43"/>
            <p:cNvSpPr>
              <a:spLocks noChangeShapeType="1"/>
            </p:cNvSpPr>
            <p:nvPr/>
          </p:nvSpPr>
          <p:spPr bwMode="auto">
            <a:xfrm>
              <a:off x="4541" y="207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39" name="Text Box 54"/>
            <p:cNvSpPr txBox="1">
              <a:spLocks noChangeArrowheads="1"/>
            </p:cNvSpPr>
            <p:nvPr/>
          </p:nvSpPr>
          <p:spPr bwMode="auto">
            <a:xfrm>
              <a:off x="4222" y="2066"/>
              <a:ext cx="24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D</a:t>
              </a:r>
            </a:p>
          </p:txBody>
        </p:sp>
      </p:grp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0" y="228600"/>
            <a:ext cx="3124200" cy="396875"/>
            <a:chOff x="144" y="1152"/>
            <a:chExt cx="1728" cy="250"/>
          </a:xfrm>
        </p:grpSpPr>
        <p:sp>
          <p:nvSpPr>
            <p:cNvPr id="412729" name="Text Box 57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  <a:r>
                <a:rPr lang="en-US" altLang="zh-CN"/>
                <a:t>2</a:t>
              </a:r>
              <a:r>
                <a:rPr lang="zh-CN" altLang="en-US"/>
                <a:t>、</a:t>
              </a:r>
              <a:r>
                <a:rPr lang="en-US" altLang="zh-CN"/>
                <a:t>ASM</a:t>
              </a:r>
              <a:r>
                <a:rPr lang="zh-CN" altLang="en-US"/>
                <a:t>图举例</a:t>
              </a:r>
            </a:p>
          </p:txBody>
        </p:sp>
        <p:sp>
          <p:nvSpPr>
            <p:cNvPr id="2136" name="Line 58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323850" y="2852738"/>
            <a:ext cx="990600" cy="406400"/>
            <a:chOff x="240" y="480"/>
            <a:chExt cx="1488" cy="256"/>
          </a:xfrm>
        </p:grpSpPr>
        <p:sp>
          <p:nvSpPr>
            <p:cNvPr id="2133" name="Text Box 78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gradFill rotWithShape="0">
              <a:gsLst>
                <a:gs pos="0">
                  <a:srgbClr val="470047"/>
                </a:gs>
                <a:gs pos="5000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例</a:t>
              </a:r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34" name="Line 79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5" name="Group 110"/>
          <p:cNvGrpSpPr>
            <a:grpSpLocks/>
          </p:cNvGrpSpPr>
          <p:nvPr/>
        </p:nvGrpSpPr>
        <p:grpSpPr bwMode="auto">
          <a:xfrm>
            <a:off x="0" y="3141663"/>
            <a:ext cx="2868613" cy="2190750"/>
            <a:chOff x="94" y="2069"/>
            <a:chExt cx="1807" cy="1380"/>
          </a:xfrm>
        </p:grpSpPr>
        <p:sp>
          <p:nvSpPr>
            <p:cNvPr id="2113" name="Oval 84"/>
            <p:cNvSpPr>
              <a:spLocks noChangeArrowheads="1"/>
            </p:cNvSpPr>
            <p:nvPr/>
          </p:nvSpPr>
          <p:spPr bwMode="auto">
            <a:xfrm>
              <a:off x="1565" y="3113"/>
              <a:ext cx="336" cy="336"/>
            </a:xfrm>
            <a:prstGeom prst="ellipse">
              <a:avLst/>
            </a:prstGeom>
            <a:solidFill>
              <a:srgbClr val="F3F3F3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S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2114" name="Line 85"/>
            <p:cNvSpPr>
              <a:spLocks noChangeShapeType="1"/>
            </p:cNvSpPr>
            <p:nvPr/>
          </p:nvSpPr>
          <p:spPr bwMode="auto">
            <a:xfrm>
              <a:off x="1354" y="2730"/>
              <a:ext cx="33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15" name="Line 86"/>
            <p:cNvSpPr>
              <a:spLocks noChangeShapeType="1"/>
            </p:cNvSpPr>
            <p:nvPr/>
          </p:nvSpPr>
          <p:spPr bwMode="auto">
            <a:xfrm flipH="1">
              <a:off x="728" y="2729"/>
              <a:ext cx="304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2116" name="Group 89"/>
            <p:cNvGrpSpPr>
              <a:grpSpLocks/>
            </p:cNvGrpSpPr>
            <p:nvPr/>
          </p:nvGrpSpPr>
          <p:grpSpPr bwMode="auto">
            <a:xfrm>
              <a:off x="983" y="2259"/>
              <a:ext cx="336" cy="336"/>
              <a:chOff x="576" y="2832"/>
              <a:chExt cx="336" cy="336"/>
            </a:xfrm>
          </p:grpSpPr>
          <p:sp>
            <p:nvSpPr>
              <p:cNvPr id="2131" name="Oval 90"/>
              <p:cNvSpPr>
                <a:spLocks noChangeArrowheads="1"/>
              </p:cNvSpPr>
              <p:nvPr/>
            </p:nvSpPr>
            <p:spPr bwMode="auto">
              <a:xfrm>
                <a:off x="576" y="2832"/>
                <a:ext cx="336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32" name="Line 91"/>
              <p:cNvSpPr>
                <a:spLocks noChangeShapeType="1"/>
              </p:cNvSpPr>
              <p:nvPr/>
            </p:nvSpPr>
            <p:spPr bwMode="auto">
              <a:xfrm flipH="1">
                <a:off x="894" y="3008"/>
                <a:ext cx="11" cy="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117" name="Oval 92"/>
            <p:cNvSpPr>
              <a:spLocks noChangeArrowheads="1"/>
            </p:cNvSpPr>
            <p:nvPr/>
          </p:nvSpPr>
          <p:spPr bwMode="auto">
            <a:xfrm>
              <a:off x="1002" y="2480"/>
              <a:ext cx="336" cy="336"/>
            </a:xfrm>
            <a:prstGeom prst="ellipse">
              <a:avLst/>
            </a:prstGeom>
            <a:solidFill>
              <a:srgbClr val="F3F3F3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S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2118" name="Line 97"/>
            <p:cNvSpPr>
              <a:spLocks noChangeShapeType="1"/>
            </p:cNvSpPr>
            <p:nvPr/>
          </p:nvSpPr>
          <p:spPr bwMode="auto">
            <a:xfrm flipH="1">
              <a:off x="748" y="3339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2119" name="Group 98"/>
            <p:cNvGrpSpPr>
              <a:grpSpLocks/>
            </p:cNvGrpSpPr>
            <p:nvPr/>
          </p:nvGrpSpPr>
          <p:grpSpPr bwMode="auto">
            <a:xfrm>
              <a:off x="322" y="2877"/>
              <a:ext cx="336" cy="336"/>
              <a:chOff x="576" y="2832"/>
              <a:chExt cx="336" cy="336"/>
            </a:xfrm>
          </p:grpSpPr>
          <p:sp>
            <p:nvSpPr>
              <p:cNvPr id="2129" name="Oval 99"/>
              <p:cNvSpPr>
                <a:spLocks noChangeArrowheads="1"/>
              </p:cNvSpPr>
              <p:nvPr/>
            </p:nvSpPr>
            <p:spPr bwMode="auto">
              <a:xfrm>
                <a:off x="576" y="2832"/>
                <a:ext cx="336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130" name="Line 100"/>
              <p:cNvSpPr>
                <a:spLocks noChangeShapeType="1"/>
              </p:cNvSpPr>
              <p:nvPr/>
            </p:nvSpPr>
            <p:spPr bwMode="auto">
              <a:xfrm flipH="1">
                <a:off x="894" y="3008"/>
                <a:ext cx="11" cy="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120" name="Oval 83"/>
            <p:cNvSpPr>
              <a:spLocks noChangeArrowheads="1"/>
            </p:cNvSpPr>
            <p:nvPr/>
          </p:nvSpPr>
          <p:spPr bwMode="auto">
            <a:xfrm>
              <a:off x="431" y="3113"/>
              <a:ext cx="336" cy="336"/>
            </a:xfrm>
            <a:prstGeom prst="ellipse">
              <a:avLst/>
            </a:prstGeom>
            <a:solidFill>
              <a:srgbClr val="F3F3F3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S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2121" name="Line 101"/>
            <p:cNvSpPr>
              <a:spLocks noChangeShapeType="1"/>
            </p:cNvSpPr>
            <p:nvPr/>
          </p:nvSpPr>
          <p:spPr bwMode="auto">
            <a:xfrm>
              <a:off x="1273" y="2795"/>
              <a:ext cx="33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22" name="Text Box 102"/>
            <p:cNvSpPr txBox="1">
              <a:spLocks noChangeArrowheads="1"/>
            </p:cNvSpPr>
            <p:nvPr/>
          </p:nvSpPr>
          <p:spPr bwMode="auto">
            <a:xfrm>
              <a:off x="431" y="2205"/>
              <a:ext cx="40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X/Z</a:t>
              </a:r>
            </a:p>
          </p:txBody>
        </p:sp>
        <p:sp>
          <p:nvSpPr>
            <p:cNvPr id="2123" name="Text Box 103"/>
            <p:cNvSpPr txBox="1">
              <a:spLocks noChangeArrowheads="1"/>
            </p:cNvSpPr>
            <p:nvPr/>
          </p:nvSpPr>
          <p:spPr bwMode="auto">
            <a:xfrm>
              <a:off x="994" y="2069"/>
              <a:ext cx="40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0/0</a:t>
              </a:r>
            </a:p>
          </p:txBody>
        </p:sp>
        <p:sp>
          <p:nvSpPr>
            <p:cNvPr id="2124" name="Text Box 104"/>
            <p:cNvSpPr txBox="1">
              <a:spLocks noChangeArrowheads="1"/>
            </p:cNvSpPr>
            <p:nvPr/>
          </p:nvSpPr>
          <p:spPr bwMode="auto">
            <a:xfrm>
              <a:off x="1411" y="2695"/>
              <a:ext cx="40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1/0</a:t>
              </a:r>
            </a:p>
          </p:txBody>
        </p:sp>
        <p:sp>
          <p:nvSpPr>
            <p:cNvPr id="2125" name="Text Box 105"/>
            <p:cNvSpPr txBox="1">
              <a:spLocks noChangeArrowheads="1"/>
            </p:cNvSpPr>
            <p:nvPr/>
          </p:nvSpPr>
          <p:spPr bwMode="auto">
            <a:xfrm>
              <a:off x="1111" y="2886"/>
              <a:ext cx="40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0/0</a:t>
              </a:r>
            </a:p>
          </p:txBody>
        </p:sp>
        <p:sp>
          <p:nvSpPr>
            <p:cNvPr id="2126" name="Text Box 106"/>
            <p:cNvSpPr txBox="1">
              <a:spLocks noChangeArrowheads="1"/>
            </p:cNvSpPr>
            <p:nvPr/>
          </p:nvSpPr>
          <p:spPr bwMode="auto">
            <a:xfrm>
              <a:off x="975" y="3113"/>
              <a:ext cx="40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1/0</a:t>
              </a:r>
            </a:p>
          </p:txBody>
        </p:sp>
        <p:sp>
          <p:nvSpPr>
            <p:cNvPr id="2127" name="Text Box 107"/>
            <p:cNvSpPr txBox="1">
              <a:spLocks noChangeArrowheads="1"/>
            </p:cNvSpPr>
            <p:nvPr/>
          </p:nvSpPr>
          <p:spPr bwMode="auto">
            <a:xfrm>
              <a:off x="567" y="2750"/>
              <a:ext cx="40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0/1</a:t>
              </a:r>
            </a:p>
          </p:txBody>
        </p:sp>
        <p:sp>
          <p:nvSpPr>
            <p:cNvPr id="2128" name="Text Box 108"/>
            <p:cNvSpPr txBox="1">
              <a:spLocks noChangeArrowheads="1"/>
            </p:cNvSpPr>
            <p:nvPr/>
          </p:nvSpPr>
          <p:spPr bwMode="auto">
            <a:xfrm>
              <a:off x="94" y="3121"/>
              <a:ext cx="40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1/0</a:t>
              </a:r>
            </a:p>
          </p:txBody>
        </p:sp>
      </p:grpSp>
      <p:grpSp>
        <p:nvGrpSpPr>
          <p:cNvPr id="18" name="Group 171"/>
          <p:cNvGrpSpPr>
            <a:grpSpLocks/>
          </p:cNvGrpSpPr>
          <p:nvPr/>
        </p:nvGrpSpPr>
        <p:grpSpPr bwMode="auto">
          <a:xfrm>
            <a:off x="4152900" y="2786063"/>
            <a:ext cx="904875" cy="725487"/>
            <a:chOff x="2616" y="1755"/>
            <a:chExt cx="570" cy="457"/>
          </a:xfrm>
        </p:grpSpPr>
        <p:sp>
          <p:nvSpPr>
            <p:cNvPr id="2110" name="Rectangle 133"/>
            <p:cNvSpPr>
              <a:spLocks noChangeArrowheads="1"/>
            </p:cNvSpPr>
            <p:nvPr/>
          </p:nvSpPr>
          <p:spPr bwMode="auto">
            <a:xfrm>
              <a:off x="2672" y="2025"/>
              <a:ext cx="514" cy="18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111" name="Line 135"/>
            <p:cNvSpPr>
              <a:spLocks noChangeShapeType="1"/>
            </p:cNvSpPr>
            <p:nvPr/>
          </p:nvSpPr>
          <p:spPr bwMode="auto">
            <a:xfrm flipH="1">
              <a:off x="2933" y="1755"/>
              <a:ext cx="2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12" name="Text Box 136"/>
            <p:cNvSpPr txBox="1">
              <a:spLocks noChangeArrowheads="1"/>
            </p:cNvSpPr>
            <p:nvPr/>
          </p:nvSpPr>
          <p:spPr bwMode="auto">
            <a:xfrm>
              <a:off x="2616" y="1788"/>
              <a:ext cx="24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S</a:t>
              </a:r>
              <a:r>
                <a:rPr lang="en-US" altLang="zh-CN" sz="1600" baseline="-25000"/>
                <a:t>1</a:t>
              </a:r>
            </a:p>
          </p:txBody>
        </p:sp>
      </p:grpSp>
      <p:grpSp>
        <p:nvGrpSpPr>
          <p:cNvPr id="19" name="Group 174"/>
          <p:cNvGrpSpPr>
            <a:grpSpLocks/>
          </p:cNvGrpSpPr>
          <p:nvPr/>
        </p:nvGrpSpPr>
        <p:grpSpPr bwMode="auto">
          <a:xfrm>
            <a:off x="4152900" y="3944938"/>
            <a:ext cx="917575" cy="627062"/>
            <a:chOff x="2616" y="2485"/>
            <a:chExt cx="578" cy="395"/>
          </a:xfrm>
        </p:grpSpPr>
        <p:sp>
          <p:nvSpPr>
            <p:cNvPr id="2106" name="Text Box 114"/>
            <p:cNvSpPr txBox="1">
              <a:spLocks noChangeArrowheads="1"/>
            </p:cNvSpPr>
            <p:nvPr/>
          </p:nvSpPr>
          <p:spPr bwMode="auto">
            <a:xfrm>
              <a:off x="2906" y="2485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07" name="Rectangle 148"/>
            <p:cNvSpPr>
              <a:spLocks noChangeArrowheads="1"/>
            </p:cNvSpPr>
            <p:nvPr/>
          </p:nvSpPr>
          <p:spPr bwMode="auto">
            <a:xfrm>
              <a:off x="2661" y="2693"/>
              <a:ext cx="514" cy="18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108" name="Text Box 149"/>
            <p:cNvSpPr txBox="1">
              <a:spLocks noChangeArrowheads="1"/>
            </p:cNvSpPr>
            <p:nvPr/>
          </p:nvSpPr>
          <p:spPr bwMode="auto">
            <a:xfrm>
              <a:off x="2616" y="2495"/>
              <a:ext cx="24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S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2109" name="Line 151"/>
            <p:cNvSpPr>
              <a:spLocks noChangeShapeType="1"/>
            </p:cNvSpPr>
            <p:nvPr/>
          </p:nvSpPr>
          <p:spPr bwMode="auto">
            <a:xfrm>
              <a:off x="2933" y="2540"/>
              <a:ext cx="0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0" name="Group 175"/>
          <p:cNvGrpSpPr>
            <a:grpSpLocks/>
          </p:cNvGrpSpPr>
          <p:nvPr/>
        </p:nvGrpSpPr>
        <p:grpSpPr bwMode="auto">
          <a:xfrm>
            <a:off x="4008438" y="4608513"/>
            <a:ext cx="1222375" cy="568325"/>
            <a:chOff x="2525" y="2903"/>
            <a:chExt cx="770" cy="358"/>
          </a:xfrm>
        </p:grpSpPr>
        <p:sp>
          <p:nvSpPr>
            <p:cNvPr id="2104" name="AutoShape 127"/>
            <p:cNvSpPr>
              <a:spLocks noChangeArrowheads="1"/>
            </p:cNvSpPr>
            <p:nvPr/>
          </p:nvSpPr>
          <p:spPr bwMode="auto">
            <a:xfrm>
              <a:off x="2525" y="3039"/>
              <a:ext cx="770" cy="222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1800"/>
                <a:t>X</a:t>
              </a:r>
            </a:p>
          </p:txBody>
        </p:sp>
        <p:sp>
          <p:nvSpPr>
            <p:cNvPr id="2105" name="Line 154"/>
            <p:cNvSpPr>
              <a:spLocks noChangeShapeType="1"/>
            </p:cNvSpPr>
            <p:nvPr/>
          </p:nvSpPr>
          <p:spPr bwMode="auto">
            <a:xfrm>
              <a:off x="2933" y="2903"/>
              <a:ext cx="0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1" name="Group 178"/>
          <p:cNvGrpSpPr>
            <a:grpSpLocks/>
          </p:cNvGrpSpPr>
          <p:nvPr/>
        </p:nvGrpSpPr>
        <p:grpSpPr bwMode="auto">
          <a:xfrm>
            <a:off x="4021138" y="5862638"/>
            <a:ext cx="1222375" cy="568325"/>
            <a:chOff x="2533" y="3693"/>
            <a:chExt cx="770" cy="358"/>
          </a:xfrm>
        </p:grpSpPr>
        <p:sp>
          <p:nvSpPr>
            <p:cNvPr id="2102" name="AutoShape 152"/>
            <p:cNvSpPr>
              <a:spLocks noChangeArrowheads="1"/>
            </p:cNvSpPr>
            <p:nvPr/>
          </p:nvSpPr>
          <p:spPr bwMode="auto">
            <a:xfrm>
              <a:off x="2533" y="3829"/>
              <a:ext cx="770" cy="222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1800"/>
                <a:t>X</a:t>
              </a:r>
            </a:p>
          </p:txBody>
        </p:sp>
        <p:sp>
          <p:nvSpPr>
            <p:cNvPr id="2103" name="Line 156"/>
            <p:cNvSpPr>
              <a:spLocks noChangeShapeType="1"/>
            </p:cNvSpPr>
            <p:nvPr/>
          </p:nvSpPr>
          <p:spPr bwMode="auto">
            <a:xfrm>
              <a:off x="2933" y="3693"/>
              <a:ext cx="0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2" name="Group 172"/>
          <p:cNvGrpSpPr>
            <a:grpSpLocks/>
          </p:cNvGrpSpPr>
          <p:nvPr/>
        </p:nvGrpSpPr>
        <p:grpSpPr bwMode="auto">
          <a:xfrm>
            <a:off x="4056063" y="3484563"/>
            <a:ext cx="1192212" cy="547687"/>
            <a:chOff x="2555" y="2195"/>
            <a:chExt cx="751" cy="345"/>
          </a:xfrm>
        </p:grpSpPr>
        <p:sp>
          <p:nvSpPr>
            <p:cNvPr id="2100" name="AutoShape 112"/>
            <p:cNvSpPr>
              <a:spLocks noChangeArrowheads="1"/>
            </p:cNvSpPr>
            <p:nvPr/>
          </p:nvSpPr>
          <p:spPr bwMode="auto">
            <a:xfrm>
              <a:off x="2555" y="2337"/>
              <a:ext cx="751" cy="203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1800"/>
                <a:t>X</a:t>
              </a:r>
            </a:p>
          </p:txBody>
        </p:sp>
        <p:sp>
          <p:nvSpPr>
            <p:cNvPr id="2101" name="Line 158"/>
            <p:cNvSpPr>
              <a:spLocks noChangeShapeType="1"/>
            </p:cNvSpPr>
            <p:nvPr/>
          </p:nvSpPr>
          <p:spPr bwMode="auto">
            <a:xfrm>
              <a:off x="2933" y="2195"/>
              <a:ext cx="0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3" name="Group 180"/>
          <p:cNvGrpSpPr>
            <a:grpSpLocks/>
          </p:cNvGrpSpPr>
          <p:nvPr/>
        </p:nvGrpSpPr>
        <p:grpSpPr bwMode="auto">
          <a:xfrm>
            <a:off x="3567113" y="2840038"/>
            <a:ext cx="1066800" cy="1047750"/>
            <a:chOff x="930" y="527"/>
            <a:chExt cx="672" cy="660"/>
          </a:xfrm>
        </p:grpSpPr>
        <p:sp>
          <p:nvSpPr>
            <p:cNvPr id="2096" name="Text Box 115"/>
            <p:cNvSpPr txBox="1">
              <a:spLocks noChangeArrowheads="1"/>
            </p:cNvSpPr>
            <p:nvPr/>
          </p:nvSpPr>
          <p:spPr bwMode="auto">
            <a:xfrm>
              <a:off x="1004" y="937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097" name="Line 118"/>
            <p:cNvSpPr>
              <a:spLocks noChangeShapeType="1"/>
            </p:cNvSpPr>
            <p:nvPr/>
          </p:nvSpPr>
          <p:spPr bwMode="auto">
            <a:xfrm flipV="1">
              <a:off x="939" y="536"/>
              <a:ext cx="0" cy="6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98" name="Line 119"/>
            <p:cNvSpPr>
              <a:spLocks noChangeShapeType="1"/>
            </p:cNvSpPr>
            <p:nvPr/>
          </p:nvSpPr>
          <p:spPr bwMode="auto">
            <a:xfrm>
              <a:off x="930" y="527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99" name="Line 159"/>
            <p:cNvSpPr>
              <a:spLocks noChangeShapeType="1"/>
            </p:cNvSpPr>
            <p:nvPr/>
          </p:nvSpPr>
          <p:spPr bwMode="auto">
            <a:xfrm flipH="1">
              <a:off x="950" y="1179"/>
              <a:ext cx="27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4" name="Group 177"/>
          <p:cNvGrpSpPr>
            <a:grpSpLocks/>
          </p:cNvGrpSpPr>
          <p:nvPr/>
        </p:nvGrpSpPr>
        <p:grpSpPr bwMode="auto">
          <a:xfrm>
            <a:off x="4122738" y="5084763"/>
            <a:ext cx="917575" cy="787400"/>
            <a:chOff x="2597" y="3203"/>
            <a:chExt cx="578" cy="496"/>
          </a:xfrm>
        </p:grpSpPr>
        <p:sp>
          <p:nvSpPr>
            <p:cNvPr id="2092" name="Line 113"/>
            <p:cNvSpPr>
              <a:spLocks noChangeShapeType="1"/>
            </p:cNvSpPr>
            <p:nvPr/>
          </p:nvSpPr>
          <p:spPr bwMode="auto">
            <a:xfrm>
              <a:off x="2923" y="3275"/>
              <a:ext cx="1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93" name="Rectangle 153"/>
            <p:cNvSpPr>
              <a:spLocks noChangeArrowheads="1"/>
            </p:cNvSpPr>
            <p:nvPr/>
          </p:nvSpPr>
          <p:spPr bwMode="auto">
            <a:xfrm>
              <a:off x="2661" y="3512"/>
              <a:ext cx="514" cy="18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2094" name="Text Box 155"/>
            <p:cNvSpPr txBox="1">
              <a:spLocks noChangeArrowheads="1"/>
            </p:cNvSpPr>
            <p:nvPr/>
          </p:nvSpPr>
          <p:spPr bwMode="auto">
            <a:xfrm>
              <a:off x="2597" y="3320"/>
              <a:ext cx="24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S</a:t>
              </a:r>
              <a:r>
                <a:rPr lang="en-US" altLang="zh-CN" sz="1600" baseline="-25000"/>
                <a:t>3</a:t>
              </a:r>
            </a:p>
          </p:txBody>
        </p:sp>
        <p:sp>
          <p:nvSpPr>
            <p:cNvPr id="2095" name="Text Box 160"/>
            <p:cNvSpPr txBox="1">
              <a:spLocks noChangeArrowheads="1"/>
            </p:cNvSpPr>
            <p:nvPr/>
          </p:nvSpPr>
          <p:spPr bwMode="auto">
            <a:xfrm>
              <a:off x="2887" y="3203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</p:grpSp>
      <p:grpSp>
        <p:nvGrpSpPr>
          <p:cNvPr id="25" name="Group 179"/>
          <p:cNvGrpSpPr>
            <a:grpSpLocks/>
          </p:cNvGrpSpPr>
          <p:nvPr/>
        </p:nvGrpSpPr>
        <p:grpSpPr bwMode="auto">
          <a:xfrm>
            <a:off x="3605213" y="5286375"/>
            <a:ext cx="1066800" cy="992188"/>
            <a:chOff x="2271" y="3330"/>
            <a:chExt cx="672" cy="625"/>
          </a:xfrm>
        </p:grpSpPr>
        <p:sp>
          <p:nvSpPr>
            <p:cNvPr id="2088" name="Text Box 123"/>
            <p:cNvSpPr txBox="1">
              <a:spLocks noChangeArrowheads="1"/>
            </p:cNvSpPr>
            <p:nvPr/>
          </p:nvSpPr>
          <p:spPr bwMode="auto">
            <a:xfrm>
              <a:off x="2354" y="3705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089" name="Line 161"/>
            <p:cNvSpPr>
              <a:spLocks noChangeShapeType="1"/>
            </p:cNvSpPr>
            <p:nvPr/>
          </p:nvSpPr>
          <p:spPr bwMode="auto">
            <a:xfrm flipH="1" flipV="1">
              <a:off x="2279" y="3938"/>
              <a:ext cx="25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90" name="Line 163"/>
            <p:cNvSpPr>
              <a:spLocks noChangeShapeType="1"/>
            </p:cNvSpPr>
            <p:nvPr/>
          </p:nvSpPr>
          <p:spPr bwMode="auto">
            <a:xfrm>
              <a:off x="2271" y="3330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91" name="Line 164"/>
            <p:cNvSpPr>
              <a:spLocks noChangeShapeType="1"/>
            </p:cNvSpPr>
            <p:nvPr/>
          </p:nvSpPr>
          <p:spPr bwMode="auto">
            <a:xfrm flipV="1">
              <a:off x="2271" y="3339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6" name="Group 170"/>
          <p:cNvGrpSpPr>
            <a:grpSpLocks/>
          </p:cNvGrpSpPr>
          <p:nvPr/>
        </p:nvGrpSpPr>
        <p:grpSpPr bwMode="auto">
          <a:xfrm>
            <a:off x="4686300" y="2865438"/>
            <a:ext cx="1541463" cy="3565525"/>
            <a:chOff x="2952" y="1805"/>
            <a:chExt cx="971" cy="2246"/>
          </a:xfrm>
        </p:grpSpPr>
        <p:sp>
          <p:nvSpPr>
            <p:cNvPr id="2082" name="Text Box 122"/>
            <p:cNvSpPr txBox="1">
              <a:spLocks noChangeArrowheads="1"/>
            </p:cNvSpPr>
            <p:nvPr/>
          </p:nvSpPr>
          <p:spPr bwMode="auto">
            <a:xfrm>
              <a:off x="3205" y="3702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083" name="Line 165"/>
            <p:cNvSpPr>
              <a:spLocks noChangeShapeType="1"/>
            </p:cNvSpPr>
            <p:nvPr/>
          </p:nvSpPr>
          <p:spPr bwMode="auto">
            <a:xfrm flipH="1">
              <a:off x="3278" y="3937"/>
              <a:ext cx="1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84" name="AutoShape 166"/>
            <p:cNvSpPr>
              <a:spLocks noChangeArrowheads="1"/>
            </p:cNvSpPr>
            <p:nvPr/>
          </p:nvSpPr>
          <p:spPr bwMode="auto">
            <a:xfrm>
              <a:off x="3403" y="3869"/>
              <a:ext cx="473" cy="143"/>
            </a:xfrm>
            <a:prstGeom prst="parallelogram">
              <a:avLst>
                <a:gd name="adj" fmla="val 82692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85" name="Line 167"/>
            <p:cNvSpPr>
              <a:spLocks noChangeShapeType="1"/>
            </p:cNvSpPr>
            <p:nvPr/>
          </p:nvSpPr>
          <p:spPr bwMode="auto">
            <a:xfrm flipV="1">
              <a:off x="3632" y="1805"/>
              <a:ext cx="0" cy="20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86" name="Line 168"/>
            <p:cNvSpPr>
              <a:spLocks noChangeShapeType="1"/>
            </p:cNvSpPr>
            <p:nvPr/>
          </p:nvSpPr>
          <p:spPr bwMode="auto">
            <a:xfrm>
              <a:off x="2952" y="180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87" name="Text Box 169"/>
            <p:cNvSpPr txBox="1">
              <a:spLocks noChangeArrowheads="1"/>
            </p:cNvSpPr>
            <p:nvPr/>
          </p:nvSpPr>
          <p:spPr bwMode="auto">
            <a:xfrm>
              <a:off x="3379" y="3839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Z=1</a:t>
              </a:r>
              <a:endParaRPr lang="en-US" altLang="zh-CN" sz="1600" baseline="-25000"/>
            </a:p>
          </p:txBody>
        </p:sp>
      </p:grpSp>
      <p:grpSp>
        <p:nvGrpSpPr>
          <p:cNvPr id="27" name="Group 182"/>
          <p:cNvGrpSpPr>
            <a:grpSpLocks/>
          </p:cNvGrpSpPr>
          <p:nvPr/>
        </p:nvGrpSpPr>
        <p:grpSpPr bwMode="auto">
          <a:xfrm>
            <a:off x="3578225" y="3890963"/>
            <a:ext cx="527050" cy="1114425"/>
            <a:chOff x="2254" y="2451"/>
            <a:chExt cx="332" cy="702"/>
          </a:xfrm>
        </p:grpSpPr>
        <p:grpSp>
          <p:nvGrpSpPr>
            <p:cNvPr id="2078" name="Group 176"/>
            <p:cNvGrpSpPr>
              <a:grpSpLocks/>
            </p:cNvGrpSpPr>
            <p:nvPr/>
          </p:nvGrpSpPr>
          <p:grpSpPr bwMode="auto">
            <a:xfrm>
              <a:off x="2271" y="2903"/>
              <a:ext cx="315" cy="250"/>
              <a:chOff x="2271" y="2903"/>
              <a:chExt cx="315" cy="250"/>
            </a:xfrm>
          </p:grpSpPr>
          <p:sp>
            <p:nvSpPr>
              <p:cNvPr id="2080" name="Text Box 129"/>
              <p:cNvSpPr txBox="1">
                <a:spLocks noChangeArrowheads="1"/>
              </p:cNvSpPr>
              <p:nvPr/>
            </p:nvSpPr>
            <p:spPr bwMode="auto">
              <a:xfrm>
                <a:off x="2298" y="2903"/>
                <a:ext cx="28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2081" name="Line 131"/>
              <p:cNvSpPr>
                <a:spLocks noChangeShapeType="1"/>
              </p:cNvSpPr>
              <p:nvPr/>
            </p:nvSpPr>
            <p:spPr bwMode="auto">
              <a:xfrm flipH="1" flipV="1">
                <a:off x="2271" y="3139"/>
                <a:ext cx="254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079" name="Line 181"/>
            <p:cNvSpPr>
              <a:spLocks noChangeShapeType="1"/>
            </p:cNvSpPr>
            <p:nvPr/>
          </p:nvSpPr>
          <p:spPr bwMode="auto">
            <a:xfrm flipV="1">
              <a:off x="2254" y="2451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3" name="Rectangle 5"/>
          <p:cNvSpPr>
            <a:spLocks noGrp="1" noChangeArrowheads="1"/>
          </p:cNvSpPr>
          <p:nvPr>
            <p:ph type="title"/>
          </p:nvPr>
        </p:nvSpPr>
        <p:spPr>
          <a:xfrm>
            <a:off x="6705600" y="6477000"/>
            <a:ext cx="2438400" cy="381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设计方法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ASM</a:t>
            </a: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图</a:t>
            </a:r>
          </a:p>
        </p:txBody>
      </p:sp>
      <p:sp>
        <p:nvSpPr>
          <p:cNvPr id="52227" name="Text Box 25"/>
          <p:cNvSpPr txBox="1">
            <a:spLocks noChangeArrowheads="1"/>
          </p:cNvSpPr>
          <p:nvPr/>
        </p:nvSpPr>
        <p:spPr bwMode="auto">
          <a:xfrm>
            <a:off x="6445250" y="1773238"/>
            <a:ext cx="152400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条件输出框</a:t>
            </a:r>
          </a:p>
        </p:txBody>
      </p:sp>
      <p:grpSp>
        <p:nvGrpSpPr>
          <p:cNvPr id="52228" name="Group 47"/>
          <p:cNvGrpSpPr>
            <a:grpSpLocks/>
          </p:cNvGrpSpPr>
          <p:nvPr/>
        </p:nvGrpSpPr>
        <p:grpSpPr bwMode="auto">
          <a:xfrm>
            <a:off x="2455863" y="582613"/>
            <a:ext cx="3505200" cy="3773487"/>
            <a:chOff x="1728" y="1728"/>
            <a:chExt cx="2208" cy="2377"/>
          </a:xfrm>
        </p:grpSpPr>
        <p:sp>
          <p:nvSpPr>
            <p:cNvPr id="52234" name="Rectangle 27"/>
            <p:cNvSpPr>
              <a:spLocks noChangeArrowheads="1"/>
            </p:cNvSpPr>
            <p:nvPr/>
          </p:nvSpPr>
          <p:spPr bwMode="auto">
            <a:xfrm>
              <a:off x="2016" y="1968"/>
              <a:ext cx="81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35" name="Line 28"/>
            <p:cNvSpPr>
              <a:spLocks noChangeShapeType="1"/>
            </p:cNvSpPr>
            <p:nvPr/>
          </p:nvSpPr>
          <p:spPr bwMode="auto">
            <a:xfrm>
              <a:off x="2400" y="220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36" name="AutoShape 29"/>
            <p:cNvSpPr>
              <a:spLocks noChangeArrowheads="1"/>
            </p:cNvSpPr>
            <p:nvPr/>
          </p:nvSpPr>
          <p:spPr bwMode="auto">
            <a:xfrm>
              <a:off x="1968" y="2448"/>
              <a:ext cx="864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X</a:t>
              </a:r>
            </a:p>
          </p:txBody>
        </p:sp>
        <p:sp>
          <p:nvSpPr>
            <p:cNvPr id="52237" name="Line 30"/>
            <p:cNvSpPr>
              <a:spLocks noChangeShapeType="1"/>
            </p:cNvSpPr>
            <p:nvPr/>
          </p:nvSpPr>
          <p:spPr bwMode="auto">
            <a:xfrm>
              <a:off x="2400" y="2784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38" name="Rectangle 31"/>
            <p:cNvSpPr>
              <a:spLocks noChangeArrowheads="1"/>
            </p:cNvSpPr>
            <p:nvPr/>
          </p:nvSpPr>
          <p:spPr bwMode="auto">
            <a:xfrm>
              <a:off x="2064" y="3408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39" name="Line 32"/>
            <p:cNvSpPr>
              <a:spLocks noChangeShapeType="1"/>
            </p:cNvSpPr>
            <p:nvPr/>
          </p:nvSpPr>
          <p:spPr bwMode="auto">
            <a:xfrm>
              <a:off x="2861" y="2613"/>
              <a:ext cx="44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40" name="Line 33"/>
            <p:cNvSpPr>
              <a:spLocks noChangeShapeType="1"/>
            </p:cNvSpPr>
            <p:nvPr/>
          </p:nvSpPr>
          <p:spPr bwMode="auto">
            <a:xfrm>
              <a:off x="3304" y="2622"/>
              <a:ext cx="0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41" name="AutoShape 34"/>
            <p:cNvSpPr>
              <a:spLocks noChangeArrowheads="1"/>
            </p:cNvSpPr>
            <p:nvPr/>
          </p:nvSpPr>
          <p:spPr bwMode="auto">
            <a:xfrm>
              <a:off x="2784" y="2832"/>
              <a:ext cx="1152" cy="240"/>
            </a:xfrm>
            <a:prstGeom prst="parallelogram">
              <a:avLst>
                <a:gd name="adj" fmla="val 12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/>
                <a:t>输出内容</a:t>
              </a:r>
            </a:p>
          </p:txBody>
        </p:sp>
        <p:sp>
          <p:nvSpPr>
            <p:cNvPr id="52242" name="Line 35"/>
            <p:cNvSpPr>
              <a:spLocks noChangeShapeType="1"/>
            </p:cNvSpPr>
            <p:nvPr/>
          </p:nvSpPr>
          <p:spPr bwMode="auto">
            <a:xfrm>
              <a:off x="3282" y="3082"/>
              <a:ext cx="4" cy="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43" name="Line 36"/>
            <p:cNvSpPr>
              <a:spLocks noChangeShapeType="1"/>
            </p:cNvSpPr>
            <p:nvPr/>
          </p:nvSpPr>
          <p:spPr bwMode="auto">
            <a:xfrm flipH="1">
              <a:off x="2395" y="3648"/>
              <a:ext cx="5" cy="4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44" name="Text Box 37"/>
            <p:cNvSpPr txBox="1">
              <a:spLocks noChangeArrowheads="1"/>
            </p:cNvSpPr>
            <p:nvPr/>
          </p:nvSpPr>
          <p:spPr bwMode="auto">
            <a:xfrm>
              <a:off x="1728" y="3216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(Q)</a:t>
              </a:r>
            </a:p>
          </p:txBody>
        </p:sp>
        <p:sp>
          <p:nvSpPr>
            <p:cNvPr id="52245" name="Text Box 38"/>
            <p:cNvSpPr txBox="1">
              <a:spLocks noChangeArrowheads="1"/>
            </p:cNvSpPr>
            <p:nvPr/>
          </p:nvSpPr>
          <p:spPr bwMode="auto">
            <a:xfrm>
              <a:off x="1824" y="1728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(P)</a:t>
              </a:r>
            </a:p>
          </p:txBody>
        </p:sp>
        <p:sp>
          <p:nvSpPr>
            <p:cNvPr id="52246" name="Rectangle 39"/>
            <p:cNvSpPr>
              <a:spLocks noChangeArrowheads="1"/>
            </p:cNvSpPr>
            <p:nvPr/>
          </p:nvSpPr>
          <p:spPr bwMode="auto">
            <a:xfrm>
              <a:off x="2930" y="3312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47" name="Line 40"/>
            <p:cNvSpPr>
              <a:spLocks noChangeShapeType="1"/>
            </p:cNvSpPr>
            <p:nvPr/>
          </p:nvSpPr>
          <p:spPr bwMode="auto">
            <a:xfrm>
              <a:off x="3294" y="3552"/>
              <a:ext cx="2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48" name="Line 41"/>
            <p:cNvSpPr>
              <a:spLocks noChangeShapeType="1"/>
            </p:cNvSpPr>
            <p:nvPr/>
          </p:nvSpPr>
          <p:spPr bwMode="auto">
            <a:xfrm>
              <a:off x="2400" y="3792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49" name="Text Box 42"/>
            <p:cNvSpPr txBox="1">
              <a:spLocks noChangeArrowheads="1"/>
            </p:cNvSpPr>
            <p:nvPr/>
          </p:nvSpPr>
          <p:spPr bwMode="auto">
            <a:xfrm>
              <a:off x="2832" y="307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(R)</a:t>
              </a:r>
            </a:p>
          </p:txBody>
        </p:sp>
        <p:sp>
          <p:nvSpPr>
            <p:cNvPr id="52250" name="Text Box 43"/>
            <p:cNvSpPr txBox="1">
              <a:spLocks noChangeArrowheads="1"/>
            </p:cNvSpPr>
            <p:nvPr/>
          </p:nvSpPr>
          <p:spPr bwMode="auto">
            <a:xfrm>
              <a:off x="2784" y="2400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52251" name="Text Box 44"/>
            <p:cNvSpPr txBox="1">
              <a:spLocks noChangeArrowheads="1"/>
            </p:cNvSpPr>
            <p:nvPr/>
          </p:nvSpPr>
          <p:spPr bwMode="auto">
            <a:xfrm>
              <a:off x="2112" y="2736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</p:grpSp>
      <p:sp>
        <p:nvSpPr>
          <p:cNvPr id="52229" name="Text Box 46"/>
          <p:cNvSpPr txBox="1">
            <a:spLocks noChangeArrowheads="1"/>
          </p:cNvSpPr>
          <p:nvPr/>
        </p:nvSpPr>
        <p:spPr bwMode="auto">
          <a:xfrm>
            <a:off x="6189663" y="2259013"/>
            <a:ext cx="2514600" cy="4159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在某条件满足时输出</a:t>
            </a:r>
          </a:p>
        </p:txBody>
      </p:sp>
      <p:grpSp>
        <p:nvGrpSpPr>
          <p:cNvPr id="52230" name="Group 51"/>
          <p:cNvGrpSpPr>
            <a:grpSpLocks/>
          </p:cNvGrpSpPr>
          <p:nvPr/>
        </p:nvGrpSpPr>
        <p:grpSpPr bwMode="auto">
          <a:xfrm>
            <a:off x="539750" y="620713"/>
            <a:ext cx="5562600" cy="2286000"/>
            <a:chOff x="528" y="1728"/>
            <a:chExt cx="3504" cy="1440"/>
          </a:xfrm>
        </p:grpSpPr>
        <p:sp>
          <p:nvSpPr>
            <p:cNvPr id="52232" name="Rectangle 48"/>
            <p:cNvSpPr>
              <a:spLocks noChangeArrowheads="1"/>
            </p:cNvSpPr>
            <p:nvPr/>
          </p:nvSpPr>
          <p:spPr bwMode="auto">
            <a:xfrm>
              <a:off x="1728" y="1728"/>
              <a:ext cx="2304" cy="144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2233" name="Text Box 49"/>
            <p:cNvSpPr txBox="1">
              <a:spLocks noChangeArrowheads="1"/>
            </p:cNvSpPr>
            <p:nvPr/>
          </p:nvSpPr>
          <p:spPr bwMode="auto">
            <a:xfrm>
              <a:off x="528" y="2304"/>
              <a:ext cx="1200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典型的</a:t>
              </a:r>
              <a:r>
                <a:rPr lang="en-US" altLang="zh-CN"/>
                <a:t>ASM</a:t>
              </a:r>
              <a:r>
                <a:rPr lang="zh-CN" altLang="en-US"/>
                <a:t>框</a:t>
              </a:r>
            </a:p>
          </p:txBody>
        </p:sp>
      </p:grpSp>
      <p:sp>
        <p:nvSpPr>
          <p:cNvPr id="52231" name="Text Box 50"/>
          <p:cNvSpPr txBox="1">
            <a:spLocks noChangeArrowheads="1"/>
          </p:cNvSpPr>
          <p:nvPr/>
        </p:nvSpPr>
        <p:spPr bwMode="auto">
          <a:xfrm>
            <a:off x="322263" y="1954213"/>
            <a:ext cx="2057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</a:rPr>
              <a:t>与</a:t>
            </a:r>
            <a:r>
              <a:rPr lang="en-US" altLang="zh-CN">
                <a:solidFill>
                  <a:schemeClr val="accent2"/>
                </a:solidFill>
              </a:rPr>
              <a:t>(P)</a:t>
            </a:r>
            <a:r>
              <a:rPr lang="zh-CN" altLang="en-US">
                <a:solidFill>
                  <a:schemeClr val="accent2"/>
                </a:solidFill>
              </a:rPr>
              <a:t>状态有关的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12"/>
          <p:cNvGrpSpPr>
            <a:grpSpLocks/>
          </p:cNvGrpSpPr>
          <p:nvPr/>
        </p:nvGrpSpPr>
        <p:grpSpPr bwMode="auto">
          <a:xfrm>
            <a:off x="1219200" y="838200"/>
            <a:ext cx="7456488" cy="2776538"/>
            <a:chOff x="768" y="528"/>
            <a:chExt cx="4697" cy="1749"/>
          </a:xfrm>
        </p:grpSpPr>
        <p:sp>
          <p:nvSpPr>
            <p:cNvPr id="53251" name="Text Box 4"/>
            <p:cNvSpPr txBox="1">
              <a:spLocks noChangeArrowheads="1"/>
            </p:cNvSpPr>
            <p:nvPr/>
          </p:nvSpPr>
          <p:spPr bwMode="auto">
            <a:xfrm>
              <a:off x="1776" y="816"/>
              <a:ext cx="3689" cy="1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1</a:t>
              </a:r>
              <a:r>
                <a:rPr lang="zh-CN" altLang="en-US" sz="2800"/>
                <a:t>、交作业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/>
                <a:t>2</a:t>
              </a:r>
              <a:r>
                <a:rPr lang="zh-CN" altLang="en-US" sz="2800"/>
                <a:t>、今日作业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3200"/>
                <a:t>P186   4,  6,  7,  9 , 10</a:t>
              </a:r>
            </a:p>
          </p:txBody>
        </p:sp>
        <p:grpSp>
          <p:nvGrpSpPr>
            <p:cNvPr id="53252" name="Group 5"/>
            <p:cNvGrpSpPr>
              <a:grpSpLocks/>
            </p:cNvGrpSpPr>
            <p:nvPr/>
          </p:nvGrpSpPr>
          <p:grpSpPr bwMode="auto">
            <a:xfrm>
              <a:off x="1056" y="768"/>
              <a:ext cx="528" cy="720"/>
              <a:chOff x="1008" y="672"/>
              <a:chExt cx="528" cy="720"/>
            </a:xfrm>
          </p:grpSpPr>
          <p:pic>
            <p:nvPicPr>
              <p:cNvPr id="53255" name="Picture 6" descr="注意"/>
              <p:cNvPicPr>
                <a:picLocks noChangeAspect="1" noChangeArrowheads="1" noCrop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08" y="672"/>
                <a:ext cx="528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3256" name="Text Box 7"/>
              <p:cNvSpPr txBox="1">
                <a:spLocks noChangeArrowheads="1"/>
              </p:cNvSpPr>
              <p:nvPr/>
            </p:nvSpPr>
            <p:spPr bwMode="auto">
              <a:xfrm>
                <a:off x="1008" y="1104"/>
                <a:ext cx="528" cy="288"/>
              </a:xfrm>
              <a:prstGeom prst="rect">
                <a:avLst/>
              </a:prstGeom>
              <a:gradFill rotWithShape="0">
                <a:gsLst>
                  <a:gs pos="0">
                    <a:srgbClr val="5E1847"/>
                  </a:gs>
                  <a:gs pos="50000">
                    <a:srgbClr val="CC3399"/>
                  </a:gs>
                  <a:gs pos="100000">
                    <a:srgbClr val="5E1847"/>
                  </a:gs>
                </a:gsLst>
                <a:lin ang="540000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solidFill>
                      <a:schemeClr val="bg1"/>
                    </a:solidFill>
                  </a:rPr>
                  <a:t>作业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3253" name="Picture 8" descr="BD14710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8" y="528"/>
              <a:ext cx="432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54" name="Picture 9" descr="BD14710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9" y="2205"/>
              <a:ext cx="432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43800" y="6553200"/>
            <a:ext cx="16002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芯片结构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0"/>
            <a:ext cx="5786437" cy="685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445446" name="Text Box 6"/>
          <p:cNvSpPr txBox="1">
            <a:spLocks noChangeArrowheads="1"/>
          </p:cNvSpPr>
          <p:nvPr/>
        </p:nvSpPr>
        <p:spPr bwMode="auto">
          <a:xfrm rot="-2228275">
            <a:off x="6227763" y="3357563"/>
            <a:ext cx="2268537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数字系统</a:t>
            </a:r>
            <a:r>
              <a:rPr lang="en-US" altLang="zh-CN">
                <a:solidFill>
                  <a:srgbClr val="FF3300"/>
                </a:solidFill>
              </a:rPr>
              <a:t>_</a:t>
            </a:r>
            <a:r>
              <a:rPr lang="zh-CN" altLang="en-US">
                <a:solidFill>
                  <a:srgbClr val="FF3300"/>
                </a:solidFill>
              </a:rPr>
              <a:t>单片机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331913" y="1989138"/>
            <a:ext cx="4833937" cy="668337"/>
            <a:chOff x="839" y="1253"/>
            <a:chExt cx="3045" cy="421"/>
          </a:xfrm>
        </p:grpSpPr>
        <p:sp>
          <p:nvSpPr>
            <p:cNvPr id="29702" name="Oval 7"/>
            <p:cNvSpPr>
              <a:spLocks noChangeArrowheads="1"/>
            </p:cNvSpPr>
            <p:nvPr/>
          </p:nvSpPr>
          <p:spPr bwMode="auto">
            <a:xfrm>
              <a:off x="839" y="1253"/>
              <a:ext cx="816" cy="40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9703" name="Oval 8"/>
            <p:cNvSpPr>
              <a:spLocks noChangeArrowheads="1"/>
            </p:cNvSpPr>
            <p:nvPr/>
          </p:nvSpPr>
          <p:spPr bwMode="auto">
            <a:xfrm>
              <a:off x="3106" y="1317"/>
              <a:ext cx="778" cy="357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772400" y="6477000"/>
            <a:ext cx="1371600" cy="381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试题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9</a:t>
            </a:r>
            <a:endParaRPr lang="en-US" altLang="zh-CN" dirty="0" smtClean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114800" y="1989138"/>
            <a:ext cx="5029200" cy="4676775"/>
            <a:chOff x="2592" y="1248"/>
            <a:chExt cx="3168" cy="2946"/>
          </a:xfrm>
        </p:grpSpPr>
        <p:graphicFrame>
          <p:nvGraphicFramePr>
            <p:cNvPr id="3075" name="Object 8"/>
            <p:cNvGraphicFramePr>
              <a:graphicFrameLocks noChangeAspect="1"/>
            </p:cNvGraphicFramePr>
            <p:nvPr/>
          </p:nvGraphicFramePr>
          <p:xfrm>
            <a:off x="2592" y="1248"/>
            <a:ext cx="3168" cy="2946"/>
          </p:xfrm>
          <a:graphic>
            <a:graphicData uri="http://schemas.openxmlformats.org/presentationml/2006/ole">
              <p:oleObj spid="_x0000_s3075" name="位图图像" r:id="rId3" imgW="2591162" imgH="2409524" progId="PBrush">
                <p:embed/>
              </p:oleObj>
            </a:graphicData>
          </a:graphic>
        </p:graphicFrame>
        <p:sp>
          <p:nvSpPr>
            <p:cNvPr id="3090" name="Line 11"/>
            <p:cNvSpPr>
              <a:spLocks noChangeShapeType="1"/>
            </p:cNvSpPr>
            <p:nvPr/>
          </p:nvSpPr>
          <p:spPr bwMode="auto">
            <a:xfrm>
              <a:off x="2871" y="1834"/>
              <a:ext cx="96" cy="0"/>
            </a:xfrm>
            <a:prstGeom prst="line">
              <a:avLst/>
            </a:prstGeom>
            <a:noFill/>
            <a:ln w="28575">
              <a:solidFill>
                <a:srgbClr val="1C1C1C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91" name="Line 14"/>
            <p:cNvSpPr>
              <a:spLocks noChangeShapeType="1"/>
            </p:cNvSpPr>
            <p:nvPr/>
          </p:nvSpPr>
          <p:spPr bwMode="auto">
            <a:xfrm>
              <a:off x="5424" y="2448"/>
              <a:ext cx="96" cy="0"/>
            </a:xfrm>
            <a:prstGeom prst="line">
              <a:avLst/>
            </a:prstGeom>
            <a:noFill/>
            <a:ln w="28575">
              <a:solidFill>
                <a:srgbClr val="1C1C1C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92" name="Line 15"/>
            <p:cNvSpPr>
              <a:spLocks noChangeShapeType="1"/>
            </p:cNvSpPr>
            <p:nvPr/>
          </p:nvSpPr>
          <p:spPr bwMode="auto">
            <a:xfrm>
              <a:off x="2885" y="3320"/>
              <a:ext cx="96" cy="0"/>
            </a:xfrm>
            <a:prstGeom prst="line">
              <a:avLst/>
            </a:prstGeom>
            <a:noFill/>
            <a:ln w="28575">
              <a:solidFill>
                <a:srgbClr val="1C1C1C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119688" y="2498725"/>
            <a:ext cx="3232150" cy="2641600"/>
            <a:chOff x="3216" y="1565"/>
            <a:chExt cx="2036" cy="1664"/>
          </a:xfrm>
        </p:grpSpPr>
        <p:sp>
          <p:nvSpPr>
            <p:cNvPr id="3087" name="Rectangle 17"/>
            <p:cNvSpPr>
              <a:spLocks noChangeArrowheads="1"/>
            </p:cNvSpPr>
            <p:nvPr/>
          </p:nvSpPr>
          <p:spPr bwMode="auto">
            <a:xfrm>
              <a:off x="3255" y="1565"/>
              <a:ext cx="674" cy="21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88" name="Rectangle 18"/>
            <p:cNvSpPr>
              <a:spLocks noChangeArrowheads="1"/>
            </p:cNvSpPr>
            <p:nvPr/>
          </p:nvSpPr>
          <p:spPr bwMode="auto">
            <a:xfrm>
              <a:off x="4578" y="2199"/>
              <a:ext cx="674" cy="177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89" name="Rectangle 19"/>
            <p:cNvSpPr>
              <a:spLocks noChangeArrowheads="1"/>
            </p:cNvSpPr>
            <p:nvPr/>
          </p:nvSpPr>
          <p:spPr bwMode="auto">
            <a:xfrm>
              <a:off x="3216" y="3024"/>
              <a:ext cx="674" cy="205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42389" name="Text Box 21"/>
          <p:cNvSpPr txBox="1">
            <a:spLocks noChangeArrowheads="1"/>
          </p:cNvSpPr>
          <p:nvPr/>
        </p:nvSpPr>
        <p:spPr bwMode="auto">
          <a:xfrm>
            <a:off x="276225" y="73025"/>
            <a:ext cx="8675688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       </a:t>
            </a:r>
            <a:r>
              <a:rPr lang="zh-CN" altLang="en-US"/>
              <a:t>同步时序状态机如图所示，其中</a:t>
            </a:r>
            <a:r>
              <a:rPr lang="en-US" altLang="zh-CN"/>
              <a:t>X</a:t>
            </a:r>
            <a:r>
              <a:rPr lang="en-US" altLang="zh-CN" sz="1000"/>
              <a:t>1</a:t>
            </a:r>
            <a:r>
              <a:rPr lang="zh-CN" altLang="en-US"/>
              <a:t>、</a:t>
            </a:r>
            <a:r>
              <a:rPr lang="en-US" altLang="zh-CN"/>
              <a:t>X</a:t>
            </a:r>
            <a:r>
              <a:rPr lang="en-US" altLang="zh-CN" sz="1400"/>
              <a:t>2</a:t>
            </a:r>
            <a:r>
              <a:rPr lang="zh-CN" altLang="en-US"/>
              <a:t>是两个外部输入信号，</a:t>
            </a:r>
            <a:r>
              <a:rPr lang="en-US" altLang="zh-CN"/>
              <a:t>Z</a:t>
            </a:r>
            <a:r>
              <a:rPr lang="zh-CN" altLang="en-US"/>
              <a:t>是输出信号。将时序状态机转换为</a:t>
            </a:r>
            <a:r>
              <a:rPr lang="en-US" altLang="zh-CN"/>
              <a:t>ASM</a:t>
            </a:r>
            <a:r>
              <a:rPr lang="zh-CN" altLang="en-US"/>
              <a:t>图。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03213" y="28575"/>
            <a:ext cx="990600" cy="406400"/>
            <a:chOff x="240" y="480"/>
            <a:chExt cx="1488" cy="256"/>
          </a:xfrm>
        </p:grpSpPr>
        <p:sp>
          <p:nvSpPr>
            <p:cNvPr id="3085" name="Text Box 23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gradFill rotWithShape="0">
              <a:gsLst>
                <a:gs pos="0">
                  <a:srgbClr val="470047"/>
                </a:gs>
                <a:gs pos="5000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例</a:t>
              </a:r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86" name="Line 24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8575" y="793750"/>
            <a:ext cx="4162425" cy="2690813"/>
            <a:chOff x="18" y="500"/>
            <a:chExt cx="2622" cy="1695"/>
          </a:xfrm>
        </p:grpSpPr>
        <p:grpSp>
          <p:nvGrpSpPr>
            <p:cNvPr id="3082" name="Group 12"/>
            <p:cNvGrpSpPr>
              <a:grpSpLocks/>
            </p:cNvGrpSpPr>
            <p:nvPr/>
          </p:nvGrpSpPr>
          <p:grpSpPr bwMode="auto">
            <a:xfrm>
              <a:off x="18" y="500"/>
              <a:ext cx="2622" cy="1695"/>
              <a:chOff x="0" y="528"/>
              <a:chExt cx="2688" cy="1415"/>
            </a:xfrm>
          </p:grpSpPr>
          <p:graphicFrame>
            <p:nvGraphicFramePr>
              <p:cNvPr id="3074" name="Object 6"/>
              <p:cNvGraphicFramePr>
                <a:graphicFrameLocks noChangeAspect="1"/>
              </p:cNvGraphicFramePr>
              <p:nvPr/>
            </p:nvGraphicFramePr>
            <p:xfrm>
              <a:off x="0" y="528"/>
              <a:ext cx="2688" cy="1415"/>
            </p:xfrm>
            <a:graphic>
              <a:graphicData uri="http://schemas.openxmlformats.org/presentationml/2006/ole">
                <p:oleObj spid="_x0000_s3074" name="位图图像" r:id="rId4" imgW="1952898" imgH="1028844" progId="PBrush">
                  <p:embed/>
                </p:oleObj>
              </a:graphicData>
            </a:graphic>
          </p:graphicFrame>
          <p:sp>
            <p:nvSpPr>
              <p:cNvPr id="3084" name="Line 10"/>
              <p:cNvSpPr>
                <a:spLocks noChangeShapeType="1"/>
              </p:cNvSpPr>
              <p:nvPr/>
            </p:nvSpPr>
            <p:spPr bwMode="auto">
              <a:xfrm flipH="1" flipV="1">
                <a:off x="1362" y="1143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1C1C1C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083" name="Text Box 25"/>
            <p:cNvSpPr txBox="1">
              <a:spLocks noChangeArrowheads="1"/>
            </p:cNvSpPr>
            <p:nvPr/>
          </p:nvSpPr>
          <p:spPr bwMode="auto">
            <a:xfrm>
              <a:off x="212" y="599"/>
              <a:ext cx="6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X</a:t>
              </a:r>
              <a:r>
                <a:rPr lang="en-US" altLang="zh-CN" baseline="-25000"/>
                <a:t>1</a:t>
              </a:r>
              <a:r>
                <a:rPr lang="en-US" altLang="zh-CN"/>
                <a:t>X</a:t>
              </a:r>
              <a:r>
                <a:rPr lang="en-US" altLang="zh-CN" baseline="-25000"/>
                <a:t>2</a:t>
              </a:r>
              <a:r>
                <a:rPr lang="en-US" altLang="zh-CN"/>
                <a:t>/Z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8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948488" y="6477000"/>
            <a:ext cx="1981200" cy="38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ASM</a:t>
            </a: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图举例</a:t>
            </a:r>
          </a:p>
        </p:txBody>
      </p:sp>
      <p:sp>
        <p:nvSpPr>
          <p:cNvPr id="413732" name="Text Box 36"/>
          <p:cNvSpPr txBox="1">
            <a:spLocks noChangeArrowheads="1"/>
          </p:cNvSpPr>
          <p:nvPr/>
        </p:nvSpPr>
        <p:spPr bwMode="auto">
          <a:xfrm>
            <a:off x="1219200" y="228600"/>
            <a:ext cx="7240588" cy="7096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数字比较系统如下，首先将两个数据存入</a:t>
            </a:r>
            <a:r>
              <a:rPr lang="en-US" altLang="zh-CN"/>
              <a:t>R</a:t>
            </a:r>
            <a:r>
              <a:rPr lang="en-US" altLang="zh-CN" baseline="-25000"/>
              <a:t>A</a:t>
            </a:r>
            <a:r>
              <a:rPr lang="zh-CN" altLang="en-US"/>
              <a:t>和</a:t>
            </a:r>
            <a:r>
              <a:rPr lang="en-US" altLang="zh-CN"/>
              <a:t>R</a:t>
            </a:r>
            <a:r>
              <a:rPr lang="en-US" altLang="zh-CN" baseline="-25000"/>
              <a:t>B</a:t>
            </a:r>
            <a:r>
              <a:rPr lang="zh-CN" altLang="en-US"/>
              <a:t>，再进行比较，最后将大数存入</a:t>
            </a:r>
            <a:r>
              <a:rPr lang="en-US" altLang="zh-CN"/>
              <a:t>R</a:t>
            </a:r>
            <a:r>
              <a:rPr lang="en-US" altLang="zh-CN" baseline="-25000"/>
              <a:t>A</a:t>
            </a:r>
            <a:r>
              <a:rPr lang="zh-CN" altLang="en-US"/>
              <a:t>。画出</a:t>
            </a:r>
            <a:r>
              <a:rPr lang="en-US" altLang="zh-CN"/>
              <a:t>ASM</a:t>
            </a:r>
            <a:r>
              <a:rPr lang="zh-CN" altLang="en-US"/>
              <a:t>图。（连续比较）</a:t>
            </a:r>
            <a:endParaRPr lang="zh-CN" altLang="en-US" baseline="-2500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50825" y="188913"/>
            <a:ext cx="990600" cy="406400"/>
            <a:chOff x="240" y="480"/>
            <a:chExt cx="1488" cy="256"/>
          </a:xfrm>
        </p:grpSpPr>
        <p:sp>
          <p:nvSpPr>
            <p:cNvPr id="54338" name="Text Box 38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gradFill rotWithShape="0">
              <a:gsLst>
                <a:gs pos="0">
                  <a:srgbClr val="470047"/>
                </a:gs>
                <a:gs pos="5000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例</a:t>
              </a:r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4339" name="Line 39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6121400" y="1433513"/>
            <a:ext cx="1922463" cy="776287"/>
            <a:chOff x="3856" y="903"/>
            <a:chExt cx="1211" cy="489"/>
          </a:xfrm>
        </p:grpSpPr>
        <p:sp>
          <p:nvSpPr>
            <p:cNvPr id="54336" name="Rectangle 41"/>
            <p:cNvSpPr>
              <a:spLocks noChangeArrowheads="1"/>
            </p:cNvSpPr>
            <p:nvPr/>
          </p:nvSpPr>
          <p:spPr bwMode="auto">
            <a:xfrm>
              <a:off x="3856" y="110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LDR</a:t>
              </a:r>
              <a:r>
                <a:rPr lang="en-US" altLang="zh-CN" baseline="-25000"/>
                <a:t>B</a:t>
              </a:r>
            </a:p>
          </p:txBody>
        </p:sp>
        <p:sp>
          <p:nvSpPr>
            <p:cNvPr id="54337" name="Line 56"/>
            <p:cNvSpPr>
              <a:spLocks noChangeShapeType="1"/>
            </p:cNvSpPr>
            <p:nvPr/>
          </p:nvSpPr>
          <p:spPr bwMode="auto">
            <a:xfrm>
              <a:off x="4482" y="90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13754" name="Text Box 58"/>
          <p:cNvSpPr txBox="1">
            <a:spLocks noChangeArrowheads="1"/>
          </p:cNvSpPr>
          <p:nvPr/>
        </p:nvSpPr>
        <p:spPr bwMode="auto">
          <a:xfrm>
            <a:off x="7696200" y="48006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13755" name="Text Box 59"/>
          <p:cNvSpPr txBox="1">
            <a:spLocks noChangeArrowheads="1"/>
          </p:cNvSpPr>
          <p:nvPr/>
        </p:nvSpPr>
        <p:spPr bwMode="auto">
          <a:xfrm>
            <a:off x="6096000" y="48006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5715000" y="2362200"/>
            <a:ext cx="1371600" cy="2822575"/>
            <a:chOff x="3600" y="1488"/>
            <a:chExt cx="864" cy="1778"/>
          </a:xfrm>
        </p:grpSpPr>
        <p:sp>
          <p:nvSpPr>
            <p:cNvPr id="54332" name="Line 55"/>
            <p:cNvSpPr>
              <a:spLocks noChangeShapeType="1"/>
            </p:cNvSpPr>
            <p:nvPr/>
          </p:nvSpPr>
          <p:spPr bwMode="auto">
            <a:xfrm>
              <a:off x="3609" y="1488"/>
              <a:ext cx="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54333" name="Group 77"/>
            <p:cNvGrpSpPr>
              <a:grpSpLocks/>
            </p:cNvGrpSpPr>
            <p:nvPr/>
          </p:nvGrpSpPr>
          <p:grpSpPr bwMode="auto">
            <a:xfrm>
              <a:off x="3600" y="1488"/>
              <a:ext cx="414" cy="1778"/>
              <a:chOff x="3600" y="1488"/>
              <a:chExt cx="414" cy="1778"/>
            </a:xfrm>
          </p:grpSpPr>
          <p:sp>
            <p:nvSpPr>
              <p:cNvPr id="54334" name="Line 54"/>
              <p:cNvSpPr>
                <a:spLocks noChangeShapeType="1"/>
              </p:cNvSpPr>
              <p:nvPr/>
            </p:nvSpPr>
            <p:spPr bwMode="auto">
              <a:xfrm flipV="1">
                <a:off x="3600" y="1488"/>
                <a:ext cx="0" cy="17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4335" name="Line 61"/>
              <p:cNvSpPr>
                <a:spLocks noChangeShapeType="1"/>
              </p:cNvSpPr>
              <p:nvPr/>
            </p:nvSpPr>
            <p:spPr bwMode="auto">
              <a:xfrm flipH="1" flipV="1">
                <a:off x="3602" y="3262"/>
                <a:ext cx="412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6161088" y="2195513"/>
            <a:ext cx="1922462" cy="776287"/>
            <a:chOff x="3881" y="1383"/>
            <a:chExt cx="1211" cy="489"/>
          </a:xfrm>
        </p:grpSpPr>
        <p:sp>
          <p:nvSpPr>
            <p:cNvPr id="54330" name="Line 48"/>
            <p:cNvSpPr>
              <a:spLocks noChangeShapeType="1"/>
            </p:cNvSpPr>
            <p:nvPr/>
          </p:nvSpPr>
          <p:spPr bwMode="auto">
            <a:xfrm>
              <a:off x="4482" y="138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331" name="Rectangle 66"/>
            <p:cNvSpPr>
              <a:spLocks noChangeArrowheads="1"/>
            </p:cNvSpPr>
            <p:nvPr/>
          </p:nvSpPr>
          <p:spPr bwMode="auto">
            <a:xfrm>
              <a:off x="3881" y="158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LDR</a:t>
              </a:r>
              <a:r>
                <a:rPr lang="en-US" altLang="zh-CN" baseline="-25000"/>
                <a:t>A</a:t>
              </a:r>
            </a:p>
          </p:txBody>
        </p:sp>
      </p:grp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6161088" y="2957513"/>
            <a:ext cx="1922462" cy="776287"/>
            <a:chOff x="3881" y="1863"/>
            <a:chExt cx="1211" cy="489"/>
          </a:xfrm>
        </p:grpSpPr>
        <p:sp>
          <p:nvSpPr>
            <p:cNvPr id="54328" name="Line 49"/>
            <p:cNvSpPr>
              <a:spLocks noChangeShapeType="1"/>
            </p:cNvSpPr>
            <p:nvPr/>
          </p:nvSpPr>
          <p:spPr bwMode="auto">
            <a:xfrm>
              <a:off x="4482" y="186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329" name="Rectangle 67"/>
            <p:cNvSpPr>
              <a:spLocks noChangeArrowheads="1"/>
            </p:cNvSpPr>
            <p:nvPr/>
          </p:nvSpPr>
          <p:spPr bwMode="auto">
            <a:xfrm>
              <a:off x="3881" y="206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LDR</a:t>
              </a:r>
              <a:r>
                <a:rPr lang="en-US" altLang="zh-CN" baseline="-25000"/>
                <a:t>B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6161088" y="3719513"/>
            <a:ext cx="1922462" cy="776287"/>
            <a:chOff x="3881" y="2343"/>
            <a:chExt cx="1211" cy="489"/>
          </a:xfrm>
        </p:grpSpPr>
        <p:sp>
          <p:nvSpPr>
            <p:cNvPr id="54326" name="Line 50"/>
            <p:cNvSpPr>
              <a:spLocks noChangeShapeType="1"/>
            </p:cNvSpPr>
            <p:nvPr/>
          </p:nvSpPr>
          <p:spPr bwMode="auto">
            <a:xfrm>
              <a:off x="4482" y="234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327" name="Rectangle 68"/>
            <p:cNvSpPr>
              <a:spLocks noChangeArrowheads="1"/>
            </p:cNvSpPr>
            <p:nvPr/>
          </p:nvSpPr>
          <p:spPr bwMode="auto">
            <a:xfrm>
              <a:off x="3881" y="254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CAP</a:t>
              </a:r>
              <a:endParaRPr lang="en-US" altLang="zh-CN" baseline="-25000"/>
            </a:p>
          </p:txBody>
        </p:sp>
      </p:grp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6400800" y="4572000"/>
            <a:ext cx="1371600" cy="838200"/>
            <a:chOff x="4032" y="2880"/>
            <a:chExt cx="864" cy="528"/>
          </a:xfrm>
        </p:grpSpPr>
        <p:sp>
          <p:nvSpPr>
            <p:cNvPr id="54324" name="AutoShape 44"/>
            <p:cNvSpPr>
              <a:spLocks noChangeArrowheads="1"/>
            </p:cNvSpPr>
            <p:nvPr/>
          </p:nvSpPr>
          <p:spPr bwMode="auto">
            <a:xfrm>
              <a:off x="4032" y="3120"/>
              <a:ext cx="864" cy="28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A&gt;B</a:t>
              </a:r>
            </a:p>
          </p:txBody>
        </p:sp>
        <p:sp>
          <p:nvSpPr>
            <p:cNvPr id="54325" name="Line 69"/>
            <p:cNvSpPr>
              <a:spLocks noChangeShapeType="1"/>
            </p:cNvSpPr>
            <p:nvPr/>
          </p:nvSpPr>
          <p:spPr bwMode="auto">
            <a:xfrm>
              <a:off x="4464" y="288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7112000" y="3098800"/>
            <a:ext cx="1352550" cy="2082800"/>
            <a:chOff x="4480" y="1952"/>
            <a:chExt cx="852" cy="1312"/>
          </a:xfrm>
        </p:grpSpPr>
        <p:sp>
          <p:nvSpPr>
            <p:cNvPr id="54321" name="Line 63"/>
            <p:cNvSpPr>
              <a:spLocks noChangeShapeType="1"/>
            </p:cNvSpPr>
            <p:nvPr/>
          </p:nvSpPr>
          <p:spPr bwMode="auto">
            <a:xfrm flipH="1" flipV="1">
              <a:off x="4896" y="3264"/>
              <a:ext cx="4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322" name="Line 65"/>
            <p:cNvSpPr>
              <a:spLocks noChangeShapeType="1"/>
            </p:cNvSpPr>
            <p:nvPr/>
          </p:nvSpPr>
          <p:spPr bwMode="auto">
            <a:xfrm flipH="1">
              <a:off x="4480" y="1952"/>
              <a:ext cx="85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323" name="Line 70"/>
            <p:cNvSpPr>
              <a:spLocks noChangeShapeType="1"/>
            </p:cNvSpPr>
            <p:nvPr/>
          </p:nvSpPr>
          <p:spPr bwMode="auto">
            <a:xfrm flipV="1">
              <a:off x="5328" y="1968"/>
              <a:ext cx="0" cy="1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685800" y="1143000"/>
            <a:ext cx="3959225" cy="3902075"/>
            <a:chOff x="432" y="720"/>
            <a:chExt cx="2494" cy="2458"/>
          </a:xfrm>
        </p:grpSpPr>
        <p:sp>
          <p:nvSpPr>
            <p:cNvPr id="54287" name="Rectangle 4"/>
            <p:cNvSpPr>
              <a:spLocks noChangeArrowheads="1"/>
            </p:cNvSpPr>
            <p:nvPr/>
          </p:nvSpPr>
          <p:spPr bwMode="auto">
            <a:xfrm>
              <a:off x="432" y="758"/>
              <a:ext cx="480" cy="22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54288" name="Text Box 5"/>
            <p:cNvSpPr txBox="1">
              <a:spLocks noChangeArrowheads="1"/>
            </p:cNvSpPr>
            <p:nvPr/>
          </p:nvSpPr>
          <p:spPr bwMode="auto">
            <a:xfrm>
              <a:off x="519" y="1550"/>
              <a:ext cx="321" cy="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控制器</a:t>
              </a:r>
            </a:p>
          </p:txBody>
        </p:sp>
        <p:sp>
          <p:nvSpPr>
            <p:cNvPr id="54289" name="AutoShape 6"/>
            <p:cNvSpPr>
              <a:spLocks noChangeArrowheads="1"/>
            </p:cNvSpPr>
            <p:nvPr/>
          </p:nvSpPr>
          <p:spPr bwMode="auto">
            <a:xfrm flipV="1">
              <a:off x="1582" y="1104"/>
              <a:ext cx="100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90000" tIns="46800" rIns="90000" bIns="46800" anchor="ctr"/>
            <a:lstStyle/>
            <a:p>
              <a:pPr algn="ctr"/>
              <a:r>
                <a:rPr lang="zh-CN" altLang="en-US"/>
                <a:t>比较器</a:t>
              </a:r>
            </a:p>
          </p:txBody>
        </p:sp>
        <p:sp>
          <p:nvSpPr>
            <p:cNvPr id="54290" name="Line 7"/>
            <p:cNvSpPr>
              <a:spLocks noChangeShapeType="1"/>
            </p:cNvSpPr>
            <p:nvPr/>
          </p:nvSpPr>
          <p:spPr bwMode="auto">
            <a:xfrm flipV="1">
              <a:off x="2110" y="9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291" name="Line 8"/>
            <p:cNvSpPr>
              <a:spLocks noChangeShapeType="1"/>
            </p:cNvSpPr>
            <p:nvPr/>
          </p:nvSpPr>
          <p:spPr bwMode="auto">
            <a:xfrm flipH="1">
              <a:off x="910" y="960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292" name="Text Box 9"/>
            <p:cNvSpPr txBox="1">
              <a:spLocks noChangeArrowheads="1"/>
            </p:cNvSpPr>
            <p:nvPr/>
          </p:nvSpPr>
          <p:spPr bwMode="auto">
            <a:xfrm>
              <a:off x="1534" y="720"/>
              <a:ext cx="8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A&gt;B</a:t>
              </a:r>
            </a:p>
          </p:txBody>
        </p:sp>
        <p:sp>
          <p:nvSpPr>
            <p:cNvPr id="54293" name="Rectangle 12"/>
            <p:cNvSpPr>
              <a:spLocks noChangeArrowheads="1"/>
            </p:cNvSpPr>
            <p:nvPr/>
          </p:nvSpPr>
          <p:spPr bwMode="auto">
            <a:xfrm>
              <a:off x="1440" y="2160"/>
              <a:ext cx="52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R</a:t>
              </a:r>
              <a:r>
                <a:rPr lang="en-US" altLang="zh-CN" baseline="-25000"/>
                <a:t>A</a:t>
              </a:r>
            </a:p>
          </p:txBody>
        </p:sp>
        <p:sp>
          <p:nvSpPr>
            <p:cNvPr id="54294" name="Rectangle 13"/>
            <p:cNvSpPr>
              <a:spLocks noChangeArrowheads="1"/>
            </p:cNvSpPr>
            <p:nvPr/>
          </p:nvSpPr>
          <p:spPr bwMode="auto">
            <a:xfrm>
              <a:off x="2243" y="2160"/>
              <a:ext cx="52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R</a:t>
              </a:r>
              <a:r>
                <a:rPr lang="en-US" altLang="zh-CN" baseline="-25000"/>
                <a:t>B</a:t>
              </a:r>
            </a:p>
          </p:txBody>
        </p:sp>
        <p:sp>
          <p:nvSpPr>
            <p:cNvPr id="54295" name="Line 14"/>
            <p:cNvSpPr>
              <a:spLocks noChangeShapeType="1"/>
            </p:cNvSpPr>
            <p:nvPr/>
          </p:nvSpPr>
          <p:spPr bwMode="auto">
            <a:xfrm>
              <a:off x="910" y="2640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296" name="Line 15"/>
            <p:cNvSpPr>
              <a:spLocks noChangeShapeType="1"/>
            </p:cNvSpPr>
            <p:nvPr/>
          </p:nvSpPr>
          <p:spPr bwMode="auto">
            <a:xfrm flipV="1">
              <a:off x="1534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297" name="Rectangle 16"/>
            <p:cNvSpPr>
              <a:spLocks noChangeArrowheads="1"/>
            </p:cNvSpPr>
            <p:nvPr/>
          </p:nvSpPr>
          <p:spPr bwMode="auto">
            <a:xfrm>
              <a:off x="1726" y="1392"/>
              <a:ext cx="77" cy="768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298" name="AutoShape 11"/>
            <p:cNvSpPr>
              <a:spLocks noChangeArrowheads="1"/>
            </p:cNvSpPr>
            <p:nvPr/>
          </p:nvSpPr>
          <p:spPr bwMode="auto">
            <a:xfrm>
              <a:off x="1650" y="15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3F3F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299" name="Rectangle 17"/>
            <p:cNvSpPr>
              <a:spLocks noChangeArrowheads="1"/>
            </p:cNvSpPr>
            <p:nvPr/>
          </p:nvSpPr>
          <p:spPr bwMode="auto">
            <a:xfrm>
              <a:off x="2361" y="1390"/>
              <a:ext cx="73" cy="77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54300" name="AutoShape 10"/>
            <p:cNvSpPr>
              <a:spLocks noChangeArrowheads="1"/>
            </p:cNvSpPr>
            <p:nvPr/>
          </p:nvSpPr>
          <p:spPr bwMode="auto">
            <a:xfrm>
              <a:off x="2282" y="150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3F3F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301" name="AutoShape 18"/>
            <p:cNvSpPr>
              <a:spLocks noChangeArrowheads="1"/>
            </p:cNvSpPr>
            <p:nvPr/>
          </p:nvSpPr>
          <p:spPr bwMode="auto">
            <a:xfrm>
              <a:off x="2545" y="2400"/>
              <a:ext cx="141" cy="480"/>
            </a:xfrm>
            <a:prstGeom prst="upArrow">
              <a:avLst>
                <a:gd name="adj1" fmla="val 50000"/>
                <a:gd name="adj2" fmla="val 85106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302" name="Line 19"/>
            <p:cNvSpPr>
              <a:spLocks noChangeShapeType="1"/>
            </p:cNvSpPr>
            <p:nvPr/>
          </p:nvSpPr>
          <p:spPr bwMode="auto">
            <a:xfrm flipV="1">
              <a:off x="915" y="2832"/>
              <a:ext cx="143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303" name="Line 20"/>
            <p:cNvSpPr>
              <a:spLocks noChangeShapeType="1"/>
            </p:cNvSpPr>
            <p:nvPr/>
          </p:nvSpPr>
          <p:spPr bwMode="auto">
            <a:xfrm flipV="1">
              <a:off x="2350" y="240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304" name="Rectangle 21"/>
            <p:cNvSpPr>
              <a:spLocks noChangeArrowheads="1"/>
            </p:cNvSpPr>
            <p:nvPr/>
          </p:nvSpPr>
          <p:spPr bwMode="auto">
            <a:xfrm>
              <a:off x="2111" y="1872"/>
              <a:ext cx="249" cy="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305" name="Rectangle 22"/>
            <p:cNvSpPr>
              <a:spLocks noChangeArrowheads="1"/>
            </p:cNvSpPr>
            <p:nvPr/>
          </p:nvSpPr>
          <p:spPr bwMode="auto">
            <a:xfrm>
              <a:off x="2110" y="1872"/>
              <a:ext cx="68" cy="72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306" name="Rectangle 23"/>
            <p:cNvSpPr>
              <a:spLocks noChangeArrowheads="1"/>
            </p:cNvSpPr>
            <p:nvPr/>
          </p:nvSpPr>
          <p:spPr bwMode="auto">
            <a:xfrm>
              <a:off x="1870" y="2516"/>
              <a:ext cx="240" cy="78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307" name="Rectangle 24"/>
            <p:cNvSpPr>
              <a:spLocks noChangeArrowheads="1"/>
            </p:cNvSpPr>
            <p:nvPr/>
          </p:nvSpPr>
          <p:spPr bwMode="auto">
            <a:xfrm>
              <a:off x="1783" y="2399"/>
              <a:ext cx="87" cy="195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308" name="Line 25"/>
            <p:cNvSpPr>
              <a:spLocks noChangeShapeType="1"/>
            </p:cNvSpPr>
            <p:nvPr/>
          </p:nvSpPr>
          <p:spPr bwMode="auto">
            <a:xfrm>
              <a:off x="910" y="163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309" name="Line 26"/>
            <p:cNvSpPr>
              <a:spLocks noChangeShapeType="1"/>
            </p:cNvSpPr>
            <p:nvPr/>
          </p:nvSpPr>
          <p:spPr bwMode="auto">
            <a:xfrm>
              <a:off x="1390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310" name="Line 27"/>
            <p:cNvSpPr>
              <a:spLocks noChangeShapeType="1"/>
            </p:cNvSpPr>
            <p:nvPr/>
          </p:nvSpPr>
          <p:spPr bwMode="auto">
            <a:xfrm>
              <a:off x="1390" y="182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311" name="Line 28"/>
            <p:cNvSpPr>
              <a:spLocks noChangeShapeType="1"/>
            </p:cNvSpPr>
            <p:nvPr/>
          </p:nvSpPr>
          <p:spPr bwMode="auto">
            <a:xfrm flipV="1">
              <a:off x="2052" y="16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312" name="Line 29"/>
            <p:cNvSpPr>
              <a:spLocks noChangeShapeType="1"/>
            </p:cNvSpPr>
            <p:nvPr/>
          </p:nvSpPr>
          <p:spPr bwMode="auto">
            <a:xfrm>
              <a:off x="2049" y="1636"/>
              <a:ext cx="245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313" name="Text Box 30"/>
            <p:cNvSpPr txBox="1">
              <a:spLocks noChangeArrowheads="1"/>
            </p:cNvSpPr>
            <p:nvPr/>
          </p:nvSpPr>
          <p:spPr bwMode="auto">
            <a:xfrm>
              <a:off x="2350" y="2928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输入</a:t>
              </a:r>
              <a:r>
                <a:rPr lang="en-US" altLang="zh-CN"/>
                <a:t>X</a:t>
              </a:r>
            </a:p>
          </p:txBody>
        </p:sp>
        <p:sp>
          <p:nvSpPr>
            <p:cNvPr id="54314" name="Text Box 31"/>
            <p:cNvSpPr txBox="1">
              <a:spLocks noChangeArrowheads="1"/>
            </p:cNvSpPr>
            <p:nvPr/>
          </p:nvSpPr>
          <p:spPr bwMode="auto">
            <a:xfrm>
              <a:off x="814" y="1344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CAP</a:t>
              </a:r>
            </a:p>
          </p:txBody>
        </p:sp>
        <p:sp>
          <p:nvSpPr>
            <p:cNvPr id="54315" name="Text Box 32"/>
            <p:cNvSpPr txBox="1">
              <a:spLocks noChangeArrowheads="1"/>
            </p:cNvSpPr>
            <p:nvPr/>
          </p:nvSpPr>
          <p:spPr bwMode="auto">
            <a:xfrm>
              <a:off x="910" y="2832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LDR</a:t>
              </a:r>
              <a:r>
                <a:rPr lang="en-US" altLang="zh-CN" baseline="-25000"/>
                <a:t>B</a:t>
              </a:r>
            </a:p>
          </p:txBody>
        </p:sp>
        <p:sp>
          <p:nvSpPr>
            <p:cNvPr id="54316" name="Text Box 33"/>
            <p:cNvSpPr txBox="1">
              <a:spLocks noChangeArrowheads="1"/>
            </p:cNvSpPr>
            <p:nvPr/>
          </p:nvSpPr>
          <p:spPr bwMode="auto">
            <a:xfrm>
              <a:off x="910" y="2352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LDR</a:t>
              </a:r>
              <a:r>
                <a:rPr lang="en-US" altLang="zh-CN" baseline="-25000"/>
                <a:t>A</a:t>
              </a:r>
            </a:p>
          </p:txBody>
        </p:sp>
        <p:sp>
          <p:nvSpPr>
            <p:cNvPr id="54317" name="Rectangle 80"/>
            <p:cNvSpPr>
              <a:spLocks noChangeArrowheads="1"/>
            </p:cNvSpPr>
            <p:nvPr/>
          </p:nvSpPr>
          <p:spPr bwMode="auto">
            <a:xfrm>
              <a:off x="2154" y="1879"/>
              <a:ext cx="46" cy="6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318" name="Rectangle 81"/>
            <p:cNvSpPr>
              <a:spLocks noChangeArrowheads="1"/>
            </p:cNvSpPr>
            <p:nvPr/>
          </p:nvSpPr>
          <p:spPr bwMode="auto">
            <a:xfrm>
              <a:off x="2082" y="2523"/>
              <a:ext cx="46" cy="66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319" name="Rectangle 82"/>
            <p:cNvSpPr>
              <a:spLocks noChangeArrowheads="1"/>
            </p:cNvSpPr>
            <p:nvPr/>
          </p:nvSpPr>
          <p:spPr bwMode="auto">
            <a:xfrm>
              <a:off x="1837" y="2523"/>
              <a:ext cx="49" cy="6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320" name="Rectangle 83"/>
            <p:cNvSpPr>
              <a:spLocks noChangeArrowheads="1"/>
            </p:cNvSpPr>
            <p:nvPr/>
          </p:nvSpPr>
          <p:spPr bwMode="auto">
            <a:xfrm>
              <a:off x="2336" y="1879"/>
              <a:ext cx="46" cy="6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32" grpId="0" autoUpdateAnimBg="0"/>
      <p:bldP spid="413754" grpId="0" autoUpdateAnimBg="0"/>
      <p:bldP spid="41375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24600" y="6477000"/>
            <a:ext cx="2819400" cy="38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ASM</a:t>
            </a: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小型控制器的设计</a:t>
            </a:r>
          </a:p>
        </p:txBody>
      </p:sp>
      <p:sp>
        <p:nvSpPr>
          <p:cNvPr id="414724" name="AutoShape 4"/>
          <p:cNvSpPr>
            <a:spLocks noChangeArrowheads="1"/>
          </p:cNvSpPr>
          <p:nvPr/>
        </p:nvSpPr>
        <p:spPr bwMode="auto">
          <a:xfrm>
            <a:off x="174625" y="228600"/>
            <a:ext cx="4397375" cy="45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0000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第五节   小型控制器的设计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3352800"/>
            <a:ext cx="3352800" cy="396875"/>
            <a:chOff x="144" y="1152"/>
            <a:chExt cx="1728" cy="250"/>
          </a:xfrm>
        </p:grpSpPr>
        <p:sp>
          <p:nvSpPr>
            <p:cNvPr id="414726" name="Text Box 6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  <a:r>
                <a:rPr lang="zh-CN" altLang="en-US"/>
                <a:t>一、计数型控制器</a:t>
              </a:r>
            </a:p>
          </p:txBody>
        </p:sp>
        <p:sp>
          <p:nvSpPr>
            <p:cNvPr id="55334" name="Line 7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3400" y="4191000"/>
            <a:ext cx="1600200" cy="381000"/>
            <a:chOff x="0" y="1200"/>
            <a:chExt cx="2423" cy="240"/>
          </a:xfrm>
        </p:grpSpPr>
        <p:sp>
          <p:nvSpPr>
            <p:cNvPr id="55331" name="AutoShape 9"/>
            <p:cNvSpPr>
              <a:spLocks noChangeArrowheads="1"/>
            </p:cNvSpPr>
            <p:nvPr/>
          </p:nvSpPr>
          <p:spPr bwMode="auto">
            <a:xfrm>
              <a:off x="0" y="1200"/>
              <a:ext cx="1819" cy="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70047"/>
                </a:gs>
                <a:gs pos="100000">
                  <a:srgbClr val="990099"/>
                </a:gs>
              </a:gsLst>
              <a:lin ang="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核心</a:t>
              </a:r>
            </a:p>
          </p:txBody>
        </p:sp>
        <p:sp>
          <p:nvSpPr>
            <p:cNvPr id="55332" name="Line 10"/>
            <p:cNvSpPr>
              <a:spLocks noChangeShapeType="1"/>
            </p:cNvSpPr>
            <p:nvPr/>
          </p:nvSpPr>
          <p:spPr bwMode="auto">
            <a:xfrm flipV="1">
              <a:off x="1854" y="1326"/>
              <a:ext cx="569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14731" name="Text Box 11"/>
          <p:cNvSpPr txBox="1">
            <a:spLocks noChangeArrowheads="1"/>
          </p:cNvSpPr>
          <p:nvPr/>
        </p:nvSpPr>
        <p:spPr bwMode="auto">
          <a:xfrm>
            <a:off x="2057400" y="4191000"/>
            <a:ext cx="1219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计数器</a:t>
            </a:r>
          </a:p>
        </p:txBody>
      </p:sp>
      <p:sp>
        <p:nvSpPr>
          <p:cNvPr id="414732" name="Text Box 12"/>
          <p:cNvSpPr txBox="1">
            <a:spLocks noChangeArrowheads="1"/>
          </p:cNvSpPr>
          <p:nvPr/>
        </p:nvSpPr>
        <p:spPr bwMode="auto">
          <a:xfrm>
            <a:off x="2057400" y="4724400"/>
            <a:ext cx="2057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33400" y="4724400"/>
            <a:ext cx="1676400" cy="381000"/>
            <a:chOff x="0" y="1200"/>
            <a:chExt cx="2423" cy="240"/>
          </a:xfrm>
        </p:grpSpPr>
        <p:sp>
          <p:nvSpPr>
            <p:cNvPr id="55329" name="AutoShape 14"/>
            <p:cNvSpPr>
              <a:spLocks noChangeArrowheads="1"/>
            </p:cNvSpPr>
            <p:nvPr/>
          </p:nvSpPr>
          <p:spPr bwMode="auto">
            <a:xfrm>
              <a:off x="0" y="1200"/>
              <a:ext cx="1819" cy="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70047"/>
                </a:gs>
                <a:gs pos="100000">
                  <a:srgbClr val="990099"/>
                </a:gs>
              </a:gsLst>
              <a:lin ang="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步骤</a:t>
              </a:r>
            </a:p>
          </p:txBody>
        </p:sp>
        <p:sp>
          <p:nvSpPr>
            <p:cNvPr id="55330" name="Line 15"/>
            <p:cNvSpPr>
              <a:spLocks noChangeShapeType="1"/>
            </p:cNvSpPr>
            <p:nvPr/>
          </p:nvSpPr>
          <p:spPr bwMode="auto">
            <a:xfrm flipV="1">
              <a:off x="1854" y="1326"/>
              <a:ext cx="569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14736" name="Text Box 16"/>
          <p:cNvSpPr txBox="1">
            <a:spLocks noChangeArrowheads="1"/>
          </p:cNvSpPr>
          <p:nvPr/>
        </p:nvSpPr>
        <p:spPr bwMode="auto">
          <a:xfrm>
            <a:off x="2057400" y="4724400"/>
            <a:ext cx="6858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*</a:t>
            </a:r>
            <a:r>
              <a:rPr lang="en-US" altLang="zh-CN"/>
              <a:t> </a:t>
            </a:r>
            <a:r>
              <a:rPr lang="zh-CN" altLang="en-US"/>
              <a:t>根据</a:t>
            </a:r>
            <a:r>
              <a:rPr lang="en-US" altLang="zh-CN"/>
              <a:t>ASM</a:t>
            </a:r>
            <a:r>
              <a:rPr lang="zh-CN" altLang="en-US"/>
              <a:t>图确定存在几种状态  </a:t>
            </a:r>
            <a:r>
              <a:rPr lang="en-US" altLang="zh-CN"/>
              <a:t>(n</a:t>
            </a:r>
            <a:r>
              <a:rPr lang="zh-CN" altLang="en-US"/>
              <a:t>个变量可描述</a:t>
            </a:r>
            <a:r>
              <a:rPr lang="en-US" altLang="zh-CN"/>
              <a:t>2</a:t>
            </a:r>
            <a:r>
              <a:rPr lang="en-US" altLang="zh-CN" baseline="30000"/>
              <a:t>n</a:t>
            </a:r>
            <a:r>
              <a:rPr lang="zh-CN" altLang="en-US"/>
              <a:t>种状态</a:t>
            </a:r>
            <a:r>
              <a:rPr lang="en-US" altLang="zh-CN"/>
              <a:t>)</a:t>
            </a:r>
          </a:p>
        </p:txBody>
      </p:sp>
      <p:sp>
        <p:nvSpPr>
          <p:cNvPr id="414737" name="Text Box 17"/>
          <p:cNvSpPr txBox="1">
            <a:spLocks noChangeArrowheads="1"/>
          </p:cNvSpPr>
          <p:nvPr/>
        </p:nvSpPr>
        <p:spPr bwMode="auto">
          <a:xfrm>
            <a:off x="2039938" y="5119688"/>
            <a:ext cx="640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*</a:t>
            </a:r>
            <a:r>
              <a:rPr lang="en-US" altLang="zh-CN"/>
              <a:t> </a:t>
            </a:r>
            <a:r>
              <a:rPr lang="zh-CN" altLang="en-US"/>
              <a:t>将每个状态给以任意状态编码（标在状态框右上角）</a:t>
            </a:r>
          </a:p>
        </p:txBody>
      </p:sp>
      <p:sp>
        <p:nvSpPr>
          <p:cNvPr id="414738" name="Text Box 18"/>
          <p:cNvSpPr txBox="1">
            <a:spLocks noChangeArrowheads="1"/>
          </p:cNvSpPr>
          <p:nvPr/>
        </p:nvSpPr>
        <p:spPr bwMode="auto">
          <a:xfrm>
            <a:off x="2112963" y="5500688"/>
            <a:ext cx="640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* </a:t>
            </a:r>
            <a:r>
              <a:rPr lang="zh-CN" altLang="en-US"/>
              <a:t>根据输入条件及</a:t>
            </a:r>
            <a:r>
              <a:rPr lang="en-US" altLang="zh-CN"/>
              <a:t>ASM</a:t>
            </a:r>
            <a:r>
              <a:rPr lang="zh-CN" altLang="en-US"/>
              <a:t>图设计次态控制逻辑</a:t>
            </a:r>
          </a:p>
        </p:txBody>
      </p:sp>
      <p:sp>
        <p:nvSpPr>
          <p:cNvPr id="414740" name="AutoShape 20"/>
          <p:cNvSpPr>
            <a:spLocks noChangeArrowheads="1"/>
          </p:cNvSpPr>
          <p:nvPr/>
        </p:nvSpPr>
        <p:spPr bwMode="auto">
          <a:xfrm>
            <a:off x="6172200" y="3657600"/>
            <a:ext cx="2667000" cy="838200"/>
          </a:xfrm>
          <a:prstGeom prst="cloudCallout">
            <a:avLst>
              <a:gd name="adj1" fmla="val -52204"/>
              <a:gd name="adj2" fmla="val 78407"/>
            </a:avLst>
          </a:prstGeom>
          <a:solidFill>
            <a:srgbClr val="F3F3F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zh-CN"/>
              <a:t>7</a:t>
            </a:r>
            <a:r>
              <a:rPr lang="zh-CN" altLang="en-US"/>
              <a:t>个状态用</a:t>
            </a:r>
            <a:r>
              <a:rPr lang="en-US" altLang="zh-CN"/>
              <a:t>3</a:t>
            </a:r>
            <a:r>
              <a:rPr lang="zh-CN" altLang="en-US"/>
              <a:t>个触发器</a:t>
            </a:r>
          </a:p>
        </p:txBody>
      </p:sp>
      <p:sp>
        <p:nvSpPr>
          <p:cNvPr id="414741" name="Text Box 21"/>
          <p:cNvSpPr txBox="1">
            <a:spLocks noChangeArrowheads="1"/>
          </p:cNvSpPr>
          <p:nvPr/>
        </p:nvSpPr>
        <p:spPr bwMode="auto">
          <a:xfrm>
            <a:off x="2133600" y="5867400"/>
            <a:ext cx="640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* </a:t>
            </a:r>
            <a:r>
              <a:rPr lang="zh-CN" altLang="en-US"/>
              <a:t>计数状态译码后输出控制信号</a:t>
            </a:r>
          </a:p>
        </p:txBody>
      </p:sp>
      <p:sp>
        <p:nvSpPr>
          <p:cNvPr id="414861" name="Text Box 141"/>
          <p:cNvSpPr txBox="1">
            <a:spLocks noChangeArrowheads="1"/>
          </p:cNvSpPr>
          <p:nvPr/>
        </p:nvSpPr>
        <p:spPr bwMode="auto">
          <a:xfrm>
            <a:off x="304800" y="838200"/>
            <a:ext cx="327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控制器是一种时序逻辑电路</a:t>
            </a:r>
          </a:p>
        </p:txBody>
      </p:sp>
      <p:sp>
        <p:nvSpPr>
          <p:cNvPr id="414874" name="Text Box 154"/>
          <p:cNvSpPr txBox="1">
            <a:spLocks noChangeArrowheads="1"/>
          </p:cNvSpPr>
          <p:nvPr/>
        </p:nvSpPr>
        <p:spPr bwMode="auto">
          <a:xfrm>
            <a:off x="5867400" y="1371600"/>
            <a:ext cx="533400" cy="193992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控制执行部件</a:t>
            </a:r>
          </a:p>
        </p:txBody>
      </p:sp>
      <p:grpSp>
        <p:nvGrpSpPr>
          <p:cNvPr id="5" name="Group 161"/>
          <p:cNvGrpSpPr>
            <a:grpSpLocks/>
          </p:cNvGrpSpPr>
          <p:nvPr/>
        </p:nvGrpSpPr>
        <p:grpSpPr bwMode="auto">
          <a:xfrm>
            <a:off x="2819400" y="1676400"/>
            <a:ext cx="3124200" cy="1447800"/>
            <a:chOff x="1776" y="960"/>
            <a:chExt cx="1920" cy="912"/>
          </a:xfrm>
        </p:grpSpPr>
        <p:sp>
          <p:nvSpPr>
            <p:cNvPr id="55314" name="Rectangle 143"/>
            <p:cNvSpPr>
              <a:spLocks noChangeArrowheads="1"/>
            </p:cNvSpPr>
            <p:nvPr/>
          </p:nvSpPr>
          <p:spPr bwMode="auto">
            <a:xfrm>
              <a:off x="2352" y="1008"/>
              <a:ext cx="672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/>
                <a:t>控制器</a:t>
              </a:r>
            </a:p>
          </p:txBody>
        </p:sp>
        <p:sp>
          <p:nvSpPr>
            <p:cNvPr id="55315" name="Line 145"/>
            <p:cNvSpPr>
              <a:spLocks noChangeShapeType="1"/>
            </p:cNvSpPr>
            <p:nvPr/>
          </p:nvSpPr>
          <p:spPr bwMode="auto">
            <a:xfrm>
              <a:off x="2064" y="11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5316" name="Line 146"/>
            <p:cNvSpPr>
              <a:spLocks noChangeShapeType="1"/>
            </p:cNvSpPr>
            <p:nvPr/>
          </p:nvSpPr>
          <p:spPr bwMode="auto">
            <a:xfrm>
              <a:off x="2064" y="12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5317" name="Line 147"/>
            <p:cNvSpPr>
              <a:spLocks noChangeShapeType="1"/>
            </p:cNvSpPr>
            <p:nvPr/>
          </p:nvSpPr>
          <p:spPr bwMode="auto">
            <a:xfrm>
              <a:off x="2064" y="163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5318" name="Text Box 149"/>
            <p:cNvSpPr txBox="1">
              <a:spLocks noChangeArrowheads="1"/>
            </p:cNvSpPr>
            <p:nvPr/>
          </p:nvSpPr>
          <p:spPr bwMode="auto">
            <a:xfrm>
              <a:off x="2024" y="1296"/>
              <a:ext cx="298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eaVert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5319" name="Line 150"/>
            <p:cNvSpPr>
              <a:spLocks noChangeShapeType="1"/>
            </p:cNvSpPr>
            <p:nvPr/>
          </p:nvSpPr>
          <p:spPr bwMode="auto">
            <a:xfrm>
              <a:off x="3072" y="11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5320" name="Line 151"/>
            <p:cNvSpPr>
              <a:spLocks noChangeShapeType="1"/>
            </p:cNvSpPr>
            <p:nvPr/>
          </p:nvSpPr>
          <p:spPr bwMode="auto">
            <a:xfrm>
              <a:off x="3072" y="12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5321" name="Line 152"/>
            <p:cNvSpPr>
              <a:spLocks noChangeShapeType="1"/>
            </p:cNvSpPr>
            <p:nvPr/>
          </p:nvSpPr>
          <p:spPr bwMode="auto">
            <a:xfrm>
              <a:off x="3063" y="173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5322" name="Text Box 153"/>
            <p:cNvSpPr txBox="1">
              <a:spLocks noChangeArrowheads="1"/>
            </p:cNvSpPr>
            <p:nvPr/>
          </p:nvSpPr>
          <p:spPr bwMode="auto">
            <a:xfrm>
              <a:off x="3032" y="1296"/>
              <a:ext cx="298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eaVert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….</a:t>
              </a:r>
            </a:p>
          </p:txBody>
        </p:sp>
        <p:sp>
          <p:nvSpPr>
            <p:cNvPr id="55323" name="Text Box 155"/>
            <p:cNvSpPr txBox="1">
              <a:spLocks noChangeArrowheads="1"/>
            </p:cNvSpPr>
            <p:nvPr/>
          </p:nvSpPr>
          <p:spPr bwMode="auto">
            <a:xfrm>
              <a:off x="3408" y="960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55324" name="Text Box 156"/>
            <p:cNvSpPr txBox="1">
              <a:spLocks noChangeArrowheads="1"/>
            </p:cNvSpPr>
            <p:nvPr/>
          </p:nvSpPr>
          <p:spPr bwMode="auto">
            <a:xfrm>
              <a:off x="3408" y="1152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5325" name="Text Box 157"/>
            <p:cNvSpPr txBox="1">
              <a:spLocks noChangeArrowheads="1"/>
            </p:cNvSpPr>
            <p:nvPr/>
          </p:nvSpPr>
          <p:spPr bwMode="auto">
            <a:xfrm>
              <a:off x="3360" y="158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n</a:t>
              </a:r>
            </a:p>
          </p:txBody>
        </p:sp>
        <p:sp>
          <p:nvSpPr>
            <p:cNvPr id="55326" name="Text Box 158"/>
            <p:cNvSpPr txBox="1">
              <a:spLocks noChangeArrowheads="1"/>
            </p:cNvSpPr>
            <p:nvPr/>
          </p:nvSpPr>
          <p:spPr bwMode="auto">
            <a:xfrm>
              <a:off x="1776" y="960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X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55327" name="Text Box 159"/>
            <p:cNvSpPr txBox="1">
              <a:spLocks noChangeArrowheads="1"/>
            </p:cNvSpPr>
            <p:nvPr/>
          </p:nvSpPr>
          <p:spPr bwMode="auto">
            <a:xfrm>
              <a:off x="1776" y="1152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5328" name="Text Box 160"/>
            <p:cNvSpPr txBox="1">
              <a:spLocks noChangeArrowheads="1"/>
            </p:cNvSpPr>
            <p:nvPr/>
          </p:nvSpPr>
          <p:spPr bwMode="auto">
            <a:xfrm>
              <a:off x="1776" y="1536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X</a:t>
              </a:r>
              <a:r>
                <a:rPr lang="en-US" altLang="zh-CN" baseline="-25000"/>
                <a:t>m</a:t>
              </a:r>
            </a:p>
          </p:txBody>
        </p:sp>
      </p:grpSp>
      <p:sp>
        <p:nvSpPr>
          <p:cNvPr id="414882" name="AutoShape 162"/>
          <p:cNvSpPr>
            <a:spLocks noChangeArrowheads="1"/>
          </p:cNvSpPr>
          <p:nvPr/>
        </p:nvSpPr>
        <p:spPr bwMode="auto">
          <a:xfrm>
            <a:off x="3886200" y="404813"/>
            <a:ext cx="3429000" cy="966787"/>
          </a:xfrm>
          <a:prstGeom prst="cloudCallout">
            <a:avLst>
              <a:gd name="adj1" fmla="val -33750"/>
              <a:gd name="adj2" fmla="val 93352"/>
            </a:avLst>
          </a:prstGeom>
          <a:solidFill>
            <a:srgbClr val="F3F3F3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zh-CN" altLang="en-US"/>
              <a:t>设计依据：输入信号和</a:t>
            </a:r>
            <a:r>
              <a:rPr lang="en-US" altLang="zh-CN"/>
              <a:t>ASM</a:t>
            </a:r>
            <a:r>
              <a:rPr lang="zh-CN" altLang="en-US"/>
              <a:t>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4" grpId="0" animBg="1" autoUpdateAnimBg="0"/>
      <p:bldP spid="414731" grpId="0" autoUpdateAnimBg="0"/>
      <p:bldP spid="414732" grpId="0" autoUpdateAnimBg="0"/>
      <p:bldP spid="414736" grpId="0" autoUpdateAnimBg="0"/>
      <p:bldP spid="414737" grpId="0" autoUpdateAnimBg="0"/>
      <p:bldP spid="414738" grpId="0" autoUpdateAnimBg="0"/>
      <p:bldP spid="414740" grpId="0" animBg="1" autoUpdateAnimBg="0"/>
      <p:bldP spid="414741" grpId="0" autoUpdateAnimBg="0"/>
      <p:bldP spid="414861" grpId="0" autoUpdateAnimBg="0"/>
      <p:bldP spid="414874" grpId="0" animBg="1" autoUpdateAnimBg="0"/>
      <p:bldP spid="414882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29400" y="6477000"/>
            <a:ext cx="2514600" cy="381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计数型控制器图</a:t>
            </a:r>
          </a:p>
        </p:txBody>
      </p:sp>
      <p:pic>
        <p:nvPicPr>
          <p:cNvPr id="56323" name="Picture 4" descr="y7-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620713"/>
            <a:ext cx="5635625" cy="555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9541" name="Text Box 5"/>
          <p:cNvSpPr txBox="1">
            <a:spLocks noChangeArrowheads="1"/>
          </p:cNvSpPr>
          <p:nvPr/>
        </p:nvSpPr>
        <p:spPr bwMode="auto">
          <a:xfrm>
            <a:off x="6248400" y="2362200"/>
            <a:ext cx="2895600" cy="15255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计数器   </a:t>
            </a:r>
            <a:r>
              <a:rPr lang="zh-CN" altLang="en-US" sz="1800"/>
              <a:t>含有</a:t>
            </a:r>
            <a:r>
              <a:rPr lang="en-US" altLang="zh-CN" sz="1800"/>
              <a:t>n</a:t>
            </a:r>
            <a:r>
              <a:rPr lang="zh-CN" altLang="en-US" sz="1800"/>
              <a:t>个触发器。触发器的</a:t>
            </a:r>
            <a:r>
              <a:rPr lang="en-US" altLang="zh-CN" sz="1800"/>
              <a:t>2</a:t>
            </a:r>
            <a:r>
              <a:rPr lang="en-US" altLang="zh-CN" sz="1800" baseline="30000"/>
              <a:t>n</a:t>
            </a:r>
            <a:r>
              <a:rPr lang="zh-CN" altLang="en-US" sz="1800"/>
              <a:t>个状态以二进制编码作为状态变量，并与</a:t>
            </a:r>
            <a:r>
              <a:rPr lang="en-US" altLang="zh-CN" sz="1800"/>
              <a:t>ASM</a:t>
            </a:r>
            <a:r>
              <a:rPr lang="zh-CN" altLang="en-US" sz="1800"/>
              <a:t>流程图中每一个已编码的状态框一一对应。</a:t>
            </a:r>
            <a:r>
              <a:rPr lang="zh-CN" altLang="en-US"/>
              <a:t> </a:t>
            </a:r>
          </a:p>
        </p:txBody>
      </p:sp>
      <p:sp>
        <p:nvSpPr>
          <p:cNvPr id="449542" name="Text Box 6"/>
          <p:cNvSpPr txBox="1">
            <a:spLocks noChangeArrowheads="1"/>
          </p:cNvSpPr>
          <p:nvPr/>
        </p:nvSpPr>
        <p:spPr bwMode="auto">
          <a:xfrm>
            <a:off x="6324600" y="4495800"/>
            <a:ext cx="2514600" cy="1006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次态控制逻辑   </a:t>
            </a:r>
            <a:r>
              <a:rPr lang="zh-CN" altLang="en-US"/>
              <a:t>就是实现状态激励函数逻辑表达式。</a:t>
            </a:r>
          </a:p>
        </p:txBody>
      </p:sp>
      <p:sp>
        <p:nvSpPr>
          <p:cNvPr id="449543" name="Text Box 7"/>
          <p:cNvSpPr txBox="1">
            <a:spLocks noChangeArrowheads="1"/>
          </p:cNvSpPr>
          <p:nvPr/>
        </p:nvSpPr>
        <p:spPr bwMode="auto">
          <a:xfrm>
            <a:off x="6324600" y="762000"/>
            <a:ext cx="2640013" cy="1006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输出译码器   </a:t>
            </a:r>
            <a:r>
              <a:rPr lang="zh-CN" altLang="en-US"/>
              <a:t>对不同状态下产生的各种控制信号进行译码。 </a:t>
            </a:r>
          </a:p>
        </p:txBody>
      </p:sp>
      <p:sp>
        <p:nvSpPr>
          <p:cNvPr id="56327" name="Text Box 8"/>
          <p:cNvSpPr txBox="1">
            <a:spLocks noChangeArrowheads="1"/>
          </p:cNvSpPr>
          <p:nvPr/>
        </p:nvSpPr>
        <p:spPr bwMode="auto">
          <a:xfrm>
            <a:off x="290513" y="174625"/>
            <a:ext cx="3273425" cy="415925"/>
          </a:xfrm>
          <a:prstGeom prst="rect">
            <a:avLst/>
          </a:prstGeom>
          <a:gradFill rotWithShape="1">
            <a:gsLst>
              <a:gs pos="0">
                <a:srgbClr val="5E1847"/>
              </a:gs>
              <a:gs pos="50000">
                <a:srgbClr val="CC3399"/>
              </a:gs>
              <a:gs pos="100000">
                <a:srgbClr val="5E1847"/>
              </a:gs>
            </a:gsLst>
            <a:lin ang="5400000" scaled="1"/>
          </a:gra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小型控制器的结构框图</a:t>
            </a:r>
          </a:p>
        </p:txBody>
      </p:sp>
      <p:cxnSp>
        <p:nvCxnSpPr>
          <p:cNvPr id="56328" name="直接箭头连接符 8"/>
          <p:cNvCxnSpPr>
            <a:cxnSpLocks noChangeShapeType="1"/>
          </p:cNvCxnSpPr>
          <p:nvPr/>
        </p:nvCxnSpPr>
        <p:spPr bwMode="auto">
          <a:xfrm>
            <a:off x="1763713" y="1700213"/>
            <a:ext cx="72072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6329" name="直接箭头连接符 10"/>
          <p:cNvCxnSpPr>
            <a:cxnSpLocks noChangeShapeType="1"/>
          </p:cNvCxnSpPr>
          <p:nvPr/>
        </p:nvCxnSpPr>
        <p:spPr bwMode="auto">
          <a:xfrm>
            <a:off x="1763713" y="2060575"/>
            <a:ext cx="72072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6330" name="TextBox 11"/>
          <p:cNvSpPr txBox="1">
            <a:spLocks noChangeArrowheads="1"/>
          </p:cNvSpPr>
          <p:nvPr/>
        </p:nvSpPr>
        <p:spPr bwMode="auto">
          <a:xfrm>
            <a:off x="1703388" y="1700213"/>
            <a:ext cx="4921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56331" name="TextBox 12"/>
          <p:cNvSpPr txBox="1">
            <a:spLocks noChangeArrowheads="1"/>
          </p:cNvSpPr>
          <p:nvPr/>
        </p:nvSpPr>
        <p:spPr bwMode="auto">
          <a:xfrm>
            <a:off x="1116013" y="170021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/>
              <a:t>输入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1" grpId="0" autoUpdateAnimBg="0"/>
      <p:bldP spid="449542" grpId="0" autoUpdateAnimBg="0"/>
      <p:bldP spid="44954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5867400" y="692150"/>
            <a:ext cx="2592388" cy="3384550"/>
            <a:chOff x="8939231" y="2514600"/>
            <a:chExt cx="2689553" cy="3692978"/>
          </a:xfrm>
        </p:grpSpPr>
        <p:sp>
          <p:nvSpPr>
            <p:cNvPr id="42" name="矩形 41"/>
            <p:cNvSpPr/>
            <p:nvPr/>
          </p:nvSpPr>
          <p:spPr bwMode="auto">
            <a:xfrm>
              <a:off x="8939231" y="2514600"/>
              <a:ext cx="2689553" cy="369297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171" name="Group 123"/>
            <p:cNvGrpSpPr>
              <a:grpSpLocks/>
            </p:cNvGrpSpPr>
            <p:nvPr/>
          </p:nvGrpSpPr>
          <p:grpSpPr bwMode="auto">
            <a:xfrm>
              <a:off x="9145586" y="2579687"/>
              <a:ext cx="2335213" cy="3527425"/>
              <a:chOff x="3715" y="436"/>
              <a:chExt cx="1471" cy="2222"/>
            </a:xfrm>
          </p:grpSpPr>
          <p:sp>
            <p:nvSpPr>
              <p:cNvPr id="4172" name="Rectangle 8"/>
              <p:cNvSpPr>
                <a:spLocks noChangeArrowheads="1"/>
              </p:cNvSpPr>
              <p:nvPr/>
            </p:nvSpPr>
            <p:spPr bwMode="auto">
              <a:xfrm>
                <a:off x="3950" y="637"/>
                <a:ext cx="1211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/>
                  <a:t>LDA ,CLR</a:t>
                </a:r>
                <a:endParaRPr lang="en-US" altLang="zh-CN" baseline="-25000"/>
              </a:p>
            </p:txBody>
          </p:sp>
          <p:sp>
            <p:nvSpPr>
              <p:cNvPr id="4173" name="Line 10"/>
              <p:cNvSpPr>
                <a:spLocks noChangeShapeType="1"/>
              </p:cNvSpPr>
              <p:nvPr/>
            </p:nvSpPr>
            <p:spPr bwMode="auto">
              <a:xfrm>
                <a:off x="4576" y="91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174" name="Line 11"/>
              <p:cNvSpPr>
                <a:spLocks noChangeShapeType="1"/>
              </p:cNvSpPr>
              <p:nvPr/>
            </p:nvSpPr>
            <p:spPr bwMode="auto">
              <a:xfrm>
                <a:off x="4576" y="139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175" name="Line 12"/>
              <p:cNvSpPr>
                <a:spLocks noChangeShapeType="1"/>
              </p:cNvSpPr>
              <p:nvPr/>
            </p:nvSpPr>
            <p:spPr bwMode="auto">
              <a:xfrm>
                <a:off x="4576" y="18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176" name="Line 13"/>
              <p:cNvSpPr>
                <a:spLocks noChangeShapeType="1"/>
              </p:cNvSpPr>
              <p:nvPr/>
            </p:nvSpPr>
            <p:spPr bwMode="auto">
              <a:xfrm flipV="1">
                <a:off x="3715" y="1484"/>
                <a:ext cx="12" cy="1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177" name="Line 14"/>
              <p:cNvSpPr>
                <a:spLocks noChangeShapeType="1"/>
              </p:cNvSpPr>
              <p:nvPr/>
            </p:nvSpPr>
            <p:spPr bwMode="auto">
              <a:xfrm>
                <a:off x="3727" y="1484"/>
                <a:ext cx="8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178" name="Line 15"/>
              <p:cNvSpPr>
                <a:spLocks noChangeShapeType="1"/>
              </p:cNvSpPr>
              <p:nvPr/>
            </p:nvSpPr>
            <p:spPr bwMode="auto">
              <a:xfrm>
                <a:off x="4576" y="43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179" name="Line 18"/>
              <p:cNvSpPr>
                <a:spLocks noChangeShapeType="1"/>
              </p:cNvSpPr>
              <p:nvPr/>
            </p:nvSpPr>
            <p:spPr bwMode="auto">
              <a:xfrm flipH="1">
                <a:off x="3722" y="2648"/>
                <a:ext cx="864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180" name="Rectangle 21"/>
              <p:cNvSpPr>
                <a:spLocks noChangeArrowheads="1"/>
              </p:cNvSpPr>
              <p:nvPr/>
            </p:nvSpPr>
            <p:spPr bwMode="auto">
              <a:xfrm>
                <a:off x="3975" y="1117"/>
                <a:ext cx="1211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/>
                  <a:t>LDB</a:t>
                </a:r>
                <a:endParaRPr lang="en-US" altLang="zh-CN" baseline="-25000"/>
              </a:p>
            </p:txBody>
          </p:sp>
          <p:sp>
            <p:nvSpPr>
              <p:cNvPr id="4181" name="Rectangle 22"/>
              <p:cNvSpPr>
                <a:spLocks noChangeArrowheads="1"/>
              </p:cNvSpPr>
              <p:nvPr/>
            </p:nvSpPr>
            <p:spPr bwMode="auto">
              <a:xfrm>
                <a:off x="3975" y="1597"/>
                <a:ext cx="1211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/>
                  <a:t>LDA</a:t>
                </a:r>
                <a:endParaRPr lang="en-US" altLang="zh-CN" baseline="-25000"/>
              </a:p>
            </p:txBody>
          </p:sp>
          <p:sp>
            <p:nvSpPr>
              <p:cNvPr id="4182" name="Rectangle 23"/>
              <p:cNvSpPr>
                <a:spLocks noChangeArrowheads="1"/>
              </p:cNvSpPr>
              <p:nvPr/>
            </p:nvSpPr>
            <p:spPr bwMode="auto">
              <a:xfrm>
                <a:off x="3975" y="2077"/>
                <a:ext cx="1211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/>
                  <a:t>ADD,LDB</a:t>
                </a:r>
                <a:endParaRPr lang="en-US" altLang="zh-CN" baseline="-25000"/>
              </a:p>
            </p:txBody>
          </p:sp>
          <p:sp>
            <p:nvSpPr>
              <p:cNvPr id="4183" name="Line 24"/>
              <p:cNvSpPr>
                <a:spLocks noChangeShapeType="1"/>
              </p:cNvSpPr>
              <p:nvPr/>
            </p:nvSpPr>
            <p:spPr bwMode="auto">
              <a:xfrm>
                <a:off x="4558" y="2413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184" name="Line 26"/>
              <p:cNvSpPr>
                <a:spLocks noChangeShapeType="1"/>
              </p:cNvSpPr>
              <p:nvPr/>
            </p:nvSpPr>
            <p:spPr bwMode="auto">
              <a:xfrm>
                <a:off x="4654" y="67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6324600"/>
            <a:ext cx="2057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P172 </a:t>
            </a: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例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6 </a:t>
            </a: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举例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1</a:t>
            </a:r>
            <a:endParaRPr lang="zh-CN" altLang="en-US" sz="2000" dirty="0" smtClean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4106" name="Text Box 4"/>
          <p:cNvSpPr txBox="1">
            <a:spLocks noChangeArrowheads="1"/>
          </p:cNvSpPr>
          <p:nvPr/>
        </p:nvSpPr>
        <p:spPr bwMode="auto">
          <a:xfrm>
            <a:off x="1547813" y="0"/>
            <a:ext cx="1905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758113" y="696913"/>
            <a:ext cx="685800" cy="2444750"/>
            <a:chOff x="4896" y="480"/>
            <a:chExt cx="432" cy="1738"/>
          </a:xfrm>
        </p:grpSpPr>
        <p:sp>
          <p:nvSpPr>
            <p:cNvPr id="4166" name="Text Box 29"/>
            <p:cNvSpPr txBox="1">
              <a:spLocks noChangeArrowheads="1"/>
            </p:cNvSpPr>
            <p:nvPr/>
          </p:nvSpPr>
          <p:spPr bwMode="auto">
            <a:xfrm>
              <a:off x="4896" y="480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00</a:t>
              </a:r>
            </a:p>
          </p:txBody>
        </p:sp>
        <p:sp>
          <p:nvSpPr>
            <p:cNvPr id="4167" name="Text Box 30"/>
            <p:cNvSpPr txBox="1">
              <a:spLocks noChangeArrowheads="1"/>
            </p:cNvSpPr>
            <p:nvPr/>
          </p:nvSpPr>
          <p:spPr bwMode="auto">
            <a:xfrm>
              <a:off x="4896" y="1008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01</a:t>
              </a:r>
            </a:p>
          </p:txBody>
        </p:sp>
        <p:sp>
          <p:nvSpPr>
            <p:cNvPr id="4168" name="Text Box 31"/>
            <p:cNvSpPr txBox="1">
              <a:spLocks noChangeArrowheads="1"/>
            </p:cNvSpPr>
            <p:nvPr/>
          </p:nvSpPr>
          <p:spPr bwMode="auto">
            <a:xfrm>
              <a:off x="4896" y="1488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11</a:t>
              </a:r>
            </a:p>
          </p:txBody>
        </p:sp>
        <p:sp>
          <p:nvSpPr>
            <p:cNvPr id="4169" name="Text Box 32"/>
            <p:cNvSpPr txBox="1">
              <a:spLocks noChangeArrowheads="1"/>
            </p:cNvSpPr>
            <p:nvPr/>
          </p:nvSpPr>
          <p:spPr bwMode="auto">
            <a:xfrm>
              <a:off x="4896" y="1968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10</a:t>
              </a: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6142038" y="593725"/>
            <a:ext cx="460375" cy="2547938"/>
            <a:chOff x="3888" y="288"/>
            <a:chExt cx="290" cy="1834"/>
          </a:xfrm>
        </p:grpSpPr>
        <p:sp>
          <p:nvSpPr>
            <p:cNvPr id="4162" name="Text Box 34"/>
            <p:cNvSpPr txBox="1">
              <a:spLocks noChangeArrowheads="1"/>
            </p:cNvSpPr>
            <p:nvPr/>
          </p:nvSpPr>
          <p:spPr bwMode="auto">
            <a:xfrm>
              <a:off x="3890" y="288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4163" name="Text Box 35"/>
            <p:cNvSpPr txBox="1">
              <a:spLocks noChangeArrowheads="1"/>
            </p:cNvSpPr>
            <p:nvPr/>
          </p:nvSpPr>
          <p:spPr bwMode="auto">
            <a:xfrm>
              <a:off x="3888" y="882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4164" name="Text Box 36"/>
            <p:cNvSpPr txBox="1">
              <a:spLocks noChangeArrowheads="1"/>
            </p:cNvSpPr>
            <p:nvPr/>
          </p:nvSpPr>
          <p:spPr bwMode="auto">
            <a:xfrm>
              <a:off x="3888" y="134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4165" name="Text Box 37"/>
            <p:cNvSpPr txBox="1">
              <a:spLocks noChangeArrowheads="1"/>
            </p:cNvSpPr>
            <p:nvPr/>
          </p:nvSpPr>
          <p:spPr bwMode="auto">
            <a:xfrm>
              <a:off x="3888" y="1872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d</a:t>
              </a:r>
            </a:p>
          </p:txBody>
        </p:sp>
      </p:grpSp>
      <p:sp>
        <p:nvSpPr>
          <p:cNvPr id="450599" name="Text Box 39"/>
          <p:cNvSpPr txBox="1">
            <a:spLocks noChangeArrowheads="1"/>
          </p:cNvSpPr>
          <p:nvPr/>
        </p:nvSpPr>
        <p:spPr bwMode="auto">
          <a:xfrm>
            <a:off x="5580063" y="4292600"/>
            <a:ext cx="335280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根据</a:t>
            </a:r>
            <a:r>
              <a:rPr lang="en-US" altLang="zh-CN"/>
              <a:t>ASM</a:t>
            </a:r>
            <a:r>
              <a:rPr lang="zh-CN" altLang="en-US"/>
              <a:t>，求四个控制信号</a:t>
            </a:r>
          </a:p>
        </p:txBody>
      </p:sp>
      <p:graphicFrame>
        <p:nvGraphicFramePr>
          <p:cNvPr id="450679" name="Group 119"/>
          <p:cNvGraphicFramePr>
            <a:graphicFrameLocks noGrp="1"/>
          </p:cNvGraphicFramePr>
          <p:nvPr/>
        </p:nvGraphicFramePr>
        <p:xfrm>
          <a:off x="152400" y="3886200"/>
          <a:ext cx="3886200" cy="2362200"/>
        </p:xfrm>
        <a:graphic>
          <a:graphicData uri="http://schemas.openxmlformats.org/drawingml/2006/table">
            <a:tbl>
              <a:tblPr/>
              <a:tblGrid>
                <a:gridCol w="728663"/>
                <a:gridCol w="638175"/>
                <a:gridCol w="639762"/>
                <a:gridCol w="452438"/>
                <a:gridCol w="790575"/>
                <a:gridCol w="636587"/>
              </a:tblGrid>
              <a:tr h="3921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现态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次态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状态名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0673" name="Object 113"/>
          <p:cNvGraphicFramePr>
            <a:graphicFrameLocks noChangeAspect="1"/>
          </p:cNvGraphicFramePr>
          <p:nvPr/>
        </p:nvGraphicFramePr>
        <p:xfrm>
          <a:off x="5689600" y="4800600"/>
          <a:ext cx="2335213" cy="368300"/>
        </p:xfrm>
        <a:graphic>
          <a:graphicData uri="http://schemas.openxmlformats.org/presentationml/2006/ole">
            <p:oleObj spid="_x0000_s4098" name="Equation" r:id="rId3" imgW="1919520" imgH="291960" progId="Equation.3">
              <p:embed/>
            </p:oleObj>
          </a:graphicData>
        </a:graphic>
      </p:graphicFrame>
      <p:graphicFrame>
        <p:nvGraphicFramePr>
          <p:cNvPr id="450674" name="Object 114"/>
          <p:cNvGraphicFramePr>
            <a:graphicFrameLocks noChangeAspect="1"/>
          </p:cNvGraphicFramePr>
          <p:nvPr/>
        </p:nvGraphicFramePr>
        <p:xfrm>
          <a:off x="5724525" y="5229225"/>
          <a:ext cx="1941513" cy="404813"/>
        </p:xfrm>
        <a:graphic>
          <a:graphicData uri="http://schemas.openxmlformats.org/presentationml/2006/ole">
            <p:oleObj spid="_x0000_s4099" name="公式" r:id="rId4" imgW="1320480" imgH="241200" progId="Equation.3">
              <p:embed/>
            </p:oleObj>
          </a:graphicData>
        </a:graphic>
      </p:graphicFrame>
      <p:graphicFrame>
        <p:nvGraphicFramePr>
          <p:cNvPr id="450676" name="Object 116"/>
          <p:cNvGraphicFramePr>
            <a:graphicFrameLocks noChangeAspect="1"/>
          </p:cNvGraphicFramePr>
          <p:nvPr/>
        </p:nvGraphicFramePr>
        <p:xfrm>
          <a:off x="5638800" y="5638800"/>
          <a:ext cx="1373188" cy="368300"/>
        </p:xfrm>
        <a:graphic>
          <a:graphicData uri="http://schemas.openxmlformats.org/presentationml/2006/ole">
            <p:oleObj spid="_x0000_s4100" name="Equation" r:id="rId5" imgW="1118880" imgH="291960" progId="Equation.3">
              <p:embed/>
            </p:oleObj>
          </a:graphicData>
        </a:graphic>
      </p:graphicFrame>
      <p:graphicFrame>
        <p:nvGraphicFramePr>
          <p:cNvPr id="450677" name="Object 117"/>
          <p:cNvGraphicFramePr>
            <a:graphicFrameLocks noChangeAspect="1"/>
          </p:cNvGraphicFramePr>
          <p:nvPr/>
        </p:nvGraphicFramePr>
        <p:xfrm>
          <a:off x="5608638" y="6096000"/>
          <a:ext cx="1309687" cy="388938"/>
        </p:xfrm>
        <a:graphic>
          <a:graphicData uri="http://schemas.openxmlformats.org/presentationml/2006/ole">
            <p:oleObj spid="_x0000_s4101" name="Equation" r:id="rId6" imgW="1067760" imgH="304560" progId="Equation.3">
              <p:embed/>
            </p:oleObj>
          </a:graphicData>
        </a:graphic>
      </p:graphicFrame>
      <p:graphicFrame>
        <p:nvGraphicFramePr>
          <p:cNvPr id="450680" name="Object 120"/>
          <p:cNvGraphicFramePr>
            <a:graphicFrameLocks noChangeAspect="1"/>
          </p:cNvGraphicFramePr>
          <p:nvPr/>
        </p:nvGraphicFramePr>
        <p:xfrm>
          <a:off x="4135438" y="3890963"/>
          <a:ext cx="1292225" cy="814387"/>
        </p:xfrm>
        <a:graphic>
          <a:graphicData uri="http://schemas.openxmlformats.org/presentationml/2006/ole">
            <p:oleObj spid="_x0000_s4102" name="公式" r:id="rId7" imgW="952200" imgH="495000" progId="Equation.3">
              <p:embed/>
            </p:oleObj>
          </a:graphicData>
        </a:graphic>
      </p:graphicFrame>
      <p:graphicFrame>
        <p:nvGraphicFramePr>
          <p:cNvPr id="450681" name="Object 121"/>
          <p:cNvGraphicFramePr>
            <a:graphicFrameLocks noChangeAspect="1"/>
          </p:cNvGraphicFramePr>
          <p:nvPr/>
        </p:nvGraphicFramePr>
        <p:xfrm>
          <a:off x="4117975" y="4816475"/>
          <a:ext cx="1169988" cy="779463"/>
        </p:xfrm>
        <a:graphic>
          <a:graphicData uri="http://schemas.openxmlformats.org/presentationml/2006/ole">
            <p:oleObj spid="_x0000_s4103" name="公式" r:id="rId8" imgW="850680" imgH="469800" progId="Equation.3">
              <p:embed/>
            </p:oleObj>
          </a:graphicData>
        </a:graphic>
      </p:graphicFrame>
      <p:grpSp>
        <p:nvGrpSpPr>
          <p:cNvPr id="6" name="Group 127"/>
          <p:cNvGrpSpPr>
            <a:grpSpLocks/>
          </p:cNvGrpSpPr>
          <p:nvPr/>
        </p:nvGrpSpPr>
        <p:grpSpPr bwMode="auto">
          <a:xfrm>
            <a:off x="193675" y="115888"/>
            <a:ext cx="990600" cy="406400"/>
            <a:chOff x="240" y="480"/>
            <a:chExt cx="1488" cy="256"/>
          </a:xfrm>
        </p:grpSpPr>
        <p:sp>
          <p:nvSpPr>
            <p:cNvPr id="4160" name="Text Box 128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gradFill rotWithShape="0">
              <a:gsLst>
                <a:gs pos="0">
                  <a:srgbClr val="470047"/>
                </a:gs>
                <a:gs pos="5000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例</a:t>
              </a:r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61" name="Line 129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50690" name="Text Box 130"/>
          <p:cNvSpPr txBox="1">
            <a:spLocks noChangeArrowheads="1"/>
          </p:cNvSpPr>
          <p:nvPr/>
        </p:nvSpPr>
        <p:spPr bwMode="auto">
          <a:xfrm>
            <a:off x="955675" y="58738"/>
            <a:ext cx="7793038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/>
              <a:t>设计加法累加运算器的控制器，要求采用计数器型控制器。（初始寄存器</a:t>
            </a:r>
            <a:r>
              <a:rPr lang="en-US" altLang="zh-CN"/>
              <a:t>A</a:t>
            </a:r>
            <a:r>
              <a:rPr lang="zh-CN" altLang="en-US"/>
              <a:t>寄存器</a:t>
            </a:r>
            <a:r>
              <a:rPr lang="en-US" altLang="zh-CN"/>
              <a:t>B</a:t>
            </a:r>
            <a:r>
              <a:rPr lang="zh-CN" altLang="en-US"/>
              <a:t>已清零）</a:t>
            </a:r>
          </a:p>
        </p:txBody>
      </p:sp>
      <p:pic>
        <p:nvPicPr>
          <p:cNvPr id="450692" name="Picture 13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1550" y="476250"/>
            <a:ext cx="4105275" cy="337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9" grpId="0" animBg="1" autoUpdateAnimBg="0"/>
      <p:bldP spid="45069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285038" y="6635750"/>
            <a:ext cx="1858962" cy="222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P172 </a:t>
            </a: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例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6 </a:t>
            </a: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举例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" y="685800"/>
            <a:ext cx="2057400" cy="930275"/>
            <a:chOff x="3744" y="3552"/>
            <a:chExt cx="1296" cy="586"/>
          </a:xfrm>
        </p:grpSpPr>
        <p:sp>
          <p:nvSpPr>
            <p:cNvPr id="5162" name="Line 23"/>
            <p:cNvSpPr>
              <a:spLocks noChangeShapeType="1"/>
            </p:cNvSpPr>
            <p:nvPr/>
          </p:nvSpPr>
          <p:spPr bwMode="auto">
            <a:xfrm>
              <a:off x="3744" y="3792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63" name="Line 24"/>
            <p:cNvSpPr>
              <a:spLocks noChangeShapeType="1"/>
            </p:cNvSpPr>
            <p:nvPr/>
          </p:nvSpPr>
          <p:spPr bwMode="auto">
            <a:xfrm>
              <a:off x="3744" y="360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64" name="Line 25"/>
            <p:cNvSpPr>
              <a:spLocks noChangeShapeType="1"/>
            </p:cNvSpPr>
            <p:nvPr/>
          </p:nvSpPr>
          <p:spPr bwMode="auto">
            <a:xfrm>
              <a:off x="5040" y="36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65" name="Line 26"/>
            <p:cNvSpPr>
              <a:spLocks noChangeShapeType="1"/>
            </p:cNvSpPr>
            <p:nvPr/>
          </p:nvSpPr>
          <p:spPr bwMode="auto">
            <a:xfrm>
              <a:off x="4368" y="364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66" name="Text Box 27"/>
            <p:cNvSpPr txBox="1">
              <a:spLocks noChangeArrowheads="1"/>
            </p:cNvSpPr>
            <p:nvPr/>
          </p:nvSpPr>
          <p:spPr bwMode="auto">
            <a:xfrm>
              <a:off x="3888" y="3552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T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5167" name="Text Box 28"/>
            <p:cNvSpPr txBox="1">
              <a:spLocks noChangeArrowheads="1"/>
            </p:cNvSpPr>
            <p:nvPr/>
          </p:nvSpPr>
          <p:spPr bwMode="auto">
            <a:xfrm>
              <a:off x="4512" y="3552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T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168" name="Text Box 29"/>
            <p:cNvSpPr txBox="1">
              <a:spLocks noChangeArrowheads="1"/>
            </p:cNvSpPr>
            <p:nvPr/>
          </p:nvSpPr>
          <p:spPr bwMode="auto">
            <a:xfrm>
              <a:off x="4176" y="3888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T</a:t>
              </a:r>
              <a:endParaRPr lang="en-US" altLang="zh-CN" baseline="-25000"/>
            </a:p>
          </p:txBody>
        </p:sp>
      </p:grpSp>
      <p:sp>
        <p:nvSpPr>
          <p:cNvPr id="451616" name="Text Box 32"/>
          <p:cNvSpPr txBox="1">
            <a:spLocks noChangeArrowheads="1"/>
          </p:cNvSpPr>
          <p:nvPr/>
        </p:nvSpPr>
        <p:spPr bwMode="auto">
          <a:xfrm>
            <a:off x="6084888" y="1052513"/>
            <a:ext cx="19383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电平信号控制</a:t>
            </a:r>
            <a:r>
              <a:rPr lang="en-US" altLang="zh-CN"/>
              <a:t>)</a:t>
            </a:r>
          </a:p>
        </p:txBody>
      </p:sp>
      <p:sp>
        <p:nvSpPr>
          <p:cNvPr id="451618" name="Text Box 34"/>
          <p:cNvSpPr txBox="1">
            <a:spLocks noChangeArrowheads="1"/>
          </p:cNvSpPr>
          <p:nvPr/>
        </p:nvSpPr>
        <p:spPr bwMode="auto">
          <a:xfrm>
            <a:off x="7092950" y="188913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/>
              <a:t>T</a:t>
            </a:r>
            <a:r>
              <a:rPr lang="en-US" altLang="zh-CN" i="1" baseline="-25000"/>
              <a:t>2</a:t>
            </a:r>
          </a:p>
        </p:txBody>
      </p:sp>
      <p:sp>
        <p:nvSpPr>
          <p:cNvPr id="451619" name="Text Box 35"/>
          <p:cNvSpPr txBox="1">
            <a:spLocks noChangeArrowheads="1"/>
          </p:cNvSpPr>
          <p:nvPr/>
        </p:nvSpPr>
        <p:spPr bwMode="auto">
          <a:xfrm>
            <a:off x="6732588" y="620713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/>
              <a:t>T</a:t>
            </a:r>
            <a:r>
              <a:rPr lang="en-US" altLang="zh-CN" i="1" baseline="-25000"/>
              <a:t>2</a:t>
            </a:r>
          </a:p>
        </p:txBody>
      </p:sp>
      <p:sp>
        <p:nvSpPr>
          <p:cNvPr id="451674" name="Text Box 90"/>
          <p:cNvSpPr txBox="1">
            <a:spLocks noChangeArrowheads="1"/>
          </p:cNvSpPr>
          <p:nvPr/>
        </p:nvSpPr>
        <p:spPr bwMode="auto">
          <a:xfrm>
            <a:off x="6084888" y="1484313"/>
            <a:ext cx="19383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电平信号控制</a:t>
            </a:r>
            <a:r>
              <a:rPr lang="en-US" altLang="zh-CN"/>
              <a:t>)</a:t>
            </a:r>
          </a:p>
        </p:txBody>
      </p:sp>
      <p:grpSp>
        <p:nvGrpSpPr>
          <p:cNvPr id="5135" name="组合 66"/>
          <p:cNvGrpSpPr>
            <a:grpSpLocks/>
          </p:cNvGrpSpPr>
          <p:nvPr/>
        </p:nvGrpSpPr>
        <p:grpSpPr bwMode="auto">
          <a:xfrm>
            <a:off x="155575" y="1627188"/>
            <a:ext cx="4310063" cy="5029200"/>
            <a:chOff x="155575" y="1627188"/>
            <a:chExt cx="4310063" cy="5029200"/>
          </a:xfrm>
        </p:grpSpPr>
        <p:grpSp>
          <p:nvGrpSpPr>
            <p:cNvPr id="5150" name="Group 88"/>
            <p:cNvGrpSpPr>
              <a:grpSpLocks/>
            </p:cNvGrpSpPr>
            <p:nvPr/>
          </p:nvGrpSpPr>
          <p:grpSpPr bwMode="auto">
            <a:xfrm>
              <a:off x="155575" y="1627188"/>
              <a:ext cx="4310063" cy="5029200"/>
              <a:chOff x="37" y="1115"/>
              <a:chExt cx="2715" cy="3168"/>
            </a:xfrm>
          </p:grpSpPr>
          <p:grpSp>
            <p:nvGrpSpPr>
              <p:cNvPr id="5152" name="Group 20"/>
              <p:cNvGrpSpPr>
                <a:grpSpLocks/>
              </p:cNvGrpSpPr>
              <p:nvPr/>
            </p:nvGrpSpPr>
            <p:grpSpPr bwMode="auto">
              <a:xfrm>
                <a:off x="37" y="1115"/>
                <a:ext cx="2715" cy="3168"/>
                <a:chOff x="3045" y="96"/>
                <a:chExt cx="2715" cy="3168"/>
              </a:xfrm>
            </p:grpSpPr>
            <p:graphicFrame>
              <p:nvGraphicFramePr>
                <p:cNvPr id="5128" name="Object 5"/>
                <p:cNvGraphicFramePr>
                  <a:graphicFrameLocks noChangeAspect="1"/>
                </p:cNvGraphicFramePr>
                <p:nvPr/>
              </p:nvGraphicFramePr>
              <p:xfrm>
                <a:off x="3045" y="96"/>
                <a:ext cx="2715" cy="3168"/>
              </p:xfrm>
              <a:graphic>
                <a:graphicData uri="http://schemas.openxmlformats.org/presentationml/2006/ole">
                  <p:oleObj spid="_x0000_s5128" name="位图图像" r:id="rId4" imgW="3371429" imgH="3933333" progId="PBrush">
                    <p:embed/>
                  </p:oleObj>
                </a:graphicData>
              </a:graphic>
            </p:graphicFrame>
            <p:sp>
              <p:nvSpPr>
                <p:cNvPr id="51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15" y="1998"/>
                  <a:ext cx="165" cy="250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zh-CN" u="sng"/>
                </a:p>
              </p:txBody>
            </p:sp>
            <p:sp>
              <p:nvSpPr>
                <p:cNvPr id="515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00" y="2400"/>
                  <a:ext cx="197" cy="250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u="sng">
                      <a:solidFill>
                        <a:srgbClr val="1C1C1C"/>
                      </a:solidFill>
                    </a:rPr>
                    <a:t>1</a:t>
                  </a:r>
                </a:p>
              </p:txBody>
            </p:sp>
            <p:sp>
              <p:nvSpPr>
                <p:cNvPr id="515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683" y="1979"/>
                  <a:ext cx="165" cy="250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zh-CN" u="sng"/>
                </a:p>
              </p:txBody>
            </p:sp>
            <p:sp>
              <p:nvSpPr>
                <p:cNvPr id="515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250" y="1986"/>
                  <a:ext cx="165" cy="250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zh-CN" u="sng"/>
                </a:p>
              </p:txBody>
            </p:sp>
            <p:sp>
              <p:nvSpPr>
                <p:cNvPr id="515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944" y="2400"/>
                  <a:ext cx="197" cy="250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u="sng">
                      <a:solidFill>
                        <a:srgbClr val="1C1C1C"/>
                      </a:solidFill>
                    </a:rPr>
                    <a:t>2</a:t>
                  </a:r>
                </a:p>
              </p:txBody>
            </p:sp>
            <p:sp>
              <p:nvSpPr>
                <p:cNvPr id="515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331" y="1987"/>
                  <a:ext cx="165" cy="250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zh-CN" u="sng"/>
                </a:p>
              </p:txBody>
            </p:sp>
            <p:sp>
              <p:nvSpPr>
                <p:cNvPr id="5160" name="Rectangle 18"/>
                <p:cNvSpPr>
                  <a:spLocks noChangeArrowheads="1"/>
                </p:cNvSpPr>
                <p:nvPr/>
              </p:nvSpPr>
              <p:spPr bwMode="auto">
                <a:xfrm>
                  <a:off x="5248" y="2800"/>
                  <a:ext cx="306" cy="120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FFFFCC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5161" name="Rectangle 19"/>
                <p:cNvSpPr>
                  <a:spLocks noChangeArrowheads="1"/>
                </p:cNvSpPr>
                <p:nvPr/>
              </p:nvSpPr>
              <p:spPr bwMode="auto">
                <a:xfrm>
                  <a:off x="3915" y="2793"/>
                  <a:ext cx="336" cy="114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FFFFCC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53" name="Rectangle 53"/>
              <p:cNvSpPr>
                <a:spLocks noChangeArrowheads="1"/>
              </p:cNvSpPr>
              <p:nvPr/>
            </p:nvSpPr>
            <p:spPr bwMode="auto">
              <a:xfrm>
                <a:off x="2381" y="2387"/>
                <a:ext cx="241" cy="44"/>
              </a:xfrm>
              <a:prstGeom prst="rect">
                <a:avLst/>
              </a:prstGeom>
              <a:solidFill>
                <a:srgbClr val="FFFFC9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5151" name="流程图: 延期 56"/>
            <p:cNvSpPr>
              <a:spLocks noChangeArrowheads="1"/>
            </p:cNvSpPr>
            <p:nvPr/>
          </p:nvSpPr>
          <p:spPr bwMode="auto">
            <a:xfrm rot="-5400000">
              <a:off x="2677856" y="2879320"/>
              <a:ext cx="669595" cy="576064"/>
            </a:xfrm>
            <a:prstGeom prst="flowChartDelay">
              <a:avLst/>
            </a:prstGeom>
            <a:solidFill>
              <a:srgbClr val="FFFFC9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51675" name="Oval 91"/>
          <p:cNvSpPr>
            <a:spLocks noChangeArrowheads="1"/>
          </p:cNvSpPr>
          <p:nvPr/>
        </p:nvSpPr>
        <p:spPr bwMode="auto">
          <a:xfrm>
            <a:off x="42863" y="5805488"/>
            <a:ext cx="1073150" cy="973137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9" name="Rectangle 2"/>
          <p:cNvSpPr txBox="1">
            <a:spLocks noChangeArrowheads="1"/>
          </p:cNvSpPr>
          <p:nvPr/>
        </p:nvSpPr>
        <p:spPr bwMode="auto">
          <a:xfrm>
            <a:off x="6781800" y="6629400"/>
            <a:ext cx="236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b="0" ker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lt"/>
                <a:ea typeface="+mj-ea"/>
                <a:cs typeface="+mj-cs"/>
              </a:rPr>
              <a:t>P172 </a:t>
            </a:r>
            <a:r>
              <a:rPr lang="zh-CN" altLang="en-US" b="0" ker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lt"/>
                <a:ea typeface="+mj-ea"/>
                <a:cs typeface="+mj-cs"/>
              </a:rPr>
              <a:t>例</a:t>
            </a:r>
            <a:r>
              <a:rPr lang="en-US" altLang="zh-CN" b="0" ker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lt"/>
                <a:ea typeface="+mj-ea"/>
                <a:cs typeface="+mj-cs"/>
              </a:rPr>
              <a:t>6 </a:t>
            </a:r>
            <a:r>
              <a:rPr lang="zh-CN" altLang="en-US" b="0" ker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j-lt"/>
                <a:ea typeface="+mj-ea"/>
                <a:cs typeface="+mj-cs"/>
              </a:rPr>
              <a:t>举例</a:t>
            </a:r>
            <a:endParaRPr lang="zh-CN" altLang="en-US" b="0" kern="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8" name="Object 4"/>
          <p:cNvGraphicFramePr>
            <a:graphicFrameLocks noChangeAspect="1"/>
          </p:cNvGraphicFramePr>
          <p:nvPr/>
        </p:nvGraphicFramePr>
        <p:xfrm>
          <a:off x="4318000" y="2074863"/>
          <a:ext cx="4724400" cy="4541837"/>
        </p:xfrm>
        <a:graphic>
          <a:graphicData uri="http://schemas.openxmlformats.org/presentationml/2006/ole">
            <p:oleObj spid="_x0000_s5122" name="位图图像" r:id="rId5" imgW="3952381" imgH="3801006" progId="PBrush">
              <p:embed/>
            </p:oleObj>
          </a:graphicData>
        </a:graphic>
      </p:graphicFrame>
      <p:graphicFrame>
        <p:nvGraphicFramePr>
          <p:cNvPr id="450673" name="Object 113"/>
          <p:cNvGraphicFramePr>
            <a:graphicFrameLocks noChangeAspect="1"/>
          </p:cNvGraphicFramePr>
          <p:nvPr/>
        </p:nvGraphicFramePr>
        <p:xfrm>
          <a:off x="4787900" y="188913"/>
          <a:ext cx="2335213" cy="368300"/>
        </p:xfrm>
        <a:graphic>
          <a:graphicData uri="http://schemas.openxmlformats.org/presentationml/2006/ole">
            <p:oleObj spid="_x0000_s5123" name="Equation" r:id="rId6" imgW="1919520" imgH="291960" progId="Equation.3">
              <p:embed/>
            </p:oleObj>
          </a:graphicData>
        </a:graphic>
      </p:graphicFrame>
      <p:graphicFrame>
        <p:nvGraphicFramePr>
          <p:cNvPr id="450674" name="Object 114"/>
          <p:cNvGraphicFramePr>
            <a:graphicFrameLocks noChangeAspect="1"/>
          </p:cNvGraphicFramePr>
          <p:nvPr/>
        </p:nvGraphicFramePr>
        <p:xfrm>
          <a:off x="4822825" y="617538"/>
          <a:ext cx="1941513" cy="404812"/>
        </p:xfrm>
        <a:graphic>
          <a:graphicData uri="http://schemas.openxmlformats.org/presentationml/2006/ole">
            <p:oleObj spid="_x0000_s5124" name="公式" r:id="rId7" imgW="1320480" imgH="241200" progId="Equation.3">
              <p:embed/>
            </p:oleObj>
          </a:graphicData>
        </a:graphic>
      </p:graphicFrame>
      <p:graphicFrame>
        <p:nvGraphicFramePr>
          <p:cNvPr id="450676" name="Object 116"/>
          <p:cNvGraphicFramePr>
            <a:graphicFrameLocks noChangeAspect="1"/>
          </p:cNvGraphicFramePr>
          <p:nvPr/>
        </p:nvGraphicFramePr>
        <p:xfrm>
          <a:off x="4737100" y="1027113"/>
          <a:ext cx="1373188" cy="368300"/>
        </p:xfrm>
        <a:graphic>
          <a:graphicData uri="http://schemas.openxmlformats.org/presentationml/2006/ole">
            <p:oleObj spid="_x0000_s5125" name="Equation" r:id="rId8" imgW="1118880" imgH="291960" progId="Equation.3">
              <p:embed/>
            </p:oleObj>
          </a:graphicData>
        </a:graphic>
      </p:graphicFrame>
      <p:graphicFrame>
        <p:nvGraphicFramePr>
          <p:cNvPr id="450677" name="Object 117"/>
          <p:cNvGraphicFramePr>
            <a:graphicFrameLocks noChangeAspect="1"/>
          </p:cNvGraphicFramePr>
          <p:nvPr/>
        </p:nvGraphicFramePr>
        <p:xfrm>
          <a:off x="4706938" y="1484313"/>
          <a:ext cx="1309687" cy="388937"/>
        </p:xfrm>
        <a:graphic>
          <a:graphicData uri="http://schemas.openxmlformats.org/presentationml/2006/ole">
            <p:oleObj spid="_x0000_s5126" name="Equation" r:id="rId9" imgW="1067760" imgH="304560" progId="Equation.3">
              <p:embed/>
            </p:oleObj>
          </a:graphicData>
        </a:graphic>
      </p:graphicFrame>
      <p:graphicFrame>
        <p:nvGraphicFramePr>
          <p:cNvPr id="450681" name="Object 121"/>
          <p:cNvGraphicFramePr>
            <a:graphicFrameLocks noChangeAspect="1"/>
          </p:cNvGraphicFramePr>
          <p:nvPr/>
        </p:nvGraphicFramePr>
        <p:xfrm>
          <a:off x="3216275" y="204788"/>
          <a:ext cx="1169988" cy="779462"/>
        </p:xfrm>
        <a:graphic>
          <a:graphicData uri="http://schemas.openxmlformats.org/presentationml/2006/ole">
            <p:oleObj spid="_x0000_s5127" name="公式" r:id="rId10" imgW="850680" imgH="469800" progId="Equation.3">
              <p:embed/>
            </p:oleObj>
          </a:graphicData>
        </a:graphic>
      </p:graphicFrame>
      <p:sp>
        <p:nvSpPr>
          <p:cNvPr id="5138" name="矩形 68"/>
          <p:cNvSpPr>
            <a:spLocks noChangeArrowheads="1"/>
          </p:cNvSpPr>
          <p:nvPr/>
        </p:nvSpPr>
        <p:spPr bwMode="auto">
          <a:xfrm>
            <a:off x="2051050" y="4365625"/>
            <a:ext cx="360363" cy="1368425"/>
          </a:xfrm>
          <a:prstGeom prst="rect">
            <a:avLst/>
          </a:prstGeom>
          <a:solidFill>
            <a:srgbClr val="FFFFC9"/>
          </a:solidFill>
          <a:ln w="19050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139" name="矩形 69"/>
          <p:cNvSpPr>
            <a:spLocks noChangeArrowheads="1"/>
          </p:cNvSpPr>
          <p:nvPr/>
        </p:nvSpPr>
        <p:spPr bwMode="auto">
          <a:xfrm>
            <a:off x="4067175" y="4005263"/>
            <a:ext cx="144463" cy="1871662"/>
          </a:xfrm>
          <a:prstGeom prst="rect">
            <a:avLst/>
          </a:prstGeom>
          <a:solidFill>
            <a:srgbClr val="FFFFC9"/>
          </a:solidFill>
          <a:ln w="19050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140" name="流程图: 库存数据 70"/>
          <p:cNvSpPr>
            <a:spLocks noChangeArrowheads="1"/>
          </p:cNvSpPr>
          <p:nvPr/>
        </p:nvSpPr>
        <p:spPr bwMode="auto">
          <a:xfrm rot="-5400000">
            <a:off x="2005807" y="5385594"/>
            <a:ext cx="576262" cy="431800"/>
          </a:xfrm>
          <a:prstGeom prst="flowChartOnlineStorag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141" name="流程图: 库存数据 71"/>
          <p:cNvSpPr>
            <a:spLocks noChangeArrowheads="1"/>
          </p:cNvSpPr>
          <p:nvPr/>
        </p:nvSpPr>
        <p:spPr bwMode="auto">
          <a:xfrm rot="-5400000">
            <a:off x="3923507" y="5372894"/>
            <a:ext cx="576262" cy="431800"/>
          </a:xfrm>
          <a:prstGeom prst="flowChartOnlineStorag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cxnSp>
        <p:nvCxnSpPr>
          <p:cNvPr id="5142" name="直接连接符 73"/>
          <p:cNvCxnSpPr>
            <a:cxnSpLocks noChangeShapeType="1"/>
          </p:cNvCxnSpPr>
          <p:nvPr/>
        </p:nvCxnSpPr>
        <p:spPr bwMode="auto">
          <a:xfrm>
            <a:off x="2176463" y="5067300"/>
            <a:ext cx="0" cy="2873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3" name="直接连接符 76"/>
          <p:cNvCxnSpPr>
            <a:cxnSpLocks noChangeShapeType="1"/>
          </p:cNvCxnSpPr>
          <p:nvPr/>
        </p:nvCxnSpPr>
        <p:spPr bwMode="auto">
          <a:xfrm>
            <a:off x="2411413" y="5084763"/>
            <a:ext cx="0" cy="288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4" name="直接连接符 77"/>
          <p:cNvCxnSpPr>
            <a:cxnSpLocks noChangeShapeType="1"/>
          </p:cNvCxnSpPr>
          <p:nvPr/>
        </p:nvCxnSpPr>
        <p:spPr bwMode="auto">
          <a:xfrm>
            <a:off x="4121150" y="5067300"/>
            <a:ext cx="0" cy="2873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5" name="直接连接符 78"/>
          <p:cNvCxnSpPr>
            <a:cxnSpLocks noChangeShapeType="1"/>
          </p:cNvCxnSpPr>
          <p:nvPr/>
        </p:nvCxnSpPr>
        <p:spPr bwMode="auto">
          <a:xfrm>
            <a:off x="4356100" y="5084763"/>
            <a:ext cx="0" cy="288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46" name="TextBox 79"/>
          <p:cNvSpPr txBox="1">
            <a:spLocks noChangeArrowheads="1"/>
          </p:cNvSpPr>
          <p:nvPr/>
        </p:nvSpPr>
        <p:spPr bwMode="auto">
          <a:xfrm>
            <a:off x="1908175" y="4652963"/>
            <a:ext cx="79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Q</a:t>
            </a:r>
            <a:r>
              <a:rPr lang="en-US" altLang="zh-CN" sz="1100"/>
              <a:t>2</a:t>
            </a:r>
            <a:r>
              <a:rPr lang="en-US" altLang="zh-CN"/>
              <a:t> Q</a:t>
            </a:r>
            <a:r>
              <a:rPr lang="en-US" altLang="zh-CN" sz="1100"/>
              <a:t>1</a:t>
            </a:r>
            <a:endParaRPr lang="zh-CN" altLang="en-US"/>
          </a:p>
        </p:txBody>
      </p:sp>
      <p:sp>
        <p:nvSpPr>
          <p:cNvPr id="5147" name="TextBox 80"/>
          <p:cNvSpPr txBox="1">
            <a:spLocks noChangeArrowheads="1"/>
          </p:cNvSpPr>
          <p:nvPr/>
        </p:nvSpPr>
        <p:spPr bwMode="auto">
          <a:xfrm>
            <a:off x="3924300" y="4652963"/>
            <a:ext cx="79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Q</a:t>
            </a:r>
            <a:r>
              <a:rPr lang="en-US" altLang="zh-CN" sz="1100"/>
              <a:t>2</a:t>
            </a:r>
            <a:r>
              <a:rPr lang="en-US" altLang="zh-CN"/>
              <a:t> Q</a:t>
            </a:r>
            <a:r>
              <a:rPr lang="en-US" altLang="zh-CN" sz="1100"/>
              <a:t>1</a:t>
            </a:r>
            <a:endParaRPr lang="zh-CN" altLang="en-US"/>
          </a:p>
        </p:txBody>
      </p:sp>
      <p:cxnSp>
        <p:nvCxnSpPr>
          <p:cNvPr id="5148" name="直接连接符 82"/>
          <p:cNvCxnSpPr>
            <a:cxnSpLocks noChangeShapeType="1"/>
          </p:cNvCxnSpPr>
          <p:nvPr/>
        </p:nvCxnSpPr>
        <p:spPr bwMode="auto">
          <a:xfrm>
            <a:off x="3992563" y="4716463"/>
            <a:ext cx="227012" cy="79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9" name="直接连接符 87"/>
          <p:cNvCxnSpPr>
            <a:cxnSpLocks noChangeShapeType="1"/>
          </p:cNvCxnSpPr>
          <p:nvPr/>
        </p:nvCxnSpPr>
        <p:spPr bwMode="auto">
          <a:xfrm>
            <a:off x="4356100" y="4724400"/>
            <a:ext cx="227013" cy="79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16" grpId="0" autoUpdateAnimBg="0"/>
      <p:bldP spid="451618" grpId="0" autoUpdateAnimBg="0"/>
      <p:bldP spid="451619" grpId="0" autoUpdateAnimBg="0"/>
      <p:bldP spid="451674" grpId="0" autoUpdateAnimBg="0"/>
      <p:bldP spid="45167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81800" y="6629400"/>
            <a:ext cx="2362200" cy="228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P172 </a:t>
            </a: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例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6 </a:t>
            </a: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举例</a:t>
            </a:r>
          </a:p>
        </p:txBody>
      </p:sp>
      <p:sp>
        <p:nvSpPr>
          <p:cNvPr id="453654" name="Text Box 22"/>
          <p:cNvSpPr txBox="1">
            <a:spLocks noChangeArrowheads="1"/>
          </p:cNvSpPr>
          <p:nvPr/>
        </p:nvSpPr>
        <p:spPr bwMode="auto">
          <a:xfrm>
            <a:off x="1676400" y="452438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grpSp>
        <p:nvGrpSpPr>
          <p:cNvPr id="2" name="Group 236"/>
          <p:cNvGrpSpPr>
            <a:grpSpLocks/>
          </p:cNvGrpSpPr>
          <p:nvPr/>
        </p:nvGrpSpPr>
        <p:grpSpPr bwMode="auto">
          <a:xfrm>
            <a:off x="457200" y="914400"/>
            <a:ext cx="4572000" cy="471488"/>
            <a:chOff x="288" y="576"/>
            <a:chExt cx="2880" cy="297"/>
          </a:xfrm>
        </p:grpSpPr>
        <p:sp>
          <p:nvSpPr>
            <p:cNvPr id="57492" name="Text Box 73"/>
            <p:cNvSpPr txBox="1">
              <a:spLocks noChangeArrowheads="1"/>
            </p:cNvSpPr>
            <p:nvPr/>
          </p:nvSpPr>
          <p:spPr bwMode="auto">
            <a:xfrm>
              <a:off x="288" y="576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CC3399"/>
                  </a:solidFill>
                </a:rPr>
                <a:t>T</a:t>
              </a:r>
              <a:r>
                <a:rPr lang="en-US" altLang="zh-CN" baseline="-25000">
                  <a:solidFill>
                    <a:srgbClr val="CC3399"/>
                  </a:solidFill>
                </a:rPr>
                <a:t>1</a:t>
              </a:r>
            </a:p>
          </p:txBody>
        </p:sp>
        <p:sp>
          <p:nvSpPr>
            <p:cNvPr id="57493" name="Line 74"/>
            <p:cNvSpPr>
              <a:spLocks noChangeShapeType="1"/>
            </p:cNvSpPr>
            <p:nvPr/>
          </p:nvSpPr>
          <p:spPr bwMode="auto">
            <a:xfrm>
              <a:off x="576" y="8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94" name="Line 75"/>
            <p:cNvSpPr>
              <a:spLocks noChangeShapeType="1"/>
            </p:cNvSpPr>
            <p:nvPr/>
          </p:nvSpPr>
          <p:spPr bwMode="auto">
            <a:xfrm>
              <a:off x="855" y="58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95" name="Line 76"/>
            <p:cNvSpPr>
              <a:spLocks noChangeShapeType="1"/>
            </p:cNvSpPr>
            <p:nvPr/>
          </p:nvSpPr>
          <p:spPr bwMode="auto">
            <a:xfrm>
              <a:off x="864" y="5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96" name="Line 77"/>
            <p:cNvSpPr>
              <a:spLocks noChangeShapeType="1"/>
            </p:cNvSpPr>
            <p:nvPr/>
          </p:nvSpPr>
          <p:spPr bwMode="auto">
            <a:xfrm>
              <a:off x="1152" y="576"/>
              <a:ext cx="2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97" name="Line 78"/>
            <p:cNvSpPr>
              <a:spLocks noChangeShapeType="1"/>
            </p:cNvSpPr>
            <p:nvPr/>
          </p:nvSpPr>
          <p:spPr bwMode="auto">
            <a:xfrm>
              <a:off x="1152" y="8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98" name="Line 79"/>
            <p:cNvSpPr>
              <a:spLocks noChangeShapeType="1"/>
            </p:cNvSpPr>
            <p:nvPr/>
          </p:nvSpPr>
          <p:spPr bwMode="auto">
            <a:xfrm>
              <a:off x="1431" y="58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99" name="Line 80"/>
            <p:cNvSpPr>
              <a:spLocks noChangeShapeType="1"/>
            </p:cNvSpPr>
            <p:nvPr/>
          </p:nvSpPr>
          <p:spPr bwMode="auto">
            <a:xfrm>
              <a:off x="1440" y="5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500" name="Line 81"/>
            <p:cNvSpPr>
              <a:spLocks noChangeShapeType="1"/>
            </p:cNvSpPr>
            <p:nvPr/>
          </p:nvSpPr>
          <p:spPr bwMode="auto">
            <a:xfrm>
              <a:off x="1728" y="57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501" name="Line 82"/>
            <p:cNvSpPr>
              <a:spLocks noChangeShapeType="1"/>
            </p:cNvSpPr>
            <p:nvPr/>
          </p:nvSpPr>
          <p:spPr bwMode="auto">
            <a:xfrm>
              <a:off x="1728" y="8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502" name="Line 83"/>
            <p:cNvSpPr>
              <a:spLocks noChangeShapeType="1"/>
            </p:cNvSpPr>
            <p:nvPr/>
          </p:nvSpPr>
          <p:spPr bwMode="auto">
            <a:xfrm>
              <a:off x="2007" y="58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503" name="Line 84"/>
            <p:cNvSpPr>
              <a:spLocks noChangeShapeType="1"/>
            </p:cNvSpPr>
            <p:nvPr/>
          </p:nvSpPr>
          <p:spPr bwMode="auto">
            <a:xfrm>
              <a:off x="2016" y="5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504" name="Line 85"/>
            <p:cNvSpPr>
              <a:spLocks noChangeShapeType="1"/>
            </p:cNvSpPr>
            <p:nvPr/>
          </p:nvSpPr>
          <p:spPr bwMode="auto">
            <a:xfrm>
              <a:off x="2304" y="576"/>
              <a:ext cx="2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505" name="Line 86"/>
            <p:cNvSpPr>
              <a:spLocks noChangeShapeType="1"/>
            </p:cNvSpPr>
            <p:nvPr/>
          </p:nvSpPr>
          <p:spPr bwMode="auto">
            <a:xfrm>
              <a:off x="2304" y="8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506" name="Line 87"/>
            <p:cNvSpPr>
              <a:spLocks noChangeShapeType="1"/>
            </p:cNvSpPr>
            <p:nvPr/>
          </p:nvSpPr>
          <p:spPr bwMode="auto">
            <a:xfrm>
              <a:off x="2583" y="58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507" name="Line 88"/>
            <p:cNvSpPr>
              <a:spLocks noChangeShapeType="1"/>
            </p:cNvSpPr>
            <p:nvPr/>
          </p:nvSpPr>
          <p:spPr bwMode="auto">
            <a:xfrm>
              <a:off x="2592" y="5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508" name="Line 89"/>
            <p:cNvSpPr>
              <a:spLocks noChangeShapeType="1"/>
            </p:cNvSpPr>
            <p:nvPr/>
          </p:nvSpPr>
          <p:spPr bwMode="auto">
            <a:xfrm>
              <a:off x="2880" y="57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509" name="Line 90"/>
            <p:cNvSpPr>
              <a:spLocks noChangeShapeType="1"/>
            </p:cNvSpPr>
            <p:nvPr/>
          </p:nvSpPr>
          <p:spPr bwMode="auto">
            <a:xfrm>
              <a:off x="2880" y="855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" name="Group 237"/>
          <p:cNvGrpSpPr>
            <a:grpSpLocks/>
          </p:cNvGrpSpPr>
          <p:nvPr/>
        </p:nvGrpSpPr>
        <p:grpSpPr bwMode="auto">
          <a:xfrm>
            <a:off x="457200" y="1639888"/>
            <a:ext cx="4572000" cy="547687"/>
            <a:chOff x="288" y="1033"/>
            <a:chExt cx="2880" cy="345"/>
          </a:xfrm>
        </p:grpSpPr>
        <p:sp>
          <p:nvSpPr>
            <p:cNvPr id="57474" name="Line 92"/>
            <p:cNvSpPr>
              <a:spLocks noChangeShapeType="1"/>
            </p:cNvSpPr>
            <p:nvPr/>
          </p:nvSpPr>
          <p:spPr bwMode="auto">
            <a:xfrm>
              <a:off x="864" y="136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75" name="Line 93"/>
            <p:cNvSpPr>
              <a:spLocks noChangeShapeType="1"/>
            </p:cNvSpPr>
            <p:nvPr/>
          </p:nvSpPr>
          <p:spPr bwMode="auto">
            <a:xfrm>
              <a:off x="1143" y="109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76" name="Line 94"/>
            <p:cNvSpPr>
              <a:spLocks noChangeShapeType="1"/>
            </p:cNvSpPr>
            <p:nvPr/>
          </p:nvSpPr>
          <p:spPr bwMode="auto">
            <a:xfrm>
              <a:off x="1152" y="108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77" name="Line 95"/>
            <p:cNvSpPr>
              <a:spLocks noChangeShapeType="1"/>
            </p:cNvSpPr>
            <p:nvPr/>
          </p:nvSpPr>
          <p:spPr bwMode="auto">
            <a:xfrm>
              <a:off x="1440" y="1081"/>
              <a:ext cx="2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78" name="Line 96"/>
            <p:cNvSpPr>
              <a:spLocks noChangeShapeType="1"/>
            </p:cNvSpPr>
            <p:nvPr/>
          </p:nvSpPr>
          <p:spPr bwMode="auto">
            <a:xfrm>
              <a:off x="1440" y="136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79" name="Line 97"/>
            <p:cNvSpPr>
              <a:spLocks noChangeShapeType="1"/>
            </p:cNvSpPr>
            <p:nvPr/>
          </p:nvSpPr>
          <p:spPr bwMode="auto">
            <a:xfrm>
              <a:off x="1719" y="109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80" name="Line 98"/>
            <p:cNvSpPr>
              <a:spLocks noChangeShapeType="1"/>
            </p:cNvSpPr>
            <p:nvPr/>
          </p:nvSpPr>
          <p:spPr bwMode="auto">
            <a:xfrm>
              <a:off x="1728" y="108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81" name="Line 99"/>
            <p:cNvSpPr>
              <a:spLocks noChangeShapeType="1"/>
            </p:cNvSpPr>
            <p:nvPr/>
          </p:nvSpPr>
          <p:spPr bwMode="auto">
            <a:xfrm>
              <a:off x="2016" y="1081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82" name="Line 100"/>
            <p:cNvSpPr>
              <a:spLocks noChangeShapeType="1"/>
            </p:cNvSpPr>
            <p:nvPr/>
          </p:nvSpPr>
          <p:spPr bwMode="auto">
            <a:xfrm>
              <a:off x="2016" y="136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83" name="Line 101"/>
            <p:cNvSpPr>
              <a:spLocks noChangeShapeType="1"/>
            </p:cNvSpPr>
            <p:nvPr/>
          </p:nvSpPr>
          <p:spPr bwMode="auto">
            <a:xfrm>
              <a:off x="2295" y="109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84" name="Line 102"/>
            <p:cNvSpPr>
              <a:spLocks noChangeShapeType="1"/>
            </p:cNvSpPr>
            <p:nvPr/>
          </p:nvSpPr>
          <p:spPr bwMode="auto">
            <a:xfrm>
              <a:off x="2304" y="108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85" name="Line 103"/>
            <p:cNvSpPr>
              <a:spLocks noChangeShapeType="1"/>
            </p:cNvSpPr>
            <p:nvPr/>
          </p:nvSpPr>
          <p:spPr bwMode="auto">
            <a:xfrm>
              <a:off x="2592" y="1081"/>
              <a:ext cx="2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86" name="Line 104"/>
            <p:cNvSpPr>
              <a:spLocks noChangeShapeType="1"/>
            </p:cNvSpPr>
            <p:nvPr/>
          </p:nvSpPr>
          <p:spPr bwMode="auto">
            <a:xfrm>
              <a:off x="2592" y="136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87" name="Line 105"/>
            <p:cNvSpPr>
              <a:spLocks noChangeShapeType="1"/>
            </p:cNvSpPr>
            <p:nvPr/>
          </p:nvSpPr>
          <p:spPr bwMode="auto">
            <a:xfrm>
              <a:off x="2871" y="109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88" name="Line 106"/>
            <p:cNvSpPr>
              <a:spLocks noChangeShapeType="1"/>
            </p:cNvSpPr>
            <p:nvPr/>
          </p:nvSpPr>
          <p:spPr bwMode="auto">
            <a:xfrm>
              <a:off x="2880" y="108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89" name="Line 109"/>
            <p:cNvSpPr>
              <a:spLocks noChangeShapeType="1"/>
            </p:cNvSpPr>
            <p:nvPr/>
          </p:nvSpPr>
          <p:spPr bwMode="auto">
            <a:xfrm>
              <a:off x="576" y="108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90" name="Line 110"/>
            <p:cNvSpPr>
              <a:spLocks noChangeShapeType="1"/>
            </p:cNvSpPr>
            <p:nvPr/>
          </p:nvSpPr>
          <p:spPr bwMode="auto">
            <a:xfrm>
              <a:off x="864" y="1081"/>
              <a:ext cx="2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91" name="Text Box 111"/>
            <p:cNvSpPr txBox="1">
              <a:spLocks noChangeArrowheads="1"/>
            </p:cNvSpPr>
            <p:nvPr/>
          </p:nvSpPr>
          <p:spPr bwMode="auto">
            <a:xfrm>
              <a:off x="288" y="1033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T</a:t>
              </a:r>
              <a:r>
                <a:rPr lang="en-US" altLang="zh-CN" baseline="-25000">
                  <a:solidFill>
                    <a:schemeClr val="accent2"/>
                  </a:solidFill>
                </a:rPr>
                <a:t>2</a:t>
              </a:r>
            </a:p>
          </p:txBody>
        </p:sp>
      </p:grpSp>
      <p:sp>
        <p:nvSpPr>
          <p:cNvPr id="453752" name="Line 120"/>
          <p:cNvSpPr>
            <a:spLocks noChangeShapeType="1"/>
          </p:cNvSpPr>
          <p:nvPr/>
        </p:nvSpPr>
        <p:spPr bwMode="auto">
          <a:xfrm>
            <a:off x="5029200" y="228600"/>
            <a:ext cx="7938" cy="5649913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53753" name="Text Box 121"/>
          <p:cNvSpPr txBox="1">
            <a:spLocks noChangeArrowheads="1"/>
          </p:cNvSpPr>
          <p:nvPr/>
        </p:nvSpPr>
        <p:spPr bwMode="auto">
          <a:xfrm>
            <a:off x="2667000" y="457200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453754" name="Text Box 122"/>
          <p:cNvSpPr txBox="1">
            <a:spLocks noChangeArrowheads="1"/>
          </p:cNvSpPr>
          <p:nvPr/>
        </p:nvSpPr>
        <p:spPr bwMode="auto">
          <a:xfrm>
            <a:off x="3505200" y="457200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453755" name="Text Box 123"/>
          <p:cNvSpPr txBox="1">
            <a:spLocks noChangeArrowheads="1"/>
          </p:cNvSpPr>
          <p:nvPr/>
        </p:nvSpPr>
        <p:spPr bwMode="auto">
          <a:xfrm>
            <a:off x="4343400" y="457200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453757" name="Text Box 125"/>
          <p:cNvSpPr txBox="1">
            <a:spLocks noChangeArrowheads="1"/>
          </p:cNvSpPr>
          <p:nvPr/>
        </p:nvSpPr>
        <p:spPr bwMode="auto">
          <a:xfrm>
            <a:off x="5410200" y="457200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grpSp>
        <p:nvGrpSpPr>
          <p:cNvPr id="4" name="Group 242"/>
          <p:cNvGrpSpPr>
            <a:grpSpLocks/>
          </p:cNvGrpSpPr>
          <p:nvPr/>
        </p:nvGrpSpPr>
        <p:grpSpPr bwMode="auto">
          <a:xfrm>
            <a:off x="1371600" y="914400"/>
            <a:ext cx="3200400" cy="4419600"/>
            <a:chOff x="864" y="576"/>
            <a:chExt cx="2016" cy="3408"/>
          </a:xfrm>
        </p:grpSpPr>
        <p:sp>
          <p:nvSpPr>
            <p:cNvPr id="57466" name="Line 42"/>
            <p:cNvSpPr>
              <a:spLocks noChangeShapeType="1"/>
            </p:cNvSpPr>
            <p:nvPr/>
          </p:nvSpPr>
          <p:spPr bwMode="auto">
            <a:xfrm>
              <a:off x="1152" y="576"/>
              <a:ext cx="0" cy="302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67" name="Line 43"/>
            <p:cNvSpPr>
              <a:spLocks noChangeShapeType="1"/>
            </p:cNvSpPr>
            <p:nvPr/>
          </p:nvSpPr>
          <p:spPr bwMode="auto">
            <a:xfrm>
              <a:off x="864" y="580"/>
              <a:ext cx="0" cy="3026"/>
            </a:xfrm>
            <a:prstGeom prst="line">
              <a:avLst/>
            </a:prstGeom>
            <a:noFill/>
            <a:ln w="19050">
              <a:solidFill>
                <a:srgbClr val="CC3399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68" name="Line 50"/>
            <p:cNvSpPr>
              <a:spLocks noChangeShapeType="1"/>
            </p:cNvSpPr>
            <p:nvPr/>
          </p:nvSpPr>
          <p:spPr bwMode="auto">
            <a:xfrm>
              <a:off x="1728" y="576"/>
              <a:ext cx="0" cy="340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69" name="Line 60"/>
            <p:cNvSpPr>
              <a:spLocks noChangeShapeType="1"/>
            </p:cNvSpPr>
            <p:nvPr/>
          </p:nvSpPr>
          <p:spPr bwMode="auto">
            <a:xfrm>
              <a:off x="2016" y="576"/>
              <a:ext cx="0" cy="3404"/>
            </a:xfrm>
            <a:prstGeom prst="line">
              <a:avLst/>
            </a:prstGeom>
            <a:noFill/>
            <a:ln w="19050">
              <a:solidFill>
                <a:srgbClr val="CC3399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70" name="Line 63"/>
            <p:cNvSpPr>
              <a:spLocks noChangeShapeType="1"/>
            </p:cNvSpPr>
            <p:nvPr/>
          </p:nvSpPr>
          <p:spPr bwMode="auto">
            <a:xfrm>
              <a:off x="2304" y="576"/>
              <a:ext cx="0" cy="340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71" name="Line 64"/>
            <p:cNvSpPr>
              <a:spLocks noChangeShapeType="1"/>
            </p:cNvSpPr>
            <p:nvPr/>
          </p:nvSpPr>
          <p:spPr bwMode="auto">
            <a:xfrm>
              <a:off x="2592" y="576"/>
              <a:ext cx="0" cy="3404"/>
            </a:xfrm>
            <a:prstGeom prst="line">
              <a:avLst/>
            </a:prstGeom>
            <a:noFill/>
            <a:ln w="19050">
              <a:solidFill>
                <a:srgbClr val="CC3399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72" name="Line 72"/>
            <p:cNvSpPr>
              <a:spLocks noChangeShapeType="1"/>
            </p:cNvSpPr>
            <p:nvPr/>
          </p:nvSpPr>
          <p:spPr bwMode="auto">
            <a:xfrm>
              <a:off x="1440" y="580"/>
              <a:ext cx="0" cy="3404"/>
            </a:xfrm>
            <a:prstGeom prst="line">
              <a:avLst/>
            </a:prstGeom>
            <a:noFill/>
            <a:ln w="19050">
              <a:solidFill>
                <a:srgbClr val="CC3399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73" name="Line 150"/>
            <p:cNvSpPr>
              <a:spLocks noChangeShapeType="1"/>
            </p:cNvSpPr>
            <p:nvPr/>
          </p:nvSpPr>
          <p:spPr bwMode="auto">
            <a:xfrm>
              <a:off x="2880" y="576"/>
              <a:ext cx="0" cy="340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" name="Group 244"/>
          <p:cNvGrpSpPr>
            <a:grpSpLocks/>
          </p:cNvGrpSpPr>
          <p:nvPr/>
        </p:nvGrpSpPr>
        <p:grpSpPr bwMode="auto">
          <a:xfrm>
            <a:off x="228600" y="3173413"/>
            <a:ext cx="3425825" cy="500062"/>
            <a:chOff x="144" y="1999"/>
            <a:chExt cx="2158" cy="315"/>
          </a:xfrm>
        </p:grpSpPr>
        <p:sp>
          <p:nvSpPr>
            <p:cNvPr id="57459" name="Text Box 21"/>
            <p:cNvSpPr txBox="1">
              <a:spLocks noChangeArrowheads="1"/>
            </p:cNvSpPr>
            <p:nvPr/>
          </p:nvSpPr>
          <p:spPr bwMode="auto">
            <a:xfrm>
              <a:off x="144" y="2064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LDA</a:t>
              </a:r>
            </a:p>
          </p:txBody>
        </p:sp>
        <p:sp>
          <p:nvSpPr>
            <p:cNvPr id="57460" name="Line 54"/>
            <p:cNvSpPr>
              <a:spLocks noChangeShapeType="1"/>
            </p:cNvSpPr>
            <p:nvPr/>
          </p:nvSpPr>
          <p:spPr bwMode="auto">
            <a:xfrm flipV="1">
              <a:off x="626" y="2287"/>
              <a:ext cx="53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61" name="Line 55"/>
            <p:cNvSpPr>
              <a:spLocks noChangeShapeType="1"/>
            </p:cNvSpPr>
            <p:nvPr/>
          </p:nvSpPr>
          <p:spPr bwMode="auto">
            <a:xfrm>
              <a:off x="1147" y="200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62" name="Line 56"/>
            <p:cNvSpPr>
              <a:spLocks noChangeShapeType="1"/>
            </p:cNvSpPr>
            <p:nvPr/>
          </p:nvSpPr>
          <p:spPr bwMode="auto">
            <a:xfrm>
              <a:off x="1156" y="199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63" name="Line 57"/>
            <p:cNvSpPr>
              <a:spLocks noChangeShapeType="1"/>
            </p:cNvSpPr>
            <p:nvPr/>
          </p:nvSpPr>
          <p:spPr bwMode="auto">
            <a:xfrm>
              <a:off x="1444" y="1999"/>
              <a:ext cx="2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64" name="Line 58"/>
            <p:cNvSpPr>
              <a:spLocks noChangeShapeType="1"/>
            </p:cNvSpPr>
            <p:nvPr/>
          </p:nvSpPr>
          <p:spPr bwMode="auto">
            <a:xfrm>
              <a:off x="1444" y="20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65" name="Line 59"/>
            <p:cNvSpPr>
              <a:spLocks noChangeShapeType="1"/>
            </p:cNvSpPr>
            <p:nvPr/>
          </p:nvSpPr>
          <p:spPr bwMode="auto">
            <a:xfrm>
              <a:off x="1444" y="2287"/>
              <a:ext cx="8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6" name="Group 245"/>
          <p:cNvGrpSpPr>
            <a:grpSpLocks/>
          </p:cNvGrpSpPr>
          <p:nvPr/>
        </p:nvGrpSpPr>
        <p:grpSpPr bwMode="auto">
          <a:xfrm>
            <a:off x="3657600" y="3200400"/>
            <a:ext cx="1828800" cy="490538"/>
            <a:chOff x="2304" y="2016"/>
            <a:chExt cx="1152" cy="309"/>
          </a:xfrm>
        </p:grpSpPr>
        <p:sp>
          <p:nvSpPr>
            <p:cNvPr id="57455" name="Line 157"/>
            <p:cNvSpPr>
              <a:spLocks noChangeShapeType="1"/>
            </p:cNvSpPr>
            <p:nvPr/>
          </p:nvSpPr>
          <p:spPr bwMode="auto">
            <a:xfrm>
              <a:off x="2304" y="202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56" name="Line 158"/>
            <p:cNvSpPr>
              <a:spLocks noChangeShapeType="1"/>
            </p:cNvSpPr>
            <p:nvPr/>
          </p:nvSpPr>
          <p:spPr bwMode="auto">
            <a:xfrm>
              <a:off x="2304" y="201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57" name="Line 160"/>
            <p:cNvSpPr>
              <a:spLocks noChangeShapeType="1"/>
            </p:cNvSpPr>
            <p:nvPr/>
          </p:nvSpPr>
          <p:spPr bwMode="auto">
            <a:xfrm>
              <a:off x="2592" y="2037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58" name="Line 161"/>
            <p:cNvSpPr>
              <a:spLocks noChangeShapeType="1"/>
            </p:cNvSpPr>
            <p:nvPr/>
          </p:nvSpPr>
          <p:spPr bwMode="auto">
            <a:xfrm>
              <a:off x="2592" y="2295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7" name="Group 248"/>
          <p:cNvGrpSpPr>
            <a:grpSpLocks/>
          </p:cNvGrpSpPr>
          <p:nvPr/>
        </p:nvGrpSpPr>
        <p:grpSpPr bwMode="auto">
          <a:xfrm>
            <a:off x="304800" y="4706938"/>
            <a:ext cx="4754563" cy="566737"/>
            <a:chOff x="192" y="2965"/>
            <a:chExt cx="2995" cy="357"/>
          </a:xfrm>
        </p:grpSpPr>
        <p:sp>
          <p:nvSpPr>
            <p:cNvPr id="57450" name="Text Box 151"/>
            <p:cNvSpPr txBox="1">
              <a:spLocks noChangeArrowheads="1"/>
            </p:cNvSpPr>
            <p:nvPr/>
          </p:nvSpPr>
          <p:spPr bwMode="auto">
            <a:xfrm>
              <a:off x="192" y="3072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ADD</a:t>
              </a:r>
            </a:p>
          </p:txBody>
        </p:sp>
        <p:sp>
          <p:nvSpPr>
            <p:cNvPr id="57451" name="Line 152"/>
            <p:cNvSpPr>
              <a:spLocks noChangeShapeType="1"/>
            </p:cNvSpPr>
            <p:nvPr/>
          </p:nvSpPr>
          <p:spPr bwMode="auto">
            <a:xfrm flipV="1">
              <a:off x="686" y="3252"/>
              <a:ext cx="191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52" name="Line 153"/>
            <p:cNvSpPr>
              <a:spLocks noChangeShapeType="1"/>
            </p:cNvSpPr>
            <p:nvPr/>
          </p:nvSpPr>
          <p:spPr bwMode="auto">
            <a:xfrm>
              <a:off x="2587" y="2971"/>
              <a:ext cx="600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53" name="Line 154"/>
            <p:cNvSpPr>
              <a:spLocks noChangeShapeType="1"/>
            </p:cNvSpPr>
            <p:nvPr/>
          </p:nvSpPr>
          <p:spPr bwMode="auto">
            <a:xfrm>
              <a:off x="2587" y="296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54" name="Line 211"/>
            <p:cNvSpPr>
              <a:spLocks noChangeShapeType="1"/>
            </p:cNvSpPr>
            <p:nvPr/>
          </p:nvSpPr>
          <p:spPr bwMode="auto">
            <a:xfrm>
              <a:off x="3173" y="299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8" name="Group 246"/>
          <p:cNvGrpSpPr>
            <a:grpSpLocks/>
          </p:cNvGrpSpPr>
          <p:nvPr/>
        </p:nvGrpSpPr>
        <p:grpSpPr bwMode="auto">
          <a:xfrm>
            <a:off x="198438" y="3868738"/>
            <a:ext cx="4359275" cy="657225"/>
            <a:chOff x="125" y="2437"/>
            <a:chExt cx="2746" cy="414"/>
          </a:xfrm>
        </p:grpSpPr>
        <p:sp>
          <p:nvSpPr>
            <p:cNvPr id="57444" name="Line 25"/>
            <p:cNvSpPr>
              <a:spLocks noChangeShapeType="1"/>
            </p:cNvSpPr>
            <p:nvPr/>
          </p:nvSpPr>
          <p:spPr bwMode="auto">
            <a:xfrm>
              <a:off x="578" y="2727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45" name="Line 51"/>
            <p:cNvSpPr>
              <a:spLocks noChangeShapeType="1"/>
            </p:cNvSpPr>
            <p:nvPr/>
          </p:nvSpPr>
          <p:spPr bwMode="auto">
            <a:xfrm>
              <a:off x="1730" y="2439"/>
              <a:ext cx="307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46" name="Line 52"/>
            <p:cNvSpPr>
              <a:spLocks noChangeShapeType="1"/>
            </p:cNvSpPr>
            <p:nvPr/>
          </p:nvSpPr>
          <p:spPr bwMode="auto">
            <a:xfrm>
              <a:off x="1730" y="2437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47" name="Line 53"/>
            <p:cNvSpPr>
              <a:spLocks noChangeShapeType="1"/>
            </p:cNvSpPr>
            <p:nvPr/>
          </p:nvSpPr>
          <p:spPr bwMode="auto">
            <a:xfrm>
              <a:off x="2032" y="2439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48" name="Line 71"/>
            <p:cNvSpPr>
              <a:spLocks noChangeShapeType="1"/>
            </p:cNvSpPr>
            <p:nvPr/>
          </p:nvSpPr>
          <p:spPr bwMode="auto">
            <a:xfrm>
              <a:off x="2032" y="2726"/>
              <a:ext cx="839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49" name="Text Box 144"/>
            <p:cNvSpPr txBox="1">
              <a:spLocks noChangeArrowheads="1"/>
            </p:cNvSpPr>
            <p:nvPr/>
          </p:nvSpPr>
          <p:spPr bwMode="auto">
            <a:xfrm>
              <a:off x="125" y="2601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LDB</a:t>
              </a:r>
            </a:p>
          </p:txBody>
        </p:sp>
      </p:grpSp>
      <p:grpSp>
        <p:nvGrpSpPr>
          <p:cNvPr id="9" name="Group 243"/>
          <p:cNvGrpSpPr>
            <a:grpSpLocks/>
          </p:cNvGrpSpPr>
          <p:nvPr/>
        </p:nvGrpSpPr>
        <p:grpSpPr bwMode="auto">
          <a:xfrm>
            <a:off x="5029200" y="914400"/>
            <a:ext cx="3795713" cy="4281488"/>
            <a:chOff x="3168" y="576"/>
            <a:chExt cx="2391" cy="2697"/>
          </a:xfrm>
        </p:grpSpPr>
        <p:sp>
          <p:nvSpPr>
            <p:cNvPr id="57385" name="Line 165"/>
            <p:cNvSpPr>
              <a:spLocks noChangeShapeType="1"/>
            </p:cNvSpPr>
            <p:nvPr/>
          </p:nvSpPr>
          <p:spPr bwMode="auto">
            <a:xfrm>
              <a:off x="3168" y="1547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86" name="Line 166"/>
            <p:cNvSpPr>
              <a:spLocks noChangeShapeType="1"/>
            </p:cNvSpPr>
            <p:nvPr/>
          </p:nvSpPr>
          <p:spPr bwMode="auto">
            <a:xfrm>
              <a:off x="3177" y="153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87" name="Line 167"/>
            <p:cNvSpPr>
              <a:spLocks noChangeShapeType="1"/>
            </p:cNvSpPr>
            <p:nvPr/>
          </p:nvSpPr>
          <p:spPr bwMode="auto">
            <a:xfrm>
              <a:off x="3744" y="1547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88" name="Line 168"/>
            <p:cNvSpPr>
              <a:spLocks noChangeShapeType="1"/>
            </p:cNvSpPr>
            <p:nvPr/>
          </p:nvSpPr>
          <p:spPr bwMode="auto">
            <a:xfrm flipV="1">
              <a:off x="3739" y="1831"/>
              <a:ext cx="17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89" name="Line 169"/>
            <p:cNvSpPr>
              <a:spLocks noChangeShapeType="1"/>
            </p:cNvSpPr>
            <p:nvPr/>
          </p:nvSpPr>
          <p:spPr bwMode="auto">
            <a:xfrm>
              <a:off x="4043" y="2439"/>
              <a:ext cx="307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90" name="Line 170"/>
            <p:cNvSpPr>
              <a:spLocks noChangeShapeType="1"/>
            </p:cNvSpPr>
            <p:nvPr/>
          </p:nvSpPr>
          <p:spPr bwMode="auto">
            <a:xfrm>
              <a:off x="4043" y="2437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91" name="Line 171"/>
            <p:cNvSpPr>
              <a:spLocks noChangeShapeType="1"/>
            </p:cNvSpPr>
            <p:nvPr/>
          </p:nvSpPr>
          <p:spPr bwMode="auto">
            <a:xfrm>
              <a:off x="4345" y="2439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92" name="Line 172"/>
            <p:cNvSpPr>
              <a:spLocks noChangeShapeType="1"/>
            </p:cNvSpPr>
            <p:nvPr/>
          </p:nvSpPr>
          <p:spPr bwMode="auto">
            <a:xfrm>
              <a:off x="3460" y="200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93" name="Line 173"/>
            <p:cNvSpPr>
              <a:spLocks noChangeShapeType="1"/>
            </p:cNvSpPr>
            <p:nvPr/>
          </p:nvSpPr>
          <p:spPr bwMode="auto">
            <a:xfrm>
              <a:off x="3469" y="199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94" name="Line 174"/>
            <p:cNvSpPr>
              <a:spLocks noChangeShapeType="1"/>
            </p:cNvSpPr>
            <p:nvPr/>
          </p:nvSpPr>
          <p:spPr bwMode="auto">
            <a:xfrm>
              <a:off x="3757" y="1999"/>
              <a:ext cx="2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95" name="Line 175"/>
            <p:cNvSpPr>
              <a:spLocks noChangeShapeType="1"/>
            </p:cNvSpPr>
            <p:nvPr/>
          </p:nvSpPr>
          <p:spPr bwMode="auto">
            <a:xfrm>
              <a:off x="3757" y="20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96" name="Line 176"/>
            <p:cNvSpPr>
              <a:spLocks noChangeShapeType="1"/>
            </p:cNvSpPr>
            <p:nvPr/>
          </p:nvSpPr>
          <p:spPr bwMode="auto">
            <a:xfrm>
              <a:off x="3757" y="2287"/>
              <a:ext cx="8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97" name="Line 177"/>
            <p:cNvSpPr>
              <a:spLocks noChangeShapeType="1"/>
            </p:cNvSpPr>
            <p:nvPr/>
          </p:nvSpPr>
          <p:spPr bwMode="auto">
            <a:xfrm>
              <a:off x="4345" y="2726"/>
              <a:ext cx="848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98" name="Line 178"/>
            <p:cNvSpPr>
              <a:spLocks noChangeShapeType="1"/>
            </p:cNvSpPr>
            <p:nvPr/>
          </p:nvSpPr>
          <p:spPr bwMode="auto">
            <a:xfrm>
              <a:off x="3168" y="58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99" name="Line 179"/>
            <p:cNvSpPr>
              <a:spLocks noChangeShapeType="1"/>
            </p:cNvSpPr>
            <p:nvPr/>
          </p:nvSpPr>
          <p:spPr bwMode="auto">
            <a:xfrm>
              <a:off x="3177" y="5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00" name="Line 180"/>
            <p:cNvSpPr>
              <a:spLocks noChangeShapeType="1"/>
            </p:cNvSpPr>
            <p:nvPr/>
          </p:nvSpPr>
          <p:spPr bwMode="auto">
            <a:xfrm>
              <a:off x="3465" y="576"/>
              <a:ext cx="2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01" name="Line 181"/>
            <p:cNvSpPr>
              <a:spLocks noChangeShapeType="1"/>
            </p:cNvSpPr>
            <p:nvPr/>
          </p:nvSpPr>
          <p:spPr bwMode="auto">
            <a:xfrm>
              <a:off x="3465" y="8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02" name="Line 182"/>
            <p:cNvSpPr>
              <a:spLocks noChangeShapeType="1"/>
            </p:cNvSpPr>
            <p:nvPr/>
          </p:nvSpPr>
          <p:spPr bwMode="auto">
            <a:xfrm>
              <a:off x="3744" y="58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03" name="Line 183"/>
            <p:cNvSpPr>
              <a:spLocks noChangeShapeType="1"/>
            </p:cNvSpPr>
            <p:nvPr/>
          </p:nvSpPr>
          <p:spPr bwMode="auto">
            <a:xfrm>
              <a:off x="3753" y="5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04" name="Line 184"/>
            <p:cNvSpPr>
              <a:spLocks noChangeShapeType="1"/>
            </p:cNvSpPr>
            <p:nvPr/>
          </p:nvSpPr>
          <p:spPr bwMode="auto">
            <a:xfrm>
              <a:off x="4041" y="57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05" name="Line 185"/>
            <p:cNvSpPr>
              <a:spLocks noChangeShapeType="1"/>
            </p:cNvSpPr>
            <p:nvPr/>
          </p:nvSpPr>
          <p:spPr bwMode="auto">
            <a:xfrm>
              <a:off x="4041" y="8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06" name="Line 186"/>
            <p:cNvSpPr>
              <a:spLocks noChangeShapeType="1"/>
            </p:cNvSpPr>
            <p:nvPr/>
          </p:nvSpPr>
          <p:spPr bwMode="auto">
            <a:xfrm>
              <a:off x="4320" y="58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07" name="Line 187"/>
            <p:cNvSpPr>
              <a:spLocks noChangeShapeType="1"/>
            </p:cNvSpPr>
            <p:nvPr/>
          </p:nvSpPr>
          <p:spPr bwMode="auto">
            <a:xfrm>
              <a:off x="4329" y="5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08" name="Line 188"/>
            <p:cNvSpPr>
              <a:spLocks noChangeShapeType="1"/>
            </p:cNvSpPr>
            <p:nvPr/>
          </p:nvSpPr>
          <p:spPr bwMode="auto">
            <a:xfrm>
              <a:off x="4617" y="576"/>
              <a:ext cx="2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09" name="Line 189"/>
            <p:cNvSpPr>
              <a:spLocks noChangeShapeType="1"/>
            </p:cNvSpPr>
            <p:nvPr/>
          </p:nvSpPr>
          <p:spPr bwMode="auto">
            <a:xfrm>
              <a:off x="4617" y="8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10" name="Line 190"/>
            <p:cNvSpPr>
              <a:spLocks noChangeShapeType="1"/>
            </p:cNvSpPr>
            <p:nvPr/>
          </p:nvSpPr>
          <p:spPr bwMode="auto">
            <a:xfrm>
              <a:off x="4896" y="58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11" name="Line 191"/>
            <p:cNvSpPr>
              <a:spLocks noChangeShapeType="1"/>
            </p:cNvSpPr>
            <p:nvPr/>
          </p:nvSpPr>
          <p:spPr bwMode="auto">
            <a:xfrm>
              <a:off x="4905" y="5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12" name="Line 192"/>
            <p:cNvSpPr>
              <a:spLocks noChangeShapeType="1"/>
            </p:cNvSpPr>
            <p:nvPr/>
          </p:nvSpPr>
          <p:spPr bwMode="auto">
            <a:xfrm>
              <a:off x="5193" y="57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13" name="Line 193"/>
            <p:cNvSpPr>
              <a:spLocks noChangeShapeType="1"/>
            </p:cNvSpPr>
            <p:nvPr/>
          </p:nvSpPr>
          <p:spPr bwMode="auto">
            <a:xfrm>
              <a:off x="5193" y="855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14" name="Line 194"/>
            <p:cNvSpPr>
              <a:spLocks noChangeShapeType="1"/>
            </p:cNvSpPr>
            <p:nvPr/>
          </p:nvSpPr>
          <p:spPr bwMode="auto">
            <a:xfrm>
              <a:off x="3177" y="136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15" name="Line 195"/>
            <p:cNvSpPr>
              <a:spLocks noChangeShapeType="1"/>
            </p:cNvSpPr>
            <p:nvPr/>
          </p:nvSpPr>
          <p:spPr bwMode="auto">
            <a:xfrm>
              <a:off x="3456" y="109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16" name="Line 196"/>
            <p:cNvSpPr>
              <a:spLocks noChangeShapeType="1"/>
            </p:cNvSpPr>
            <p:nvPr/>
          </p:nvSpPr>
          <p:spPr bwMode="auto">
            <a:xfrm>
              <a:off x="3465" y="108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17" name="Line 197"/>
            <p:cNvSpPr>
              <a:spLocks noChangeShapeType="1"/>
            </p:cNvSpPr>
            <p:nvPr/>
          </p:nvSpPr>
          <p:spPr bwMode="auto">
            <a:xfrm>
              <a:off x="3753" y="1081"/>
              <a:ext cx="2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18" name="Line 198"/>
            <p:cNvSpPr>
              <a:spLocks noChangeShapeType="1"/>
            </p:cNvSpPr>
            <p:nvPr/>
          </p:nvSpPr>
          <p:spPr bwMode="auto">
            <a:xfrm>
              <a:off x="3753" y="136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19" name="Line 199"/>
            <p:cNvSpPr>
              <a:spLocks noChangeShapeType="1"/>
            </p:cNvSpPr>
            <p:nvPr/>
          </p:nvSpPr>
          <p:spPr bwMode="auto">
            <a:xfrm>
              <a:off x="4032" y="109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20" name="Line 200"/>
            <p:cNvSpPr>
              <a:spLocks noChangeShapeType="1"/>
            </p:cNvSpPr>
            <p:nvPr/>
          </p:nvSpPr>
          <p:spPr bwMode="auto">
            <a:xfrm>
              <a:off x="4041" y="108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21" name="Line 201"/>
            <p:cNvSpPr>
              <a:spLocks noChangeShapeType="1"/>
            </p:cNvSpPr>
            <p:nvPr/>
          </p:nvSpPr>
          <p:spPr bwMode="auto">
            <a:xfrm>
              <a:off x="4329" y="1081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22" name="Line 202"/>
            <p:cNvSpPr>
              <a:spLocks noChangeShapeType="1"/>
            </p:cNvSpPr>
            <p:nvPr/>
          </p:nvSpPr>
          <p:spPr bwMode="auto">
            <a:xfrm>
              <a:off x="4329" y="136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23" name="Line 203"/>
            <p:cNvSpPr>
              <a:spLocks noChangeShapeType="1"/>
            </p:cNvSpPr>
            <p:nvPr/>
          </p:nvSpPr>
          <p:spPr bwMode="auto">
            <a:xfrm>
              <a:off x="4608" y="109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24" name="Line 204"/>
            <p:cNvSpPr>
              <a:spLocks noChangeShapeType="1"/>
            </p:cNvSpPr>
            <p:nvPr/>
          </p:nvSpPr>
          <p:spPr bwMode="auto">
            <a:xfrm>
              <a:off x="4617" y="108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25" name="Line 205"/>
            <p:cNvSpPr>
              <a:spLocks noChangeShapeType="1"/>
            </p:cNvSpPr>
            <p:nvPr/>
          </p:nvSpPr>
          <p:spPr bwMode="auto">
            <a:xfrm flipH="1">
              <a:off x="4898" y="1081"/>
              <a:ext cx="7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26" name="Line 206"/>
            <p:cNvSpPr>
              <a:spLocks noChangeShapeType="1"/>
            </p:cNvSpPr>
            <p:nvPr/>
          </p:nvSpPr>
          <p:spPr bwMode="auto">
            <a:xfrm>
              <a:off x="4905" y="136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27" name="Line 207"/>
            <p:cNvSpPr>
              <a:spLocks noChangeShapeType="1"/>
            </p:cNvSpPr>
            <p:nvPr/>
          </p:nvSpPr>
          <p:spPr bwMode="auto">
            <a:xfrm>
              <a:off x="5184" y="109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28" name="Line 208"/>
            <p:cNvSpPr>
              <a:spLocks noChangeShapeType="1"/>
            </p:cNvSpPr>
            <p:nvPr/>
          </p:nvSpPr>
          <p:spPr bwMode="auto">
            <a:xfrm>
              <a:off x="5193" y="108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29" name="Line 209"/>
            <p:cNvSpPr>
              <a:spLocks noChangeShapeType="1"/>
            </p:cNvSpPr>
            <p:nvPr/>
          </p:nvSpPr>
          <p:spPr bwMode="auto">
            <a:xfrm>
              <a:off x="3177" y="1081"/>
              <a:ext cx="2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30" name="Line 210"/>
            <p:cNvSpPr>
              <a:spLocks noChangeShapeType="1"/>
            </p:cNvSpPr>
            <p:nvPr/>
          </p:nvSpPr>
          <p:spPr bwMode="auto">
            <a:xfrm>
              <a:off x="3787" y="2976"/>
              <a:ext cx="5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31" name="Line 212"/>
            <p:cNvSpPr>
              <a:spLocks noChangeShapeType="1"/>
            </p:cNvSpPr>
            <p:nvPr/>
          </p:nvSpPr>
          <p:spPr bwMode="auto">
            <a:xfrm>
              <a:off x="4617" y="202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32" name="Line 213"/>
            <p:cNvSpPr>
              <a:spLocks noChangeShapeType="1"/>
            </p:cNvSpPr>
            <p:nvPr/>
          </p:nvSpPr>
          <p:spPr bwMode="auto">
            <a:xfrm>
              <a:off x="4617" y="201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33" name="Line 214"/>
            <p:cNvSpPr>
              <a:spLocks noChangeShapeType="1"/>
            </p:cNvSpPr>
            <p:nvPr/>
          </p:nvSpPr>
          <p:spPr bwMode="auto">
            <a:xfrm flipH="1">
              <a:off x="4898" y="2016"/>
              <a:ext cx="7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34" name="Line 216"/>
            <p:cNvSpPr>
              <a:spLocks noChangeShapeType="1"/>
            </p:cNvSpPr>
            <p:nvPr/>
          </p:nvSpPr>
          <p:spPr bwMode="auto">
            <a:xfrm>
              <a:off x="4905" y="2295"/>
              <a:ext cx="5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35" name="Line 220"/>
            <p:cNvSpPr>
              <a:spLocks noChangeShapeType="1"/>
            </p:cNvSpPr>
            <p:nvPr/>
          </p:nvSpPr>
          <p:spPr bwMode="auto">
            <a:xfrm flipV="1">
              <a:off x="3168" y="2736"/>
              <a:ext cx="8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36" name="Line 221"/>
            <p:cNvSpPr>
              <a:spLocks noChangeShapeType="1"/>
            </p:cNvSpPr>
            <p:nvPr/>
          </p:nvSpPr>
          <p:spPr bwMode="auto">
            <a:xfrm>
              <a:off x="3787" y="297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37" name="Line 222"/>
            <p:cNvSpPr>
              <a:spLocks noChangeShapeType="1"/>
            </p:cNvSpPr>
            <p:nvPr/>
          </p:nvSpPr>
          <p:spPr bwMode="auto">
            <a:xfrm>
              <a:off x="3168" y="3264"/>
              <a:ext cx="599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38" name="Line 169"/>
            <p:cNvSpPr>
              <a:spLocks noChangeShapeType="1"/>
            </p:cNvSpPr>
            <p:nvPr/>
          </p:nvSpPr>
          <p:spPr bwMode="auto">
            <a:xfrm>
              <a:off x="5213" y="2442"/>
              <a:ext cx="307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39" name="Line 170"/>
            <p:cNvSpPr>
              <a:spLocks noChangeShapeType="1"/>
            </p:cNvSpPr>
            <p:nvPr/>
          </p:nvSpPr>
          <p:spPr bwMode="auto">
            <a:xfrm>
              <a:off x="5211" y="243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40" name="Line 210"/>
            <p:cNvSpPr>
              <a:spLocks noChangeShapeType="1"/>
            </p:cNvSpPr>
            <p:nvPr/>
          </p:nvSpPr>
          <p:spPr bwMode="auto">
            <a:xfrm>
              <a:off x="4966" y="2976"/>
              <a:ext cx="5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41" name="Line 221"/>
            <p:cNvSpPr>
              <a:spLocks noChangeShapeType="1"/>
            </p:cNvSpPr>
            <p:nvPr/>
          </p:nvSpPr>
          <p:spPr bwMode="auto">
            <a:xfrm>
              <a:off x="4966" y="297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42" name="Line 222"/>
            <p:cNvSpPr>
              <a:spLocks noChangeShapeType="1"/>
            </p:cNvSpPr>
            <p:nvPr/>
          </p:nvSpPr>
          <p:spPr bwMode="auto">
            <a:xfrm>
              <a:off x="4377" y="3249"/>
              <a:ext cx="599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443" name="Line 221"/>
            <p:cNvSpPr>
              <a:spLocks noChangeShapeType="1"/>
            </p:cNvSpPr>
            <p:nvPr/>
          </p:nvSpPr>
          <p:spPr bwMode="auto">
            <a:xfrm>
              <a:off x="4377" y="297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53857" name="Text Box 225"/>
          <p:cNvSpPr txBox="1">
            <a:spLocks noChangeArrowheads="1"/>
          </p:cNvSpPr>
          <p:nvPr/>
        </p:nvSpPr>
        <p:spPr bwMode="auto">
          <a:xfrm>
            <a:off x="6172200" y="457200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453858" name="Text Box 226"/>
          <p:cNvSpPr txBox="1">
            <a:spLocks noChangeArrowheads="1"/>
          </p:cNvSpPr>
          <p:nvPr/>
        </p:nvSpPr>
        <p:spPr bwMode="auto">
          <a:xfrm>
            <a:off x="7010400" y="457200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453859" name="Text Box 227"/>
          <p:cNvSpPr txBox="1">
            <a:spLocks noChangeArrowheads="1"/>
          </p:cNvSpPr>
          <p:nvPr/>
        </p:nvSpPr>
        <p:spPr bwMode="auto">
          <a:xfrm>
            <a:off x="7848600" y="457200"/>
            <a:ext cx="381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8</a:t>
            </a:r>
          </a:p>
        </p:txBody>
      </p:sp>
      <p:grpSp>
        <p:nvGrpSpPr>
          <p:cNvPr id="10" name="Group 238"/>
          <p:cNvGrpSpPr>
            <a:grpSpLocks/>
          </p:cNvGrpSpPr>
          <p:nvPr/>
        </p:nvGrpSpPr>
        <p:grpSpPr bwMode="auto">
          <a:xfrm>
            <a:off x="304800" y="2441575"/>
            <a:ext cx="4746625" cy="471488"/>
            <a:chOff x="192" y="1538"/>
            <a:chExt cx="2990" cy="297"/>
          </a:xfrm>
        </p:grpSpPr>
        <p:sp>
          <p:nvSpPr>
            <p:cNvPr id="57378" name="Text Box 24"/>
            <p:cNvSpPr txBox="1">
              <a:spLocks noChangeArrowheads="1"/>
            </p:cNvSpPr>
            <p:nvPr/>
          </p:nvSpPr>
          <p:spPr bwMode="auto">
            <a:xfrm>
              <a:off x="192" y="1584"/>
              <a:ext cx="48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CLR</a:t>
              </a:r>
            </a:p>
          </p:txBody>
        </p:sp>
        <p:sp>
          <p:nvSpPr>
            <p:cNvPr id="57379" name="Line 27"/>
            <p:cNvSpPr>
              <a:spLocks noChangeShapeType="1"/>
            </p:cNvSpPr>
            <p:nvPr/>
          </p:nvSpPr>
          <p:spPr bwMode="auto">
            <a:xfrm>
              <a:off x="576" y="182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80" name="Line 28"/>
            <p:cNvSpPr>
              <a:spLocks noChangeShapeType="1"/>
            </p:cNvSpPr>
            <p:nvPr/>
          </p:nvSpPr>
          <p:spPr bwMode="auto">
            <a:xfrm>
              <a:off x="855" y="1547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81" name="Line 29"/>
            <p:cNvSpPr>
              <a:spLocks noChangeShapeType="1"/>
            </p:cNvSpPr>
            <p:nvPr/>
          </p:nvSpPr>
          <p:spPr bwMode="auto">
            <a:xfrm>
              <a:off x="864" y="153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82" name="Line 32"/>
            <p:cNvSpPr>
              <a:spLocks noChangeShapeType="1"/>
            </p:cNvSpPr>
            <p:nvPr/>
          </p:nvSpPr>
          <p:spPr bwMode="auto">
            <a:xfrm>
              <a:off x="1431" y="1547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83" name="Line 35"/>
            <p:cNvSpPr>
              <a:spLocks noChangeShapeType="1"/>
            </p:cNvSpPr>
            <p:nvPr/>
          </p:nvSpPr>
          <p:spPr bwMode="auto">
            <a:xfrm flipV="1">
              <a:off x="1426" y="1831"/>
              <a:ext cx="17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84" name="Line 232"/>
            <p:cNvSpPr>
              <a:spLocks noChangeShapeType="1"/>
            </p:cNvSpPr>
            <p:nvPr/>
          </p:nvSpPr>
          <p:spPr bwMode="auto">
            <a:xfrm>
              <a:off x="240" y="158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1" name="Group 235"/>
          <p:cNvGrpSpPr>
            <a:grpSpLocks/>
          </p:cNvGrpSpPr>
          <p:nvPr/>
        </p:nvGrpSpPr>
        <p:grpSpPr bwMode="auto">
          <a:xfrm>
            <a:off x="1371600" y="106363"/>
            <a:ext cx="914400" cy="1951037"/>
            <a:chOff x="864" y="67"/>
            <a:chExt cx="576" cy="1229"/>
          </a:xfrm>
        </p:grpSpPr>
        <p:sp>
          <p:nvSpPr>
            <p:cNvPr id="57372" name="Line 228"/>
            <p:cNvSpPr>
              <a:spLocks noChangeShapeType="1"/>
            </p:cNvSpPr>
            <p:nvPr/>
          </p:nvSpPr>
          <p:spPr bwMode="auto">
            <a:xfrm>
              <a:off x="873" y="200"/>
              <a:ext cx="0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73" name="Line 229"/>
            <p:cNvSpPr>
              <a:spLocks noChangeShapeType="1"/>
            </p:cNvSpPr>
            <p:nvPr/>
          </p:nvSpPr>
          <p:spPr bwMode="auto">
            <a:xfrm>
              <a:off x="1440" y="189"/>
              <a:ext cx="0" cy="2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74" name="Line 230"/>
            <p:cNvSpPr>
              <a:spLocks noChangeShapeType="1"/>
            </p:cNvSpPr>
            <p:nvPr/>
          </p:nvSpPr>
          <p:spPr bwMode="auto">
            <a:xfrm>
              <a:off x="864" y="285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75" name="Text Box 231"/>
            <p:cNvSpPr txBox="1">
              <a:spLocks noChangeArrowheads="1"/>
            </p:cNvSpPr>
            <p:nvPr/>
          </p:nvSpPr>
          <p:spPr bwMode="auto">
            <a:xfrm>
              <a:off x="1003" y="67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T</a:t>
              </a:r>
              <a:endParaRPr lang="en-US" altLang="zh-CN" baseline="-25000">
                <a:solidFill>
                  <a:srgbClr val="FF3300"/>
                </a:solidFill>
              </a:endParaRPr>
            </a:p>
          </p:txBody>
        </p:sp>
        <p:sp>
          <p:nvSpPr>
            <p:cNvPr id="57376" name="Text Box 233"/>
            <p:cNvSpPr txBox="1">
              <a:spLocks noChangeArrowheads="1"/>
            </p:cNvSpPr>
            <p:nvPr/>
          </p:nvSpPr>
          <p:spPr bwMode="auto">
            <a:xfrm>
              <a:off x="912" y="624"/>
              <a:ext cx="240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CC3399"/>
                  </a:solidFill>
                </a:rPr>
                <a:t>T</a:t>
              </a:r>
              <a:r>
                <a:rPr lang="en-US" altLang="zh-CN" sz="1400" baseline="-25000">
                  <a:solidFill>
                    <a:srgbClr val="CC3399"/>
                  </a:solidFill>
                </a:rPr>
                <a:t>1</a:t>
              </a:r>
            </a:p>
          </p:txBody>
        </p:sp>
        <p:sp>
          <p:nvSpPr>
            <p:cNvPr id="57377" name="Text Box 234"/>
            <p:cNvSpPr txBox="1">
              <a:spLocks noChangeArrowheads="1"/>
            </p:cNvSpPr>
            <p:nvPr/>
          </p:nvSpPr>
          <p:spPr bwMode="auto">
            <a:xfrm>
              <a:off x="1200" y="1104"/>
              <a:ext cx="240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chemeClr val="accent2"/>
                  </a:solidFill>
                </a:rPr>
                <a:t>T</a:t>
              </a:r>
              <a:r>
                <a:rPr lang="en-US" altLang="zh-CN" sz="1400" baseline="-25000">
                  <a:solidFill>
                    <a:schemeClr val="accent2"/>
                  </a:solidFill>
                </a:rPr>
                <a:t>2</a:t>
              </a:r>
            </a:p>
          </p:txBody>
        </p:sp>
      </p:grpSp>
      <p:grpSp>
        <p:nvGrpSpPr>
          <p:cNvPr id="12" name="Group 245"/>
          <p:cNvGrpSpPr>
            <a:grpSpLocks/>
          </p:cNvGrpSpPr>
          <p:nvPr/>
        </p:nvGrpSpPr>
        <p:grpSpPr bwMode="auto">
          <a:xfrm>
            <a:off x="4592638" y="3908425"/>
            <a:ext cx="1828800" cy="490538"/>
            <a:chOff x="2304" y="2016"/>
            <a:chExt cx="1152" cy="309"/>
          </a:xfrm>
        </p:grpSpPr>
        <p:sp>
          <p:nvSpPr>
            <p:cNvPr id="57368" name="Line 157"/>
            <p:cNvSpPr>
              <a:spLocks noChangeShapeType="1"/>
            </p:cNvSpPr>
            <p:nvPr/>
          </p:nvSpPr>
          <p:spPr bwMode="auto">
            <a:xfrm>
              <a:off x="2304" y="202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69" name="Line 158"/>
            <p:cNvSpPr>
              <a:spLocks noChangeShapeType="1"/>
            </p:cNvSpPr>
            <p:nvPr/>
          </p:nvSpPr>
          <p:spPr bwMode="auto">
            <a:xfrm>
              <a:off x="2304" y="201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70" name="Line 160"/>
            <p:cNvSpPr>
              <a:spLocks noChangeShapeType="1"/>
            </p:cNvSpPr>
            <p:nvPr/>
          </p:nvSpPr>
          <p:spPr bwMode="auto">
            <a:xfrm>
              <a:off x="2592" y="2037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7371" name="Line 161"/>
            <p:cNvSpPr>
              <a:spLocks noChangeShapeType="1"/>
            </p:cNvSpPr>
            <p:nvPr/>
          </p:nvSpPr>
          <p:spPr bwMode="auto">
            <a:xfrm>
              <a:off x="2592" y="2295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58391" name="TextBox 160"/>
          <p:cNvSpPr txBox="1">
            <a:spLocks noChangeArrowheads="1"/>
          </p:cNvSpPr>
          <p:nvPr/>
        </p:nvSpPr>
        <p:spPr bwMode="auto">
          <a:xfrm>
            <a:off x="4859338" y="6021388"/>
            <a:ext cx="4032250" cy="4000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/>
              <a:t>演示：实验十三  累加和控制器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54" grpId="0" autoUpdateAnimBg="0"/>
      <p:bldP spid="453752" grpId="0" animBg="1"/>
      <p:bldP spid="453753" grpId="0" autoUpdateAnimBg="0"/>
      <p:bldP spid="453754" grpId="0" autoUpdateAnimBg="0"/>
      <p:bldP spid="453755" grpId="0" autoUpdateAnimBg="0"/>
      <p:bldP spid="453757" grpId="0" autoUpdateAnimBg="0"/>
      <p:bldP spid="453857" grpId="0" autoUpdateAnimBg="0"/>
      <p:bldP spid="453858" grpId="0" autoUpdateAnimBg="0"/>
      <p:bldP spid="453859" grpId="0" autoUpdateAnimBg="0"/>
      <p:bldP spid="5839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588125" y="6477000"/>
            <a:ext cx="2819400" cy="38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ASM</a:t>
            </a: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小型控制器的设计</a:t>
            </a:r>
          </a:p>
        </p:txBody>
      </p:sp>
      <p:grpSp>
        <p:nvGrpSpPr>
          <p:cNvPr id="2" name="Group 1044"/>
          <p:cNvGrpSpPr>
            <a:grpSpLocks/>
          </p:cNvGrpSpPr>
          <p:nvPr/>
        </p:nvGrpSpPr>
        <p:grpSpPr bwMode="auto">
          <a:xfrm>
            <a:off x="569913" y="1022350"/>
            <a:ext cx="3279775" cy="3733800"/>
            <a:chOff x="144" y="1849"/>
            <a:chExt cx="2066" cy="2352"/>
          </a:xfrm>
        </p:grpSpPr>
        <p:sp>
          <p:nvSpPr>
            <p:cNvPr id="6295" name="Rectangle 1045"/>
            <p:cNvSpPr>
              <a:spLocks noChangeArrowheads="1"/>
            </p:cNvSpPr>
            <p:nvPr/>
          </p:nvSpPr>
          <p:spPr bwMode="auto">
            <a:xfrm>
              <a:off x="576" y="2208"/>
              <a:ext cx="81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Z</a:t>
              </a:r>
              <a:r>
                <a:rPr lang="en-US" altLang="zh-CN" baseline="-25000"/>
                <a:t>1</a:t>
              </a:r>
              <a:r>
                <a:rPr lang="en-US" altLang="zh-CN"/>
                <a:t>=1</a:t>
              </a:r>
            </a:p>
          </p:txBody>
        </p:sp>
        <p:sp>
          <p:nvSpPr>
            <p:cNvPr id="6296" name="Line 1046"/>
            <p:cNvSpPr>
              <a:spLocks noChangeShapeType="1"/>
            </p:cNvSpPr>
            <p:nvPr/>
          </p:nvSpPr>
          <p:spPr bwMode="auto">
            <a:xfrm>
              <a:off x="960" y="24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297" name="AutoShape 1047"/>
            <p:cNvSpPr>
              <a:spLocks noChangeArrowheads="1"/>
            </p:cNvSpPr>
            <p:nvPr/>
          </p:nvSpPr>
          <p:spPr bwMode="auto">
            <a:xfrm>
              <a:off x="528" y="2688"/>
              <a:ext cx="864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X</a:t>
              </a:r>
            </a:p>
          </p:txBody>
        </p:sp>
        <p:sp>
          <p:nvSpPr>
            <p:cNvPr id="6298" name="Line 1048"/>
            <p:cNvSpPr>
              <a:spLocks noChangeShapeType="1"/>
            </p:cNvSpPr>
            <p:nvPr/>
          </p:nvSpPr>
          <p:spPr bwMode="auto">
            <a:xfrm>
              <a:off x="960" y="30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299" name="Rectangle 1049"/>
            <p:cNvSpPr>
              <a:spLocks noChangeArrowheads="1"/>
            </p:cNvSpPr>
            <p:nvPr/>
          </p:nvSpPr>
          <p:spPr bwMode="auto">
            <a:xfrm>
              <a:off x="624" y="3673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00" name="Line 1050"/>
            <p:cNvSpPr>
              <a:spLocks noChangeShapeType="1"/>
            </p:cNvSpPr>
            <p:nvPr/>
          </p:nvSpPr>
          <p:spPr bwMode="auto">
            <a:xfrm>
              <a:off x="1399" y="2849"/>
              <a:ext cx="47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01" name="Line 1051"/>
            <p:cNvSpPr>
              <a:spLocks noChangeShapeType="1"/>
            </p:cNvSpPr>
            <p:nvPr/>
          </p:nvSpPr>
          <p:spPr bwMode="auto">
            <a:xfrm>
              <a:off x="1872" y="2857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02" name="AutoShape 1052"/>
            <p:cNvSpPr>
              <a:spLocks noChangeArrowheads="1"/>
            </p:cNvSpPr>
            <p:nvPr/>
          </p:nvSpPr>
          <p:spPr bwMode="auto">
            <a:xfrm>
              <a:off x="336" y="3241"/>
              <a:ext cx="1152" cy="240"/>
            </a:xfrm>
            <a:prstGeom prst="parallelogram">
              <a:avLst>
                <a:gd name="adj" fmla="val 12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Z</a:t>
              </a:r>
              <a:r>
                <a:rPr lang="en-US" altLang="zh-CN" baseline="-25000"/>
                <a:t>2</a:t>
              </a:r>
              <a:r>
                <a:rPr lang="en-US" altLang="zh-CN"/>
                <a:t>=1</a:t>
              </a:r>
            </a:p>
          </p:txBody>
        </p:sp>
        <p:sp>
          <p:nvSpPr>
            <p:cNvPr id="6303" name="Line 1053"/>
            <p:cNvSpPr>
              <a:spLocks noChangeShapeType="1"/>
            </p:cNvSpPr>
            <p:nvPr/>
          </p:nvSpPr>
          <p:spPr bwMode="auto">
            <a:xfrm flipH="1">
              <a:off x="960" y="3504"/>
              <a:ext cx="0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04" name="Text Box 1054"/>
            <p:cNvSpPr txBox="1">
              <a:spLocks noChangeArrowheads="1"/>
            </p:cNvSpPr>
            <p:nvPr/>
          </p:nvSpPr>
          <p:spPr bwMode="auto">
            <a:xfrm>
              <a:off x="1488" y="3289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(Q)</a:t>
              </a:r>
            </a:p>
          </p:txBody>
        </p:sp>
        <p:sp>
          <p:nvSpPr>
            <p:cNvPr id="6305" name="Text Box 1055"/>
            <p:cNvSpPr txBox="1">
              <a:spLocks noChangeArrowheads="1"/>
            </p:cNvSpPr>
            <p:nvPr/>
          </p:nvSpPr>
          <p:spPr bwMode="auto">
            <a:xfrm>
              <a:off x="240" y="211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(P)</a:t>
              </a:r>
            </a:p>
          </p:txBody>
        </p:sp>
        <p:sp>
          <p:nvSpPr>
            <p:cNvPr id="6306" name="Rectangle 1056"/>
            <p:cNvSpPr>
              <a:spLocks noChangeArrowheads="1"/>
            </p:cNvSpPr>
            <p:nvPr/>
          </p:nvSpPr>
          <p:spPr bwMode="auto">
            <a:xfrm>
              <a:off x="1490" y="3552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07" name="Line 1057"/>
            <p:cNvSpPr>
              <a:spLocks noChangeShapeType="1"/>
            </p:cNvSpPr>
            <p:nvPr/>
          </p:nvSpPr>
          <p:spPr bwMode="auto">
            <a:xfrm>
              <a:off x="144" y="4201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08" name="Text Box 1058"/>
            <p:cNvSpPr txBox="1">
              <a:spLocks noChangeArrowheads="1"/>
            </p:cNvSpPr>
            <p:nvPr/>
          </p:nvSpPr>
          <p:spPr bwMode="auto">
            <a:xfrm>
              <a:off x="288" y="3577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(R)</a:t>
              </a:r>
            </a:p>
          </p:txBody>
        </p:sp>
        <p:sp>
          <p:nvSpPr>
            <p:cNvPr id="6309" name="Text Box 1059"/>
            <p:cNvSpPr txBox="1">
              <a:spLocks noChangeArrowheads="1"/>
            </p:cNvSpPr>
            <p:nvPr/>
          </p:nvSpPr>
          <p:spPr bwMode="auto">
            <a:xfrm>
              <a:off x="1344" y="2640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6310" name="Text Box 1060"/>
            <p:cNvSpPr txBox="1">
              <a:spLocks noChangeArrowheads="1"/>
            </p:cNvSpPr>
            <p:nvPr/>
          </p:nvSpPr>
          <p:spPr bwMode="auto">
            <a:xfrm>
              <a:off x="960" y="2976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6311" name="Line 1061"/>
            <p:cNvSpPr>
              <a:spLocks noChangeShapeType="1"/>
            </p:cNvSpPr>
            <p:nvPr/>
          </p:nvSpPr>
          <p:spPr bwMode="auto">
            <a:xfrm flipH="1">
              <a:off x="960" y="391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12" name="Line 1062"/>
            <p:cNvSpPr>
              <a:spLocks noChangeShapeType="1"/>
            </p:cNvSpPr>
            <p:nvPr/>
          </p:nvSpPr>
          <p:spPr bwMode="auto">
            <a:xfrm flipH="1">
              <a:off x="1872" y="3817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13" name="Line 1063"/>
            <p:cNvSpPr>
              <a:spLocks noChangeShapeType="1"/>
            </p:cNvSpPr>
            <p:nvPr/>
          </p:nvSpPr>
          <p:spPr bwMode="auto">
            <a:xfrm>
              <a:off x="144" y="2041"/>
              <a:ext cx="0" cy="2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14" name="Line 1064"/>
            <p:cNvSpPr>
              <a:spLocks noChangeShapeType="1"/>
            </p:cNvSpPr>
            <p:nvPr/>
          </p:nvSpPr>
          <p:spPr bwMode="auto">
            <a:xfrm>
              <a:off x="144" y="2041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15" name="Line 1065"/>
            <p:cNvSpPr>
              <a:spLocks noChangeShapeType="1"/>
            </p:cNvSpPr>
            <p:nvPr/>
          </p:nvSpPr>
          <p:spPr bwMode="auto">
            <a:xfrm>
              <a:off x="960" y="1849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48554" name="Text Box 1066"/>
          <p:cNvSpPr txBox="1">
            <a:spLocks noChangeArrowheads="1"/>
          </p:cNvSpPr>
          <p:nvPr/>
        </p:nvSpPr>
        <p:spPr bwMode="auto">
          <a:xfrm>
            <a:off x="4532313" y="946150"/>
            <a:ext cx="3429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/>
              <a:t>个状态</a:t>
            </a:r>
            <a:r>
              <a:rPr lang="en-US" altLang="zh-CN"/>
              <a:t>-----</a:t>
            </a:r>
            <a:r>
              <a:rPr lang="zh-CN" altLang="en-US"/>
              <a:t>需要</a:t>
            </a:r>
            <a:r>
              <a:rPr lang="en-US" altLang="zh-CN"/>
              <a:t>2</a:t>
            </a:r>
            <a:r>
              <a:rPr lang="zh-CN" altLang="en-US"/>
              <a:t>个触发器</a:t>
            </a:r>
          </a:p>
        </p:txBody>
      </p:sp>
      <p:sp>
        <p:nvSpPr>
          <p:cNvPr id="448555" name="Text Box 1067"/>
          <p:cNvSpPr txBox="1">
            <a:spLocks noChangeArrowheads="1"/>
          </p:cNvSpPr>
          <p:nvPr/>
        </p:nvSpPr>
        <p:spPr bwMode="auto">
          <a:xfrm>
            <a:off x="3389313" y="3384550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11</a:t>
            </a:r>
          </a:p>
        </p:txBody>
      </p:sp>
      <p:sp>
        <p:nvSpPr>
          <p:cNvPr id="448557" name="Text Box 1069"/>
          <p:cNvSpPr txBox="1">
            <a:spLocks noChangeArrowheads="1"/>
          </p:cNvSpPr>
          <p:nvPr/>
        </p:nvSpPr>
        <p:spPr bwMode="auto">
          <a:xfrm>
            <a:off x="2093913" y="3536950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10</a:t>
            </a:r>
          </a:p>
        </p:txBody>
      </p:sp>
      <p:graphicFrame>
        <p:nvGraphicFramePr>
          <p:cNvPr id="448645" name="Group 1157"/>
          <p:cNvGraphicFramePr>
            <a:graphicFrameLocks noGrp="1"/>
          </p:cNvGraphicFramePr>
          <p:nvPr/>
        </p:nvGraphicFramePr>
        <p:xfrm>
          <a:off x="4684713" y="1555750"/>
          <a:ext cx="3886200" cy="2362200"/>
        </p:xfrm>
        <a:graphic>
          <a:graphicData uri="http://schemas.openxmlformats.org/drawingml/2006/table">
            <a:tbl>
              <a:tblPr/>
              <a:tblGrid>
                <a:gridCol w="555625"/>
                <a:gridCol w="554037"/>
                <a:gridCol w="555625"/>
                <a:gridCol w="620713"/>
                <a:gridCol w="685800"/>
                <a:gridCol w="457200"/>
                <a:gridCol w="457200"/>
              </a:tblGrid>
              <a:tr h="2254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现态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次态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输出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8622" name="Text Box 1134"/>
          <p:cNvSpPr txBox="1">
            <a:spLocks noChangeArrowheads="1"/>
          </p:cNvSpPr>
          <p:nvPr/>
        </p:nvSpPr>
        <p:spPr bwMode="auto">
          <a:xfrm>
            <a:off x="2170113" y="1250950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00</a:t>
            </a:r>
          </a:p>
        </p:txBody>
      </p:sp>
      <p:grpSp>
        <p:nvGrpSpPr>
          <p:cNvPr id="3" name="Group 1135"/>
          <p:cNvGrpSpPr>
            <a:grpSpLocks/>
          </p:cNvGrpSpPr>
          <p:nvPr/>
        </p:nvGrpSpPr>
        <p:grpSpPr bwMode="auto">
          <a:xfrm>
            <a:off x="341313" y="260350"/>
            <a:ext cx="990600" cy="406400"/>
            <a:chOff x="240" y="480"/>
            <a:chExt cx="1488" cy="256"/>
          </a:xfrm>
        </p:grpSpPr>
        <p:sp>
          <p:nvSpPr>
            <p:cNvPr id="6293" name="Text Box 1136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gradFill rotWithShape="0">
              <a:gsLst>
                <a:gs pos="0">
                  <a:srgbClr val="470047"/>
                </a:gs>
                <a:gs pos="5000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例</a:t>
              </a:r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294" name="Line 1137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48626" name="Text Box 1138"/>
          <p:cNvSpPr txBox="1">
            <a:spLocks noChangeArrowheads="1"/>
          </p:cNvSpPr>
          <p:nvPr/>
        </p:nvSpPr>
        <p:spPr bwMode="auto">
          <a:xfrm>
            <a:off x="1331913" y="260350"/>
            <a:ext cx="73040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已知</a:t>
            </a:r>
            <a:r>
              <a:rPr lang="en-US" altLang="zh-CN"/>
              <a:t>ASM</a:t>
            </a:r>
            <a:r>
              <a:rPr lang="zh-CN" altLang="en-US"/>
              <a:t>图如下，用</a:t>
            </a:r>
            <a:r>
              <a:rPr lang="en-US" altLang="zh-CN"/>
              <a:t>PLA</a:t>
            </a:r>
            <a:r>
              <a:rPr lang="zh-CN" altLang="en-US"/>
              <a:t>阵列和一定数量的</a:t>
            </a:r>
            <a:r>
              <a:rPr lang="en-US" altLang="zh-CN"/>
              <a:t>D</a:t>
            </a:r>
            <a:r>
              <a:rPr lang="zh-CN" altLang="en-US"/>
              <a:t>触发器实现。</a:t>
            </a:r>
          </a:p>
        </p:txBody>
      </p:sp>
      <p:grpSp>
        <p:nvGrpSpPr>
          <p:cNvPr id="4" name="Group 1142"/>
          <p:cNvGrpSpPr>
            <a:grpSpLocks/>
          </p:cNvGrpSpPr>
          <p:nvPr/>
        </p:nvGrpSpPr>
        <p:grpSpPr bwMode="auto">
          <a:xfrm>
            <a:off x="646113" y="1327150"/>
            <a:ext cx="5334000" cy="4454525"/>
            <a:chOff x="432" y="1056"/>
            <a:chExt cx="3360" cy="2806"/>
          </a:xfrm>
        </p:grpSpPr>
        <p:sp>
          <p:nvSpPr>
            <p:cNvPr id="6290" name="Oval 1139"/>
            <p:cNvSpPr>
              <a:spLocks noChangeArrowheads="1"/>
            </p:cNvSpPr>
            <p:nvPr/>
          </p:nvSpPr>
          <p:spPr bwMode="auto">
            <a:xfrm>
              <a:off x="432" y="1056"/>
              <a:ext cx="1536" cy="168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291" name="Text Box 1140"/>
            <p:cNvSpPr txBox="1">
              <a:spLocks noChangeArrowheads="1"/>
            </p:cNvSpPr>
            <p:nvPr/>
          </p:nvSpPr>
          <p:spPr bwMode="auto">
            <a:xfrm>
              <a:off x="2736" y="3216"/>
              <a:ext cx="1056" cy="64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条件分支框和输出框属于状态</a:t>
              </a:r>
              <a:r>
                <a:rPr lang="en-US" altLang="zh-CN"/>
                <a:t>P</a:t>
              </a:r>
            </a:p>
          </p:txBody>
        </p:sp>
        <p:sp>
          <p:nvSpPr>
            <p:cNvPr id="6292" name="Line 1141"/>
            <p:cNvSpPr>
              <a:spLocks noChangeShapeType="1"/>
            </p:cNvSpPr>
            <p:nvPr/>
          </p:nvSpPr>
          <p:spPr bwMode="auto">
            <a:xfrm flipH="1" flipV="1">
              <a:off x="1728" y="2496"/>
              <a:ext cx="1008" cy="72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" name="Group 1146"/>
          <p:cNvGrpSpPr>
            <a:grpSpLocks/>
          </p:cNvGrpSpPr>
          <p:nvPr/>
        </p:nvGrpSpPr>
        <p:grpSpPr bwMode="auto">
          <a:xfrm>
            <a:off x="493713" y="5027613"/>
            <a:ext cx="3062287" cy="1068387"/>
            <a:chOff x="336" y="3387"/>
            <a:chExt cx="1929" cy="673"/>
          </a:xfrm>
        </p:grpSpPr>
        <p:sp>
          <p:nvSpPr>
            <p:cNvPr id="6287" name="Text Box 1143"/>
            <p:cNvSpPr txBox="1">
              <a:spLocks noChangeArrowheads="1"/>
            </p:cNvSpPr>
            <p:nvPr/>
          </p:nvSpPr>
          <p:spPr bwMode="auto">
            <a:xfrm>
              <a:off x="432" y="3387"/>
              <a:ext cx="120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一个输入</a:t>
              </a:r>
              <a:r>
                <a:rPr lang="en-US" altLang="zh-CN"/>
                <a:t>X</a:t>
              </a:r>
            </a:p>
          </p:txBody>
        </p:sp>
        <p:sp>
          <p:nvSpPr>
            <p:cNvPr id="6288" name="Text Box 1144"/>
            <p:cNvSpPr txBox="1">
              <a:spLocks noChangeArrowheads="1"/>
            </p:cNvSpPr>
            <p:nvPr/>
          </p:nvSpPr>
          <p:spPr bwMode="auto">
            <a:xfrm>
              <a:off x="336" y="3600"/>
              <a:ext cx="192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两个输出命令</a:t>
              </a:r>
              <a:r>
                <a:rPr lang="en-US" altLang="zh-CN"/>
                <a:t>Z</a:t>
              </a:r>
              <a:r>
                <a:rPr lang="en-US" altLang="zh-CN" baseline="-25000"/>
                <a:t>1</a:t>
              </a:r>
              <a:r>
                <a:rPr lang="en-US" altLang="zh-CN"/>
                <a:t>Z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6289" name="Text Box 1145"/>
            <p:cNvSpPr txBox="1">
              <a:spLocks noChangeArrowheads="1"/>
            </p:cNvSpPr>
            <p:nvPr/>
          </p:nvSpPr>
          <p:spPr bwMode="auto">
            <a:xfrm>
              <a:off x="345" y="3810"/>
              <a:ext cx="192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两个状态变量</a:t>
              </a:r>
              <a:r>
                <a:rPr lang="en-US" altLang="zh-CN"/>
                <a:t>Q</a:t>
              </a:r>
              <a:r>
                <a:rPr lang="en-US" altLang="zh-CN" baseline="-25000"/>
                <a:t>2</a:t>
              </a:r>
              <a:r>
                <a:rPr lang="en-US" altLang="zh-CN"/>
                <a:t>Q</a:t>
              </a:r>
              <a:r>
                <a:rPr lang="en-US" altLang="zh-CN" baseline="-25000"/>
                <a:t>1</a:t>
              </a:r>
            </a:p>
          </p:txBody>
        </p:sp>
      </p:grpSp>
      <p:graphicFrame>
        <p:nvGraphicFramePr>
          <p:cNvPr id="448637" name="Object 1149"/>
          <p:cNvGraphicFramePr>
            <a:graphicFrameLocks noChangeAspect="1"/>
          </p:cNvGraphicFramePr>
          <p:nvPr/>
        </p:nvGraphicFramePr>
        <p:xfrm>
          <a:off x="4751388" y="4146550"/>
          <a:ext cx="3981450" cy="361950"/>
        </p:xfrm>
        <a:graphic>
          <a:graphicData uri="http://schemas.openxmlformats.org/presentationml/2006/ole">
            <p:oleObj spid="_x0000_s6146" name="Equation" r:id="rId3" imgW="2733120" imgH="304560" progId="Equation.3">
              <p:embed/>
            </p:oleObj>
          </a:graphicData>
        </a:graphic>
      </p:graphicFrame>
      <p:graphicFrame>
        <p:nvGraphicFramePr>
          <p:cNvPr id="448638" name="Object 1150"/>
          <p:cNvGraphicFramePr>
            <a:graphicFrameLocks noChangeAspect="1"/>
          </p:cNvGraphicFramePr>
          <p:nvPr/>
        </p:nvGraphicFramePr>
        <p:xfrm>
          <a:off x="6464300" y="4603750"/>
          <a:ext cx="1917700" cy="361950"/>
        </p:xfrm>
        <a:graphic>
          <a:graphicData uri="http://schemas.openxmlformats.org/presentationml/2006/ole">
            <p:oleObj spid="_x0000_s6147" name="Equation" r:id="rId4" imgW="1309320" imgH="304560" progId="Equation.3">
              <p:embed/>
            </p:oleObj>
          </a:graphicData>
        </a:graphic>
      </p:graphicFrame>
      <p:graphicFrame>
        <p:nvGraphicFramePr>
          <p:cNvPr id="448639" name="Object 1151"/>
          <p:cNvGraphicFramePr>
            <a:graphicFrameLocks noChangeAspect="1"/>
          </p:cNvGraphicFramePr>
          <p:nvPr/>
        </p:nvGraphicFramePr>
        <p:xfrm>
          <a:off x="6462713" y="5041900"/>
          <a:ext cx="1327150" cy="342900"/>
        </p:xfrm>
        <a:graphic>
          <a:graphicData uri="http://schemas.openxmlformats.org/presentationml/2006/ole">
            <p:oleObj spid="_x0000_s6148" name="Equation" r:id="rId5" imgW="902520" imgH="291960" progId="Equation.3">
              <p:embed/>
            </p:oleObj>
          </a:graphicData>
        </a:graphic>
      </p:graphicFrame>
      <p:graphicFrame>
        <p:nvGraphicFramePr>
          <p:cNvPr id="448640" name="Object 1152"/>
          <p:cNvGraphicFramePr>
            <a:graphicFrameLocks noChangeAspect="1"/>
          </p:cNvGraphicFramePr>
          <p:nvPr/>
        </p:nvGraphicFramePr>
        <p:xfrm>
          <a:off x="6464300" y="5441950"/>
          <a:ext cx="1622425" cy="342900"/>
        </p:xfrm>
        <a:graphic>
          <a:graphicData uri="http://schemas.openxmlformats.org/presentationml/2006/ole">
            <p:oleObj spid="_x0000_s6149" name="Equation" r:id="rId6" imgW="1105920" imgH="291960" progId="Equation.3">
              <p:embed/>
            </p:oleObj>
          </a:graphicData>
        </a:graphic>
      </p:graphicFrame>
      <p:grpSp>
        <p:nvGrpSpPr>
          <p:cNvPr id="6" name="Group 1160"/>
          <p:cNvGrpSpPr>
            <a:grpSpLocks/>
          </p:cNvGrpSpPr>
          <p:nvPr/>
        </p:nvGrpSpPr>
        <p:grpSpPr bwMode="auto">
          <a:xfrm>
            <a:off x="3694113" y="2698750"/>
            <a:ext cx="990600" cy="720725"/>
            <a:chOff x="2352" y="1920"/>
            <a:chExt cx="624" cy="454"/>
          </a:xfrm>
        </p:grpSpPr>
        <p:sp>
          <p:nvSpPr>
            <p:cNvPr id="6285" name="Text Box 1158"/>
            <p:cNvSpPr txBox="1">
              <a:spLocks noChangeArrowheads="1"/>
            </p:cNvSpPr>
            <p:nvPr/>
          </p:nvSpPr>
          <p:spPr bwMode="auto">
            <a:xfrm>
              <a:off x="2352" y="1920"/>
              <a:ext cx="480" cy="454"/>
            </a:xfrm>
            <a:prstGeom prst="rect">
              <a:avLst/>
            </a:prstGeom>
            <a:noFill/>
            <a:ln w="19050">
              <a:solidFill>
                <a:srgbClr val="FF3399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无效状态</a:t>
              </a:r>
            </a:p>
          </p:txBody>
        </p:sp>
        <p:sp>
          <p:nvSpPr>
            <p:cNvPr id="6286" name="Line 1159"/>
            <p:cNvSpPr>
              <a:spLocks noChangeShapeType="1"/>
            </p:cNvSpPr>
            <p:nvPr/>
          </p:nvSpPr>
          <p:spPr bwMode="auto">
            <a:xfrm>
              <a:off x="2832" y="2160"/>
              <a:ext cx="1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aphicFrame>
        <p:nvGraphicFramePr>
          <p:cNvPr id="448711" name="Group 1223"/>
          <p:cNvGraphicFramePr>
            <a:graphicFrameLocks noGrp="1"/>
          </p:cNvGraphicFramePr>
          <p:nvPr/>
        </p:nvGraphicFramePr>
        <p:xfrm>
          <a:off x="4684713" y="1555750"/>
          <a:ext cx="3886200" cy="2362200"/>
        </p:xfrm>
        <a:graphic>
          <a:graphicData uri="http://schemas.openxmlformats.org/drawingml/2006/table">
            <a:tbl>
              <a:tblPr/>
              <a:tblGrid>
                <a:gridCol w="555625"/>
                <a:gridCol w="554037"/>
                <a:gridCol w="555625"/>
                <a:gridCol w="620713"/>
                <a:gridCol w="685800"/>
                <a:gridCol w="457200"/>
                <a:gridCol w="457200"/>
              </a:tblGrid>
              <a:tr h="2254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现态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次态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输出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54" grpId="0" autoUpdateAnimBg="0"/>
      <p:bldP spid="448555" grpId="0" autoUpdateAnimBg="0"/>
      <p:bldP spid="448557" grpId="0" autoUpdateAnimBg="0"/>
      <p:bldP spid="448622" grpId="0" autoUpdateAnimBg="0"/>
      <p:bldP spid="44862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36525" y="2411413"/>
            <a:ext cx="3486150" cy="4181475"/>
            <a:chOff x="4" y="1675"/>
            <a:chExt cx="2196" cy="2634"/>
          </a:xfrm>
        </p:grpSpPr>
        <p:graphicFrame>
          <p:nvGraphicFramePr>
            <p:cNvPr id="7182" name="Object 59"/>
            <p:cNvGraphicFramePr>
              <a:graphicFrameLocks noChangeAspect="1"/>
            </p:cNvGraphicFramePr>
            <p:nvPr/>
          </p:nvGraphicFramePr>
          <p:xfrm>
            <a:off x="4" y="1675"/>
            <a:ext cx="2196" cy="2634"/>
          </p:xfrm>
          <a:graphic>
            <a:graphicData uri="http://schemas.openxmlformats.org/presentationml/2006/ole">
              <p:oleObj spid="_x0000_s7182" name="位图图像" r:id="rId3" imgW="3486637" imgH="4180952" progId="PBrush">
                <p:embed/>
              </p:oleObj>
            </a:graphicData>
          </a:graphic>
        </p:graphicFrame>
        <p:sp>
          <p:nvSpPr>
            <p:cNvPr id="7228" name="Text Box 60"/>
            <p:cNvSpPr txBox="1">
              <a:spLocks noChangeArrowheads="1"/>
            </p:cNvSpPr>
            <p:nvPr/>
          </p:nvSpPr>
          <p:spPr bwMode="auto">
            <a:xfrm>
              <a:off x="1371" y="3598"/>
              <a:ext cx="96" cy="173"/>
            </a:xfrm>
            <a:prstGeom prst="rect">
              <a:avLst/>
            </a:prstGeom>
            <a:solidFill>
              <a:srgbClr val="FFFFCC"/>
            </a:solidFill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/>
                <a:t>1</a:t>
              </a:r>
            </a:p>
          </p:txBody>
        </p:sp>
        <p:sp>
          <p:nvSpPr>
            <p:cNvPr id="7229" name="Text Box 61"/>
            <p:cNvSpPr txBox="1">
              <a:spLocks noChangeArrowheads="1"/>
            </p:cNvSpPr>
            <p:nvPr/>
          </p:nvSpPr>
          <p:spPr bwMode="auto">
            <a:xfrm>
              <a:off x="660" y="3591"/>
              <a:ext cx="96" cy="173"/>
            </a:xfrm>
            <a:prstGeom prst="rect">
              <a:avLst/>
            </a:prstGeom>
            <a:solidFill>
              <a:srgbClr val="FFFFCC"/>
            </a:solidFill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/>
                <a:t>2</a:t>
              </a:r>
            </a:p>
          </p:txBody>
        </p:sp>
        <p:sp>
          <p:nvSpPr>
            <p:cNvPr id="7230" name="Rectangle 63"/>
            <p:cNvSpPr>
              <a:spLocks noChangeArrowheads="1"/>
            </p:cNvSpPr>
            <p:nvPr/>
          </p:nvSpPr>
          <p:spPr bwMode="auto">
            <a:xfrm>
              <a:off x="861" y="4085"/>
              <a:ext cx="260" cy="130"/>
            </a:xfrm>
            <a:prstGeom prst="rect">
              <a:avLst/>
            </a:prstGeom>
            <a:solidFill>
              <a:srgbClr val="FFFFC9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31" name="Rectangle 64"/>
            <p:cNvSpPr>
              <a:spLocks noChangeArrowheads="1"/>
            </p:cNvSpPr>
            <p:nvPr/>
          </p:nvSpPr>
          <p:spPr bwMode="auto">
            <a:xfrm>
              <a:off x="1574" y="3911"/>
              <a:ext cx="260" cy="130"/>
            </a:xfrm>
            <a:prstGeom prst="rect">
              <a:avLst/>
            </a:prstGeom>
            <a:solidFill>
              <a:srgbClr val="FFFFC9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32" name="Rectangle 65"/>
            <p:cNvSpPr>
              <a:spLocks noChangeArrowheads="1"/>
            </p:cNvSpPr>
            <p:nvPr/>
          </p:nvSpPr>
          <p:spPr bwMode="auto">
            <a:xfrm>
              <a:off x="720" y="3288"/>
              <a:ext cx="44" cy="142"/>
            </a:xfrm>
            <a:prstGeom prst="rect">
              <a:avLst/>
            </a:prstGeom>
            <a:solidFill>
              <a:srgbClr val="FFFFC9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33" name="Rectangle 66"/>
            <p:cNvSpPr>
              <a:spLocks noChangeArrowheads="1"/>
            </p:cNvSpPr>
            <p:nvPr/>
          </p:nvSpPr>
          <p:spPr bwMode="auto">
            <a:xfrm>
              <a:off x="603" y="3273"/>
              <a:ext cx="140" cy="160"/>
            </a:xfrm>
            <a:prstGeom prst="rect">
              <a:avLst/>
            </a:prstGeom>
            <a:solidFill>
              <a:srgbClr val="FFFFC9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34" name="Rectangle 68"/>
            <p:cNvSpPr>
              <a:spLocks noChangeArrowheads="1"/>
            </p:cNvSpPr>
            <p:nvPr/>
          </p:nvSpPr>
          <p:spPr bwMode="auto">
            <a:xfrm>
              <a:off x="1138" y="3276"/>
              <a:ext cx="140" cy="160"/>
            </a:xfrm>
            <a:prstGeom prst="rect">
              <a:avLst/>
            </a:prstGeom>
            <a:solidFill>
              <a:srgbClr val="FFFFC9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35" name="Rectangle 70"/>
            <p:cNvSpPr>
              <a:spLocks noChangeArrowheads="1"/>
            </p:cNvSpPr>
            <p:nvPr/>
          </p:nvSpPr>
          <p:spPr bwMode="auto">
            <a:xfrm>
              <a:off x="793" y="1741"/>
              <a:ext cx="227" cy="181"/>
            </a:xfrm>
            <a:prstGeom prst="rect">
              <a:avLst/>
            </a:prstGeom>
            <a:solidFill>
              <a:srgbClr val="FFFFC9"/>
            </a:solidFill>
            <a:ln w="1905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altLang="zh-CN"/>
                <a:t>Z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7236" name="Rectangle 71"/>
            <p:cNvSpPr>
              <a:spLocks noChangeArrowheads="1"/>
            </p:cNvSpPr>
            <p:nvPr/>
          </p:nvSpPr>
          <p:spPr bwMode="auto">
            <a:xfrm>
              <a:off x="1138" y="1734"/>
              <a:ext cx="227" cy="181"/>
            </a:xfrm>
            <a:prstGeom prst="rect">
              <a:avLst/>
            </a:prstGeom>
            <a:solidFill>
              <a:srgbClr val="FFFFC9"/>
            </a:solidFill>
            <a:ln w="1905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altLang="zh-CN"/>
                <a:t>Z</a:t>
              </a:r>
              <a:r>
                <a:rPr lang="en-US" altLang="zh-CN" baseline="-25000"/>
                <a:t>2</a:t>
              </a:r>
            </a:p>
          </p:txBody>
        </p:sp>
      </p:grp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0" y="6553200"/>
            <a:ext cx="1905000" cy="30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计数型控制器</a:t>
            </a:r>
          </a:p>
        </p:txBody>
      </p:sp>
      <p:graphicFrame>
        <p:nvGraphicFramePr>
          <p:cNvPr id="415748" name="Object 4"/>
          <p:cNvGraphicFramePr>
            <a:graphicFrameLocks noChangeAspect="1"/>
          </p:cNvGraphicFramePr>
          <p:nvPr/>
        </p:nvGraphicFramePr>
        <p:xfrm>
          <a:off x="252413" y="173038"/>
          <a:ext cx="4014787" cy="398462"/>
        </p:xfrm>
        <a:graphic>
          <a:graphicData uri="http://schemas.openxmlformats.org/presentationml/2006/ole">
            <p:oleObj spid="_x0000_s7170" name="Equation" r:id="rId4" imgW="3178080" imgH="304560" progId="Equation.3">
              <p:embed/>
            </p:oleObj>
          </a:graphicData>
        </a:graphic>
      </p:graphicFrame>
      <p:graphicFrame>
        <p:nvGraphicFramePr>
          <p:cNvPr id="415749" name="Object 5"/>
          <p:cNvGraphicFramePr>
            <a:graphicFrameLocks noChangeAspect="1"/>
          </p:cNvGraphicFramePr>
          <p:nvPr/>
        </p:nvGraphicFramePr>
        <p:xfrm>
          <a:off x="228600" y="609600"/>
          <a:ext cx="2286000" cy="373063"/>
        </p:xfrm>
        <a:graphic>
          <a:graphicData uri="http://schemas.openxmlformats.org/presentationml/2006/ole">
            <p:oleObj spid="_x0000_s7171" name="Equation" r:id="rId5" imgW="1729080" imgH="304560" progId="Equation.3">
              <p:embed/>
            </p:oleObj>
          </a:graphicData>
        </a:graphic>
      </p:graphicFrame>
      <p:graphicFrame>
        <p:nvGraphicFramePr>
          <p:cNvPr id="415750" name="Object 6"/>
          <p:cNvGraphicFramePr>
            <a:graphicFrameLocks noChangeAspect="1"/>
          </p:cNvGraphicFramePr>
          <p:nvPr/>
        </p:nvGraphicFramePr>
        <p:xfrm>
          <a:off x="271463" y="1052513"/>
          <a:ext cx="1281112" cy="379412"/>
        </p:xfrm>
        <a:graphic>
          <a:graphicData uri="http://schemas.openxmlformats.org/presentationml/2006/ole">
            <p:oleObj spid="_x0000_s7172" name="Equation" r:id="rId6" imgW="902520" imgH="291960" progId="Equation.3">
              <p:embed/>
            </p:oleObj>
          </a:graphicData>
        </a:graphic>
      </p:graphicFrame>
      <p:graphicFrame>
        <p:nvGraphicFramePr>
          <p:cNvPr id="415751" name="Object 7"/>
          <p:cNvGraphicFramePr>
            <a:graphicFrameLocks noChangeAspect="1"/>
          </p:cNvGraphicFramePr>
          <p:nvPr/>
        </p:nvGraphicFramePr>
        <p:xfrm>
          <a:off x="228600" y="1447800"/>
          <a:ext cx="1600200" cy="385763"/>
        </p:xfrm>
        <a:graphic>
          <a:graphicData uri="http://schemas.openxmlformats.org/presentationml/2006/ole">
            <p:oleObj spid="_x0000_s7173" name="Equation" r:id="rId7" imgW="1105920" imgH="291960" progId="Equation.3">
              <p:embed/>
            </p:oleObj>
          </a:graphicData>
        </a:graphic>
      </p:graphicFrame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3060700" y="373063"/>
            <a:ext cx="6019800" cy="2911475"/>
            <a:chOff x="1200" y="864"/>
            <a:chExt cx="3792" cy="1834"/>
          </a:xfrm>
        </p:grpSpPr>
        <p:sp>
          <p:nvSpPr>
            <p:cNvPr id="7187" name="Rectangle 8"/>
            <p:cNvSpPr>
              <a:spLocks noChangeArrowheads="1"/>
            </p:cNvSpPr>
            <p:nvPr/>
          </p:nvSpPr>
          <p:spPr bwMode="auto">
            <a:xfrm>
              <a:off x="2352" y="1056"/>
              <a:ext cx="720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88" name="Rectangle 9"/>
            <p:cNvSpPr>
              <a:spLocks noChangeArrowheads="1"/>
            </p:cNvSpPr>
            <p:nvPr/>
          </p:nvSpPr>
          <p:spPr bwMode="auto">
            <a:xfrm>
              <a:off x="3456" y="1056"/>
              <a:ext cx="720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89" name="Text Box 10"/>
            <p:cNvSpPr txBox="1">
              <a:spLocks noChangeArrowheads="1"/>
            </p:cNvSpPr>
            <p:nvPr/>
          </p:nvSpPr>
          <p:spPr bwMode="auto">
            <a:xfrm>
              <a:off x="2372" y="1264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7190" name="Text Box 11"/>
            <p:cNvSpPr txBox="1">
              <a:spLocks noChangeArrowheads="1"/>
            </p:cNvSpPr>
            <p:nvPr/>
          </p:nvSpPr>
          <p:spPr bwMode="auto">
            <a:xfrm>
              <a:off x="3456" y="1248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7191" name="AutoShape 12"/>
            <p:cNvSpPr>
              <a:spLocks noChangeArrowheads="1"/>
            </p:cNvSpPr>
            <p:nvPr/>
          </p:nvSpPr>
          <p:spPr bwMode="auto">
            <a:xfrm>
              <a:off x="2832" y="139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92" name="AutoShape 13"/>
            <p:cNvSpPr>
              <a:spLocks noChangeArrowheads="1"/>
            </p:cNvSpPr>
            <p:nvPr/>
          </p:nvSpPr>
          <p:spPr bwMode="auto">
            <a:xfrm>
              <a:off x="3936" y="139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93" name="Line 14"/>
            <p:cNvSpPr>
              <a:spLocks noChangeShapeType="1"/>
            </p:cNvSpPr>
            <p:nvPr/>
          </p:nvSpPr>
          <p:spPr bwMode="auto">
            <a:xfrm>
              <a:off x="1584" y="1872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94" name="Line 15"/>
            <p:cNvSpPr>
              <a:spLocks noChangeShapeType="1"/>
            </p:cNvSpPr>
            <p:nvPr/>
          </p:nvSpPr>
          <p:spPr bwMode="auto">
            <a:xfrm>
              <a:off x="1584" y="2016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95" name="Line 16"/>
            <p:cNvSpPr>
              <a:spLocks noChangeShapeType="1"/>
            </p:cNvSpPr>
            <p:nvPr/>
          </p:nvSpPr>
          <p:spPr bwMode="auto">
            <a:xfrm>
              <a:off x="1584" y="2160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96" name="Line 17"/>
            <p:cNvSpPr>
              <a:spLocks noChangeShapeType="1"/>
            </p:cNvSpPr>
            <p:nvPr/>
          </p:nvSpPr>
          <p:spPr bwMode="auto">
            <a:xfrm>
              <a:off x="1594" y="1703"/>
              <a:ext cx="238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97" name="Line 18"/>
            <p:cNvSpPr>
              <a:spLocks noChangeShapeType="1"/>
            </p:cNvSpPr>
            <p:nvPr/>
          </p:nvSpPr>
          <p:spPr bwMode="auto">
            <a:xfrm>
              <a:off x="2880" y="1488"/>
              <a:ext cx="0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98" name="Line 19"/>
            <p:cNvSpPr>
              <a:spLocks noChangeShapeType="1"/>
            </p:cNvSpPr>
            <p:nvPr/>
          </p:nvSpPr>
          <p:spPr bwMode="auto">
            <a:xfrm>
              <a:off x="3990" y="1497"/>
              <a:ext cx="0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99" name="Line 21"/>
            <p:cNvSpPr>
              <a:spLocks noChangeShapeType="1"/>
            </p:cNvSpPr>
            <p:nvPr/>
          </p:nvSpPr>
          <p:spPr bwMode="auto">
            <a:xfrm flipV="1">
              <a:off x="2880" y="96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00" name="Line 22"/>
            <p:cNvSpPr>
              <a:spLocks noChangeShapeType="1"/>
            </p:cNvSpPr>
            <p:nvPr/>
          </p:nvSpPr>
          <p:spPr bwMode="auto">
            <a:xfrm flipH="1">
              <a:off x="2208" y="960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01" name="Line 23"/>
            <p:cNvSpPr>
              <a:spLocks noChangeShapeType="1"/>
            </p:cNvSpPr>
            <p:nvPr/>
          </p:nvSpPr>
          <p:spPr bwMode="auto">
            <a:xfrm flipV="1">
              <a:off x="4032" y="864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02" name="Line 24"/>
            <p:cNvSpPr>
              <a:spLocks noChangeShapeType="1"/>
            </p:cNvSpPr>
            <p:nvPr/>
          </p:nvSpPr>
          <p:spPr bwMode="auto">
            <a:xfrm flipH="1">
              <a:off x="2064" y="864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03" name="Line 25"/>
            <p:cNvSpPr>
              <a:spLocks noChangeShapeType="1"/>
            </p:cNvSpPr>
            <p:nvPr/>
          </p:nvSpPr>
          <p:spPr bwMode="auto">
            <a:xfrm>
              <a:off x="2208" y="960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04" name="Line 26"/>
            <p:cNvSpPr>
              <a:spLocks noChangeShapeType="1"/>
            </p:cNvSpPr>
            <p:nvPr/>
          </p:nvSpPr>
          <p:spPr bwMode="auto">
            <a:xfrm>
              <a:off x="2064" y="864"/>
              <a:ext cx="0" cy="15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05" name="Line 27"/>
            <p:cNvSpPr>
              <a:spLocks noChangeShapeType="1"/>
            </p:cNvSpPr>
            <p:nvPr/>
          </p:nvSpPr>
          <p:spPr bwMode="auto">
            <a:xfrm>
              <a:off x="1920" y="1536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06" name="Line 28"/>
            <p:cNvSpPr>
              <a:spLocks noChangeShapeType="1"/>
            </p:cNvSpPr>
            <p:nvPr/>
          </p:nvSpPr>
          <p:spPr bwMode="auto">
            <a:xfrm>
              <a:off x="1767" y="1547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07" name="Text Box 29"/>
            <p:cNvSpPr txBox="1">
              <a:spLocks noChangeArrowheads="1"/>
            </p:cNvSpPr>
            <p:nvPr/>
          </p:nvSpPr>
          <p:spPr bwMode="auto">
            <a:xfrm>
              <a:off x="2352" y="1056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7208" name="Text Box 30"/>
            <p:cNvSpPr txBox="1">
              <a:spLocks noChangeArrowheads="1"/>
            </p:cNvSpPr>
            <p:nvPr/>
          </p:nvSpPr>
          <p:spPr bwMode="auto">
            <a:xfrm>
              <a:off x="3504" y="1056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2</a:t>
              </a:r>
            </a:p>
          </p:txBody>
        </p:sp>
        <p:graphicFrame>
          <p:nvGraphicFramePr>
            <p:cNvPr id="7174" name="Object 31"/>
            <p:cNvGraphicFramePr>
              <a:graphicFrameLocks noChangeAspect="1"/>
            </p:cNvGraphicFramePr>
            <p:nvPr/>
          </p:nvGraphicFramePr>
          <p:xfrm>
            <a:off x="2160" y="2448"/>
            <a:ext cx="233" cy="216"/>
          </p:xfrm>
          <a:graphic>
            <a:graphicData uri="http://schemas.openxmlformats.org/presentationml/2006/ole">
              <p:oleObj spid="_x0000_s7174" name="Equation" r:id="rId8" imgW="241560" imgH="291960" progId="Equation.3">
                <p:embed/>
              </p:oleObj>
            </a:graphicData>
          </a:graphic>
        </p:graphicFrame>
        <p:graphicFrame>
          <p:nvGraphicFramePr>
            <p:cNvPr id="7175" name="Object 32"/>
            <p:cNvGraphicFramePr>
              <a:graphicFrameLocks noChangeAspect="1"/>
            </p:cNvGraphicFramePr>
            <p:nvPr/>
          </p:nvGraphicFramePr>
          <p:xfrm>
            <a:off x="1968" y="2448"/>
            <a:ext cx="248" cy="216"/>
          </p:xfrm>
          <a:graphic>
            <a:graphicData uri="http://schemas.openxmlformats.org/presentationml/2006/ole">
              <p:oleObj spid="_x0000_s7175" name="Equation" r:id="rId9" imgW="254160" imgH="291960" progId="Equation.3">
                <p:embed/>
              </p:oleObj>
            </a:graphicData>
          </a:graphic>
        </p:graphicFrame>
        <p:graphicFrame>
          <p:nvGraphicFramePr>
            <p:cNvPr id="7176" name="Object 33"/>
            <p:cNvGraphicFramePr>
              <a:graphicFrameLocks noChangeAspect="1"/>
            </p:cNvGraphicFramePr>
            <p:nvPr/>
          </p:nvGraphicFramePr>
          <p:xfrm>
            <a:off x="1623" y="2448"/>
            <a:ext cx="217" cy="180"/>
          </p:xfrm>
          <a:graphic>
            <a:graphicData uri="http://schemas.openxmlformats.org/presentationml/2006/ole">
              <p:oleObj spid="_x0000_s7176" name="Equation" r:id="rId10" imgW="228960" imgH="241200" progId="Equation.3">
                <p:embed/>
              </p:oleObj>
            </a:graphicData>
          </a:graphic>
        </p:graphicFrame>
        <p:graphicFrame>
          <p:nvGraphicFramePr>
            <p:cNvPr id="7177" name="Object 34"/>
            <p:cNvGraphicFramePr>
              <a:graphicFrameLocks noChangeAspect="1"/>
            </p:cNvGraphicFramePr>
            <p:nvPr/>
          </p:nvGraphicFramePr>
          <p:xfrm>
            <a:off x="1795" y="2448"/>
            <a:ext cx="217" cy="156"/>
          </p:xfrm>
          <a:graphic>
            <a:graphicData uri="http://schemas.openxmlformats.org/presentationml/2006/ole">
              <p:oleObj spid="_x0000_s7177" name="Equation" r:id="rId11" imgW="228960" imgH="203040" progId="Equation.3">
                <p:embed/>
              </p:oleObj>
            </a:graphicData>
          </a:graphic>
        </p:graphicFrame>
        <p:sp>
          <p:nvSpPr>
            <p:cNvPr id="7209" name="Text Box 35"/>
            <p:cNvSpPr txBox="1">
              <a:spLocks noChangeArrowheads="1"/>
            </p:cNvSpPr>
            <p:nvPr/>
          </p:nvSpPr>
          <p:spPr bwMode="auto">
            <a:xfrm>
              <a:off x="1200" y="1536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CP</a:t>
              </a:r>
              <a:endParaRPr lang="en-US" altLang="zh-CN" baseline="-25000"/>
            </a:p>
          </p:txBody>
        </p:sp>
        <p:sp>
          <p:nvSpPr>
            <p:cNvPr id="7210" name="Line 36"/>
            <p:cNvSpPr>
              <a:spLocks noChangeShapeType="1"/>
            </p:cNvSpPr>
            <p:nvPr/>
          </p:nvSpPr>
          <p:spPr bwMode="auto">
            <a:xfrm>
              <a:off x="2496" y="1488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11" name="Line 37"/>
            <p:cNvSpPr>
              <a:spLocks noChangeShapeType="1"/>
            </p:cNvSpPr>
            <p:nvPr/>
          </p:nvSpPr>
          <p:spPr bwMode="auto">
            <a:xfrm>
              <a:off x="3648" y="1488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12" name="Line 38"/>
            <p:cNvSpPr>
              <a:spLocks noChangeShapeType="1"/>
            </p:cNvSpPr>
            <p:nvPr/>
          </p:nvSpPr>
          <p:spPr bwMode="auto">
            <a:xfrm>
              <a:off x="4512" y="1536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13" name="Line 39"/>
            <p:cNvSpPr>
              <a:spLocks noChangeShapeType="1"/>
            </p:cNvSpPr>
            <p:nvPr/>
          </p:nvSpPr>
          <p:spPr bwMode="auto">
            <a:xfrm>
              <a:off x="4704" y="1536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14" name="Text Box 40"/>
            <p:cNvSpPr txBox="1">
              <a:spLocks noChangeArrowheads="1"/>
            </p:cNvSpPr>
            <p:nvPr/>
          </p:nvSpPr>
          <p:spPr bwMode="auto">
            <a:xfrm>
              <a:off x="4368" y="2448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Z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7215" name="Text Box 41"/>
            <p:cNvSpPr txBox="1">
              <a:spLocks noChangeArrowheads="1"/>
            </p:cNvSpPr>
            <p:nvPr/>
          </p:nvSpPr>
          <p:spPr bwMode="auto">
            <a:xfrm>
              <a:off x="4560" y="2448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Z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7216" name="Oval 42"/>
            <p:cNvSpPr>
              <a:spLocks noChangeArrowheads="1"/>
            </p:cNvSpPr>
            <p:nvPr/>
          </p:nvSpPr>
          <p:spPr bwMode="auto">
            <a:xfrm>
              <a:off x="1747" y="1833"/>
              <a:ext cx="53" cy="57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17" name="Oval 43"/>
            <p:cNvSpPr>
              <a:spLocks noChangeArrowheads="1"/>
            </p:cNvSpPr>
            <p:nvPr/>
          </p:nvSpPr>
          <p:spPr bwMode="auto">
            <a:xfrm>
              <a:off x="2180" y="1842"/>
              <a:ext cx="53" cy="57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18" name="Oval 44"/>
            <p:cNvSpPr>
              <a:spLocks noChangeArrowheads="1"/>
            </p:cNvSpPr>
            <p:nvPr/>
          </p:nvSpPr>
          <p:spPr bwMode="auto">
            <a:xfrm>
              <a:off x="2027" y="1833"/>
              <a:ext cx="53" cy="57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19" name="Oval 45"/>
            <p:cNvSpPr>
              <a:spLocks noChangeArrowheads="1"/>
            </p:cNvSpPr>
            <p:nvPr/>
          </p:nvSpPr>
          <p:spPr bwMode="auto">
            <a:xfrm>
              <a:off x="1890" y="1989"/>
              <a:ext cx="53" cy="57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20" name="Oval 46"/>
            <p:cNvSpPr>
              <a:spLocks noChangeArrowheads="1"/>
            </p:cNvSpPr>
            <p:nvPr/>
          </p:nvSpPr>
          <p:spPr bwMode="auto">
            <a:xfrm>
              <a:off x="2046" y="1996"/>
              <a:ext cx="53" cy="57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21" name="Oval 47"/>
            <p:cNvSpPr>
              <a:spLocks noChangeArrowheads="1"/>
            </p:cNvSpPr>
            <p:nvPr/>
          </p:nvSpPr>
          <p:spPr bwMode="auto">
            <a:xfrm>
              <a:off x="2181" y="2005"/>
              <a:ext cx="53" cy="57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22" name="Oval 48"/>
            <p:cNvSpPr>
              <a:spLocks noChangeArrowheads="1"/>
            </p:cNvSpPr>
            <p:nvPr/>
          </p:nvSpPr>
          <p:spPr bwMode="auto">
            <a:xfrm>
              <a:off x="2190" y="2130"/>
              <a:ext cx="53" cy="57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23" name="Oval 49"/>
            <p:cNvSpPr>
              <a:spLocks noChangeArrowheads="1"/>
            </p:cNvSpPr>
            <p:nvPr/>
          </p:nvSpPr>
          <p:spPr bwMode="auto">
            <a:xfrm>
              <a:off x="2046" y="2139"/>
              <a:ext cx="53" cy="57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24" name="Text Box 50"/>
            <p:cNvSpPr txBox="1">
              <a:spLocks noChangeArrowheads="1"/>
            </p:cNvSpPr>
            <p:nvPr/>
          </p:nvSpPr>
          <p:spPr bwMode="auto">
            <a:xfrm>
              <a:off x="3513" y="2036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×</a:t>
              </a:r>
            </a:p>
          </p:txBody>
        </p:sp>
        <p:sp>
          <p:nvSpPr>
            <p:cNvPr id="7225" name="Text Box 51"/>
            <p:cNvSpPr txBox="1">
              <a:spLocks noChangeArrowheads="1"/>
            </p:cNvSpPr>
            <p:nvPr/>
          </p:nvSpPr>
          <p:spPr bwMode="auto">
            <a:xfrm>
              <a:off x="2372" y="1899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×</a:t>
              </a:r>
            </a:p>
          </p:txBody>
        </p:sp>
        <p:sp>
          <p:nvSpPr>
            <p:cNvPr id="7226" name="Text Box 52"/>
            <p:cNvSpPr txBox="1">
              <a:spLocks noChangeArrowheads="1"/>
            </p:cNvSpPr>
            <p:nvPr/>
          </p:nvSpPr>
          <p:spPr bwMode="auto">
            <a:xfrm>
              <a:off x="4560" y="1728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×</a:t>
              </a:r>
            </a:p>
          </p:txBody>
        </p:sp>
        <p:sp>
          <p:nvSpPr>
            <p:cNvPr id="7227" name="Text Box 53"/>
            <p:cNvSpPr txBox="1">
              <a:spLocks noChangeArrowheads="1"/>
            </p:cNvSpPr>
            <p:nvPr/>
          </p:nvSpPr>
          <p:spPr bwMode="auto">
            <a:xfrm>
              <a:off x="4368" y="2016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×</a:t>
              </a:r>
            </a:p>
          </p:txBody>
        </p:sp>
        <p:graphicFrame>
          <p:nvGraphicFramePr>
            <p:cNvPr id="7178" name="Object 54"/>
            <p:cNvGraphicFramePr>
              <a:graphicFrameLocks noChangeAspect="1"/>
            </p:cNvGraphicFramePr>
            <p:nvPr/>
          </p:nvGraphicFramePr>
          <p:xfrm>
            <a:off x="2777" y="1056"/>
            <a:ext cx="248" cy="216"/>
          </p:xfrm>
          <a:graphic>
            <a:graphicData uri="http://schemas.openxmlformats.org/presentationml/2006/ole">
              <p:oleObj spid="_x0000_s7178" name="公式" r:id="rId12" imgW="254160" imgH="291960" progId="Equation.3">
                <p:embed/>
              </p:oleObj>
            </a:graphicData>
          </a:graphic>
        </p:graphicFrame>
        <p:graphicFrame>
          <p:nvGraphicFramePr>
            <p:cNvPr id="7179" name="Object 55"/>
            <p:cNvGraphicFramePr>
              <a:graphicFrameLocks noChangeAspect="1"/>
            </p:cNvGraphicFramePr>
            <p:nvPr/>
          </p:nvGraphicFramePr>
          <p:xfrm>
            <a:off x="3888" y="1056"/>
            <a:ext cx="248" cy="216"/>
          </p:xfrm>
          <a:graphic>
            <a:graphicData uri="http://schemas.openxmlformats.org/presentationml/2006/ole">
              <p:oleObj spid="_x0000_s7179" name="公式" r:id="rId13" imgW="254160" imgH="291960" progId="Equation.3">
                <p:embed/>
              </p:oleObj>
            </a:graphicData>
          </a:graphic>
        </p:graphicFrame>
        <p:graphicFrame>
          <p:nvGraphicFramePr>
            <p:cNvPr id="7180" name="Object 13"/>
            <p:cNvGraphicFramePr>
              <a:graphicFrameLocks noChangeAspect="1"/>
            </p:cNvGraphicFramePr>
            <p:nvPr/>
          </p:nvGraphicFramePr>
          <p:xfrm>
            <a:off x="2441" y="2395"/>
            <a:ext cx="409" cy="251"/>
          </p:xfrm>
          <a:graphic>
            <a:graphicData uri="http://schemas.openxmlformats.org/presentationml/2006/ole">
              <p:oleObj spid="_x0000_s7180" name="公式" r:id="rId14" imgW="317160" imgH="253800" progId="Equation.3">
                <p:embed/>
              </p:oleObj>
            </a:graphicData>
          </a:graphic>
        </p:graphicFrame>
        <p:graphicFrame>
          <p:nvGraphicFramePr>
            <p:cNvPr id="7181" name="Object 14"/>
            <p:cNvGraphicFramePr>
              <a:graphicFrameLocks noChangeAspect="1"/>
            </p:cNvGraphicFramePr>
            <p:nvPr/>
          </p:nvGraphicFramePr>
          <p:xfrm>
            <a:off x="3468" y="2393"/>
            <a:ext cx="409" cy="226"/>
          </p:xfrm>
          <a:graphic>
            <a:graphicData uri="http://schemas.openxmlformats.org/presentationml/2006/ole">
              <p:oleObj spid="_x0000_s7181" name="公式" r:id="rId15" imgW="317160" imgH="228600" progId="Equation.3">
                <p:embed/>
              </p:oleObj>
            </a:graphicData>
          </a:graphic>
        </p:graphicFrame>
      </p:grpSp>
      <p:sp>
        <p:nvSpPr>
          <p:cNvPr id="415801" name="Text Box 57"/>
          <p:cNvSpPr txBox="1">
            <a:spLocks noChangeArrowheads="1"/>
          </p:cNvSpPr>
          <p:nvPr/>
        </p:nvSpPr>
        <p:spPr bwMode="auto">
          <a:xfrm>
            <a:off x="228600" y="1905000"/>
            <a:ext cx="182880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D</a:t>
            </a:r>
            <a:r>
              <a:rPr lang="zh-CN" altLang="en-US"/>
              <a:t>触发器</a:t>
            </a:r>
            <a:r>
              <a:rPr lang="en-US" altLang="zh-CN"/>
              <a:t>+PLA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801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685800" y="1143000"/>
            <a:ext cx="3959225" cy="3902075"/>
            <a:chOff x="432" y="720"/>
            <a:chExt cx="2494" cy="2458"/>
          </a:xfrm>
        </p:grpSpPr>
        <p:sp>
          <p:nvSpPr>
            <p:cNvPr id="8294" name="Rectangle 152"/>
            <p:cNvSpPr>
              <a:spLocks noChangeArrowheads="1"/>
            </p:cNvSpPr>
            <p:nvPr/>
          </p:nvSpPr>
          <p:spPr bwMode="auto">
            <a:xfrm>
              <a:off x="432" y="758"/>
              <a:ext cx="480" cy="22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8295" name="Text Box 153"/>
            <p:cNvSpPr txBox="1">
              <a:spLocks noChangeArrowheads="1"/>
            </p:cNvSpPr>
            <p:nvPr/>
          </p:nvSpPr>
          <p:spPr bwMode="auto">
            <a:xfrm>
              <a:off x="519" y="1550"/>
              <a:ext cx="321" cy="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控制器</a:t>
              </a:r>
            </a:p>
          </p:txBody>
        </p:sp>
        <p:sp>
          <p:nvSpPr>
            <p:cNvPr id="8296" name="AutoShape 154"/>
            <p:cNvSpPr>
              <a:spLocks noChangeArrowheads="1"/>
            </p:cNvSpPr>
            <p:nvPr/>
          </p:nvSpPr>
          <p:spPr bwMode="auto">
            <a:xfrm flipV="1">
              <a:off x="1582" y="1104"/>
              <a:ext cx="100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90000" tIns="46800" rIns="90000" bIns="46800" anchor="ctr"/>
            <a:lstStyle/>
            <a:p>
              <a:pPr algn="ctr"/>
              <a:r>
                <a:rPr lang="zh-CN" altLang="en-US"/>
                <a:t>比较器</a:t>
              </a:r>
            </a:p>
          </p:txBody>
        </p:sp>
        <p:sp>
          <p:nvSpPr>
            <p:cNvPr id="8297" name="Line 155"/>
            <p:cNvSpPr>
              <a:spLocks noChangeShapeType="1"/>
            </p:cNvSpPr>
            <p:nvPr/>
          </p:nvSpPr>
          <p:spPr bwMode="auto">
            <a:xfrm flipV="1">
              <a:off x="2110" y="9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98" name="Line 156"/>
            <p:cNvSpPr>
              <a:spLocks noChangeShapeType="1"/>
            </p:cNvSpPr>
            <p:nvPr/>
          </p:nvSpPr>
          <p:spPr bwMode="auto">
            <a:xfrm flipH="1">
              <a:off x="910" y="960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99" name="Text Box 157"/>
            <p:cNvSpPr txBox="1">
              <a:spLocks noChangeArrowheads="1"/>
            </p:cNvSpPr>
            <p:nvPr/>
          </p:nvSpPr>
          <p:spPr bwMode="auto">
            <a:xfrm>
              <a:off x="1534" y="720"/>
              <a:ext cx="8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A&gt;B</a:t>
              </a:r>
            </a:p>
          </p:txBody>
        </p:sp>
        <p:sp>
          <p:nvSpPr>
            <p:cNvPr id="8300" name="Rectangle 158"/>
            <p:cNvSpPr>
              <a:spLocks noChangeArrowheads="1"/>
            </p:cNvSpPr>
            <p:nvPr/>
          </p:nvSpPr>
          <p:spPr bwMode="auto">
            <a:xfrm>
              <a:off x="1440" y="2160"/>
              <a:ext cx="52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R</a:t>
              </a:r>
              <a:r>
                <a:rPr lang="en-US" altLang="zh-CN" baseline="-25000"/>
                <a:t>A</a:t>
              </a:r>
            </a:p>
          </p:txBody>
        </p:sp>
        <p:sp>
          <p:nvSpPr>
            <p:cNvPr id="8301" name="Rectangle 159"/>
            <p:cNvSpPr>
              <a:spLocks noChangeArrowheads="1"/>
            </p:cNvSpPr>
            <p:nvPr/>
          </p:nvSpPr>
          <p:spPr bwMode="auto">
            <a:xfrm>
              <a:off x="2243" y="2160"/>
              <a:ext cx="52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R</a:t>
              </a:r>
              <a:r>
                <a:rPr lang="en-US" altLang="zh-CN" baseline="-25000"/>
                <a:t>B</a:t>
              </a:r>
            </a:p>
          </p:txBody>
        </p:sp>
        <p:sp>
          <p:nvSpPr>
            <p:cNvPr id="8302" name="Line 160"/>
            <p:cNvSpPr>
              <a:spLocks noChangeShapeType="1"/>
            </p:cNvSpPr>
            <p:nvPr/>
          </p:nvSpPr>
          <p:spPr bwMode="auto">
            <a:xfrm>
              <a:off x="910" y="2640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03" name="Line 161"/>
            <p:cNvSpPr>
              <a:spLocks noChangeShapeType="1"/>
            </p:cNvSpPr>
            <p:nvPr/>
          </p:nvSpPr>
          <p:spPr bwMode="auto">
            <a:xfrm flipV="1">
              <a:off x="1534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04" name="Rectangle 162"/>
            <p:cNvSpPr>
              <a:spLocks noChangeArrowheads="1"/>
            </p:cNvSpPr>
            <p:nvPr/>
          </p:nvSpPr>
          <p:spPr bwMode="auto">
            <a:xfrm>
              <a:off x="1726" y="1392"/>
              <a:ext cx="77" cy="768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05" name="AutoShape 163"/>
            <p:cNvSpPr>
              <a:spLocks noChangeArrowheads="1"/>
            </p:cNvSpPr>
            <p:nvPr/>
          </p:nvSpPr>
          <p:spPr bwMode="auto">
            <a:xfrm>
              <a:off x="1650" y="15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3F3F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06" name="Rectangle 164"/>
            <p:cNvSpPr>
              <a:spLocks noChangeArrowheads="1"/>
            </p:cNvSpPr>
            <p:nvPr/>
          </p:nvSpPr>
          <p:spPr bwMode="auto">
            <a:xfrm>
              <a:off x="2361" y="1390"/>
              <a:ext cx="73" cy="77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8307" name="AutoShape 165"/>
            <p:cNvSpPr>
              <a:spLocks noChangeArrowheads="1"/>
            </p:cNvSpPr>
            <p:nvPr/>
          </p:nvSpPr>
          <p:spPr bwMode="auto">
            <a:xfrm>
              <a:off x="2282" y="150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3F3F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08" name="AutoShape 166"/>
            <p:cNvSpPr>
              <a:spLocks noChangeArrowheads="1"/>
            </p:cNvSpPr>
            <p:nvPr/>
          </p:nvSpPr>
          <p:spPr bwMode="auto">
            <a:xfrm>
              <a:off x="2545" y="2400"/>
              <a:ext cx="141" cy="480"/>
            </a:xfrm>
            <a:prstGeom prst="upArrow">
              <a:avLst>
                <a:gd name="adj1" fmla="val 50000"/>
                <a:gd name="adj2" fmla="val 85106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09" name="Line 167"/>
            <p:cNvSpPr>
              <a:spLocks noChangeShapeType="1"/>
            </p:cNvSpPr>
            <p:nvPr/>
          </p:nvSpPr>
          <p:spPr bwMode="auto">
            <a:xfrm flipV="1">
              <a:off x="915" y="2832"/>
              <a:ext cx="143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10" name="Line 168"/>
            <p:cNvSpPr>
              <a:spLocks noChangeShapeType="1"/>
            </p:cNvSpPr>
            <p:nvPr/>
          </p:nvSpPr>
          <p:spPr bwMode="auto">
            <a:xfrm flipV="1">
              <a:off x="2350" y="240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11" name="Rectangle 169"/>
            <p:cNvSpPr>
              <a:spLocks noChangeArrowheads="1"/>
            </p:cNvSpPr>
            <p:nvPr/>
          </p:nvSpPr>
          <p:spPr bwMode="auto">
            <a:xfrm>
              <a:off x="2111" y="1872"/>
              <a:ext cx="249" cy="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12" name="Rectangle 170"/>
            <p:cNvSpPr>
              <a:spLocks noChangeArrowheads="1"/>
            </p:cNvSpPr>
            <p:nvPr/>
          </p:nvSpPr>
          <p:spPr bwMode="auto">
            <a:xfrm>
              <a:off x="2110" y="1872"/>
              <a:ext cx="68" cy="72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13" name="Rectangle 171"/>
            <p:cNvSpPr>
              <a:spLocks noChangeArrowheads="1"/>
            </p:cNvSpPr>
            <p:nvPr/>
          </p:nvSpPr>
          <p:spPr bwMode="auto">
            <a:xfrm>
              <a:off x="1870" y="2516"/>
              <a:ext cx="240" cy="78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14" name="Rectangle 172"/>
            <p:cNvSpPr>
              <a:spLocks noChangeArrowheads="1"/>
            </p:cNvSpPr>
            <p:nvPr/>
          </p:nvSpPr>
          <p:spPr bwMode="auto">
            <a:xfrm>
              <a:off x="1783" y="2399"/>
              <a:ext cx="87" cy="195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15" name="Line 173"/>
            <p:cNvSpPr>
              <a:spLocks noChangeShapeType="1"/>
            </p:cNvSpPr>
            <p:nvPr/>
          </p:nvSpPr>
          <p:spPr bwMode="auto">
            <a:xfrm>
              <a:off x="910" y="163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16" name="Line 174"/>
            <p:cNvSpPr>
              <a:spLocks noChangeShapeType="1"/>
            </p:cNvSpPr>
            <p:nvPr/>
          </p:nvSpPr>
          <p:spPr bwMode="auto">
            <a:xfrm>
              <a:off x="1390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17" name="Line 175"/>
            <p:cNvSpPr>
              <a:spLocks noChangeShapeType="1"/>
            </p:cNvSpPr>
            <p:nvPr/>
          </p:nvSpPr>
          <p:spPr bwMode="auto">
            <a:xfrm>
              <a:off x="1390" y="182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18" name="Line 176"/>
            <p:cNvSpPr>
              <a:spLocks noChangeShapeType="1"/>
            </p:cNvSpPr>
            <p:nvPr/>
          </p:nvSpPr>
          <p:spPr bwMode="auto">
            <a:xfrm flipV="1">
              <a:off x="2052" y="16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19" name="Line 177"/>
            <p:cNvSpPr>
              <a:spLocks noChangeShapeType="1"/>
            </p:cNvSpPr>
            <p:nvPr/>
          </p:nvSpPr>
          <p:spPr bwMode="auto">
            <a:xfrm>
              <a:off x="2049" y="1636"/>
              <a:ext cx="245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20" name="Text Box 178"/>
            <p:cNvSpPr txBox="1">
              <a:spLocks noChangeArrowheads="1"/>
            </p:cNvSpPr>
            <p:nvPr/>
          </p:nvSpPr>
          <p:spPr bwMode="auto">
            <a:xfrm>
              <a:off x="2350" y="2928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输入</a:t>
              </a:r>
              <a:r>
                <a:rPr lang="en-US" altLang="zh-CN"/>
                <a:t>X</a:t>
              </a:r>
            </a:p>
          </p:txBody>
        </p:sp>
        <p:sp>
          <p:nvSpPr>
            <p:cNvPr id="8321" name="Text Box 179"/>
            <p:cNvSpPr txBox="1">
              <a:spLocks noChangeArrowheads="1"/>
            </p:cNvSpPr>
            <p:nvPr/>
          </p:nvSpPr>
          <p:spPr bwMode="auto">
            <a:xfrm>
              <a:off x="814" y="1344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CAP</a:t>
              </a:r>
            </a:p>
          </p:txBody>
        </p:sp>
        <p:sp>
          <p:nvSpPr>
            <p:cNvPr id="8322" name="Text Box 180"/>
            <p:cNvSpPr txBox="1">
              <a:spLocks noChangeArrowheads="1"/>
            </p:cNvSpPr>
            <p:nvPr/>
          </p:nvSpPr>
          <p:spPr bwMode="auto">
            <a:xfrm>
              <a:off x="910" y="2832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LDR</a:t>
              </a:r>
              <a:r>
                <a:rPr lang="en-US" altLang="zh-CN" baseline="-25000"/>
                <a:t>B</a:t>
              </a:r>
            </a:p>
          </p:txBody>
        </p:sp>
        <p:sp>
          <p:nvSpPr>
            <p:cNvPr id="8323" name="Text Box 181"/>
            <p:cNvSpPr txBox="1">
              <a:spLocks noChangeArrowheads="1"/>
            </p:cNvSpPr>
            <p:nvPr/>
          </p:nvSpPr>
          <p:spPr bwMode="auto">
            <a:xfrm>
              <a:off x="910" y="2352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LDR</a:t>
              </a:r>
              <a:r>
                <a:rPr lang="en-US" altLang="zh-CN" baseline="-25000"/>
                <a:t>A</a:t>
              </a:r>
            </a:p>
          </p:txBody>
        </p:sp>
        <p:sp>
          <p:nvSpPr>
            <p:cNvPr id="8324" name="Rectangle 182"/>
            <p:cNvSpPr>
              <a:spLocks noChangeArrowheads="1"/>
            </p:cNvSpPr>
            <p:nvPr/>
          </p:nvSpPr>
          <p:spPr bwMode="auto">
            <a:xfrm>
              <a:off x="2154" y="1879"/>
              <a:ext cx="46" cy="6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25" name="Rectangle 183"/>
            <p:cNvSpPr>
              <a:spLocks noChangeArrowheads="1"/>
            </p:cNvSpPr>
            <p:nvPr/>
          </p:nvSpPr>
          <p:spPr bwMode="auto">
            <a:xfrm>
              <a:off x="2082" y="2523"/>
              <a:ext cx="46" cy="66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26" name="Rectangle 184"/>
            <p:cNvSpPr>
              <a:spLocks noChangeArrowheads="1"/>
            </p:cNvSpPr>
            <p:nvPr/>
          </p:nvSpPr>
          <p:spPr bwMode="auto">
            <a:xfrm>
              <a:off x="1837" y="2523"/>
              <a:ext cx="49" cy="6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27" name="Rectangle 185"/>
            <p:cNvSpPr>
              <a:spLocks noChangeArrowheads="1"/>
            </p:cNvSpPr>
            <p:nvPr/>
          </p:nvSpPr>
          <p:spPr bwMode="auto">
            <a:xfrm>
              <a:off x="2336" y="1879"/>
              <a:ext cx="46" cy="6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0" y="6553200"/>
            <a:ext cx="2743200" cy="30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计数型控制器举例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715000" y="1066800"/>
            <a:ext cx="2749550" cy="3976688"/>
            <a:chOff x="3600" y="903"/>
            <a:chExt cx="1732" cy="2505"/>
          </a:xfrm>
        </p:grpSpPr>
        <p:sp>
          <p:nvSpPr>
            <p:cNvPr id="8276" name="Rectangle 36"/>
            <p:cNvSpPr>
              <a:spLocks noChangeArrowheads="1"/>
            </p:cNvSpPr>
            <p:nvPr/>
          </p:nvSpPr>
          <p:spPr bwMode="auto">
            <a:xfrm>
              <a:off x="3856" y="110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LDR</a:t>
              </a:r>
              <a:r>
                <a:rPr lang="en-US" altLang="zh-CN" baseline="-25000"/>
                <a:t>B</a:t>
              </a:r>
            </a:p>
          </p:txBody>
        </p:sp>
        <p:sp>
          <p:nvSpPr>
            <p:cNvPr id="8277" name="AutoShape 37"/>
            <p:cNvSpPr>
              <a:spLocks noChangeArrowheads="1"/>
            </p:cNvSpPr>
            <p:nvPr/>
          </p:nvSpPr>
          <p:spPr bwMode="auto">
            <a:xfrm>
              <a:off x="4032" y="3120"/>
              <a:ext cx="864" cy="28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A&gt;B</a:t>
              </a:r>
            </a:p>
          </p:txBody>
        </p:sp>
        <p:sp>
          <p:nvSpPr>
            <p:cNvPr id="8278" name="Line 38"/>
            <p:cNvSpPr>
              <a:spLocks noChangeShapeType="1"/>
            </p:cNvSpPr>
            <p:nvPr/>
          </p:nvSpPr>
          <p:spPr bwMode="auto">
            <a:xfrm>
              <a:off x="4482" y="138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79" name="Line 39"/>
            <p:cNvSpPr>
              <a:spLocks noChangeShapeType="1"/>
            </p:cNvSpPr>
            <p:nvPr/>
          </p:nvSpPr>
          <p:spPr bwMode="auto">
            <a:xfrm>
              <a:off x="4482" y="186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80" name="Line 40"/>
            <p:cNvSpPr>
              <a:spLocks noChangeShapeType="1"/>
            </p:cNvSpPr>
            <p:nvPr/>
          </p:nvSpPr>
          <p:spPr bwMode="auto">
            <a:xfrm>
              <a:off x="4482" y="234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81" name="Line 41"/>
            <p:cNvSpPr>
              <a:spLocks noChangeShapeType="1"/>
            </p:cNvSpPr>
            <p:nvPr/>
          </p:nvSpPr>
          <p:spPr bwMode="auto">
            <a:xfrm flipV="1">
              <a:off x="3600" y="1488"/>
              <a:ext cx="0" cy="17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82" name="Line 42"/>
            <p:cNvSpPr>
              <a:spLocks noChangeShapeType="1"/>
            </p:cNvSpPr>
            <p:nvPr/>
          </p:nvSpPr>
          <p:spPr bwMode="auto">
            <a:xfrm>
              <a:off x="3609" y="1488"/>
              <a:ext cx="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83" name="Line 43"/>
            <p:cNvSpPr>
              <a:spLocks noChangeShapeType="1"/>
            </p:cNvSpPr>
            <p:nvPr/>
          </p:nvSpPr>
          <p:spPr bwMode="auto">
            <a:xfrm>
              <a:off x="4482" y="90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84" name="Text Box 44"/>
            <p:cNvSpPr txBox="1">
              <a:spLocks noChangeArrowheads="1"/>
            </p:cNvSpPr>
            <p:nvPr/>
          </p:nvSpPr>
          <p:spPr bwMode="auto">
            <a:xfrm>
              <a:off x="4848" y="302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8285" name="Text Box 45"/>
            <p:cNvSpPr txBox="1">
              <a:spLocks noChangeArrowheads="1"/>
            </p:cNvSpPr>
            <p:nvPr/>
          </p:nvSpPr>
          <p:spPr bwMode="auto">
            <a:xfrm>
              <a:off x="3840" y="302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8286" name="Line 46"/>
            <p:cNvSpPr>
              <a:spLocks noChangeShapeType="1"/>
            </p:cNvSpPr>
            <p:nvPr/>
          </p:nvSpPr>
          <p:spPr bwMode="auto">
            <a:xfrm flipH="1" flipV="1">
              <a:off x="3602" y="3262"/>
              <a:ext cx="41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87" name="Line 47"/>
            <p:cNvSpPr>
              <a:spLocks noChangeShapeType="1"/>
            </p:cNvSpPr>
            <p:nvPr/>
          </p:nvSpPr>
          <p:spPr bwMode="auto">
            <a:xfrm flipH="1" flipV="1">
              <a:off x="4896" y="3264"/>
              <a:ext cx="4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88" name="Line 48"/>
            <p:cNvSpPr>
              <a:spLocks noChangeShapeType="1"/>
            </p:cNvSpPr>
            <p:nvPr/>
          </p:nvSpPr>
          <p:spPr bwMode="auto">
            <a:xfrm flipH="1">
              <a:off x="4480" y="1952"/>
              <a:ext cx="85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89" name="Rectangle 49"/>
            <p:cNvSpPr>
              <a:spLocks noChangeArrowheads="1"/>
            </p:cNvSpPr>
            <p:nvPr/>
          </p:nvSpPr>
          <p:spPr bwMode="auto">
            <a:xfrm>
              <a:off x="3881" y="158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LDR</a:t>
              </a:r>
              <a:r>
                <a:rPr lang="en-US" altLang="zh-CN" baseline="-25000"/>
                <a:t>A</a:t>
              </a:r>
            </a:p>
          </p:txBody>
        </p:sp>
        <p:sp>
          <p:nvSpPr>
            <p:cNvPr id="8290" name="Rectangle 50"/>
            <p:cNvSpPr>
              <a:spLocks noChangeArrowheads="1"/>
            </p:cNvSpPr>
            <p:nvPr/>
          </p:nvSpPr>
          <p:spPr bwMode="auto">
            <a:xfrm>
              <a:off x="3881" y="206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LDR</a:t>
              </a:r>
              <a:r>
                <a:rPr lang="en-US" altLang="zh-CN" baseline="-25000"/>
                <a:t>B</a:t>
              </a:r>
            </a:p>
          </p:txBody>
        </p:sp>
        <p:sp>
          <p:nvSpPr>
            <p:cNvPr id="8291" name="Rectangle 51"/>
            <p:cNvSpPr>
              <a:spLocks noChangeArrowheads="1"/>
            </p:cNvSpPr>
            <p:nvPr/>
          </p:nvSpPr>
          <p:spPr bwMode="auto">
            <a:xfrm>
              <a:off x="3881" y="254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CAP</a:t>
              </a:r>
              <a:endParaRPr lang="en-US" altLang="zh-CN" baseline="-25000"/>
            </a:p>
          </p:txBody>
        </p:sp>
        <p:sp>
          <p:nvSpPr>
            <p:cNvPr id="8292" name="Line 52"/>
            <p:cNvSpPr>
              <a:spLocks noChangeShapeType="1"/>
            </p:cNvSpPr>
            <p:nvPr/>
          </p:nvSpPr>
          <p:spPr bwMode="auto">
            <a:xfrm>
              <a:off x="4464" y="288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93" name="Line 53"/>
            <p:cNvSpPr>
              <a:spLocks noChangeShapeType="1"/>
            </p:cNvSpPr>
            <p:nvPr/>
          </p:nvSpPr>
          <p:spPr bwMode="auto">
            <a:xfrm flipV="1">
              <a:off x="5328" y="1968"/>
              <a:ext cx="0" cy="1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4450" y="174625"/>
            <a:ext cx="990600" cy="406400"/>
            <a:chOff x="240" y="480"/>
            <a:chExt cx="1488" cy="256"/>
          </a:xfrm>
        </p:grpSpPr>
        <p:sp>
          <p:nvSpPr>
            <p:cNvPr id="8274" name="Text Box 55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gradFill rotWithShape="0">
              <a:gsLst>
                <a:gs pos="0">
                  <a:srgbClr val="470047"/>
                </a:gs>
                <a:gs pos="5000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例</a:t>
              </a:r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275" name="Line 56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17849" name="Text Box 57"/>
          <p:cNvSpPr txBox="1">
            <a:spLocks noChangeArrowheads="1"/>
          </p:cNvSpPr>
          <p:nvPr/>
        </p:nvSpPr>
        <p:spPr bwMode="auto">
          <a:xfrm>
            <a:off x="922338" y="200025"/>
            <a:ext cx="5954712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设计如图所示计数器型控制器。计数器状态变化发生在</a:t>
            </a:r>
            <a:r>
              <a:rPr lang="en-US" altLang="zh-CN"/>
              <a:t>T</a:t>
            </a:r>
            <a:r>
              <a:rPr lang="en-US" altLang="zh-CN" baseline="-25000"/>
              <a:t>1</a:t>
            </a:r>
            <a:r>
              <a:rPr lang="zh-CN" altLang="en-US"/>
              <a:t>时序，打入寄存器控制信号发生在</a:t>
            </a:r>
            <a:r>
              <a:rPr lang="en-US" altLang="zh-CN"/>
              <a:t>T</a:t>
            </a:r>
            <a:r>
              <a:rPr lang="en-US" altLang="zh-CN" baseline="-25000"/>
              <a:t>2</a:t>
            </a:r>
            <a:r>
              <a:rPr lang="zh-CN" altLang="en-US"/>
              <a:t>时序。</a:t>
            </a:r>
          </a:p>
        </p:txBody>
      </p: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7620000" y="990600"/>
            <a:ext cx="685800" cy="2759075"/>
            <a:chOff x="4896" y="480"/>
            <a:chExt cx="432" cy="1738"/>
          </a:xfrm>
        </p:grpSpPr>
        <p:sp>
          <p:nvSpPr>
            <p:cNvPr id="8270" name="Text Box 58"/>
            <p:cNvSpPr txBox="1">
              <a:spLocks noChangeArrowheads="1"/>
            </p:cNvSpPr>
            <p:nvPr/>
          </p:nvSpPr>
          <p:spPr bwMode="auto">
            <a:xfrm>
              <a:off x="4896" y="480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00</a:t>
              </a:r>
            </a:p>
          </p:txBody>
        </p:sp>
        <p:sp>
          <p:nvSpPr>
            <p:cNvPr id="8271" name="Text Box 59"/>
            <p:cNvSpPr txBox="1">
              <a:spLocks noChangeArrowheads="1"/>
            </p:cNvSpPr>
            <p:nvPr/>
          </p:nvSpPr>
          <p:spPr bwMode="auto">
            <a:xfrm>
              <a:off x="4896" y="1008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01</a:t>
              </a:r>
            </a:p>
          </p:txBody>
        </p:sp>
        <p:sp>
          <p:nvSpPr>
            <p:cNvPr id="8272" name="Text Box 60"/>
            <p:cNvSpPr txBox="1">
              <a:spLocks noChangeArrowheads="1"/>
            </p:cNvSpPr>
            <p:nvPr/>
          </p:nvSpPr>
          <p:spPr bwMode="auto">
            <a:xfrm>
              <a:off x="4896" y="1488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11</a:t>
              </a:r>
            </a:p>
          </p:txBody>
        </p:sp>
        <p:sp>
          <p:nvSpPr>
            <p:cNvPr id="8273" name="Text Box 61"/>
            <p:cNvSpPr txBox="1">
              <a:spLocks noChangeArrowheads="1"/>
            </p:cNvSpPr>
            <p:nvPr/>
          </p:nvSpPr>
          <p:spPr bwMode="auto">
            <a:xfrm>
              <a:off x="4896" y="1968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10</a:t>
              </a:r>
            </a:p>
          </p:txBody>
        </p:sp>
      </p:grp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5867400" y="1038225"/>
            <a:ext cx="460375" cy="2711450"/>
            <a:chOff x="3792" y="510"/>
            <a:chExt cx="290" cy="1708"/>
          </a:xfrm>
        </p:grpSpPr>
        <p:sp>
          <p:nvSpPr>
            <p:cNvPr id="8266" name="Text Box 63"/>
            <p:cNvSpPr txBox="1">
              <a:spLocks noChangeArrowheads="1"/>
            </p:cNvSpPr>
            <p:nvPr/>
          </p:nvSpPr>
          <p:spPr bwMode="auto">
            <a:xfrm>
              <a:off x="3794" y="510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8267" name="Text Box 64"/>
            <p:cNvSpPr txBox="1">
              <a:spLocks noChangeArrowheads="1"/>
            </p:cNvSpPr>
            <p:nvPr/>
          </p:nvSpPr>
          <p:spPr bwMode="auto">
            <a:xfrm>
              <a:off x="3792" y="110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8268" name="Text Box 65"/>
            <p:cNvSpPr txBox="1">
              <a:spLocks noChangeArrowheads="1"/>
            </p:cNvSpPr>
            <p:nvPr/>
          </p:nvSpPr>
          <p:spPr bwMode="auto">
            <a:xfrm>
              <a:off x="3792" y="1488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8269" name="Text Box 66"/>
            <p:cNvSpPr txBox="1">
              <a:spLocks noChangeArrowheads="1"/>
            </p:cNvSpPr>
            <p:nvPr/>
          </p:nvSpPr>
          <p:spPr bwMode="auto">
            <a:xfrm>
              <a:off x="3792" y="1968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d</a:t>
              </a:r>
            </a:p>
          </p:txBody>
        </p:sp>
      </p:grpSp>
      <p:graphicFrame>
        <p:nvGraphicFramePr>
          <p:cNvPr id="417979" name="Group 187"/>
          <p:cNvGraphicFramePr>
            <a:graphicFrameLocks noGrp="1"/>
          </p:cNvGraphicFramePr>
          <p:nvPr/>
        </p:nvGraphicFramePr>
        <p:xfrm>
          <a:off x="566738" y="1249363"/>
          <a:ext cx="4535487" cy="3744912"/>
        </p:xfrm>
        <a:graphic>
          <a:graphicData uri="http://schemas.openxmlformats.org/drawingml/2006/table">
            <a:tbl>
              <a:tblPr/>
              <a:tblGrid>
                <a:gridCol w="584200"/>
                <a:gridCol w="566737"/>
                <a:gridCol w="568325"/>
                <a:gridCol w="400050"/>
                <a:gridCol w="701675"/>
                <a:gridCol w="701675"/>
                <a:gridCol w="1012825"/>
              </a:tblGrid>
              <a:tr h="5365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现态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次态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转移条件</a:t>
                      </a:r>
                      <a:endParaRPr kumimoji="1" lang="zh-CN" altLang="en-US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A&gt;B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A&gt;B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  <p:sp>
        <p:nvSpPr>
          <p:cNvPr id="417940" name="Line 148"/>
          <p:cNvSpPr>
            <a:spLocks noChangeShapeType="1"/>
          </p:cNvSpPr>
          <p:nvPr/>
        </p:nvSpPr>
        <p:spPr bwMode="auto">
          <a:xfrm>
            <a:off x="4427538" y="458152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417941" name="Object 149"/>
          <p:cNvGraphicFramePr>
            <a:graphicFrameLocks noChangeAspect="1"/>
          </p:cNvGraphicFramePr>
          <p:nvPr/>
        </p:nvGraphicFramePr>
        <p:xfrm>
          <a:off x="457200" y="5029200"/>
          <a:ext cx="5257800" cy="420688"/>
        </p:xfrm>
        <a:graphic>
          <a:graphicData uri="http://schemas.openxmlformats.org/presentationml/2006/ole">
            <p:oleObj spid="_x0000_s8194" name="Equation" r:id="rId3" imgW="4627440" imgH="304560" progId="Equation.3">
              <p:embed/>
            </p:oleObj>
          </a:graphicData>
        </a:graphic>
      </p:graphicFrame>
      <p:graphicFrame>
        <p:nvGraphicFramePr>
          <p:cNvPr id="417942" name="Object 150"/>
          <p:cNvGraphicFramePr>
            <a:graphicFrameLocks noChangeAspect="1"/>
          </p:cNvGraphicFramePr>
          <p:nvPr/>
        </p:nvGraphicFramePr>
        <p:xfrm>
          <a:off x="452438" y="5519738"/>
          <a:ext cx="1420812" cy="390525"/>
        </p:xfrm>
        <a:graphic>
          <a:graphicData uri="http://schemas.openxmlformats.org/presentationml/2006/ole">
            <p:oleObj spid="_x0000_s8195" name="Equation" r:id="rId4" imgW="114408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49" grpId="0" autoUpdateAnimBg="0"/>
      <p:bldP spid="4179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7"/>
          <p:cNvGrpSpPr>
            <a:grpSpLocks/>
          </p:cNvGrpSpPr>
          <p:nvPr/>
        </p:nvGrpSpPr>
        <p:grpSpPr bwMode="auto">
          <a:xfrm>
            <a:off x="468313" y="908050"/>
            <a:ext cx="8208962" cy="5030788"/>
            <a:chOff x="295" y="579"/>
            <a:chExt cx="5171" cy="3169"/>
          </a:xfrm>
        </p:grpSpPr>
        <p:pic>
          <p:nvPicPr>
            <p:cNvPr id="3072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" y="579"/>
              <a:ext cx="5171" cy="3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26" name="Rectangle 5"/>
            <p:cNvSpPr>
              <a:spLocks noChangeArrowheads="1"/>
            </p:cNvSpPr>
            <p:nvPr/>
          </p:nvSpPr>
          <p:spPr bwMode="auto">
            <a:xfrm>
              <a:off x="3787" y="3592"/>
              <a:ext cx="1254" cy="147"/>
            </a:xfrm>
            <a:prstGeom prst="rect">
              <a:avLst/>
            </a:prstGeom>
            <a:solidFill>
              <a:srgbClr val="FFFFC9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727" name="Rectangle 6"/>
            <p:cNvSpPr>
              <a:spLocks noChangeArrowheads="1"/>
            </p:cNvSpPr>
            <p:nvPr/>
          </p:nvSpPr>
          <p:spPr bwMode="auto">
            <a:xfrm>
              <a:off x="3651" y="3657"/>
              <a:ext cx="318" cy="91"/>
            </a:xfrm>
            <a:prstGeom prst="rect">
              <a:avLst/>
            </a:prstGeom>
            <a:solidFill>
              <a:srgbClr val="FFFFC9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0723" name="Text Box 8"/>
          <p:cNvSpPr txBox="1">
            <a:spLocks noChangeArrowheads="1"/>
          </p:cNvSpPr>
          <p:nvPr/>
        </p:nvSpPr>
        <p:spPr bwMode="auto">
          <a:xfrm>
            <a:off x="2771775" y="260350"/>
            <a:ext cx="29527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药片装瓶计数演示系统</a:t>
            </a:r>
          </a:p>
        </p:txBody>
      </p:sp>
      <p:sp>
        <p:nvSpPr>
          <p:cNvPr id="483337" name="Rectangle 9"/>
          <p:cNvSpPr>
            <a:spLocks noGrp="1" noChangeArrowheads="1"/>
          </p:cNvSpPr>
          <p:nvPr>
            <p:ph type="title"/>
          </p:nvPr>
        </p:nvSpPr>
        <p:spPr>
          <a:xfrm>
            <a:off x="5527675" y="6597650"/>
            <a:ext cx="3600450" cy="215900"/>
          </a:xfrm>
        </p:spPr>
        <p:txBody>
          <a:bodyPr/>
          <a:lstStyle/>
          <a:p>
            <a:pPr algn="r" eaLnBrk="1" hangingPunct="1">
              <a:defRPr/>
            </a:pPr>
            <a:r>
              <a:rPr lang="zh-CN" altLang="en-US" sz="18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数字系统举例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0" y="6553200"/>
            <a:ext cx="2438400" cy="30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计数型控制器举例</a:t>
            </a:r>
          </a:p>
        </p:txBody>
      </p:sp>
      <p:graphicFrame>
        <p:nvGraphicFramePr>
          <p:cNvPr id="418820" name="Object 4"/>
          <p:cNvGraphicFramePr>
            <a:graphicFrameLocks noChangeAspect="1"/>
          </p:cNvGraphicFramePr>
          <p:nvPr/>
        </p:nvGraphicFramePr>
        <p:xfrm>
          <a:off x="139700" y="87313"/>
          <a:ext cx="5403850" cy="404812"/>
        </p:xfrm>
        <a:graphic>
          <a:graphicData uri="http://schemas.openxmlformats.org/presentationml/2006/ole">
            <p:oleObj spid="_x0000_s9218" name="Equation" r:id="rId3" imgW="4627440" imgH="304560" progId="Equation.3">
              <p:embed/>
            </p:oleObj>
          </a:graphicData>
        </a:graphic>
      </p:graphicFrame>
      <p:graphicFrame>
        <p:nvGraphicFramePr>
          <p:cNvPr id="418821" name="Object 5"/>
          <p:cNvGraphicFramePr>
            <a:graphicFrameLocks noChangeAspect="1"/>
          </p:cNvGraphicFramePr>
          <p:nvPr/>
        </p:nvGraphicFramePr>
        <p:xfrm>
          <a:off x="269875" y="696913"/>
          <a:ext cx="1671638" cy="361950"/>
        </p:xfrm>
        <a:graphic>
          <a:graphicData uri="http://schemas.openxmlformats.org/presentationml/2006/ole">
            <p:oleObj spid="_x0000_s9219" name="Equation" r:id="rId4" imgW="1144080" imgH="304560" progId="Equation.3">
              <p:embed/>
            </p:oleObj>
          </a:graphicData>
        </a:graphic>
      </p:graphicFrame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5078413" y="3463925"/>
            <a:ext cx="3886200" cy="3260725"/>
            <a:chOff x="1440" y="1364"/>
            <a:chExt cx="2448" cy="2054"/>
          </a:xfrm>
        </p:grpSpPr>
        <p:sp>
          <p:nvSpPr>
            <p:cNvPr id="9308" name="Rectangle 7"/>
            <p:cNvSpPr>
              <a:spLocks noChangeArrowheads="1"/>
            </p:cNvSpPr>
            <p:nvPr/>
          </p:nvSpPr>
          <p:spPr bwMode="auto">
            <a:xfrm>
              <a:off x="2064" y="1584"/>
              <a:ext cx="720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309" name="Rectangle 8"/>
            <p:cNvSpPr>
              <a:spLocks noChangeArrowheads="1"/>
            </p:cNvSpPr>
            <p:nvPr/>
          </p:nvSpPr>
          <p:spPr bwMode="auto">
            <a:xfrm>
              <a:off x="3168" y="1584"/>
              <a:ext cx="720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310" name="Text Box 9"/>
            <p:cNvSpPr txBox="1">
              <a:spLocks noChangeArrowheads="1"/>
            </p:cNvSpPr>
            <p:nvPr/>
          </p:nvSpPr>
          <p:spPr bwMode="auto">
            <a:xfrm>
              <a:off x="2084" y="179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9311" name="Text Box 10"/>
            <p:cNvSpPr txBox="1">
              <a:spLocks noChangeArrowheads="1"/>
            </p:cNvSpPr>
            <p:nvPr/>
          </p:nvSpPr>
          <p:spPr bwMode="auto">
            <a:xfrm>
              <a:off x="3168" y="1776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9312" name="AutoShape 11"/>
            <p:cNvSpPr>
              <a:spLocks noChangeArrowheads="1"/>
            </p:cNvSpPr>
            <p:nvPr/>
          </p:nvSpPr>
          <p:spPr bwMode="auto">
            <a:xfrm>
              <a:off x="2544" y="1920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313" name="AutoShape 12"/>
            <p:cNvSpPr>
              <a:spLocks noChangeArrowheads="1"/>
            </p:cNvSpPr>
            <p:nvPr/>
          </p:nvSpPr>
          <p:spPr bwMode="auto">
            <a:xfrm>
              <a:off x="3648" y="1920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314" name="Line 16"/>
            <p:cNvSpPr>
              <a:spLocks noChangeShapeType="1"/>
            </p:cNvSpPr>
            <p:nvPr/>
          </p:nvSpPr>
          <p:spPr bwMode="auto">
            <a:xfrm>
              <a:off x="1824" y="2208"/>
              <a:ext cx="188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315" name="Line 19"/>
            <p:cNvSpPr>
              <a:spLocks noChangeShapeType="1"/>
            </p:cNvSpPr>
            <p:nvPr/>
          </p:nvSpPr>
          <p:spPr bwMode="auto">
            <a:xfrm flipV="1">
              <a:off x="2592" y="1377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316" name="Line 21"/>
            <p:cNvSpPr>
              <a:spLocks noChangeShapeType="1"/>
            </p:cNvSpPr>
            <p:nvPr/>
          </p:nvSpPr>
          <p:spPr bwMode="auto">
            <a:xfrm flipV="1">
              <a:off x="3671" y="1364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317" name="Text Box 27"/>
            <p:cNvSpPr txBox="1">
              <a:spLocks noChangeArrowheads="1"/>
            </p:cNvSpPr>
            <p:nvPr/>
          </p:nvSpPr>
          <p:spPr bwMode="auto">
            <a:xfrm>
              <a:off x="2112" y="1564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9318" name="Text Box 28"/>
            <p:cNvSpPr txBox="1">
              <a:spLocks noChangeArrowheads="1"/>
            </p:cNvSpPr>
            <p:nvPr/>
          </p:nvSpPr>
          <p:spPr bwMode="auto">
            <a:xfrm>
              <a:off x="3216" y="1584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9319" name="Text Box 33"/>
            <p:cNvSpPr txBox="1">
              <a:spLocks noChangeArrowheads="1"/>
            </p:cNvSpPr>
            <p:nvPr/>
          </p:nvSpPr>
          <p:spPr bwMode="auto">
            <a:xfrm>
              <a:off x="1440" y="2016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T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9320" name="Text Box 38"/>
            <p:cNvSpPr txBox="1">
              <a:spLocks noChangeArrowheads="1"/>
            </p:cNvSpPr>
            <p:nvPr/>
          </p:nvSpPr>
          <p:spPr bwMode="auto">
            <a:xfrm>
              <a:off x="3168" y="3168"/>
              <a:ext cx="48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A&gt;B</a:t>
              </a:r>
              <a:endParaRPr lang="en-US" altLang="zh-CN" baseline="-25000"/>
            </a:p>
          </p:txBody>
        </p:sp>
        <p:graphicFrame>
          <p:nvGraphicFramePr>
            <p:cNvPr id="9227" name="Object 52"/>
            <p:cNvGraphicFramePr>
              <a:graphicFrameLocks noChangeAspect="1"/>
            </p:cNvGraphicFramePr>
            <p:nvPr/>
          </p:nvGraphicFramePr>
          <p:xfrm>
            <a:off x="2496" y="1584"/>
            <a:ext cx="233" cy="216"/>
          </p:xfrm>
          <a:graphic>
            <a:graphicData uri="http://schemas.openxmlformats.org/presentationml/2006/ole">
              <p:oleObj spid="_x0000_s9227" name="Equation" r:id="rId5" imgW="241560" imgH="291960" progId="Equation.3">
                <p:embed/>
              </p:oleObj>
            </a:graphicData>
          </a:graphic>
        </p:graphicFrame>
        <p:graphicFrame>
          <p:nvGraphicFramePr>
            <p:cNvPr id="9228" name="Object 53"/>
            <p:cNvGraphicFramePr>
              <a:graphicFrameLocks noChangeAspect="1"/>
            </p:cNvGraphicFramePr>
            <p:nvPr/>
          </p:nvGraphicFramePr>
          <p:xfrm>
            <a:off x="3600" y="1584"/>
            <a:ext cx="248" cy="216"/>
          </p:xfrm>
          <a:graphic>
            <a:graphicData uri="http://schemas.openxmlformats.org/presentationml/2006/ole">
              <p:oleObj spid="_x0000_s9228" name="Equation" r:id="rId6" imgW="254160" imgH="291960" progId="Equation.3">
                <p:embed/>
              </p:oleObj>
            </a:graphicData>
          </a:graphic>
        </p:graphicFrame>
        <p:sp>
          <p:nvSpPr>
            <p:cNvPr id="9321" name="Line 54"/>
            <p:cNvSpPr>
              <a:spLocks noChangeShapeType="1"/>
            </p:cNvSpPr>
            <p:nvPr/>
          </p:nvSpPr>
          <p:spPr bwMode="auto">
            <a:xfrm>
              <a:off x="2583" y="2015"/>
              <a:ext cx="0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322" name="Line 55"/>
            <p:cNvSpPr>
              <a:spLocks noChangeShapeType="1"/>
            </p:cNvSpPr>
            <p:nvPr/>
          </p:nvSpPr>
          <p:spPr bwMode="auto">
            <a:xfrm flipH="1">
              <a:off x="3694" y="2007"/>
              <a:ext cx="2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323" name="Line 57"/>
            <p:cNvSpPr>
              <a:spLocks noChangeShapeType="1"/>
            </p:cNvSpPr>
            <p:nvPr/>
          </p:nvSpPr>
          <p:spPr bwMode="auto">
            <a:xfrm rot="-5400000">
              <a:off x="3120" y="259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324" name="Line 58"/>
            <p:cNvSpPr>
              <a:spLocks noChangeShapeType="1"/>
            </p:cNvSpPr>
            <p:nvPr/>
          </p:nvSpPr>
          <p:spPr bwMode="auto">
            <a:xfrm rot="-5400000">
              <a:off x="3312" y="259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325" name="Line 59"/>
            <p:cNvSpPr>
              <a:spLocks noChangeShapeType="1"/>
            </p:cNvSpPr>
            <p:nvPr/>
          </p:nvSpPr>
          <p:spPr bwMode="auto">
            <a:xfrm rot="16200000" flipV="1">
              <a:off x="3199" y="2161"/>
              <a:ext cx="2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9326" name="Group 84"/>
            <p:cNvGrpSpPr>
              <a:grpSpLocks/>
            </p:cNvGrpSpPr>
            <p:nvPr/>
          </p:nvGrpSpPr>
          <p:grpSpPr bwMode="auto">
            <a:xfrm>
              <a:off x="3149" y="2284"/>
              <a:ext cx="326" cy="260"/>
              <a:chOff x="3130" y="2284"/>
              <a:chExt cx="361" cy="386"/>
            </a:xfrm>
          </p:grpSpPr>
          <p:sp>
            <p:nvSpPr>
              <p:cNvPr id="9343" name="Freeform 63"/>
              <p:cNvSpPr>
                <a:spLocks/>
              </p:cNvSpPr>
              <p:nvPr/>
            </p:nvSpPr>
            <p:spPr bwMode="auto">
              <a:xfrm rot="-5400000">
                <a:off x="3268" y="2454"/>
                <a:ext cx="78" cy="354"/>
              </a:xfrm>
              <a:custGeom>
                <a:avLst/>
                <a:gdLst>
                  <a:gd name="T0" fmla="*/ 2 w 85"/>
                  <a:gd name="T1" fmla="*/ 0 h 306"/>
                  <a:gd name="T2" fmla="*/ 6 w 85"/>
                  <a:gd name="T3" fmla="*/ 14317 h 306"/>
                  <a:gd name="T4" fmla="*/ 6 w 85"/>
                  <a:gd name="T5" fmla="*/ 36696 h 306"/>
                  <a:gd name="T6" fmla="*/ 0 w 85"/>
                  <a:gd name="T7" fmla="*/ 50170 h 30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"/>
                  <a:gd name="T13" fmla="*/ 0 h 306"/>
                  <a:gd name="T14" fmla="*/ 85 w 85"/>
                  <a:gd name="T15" fmla="*/ 306 h 30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5" h="306">
                    <a:moveTo>
                      <a:pt x="2" y="0"/>
                    </a:moveTo>
                    <a:cubicBezTo>
                      <a:pt x="14" y="14"/>
                      <a:pt x="61" y="50"/>
                      <a:pt x="73" y="87"/>
                    </a:cubicBezTo>
                    <a:cubicBezTo>
                      <a:pt x="85" y="124"/>
                      <a:pt x="85" y="188"/>
                      <a:pt x="73" y="224"/>
                    </a:cubicBezTo>
                    <a:cubicBezTo>
                      <a:pt x="61" y="260"/>
                      <a:pt x="15" y="289"/>
                      <a:pt x="0" y="30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344" name="Freeform 64"/>
              <p:cNvSpPr>
                <a:spLocks/>
              </p:cNvSpPr>
              <p:nvPr/>
            </p:nvSpPr>
            <p:spPr bwMode="auto">
              <a:xfrm rot="-5400000">
                <a:off x="3215" y="2391"/>
                <a:ext cx="384" cy="169"/>
              </a:xfrm>
              <a:custGeom>
                <a:avLst/>
                <a:gdLst>
                  <a:gd name="T0" fmla="*/ 0 w 384"/>
                  <a:gd name="T1" fmla="*/ 4 h 192"/>
                  <a:gd name="T2" fmla="*/ 168 w 384"/>
                  <a:gd name="T3" fmla="*/ 4 h 192"/>
                  <a:gd name="T4" fmla="*/ 296 w 384"/>
                  <a:gd name="T5" fmla="*/ 4 h 192"/>
                  <a:gd name="T6" fmla="*/ 384 w 384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cubicBezTo>
                      <a:pt x="28" y="185"/>
                      <a:pt x="119" y="166"/>
                      <a:pt x="168" y="148"/>
                    </a:cubicBezTo>
                    <a:cubicBezTo>
                      <a:pt x="217" y="130"/>
                      <a:pt x="260" y="109"/>
                      <a:pt x="296" y="84"/>
                    </a:cubicBezTo>
                    <a:cubicBezTo>
                      <a:pt x="332" y="59"/>
                      <a:pt x="366" y="18"/>
                      <a:pt x="384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345" name="Freeform 65"/>
              <p:cNvSpPr>
                <a:spLocks/>
              </p:cNvSpPr>
              <p:nvPr/>
            </p:nvSpPr>
            <p:spPr bwMode="auto">
              <a:xfrm rot="-5400000">
                <a:off x="3034" y="2380"/>
                <a:ext cx="384" cy="192"/>
              </a:xfrm>
              <a:custGeom>
                <a:avLst/>
                <a:gdLst>
                  <a:gd name="T0" fmla="*/ 0 w 240"/>
                  <a:gd name="T1" fmla="*/ 0 h 96"/>
                  <a:gd name="T2" fmla="*/ 2147483647 w 240"/>
                  <a:gd name="T3" fmla="*/ 2147483647 h 96"/>
                  <a:gd name="T4" fmla="*/ 2147483647 w 240"/>
                  <a:gd name="T5" fmla="*/ 2147483647 h 96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96"/>
                  <a:gd name="T11" fmla="*/ 240 w 24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96">
                    <a:moveTo>
                      <a:pt x="0" y="0"/>
                    </a:moveTo>
                    <a:cubicBezTo>
                      <a:pt x="76" y="16"/>
                      <a:pt x="152" y="32"/>
                      <a:pt x="192" y="48"/>
                    </a:cubicBezTo>
                    <a:cubicBezTo>
                      <a:pt x="232" y="64"/>
                      <a:pt x="232" y="88"/>
                      <a:pt x="240" y="9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9327" name="Text Box 71"/>
            <p:cNvSpPr txBox="1">
              <a:spLocks noChangeArrowheads="1"/>
            </p:cNvSpPr>
            <p:nvPr/>
          </p:nvSpPr>
          <p:spPr bwMode="auto">
            <a:xfrm>
              <a:off x="1968" y="2928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1</a:t>
              </a:r>
            </a:p>
          </p:txBody>
        </p:sp>
        <p:grpSp>
          <p:nvGrpSpPr>
            <p:cNvPr id="9328" name="Group 75"/>
            <p:cNvGrpSpPr>
              <a:grpSpLocks/>
            </p:cNvGrpSpPr>
            <p:nvPr/>
          </p:nvGrpSpPr>
          <p:grpSpPr bwMode="auto">
            <a:xfrm rot="-5400000">
              <a:off x="1828" y="2428"/>
              <a:ext cx="750" cy="278"/>
              <a:chOff x="2058" y="3391"/>
              <a:chExt cx="750" cy="278"/>
            </a:xfrm>
          </p:grpSpPr>
          <p:sp>
            <p:nvSpPr>
              <p:cNvPr id="9338" name="AutoShape 67"/>
              <p:cNvSpPr>
                <a:spLocks noChangeArrowheads="1"/>
              </p:cNvSpPr>
              <p:nvPr/>
            </p:nvSpPr>
            <p:spPr bwMode="auto">
              <a:xfrm>
                <a:off x="2274" y="3391"/>
                <a:ext cx="287" cy="27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339" name="Line 68"/>
              <p:cNvSpPr>
                <a:spLocks noChangeShapeType="1"/>
              </p:cNvSpPr>
              <p:nvPr/>
            </p:nvSpPr>
            <p:spPr bwMode="auto">
              <a:xfrm>
                <a:off x="2058" y="3431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340" name="Line 69"/>
              <p:cNvSpPr>
                <a:spLocks noChangeShapeType="1"/>
              </p:cNvSpPr>
              <p:nvPr/>
            </p:nvSpPr>
            <p:spPr bwMode="auto">
              <a:xfrm>
                <a:off x="2058" y="3630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341" name="Line 70"/>
              <p:cNvSpPr>
                <a:spLocks noChangeShapeType="1"/>
              </p:cNvSpPr>
              <p:nvPr/>
            </p:nvSpPr>
            <p:spPr bwMode="auto">
              <a:xfrm flipV="1">
                <a:off x="2625" y="3525"/>
                <a:ext cx="1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342" name="Oval 74"/>
              <p:cNvSpPr>
                <a:spLocks noChangeArrowheads="1"/>
              </p:cNvSpPr>
              <p:nvPr/>
            </p:nvSpPr>
            <p:spPr bwMode="auto">
              <a:xfrm>
                <a:off x="2560" y="3506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9329" name="Line 76"/>
            <p:cNvSpPr>
              <a:spLocks noChangeShapeType="1"/>
            </p:cNvSpPr>
            <p:nvPr/>
          </p:nvSpPr>
          <p:spPr bwMode="auto">
            <a:xfrm flipV="1">
              <a:off x="2198" y="201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330" name="Text Box 77"/>
            <p:cNvSpPr txBox="1">
              <a:spLocks noChangeArrowheads="1"/>
            </p:cNvSpPr>
            <p:nvPr/>
          </p:nvSpPr>
          <p:spPr bwMode="auto">
            <a:xfrm>
              <a:off x="2256" y="2928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9331" name="AutoShape 79"/>
            <p:cNvSpPr>
              <a:spLocks noChangeArrowheads="1"/>
            </p:cNvSpPr>
            <p:nvPr/>
          </p:nvSpPr>
          <p:spPr bwMode="auto">
            <a:xfrm rot="-5400000">
              <a:off x="3067" y="2693"/>
              <a:ext cx="287" cy="27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332" name="Line 80"/>
            <p:cNvSpPr>
              <a:spLocks noChangeShapeType="1"/>
            </p:cNvSpPr>
            <p:nvPr/>
          </p:nvSpPr>
          <p:spPr bwMode="auto">
            <a:xfrm rot="-5400000">
              <a:off x="3003" y="3091"/>
              <a:ext cx="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333" name="Line 81"/>
            <p:cNvSpPr>
              <a:spLocks noChangeShapeType="1"/>
            </p:cNvSpPr>
            <p:nvPr/>
          </p:nvSpPr>
          <p:spPr bwMode="auto">
            <a:xfrm rot="-5400000">
              <a:off x="3202" y="3091"/>
              <a:ext cx="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334" name="Text Box 85"/>
            <p:cNvSpPr txBox="1">
              <a:spLocks noChangeArrowheads="1"/>
            </p:cNvSpPr>
            <p:nvPr/>
          </p:nvSpPr>
          <p:spPr bwMode="auto">
            <a:xfrm>
              <a:off x="3312" y="2688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9335" name="Text Box 86"/>
            <p:cNvSpPr txBox="1">
              <a:spLocks noChangeArrowheads="1"/>
            </p:cNvSpPr>
            <p:nvPr/>
          </p:nvSpPr>
          <p:spPr bwMode="auto">
            <a:xfrm>
              <a:off x="2928" y="3168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9336" name="Line 87"/>
            <p:cNvSpPr>
              <a:spLocks noChangeShapeType="1"/>
            </p:cNvSpPr>
            <p:nvPr/>
          </p:nvSpPr>
          <p:spPr bwMode="auto">
            <a:xfrm flipV="1">
              <a:off x="2251" y="139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337" name="Line 88"/>
            <p:cNvSpPr>
              <a:spLocks noChangeShapeType="1"/>
            </p:cNvSpPr>
            <p:nvPr/>
          </p:nvSpPr>
          <p:spPr bwMode="auto">
            <a:xfrm flipV="1">
              <a:off x="3312" y="13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" name="Group 190"/>
          <p:cNvGrpSpPr>
            <a:grpSpLocks/>
          </p:cNvGrpSpPr>
          <p:nvPr/>
        </p:nvGrpSpPr>
        <p:grpSpPr bwMode="auto">
          <a:xfrm>
            <a:off x="228600" y="1752600"/>
            <a:ext cx="2749550" cy="4084638"/>
            <a:chOff x="135" y="1372"/>
            <a:chExt cx="1732" cy="2573"/>
          </a:xfrm>
        </p:grpSpPr>
        <p:grpSp>
          <p:nvGrpSpPr>
            <p:cNvPr id="9279" name="Group 150"/>
            <p:cNvGrpSpPr>
              <a:grpSpLocks/>
            </p:cNvGrpSpPr>
            <p:nvPr/>
          </p:nvGrpSpPr>
          <p:grpSpPr bwMode="auto">
            <a:xfrm>
              <a:off x="135" y="1440"/>
              <a:ext cx="1732" cy="2505"/>
              <a:chOff x="3600" y="903"/>
              <a:chExt cx="1732" cy="2505"/>
            </a:xfrm>
          </p:grpSpPr>
          <p:sp>
            <p:nvSpPr>
              <p:cNvPr id="9290" name="Rectangle 151"/>
              <p:cNvSpPr>
                <a:spLocks noChangeArrowheads="1"/>
              </p:cNvSpPr>
              <p:nvPr/>
            </p:nvSpPr>
            <p:spPr bwMode="auto">
              <a:xfrm>
                <a:off x="3856" y="1104"/>
                <a:ext cx="1211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/>
                  <a:t>LDR</a:t>
                </a:r>
                <a:r>
                  <a:rPr lang="en-US" altLang="zh-CN" baseline="-25000"/>
                  <a:t>B</a:t>
                </a:r>
              </a:p>
            </p:txBody>
          </p:sp>
          <p:sp>
            <p:nvSpPr>
              <p:cNvPr id="9291" name="AutoShape 152"/>
              <p:cNvSpPr>
                <a:spLocks noChangeArrowheads="1"/>
              </p:cNvSpPr>
              <p:nvPr/>
            </p:nvSpPr>
            <p:spPr bwMode="auto">
              <a:xfrm>
                <a:off x="4032" y="3120"/>
                <a:ext cx="864" cy="288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/>
                  <a:t>A&gt;B</a:t>
                </a:r>
              </a:p>
            </p:txBody>
          </p:sp>
          <p:sp>
            <p:nvSpPr>
              <p:cNvPr id="9292" name="Line 153"/>
              <p:cNvSpPr>
                <a:spLocks noChangeShapeType="1"/>
              </p:cNvSpPr>
              <p:nvPr/>
            </p:nvSpPr>
            <p:spPr bwMode="auto">
              <a:xfrm>
                <a:off x="4482" y="1383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93" name="Line 154"/>
              <p:cNvSpPr>
                <a:spLocks noChangeShapeType="1"/>
              </p:cNvSpPr>
              <p:nvPr/>
            </p:nvSpPr>
            <p:spPr bwMode="auto">
              <a:xfrm>
                <a:off x="4482" y="1863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94" name="Line 155"/>
              <p:cNvSpPr>
                <a:spLocks noChangeShapeType="1"/>
              </p:cNvSpPr>
              <p:nvPr/>
            </p:nvSpPr>
            <p:spPr bwMode="auto">
              <a:xfrm>
                <a:off x="4482" y="2343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95" name="Line 156"/>
              <p:cNvSpPr>
                <a:spLocks noChangeShapeType="1"/>
              </p:cNvSpPr>
              <p:nvPr/>
            </p:nvSpPr>
            <p:spPr bwMode="auto">
              <a:xfrm flipV="1">
                <a:off x="3600" y="1488"/>
                <a:ext cx="0" cy="17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96" name="Line 157"/>
              <p:cNvSpPr>
                <a:spLocks noChangeShapeType="1"/>
              </p:cNvSpPr>
              <p:nvPr/>
            </p:nvSpPr>
            <p:spPr bwMode="auto">
              <a:xfrm>
                <a:off x="3609" y="1488"/>
                <a:ext cx="8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97" name="Line 158"/>
              <p:cNvSpPr>
                <a:spLocks noChangeShapeType="1"/>
              </p:cNvSpPr>
              <p:nvPr/>
            </p:nvSpPr>
            <p:spPr bwMode="auto">
              <a:xfrm>
                <a:off x="4482" y="903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98" name="Text Box 159"/>
              <p:cNvSpPr txBox="1">
                <a:spLocks noChangeArrowheads="1"/>
              </p:cNvSpPr>
              <p:nvPr/>
            </p:nvSpPr>
            <p:spPr bwMode="auto">
              <a:xfrm>
                <a:off x="4848" y="3024"/>
                <a:ext cx="28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9299" name="Text Box 160"/>
              <p:cNvSpPr txBox="1">
                <a:spLocks noChangeArrowheads="1"/>
              </p:cNvSpPr>
              <p:nvPr/>
            </p:nvSpPr>
            <p:spPr bwMode="auto">
              <a:xfrm>
                <a:off x="3840" y="3024"/>
                <a:ext cx="28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9300" name="Line 161"/>
              <p:cNvSpPr>
                <a:spLocks noChangeShapeType="1"/>
              </p:cNvSpPr>
              <p:nvPr/>
            </p:nvSpPr>
            <p:spPr bwMode="auto">
              <a:xfrm flipH="1" flipV="1">
                <a:off x="3602" y="3262"/>
                <a:ext cx="412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301" name="Line 162"/>
              <p:cNvSpPr>
                <a:spLocks noChangeShapeType="1"/>
              </p:cNvSpPr>
              <p:nvPr/>
            </p:nvSpPr>
            <p:spPr bwMode="auto">
              <a:xfrm flipH="1" flipV="1">
                <a:off x="4896" y="3264"/>
                <a:ext cx="4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302" name="Line 163"/>
              <p:cNvSpPr>
                <a:spLocks noChangeShapeType="1"/>
              </p:cNvSpPr>
              <p:nvPr/>
            </p:nvSpPr>
            <p:spPr bwMode="auto">
              <a:xfrm flipH="1">
                <a:off x="4480" y="1952"/>
                <a:ext cx="850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303" name="Rectangle 164"/>
              <p:cNvSpPr>
                <a:spLocks noChangeArrowheads="1"/>
              </p:cNvSpPr>
              <p:nvPr/>
            </p:nvSpPr>
            <p:spPr bwMode="auto">
              <a:xfrm>
                <a:off x="3881" y="1584"/>
                <a:ext cx="1211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/>
                  <a:t>LDR</a:t>
                </a:r>
                <a:r>
                  <a:rPr lang="en-US" altLang="zh-CN" baseline="-25000"/>
                  <a:t>A</a:t>
                </a:r>
              </a:p>
            </p:txBody>
          </p:sp>
          <p:sp>
            <p:nvSpPr>
              <p:cNvPr id="9304" name="Rectangle 165"/>
              <p:cNvSpPr>
                <a:spLocks noChangeArrowheads="1"/>
              </p:cNvSpPr>
              <p:nvPr/>
            </p:nvSpPr>
            <p:spPr bwMode="auto">
              <a:xfrm>
                <a:off x="3881" y="2064"/>
                <a:ext cx="1211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/>
                  <a:t>LDR</a:t>
                </a:r>
                <a:r>
                  <a:rPr lang="en-US" altLang="zh-CN" baseline="-25000"/>
                  <a:t>B</a:t>
                </a:r>
              </a:p>
            </p:txBody>
          </p:sp>
          <p:sp>
            <p:nvSpPr>
              <p:cNvPr id="9305" name="Rectangle 166"/>
              <p:cNvSpPr>
                <a:spLocks noChangeArrowheads="1"/>
              </p:cNvSpPr>
              <p:nvPr/>
            </p:nvSpPr>
            <p:spPr bwMode="auto">
              <a:xfrm>
                <a:off x="3881" y="2544"/>
                <a:ext cx="1211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/>
                  <a:t>CAP</a:t>
                </a:r>
                <a:endParaRPr lang="en-US" altLang="zh-CN" baseline="-25000"/>
              </a:p>
            </p:txBody>
          </p:sp>
          <p:sp>
            <p:nvSpPr>
              <p:cNvPr id="9306" name="Line 167"/>
              <p:cNvSpPr>
                <a:spLocks noChangeShapeType="1"/>
              </p:cNvSpPr>
              <p:nvPr/>
            </p:nvSpPr>
            <p:spPr bwMode="auto">
              <a:xfrm>
                <a:off x="4464" y="28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307" name="Line 168"/>
              <p:cNvSpPr>
                <a:spLocks noChangeShapeType="1"/>
              </p:cNvSpPr>
              <p:nvPr/>
            </p:nvSpPr>
            <p:spPr bwMode="auto">
              <a:xfrm flipV="1">
                <a:off x="5328" y="1968"/>
                <a:ext cx="0" cy="12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9280" name="Group 169"/>
            <p:cNvGrpSpPr>
              <a:grpSpLocks/>
            </p:cNvGrpSpPr>
            <p:nvPr/>
          </p:nvGrpSpPr>
          <p:grpSpPr bwMode="auto">
            <a:xfrm>
              <a:off x="1248" y="1392"/>
              <a:ext cx="432" cy="1738"/>
              <a:chOff x="4896" y="480"/>
              <a:chExt cx="432" cy="1738"/>
            </a:xfrm>
          </p:grpSpPr>
          <p:sp>
            <p:nvSpPr>
              <p:cNvPr id="9286" name="Text Box 170"/>
              <p:cNvSpPr txBox="1">
                <a:spLocks noChangeArrowheads="1"/>
              </p:cNvSpPr>
              <p:nvPr/>
            </p:nvSpPr>
            <p:spPr bwMode="auto">
              <a:xfrm>
                <a:off x="4896" y="480"/>
                <a:ext cx="43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3300"/>
                    </a:solidFill>
                  </a:rPr>
                  <a:t>00</a:t>
                </a:r>
              </a:p>
            </p:txBody>
          </p:sp>
          <p:sp>
            <p:nvSpPr>
              <p:cNvPr id="9287" name="Text Box 171"/>
              <p:cNvSpPr txBox="1">
                <a:spLocks noChangeArrowheads="1"/>
              </p:cNvSpPr>
              <p:nvPr/>
            </p:nvSpPr>
            <p:spPr bwMode="auto">
              <a:xfrm>
                <a:off x="4896" y="1008"/>
                <a:ext cx="43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3300"/>
                    </a:solidFill>
                  </a:rPr>
                  <a:t>01</a:t>
                </a:r>
              </a:p>
            </p:txBody>
          </p:sp>
          <p:sp>
            <p:nvSpPr>
              <p:cNvPr id="9288" name="Text Box 172"/>
              <p:cNvSpPr txBox="1">
                <a:spLocks noChangeArrowheads="1"/>
              </p:cNvSpPr>
              <p:nvPr/>
            </p:nvSpPr>
            <p:spPr bwMode="auto">
              <a:xfrm>
                <a:off x="4896" y="1488"/>
                <a:ext cx="43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3300"/>
                    </a:solidFill>
                  </a:rPr>
                  <a:t>11</a:t>
                </a:r>
              </a:p>
            </p:txBody>
          </p:sp>
          <p:sp>
            <p:nvSpPr>
              <p:cNvPr id="9289" name="Text Box 173"/>
              <p:cNvSpPr txBox="1">
                <a:spLocks noChangeArrowheads="1"/>
              </p:cNvSpPr>
              <p:nvPr/>
            </p:nvSpPr>
            <p:spPr bwMode="auto">
              <a:xfrm>
                <a:off x="4896" y="1968"/>
                <a:ext cx="43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3300"/>
                    </a:solidFill>
                  </a:rPr>
                  <a:t>10</a:t>
                </a:r>
              </a:p>
            </p:txBody>
          </p:sp>
        </p:grpSp>
        <p:grpSp>
          <p:nvGrpSpPr>
            <p:cNvPr id="9281" name="Group 174"/>
            <p:cNvGrpSpPr>
              <a:grpSpLocks/>
            </p:cNvGrpSpPr>
            <p:nvPr/>
          </p:nvGrpSpPr>
          <p:grpSpPr bwMode="auto">
            <a:xfrm>
              <a:off x="201" y="1372"/>
              <a:ext cx="290" cy="1708"/>
              <a:chOff x="3792" y="510"/>
              <a:chExt cx="290" cy="1708"/>
            </a:xfrm>
          </p:grpSpPr>
          <p:sp>
            <p:nvSpPr>
              <p:cNvPr id="9282" name="Text Box 175"/>
              <p:cNvSpPr txBox="1">
                <a:spLocks noChangeArrowheads="1"/>
              </p:cNvSpPr>
              <p:nvPr/>
            </p:nvSpPr>
            <p:spPr bwMode="auto">
              <a:xfrm>
                <a:off x="3794" y="510"/>
                <a:ext cx="28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accent2"/>
                    </a:solidFill>
                  </a:rPr>
                  <a:t>a</a:t>
                </a:r>
              </a:p>
            </p:txBody>
          </p:sp>
          <p:sp>
            <p:nvSpPr>
              <p:cNvPr id="9283" name="Text Box 176"/>
              <p:cNvSpPr txBox="1">
                <a:spLocks noChangeArrowheads="1"/>
              </p:cNvSpPr>
              <p:nvPr/>
            </p:nvSpPr>
            <p:spPr bwMode="auto">
              <a:xfrm>
                <a:off x="3792" y="1104"/>
                <a:ext cx="28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accent2"/>
                    </a:solidFill>
                  </a:rPr>
                  <a:t>b</a:t>
                </a:r>
              </a:p>
            </p:txBody>
          </p:sp>
          <p:sp>
            <p:nvSpPr>
              <p:cNvPr id="9284" name="Text Box 177"/>
              <p:cNvSpPr txBox="1">
                <a:spLocks noChangeArrowheads="1"/>
              </p:cNvSpPr>
              <p:nvPr/>
            </p:nvSpPr>
            <p:spPr bwMode="auto">
              <a:xfrm>
                <a:off x="3792" y="1488"/>
                <a:ext cx="28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accent2"/>
                    </a:solidFill>
                  </a:rPr>
                  <a:t>c</a:t>
                </a:r>
              </a:p>
            </p:txBody>
          </p:sp>
          <p:sp>
            <p:nvSpPr>
              <p:cNvPr id="9285" name="Text Box 178"/>
              <p:cNvSpPr txBox="1">
                <a:spLocks noChangeArrowheads="1"/>
              </p:cNvSpPr>
              <p:nvPr/>
            </p:nvSpPr>
            <p:spPr bwMode="auto">
              <a:xfrm>
                <a:off x="3792" y="1968"/>
                <a:ext cx="28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accent2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9" name="Group 187"/>
          <p:cNvGrpSpPr>
            <a:grpSpLocks/>
          </p:cNvGrpSpPr>
          <p:nvPr/>
        </p:nvGrpSpPr>
        <p:grpSpPr bwMode="auto">
          <a:xfrm>
            <a:off x="3886200" y="5791200"/>
            <a:ext cx="1600200" cy="762000"/>
            <a:chOff x="2208" y="3504"/>
            <a:chExt cx="1008" cy="480"/>
          </a:xfrm>
        </p:grpSpPr>
        <p:sp>
          <p:nvSpPr>
            <p:cNvPr id="9271" name="Line 179"/>
            <p:cNvSpPr>
              <a:spLocks noChangeShapeType="1"/>
            </p:cNvSpPr>
            <p:nvPr/>
          </p:nvSpPr>
          <p:spPr bwMode="auto">
            <a:xfrm>
              <a:off x="2208" y="3744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272" name="Line 180"/>
            <p:cNvSpPr>
              <a:spLocks noChangeShapeType="1"/>
            </p:cNvSpPr>
            <p:nvPr/>
          </p:nvSpPr>
          <p:spPr bwMode="auto">
            <a:xfrm>
              <a:off x="2208" y="36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273" name="Line 181"/>
            <p:cNvSpPr>
              <a:spLocks noChangeShapeType="1"/>
            </p:cNvSpPr>
            <p:nvPr/>
          </p:nvSpPr>
          <p:spPr bwMode="auto">
            <a:xfrm>
              <a:off x="3216" y="36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274" name="Line 182"/>
            <p:cNvSpPr>
              <a:spLocks noChangeShapeType="1"/>
            </p:cNvSpPr>
            <p:nvPr/>
          </p:nvSpPr>
          <p:spPr bwMode="auto">
            <a:xfrm>
              <a:off x="2724" y="365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275" name="Line 183"/>
            <p:cNvSpPr>
              <a:spLocks noChangeShapeType="1"/>
            </p:cNvSpPr>
            <p:nvPr/>
          </p:nvSpPr>
          <p:spPr bwMode="auto">
            <a:xfrm>
              <a:off x="2208" y="3936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276" name="Text Box 184"/>
            <p:cNvSpPr txBox="1">
              <a:spLocks noChangeArrowheads="1"/>
            </p:cNvSpPr>
            <p:nvPr/>
          </p:nvSpPr>
          <p:spPr bwMode="auto">
            <a:xfrm>
              <a:off x="2583" y="3716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T</a:t>
              </a:r>
            </a:p>
          </p:txBody>
        </p:sp>
        <p:sp>
          <p:nvSpPr>
            <p:cNvPr id="9277" name="Text Box 185"/>
            <p:cNvSpPr txBox="1">
              <a:spLocks noChangeArrowheads="1"/>
            </p:cNvSpPr>
            <p:nvPr/>
          </p:nvSpPr>
          <p:spPr bwMode="auto">
            <a:xfrm>
              <a:off x="2352" y="350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T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9278" name="Text Box 186"/>
            <p:cNvSpPr txBox="1">
              <a:spLocks noChangeArrowheads="1"/>
            </p:cNvSpPr>
            <p:nvPr/>
          </p:nvSpPr>
          <p:spPr bwMode="auto">
            <a:xfrm>
              <a:off x="2784" y="350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T</a:t>
              </a:r>
              <a:r>
                <a:rPr lang="en-US" altLang="zh-CN" baseline="-25000"/>
                <a:t>2</a:t>
              </a:r>
            </a:p>
          </p:txBody>
        </p:sp>
      </p:grpSp>
      <p:graphicFrame>
        <p:nvGraphicFramePr>
          <p:cNvPr id="419008" name="Object 192"/>
          <p:cNvGraphicFramePr>
            <a:graphicFrameLocks noChangeAspect="1"/>
          </p:cNvGraphicFramePr>
          <p:nvPr/>
        </p:nvGraphicFramePr>
        <p:xfrm>
          <a:off x="3059113" y="4221163"/>
          <a:ext cx="2684462" cy="368300"/>
        </p:xfrm>
        <a:graphic>
          <a:graphicData uri="http://schemas.openxmlformats.org/presentationml/2006/ole">
            <p:oleObj spid="_x0000_s9220" name="Equation" r:id="rId7" imgW="2211840" imgH="291960" progId="Equation.3">
              <p:embed/>
            </p:oleObj>
          </a:graphicData>
        </a:graphic>
      </p:graphicFrame>
      <p:graphicFrame>
        <p:nvGraphicFramePr>
          <p:cNvPr id="419009" name="Object 193"/>
          <p:cNvGraphicFramePr>
            <a:graphicFrameLocks noChangeAspect="1"/>
          </p:cNvGraphicFramePr>
          <p:nvPr/>
        </p:nvGraphicFramePr>
        <p:xfrm>
          <a:off x="3048000" y="4648200"/>
          <a:ext cx="1677988" cy="368300"/>
        </p:xfrm>
        <a:graphic>
          <a:graphicData uri="http://schemas.openxmlformats.org/presentationml/2006/ole">
            <p:oleObj spid="_x0000_s9221" name="Equation" r:id="rId8" imgW="1373040" imgH="291960" progId="Equation.3">
              <p:embed/>
            </p:oleObj>
          </a:graphicData>
        </a:graphic>
      </p:graphicFrame>
      <p:graphicFrame>
        <p:nvGraphicFramePr>
          <p:cNvPr id="419010" name="Object 194"/>
          <p:cNvGraphicFramePr>
            <a:graphicFrameLocks noChangeAspect="1"/>
          </p:cNvGraphicFramePr>
          <p:nvPr/>
        </p:nvGraphicFramePr>
        <p:xfrm>
          <a:off x="3059113" y="5084763"/>
          <a:ext cx="1331912" cy="368300"/>
        </p:xfrm>
        <a:graphic>
          <a:graphicData uri="http://schemas.openxmlformats.org/presentationml/2006/ole">
            <p:oleObj spid="_x0000_s9222" name="Equation" r:id="rId9" imgW="1093320" imgH="291960" progId="Equation.3">
              <p:embed/>
            </p:oleObj>
          </a:graphicData>
        </a:graphic>
      </p:graphicFrame>
      <p:grpSp>
        <p:nvGrpSpPr>
          <p:cNvPr id="10" name="Group 201"/>
          <p:cNvGrpSpPr>
            <a:grpSpLocks/>
          </p:cNvGrpSpPr>
          <p:nvPr/>
        </p:nvGrpSpPr>
        <p:grpSpPr bwMode="auto">
          <a:xfrm>
            <a:off x="4246563" y="504825"/>
            <a:ext cx="3886200" cy="3673475"/>
            <a:chOff x="2592" y="336"/>
            <a:chExt cx="2448" cy="2314"/>
          </a:xfrm>
        </p:grpSpPr>
        <p:grpSp>
          <p:nvGrpSpPr>
            <p:cNvPr id="9235" name="Group 149"/>
            <p:cNvGrpSpPr>
              <a:grpSpLocks/>
            </p:cNvGrpSpPr>
            <p:nvPr/>
          </p:nvGrpSpPr>
          <p:grpSpPr bwMode="auto">
            <a:xfrm>
              <a:off x="2592" y="336"/>
              <a:ext cx="2448" cy="2314"/>
              <a:chOff x="2688" y="576"/>
              <a:chExt cx="2448" cy="2314"/>
            </a:xfrm>
          </p:grpSpPr>
          <p:graphicFrame>
            <p:nvGraphicFramePr>
              <p:cNvPr id="9223" name="Object 29"/>
              <p:cNvGraphicFramePr>
                <a:graphicFrameLocks noChangeAspect="1"/>
              </p:cNvGraphicFramePr>
              <p:nvPr/>
            </p:nvGraphicFramePr>
            <p:xfrm>
              <a:off x="3072" y="2640"/>
              <a:ext cx="233" cy="216"/>
            </p:xfrm>
            <a:graphic>
              <a:graphicData uri="http://schemas.openxmlformats.org/presentationml/2006/ole">
                <p:oleObj spid="_x0000_s9223" name="Equation" r:id="rId10" imgW="241560" imgH="291960" progId="Equation.3">
                  <p:embed/>
                </p:oleObj>
              </a:graphicData>
            </a:graphic>
          </p:graphicFrame>
          <p:graphicFrame>
            <p:nvGraphicFramePr>
              <p:cNvPr id="9224" name="Object 30"/>
              <p:cNvGraphicFramePr>
                <a:graphicFrameLocks noChangeAspect="1"/>
              </p:cNvGraphicFramePr>
              <p:nvPr/>
            </p:nvGraphicFramePr>
            <p:xfrm>
              <a:off x="2832" y="2640"/>
              <a:ext cx="248" cy="216"/>
            </p:xfrm>
            <a:graphic>
              <a:graphicData uri="http://schemas.openxmlformats.org/presentationml/2006/ole">
                <p:oleObj spid="_x0000_s9224" name="Equation" r:id="rId11" imgW="254160" imgH="291960" progId="Equation.3">
                  <p:embed/>
                </p:oleObj>
              </a:graphicData>
            </a:graphic>
          </p:graphicFrame>
          <p:sp>
            <p:nvSpPr>
              <p:cNvPr id="9237" name="Text Box 72"/>
              <p:cNvSpPr txBox="1">
                <a:spLocks noChangeArrowheads="1"/>
              </p:cNvSpPr>
              <p:nvPr/>
            </p:nvSpPr>
            <p:spPr bwMode="auto">
              <a:xfrm>
                <a:off x="2688" y="1392"/>
                <a:ext cx="355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T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9238" name="Text Box 103"/>
              <p:cNvSpPr txBox="1">
                <a:spLocks noChangeArrowheads="1"/>
              </p:cNvSpPr>
              <p:nvPr/>
            </p:nvSpPr>
            <p:spPr bwMode="auto">
              <a:xfrm>
                <a:off x="2976" y="576"/>
                <a:ext cx="57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LDR</a:t>
                </a:r>
                <a:r>
                  <a:rPr lang="en-US" altLang="zh-CN" baseline="-25000"/>
                  <a:t>B</a:t>
                </a:r>
              </a:p>
            </p:txBody>
          </p:sp>
          <p:sp>
            <p:nvSpPr>
              <p:cNvPr id="9239" name="Line 108"/>
              <p:cNvSpPr>
                <a:spLocks noChangeShapeType="1"/>
              </p:cNvSpPr>
              <p:nvPr/>
            </p:nvSpPr>
            <p:spPr bwMode="auto">
              <a:xfrm rot="-5400000">
                <a:off x="2976" y="20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grpSp>
            <p:nvGrpSpPr>
              <p:cNvPr id="9240" name="Group 111"/>
              <p:cNvGrpSpPr>
                <a:grpSpLocks/>
              </p:cNvGrpSpPr>
              <p:nvPr/>
            </p:nvGrpSpPr>
            <p:grpSpPr bwMode="auto">
              <a:xfrm>
                <a:off x="3030" y="1728"/>
                <a:ext cx="522" cy="260"/>
                <a:chOff x="3130" y="2284"/>
                <a:chExt cx="361" cy="386"/>
              </a:xfrm>
            </p:grpSpPr>
            <p:sp>
              <p:nvSpPr>
                <p:cNvPr id="9268" name="Freeform 112"/>
                <p:cNvSpPr>
                  <a:spLocks/>
                </p:cNvSpPr>
                <p:nvPr/>
              </p:nvSpPr>
              <p:spPr bwMode="auto">
                <a:xfrm rot="-5400000">
                  <a:off x="3268" y="2454"/>
                  <a:ext cx="78" cy="354"/>
                </a:xfrm>
                <a:custGeom>
                  <a:avLst/>
                  <a:gdLst>
                    <a:gd name="T0" fmla="*/ 2 w 85"/>
                    <a:gd name="T1" fmla="*/ 0 h 306"/>
                    <a:gd name="T2" fmla="*/ 6 w 85"/>
                    <a:gd name="T3" fmla="*/ 14317 h 306"/>
                    <a:gd name="T4" fmla="*/ 6 w 85"/>
                    <a:gd name="T5" fmla="*/ 36696 h 306"/>
                    <a:gd name="T6" fmla="*/ 0 w 85"/>
                    <a:gd name="T7" fmla="*/ 50170 h 30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5"/>
                    <a:gd name="T13" fmla="*/ 0 h 306"/>
                    <a:gd name="T14" fmla="*/ 85 w 85"/>
                    <a:gd name="T15" fmla="*/ 306 h 30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5" h="306">
                      <a:moveTo>
                        <a:pt x="2" y="0"/>
                      </a:moveTo>
                      <a:cubicBezTo>
                        <a:pt x="14" y="14"/>
                        <a:pt x="61" y="50"/>
                        <a:pt x="73" y="87"/>
                      </a:cubicBezTo>
                      <a:cubicBezTo>
                        <a:pt x="85" y="124"/>
                        <a:pt x="85" y="188"/>
                        <a:pt x="73" y="224"/>
                      </a:cubicBezTo>
                      <a:cubicBezTo>
                        <a:pt x="61" y="260"/>
                        <a:pt x="15" y="289"/>
                        <a:pt x="0" y="3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9269" name="Freeform 113"/>
                <p:cNvSpPr>
                  <a:spLocks/>
                </p:cNvSpPr>
                <p:nvPr/>
              </p:nvSpPr>
              <p:spPr bwMode="auto">
                <a:xfrm rot="-5400000">
                  <a:off x="3215" y="2391"/>
                  <a:ext cx="384" cy="169"/>
                </a:xfrm>
                <a:custGeom>
                  <a:avLst/>
                  <a:gdLst>
                    <a:gd name="T0" fmla="*/ 0 w 384"/>
                    <a:gd name="T1" fmla="*/ 4 h 192"/>
                    <a:gd name="T2" fmla="*/ 168 w 384"/>
                    <a:gd name="T3" fmla="*/ 4 h 192"/>
                    <a:gd name="T4" fmla="*/ 296 w 384"/>
                    <a:gd name="T5" fmla="*/ 4 h 192"/>
                    <a:gd name="T6" fmla="*/ 384 w 384"/>
                    <a:gd name="T7" fmla="*/ 0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4"/>
                    <a:gd name="T13" fmla="*/ 0 h 192"/>
                    <a:gd name="T14" fmla="*/ 384 w 38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4" h="192">
                      <a:moveTo>
                        <a:pt x="0" y="192"/>
                      </a:moveTo>
                      <a:cubicBezTo>
                        <a:pt x="28" y="185"/>
                        <a:pt x="119" y="166"/>
                        <a:pt x="168" y="148"/>
                      </a:cubicBezTo>
                      <a:cubicBezTo>
                        <a:pt x="217" y="130"/>
                        <a:pt x="260" y="109"/>
                        <a:pt x="296" y="84"/>
                      </a:cubicBezTo>
                      <a:cubicBezTo>
                        <a:pt x="332" y="59"/>
                        <a:pt x="366" y="18"/>
                        <a:pt x="384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9270" name="Freeform 114"/>
                <p:cNvSpPr>
                  <a:spLocks/>
                </p:cNvSpPr>
                <p:nvPr/>
              </p:nvSpPr>
              <p:spPr bwMode="auto">
                <a:xfrm rot="-5400000">
                  <a:off x="3034" y="2380"/>
                  <a:ext cx="384" cy="192"/>
                </a:xfrm>
                <a:custGeom>
                  <a:avLst/>
                  <a:gdLst>
                    <a:gd name="T0" fmla="*/ 0 w 240"/>
                    <a:gd name="T1" fmla="*/ 0 h 96"/>
                    <a:gd name="T2" fmla="*/ 2147483647 w 240"/>
                    <a:gd name="T3" fmla="*/ 2147483647 h 96"/>
                    <a:gd name="T4" fmla="*/ 2147483647 w 240"/>
                    <a:gd name="T5" fmla="*/ 2147483647 h 96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6"/>
                    <a:gd name="T11" fmla="*/ 240 w 240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6">
                      <a:moveTo>
                        <a:pt x="0" y="0"/>
                      </a:moveTo>
                      <a:cubicBezTo>
                        <a:pt x="76" y="16"/>
                        <a:pt x="152" y="32"/>
                        <a:pt x="192" y="48"/>
                      </a:cubicBezTo>
                      <a:cubicBezTo>
                        <a:pt x="232" y="64"/>
                        <a:pt x="232" y="88"/>
                        <a:pt x="240" y="9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241" name="Text Box 115"/>
              <p:cNvSpPr txBox="1">
                <a:spLocks noChangeArrowheads="1"/>
              </p:cNvSpPr>
              <p:nvPr/>
            </p:nvSpPr>
            <p:spPr bwMode="auto">
              <a:xfrm>
                <a:off x="3216" y="2640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9242" name="AutoShape 117"/>
              <p:cNvSpPr>
                <a:spLocks noChangeArrowheads="1"/>
              </p:cNvSpPr>
              <p:nvPr/>
            </p:nvSpPr>
            <p:spPr bwMode="auto">
              <a:xfrm rot="-5400000">
                <a:off x="4699" y="1061"/>
                <a:ext cx="287" cy="27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43" name="Line 118"/>
              <p:cNvSpPr>
                <a:spLocks noChangeShapeType="1"/>
              </p:cNvSpPr>
              <p:nvPr/>
            </p:nvSpPr>
            <p:spPr bwMode="auto">
              <a:xfrm rot="5400000" flipH="1">
                <a:off x="4462" y="1653"/>
                <a:ext cx="62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44" name="Line 119"/>
              <p:cNvSpPr>
                <a:spLocks noChangeShapeType="1"/>
              </p:cNvSpPr>
              <p:nvPr/>
            </p:nvSpPr>
            <p:spPr bwMode="auto">
              <a:xfrm rot="5400000" flipH="1">
                <a:off x="4604" y="1665"/>
                <a:ext cx="643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45" name="Line 120"/>
              <p:cNvSpPr>
                <a:spLocks noChangeShapeType="1"/>
              </p:cNvSpPr>
              <p:nvPr/>
            </p:nvSpPr>
            <p:spPr bwMode="auto">
              <a:xfrm rot="16200000" flipV="1">
                <a:off x="4757" y="967"/>
                <a:ext cx="1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46" name="Text Box 123"/>
              <p:cNvSpPr txBox="1">
                <a:spLocks noChangeArrowheads="1"/>
              </p:cNvSpPr>
              <p:nvPr/>
            </p:nvSpPr>
            <p:spPr bwMode="auto">
              <a:xfrm>
                <a:off x="3408" y="2640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9247" name="AutoShape 124"/>
              <p:cNvSpPr>
                <a:spLocks noChangeArrowheads="1"/>
              </p:cNvSpPr>
              <p:nvPr/>
            </p:nvSpPr>
            <p:spPr bwMode="auto">
              <a:xfrm rot="-5400000">
                <a:off x="2923" y="2165"/>
                <a:ext cx="287" cy="27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48" name="Line 125"/>
              <p:cNvSpPr>
                <a:spLocks noChangeShapeType="1"/>
              </p:cNvSpPr>
              <p:nvPr/>
            </p:nvSpPr>
            <p:spPr bwMode="auto">
              <a:xfrm rot="-5400000">
                <a:off x="2859" y="2563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49" name="Line 126"/>
              <p:cNvSpPr>
                <a:spLocks noChangeShapeType="1"/>
              </p:cNvSpPr>
              <p:nvPr/>
            </p:nvSpPr>
            <p:spPr bwMode="auto">
              <a:xfrm rot="-5400000">
                <a:off x="3065" y="2545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50" name="Text Box 127"/>
              <p:cNvSpPr txBox="1">
                <a:spLocks noChangeArrowheads="1"/>
              </p:cNvSpPr>
              <p:nvPr/>
            </p:nvSpPr>
            <p:spPr bwMode="auto">
              <a:xfrm>
                <a:off x="4560" y="624"/>
                <a:ext cx="57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CAP</a:t>
                </a:r>
                <a:endParaRPr lang="en-US" altLang="zh-CN" baseline="-25000"/>
              </a:p>
            </p:txBody>
          </p:sp>
          <p:sp>
            <p:nvSpPr>
              <p:cNvPr id="9251" name="Text Box 128"/>
              <p:cNvSpPr txBox="1">
                <a:spLocks noChangeArrowheads="1"/>
              </p:cNvSpPr>
              <p:nvPr/>
            </p:nvSpPr>
            <p:spPr bwMode="auto">
              <a:xfrm>
                <a:off x="4560" y="1968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2</a:t>
                </a:r>
              </a:p>
            </p:txBody>
          </p:sp>
          <p:graphicFrame>
            <p:nvGraphicFramePr>
              <p:cNvPr id="9225" name="Object 131"/>
              <p:cNvGraphicFramePr>
                <a:graphicFrameLocks noChangeAspect="1"/>
              </p:cNvGraphicFramePr>
              <p:nvPr/>
            </p:nvGraphicFramePr>
            <p:xfrm>
              <a:off x="4848" y="1995"/>
              <a:ext cx="233" cy="216"/>
            </p:xfrm>
            <a:graphic>
              <a:graphicData uri="http://schemas.openxmlformats.org/presentationml/2006/ole">
                <p:oleObj spid="_x0000_s9225" name="Equation" r:id="rId12" imgW="241560" imgH="291960" progId="Equation.3">
                  <p:embed/>
                </p:oleObj>
              </a:graphicData>
            </a:graphic>
          </p:graphicFrame>
          <p:graphicFrame>
            <p:nvGraphicFramePr>
              <p:cNvPr id="9226" name="Object 132"/>
              <p:cNvGraphicFramePr>
                <a:graphicFrameLocks noChangeAspect="1"/>
              </p:cNvGraphicFramePr>
              <p:nvPr/>
            </p:nvGraphicFramePr>
            <p:xfrm>
              <a:off x="3936" y="1968"/>
              <a:ext cx="248" cy="216"/>
            </p:xfrm>
            <a:graphic>
              <a:graphicData uri="http://schemas.openxmlformats.org/presentationml/2006/ole">
                <p:oleObj spid="_x0000_s9226" name="Equation" r:id="rId13" imgW="254160" imgH="291960" progId="Equation.3">
                  <p:embed/>
                </p:oleObj>
              </a:graphicData>
            </a:graphic>
          </p:graphicFrame>
          <p:sp>
            <p:nvSpPr>
              <p:cNvPr id="9252" name="Line 133"/>
              <p:cNvSpPr>
                <a:spLocks noChangeShapeType="1"/>
              </p:cNvSpPr>
              <p:nvPr/>
            </p:nvSpPr>
            <p:spPr bwMode="auto">
              <a:xfrm rot="-5400000">
                <a:off x="3360" y="20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53" name="AutoShape 134"/>
              <p:cNvSpPr>
                <a:spLocks noChangeArrowheads="1"/>
              </p:cNvSpPr>
              <p:nvPr/>
            </p:nvSpPr>
            <p:spPr bwMode="auto">
              <a:xfrm rot="-5400000">
                <a:off x="3307" y="2165"/>
                <a:ext cx="287" cy="27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54" name="Line 135"/>
              <p:cNvSpPr>
                <a:spLocks noChangeShapeType="1"/>
              </p:cNvSpPr>
              <p:nvPr/>
            </p:nvSpPr>
            <p:spPr bwMode="auto">
              <a:xfrm rot="-5400000">
                <a:off x="3243" y="2563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55" name="Line 136"/>
              <p:cNvSpPr>
                <a:spLocks noChangeShapeType="1"/>
              </p:cNvSpPr>
              <p:nvPr/>
            </p:nvSpPr>
            <p:spPr bwMode="auto">
              <a:xfrm rot="-5400000">
                <a:off x="3442" y="2563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56" name="Line 137"/>
              <p:cNvSpPr>
                <a:spLocks noChangeShapeType="1"/>
              </p:cNvSpPr>
              <p:nvPr/>
            </p:nvSpPr>
            <p:spPr bwMode="auto">
              <a:xfrm rot="-5400000">
                <a:off x="3120" y="96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57" name="AutoShape 138"/>
              <p:cNvSpPr>
                <a:spLocks noChangeArrowheads="1"/>
              </p:cNvSpPr>
              <p:nvPr/>
            </p:nvSpPr>
            <p:spPr bwMode="auto">
              <a:xfrm rot="-5400000">
                <a:off x="3067" y="1061"/>
                <a:ext cx="287" cy="27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58" name="Line 139"/>
              <p:cNvSpPr>
                <a:spLocks noChangeShapeType="1"/>
              </p:cNvSpPr>
              <p:nvPr/>
            </p:nvSpPr>
            <p:spPr bwMode="auto">
              <a:xfrm rot="-5400000">
                <a:off x="3003" y="1459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59" name="Line 140"/>
              <p:cNvSpPr>
                <a:spLocks noChangeShapeType="1"/>
              </p:cNvSpPr>
              <p:nvPr/>
            </p:nvSpPr>
            <p:spPr bwMode="auto">
              <a:xfrm rot="5400000" flipH="1">
                <a:off x="3122" y="1539"/>
                <a:ext cx="377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60" name="Line 141"/>
              <p:cNvSpPr>
                <a:spLocks noChangeShapeType="1"/>
              </p:cNvSpPr>
              <p:nvPr/>
            </p:nvSpPr>
            <p:spPr bwMode="auto">
              <a:xfrm rot="-5400000">
                <a:off x="4014" y="930"/>
                <a:ext cx="229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61" name="AutoShape 142"/>
              <p:cNvSpPr>
                <a:spLocks noChangeArrowheads="1"/>
              </p:cNvSpPr>
              <p:nvPr/>
            </p:nvSpPr>
            <p:spPr bwMode="auto">
              <a:xfrm rot="-5400000">
                <a:off x="3979" y="1061"/>
                <a:ext cx="287" cy="27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62" name="Line 143"/>
              <p:cNvSpPr>
                <a:spLocks noChangeShapeType="1"/>
              </p:cNvSpPr>
              <p:nvPr/>
            </p:nvSpPr>
            <p:spPr bwMode="auto">
              <a:xfrm rot="-5400000">
                <a:off x="3915" y="1459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63" name="Line 144"/>
              <p:cNvSpPr>
                <a:spLocks noChangeShapeType="1"/>
              </p:cNvSpPr>
              <p:nvPr/>
            </p:nvSpPr>
            <p:spPr bwMode="auto">
              <a:xfrm rot="-5400000">
                <a:off x="3822" y="1646"/>
                <a:ext cx="607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64" name="Line 145"/>
              <p:cNvSpPr>
                <a:spLocks noChangeShapeType="1"/>
              </p:cNvSpPr>
              <p:nvPr/>
            </p:nvSpPr>
            <p:spPr bwMode="auto">
              <a:xfrm rot="5400000" flipH="1">
                <a:off x="3906" y="1659"/>
                <a:ext cx="6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65" name="Text Box 146"/>
              <p:cNvSpPr txBox="1">
                <a:spLocks noChangeArrowheads="1"/>
              </p:cNvSpPr>
              <p:nvPr/>
            </p:nvSpPr>
            <p:spPr bwMode="auto">
              <a:xfrm>
                <a:off x="4128" y="1968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9266" name="Line 147"/>
              <p:cNvSpPr>
                <a:spLocks noChangeShapeType="1"/>
              </p:cNvSpPr>
              <p:nvPr/>
            </p:nvSpPr>
            <p:spPr bwMode="auto">
              <a:xfrm>
                <a:off x="2976" y="1554"/>
                <a:ext cx="10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9267" name="Text Box 148"/>
              <p:cNvSpPr txBox="1">
                <a:spLocks noChangeArrowheads="1"/>
              </p:cNvSpPr>
              <p:nvPr/>
            </p:nvSpPr>
            <p:spPr bwMode="auto">
              <a:xfrm>
                <a:off x="3888" y="576"/>
                <a:ext cx="57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LDR</a:t>
                </a:r>
                <a:r>
                  <a:rPr lang="en-US" altLang="zh-CN" baseline="-25000"/>
                  <a:t>A</a:t>
                </a:r>
              </a:p>
            </p:txBody>
          </p:sp>
        </p:grpSp>
        <p:sp>
          <p:nvSpPr>
            <p:cNvPr id="9236" name="Oval 199"/>
            <p:cNvSpPr>
              <a:spLocks noChangeArrowheads="1"/>
            </p:cNvSpPr>
            <p:nvPr/>
          </p:nvSpPr>
          <p:spPr bwMode="auto">
            <a:xfrm>
              <a:off x="2976" y="1296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9234" name="TextBox 160"/>
          <p:cNvSpPr txBox="1">
            <a:spLocks noChangeArrowheads="1"/>
          </p:cNvSpPr>
          <p:nvPr/>
        </p:nvSpPr>
        <p:spPr bwMode="auto">
          <a:xfrm>
            <a:off x="755650" y="6021388"/>
            <a:ext cx="2736850" cy="4000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/>
              <a:t>演示：小型控制器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1400" y="6553200"/>
            <a:ext cx="1752600" cy="30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试题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7</a:t>
            </a:r>
          </a:p>
        </p:txBody>
      </p:sp>
      <p:graphicFrame>
        <p:nvGraphicFramePr>
          <p:cNvPr id="455685" name="Object 5"/>
          <p:cNvGraphicFramePr>
            <a:graphicFrameLocks noChangeAspect="1"/>
          </p:cNvGraphicFramePr>
          <p:nvPr/>
        </p:nvGraphicFramePr>
        <p:xfrm>
          <a:off x="1908175" y="1557338"/>
          <a:ext cx="4800600" cy="3440112"/>
        </p:xfrm>
        <a:graphic>
          <a:graphicData uri="http://schemas.openxmlformats.org/presentationml/2006/ole">
            <p:oleObj spid="_x0000_s10242" name="位图图像" r:id="rId3" imgW="2553056" imgH="1828571" progId="PBrush">
              <p:embed/>
            </p:oleObj>
          </a:graphicData>
        </a:graphic>
      </p:graphicFrame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1763713" y="5300663"/>
            <a:ext cx="53292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sp>
        <p:nvSpPr>
          <p:cNvPr id="455688" name="Text Box 8"/>
          <p:cNvSpPr txBox="1">
            <a:spLocks noChangeArrowheads="1"/>
          </p:cNvSpPr>
          <p:nvPr/>
        </p:nvSpPr>
        <p:spPr bwMode="auto">
          <a:xfrm>
            <a:off x="1042988" y="188913"/>
            <a:ext cx="7488237" cy="13112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</a:t>
            </a:r>
            <a:r>
              <a:rPr lang="zh-CN" altLang="en-US"/>
              <a:t>控制器的</a:t>
            </a:r>
            <a:r>
              <a:rPr lang="en-US" altLang="zh-CN"/>
              <a:t>ASM</a:t>
            </a:r>
            <a:r>
              <a:rPr lang="zh-CN" altLang="en-US"/>
              <a:t>图如图所示，规定使用</a:t>
            </a:r>
            <a:r>
              <a:rPr lang="en-US" altLang="zh-CN"/>
              <a:t>D</a:t>
            </a:r>
            <a:r>
              <a:rPr lang="zh-CN" altLang="en-US"/>
              <a:t>触发器，设计“计数器型”控制器。其中控制信号</a:t>
            </a:r>
            <a:r>
              <a:rPr lang="en-US" altLang="zh-CN"/>
              <a:t>C</a:t>
            </a:r>
            <a:r>
              <a:rPr lang="en-US" altLang="zh-CN" baseline="-25000"/>
              <a:t>2</a:t>
            </a:r>
            <a:r>
              <a:rPr lang="zh-CN" altLang="en-US"/>
              <a:t>为脉冲控制信号，</a:t>
            </a:r>
            <a:r>
              <a:rPr lang="en-US" altLang="zh-CN"/>
              <a:t>C</a:t>
            </a:r>
            <a:r>
              <a:rPr lang="en-US" altLang="zh-CN" baseline="-25000"/>
              <a:t>1</a:t>
            </a:r>
            <a:r>
              <a:rPr lang="en-US" altLang="zh-CN"/>
              <a:t>C</a:t>
            </a:r>
            <a:r>
              <a:rPr lang="en-US" altLang="zh-CN" baseline="-25000"/>
              <a:t>3</a:t>
            </a:r>
            <a:r>
              <a:rPr lang="zh-CN" altLang="en-US"/>
              <a:t>为电平控制信号。设状态周期</a:t>
            </a:r>
            <a:r>
              <a:rPr lang="en-US" altLang="zh-CN"/>
              <a:t>T=T</a:t>
            </a:r>
            <a:r>
              <a:rPr lang="en-US" altLang="zh-CN" baseline="-25000"/>
              <a:t>1</a:t>
            </a:r>
            <a:r>
              <a:rPr lang="en-US" altLang="zh-CN"/>
              <a:t>+T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T</a:t>
            </a:r>
            <a:r>
              <a:rPr lang="en-US" altLang="zh-CN" baseline="-25000"/>
              <a:t>1</a:t>
            </a:r>
            <a:r>
              <a:rPr lang="zh-CN" altLang="en-US"/>
              <a:t>用作触发器状态改变时序，</a:t>
            </a:r>
            <a:r>
              <a:rPr lang="en-US" altLang="zh-CN"/>
              <a:t>T</a:t>
            </a:r>
            <a:r>
              <a:rPr lang="en-US" altLang="zh-CN" baseline="-25000"/>
              <a:t>2</a:t>
            </a:r>
            <a:r>
              <a:rPr lang="zh-CN" altLang="en-US"/>
              <a:t>用于</a:t>
            </a:r>
            <a:r>
              <a:rPr lang="en-US" altLang="zh-CN"/>
              <a:t>C</a:t>
            </a:r>
            <a:r>
              <a:rPr lang="en-US" altLang="zh-CN" baseline="-25000"/>
              <a:t>2</a:t>
            </a:r>
            <a:r>
              <a:rPr lang="zh-CN" altLang="en-US"/>
              <a:t>控制信号定时。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04788" y="146050"/>
            <a:ext cx="990600" cy="406400"/>
            <a:chOff x="240" y="480"/>
            <a:chExt cx="1488" cy="256"/>
          </a:xfrm>
        </p:grpSpPr>
        <p:sp>
          <p:nvSpPr>
            <p:cNvPr id="10247" name="Text Box 10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gradFill rotWithShape="0">
              <a:gsLst>
                <a:gs pos="0">
                  <a:srgbClr val="470047"/>
                </a:gs>
                <a:gs pos="5000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例</a:t>
              </a:r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0248" name="Line 11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200025" y="142875"/>
          <a:ext cx="4114800" cy="2947988"/>
        </p:xfrm>
        <a:graphic>
          <a:graphicData uri="http://schemas.openxmlformats.org/presentationml/2006/ole">
            <p:oleObj spid="_x0000_s11266" name="位图图像" r:id="rId3" imgW="2553056" imgH="1828571" progId="PBrush">
              <p:embed/>
            </p:oleObj>
          </a:graphicData>
        </a:graphic>
      </p:graphicFrame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391400" y="6553200"/>
            <a:ext cx="1752600" cy="30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试题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7</a:t>
            </a:r>
          </a:p>
        </p:txBody>
      </p:sp>
      <p:graphicFrame>
        <p:nvGraphicFramePr>
          <p:cNvPr id="459945" name="Group 169"/>
          <p:cNvGraphicFramePr>
            <a:graphicFrameLocks noGrp="1"/>
          </p:cNvGraphicFramePr>
          <p:nvPr/>
        </p:nvGraphicFramePr>
        <p:xfrm>
          <a:off x="4479925" y="146050"/>
          <a:ext cx="4419600" cy="3449638"/>
        </p:xfrm>
        <a:graphic>
          <a:graphicData uri="http://schemas.openxmlformats.org/drawingml/2006/table">
            <a:tbl>
              <a:tblPr/>
              <a:tblGrid>
                <a:gridCol w="555625"/>
                <a:gridCol w="554038"/>
                <a:gridCol w="555625"/>
                <a:gridCol w="392112"/>
                <a:gridCol w="685800"/>
                <a:gridCol w="685800"/>
                <a:gridCol w="990600"/>
              </a:tblGrid>
              <a:tr h="381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现态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次态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转移条件</a:t>
                      </a:r>
                      <a:endParaRPr kumimoji="1" lang="zh-CN" altLang="en-US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8229600" y="1020763"/>
            <a:ext cx="319088" cy="2551112"/>
            <a:chOff x="2533" y="2544"/>
            <a:chExt cx="201" cy="1607"/>
          </a:xfrm>
        </p:grpSpPr>
        <p:graphicFrame>
          <p:nvGraphicFramePr>
            <p:cNvPr id="11274" name="Object 149"/>
            <p:cNvGraphicFramePr>
              <a:graphicFrameLocks noChangeAspect="1"/>
            </p:cNvGraphicFramePr>
            <p:nvPr/>
          </p:nvGraphicFramePr>
          <p:xfrm>
            <a:off x="2555" y="2544"/>
            <a:ext cx="179" cy="192"/>
          </p:xfrm>
          <a:graphic>
            <a:graphicData uri="http://schemas.openxmlformats.org/presentationml/2006/ole">
              <p:oleObj spid="_x0000_s11274" name="Equation" r:id="rId4" imgW="228960" imgH="241200" progId="Equation.3">
                <p:embed/>
              </p:oleObj>
            </a:graphicData>
          </a:graphic>
        </p:graphicFrame>
        <p:graphicFrame>
          <p:nvGraphicFramePr>
            <p:cNvPr id="11275" name="Object 150"/>
            <p:cNvGraphicFramePr>
              <a:graphicFrameLocks noChangeAspect="1"/>
            </p:cNvGraphicFramePr>
            <p:nvPr/>
          </p:nvGraphicFramePr>
          <p:xfrm>
            <a:off x="2544" y="2736"/>
            <a:ext cx="179" cy="167"/>
          </p:xfrm>
          <a:graphic>
            <a:graphicData uri="http://schemas.openxmlformats.org/presentationml/2006/ole">
              <p:oleObj spid="_x0000_s11275" name="Equation" r:id="rId5" imgW="228960" imgH="203040" progId="Equation.3">
                <p:embed/>
              </p:oleObj>
            </a:graphicData>
          </a:graphic>
        </p:graphicFrame>
        <p:graphicFrame>
          <p:nvGraphicFramePr>
            <p:cNvPr id="11276" name="Object 151"/>
            <p:cNvGraphicFramePr>
              <a:graphicFrameLocks noChangeAspect="1"/>
            </p:cNvGraphicFramePr>
            <p:nvPr/>
          </p:nvGraphicFramePr>
          <p:xfrm>
            <a:off x="2544" y="2976"/>
            <a:ext cx="179" cy="192"/>
          </p:xfrm>
          <a:graphic>
            <a:graphicData uri="http://schemas.openxmlformats.org/presentationml/2006/ole">
              <p:oleObj spid="_x0000_s11276" name="Equation" r:id="rId6" imgW="228960" imgH="241200" progId="Equation.3">
                <p:embed/>
              </p:oleObj>
            </a:graphicData>
          </a:graphic>
        </p:graphicFrame>
        <p:graphicFrame>
          <p:nvGraphicFramePr>
            <p:cNvPr id="11277" name="Object 152"/>
            <p:cNvGraphicFramePr>
              <a:graphicFrameLocks noChangeAspect="1"/>
            </p:cNvGraphicFramePr>
            <p:nvPr/>
          </p:nvGraphicFramePr>
          <p:xfrm>
            <a:off x="2533" y="3168"/>
            <a:ext cx="179" cy="167"/>
          </p:xfrm>
          <a:graphic>
            <a:graphicData uri="http://schemas.openxmlformats.org/presentationml/2006/ole">
              <p:oleObj spid="_x0000_s11277" name="Equation" r:id="rId7" imgW="228960" imgH="203040" progId="Equation.3">
                <p:embed/>
              </p:oleObj>
            </a:graphicData>
          </a:graphic>
        </p:graphicFrame>
        <p:graphicFrame>
          <p:nvGraphicFramePr>
            <p:cNvPr id="11278" name="Object 153"/>
            <p:cNvGraphicFramePr>
              <a:graphicFrameLocks noChangeAspect="1"/>
            </p:cNvGraphicFramePr>
            <p:nvPr/>
          </p:nvGraphicFramePr>
          <p:xfrm>
            <a:off x="2544" y="3360"/>
            <a:ext cx="179" cy="192"/>
          </p:xfrm>
          <a:graphic>
            <a:graphicData uri="http://schemas.openxmlformats.org/presentationml/2006/ole">
              <p:oleObj spid="_x0000_s11278" name="Equation" r:id="rId8" imgW="228960" imgH="241200" progId="Equation.3">
                <p:embed/>
              </p:oleObj>
            </a:graphicData>
          </a:graphic>
        </p:graphicFrame>
        <p:graphicFrame>
          <p:nvGraphicFramePr>
            <p:cNvPr id="11279" name="Object 154"/>
            <p:cNvGraphicFramePr>
              <a:graphicFrameLocks noChangeAspect="1"/>
            </p:cNvGraphicFramePr>
            <p:nvPr/>
          </p:nvGraphicFramePr>
          <p:xfrm>
            <a:off x="2533" y="3552"/>
            <a:ext cx="179" cy="167"/>
          </p:xfrm>
          <a:graphic>
            <a:graphicData uri="http://schemas.openxmlformats.org/presentationml/2006/ole">
              <p:oleObj spid="_x0000_s11279" name="Equation" r:id="rId9" imgW="228960" imgH="203040" progId="Equation.3">
                <p:embed/>
              </p:oleObj>
            </a:graphicData>
          </a:graphic>
        </p:graphicFrame>
        <p:graphicFrame>
          <p:nvGraphicFramePr>
            <p:cNvPr id="11280" name="Object 155"/>
            <p:cNvGraphicFramePr>
              <a:graphicFrameLocks noChangeAspect="1"/>
            </p:cNvGraphicFramePr>
            <p:nvPr/>
          </p:nvGraphicFramePr>
          <p:xfrm>
            <a:off x="2544" y="3792"/>
            <a:ext cx="179" cy="192"/>
          </p:xfrm>
          <a:graphic>
            <a:graphicData uri="http://schemas.openxmlformats.org/presentationml/2006/ole">
              <p:oleObj spid="_x0000_s11280" name="Equation" r:id="rId10" imgW="228960" imgH="241200" progId="Equation.3">
                <p:embed/>
              </p:oleObj>
            </a:graphicData>
          </a:graphic>
        </p:graphicFrame>
        <p:graphicFrame>
          <p:nvGraphicFramePr>
            <p:cNvPr id="11281" name="Object 156"/>
            <p:cNvGraphicFramePr>
              <a:graphicFrameLocks noChangeAspect="1"/>
            </p:cNvGraphicFramePr>
            <p:nvPr/>
          </p:nvGraphicFramePr>
          <p:xfrm>
            <a:off x="2533" y="3984"/>
            <a:ext cx="179" cy="167"/>
          </p:xfrm>
          <a:graphic>
            <a:graphicData uri="http://schemas.openxmlformats.org/presentationml/2006/ole">
              <p:oleObj spid="_x0000_s11281" name="Equation" r:id="rId11" imgW="228960" imgH="203040" progId="Equation.3">
                <p:embed/>
              </p:oleObj>
            </a:graphicData>
          </a:graphic>
        </p:graphicFrame>
      </p:grpSp>
      <p:graphicFrame>
        <p:nvGraphicFramePr>
          <p:cNvPr id="459936" name="Object 160"/>
          <p:cNvGraphicFramePr>
            <a:graphicFrameLocks noChangeAspect="1"/>
          </p:cNvGraphicFramePr>
          <p:nvPr/>
        </p:nvGraphicFramePr>
        <p:xfrm>
          <a:off x="460375" y="3657600"/>
          <a:ext cx="4905375" cy="374650"/>
        </p:xfrm>
        <a:graphic>
          <a:graphicData uri="http://schemas.openxmlformats.org/presentationml/2006/ole">
            <p:oleObj spid="_x0000_s11267" name="公式" r:id="rId12" imgW="3991680" imgH="291960" progId="Equation.3">
              <p:embed/>
            </p:oleObj>
          </a:graphicData>
        </a:graphic>
      </p:graphicFrame>
      <p:graphicFrame>
        <p:nvGraphicFramePr>
          <p:cNvPr id="459937" name="Object 161"/>
          <p:cNvGraphicFramePr>
            <a:graphicFrameLocks noChangeAspect="1"/>
          </p:cNvGraphicFramePr>
          <p:nvPr/>
        </p:nvGraphicFramePr>
        <p:xfrm>
          <a:off x="428625" y="4076700"/>
          <a:ext cx="3179763" cy="374650"/>
        </p:xfrm>
        <a:graphic>
          <a:graphicData uri="http://schemas.openxmlformats.org/presentationml/2006/ole">
            <p:oleObj spid="_x0000_s11268" name="公式" r:id="rId13" imgW="2580480" imgH="291960" progId="Equation.3">
              <p:embed/>
            </p:oleObj>
          </a:graphicData>
        </a:graphic>
      </p:graphicFrame>
      <p:graphicFrame>
        <p:nvGraphicFramePr>
          <p:cNvPr id="459938" name="Object 162"/>
          <p:cNvGraphicFramePr>
            <a:graphicFrameLocks noChangeAspect="1"/>
          </p:cNvGraphicFramePr>
          <p:nvPr/>
        </p:nvGraphicFramePr>
        <p:xfrm>
          <a:off x="433388" y="4495800"/>
          <a:ext cx="3970337" cy="374650"/>
        </p:xfrm>
        <a:graphic>
          <a:graphicData uri="http://schemas.openxmlformats.org/presentationml/2006/ole">
            <p:oleObj spid="_x0000_s11269" name="公式" r:id="rId14" imgW="3228840" imgH="291960" progId="Equation.3">
              <p:embed/>
            </p:oleObj>
          </a:graphicData>
        </a:graphic>
      </p:graphicFrame>
      <p:graphicFrame>
        <p:nvGraphicFramePr>
          <p:cNvPr id="459939" name="Object 163"/>
          <p:cNvGraphicFramePr>
            <a:graphicFrameLocks noChangeAspect="1"/>
          </p:cNvGraphicFramePr>
          <p:nvPr/>
        </p:nvGraphicFramePr>
        <p:xfrm>
          <a:off x="354013" y="4953000"/>
          <a:ext cx="2389187" cy="374650"/>
        </p:xfrm>
        <a:graphic>
          <a:graphicData uri="http://schemas.openxmlformats.org/presentationml/2006/ole">
            <p:oleObj spid="_x0000_s11270" name="公式" r:id="rId15" imgW="1932480" imgH="291960" progId="Equation.3">
              <p:embed/>
            </p:oleObj>
          </a:graphicData>
        </a:graphic>
      </p:graphicFrame>
      <p:graphicFrame>
        <p:nvGraphicFramePr>
          <p:cNvPr id="459940" name="Object 164"/>
          <p:cNvGraphicFramePr>
            <a:graphicFrameLocks noChangeAspect="1"/>
          </p:cNvGraphicFramePr>
          <p:nvPr/>
        </p:nvGraphicFramePr>
        <p:xfrm>
          <a:off x="6011863" y="3933825"/>
          <a:ext cx="1728787" cy="415925"/>
        </p:xfrm>
        <a:graphic>
          <a:graphicData uri="http://schemas.openxmlformats.org/presentationml/2006/ole">
            <p:oleObj spid="_x0000_s11271" name="公式" r:id="rId16" imgW="1322280" imgH="304560" progId="Equation.3">
              <p:embed/>
            </p:oleObj>
          </a:graphicData>
        </a:graphic>
      </p:graphicFrame>
      <p:graphicFrame>
        <p:nvGraphicFramePr>
          <p:cNvPr id="459941" name="Object 165"/>
          <p:cNvGraphicFramePr>
            <a:graphicFrameLocks noChangeAspect="1"/>
          </p:cNvGraphicFramePr>
          <p:nvPr/>
        </p:nvGraphicFramePr>
        <p:xfrm>
          <a:off x="6011863" y="4365625"/>
          <a:ext cx="2376487" cy="400050"/>
        </p:xfrm>
        <a:graphic>
          <a:graphicData uri="http://schemas.openxmlformats.org/presentationml/2006/ole">
            <p:oleObj spid="_x0000_s11272" name="公式" r:id="rId17" imgW="1805040" imgH="291960" progId="Equation.3">
              <p:embed/>
            </p:oleObj>
          </a:graphicData>
        </a:graphic>
      </p:graphicFrame>
      <p:graphicFrame>
        <p:nvGraphicFramePr>
          <p:cNvPr id="459942" name="Object 166"/>
          <p:cNvGraphicFramePr>
            <a:graphicFrameLocks noChangeAspect="1"/>
          </p:cNvGraphicFramePr>
          <p:nvPr/>
        </p:nvGraphicFramePr>
        <p:xfrm>
          <a:off x="6011863" y="4868863"/>
          <a:ext cx="1728787" cy="393700"/>
        </p:xfrm>
        <a:graphic>
          <a:graphicData uri="http://schemas.openxmlformats.org/presentationml/2006/ole">
            <p:oleObj spid="_x0000_s11273" name="公式" r:id="rId18" imgW="132228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449263" y="260350"/>
            <a:ext cx="3178175" cy="679450"/>
            <a:chOff x="79" y="144"/>
            <a:chExt cx="2002" cy="428"/>
          </a:xfrm>
        </p:grpSpPr>
        <p:graphicFrame>
          <p:nvGraphicFramePr>
            <p:cNvPr id="12295" name="Object 5"/>
            <p:cNvGraphicFramePr>
              <a:graphicFrameLocks noChangeAspect="1"/>
            </p:cNvGraphicFramePr>
            <p:nvPr/>
          </p:nvGraphicFramePr>
          <p:xfrm>
            <a:off x="131" y="144"/>
            <a:ext cx="1950" cy="236"/>
          </p:xfrm>
          <a:graphic>
            <a:graphicData uri="http://schemas.openxmlformats.org/presentationml/2006/ole">
              <p:oleObj spid="_x0000_s12295" name="公式" r:id="rId3" imgW="2517120" imgH="291960" progId="Equation.3">
                <p:embed/>
              </p:oleObj>
            </a:graphicData>
          </a:graphic>
        </p:graphicFrame>
        <p:graphicFrame>
          <p:nvGraphicFramePr>
            <p:cNvPr id="12296" name="Object 7"/>
            <p:cNvGraphicFramePr>
              <a:graphicFrameLocks noChangeAspect="1"/>
            </p:cNvGraphicFramePr>
            <p:nvPr/>
          </p:nvGraphicFramePr>
          <p:xfrm>
            <a:off x="79" y="336"/>
            <a:ext cx="1505" cy="236"/>
          </p:xfrm>
          <a:graphic>
            <a:graphicData uri="http://schemas.openxmlformats.org/presentationml/2006/ole">
              <p:oleObj spid="_x0000_s12296" name="公式" r:id="rId4" imgW="1932480" imgH="291960" progId="Equation.3">
                <p:embed/>
              </p:oleObj>
            </a:graphicData>
          </a:graphic>
        </p:graphicFrame>
      </p:grpSp>
      <p:grpSp>
        <p:nvGrpSpPr>
          <p:cNvPr id="3" name="Group 119"/>
          <p:cNvGrpSpPr>
            <a:grpSpLocks/>
          </p:cNvGrpSpPr>
          <p:nvPr/>
        </p:nvGrpSpPr>
        <p:grpSpPr bwMode="auto">
          <a:xfrm>
            <a:off x="5313363" y="188913"/>
            <a:ext cx="2224087" cy="1146175"/>
            <a:chOff x="3616" y="384"/>
            <a:chExt cx="1401" cy="722"/>
          </a:xfrm>
        </p:grpSpPr>
        <p:graphicFrame>
          <p:nvGraphicFramePr>
            <p:cNvPr id="12292" name="Object 8"/>
            <p:cNvGraphicFramePr>
              <a:graphicFrameLocks noChangeAspect="1"/>
            </p:cNvGraphicFramePr>
            <p:nvPr/>
          </p:nvGraphicFramePr>
          <p:xfrm>
            <a:off x="3622" y="384"/>
            <a:ext cx="1035" cy="249"/>
          </p:xfrm>
          <a:graphic>
            <a:graphicData uri="http://schemas.openxmlformats.org/presentationml/2006/ole">
              <p:oleObj spid="_x0000_s12292" name="公式" r:id="rId5" imgW="1322280" imgH="304560" progId="Equation.3">
                <p:embed/>
              </p:oleObj>
            </a:graphicData>
          </a:graphic>
        </p:graphicFrame>
        <p:graphicFrame>
          <p:nvGraphicFramePr>
            <p:cNvPr id="12293" name="Object 9"/>
            <p:cNvGraphicFramePr>
              <a:graphicFrameLocks noChangeAspect="1"/>
            </p:cNvGraphicFramePr>
            <p:nvPr/>
          </p:nvGraphicFramePr>
          <p:xfrm>
            <a:off x="3616" y="624"/>
            <a:ext cx="1401" cy="236"/>
          </p:xfrm>
          <a:graphic>
            <a:graphicData uri="http://schemas.openxmlformats.org/presentationml/2006/ole">
              <p:oleObj spid="_x0000_s12293" name="公式" r:id="rId6" imgW="1805040" imgH="291960" progId="Equation.3">
                <p:embed/>
              </p:oleObj>
            </a:graphicData>
          </a:graphic>
        </p:graphicFrame>
        <p:graphicFrame>
          <p:nvGraphicFramePr>
            <p:cNvPr id="12294" name="Object 10"/>
            <p:cNvGraphicFramePr>
              <a:graphicFrameLocks noChangeAspect="1"/>
            </p:cNvGraphicFramePr>
            <p:nvPr/>
          </p:nvGraphicFramePr>
          <p:xfrm>
            <a:off x="3622" y="870"/>
            <a:ext cx="1035" cy="236"/>
          </p:xfrm>
          <a:graphic>
            <a:graphicData uri="http://schemas.openxmlformats.org/presentationml/2006/ole">
              <p:oleObj spid="_x0000_s12294" name="公式" r:id="rId7" imgW="1322280" imgH="291960" progId="Equation.3">
                <p:embed/>
              </p:oleObj>
            </a:graphicData>
          </a:graphic>
        </p:graphicFrame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5795963" y="1773238"/>
            <a:ext cx="1600200" cy="762000"/>
            <a:chOff x="2208" y="3504"/>
            <a:chExt cx="1008" cy="480"/>
          </a:xfrm>
        </p:grpSpPr>
        <p:sp>
          <p:nvSpPr>
            <p:cNvPr id="12361" name="Line 92"/>
            <p:cNvSpPr>
              <a:spLocks noChangeShapeType="1"/>
            </p:cNvSpPr>
            <p:nvPr/>
          </p:nvSpPr>
          <p:spPr bwMode="auto">
            <a:xfrm>
              <a:off x="2208" y="3744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62" name="Line 93"/>
            <p:cNvSpPr>
              <a:spLocks noChangeShapeType="1"/>
            </p:cNvSpPr>
            <p:nvPr/>
          </p:nvSpPr>
          <p:spPr bwMode="auto">
            <a:xfrm>
              <a:off x="2208" y="36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63" name="Line 94"/>
            <p:cNvSpPr>
              <a:spLocks noChangeShapeType="1"/>
            </p:cNvSpPr>
            <p:nvPr/>
          </p:nvSpPr>
          <p:spPr bwMode="auto">
            <a:xfrm>
              <a:off x="3216" y="36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64" name="Line 95"/>
            <p:cNvSpPr>
              <a:spLocks noChangeShapeType="1"/>
            </p:cNvSpPr>
            <p:nvPr/>
          </p:nvSpPr>
          <p:spPr bwMode="auto">
            <a:xfrm>
              <a:off x="2724" y="365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65" name="Line 96"/>
            <p:cNvSpPr>
              <a:spLocks noChangeShapeType="1"/>
            </p:cNvSpPr>
            <p:nvPr/>
          </p:nvSpPr>
          <p:spPr bwMode="auto">
            <a:xfrm>
              <a:off x="2208" y="3936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66" name="Text Box 97"/>
            <p:cNvSpPr txBox="1">
              <a:spLocks noChangeArrowheads="1"/>
            </p:cNvSpPr>
            <p:nvPr/>
          </p:nvSpPr>
          <p:spPr bwMode="auto">
            <a:xfrm>
              <a:off x="2583" y="3716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T</a:t>
              </a:r>
            </a:p>
          </p:txBody>
        </p:sp>
        <p:sp>
          <p:nvSpPr>
            <p:cNvPr id="12367" name="Text Box 98"/>
            <p:cNvSpPr txBox="1">
              <a:spLocks noChangeArrowheads="1"/>
            </p:cNvSpPr>
            <p:nvPr/>
          </p:nvSpPr>
          <p:spPr bwMode="auto">
            <a:xfrm>
              <a:off x="2352" y="350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T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2368" name="Text Box 99"/>
            <p:cNvSpPr txBox="1">
              <a:spLocks noChangeArrowheads="1"/>
            </p:cNvSpPr>
            <p:nvPr/>
          </p:nvSpPr>
          <p:spPr bwMode="auto">
            <a:xfrm>
              <a:off x="2784" y="350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T</a:t>
              </a:r>
              <a:r>
                <a:rPr lang="en-US" altLang="zh-CN" baseline="-25000"/>
                <a:t>2</a:t>
              </a:r>
            </a:p>
          </p:txBody>
        </p:sp>
      </p:grpSp>
      <p:grpSp>
        <p:nvGrpSpPr>
          <p:cNvPr id="5" name="Group 121"/>
          <p:cNvGrpSpPr>
            <a:grpSpLocks/>
          </p:cNvGrpSpPr>
          <p:nvPr/>
        </p:nvGrpSpPr>
        <p:grpSpPr bwMode="auto">
          <a:xfrm>
            <a:off x="611188" y="908050"/>
            <a:ext cx="4086225" cy="4770438"/>
            <a:chOff x="672" y="768"/>
            <a:chExt cx="2574" cy="3005"/>
          </a:xfrm>
        </p:grpSpPr>
        <p:sp>
          <p:nvSpPr>
            <p:cNvPr id="12303" name="Rectangle 12"/>
            <p:cNvSpPr>
              <a:spLocks noChangeArrowheads="1"/>
            </p:cNvSpPr>
            <p:nvPr/>
          </p:nvSpPr>
          <p:spPr bwMode="auto">
            <a:xfrm>
              <a:off x="1344" y="2236"/>
              <a:ext cx="720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04" name="Rectangle 13"/>
            <p:cNvSpPr>
              <a:spLocks noChangeArrowheads="1"/>
            </p:cNvSpPr>
            <p:nvPr/>
          </p:nvSpPr>
          <p:spPr bwMode="auto">
            <a:xfrm>
              <a:off x="2448" y="2236"/>
              <a:ext cx="720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05" name="Text Box 14"/>
            <p:cNvSpPr txBox="1">
              <a:spLocks noChangeArrowheads="1"/>
            </p:cNvSpPr>
            <p:nvPr/>
          </p:nvSpPr>
          <p:spPr bwMode="auto">
            <a:xfrm>
              <a:off x="1364" y="2444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2306" name="Text Box 15"/>
            <p:cNvSpPr txBox="1">
              <a:spLocks noChangeArrowheads="1"/>
            </p:cNvSpPr>
            <p:nvPr/>
          </p:nvSpPr>
          <p:spPr bwMode="auto">
            <a:xfrm>
              <a:off x="2448" y="2428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2307" name="AutoShape 16"/>
            <p:cNvSpPr>
              <a:spLocks noChangeArrowheads="1"/>
            </p:cNvSpPr>
            <p:nvPr/>
          </p:nvSpPr>
          <p:spPr bwMode="auto">
            <a:xfrm>
              <a:off x="1824" y="257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08" name="AutoShape 17"/>
            <p:cNvSpPr>
              <a:spLocks noChangeArrowheads="1"/>
            </p:cNvSpPr>
            <p:nvPr/>
          </p:nvSpPr>
          <p:spPr bwMode="auto">
            <a:xfrm>
              <a:off x="2928" y="257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09" name="Line 18"/>
            <p:cNvSpPr>
              <a:spLocks noChangeShapeType="1"/>
            </p:cNvSpPr>
            <p:nvPr/>
          </p:nvSpPr>
          <p:spPr bwMode="auto">
            <a:xfrm>
              <a:off x="1104" y="2860"/>
              <a:ext cx="188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10" name="Line 19"/>
            <p:cNvSpPr>
              <a:spLocks noChangeShapeType="1"/>
            </p:cNvSpPr>
            <p:nvPr/>
          </p:nvSpPr>
          <p:spPr bwMode="auto">
            <a:xfrm flipV="1">
              <a:off x="1872" y="1902"/>
              <a:ext cx="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11" name="Line 20"/>
            <p:cNvSpPr>
              <a:spLocks noChangeShapeType="1"/>
            </p:cNvSpPr>
            <p:nvPr/>
          </p:nvSpPr>
          <p:spPr bwMode="auto">
            <a:xfrm flipV="1">
              <a:off x="2951" y="1563"/>
              <a:ext cx="5" cy="6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12" name="Text Box 21"/>
            <p:cNvSpPr txBox="1">
              <a:spLocks noChangeArrowheads="1"/>
            </p:cNvSpPr>
            <p:nvPr/>
          </p:nvSpPr>
          <p:spPr bwMode="auto">
            <a:xfrm>
              <a:off x="1392" y="2216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2313" name="Text Box 22"/>
            <p:cNvSpPr txBox="1">
              <a:spLocks noChangeArrowheads="1"/>
            </p:cNvSpPr>
            <p:nvPr/>
          </p:nvSpPr>
          <p:spPr bwMode="auto">
            <a:xfrm>
              <a:off x="2496" y="2236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2314" name="Text Box 23"/>
            <p:cNvSpPr txBox="1">
              <a:spLocks noChangeArrowheads="1"/>
            </p:cNvSpPr>
            <p:nvPr/>
          </p:nvSpPr>
          <p:spPr bwMode="auto">
            <a:xfrm>
              <a:off x="672" y="2688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T</a:t>
              </a:r>
              <a:r>
                <a:rPr lang="en-US" altLang="zh-CN" baseline="-25000"/>
                <a:t>1</a:t>
              </a:r>
            </a:p>
          </p:txBody>
        </p:sp>
        <p:graphicFrame>
          <p:nvGraphicFramePr>
            <p:cNvPr id="12290" name="Object 25"/>
            <p:cNvGraphicFramePr>
              <a:graphicFrameLocks noChangeAspect="1"/>
            </p:cNvGraphicFramePr>
            <p:nvPr/>
          </p:nvGraphicFramePr>
          <p:xfrm>
            <a:off x="2880" y="2256"/>
            <a:ext cx="233" cy="216"/>
          </p:xfrm>
          <a:graphic>
            <a:graphicData uri="http://schemas.openxmlformats.org/presentationml/2006/ole">
              <p:oleObj spid="_x0000_s12290" name="Equation" r:id="rId8" imgW="241560" imgH="291960" progId="Equation.3">
                <p:embed/>
              </p:oleObj>
            </a:graphicData>
          </a:graphic>
        </p:graphicFrame>
        <p:graphicFrame>
          <p:nvGraphicFramePr>
            <p:cNvPr id="12291" name="Object 26"/>
            <p:cNvGraphicFramePr>
              <a:graphicFrameLocks noChangeAspect="1"/>
            </p:cNvGraphicFramePr>
            <p:nvPr/>
          </p:nvGraphicFramePr>
          <p:xfrm>
            <a:off x="1776" y="2256"/>
            <a:ext cx="248" cy="216"/>
          </p:xfrm>
          <a:graphic>
            <a:graphicData uri="http://schemas.openxmlformats.org/presentationml/2006/ole">
              <p:oleObj spid="_x0000_s12291" name="Equation" r:id="rId9" imgW="254160" imgH="291960" progId="Equation.3">
                <p:embed/>
              </p:oleObj>
            </a:graphicData>
          </a:graphic>
        </p:graphicFrame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1863" y="2667"/>
              <a:ext cx="0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 flipH="1">
              <a:off x="2974" y="2659"/>
              <a:ext cx="2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17" name="Line 29"/>
            <p:cNvSpPr>
              <a:spLocks noChangeShapeType="1"/>
            </p:cNvSpPr>
            <p:nvPr/>
          </p:nvSpPr>
          <p:spPr bwMode="auto">
            <a:xfrm rot="-5400000">
              <a:off x="2515" y="36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18" name="Line 30"/>
            <p:cNvSpPr>
              <a:spLocks noChangeShapeType="1"/>
            </p:cNvSpPr>
            <p:nvPr/>
          </p:nvSpPr>
          <p:spPr bwMode="auto">
            <a:xfrm rot="-5400000">
              <a:off x="2707" y="36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19" name="Line 31"/>
            <p:cNvSpPr>
              <a:spLocks noChangeShapeType="1"/>
            </p:cNvSpPr>
            <p:nvPr/>
          </p:nvSpPr>
          <p:spPr bwMode="auto">
            <a:xfrm rot="16200000" flipV="1">
              <a:off x="2479" y="2813"/>
              <a:ext cx="2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2320" name="Group 32"/>
            <p:cNvGrpSpPr>
              <a:grpSpLocks/>
            </p:cNvGrpSpPr>
            <p:nvPr/>
          </p:nvGrpSpPr>
          <p:grpSpPr bwMode="auto">
            <a:xfrm>
              <a:off x="2544" y="3360"/>
              <a:ext cx="326" cy="260"/>
              <a:chOff x="3130" y="2284"/>
              <a:chExt cx="361" cy="386"/>
            </a:xfrm>
          </p:grpSpPr>
          <p:sp>
            <p:nvSpPr>
              <p:cNvPr id="12358" name="Freeform 33"/>
              <p:cNvSpPr>
                <a:spLocks/>
              </p:cNvSpPr>
              <p:nvPr/>
            </p:nvSpPr>
            <p:spPr bwMode="auto">
              <a:xfrm rot="-5400000">
                <a:off x="3268" y="2454"/>
                <a:ext cx="78" cy="354"/>
              </a:xfrm>
              <a:custGeom>
                <a:avLst/>
                <a:gdLst>
                  <a:gd name="T0" fmla="*/ 2 w 85"/>
                  <a:gd name="T1" fmla="*/ 0 h 306"/>
                  <a:gd name="T2" fmla="*/ 6 w 85"/>
                  <a:gd name="T3" fmla="*/ 14317 h 306"/>
                  <a:gd name="T4" fmla="*/ 6 w 85"/>
                  <a:gd name="T5" fmla="*/ 36696 h 306"/>
                  <a:gd name="T6" fmla="*/ 0 w 85"/>
                  <a:gd name="T7" fmla="*/ 50170 h 30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"/>
                  <a:gd name="T13" fmla="*/ 0 h 306"/>
                  <a:gd name="T14" fmla="*/ 85 w 85"/>
                  <a:gd name="T15" fmla="*/ 306 h 30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5" h="306">
                    <a:moveTo>
                      <a:pt x="2" y="0"/>
                    </a:moveTo>
                    <a:cubicBezTo>
                      <a:pt x="14" y="14"/>
                      <a:pt x="61" y="50"/>
                      <a:pt x="73" y="87"/>
                    </a:cubicBezTo>
                    <a:cubicBezTo>
                      <a:pt x="85" y="124"/>
                      <a:pt x="85" y="188"/>
                      <a:pt x="73" y="224"/>
                    </a:cubicBezTo>
                    <a:cubicBezTo>
                      <a:pt x="61" y="260"/>
                      <a:pt x="15" y="289"/>
                      <a:pt x="0" y="30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2359" name="Freeform 34"/>
              <p:cNvSpPr>
                <a:spLocks/>
              </p:cNvSpPr>
              <p:nvPr/>
            </p:nvSpPr>
            <p:spPr bwMode="auto">
              <a:xfrm rot="-5400000">
                <a:off x="3215" y="2391"/>
                <a:ext cx="384" cy="169"/>
              </a:xfrm>
              <a:custGeom>
                <a:avLst/>
                <a:gdLst>
                  <a:gd name="T0" fmla="*/ 0 w 384"/>
                  <a:gd name="T1" fmla="*/ 4 h 192"/>
                  <a:gd name="T2" fmla="*/ 168 w 384"/>
                  <a:gd name="T3" fmla="*/ 4 h 192"/>
                  <a:gd name="T4" fmla="*/ 296 w 384"/>
                  <a:gd name="T5" fmla="*/ 4 h 192"/>
                  <a:gd name="T6" fmla="*/ 384 w 384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92"/>
                  <a:gd name="T14" fmla="*/ 384 w 38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92">
                    <a:moveTo>
                      <a:pt x="0" y="192"/>
                    </a:moveTo>
                    <a:cubicBezTo>
                      <a:pt x="28" y="185"/>
                      <a:pt x="119" y="166"/>
                      <a:pt x="168" y="148"/>
                    </a:cubicBezTo>
                    <a:cubicBezTo>
                      <a:pt x="217" y="130"/>
                      <a:pt x="260" y="109"/>
                      <a:pt x="296" y="84"/>
                    </a:cubicBezTo>
                    <a:cubicBezTo>
                      <a:pt x="332" y="59"/>
                      <a:pt x="366" y="18"/>
                      <a:pt x="384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2360" name="Freeform 35"/>
              <p:cNvSpPr>
                <a:spLocks/>
              </p:cNvSpPr>
              <p:nvPr/>
            </p:nvSpPr>
            <p:spPr bwMode="auto">
              <a:xfrm rot="-5400000">
                <a:off x="3034" y="2380"/>
                <a:ext cx="384" cy="192"/>
              </a:xfrm>
              <a:custGeom>
                <a:avLst/>
                <a:gdLst>
                  <a:gd name="T0" fmla="*/ 0 w 240"/>
                  <a:gd name="T1" fmla="*/ 0 h 96"/>
                  <a:gd name="T2" fmla="*/ 2147483647 w 240"/>
                  <a:gd name="T3" fmla="*/ 2147483647 h 96"/>
                  <a:gd name="T4" fmla="*/ 2147483647 w 240"/>
                  <a:gd name="T5" fmla="*/ 2147483647 h 96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96"/>
                  <a:gd name="T11" fmla="*/ 240 w 24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96">
                    <a:moveTo>
                      <a:pt x="0" y="0"/>
                    </a:moveTo>
                    <a:cubicBezTo>
                      <a:pt x="76" y="16"/>
                      <a:pt x="152" y="32"/>
                      <a:pt x="192" y="48"/>
                    </a:cubicBezTo>
                    <a:cubicBezTo>
                      <a:pt x="232" y="64"/>
                      <a:pt x="232" y="88"/>
                      <a:pt x="240" y="9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2321" name="Text Box 36"/>
            <p:cNvSpPr txBox="1">
              <a:spLocks noChangeArrowheads="1"/>
            </p:cNvSpPr>
            <p:nvPr/>
          </p:nvSpPr>
          <p:spPr bwMode="auto">
            <a:xfrm>
              <a:off x="672" y="3216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X</a:t>
              </a:r>
              <a:endParaRPr lang="en-US" altLang="zh-CN" baseline="-25000"/>
            </a:p>
          </p:txBody>
        </p:sp>
        <p:sp>
          <p:nvSpPr>
            <p:cNvPr id="12322" name="AutoShape 38"/>
            <p:cNvSpPr>
              <a:spLocks noChangeArrowheads="1"/>
            </p:cNvSpPr>
            <p:nvPr/>
          </p:nvSpPr>
          <p:spPr bwMode="auto">
            <a:xfrm rot="-5400000">
              <a:off x="2456" y="2934"/>
              <a:ext cx="287" cy="27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23" name="Line 39"/>
            <p:cNvSpPr>
              <a:spLocks noChangeShapeType="1"/>
            </p:cNvSpPr>
            <p:nvPr/>
          </p:nvSpPr>
          <p:spPr bwMode="auto">
            <a:xfrm rot="5400000" flipH="1">
              <a:off x="2466" y="3281"/>
              <a:ext cx="11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24" name="Line 41"/>
            <p:cNvSpPr>
              <a:spLocks noChangeShapeType="1"/>
            </p:cNvSpPr>
            <p:nvPr/>
          </p:nvSpPr>
          <p:spPr bwMode="auto">
            <a:xfrm rot="16200000" flipV="1">
              <a:off x="2610" y="3294"/>
              <a:ext cx="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25" name="Line 43"/>
            <p:cNvSpPr>
              <a:spLocks noChangeShapeType="1"/>
            </p:cNvSpPr>
            <p:nvPr/>
          </p:nvSpPr>
          <p:spPr bwMode="auto">
            <a:xfrm flipH="1" flipV="1">
              <a:off x="1478" y="2668"/>
              <a:ext cx="4" cy="6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26" name="Line 50"/>
            <p:cNvSpPr>
              <a:spLocks noChangeShapeType="1"/>
            </p:cNvSpPr>
            <p:nvPr/>
          </p:nvSpPr>
          <p:spPr bwMode="auto">
            <a:xfrm flipV="1">
              <a:off x="1531" y="1556"/>
              <a:ext cx="0" cy="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27" name="Line 51"/>
            <p:cNvSpPr>
              <a:spLocks noChangeShapeType="1"/>
            </p:cNvSpPr>
            <p:nvPr/>
          </p:nvSpPr>
          <p:spPr bwMode="auto">
            <a:xfrm flipV="1">
              <a:off x="2592" y="2032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28" name="Text Box 55"/>
            <p:cNvSpPr txBox="1">
              <a:spLocks noChangeArrowheads="1"/>
            </p:cNvSpPr>
            <p:nvPr/>
          </p:nvSpPr>
          <p:spPr bwMode="auto">
            <a:xfrm>
              <a:off x="816" y="1566"/>
              <a:ext cx="35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T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2329" name="AutoShape 63"/>
            <p:cNvSpPr>
              <a:spLocks noChangeArrowheads="1"/>
            </p:cNvSpPr>
            <p:nvPr/>
          </p:nvSpPr>
          <p:spPr bwMode="auto">
            <a:xfrm rot="-5400000">
              <a:off x="2738" y="1273"/>
              <a:ext cx="287" cy="27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0" name="Line 66"/>
            <p:cNvSpPr>
              <a:spLocks noChangeShapeType="1"/>
            </p:cNvSpPr>
            <p:nvPr/>
          </p:nvSpPr>
          <p:spPr bwMode="auto">
            <a:xfrm rot="16200000" flipV="1">
              <a:off x="2795" y="1168"/>
              <a:ext cx="1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1" name="Text Box 71"/>
            <p:cNvSpPr txBox="1">
              <a:spLocks noChangeArrowheads="1"/>
            </p:cNvSpPr>
            <p:nvPr/>
          </p:nvSpPr>
          <p:spPr bwMode="auto">
            <a:xfrm>
              <a:off x="2647" y="788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2332" name="AutoShape 80"/>
            <p:cNvSpPr>
              <a:spLocks noChangeArrowheads="1"/>
            </p:cNvSpPr>
            <p:nvPr/>
          </p:nvSpPr>
          <p:spPr bwMode="auto">
            <a:xfrm rot="-5400000">
              <a:off x="1455" y="1253"/>
              <a:ext cx="287" cy="27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3" name="Line 81"/>
            <p:cNvSpPr>
              <a:spLocks noChangeShapeType="1"/>
            </p:cNvSpPr>
            <p:nvPr/>
          </p:nvSpPr>
          <p:spPr bwMode="auto">
            <a:xfrm rot="-5400000">
              <a:off x="2610" y="1732"/>
              <a:ext cx="344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4" name="Line 82"/>
            <p:cNvSpPr>
              <a:spLocks noChangeShapeType="1"/>
            </p:cNvSpPr>
            <p:nvPr/>
          </p:nvSpPr>
          <p:spPr bwMode="auto">
            <a:xfrm rot="5400000" flipH="1">
              <a:off x="2256" y="16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5" name="AutoShape 84"/>
            <p:cNvSpPr>
              <a:spLocks noChangeArrowheads="1"/>
            </p:cNvSpPr>
            <p:nvPr/>
          </p:nvSpPr>
          <p:spPr bwMode="auto">
            <a:xfrm rot="-5400000">
              <a:off x="2107" y="1253"/>
              <a:ext cx="287" cy="27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6" name="Line 85"/>
            <p:cNvSpPr>
              <a:spLocks noChangeShapeType="1"/>
            </p:cNvSpPr>
            <p:nvPr/>
          </p:nvSpPr>
          <p:spPr bwMode="auto">
            <a:xfrm rot="-5400000">
              <a:off x="2043" y="1633"/>
              <a:ext cx="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7" name="Line 86"/>
            <p:cNvSpPr>
              <a:spLocks noChangeShapeType="1"/>
            </p:cNvSpPr>
            <p:nvPr/>
          </p:nvSpPr>
          <p:spPr bwMode="auto">
            <a:xfrm rot="-5400000">
              <a:off x="226" y="2784"/>
              <a:ext cx="195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8" name="Line 87"/>
            <p:cNvSpPr>
              <a:spLocks noChangeShapeType="1"/>
            </p:cNvSpPr>
            <p:nvPr/>
          </p:nvSpPr>
          <p:spPr bwMode="auto">
            <a:xfrm rot="-5400000">
              <a:off x="2101" y="1675"/>
              <a:ext cx="282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9" name="Line 89"/>
            <p:cNvSpPr>
              <a:spLocks noChangeShapeType="1"/>
            </p:cNvSpPr>
            <p:nvPr/>
          </p:nvSpPr>
          <p:spPr bwMode="auto">
            <a:xfrm>
              <a:off x="1104" y="1728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40" name="Line 100"/>
            <p:cNvSpPr>
              <a:spLocks noChangeShapeType="1"/>
            </p:cNvSpPr>
            <p:nvPr/>
          </p:nvSpPr>
          <p:spPr bwMode="auto">
            <a:xfrm>
              <a:off x="1014" y="3328"/>
              <a:ext cx="150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41" name="Text Box 101"/>
            <p:cNvSpPr txBox="1">
              <a:spLocks noChangeArrowheads="1"/>
            </p:cNvSpPr>
            <p:nvPr/>
          </p:nvSpPr>
          <p:spPr bwMode="auto">
            <a:xfrm>
              <a:off x="1968" y="768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2342" name="Text Box 102"/>
            <p:cNvSpPr txBox="1">
              <a:spLocks noChangeArrowheads="1"/>
            </p:cNvSpPr>
            <p:nvPr/>
          </p:nvSpPr>
          <p:spPr bwMode="auto">
            <a:xfrm>
              <a:off x="1296" y="816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12343" name="Line 103"/>
            <p:cNvSpPr>
              <a:spLocks noChangeShapeType="1"/>
            </p:cNvSpPr>
            <p:nvPr/>
          </p:nvSpPr>
          <p:spPr bwMode="auto">
            <a:xfrm rot="16200000" flipV="1">
              <a:off x="2164" y="1148"/>
              <a:ext cx="1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44" name="Line 104"/>
            <p:cNvSpPr>
              <a:spLocks noChangeShapeType="1"/>
            </p:cNvSpPr>
            <p:nvPr/>
          </p:nvSpPr>
          <p:spPr bwMode="auto">
            <a:xfrm rot="16200000" flipV="1">
              <a:off x="1492" y="1148"/>
              <a:ext cx="1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45" name="Line 105"/>
            <p:cNvSpPr>
              <a:spLocks noChangeShapeType="1"/>
            </p:cNvSpPr>
            <p:nvPr/>
          </p:nvSpPr>
          <p:spPr bwMode="auto">
            <a:xfrm flipH="1">
              <a:off x="1690" y="2026"/>
              <a:ext cx="1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46" name="Line 106"/>
            <p:cNvSpPr>
              <a:spLocks noChangeShapeType="1"/>
            </p:cNvSpPr>
            <p:nvPr/>
          </p:nvSpPr>
          <p:spPr bwMode="auto">
            <a:xfrm>
              <a:off x="1680" y="1536"/>
              <a:ext cx="0" cy="5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47" name="Line 107"/>
            <p:cNvSpPr>
              <a:spLocks noChangeShapeType="1"/>
            </p:cNvSpPr>
            <p:nvPr/>
          </p:nvSpPr>
          <p:spPr bwMode="auto">
            <a:xfrm>
              <a:off x="1881" y="1900"/>
              <a:ext cx="8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48" name="Oval 108"/>
            <p:cNvSpPr>
              <a:spLocks noChangeArrowheads="1"/>
            </p:cNvSpPr>
            <p:nvPr/>
          </p:nvSpPr>
          <p:spPr bwMode="auto">
            <a:xfrm>
              <a:off x="2928" y="168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49" name="Oval 109"/>
            <p:cNvSpPr>
              <a:spLocks noChangeArrowheads="1"/>
            </p:cNvSpPr>
            <p:nvPr/>
          </p:nvSpPr>
          <p:spPr bwMode="auto">
            <a:xfrm>
              <a:off x="2567" y="2025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50" name="Line 110"/>
            <p:cNvSpPr>
              <a:spLocks noChangeShapeType="1"/>
            </p:cNvSpPr>
            <p:nvPr/>
          </p:nvSpPr>
          <p:spPr bwMode="auto">
            <a:xfrm flipH="1" flipV="1">
              <a:off x="1201" y="1806"/>
              <a:ext cx="1039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51" name="Line 111"/>
            <p:cNvSpPr>
              <a:spLocks noChangeShapeType="1"/>
            </p:cNvSpPr>
            <p:nvPr/>
          </p:nvSpPr>
          <p:spPr bwMode="auto">
            <a:xfrm>
              <a:off x="1219" y="3751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52" name="Line 112"/>
            <p:cNvSpPr>
              <a:spLocks noChangeShapeType="1"/>
            </p:cNvSpPr>
            <p:nvPr/>
          </p:nvSpPr>
          <p:spPr bwMode="auto">
            <a:xfrm>
              <a:off x="3246" y="2034"/>
              <a:ext cx="0" cy="17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53" name="Line 113"/>
            <p:cNvSpPr>
              <a:spLocks noChangeShapeType="1"/>
            </p:cNvSpPr>
            <p:nvPr/>
          </p:nvSpPr>
          <p:spPr bwMode="auto">
            <a:xfrm>
              <a:off x="2811" y="3765"/>
              <a:ext cx="43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54" name="Oval 114"/>
            <p:cNvSpPr>
              <a:spLocks noChangeArrowheads="1"/>
            </p:cNvSpPr>
            <p:nvPr/>
          </p:nvSpPr>
          <p:spPr bwMode="auto">
            <a:xfrm>
              <a:off x="1842" y="2835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55" name="Oval 115"/>
            <p:cNvSpPr>
              <a:spLocks noChangeArrowheads="1"/>
            </p:cNvSpPr>
            <p:nvPr/>
          </p:nvSpPr>
          <p:spPr bwMode="auto">
            <a:xfrm>
              <a:off x="1506" y="178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56" name="Oval 116"/>
            <p:cNvSpPr>
              <a:spLocks noChangeArrowheads="1"/>
            </p:cNvSpPr>
            <p:nvPr/>
          </p:nvSpPr>
          <p:spPr bwMode="auto">
            <a:xfrm>
              <a:off x="1467" y="3303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57" name="Line 120"/>
            <p:cNvSpPr>
              <a:spLocks noChangeShapeType="1"/>
            </p:cNvSpPr>
            <p:nvPr/>
          </p:nvSpPr>
          <p:spPr bwMode="auto">
            <a:xfrm>
              <a:off x="2352" y="1728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61946" name="Rectangle 122"/>
          <p:cNvSpPr>
            <a:spLocks noGrp="1" noChangeArrowheads="1"/>
          </p:cNvSpPr>
          <p:nvPr>
            <p:ph type="title"/>
          </p:nvPr>
        </p:nvSpPr>
        <p:spPr>
          <a:xfrm>
            <a:off x="8229600" y="6237288"/>
            <a:ext cx="914400" cy="381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试题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7</a:t>
            </a:r>
            <a:endParaRPr lang="en-US" altLang="zh-CN" dirty="0" smtClean="0"/>
          </a:p>
        </p:txBody>
      </p:sp>
      <p:sp>
        <p:nvSpPr>
          <p:cNvPr id="461947" name="Text Box 123"/>
          <p:cNvSpPr txBox="1">
            <a:spLocks noChangeArrowheads="1"/>
          </p:cNvSpPr>
          <p:nvPr/>
        </p:nvSpPr>
        <p:spPr bwMode="auto">
          <a:xfrm>
            <a:off x="4932363" y="2924175"/>
            <a:ext cx="3887787" cy="1025525"/>
          </a:xfrm>
          <a:prstGeom prst="rect">
            <a:avLst/>
          </a:prstGeom>
          <a:noFill/>
          <a:ln w="19050">
            <a:solidFill>
              <a:srgbClr val="FF33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计数型控制器的缺点：</a:t>
            </a:r>
            <a:r>
              <a:rPr lang="en-US" altLang="zh-CN"/>
              <a:t>ASM</a:t>
            </a:r>
            <a:r>
              <a:rPr lang="zh-CN" altLang="en-US"/>
              <a:t>流程图的微小变化，会牵动全局，要重新生成次态激励函数。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947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0" y="6553200"/>
            <a:ext cx="2667000" cy="30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多路选择器型控制器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1138" y="227013"/>
            <a:ext cx="4419600" cy="396875"/>
            <a:chOff x="144" y="1152"/>
            <a:chExt cx="1728" cy="250"/>
          </a:xfrm>
        </p:grpSpPr>
        <p:sp>
          <p:nvSpPr>
            <p:cNvPr id="416773" name="Text Box 5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  <a:r>
                <a:rPr lang="zh-CN" altLang="en-US"/>
                <a:t>二、多路选择器型控制器</a:t>
              </a:r>
            </a:p>
          </p:txBody>
        </p:sp>
        <p:sp>
          <p:nvSpPr>
            <p:cNvPr id="58468" name="Line 6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7338" y="912813"/>
            <a:ext cx="1981200" cy="381000"/>
            <a:chOff x="0" y="1200"/>
            <a:chExt cx="2423" cy="240"/>
          </a:xfrm>
        </p:grpSpPr>
        <p:sp>
          <p:nvSpPr>
            <p:cNvPr id="58465" name="AutoShape 8"/>
            <p:cNvSpPr>
              <a:spLocks noChangeArrowheads="1"/>
            </p:cNvSpPr>
            <p:nvPr/>
          </p:nvSpPr>
          <p:spPr bwMode="auto">
            <a:xfrm>
              <a:off x="0" y="1200"/>
              <a:ext cx="1819" cy="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70047"/>
                </a:gs>
                <a:gs pos="100000">
                  <a:srgbClr val="990099"/>
                </a:gs>
              </a:gsLst>
              <a:lin ang="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基本原理</a:t>
              </a:r>
            </a:p>
          </p:txBody>
        </p:sp>
        <p:sp>
          <p:nvSpPr>
            <p:cNvPr id="58466" name="Line 9"/>
            <p:cNvSpPr>
              <a:spLocks noChangeShapeType="1"/>
            </p:cNvSpPr>
            <p:nvPr/>
          </p:nvSpPr>
          <p:spPr bwMode="auto">
            <a:xfrm flipV="1">
              <a:off x="1854" y="1326"/>
              <a:ext cx="569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16778" name="Text Box 10"/>
          <p:cNvSpPr txBox="1">
            <a:spLocks noChangeArrowheads="1"/>
          </p:cNvSpPr>
          <p:nvPr/>
        </p:nvSpPr>
        <p:spPr bwMode="auto">
          <a:xfrm>
            <a:off x="2195513" y="836613"/>
            <a:ext cx="4321175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多路选择器按控制算法的要求，为其对应的触发器生成次态激励函数。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87338" y="1598613"/>
            <a:ext cx="1600200" cy="381000"/>
            <a:chOff x="0" y="1200"/>
            <a:chExt cx="2423" cy="240"/>
          </a:xfrm>
        </p:grpSpPr>
        <p:sp>
          <p:nvSpPr>
            <p:cNvPr id="58463" name="AutoShape 13"/>
            <p:cNvSpPr>
              <a:spLocks noChangeArrowheads="1"/>
            </p:cNvSpPr>
            <p:nvPr/>
          </p:nvSpPr>
          <p:spPr bwMode="auto">
            <a:xfrm>
              <a:off x="0" y="1200"/>
              <a:ext cx="1819" cy="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70047"/>
                </a:gs>
                <a:gs pos="100000">
                  <a:srgbClr val="990099"/>
                </a:gs>
              </a:gsLst>
              <a:lin ang="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步骤</a:t>
              </a:r>
            </a:p>
          </p:txBody>
        </p:sp>
        <p:sp>
          <p:nvSpPr>
            <p:cNvPr id="58464" name="Line 14"/>
            <p:cNvSpPr>
              <a:spLocks noChangeShapeType="1"/>
            </p:cNvSpPr>
            <p:nvPr/>
          </p:nvSpPr>
          <p:spPr bwMode="auto">
            <a:xfrm flipV="1">
              <a:off x="1854" y="1326"/>
              <a:ext cx="569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16783" name="Text Box 15"/>
          <p:cNvSpPr txBox="1">
            <a:spLocks noChangeArrowheads="1"/>
          </p:cNvSpPr>
          <p:nvPr/>
        </p:nvSpPr>
        <p:spPr bwMode="auto">
          <a:xfrm>
            <a:off x="1811338" y="1598613"/>
            <a:ext cx="6858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*</a:t>
            </a:r>
            <a:r>
              <a:rPr lang="en-US" altLang="zh-CN"/>
              <a:t> </a:t>
            </a:r>
            <a:r>
              <a:rPr lang="zh-CN" altLang="en-US"/>
              <a:t>根据</a:t>
            </a:r>
            <a:r>
              <a:rPr lang="en-US" altLang="zh-CN"/>
              <a:t>ASM</a:t>
            </a:r>
            <a:r>
              <a:rPr lang="zh-CN" altLang="en-US"/>
              <a:t>图给多路选择器的输入端提供适当的输入值</a:t>
            </a:r>
          </a:p>
        </p:txBody>
      </p:sp>
      <p:sp>
        <p:nvSpPr>
          <p:cNvPr id="416784" name="Text Box 16"/>
          <p:cNvSpPr txBox="1">
            <a:spLocks noChangeArrowheads="1"/>
          </p:cNvSpPr>
          <p:nvPr/>
        </p:nvSpPr>
        <p:spPr bwMode="auto">
          <a:xfrm>
            <a:off x="1793875" y="1993900"/>
            <a:ext cx="640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*</a:t>
            </a:r>
            <a:r>
              <a:rPr lang="en-US" altLang="zh-CN">
                <a:solidFill>
                  <a:srgbClr val="66FF33"/>
                </a:solidFill>
              </a:rPr>
              <a:t> </a:t>
            </a:r>
            <a:r>
              <a:rPr lang="zh-CN" altLang="en-US"/>
              <a:t>给</a:t>
            </a:r>
            <a:r>
              <a:rPr lang="en-US" altLang="zh-CN"/>
              <a:t>ASM</a:t>
            </a:r>
            <a:r>
              <a:rPr lang="zh-CN" altLang="en-US"/>
              <a:t>图中每个二进制编码状态赋予十进制数码</a:t>
            </a:r>
          </a:p>
        </p:txBody>
      </p:sp>
      <p:sp>
        <p:nvSpPr>
          <p:cNvPr id="416785" name="Text Box 17"/>
          <p:cNvSpPr txBox="1">
            <a:spLocks noChangeArrowheads="1"/>
          </p:cNvSpPr>
          <p:nvPr/>
        </p:nvSpPr>
        <p:spPr bwMode="auto">
          <a:xfrm>
            <a:off x="2039938" y="2360613"/>
            <a:ext cx="640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*</a:t>
            </a:r>
            <a:r>
              <a:rPr lang="en-US" altLang="zh-CN"/>
              <a:t> </a:t>
            </a:r>
            <a:r>
              <a:rPr lang="zh-CN" altLang="en-US"/>
              <a:t>建立状态转换表，求多路选择器数据输入端的函数值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278563" y="2706688"/>
            <a:ext cx="2749550" cy="3976687"/>
            <a:chOff x="3600" y="903"/>
            <a:chExt cx="1732" cy="2505"/>
          </a:xfrm>
        </p:grpSpPr>
        <p:sp>
          <p:nvSpPr>
            <p:cNvPr id="58445" name="Rectangle 21"/>
            <p:cNvSpPr>
              <a:spLocks noChangeArrowheads="1"/>
            </p:cNvSpPr>
            <p:nvPr/>
          </p:nvSpPr>
          <p:spPr bwMode="auto">
            <a:xfrm>
              <a:off x="3856" y="110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LDR</a:t>
              </a:r>
              <a:r>
                <a:rPr lang="en-US" altLang="zh-CN" baseline="-25000"/>
                <a:t>B</a:t>
              </a:r>
            </a:p>
          </p:txBody>
        </p:sp>
        <p:sp>
          <p:nvSpPr>
            <p:cNvPr id="58446" name="AutoShape 22"/>
            <p:cNvSpPr>
              <a:spLocks noChangeArrowheads="1"/>
            </p:cNvSpPr>
            <p:nvPr/>
          </p:nvSpPr>
          <p:spPr bwMode="auto">
            <a:xfrm>
              <a:off x="4032" y="3120"/>
              <a:ext cx="864" cy="28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A&gt;B</a:t>
              </a:r>
            </a:p>
          </p:txBody>
        </p:sp>
        <p:sp>
          <p:nvSpPr>
            <p:cNvPr id="58447" name="Line 23"/>
            <p:cNvSpPr>
              <a:spLocks noChangeShapeType="1"/>
            </p:cNvSpPr>
            <p:nvPr/>
          </p:nvSpPr>
          <p:spPr bwMode="auto">
            <a:xfrm>
              <a:off x="4482" y="138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8448" name="Line 24"/>
            <p:cNvSpPr>
              <a:spLocks noChangeShapeType="1"/>
            </p:cNvSpPr>
            <p:nvPr/>
          </p:nvSpPr>
          <p:spPr bwMode="auto">
            <a:xfrm>
              <a:off x="4482" y="186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8449" name="Line 25"/>
            <p:cNvSpPr>
              <a:spLocks noChangeShapeType="1"/>
            </p:cNvSpPr>
            <p:nvPr/>
          </p:nvSpPr>
          <p:spPr bwMode="auto">
            <a:xfrm>
              <a:off x="4482" y="234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8450" name="Line 26"/>
            <p:cNvSpPr>
              <a:spLocks noChangeShapeType="1"/>
            </p:cNvSpPr>
            <p:nvPr/>
          </p:nvSpPr>
          <p:spPr bwMode="auto">
            <a:xfrm flipV="1">
              <a:off x="3600" y="1488"/>
              <a:ext cx="0" cy="17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8451" name="Line 27"/>
            <p:cNvSpPr>
              <a:spLocks noChangeShapeType="1"/>
            </p:cNvSpPr>
            <p:nvPr/>
          </p:nvSpPr>
          <p:spPr bwMode="auto">
            <a:xfrm>
              <a:off x="3609" y="1488"/>
              <a:ext cx="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8452" name="Line 28"/>
            <p:cNvSpPr>
              <a:spLocks noChangeShapeType="1"/>
            </p:cNvSpPr>
            <p:nvPr/>
          </p:nvSpPr>
          <p:spPr bwMode="auto">
            <a:xfrm>
              <a:off x="4482" y="90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8453" name="Text Box 29"/>
            <p:cNvSpPr txBox="1">
              <a:spLocks noChangeArrowheads="1"/>
            </p:cNvSpPr>
            <p:nvPr/>
          </p:nvSpPr>
          <p:spPr bwMode="auto">
            <a:xfrm>
              <a:off x="4848" y="302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58454" name="Text Box 30"/>
            <p:cNvSpPr txBox="1">
              <a:spLocks noChangeArrowheads="1"/>
            </p:cNvSpPr>
            <p:nvPr/>
          </p:nvSpPr>
          <p:spPr bwMode="auto">
            <a:xfrm>
              <a:off x="3840" y="302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58455" name="Line 31"/>
            <p:cNvSpPr>
              <a:spLocks noChangeShapeType="1"/>
            </p:cNvSpPr>
            <p:nvPr/>
          </p:nvSpPr>
          <p:spPr bwMode="auto">
            <a:xfrm flipH="1" flipV="1">
              <a:off x="3602" y="3262"/>
              <a:ext cx="41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8456" name="Line 32"/>
            <p:cNvSpPr>
              <a:spLocks noChangeShapeType="1"/>
            </p:cNvSpPr>
            <p:nvPr/>
          </p:nvSpPr>
          <p:spPr bwMode="auto">
            <a:xfrm flipH="1" flipV="1">
              <a:off x="4896" y="3264"/>
              <a:ext cx="4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8457" name="Line 33"/>
            <p:cNvSpPr>
              <a:spLocks noChangeShapeType="1"/>
            </p:cNvSpPr>
            <p:nvPr/>
          </p:nvSpPr>
          <p:spPr bwMode="auto">
            <a:xfrm flipH="1">
              <a:off x="4480" y="1952"/>
              <a:ext cx="85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8458" name="Rectangle 34"/>
            <p:cNvSpPr>
              <a:spLocks noChangeArrowheads="1"/>
            </p:cNvSpPr>
            <p:nvPr/>
          </p:nvSpPr>
          <p:spPr bwMode="auto">
            <a:xfrm>
              <a:off x="3881" y="158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LDR</a:t>
              </a:r>
              <a:r>
                <a:rPr lang="en-US" altLang="zh-CN" baseline="-25000"/>
                <a:t>A</a:t>
              </a:r>
            </a:p>
          </p:txBody>
        </p:sp>
        <p:sp>
          <p:nvSpPr>
            <p:cNvPr id="58459" name="Rectangle 35"/>
            <p:cNvSpPr>
              <a:spLocks noChangeArrowheads="1"/>
            </p:cNvSpPr>
            <p:nvPr/>
          </p:nvSpPr>
          <p:spPr bwMode="auto">
            <a:xfrm>
              <a:off x="3881" y="206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LDR</a:t>
              </a:r>
              <a:r>
                <a:rPr lang="en-US" altLang="zh-CN" baseline="-25000"/>
                <a:t>B</a:t>
              </a:r>
            </a:p>
          </p:txBody>
        </p:sp>
        <p:sp>
          <p:nvSpPr>
            <p:cNvPr id="58460" name="Rectangle 36"/>
            <p:cNvSpPr>
              <a:spLocks noChangeArrowheads="1"/>
            </p:cNvSpPr>
            <p:nvPr/>
          </p:nvSpPr>
          <p:spPr bwMode="auto">
            <a:xfrm>
              <a:off x="3881" y="254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CAP</a:t>
              </a:r>
              <a:endParaRPr lang="en-US" altLang="zh-CN" baseline="-25000"/>
            </a:p>
          </p:txBody>
        </p:sp>
        <p:sp>
          <p:nvSpPr>
            <p:cNvPr id="58461" name="Line 37"/>
            <p:cNvSpPr>
              <a:spLocks noChangeShapeType="1"/>
            </p:cNvSpPr>
            <p:nvPr/>
          </p:nvSpPr>
          <p:spPr bwMode="auto">
            <a:xfrm>
              <a:off x="4464" y="288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8462" name="Line 38"/>
            <p:cNvSpPr>
              <a:spLocks noChangeShapeType="1"/>
            </p:cNvSpPr>
            <p:nvPr/>
          </p:nvSpPr>
          <p:spPr bwMode="auto">
            <a:xfrm flipV="1">
              <a:off x="5328" y="1968"/>
              <a:ext cx="0" cy="1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8154988" y="2670175"/>
            <a:ext cx="685800" cy="2759075"/>
            <a:chOff x="4896" y="480"/>
            <a:chExt cx="432" cy="1738"/>
          </a:xfrm>
        </p:grpSpPr>
        <p:sp>
          <p:nvSpPr>
            <p:cNvPr id="58441" name="Text Box 40"/>
            <p:cNvSpPr txBox="1">
              <a:spLocks noChangeArrowheads="1"/>
            </p:cNvSpPr>
            <p:nvPr/>
          </p:nvSpPr>
          <p:spPr bwMode="auto">
            <a:xfrm>
              <a:off x="4896" y="480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00</a:t>
              </a:r>
            </a:p>
          </p:txBody>
        </p:sp>
        <p:sp>
          <p:nvSpPr>
            <p:cNvPr id="58442" name="Text Box 41"/>
            <p:cNvSpPr txBox="1">
              <a:spLocks noChangeArrowheads="1"/>
            </p:cNvSpPr>
            <p:nvPr/>
          </p:nvSpPr>
          <p:spPr bwMode="auto">
            <a:xfrm>
              <a:off x="4896" y="1008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01</a:t>
              </a:r>
            </a:p>
          </p:txBody>
        </p:sp>
        <p:sp>
          <p:nvSpPr>
            <p:cNvPr id="58443" name="Text Box 42"/>
            <p:cNvSpPr txBox="1">
              <a:spLocks noChangeArrowheads="1"/>
            </p:cNvSpPr>
            <p:nvPr/>
          </p:nvSpPr>
          <p:spPr bwMode="auto">
            <a:xfrm>
              <a:off x="4896" y="1488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11</a:t>
              </a:r>
            </a:p>
          </p:txBody>
        </p:sp>
        <p:sp>
          <p:nvSpPr>
            <p:cNvPr id="58444" name="Text Box 43"/>
            <p:cNvSpPr txBox="1">
              <a:spLocks noChangeArrowheads="1"/>
            </p:cNvSpPr>
            <p:nvPr/>
          </p:nvSpPr>
          <p:spPr bwMode="auto">
            <a:xfrm>
              <a:off x="4896" y="1968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10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543675" y="2686050"/>
            <a:ext cx="460375" cy="2711450"/>
            <a:chOff x="3792" y="510"/>
            <a:chExt cx="290" cy="1708"/>
          </a:xfrm>
        </p:grpSpPr>
        <p:sp>
          <p:nvSpPr>
            <p:cNvPr id="58437" name="Text Box 45"/>
            <p:cNvSpPr txBox="1">
              <a:spLocks noChangeArrowheads="1"/>
            </p:cNvSpPr>
            <p:nvPr/>
          </p:nvSpPr>
          <p:spPr bwMode="auto">
            <a:xfrm>
              <a:off x="3794" y="510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58438" name="Text Box 46"/>
            <p:cNvSpPr txBox="1">
              <a:spLocks noChangeArrowheads="1"/>
            </p:cNvSpPr>
            <p:nvPr/>
          </p:nvSpPr>
          <p:spPr bwMode="auto">
            <a:xfrm>
              <a:off x="3792" y="110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58439" name="Text Box 47"/>
            <p:cNvSpPr txBox="1">
              <a:spLocks noChangeArrowheads="1"/>
            </p:cNvSpPr>
            <p:nvPr/>
          </p:nvSpPr>
          <p:spPr bwMode="auto">
            <a:xfrm>
              <a:off x="3792" y="1488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58440" name="Text Box 48"/>
            <p:cNvSpPr txBox="1">
              <a:spLocks noChangeArrowheads="1"/>
            </p:cNvSpPr>
            <p:nvPr/>
          </p:nvSpPr>
          <p:spPr bwMode="auto">
            <a:xfrm>
              <a:off x="3792" y="1968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d</a:t>
              </a:r>
            </a:p>
          </p:txBody>
        </p:sp>
      </p:grpSp>
      <p:graphicFrame>
        <p:nvGraphicFramePr>
          <p:cNvPr id="416890" name="Group 122"/>
          <p:cNvGraphicFramePr>
            <a:graphicFrameLocks noGrp="1"/>
          </p:cNvGraphicFramePr>
          <p:nvPr/>
        </p:nvGraphicFramePr>
        <p:xfrm>
          <a:off x="250825" y="3141663"/>
          <a:ext cx="4708525" cy="2806700"/>
        </p:xfrm>
        <a:graphic>
          <a:graphicData uri="http://schemas.openxmlformats.org/drawingml/2006/table">
            <a:tbl>
              <a:tblPr/>
              <a:tblGrid>
                <a:gridCol w="360363"/>
                <a:gridCol w="1412875"/>
                <a:gridCol w="419100"/>
                <a:gridCol w="730250"/>
                <a:gridCol w="730250"/>
                <a:gridCol w="1055687"/>
              </a:tblGrid>
              <a:tr h="3921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现态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次态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转移条件</a:t>
                      </a:r>
                      <a:endParaRPr kumimoji="1" lang="zh-CN" altLang="en-US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  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  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A&gt;B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A&gt;B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6891" name="Line 123"/>
          <p:cNvSpPr>
            <a:spLocks noChangeShapeType="1"/>
          </p:cNvSpPr>
          <p:nvPr/>
        </p:nvSpPr>
        <p:spPr bwMode="auto">
          <a:xfrm>
            <a:off x="4211638" y="566102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8" grpId="0" autoUpdateAnimBg="0"/>
      <p:bldP spid="416783" grpId="0" autoUpdateAnimBg="0"/>
      <p:bldP spid="416784" grpId="0" autoUpdateAnimBg="0"/>
      <p:bldP spid="416785" grpId="0" autoUpdateAnimBg="0"/>
      <p:bldP spid="41689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08663" y="6510338"/>
            <a:ext cx="3276600" cy="30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多路选择器型控制器举例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1</a:t>
            </a:r>
          </a:p>
        </p:txBody>
      </p:sp>
      <p:graphicFrame>
        <p:nvGraphicFramePr>
          <p:cNvPr id="419844" name="Group 4"/>
          <p:cNvGraphicFramePr>
            <a:graphicFrameLocks noGrp="1"/>
          </p:cNvGraphicFramePr>
          <p:nvPr/>
        </p:nvGraphicFramePr>
        <p:xfrm>
          <a:off x="73025" y="101600"/>
          <a:ext cx="4419600" cy="2743200"/>
        </p:xfrm>
        <a:graphic>
          <a:graphicData uri="http://schemas.openxmlformats.org/drawingml/2006/table">
            <a:tbl>
              <a:tblPr/>
              <a:tblGrid>
                <a:gridCol w="555625"/>
                <a:gridCol w="1109663"/>
                <a:gridCol w="392112"/>
                <a:gridCol w="685800"/>
                <a:gridCol w="685800"/>
                <a:gridCol w="990600"/>
              </a:tblGrid>
              <a:tr h="3921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现态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次态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 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16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转移条件</a:t>
                      </a:r>
                      <a:endParaRPr kumimoji="1" lang="zh-CN" altLang="en-US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  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   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A&gt;B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A&gt;B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9899" name="Line 59"/>
          <p:cNvSpPr>
            <a:spLocks noChangeShapeType="1"/>
          </p:cNvSpPr>
          <p:nvPr/>
        </p:nvSpPr>
        <p:spPr bwMode="auto">
          <a:xfrm>
            <a:off x="3733800" y="2514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611188" y="3716338"/>
            <a:ext cx="2051050" cy="1311275"/>
            <a:chOff x="-9" y="1968"/>
            <a:chExt cx="1292" cy="826"/>
          </a:xfrm>
        </p:grpSpPr>
        <p:sp>
          <p:nvSpPr>
            <p:cNvPr id="13455" name="Text Box 60"/>
            <p:cNvSpPr txBox="1">
              <a:spLocks noChangeArrowheads="1"/>
            </p:cNvSpPr>
            <p:nvPr/>
          </p:nvSpPr>
          <p:spPr bwMode="auto">
            <a:xfrm>
              <a:off x="0" y="1968"/>
              <a:ext cx="100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MUX2(0)=0</a:t>
              </a:r>
            </a:p>
          </p:txBody>
        </p:sp>
        <p:sp>
          <p:nvSpPr>
            <p:cNvPr id="13456" name="Text Box 61"/>
            <p:cNvSpPr txBox="1">
              <a:spLocks noChangeArrowheads="1"/>
            </p:cNvSpPr>
            <p:nvPr/>
          </p:nvSpPr>
          <p:spPr bwMode="auto">
            <a:xfrm>
              <a:off x="0" y="2160"/>
              <a:ext cx="100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MUX2(1)=1</a:t>
              </a:r>
            </a:p>
          </p:txBody>
        </p:sp>
        <p:sp>
          <p:nvSpPr>
            <p:cNvPr id="13457" name="Text Box 62"/>
            <p:cNvSpPr txBox="1">
              <a:spLocks noChangeArrowheads="1"/>
            </p:cNvSpPr>
            <p:nvPr/>
          </p:nvSpPr>
          <p:spPr bwMode="auto">
            <a:xfrm>
              <a:off x="0" y="2352"/>
              <a:ext cx="100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MUX2(3)=1</a:t>
              </a:r>
            </a:p>
          </p:txBody>
        </p:sp>
        <p:sp>
          <p:nvSpPr>
            <p:cNvPr id="13458" name="Text Box 63"/>
            <p:cNvSpPr txBox="1">
              <a:spLocks noChangeArrowheads="1"/>
            </p:cNvSpPr>
            <p:nvPr/>
          </p:nvSpPr>
          <p:spPr bwMode="auto">
            <a:xfrm>
              <a:off x="-9" y="2544"/>
              <a:ext cx="12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MUX2(2)=A&gt;B</a:t>
              </a:r>
            </a:p>
          </p:txBody>
        </p:sp>
      </p:grpSp>
      <p:grpSp>
        <p:nvGrpSpPr>
          <p:cNvPr id="3" name="Group 126"/>
          <p:cNvGrpSpPr>
            <a:grpSpLocks/>
          </p:cNvGrpSpPr>
          <p:nvPr/>
        </p:nvGrpSpPr>
        <p:grpSpPr bwMode="auto">
          <a:xfrm>
            <a:off x="684213" y="5157788"/>
            <a:ext cx="3138487" cy="1287462"/>
            <a:chOff x="9" y="2928"/>
            <a:chExt cx="1977" cy="811"/>
          </a:xfrm>
        </p:grpSpPr>
        <p:sp>
          <p:nvSpPr>
            <p:cNvPr id="13450" name="Text Box 64"/>
            <p:cNvSpPr txBox="1">
              <a:spLocks noChangeArrowheads="1"/>
            </p:cNvSpPr>
            <p:nvPr/>
          </p:nvSpPr>
          <p:spPr bwMode="auto">
            <a:xfrm>
              <a:off x="9" y="2928"/>
              <a:ext cx="100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MUX1(0)=1</a:t>
              </a:r>
            </a:p>
          </p:txBody>
        </p:sp>
        <p:sp>
          <p:nvSpPr>
            <p:cNvPr id="13451" name="Text Box 65"/>
            <p:cNvSpPr txBox="1">
              <a:spLocks noChangeArrowheads="1"/>
            </p:cNvSpPr>
            <p:nvPr/>
          </p:nvSpPr>
          <p:spPr bwMode="auto">
            <a:xfrm>
              <a:off x="9" y="3120"/>
              <a:ext cx="100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MUX1(1)=1</a:t>
              </a:r>
            </a:p>
          </p:txBody>
        </p:sp>
        <p:sp>
          <p:nvSpPr>
            <p:cNvPr id="13452" name="Text Box 66"/>
            <p:cNvSpPr txBox="1">
              <a:spLocks noChangeArrowheads="1"/>
            </p:cNvSpPr>
            <p:nvPr/>
          </p:nvSpPr>
          <p:spPr bwMode="auto">
            <a:xfrm>
              <a:off x="9" y="3312"/>
              <a:ext cx="100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MUX1(3)=0</a:t>
              </a:r>
            </a:p>
          </p:txBody>
        </p:sp>
        <p:sp>
          <p:nvSpPr>
            <p:cNvPr id="13453" name="Text Box 67"/>
            <p:cNvSpPr txBox="1">
              <a:spLocks noChangeArrowheads="1"/>
            </p:cNvSpPr>
            <p:nvPr/>
          </p:nvSpPr>
          <p:spPr bwMode="auto">
            <a:xfrm>
              <a:off x="18" y="3489"/>
              <a:ext cx="196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MUX1(2)=A&gt;B+ A&gt;B=1</a:t>
              </a:r>
            </a:p>
          </p:txBody>
        </p:sp>
        <p:sp>
          <p:nvSpPr>
            <p:cNvPr id="13454" name="Line 68"/>
            <p:cNvSpPr>
              <a:spLocks noChangeShapeType="1"/>
            </p:cNvSpPr>
            <p:nvPr/>
          </p:nvSpPr>
          <p:spPr bwMode="auto">
            <a:xfrm>
              <a:off x="1316" y="351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" name="Group 150"/>
          <p:cNvGrpSpPr>
            <a:grpSpLocks/>
          </p:cNvGrpSpPr>
          <p:nvPr/>
        </p:nvGrpSpPr>
        <p:grpSpPr bwMode="auto">
          <a:xfrm>
            <a:off x="7694613" y="1222375"/>
            <a:ext cx="1341437" cy="4964113"/>
            <a:chOff x="4746" y="770"/>
            <a:chExt cx="845" cy="3127"/>
          </a:xfrm>
        </p:grpSpPr>
        <p:sp>
          <p:nvSpPr>
            <p:cNvPr id="13434" name="Rectangle 96"/>
            <p:cNvSpPr>
              <a:spLocks noChangeArrowheads="1"/>
            </p:cNvSpPr>
            <p:nvPr/>
          </p:nvSpPr>
          <p:spPr bwMode="auto">
            <a:xfrm>
              <a:off x="4919" y="770"/>
              <a:ext cx="480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35" name="Rectangle 97"/>
            <p:cNvSpPr>
              <a:spLocks noChangeArrowheads="1"/>
            </p:cNvSpPr>
            <p:nvPr/>
          </p:nvSpPr>
          <p:spPr bwMode="auto">
            <a:xfrm>
              <a:off x="4919" y="2578"/>
              <a:ext cx="480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36" name="Text Box 98"/>
            <p:cNvSpPr txBox="1">
              <a:spLocks noChangeArrowheads="1"/>
            </p:cNvSpPr>
            <p:nvPr/>
          </p:nvSpPr>
          <p:spPr bwMode="auto">
            <a:xfrm>
              <a:off x="4919" y="818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3437" name="Text Box 99"/>
            <p:cNvSpPr txBox="1">
              <a:spLocks noChangeArrowheads="1"/>
            </p:cNvSpPr>
            <p:nvPr/>
          </p:nvSpPr>
          <p:spPr bwMode="auto">
            <a:xfrm>
              <a:off x="4919" y="2626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3438" name="AutoShape 106"/>
            <p:cNvSpPr>
              <a:spLocks noChangeArrowheads="1"/>
            </p:cNvSpPr>
            <p:nvPr/>
          </p:nvSpPr>
          <p:spPr bwMode="auto">
            <a:xfrm rot="5400000">
              <a:off x="4919" y="120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39" name="AutoShape 107"/>
            <p:cNvSpPr>
              <a:spLocks noChangeArrowheads="1"/>
            </p:cNvSpPr>
            <p:nvPr/>
          </p:nvSpPr>
          <p:spPr bwMode="auto">
            <a:xfrm rot="5400000">
              <a:off x="4919" y="3058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40" name="Line 108"/>
            <p:cNvSpPr>
              <a:spLocks noChangeShapeType="1"/>
            </p:cNvSpPr>
            <p:nvPr/>
          </p:nvSpPr>
          <p:spPr bwMode="auto">
            <a:xfrm flipH="1">
              <a:off x="4775" y="125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41" name="Line 109"/>
            <p:cNvSpPr>
              <a:spLocks noChangeShapeType="1"/>
            </p:cNvSpPr>
            <p:nvPr/>
          </p:nvSpPr>
          <p:spPr bwMode="auto">
            <a:xfrm flipH="1">
              <a:off x="4763" y="310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42" name="Line 110"/>
            <p:cNvSpPr>
              <a:spLocks noChangeShapeType="1"/>
            </p:cNvSpPr>
            <p:nvPr/>
          </p:nvSpPr>
          <p:spPr bwMode="auto">
            <a:xfrm flipH="1">
              <a:off x="4773" y="1260"/>
              <a:ext cx="2" cy="26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43" name="Line 119"/>
            <p:cNvSpPr>
              <a:spLocks noChangeShapeType="1"/>
            </p:cNvSpPr>
            <p:nvPr/>
          </p:nvSpPr>
          <p:spPr bwMode="auto">
            <a:xfrm>
              <a:off x="5399" y="91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44" name="Line 120"/>
            <p:cNvSpPr>
              <a:spLocks noChangeShapeType="1"/>
            </p:cNvSpPr>
            <p:nvPr/>
          </p:nvSpPr>
          <p:spPr bwMode="auto">
            <a:xfrm>
              <a:off x="5399" y="134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45" name="Line 121"/>
            <p:cNvSpPr>
              <a:spLocks noChangeShapeType="1"/>
            </p:cNvSpPr>
            <p:nvPr/>
          </p:nvSpPr>
          <p:spPr bwMode="auto">
            <a:xfrm>
              <a:off x="5399" y="320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46" name="Line 122"/>
            <p:cNvSpPr>
              <a:spLocks noChangeShapeType="1"/>
            </p:cNvSpPr>
            <p:nvPr/>
          </p:nvSpPr>
          <p:spPr bwMode="auto">
            <a:xfrm>
              <a:off x="5399" y="28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47" name="Text Box 124"/>
            <p:cNvSpPr txBox="1">
              <a:spLocks noChangeArrowheads="1"/>
            </p:cNvSpPr>
            <p:nvPr/>
          </p:nvSpPr>
          <p:spPr bwMode="auto">
            <a:xfrm>
              <a:off x="5109" y="818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2</a:t>
              </a:r>
            </a:p>
          </p:txBody>
        </p:sp>
        <p:graphicFrame>
          <p:nvGraphicFramePr>
            <p:cNvPr id="13315" name="Object 127"/>
            <p:cNvGraphicFramePr>
              <a:graphicFrameLocks noChangeAspect="1"/>
            </p:cNvGraphicFramePr>
            <p:nvPr/>
          </p:nvGraphicFramePr>
          <p:xfrm>
            <a:off x="5159" y="1202"/>
            <a:ext cx="248" cy="216"/>
          </p:xfrm>
          <a:graphic>
            <a:graphicData uri="http://schemas.openxmlformats.org/presentationml/2006/ole">
              <p:oleObj spid="_x0000_s13315" name="Equation" r:id="rId4" imgW="254160" imgH="291960" progId="Equation.3">
                <p:embed/>
              </p:oleObj>
            </a:graphicData>
          </a:graphic>
        </p:graphicFrame>
        <p:graphicFrame>
          <p:nvGraphicFramePr>
            <p:cNvPr id="13316" name="Object 128"/>
            <p:cNvGraphicFramePr>
              <a:graphicFrameLocks noChangeAspect="1"/>
            </p:cNvGraphicFramePr>
            <p:nvPr/>
          </p:nvGraphicFramePr>
          <p:xfrm>
            <a:off x="5159" y="3058"/>
            <a:ext cx="233" cy="216"/>
          </p:xfrm>
          <a:graphic>
            <a:graphicData uri="http://schemas.openxmlformats.org/presentationml/2006/ole">
              <p:oleObj spid="_x0000_s13316" name="Equation" r:id="rId5" imgW="241560" imgH="291960" progId="Equation.3">
                <p:embed/>
              </p:oleObj>
            </a:graphicData>
          </a:graphic>
        </p:graphicFrame>
        <p:sp>
          <p:nvSpPr>
            <p:cNvPr id="13448" name="Text Box 132"/>
            <p:cNvSpPr txBox="1">
              <a:spLocks noChangeArrowheads="1"/>
            </p:cNvSpPr>
            <p:nvPr/>
          </p:nvSpPr>
          <p:spPr bwMode="auto">
            <a:xfrm>
              <a:off x="5111" y="2661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3449" name="Oval 137"/>
            <p:cNvSpPr>
              <a:spLocks noChangeArrowheads="1"/>
            </p:cNvSpPr>
            <p:nvPr/>
          </p:nvSpPr>
          <p:spPr bwMode="auto">
            <a:xfrm>
              <a:off x="4746" y="3086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19981" name="Line 141"/>
          <p:cNvSpPr>
            <a:spLocks noChangeShapeType="1"/>
          </p:cNvSpPr>
          <p:nvPr/>
        </p:nvSpPr>
        <p:spPr bwMode="auto">
          <a:xfrm flipH="1">
            <a:off x="2057400" y="2895600"/>
            <a:ext cx="457200" cy="838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9982" name="Line 142"/>
          <p:cNvSpPr>
            <a:spLocks noChangeShapeType="1"/>
          </p:cNvSpPr>
          <p:nvPr/>
        </p:nvSpPr>
        <p:spPr bwMode="auto">
          <a:xfrm flipH="1">
            <a:off x="2286000" y="2971800"/>
            <a:ext cx="838200" cy="2819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9984" name="Text Box 144"/>
          <p:cNvSpPr txBox="1">
            <a:spLocks noChangeArrowheads="1"/>
          </p:cNvSpPr>
          <p:nvPr/>
        </p:nvSpPr>
        <p:spPr bwMode="auto">
          <a:xfrm>
            <a:off x="1981200" y="2895600"/>
            <a:ext cx="1524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(D</a:t>
            </a:r>
            <a:r>
              <a:rPr lang="en-US" altLang="zh-CN" baseline="-25000"/>
              <a:t>2 </a:t>
            </a:r>
            <a:r>
              <a:rPr lang="en-US" altLang="zh-CN"/>
              <a:t>)   (D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</a:p>
        </p:txBody>
      </p:sp>
      <p:sp>
        <p:nvSpPr>
          <p:cNvPr id="419987" name="Text Box 147"/>
          <p:cNvSpPr txBox="1">
            <a:spLocks noChangeArrowheads="1"/>
          </p:cNvSpPr>
          <p:nvPr/>
        </p:nvSpPr>
        <p:spPr bwMode="auto">
          <a:xfrm>
            <a:off x="914400" y="2819400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A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A</a:t>
            </a:r>
            <a:r>
              <a:rPr lang="en-US" altLang="zh-CN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19986" name="Text Box 146"/>
          <p:cNvSpPr txBox="1">
            <a:spLocks noChangeArrowheads="1"/>
          </p:cNvSpPr>
          <p:nvPr/>
        </p:nvSpPr>
        <p:spPr bwMode="auto">
          <a:xfrm>
            <a:off x="900113" y="2852738"/>
            <a:ext cx="762000" cy="396875"/>
          </a:xfrm>
          <a:prstGeom prst="rect">
            <a:avLst/>
          </a:prstGeom>
          <a:solidFill>
            <a:srgbClr val="E6E6E6"/>
          </a:solidFill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Q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Q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5" name="Group 151"/>
          <p:cNvGrpSpPr>
            <a:grpSpLocks/>
          </p:cNvGrpSpPr>
          <p:nvPr/>
        </p:nvGrpSpPr>
        <p:grpSpPr bwMode="auto">
          <a:xfrm>
            <a:off x="4803775" y="736600"/>
            <a:ext cx="3165475" cy="5681663"/>
            <a:chOff x="2925" y="464"/>
            <a:chExt cx="1994" cy="3579"/>
          </a:xfrm>
        </p:grpSpPr>
        <p:sp>
          <p:nvSpPr>
            <p:cNvPr id="13394" name="Rectangle 70"/>
            <p:cNvSpPr>
              <a:spLocks noChangeArrowheads="1"/>
            </p:cNvSpPr>
            <p:nvPr/>
          </p:nvSpPr>
          <p:spPr bwMode="auto">
            <a:xfrm>
              <a:off x="3527" y="2530"/>
              <a:ext cx="528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95" name="Rectangle 71"/>
            <p:cNvSpPr>
              <a:spLocks noChangeArrowheads="1"/>
            </p:cNvSpPr>
            <p:nvPr/>
          </p:nvSpPr>
          <p:spPr bwMode="auto">
            <a:xfrm>
              <a:off x="3527" y="674"/>
              <a:ext cx="528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96" name="Text Box 72"/>
            <p:cNvSpPr txBox="1">
              <a:spLocks noChangeArrowheads="1"/>
            </p:cNvSpPr>
            <p:nvPr/>
          </p:nvSpPr>
          <p:spPr bwMode="auto">
            <a:xfrm>
              <a:off x="3525" y="759"/>
              <a:ext cx="20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13397" name="Text Box 73"/>
            <p:cNvSpPr txBox="1">
              <a:spLocks noChangeArrowheads="1"/>
            </p:cNvSpPr>
            <p:nvPr/>
          </p:nvSpPr>
          <p:spPr bwMode="auto">
            <a:xfrm>
              <a:off x="3534" y="932"/>
              <a:ext cx="20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3398" name="Text Box 74"/>
            <p:cNvSpPr txBox="1">
              <a:spLocks noChangeArrowheads="1"/>
            </p:cNvSpPr>
            <p:nvPr/>
          </p:nvSpPr>
          <p:spPr bwMode="auto">
            <a:xfrm>
              <a:off x="3534" y="1124"/>
              <a:ext cx="20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3399" name="Text Box 75"/>
            <p:cNvSpPr txBox="1">
              <a:spLocks noChangeArrowheads="1"/>
            </p:cNvSpPr>
            <p:nvPr/>
          </p:nvSpPr>
          <p:spPr bwMode="auto">
            <a:xfrm>
              <a:off x="3534" y="1316"/>
              <a:ext cx="20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3400" name="Text Box 76"/>
            <p:cNvSpPr txBox="1">
              <a:spLocks noChangeArrowheads="1"/>
            </p:cNvSpPr>
            <p:nvPr/>
          </p:nvSpPr>
          <p:spPr bwMode="auto">
            <a:xfrm>
              <a:off x="3527" y="2626"/>
              <a:ext cx="20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13401" name="Text Box 77"/>
            <p:cNvSpPr txBox="1">
              <a:spLocks noChangeArrowheads="1"/>
            </p:cNvSpPr>
            <p:nvPr/>
          </p:nvSpPr>
          <p:spPr bwMode="auto">
            <a:xfrm>
              <a:off x="3536" y="2799"/>
              <a:ext cx="20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3402" name="Text Box 78"/>
            <p:cNvSpPr txBox="1">
              <a:spLocks noChangeArrowheads="1"/>
            </p:cNvSpPr>
            <p:nvPr/>
          </p:nvSpPr>
          <p:spPr bwMode="auto">
            <a:xfrm>
              <a:off x="3536" y="2991"/>
              <a:ext cx="20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3403" name="Text Box 79"/>
            <p:cNvSpPr txBox="1">
              <a:spLocks noChangeArrowheads="1"/>
            </p:cNvSpPr>
            <p:nvPr/>
          </p:nvSpPr>
          <p:spPr bwMode="auto">
            <a:xfrm>
              <a:off x="3536" y="3183"/>
              <a:ext cx="20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3404" name="Line 80"/>
            <p:cNvSpPr>
              <a:spLocks noChangeShapeType="1"/>
            </p:cNvSpPr>
            <p:nvPr/>
          </p:nvSpPr>
          <p:spPr bwMode="auto">
            <a:xfrm>
              <a:off x="3287" y="86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05" name="Line 81"/>
            <p:cNvSpPr>
              <a:spLocks noChangeShapeType="1"/>
            </p:cNvSpPr>
            <p:nvPr/>
          </p:nvSpPr>
          <p:spPr bwMode="auto">
            <a:xfrm>
              <a:off x="3287" y="105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06" name="Line 82"/>
            <p:cNvSpPr>
              <a:spLocks noChangeShapeType="1"/>
            </p:cNvSpPr>
            <p:nvPr/>
          </p:nvSpPr>
          <p:spPr bwMode="auto">
            <a:xfrm>
              <a:off x="3287" y="125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07" name="Line 83"/>
            <p:cNvSpPr>
              <a:spLocks noChangeShapeType="1"/>
            </p:cNvSpPr>
            <p:nvPr/>
          </p:nvSpPr>
          <p:spPr bwMode="auto">
            <a:xfrm>
              <a:off x="3287" y="144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08" name="Line 84"/>
            <p:cNvSpPr>
              <a:spLocks noChangeShapeType="1"/>
            </p:cNvSpPr>
            <p:nvPr/>
          </p:nvSpPr>
          <p:spPr bwMode="auto">
            <a:xfrm>
              <a:off x="3276" y="272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09" name="Line 85"/>
            <p:cNvSpPr>
              <a:spLocks noChangeShapeType="1"/>
            </p:cNvSpPr>
            <p:nvPr/>
          </p:nvSpPr>
          <p:spPr bwMode="auto">
            <a:xfrm>
              <a:off x="3276" y="291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10" name="Line 86"/>
            <p:cNvSpPr>
              <a:spLocks noChangeShapeType="1"/>
            </p:cNvSpPr>
            <p:nvPr/>
          </p:nvSpPr>
          <p:spPr bwMode="auto">
            <a:xfrm>
              <a:off x="3276" y="310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11" name="Line 87"/>
            <p:cNvSpPr>
              <a:spLocks noChangeShapeType="1"/>
            </p:cNvSpPr>
            <p:nvPr/>
          </p:nvSpPr>
          <p:spPr bwMode="auto">
            <a:xfrm>
              <a:off x="3276" y="329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12" name="Rectangle 100"/>
            <p:cNvSpPr>
              <a:spLocks noChangeArrowheads="1"/>
            </p:cNvSpPr>
            <p:nvPr/>
          </p:nvSpPr>
          <p:spPr bwMode="auto">
            <a:xfrm>
              <a:off x="3554" y="464"/>
              <a:ext cx="497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/>
                <a:t>MUX</a:t>
              </a:r>
            </a:p>
          </p:txBody>
        </p:sp>
        <p:sp>
          <p:nvSpPr>
            <p:cNvPr id="13413" name="Rectangle 101"/>
            <p:cNvSpPr>
              <a:spLocks noChangeArrowheads="1"/>
            </p:cNvSpPr>
            <p:nvPr/>
          </p:nvSpPr>
          <p:spPr bwMode="auto">
            <a:xfrm>
              <a:off x="3536" y="2247"/>
              <a:ext cx="497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/>
                <a:t>MUX</a:t>
              </a:r>
            </a:p>
          </p:txBody>
        </p:sp>
        <p:sp>
          <p:nvSpPr>
            <p:cNvPr id="13414" name="Line 102"/>
            <p:cNvSpPr>
              <a:spLocks noChangeShapeType="1"/>
            </p:cNvSpPr>
            <p:nvPr/>
          </p:nvSpPr>
          <p:spPr bwMode="auto">
            <a:xfrm>
              <a:off x="4055" y="91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15" name="Text Box 103"/>
            <p:cNvSpPr txBox="1">
              <a:spLocks noChangeArrowheads="1"/>
            </p:cNvSpPr>
            <p:nvPr/>
          </p:nvSpPr>
          <p:spPr bwMode="auto">
            <a:xfrm>
              <a:off x="4103" y="626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(D</a:t>
              </a:r>
              <a:r>
                <a:rPr lang="en-US" altLang="zh-CN" baseline="-25000"/>
                <a:t>2</a:t>
              </a:r>
              <a:r>
                <a:rPr lang="en-US" altLang="zh-CN"/>
                <a:t>)</a:t>
              </a:r>
            </a:p>
          </p:txBody>
        </p:sp>
        <p:sp>
          <p:nvSpPr>
            <p:cNvPr id="13416" name="Text Box 104"/>
            <p:cNvSpPr txBox="1">
              <a:spLocks noChangeArrowheads="1"/>
            </p:cNvSpPr>
            <p:nvPr/>
          </p:nvSpPr>
          <p:spPr bwMode="auto">
            <a:xfrm>
              <a:off x="4055" y="2482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(D</a:t>
              </a:r>
              <a:r>
                <a:rPr lang="en-US" altLang="zh-CN" baseline="-25000"/>
                <a:t>1</a:t>
              </a:r>
              <a:r>
                <a:rPr lang="en-US" altLang="zh-CN"/>
                <a:t>)</a:t>
              </a:r>
            </a:p>
          </p:txBody>
        </p:sp>
        <p:sp>
          <p:nvSpPr>
            <p:cNvPr id="13417" name="Line 105"/>
            <p:cNvSpPr>
              <a:spLocks noChangeShapeType="1"/>
            </p:cNvSpPr>
            <p:nvPr/>
          </p:nvSpPr>
          <p:spPr bwMode="auto">
            <a:xfrm>
              <a:off x="4055" y="2722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18" name="Line 111"/>
            <p:cNvSpPr>
              <a:spLocks noChangeShapeType="1"/>
            </p:cNvSpPr>
            <p:nvPr/>
          </p:nvSpPr>
          <p:spPr bwMode="auto">
            <a:xfrm>
              <a:off x="3301" y="3882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19" name="Text Box 112"/>
            <p:cNvSpPr txBox="1">
              <a:spLocks noChangeArrowheads="1"/>
            </p:cNvSpPr>
            <p:nvPr/>
          </p:nvSpPr>
          <p:spPr bwMode="auto">
            <a:xfrm>
              <a:off x="2925" y="3793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CP</a:t>
              </a:r>
              <a:endParaRPr lang="en-US" altLang="zh-CN" baseline="-25000"/>
            </a:p>
          </p:txBody>
        </p:sp>
        <p:grpSp>
          <p:nvGrpSpPr>
            <p:cNvPr id="13420" name="Group 118"/>
            <p:cNvGrpSpPr>
              <a:grpSpLocks/>
            </p:cNvGrpSpPr>
            <p:nvPr/>
          </p:nvGrpSpPr>
          <p:grpSpPr bwMode="auto">
            <a:xfrm>
              <a:off x="3061" y="3612"/>
              <a:ext cx="374" cy="192"/>
              <a:chOff x="2074" y="3984"/>
              <a:chExt cx="374" cy="192"/>
            </a:xfrm>
          </p:grpSpPr>
          <p:sp>
            <p:nvSpPr>
              <p:cNvPr id="13429" name="Line 113"/>
              <p:cNvSpPr>
                <a:spLocks noChangeShapeType="1"/>
              </p:cNvSpPr>
              <p:nvPr/>
            </p:nvSpPr>
            <p:spPr bwMode="auto">
              <a:xfrm>
                <a:off x="2074" y="417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3430" name="Line 114"/>
              <p:cNvSpPr>
                <a:spLocks noChangeShapeType="1"/>
              </p:cNvSpPr>
              <p:nvPr/>
            </p:nvSpPr>
            <p:spPr bwMode="auto">
              <a:xfrm flipV="1">
                <a:off x="2208" y="398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3431" name="Line 115"/>
              <p:cNvSpPr>
                <a:spLocks noChangeShapeType="1"/>
              </p:cNvSpPr>
              <p:nvPr/>
            </p:nvSpPr>
            <p:spPr bwMode="auto">
              <a:xfrm>
                <a:off x="2208" y="398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3432" name="Line 116"/>
              <p:cNvSpPr>
                <a:spLocks noChangeShapeType="1"/>
              </p:cNvSpPr>
              <p:nvPr/>
            </p:nvSpPr>
            <p:spPr bwMode="auto">
              <a:xfrm flipV="1">
                <a:off x="2304" y="398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3433" name="Line 117"/>
              <p:cNvSpPr>
                <a:spLocks noChangeShapeType="1"/>
              </p:cNvSpPr>
              <p:nvPr/>
            </p:nvSpPr>
            <p:spPr bwMode="auto">
              <a:xfrm>
                <a:off x="2304" y="417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3421" name="Text Box 123"/>
            <p:cNvSpPr txBox="1">
              <a:spLocks noChangeArrowheads="1"/>
            </p:cNvSpPr>
            <p:nvPr/>
          </p:nvSpPr>
          <p:spPr bwMode="auto">
            <a:xfrm>
              <a:off x="3756" y="174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13422" name="Text Box 129"/>
            <p:cNvSpPr txBox="1">
              <a:spLocks noChangeArrowheads="1"/>
            </p:cNvSpPr>
            <p:nvPr/>
          </p:nvSpPr>
          <p:spPr bwMode="auto">
            <a:xfrm>
              <a:off x="3516" y="1742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3423" name="Line 130"/>
            <p:cNvSpPr>
              <a:spLocks noChangeShapeType="1"/>
            </p:cNvSpPr>
            <p:nvPr/>
          </p:nvSpPr>
          <p:spPr bwMode="auto">
            <a:xfrm>
              <a:off x="3897" y="166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24" name="Line 131"/>
            <p:cNvSpPr>
              <a:spLocks noChangeShapeType="1"/>
            </p:cNvSpPr>
            <p:nvPr/>
          </p:nvSpPr>
          <p:spPr bwMode="auto">
            <a:xfrm>
              <a:off x="3660" y="164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25" name="Line 134"/>
            <p:cNvSpPr>
              <a:spLocks noChangeShapeType="1"/>
            </p:cNvSpPr>
            <p:nvPr/>
          </p:nvSpPr>
          <p:spPr bwMode="auto">
            <a:xfrm>
              <a:off x="3945" y="348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26" name="Line 135"/>
            <p:cNvSpPr>
              <a:spLocks noChangeShapeType="1"/>
            </p:cNvSpPr>
            <p:nvPr/>
          </p:nvSpPr>
          <p:spPr bwMode="auto">
            <a:xfrm>
              <a:off x="3708" y="348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427" name="Text Box 148"/>
            <p:cNvSpPr txBox="1">
              <a:spLocks noChangeArrowheads="1"/>
            </p:cNvSpPr>
            <p:nvPr/>
          </p:nvSpPr>
          <p:spPr bwMode="auto">
            <a:xfrm>
              <a:off x="3823" y="3559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13428" name="Text Box 149"/>
            <p:cNvSpPr txBox="1">
              <a:spLocks noChangeArrowheads="1"/>
            </p:cNvSpPr>
            <p:nvPr/>
          </p:nvSpPr>
          <p:spPr bwMode="auto">
            <a:xfrm>
              <a:off x="3564" y="3557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</p:grpSp>
      <p:sp>
        <p:nvSpPr>
          <p:cNvPr id="419992" name="Text Box 152"/>
          <p:cNvSpPr txBox="1">
            <a:spLocks noChangeArrowheads="1"/>
          </p:cNvSpPr>
          <p:nvPr/>
        </p:nvSpPr>
        <p:spPr bwMode="auto">
          <a:xfrm>
            <a:off x="5076825" y="1154113"/>
            <a:ext cx="3587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419993" name="Text Box 153"/>
          <p:cNvSpPr txBox="1">
            <a:spLocks noChangeArrowheads="1"/>
          </p:cNvSpPr>
          <p:nvPr/>
        </p:nvSpPr>
        <p:spPr bwMode="auto">
          <a:xfrm>
            <a:off x="5076825" y="1455738"/>
            <a:ext cx="3587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19994" name="Text Box 154"/>
          <p:cNvSpPr txBox="1">
            <a:spLocks noChangeArrowheads="1"/>
          </p:cNvSpPr>
          <p:nvPr/>
        </p:nvSpPr>
        <p:spPr bwMode="auto">
          <a:xfrm>
            <a:off x="4716463" y="1773238"/>
            <a:ext cx="7191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A&gt;B</a:t>
            </a:r>
          </a:p>
        </p:txBody>
      </p:sp>
      <p:sp>
        <p:nvSpPr>
          <p:cNvPr id="419995" name="Text Box 155"/>
          <p:cNvSpPr txBox="1">
            <a:spLocks noChangeArrowheads="1"/>
          </p:cNvSpPr>
          <p:nvPr/>
        </p:nvSpPr>
        <p:spPr bwMode="auto">
          <a:xfrm>
            <a:off x="5076825" y="2103438"/>
            <a:ext cx="3587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19996" name="Text Box 156"/>
          <p:cNvSpPr txBox="1">
            <a:spLocks noChangeArrowheads="1"/>
          </p:cNvSpPr>
          <p:nvPr/>
        </p:nvSpPr>
        <p:spPr bwMode="auto">
          <a:xfrm>
            <a:off x="4989513" y="4105275"/>
            <a:ext cx="3587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19997" name="Text Box 157"/>
          <p:cNvSpPr txBox="1">
            <a:spLocks noChangeArrowheads="1"/>
          </p:cNvSpPr>
          <p:nvPr/>
        </p:nvSpPr>
        <p:spPr bwMode="auto">
          <a:xfrm>
            <a:off x="4989513" y="4406900"/>
            <a:ext cx="3587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19998" name="Text Box 158"/>
          <p:cNvSpPr txBox="1">
            <a:spLocks noChangeArrowheads="1"/>
          </p:cNvSpPr>
          <p:nvPr/>
        </p:nvSpPr>
        <p:spPr bwMode="auto">
          <a:xfrm>
            <a:off x="4932363" y="4724400"/>
            <a:ext cx="5032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19999" name="Text Box 159"/>
          <p:cNvSpPr txBox="1">
            <a:spLocks noChangeArrowheads="1"/>
          </p:cNvSpPr>
          <p:nvPr/>
        </p:nvSpPr>
        <p:spPr bwMode="auto">
          <a:xfrm>
            <a:off x="4989513" y="5054600"/>
            <a:ext cx="3587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420000" name="Text Box 160"/>
          <p:cNvSpPr txBox="1">
            <a:spLocks noChangeArrowheads="1"/>
          </p:cNvSpPr>
          <p:nvPr/>
        </p:nvSpPr>
        <p:spPr bwMode="auto">
          <a:xfrm>
            <a:off x="0" y="3284538"/>
            <a:ext cx="31686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多路选择器输入端表达式</a:t>
            </a:r>
          </a:p>
        </p:txBody>
      </p:sp>
      <p:sp>
        <p:nvSpPr>
          <p:cNvPr id="420001" name="Text Box 161"/>
          <p:cNvSpPr txBox="1">
            <a:spLocks noChangeArrowheads="1"/>
          </p:cNvSpPr>
          <p:nvPr/>
        </p:nvSpPr>
        <p:spPr bwMode="auto">
          <a:xfrm>
            <a:off x="5795963" y="2781300"/>
            <a:ext cx="762000" cy="396875"/>
          </a:xfrm>
          <a:prstGeom prst="rect">
            <a:avLst/>
          </a:prstGeom>
          <a:solidFill>
            <a:srgbClr val="E6E6E6"/>
          </a:solidFill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Q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Q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0002" name="Text Box 162"/>
          <p:cNvSpPr txBox="1">
            <a:spLocks noChangeArrowheads="1"/>
          </p:cNvSpPr>
          <p:nvPr/>
        </p:nvSpPr>
        <p:spPr bwMode="auto">
          <a:xfrm>
            <a:off x="5867400" y="5661025"/>
            <a:ext cx="762000" cy="396875"/>
          </a:xfrm>
          <a:prstGeom prst="rect">
            <a:avLst/>
          </a:prstGeom>
          <a:solidFill>
            <a:srgbClr val="E6E6E6"/>
          </a:solidFill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Q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Q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</a:p>
        </p:txBody>
      </p:sp>
      <p:graphicFrame>
        <p:nvGraphicFramePr>
          <p:cNvPr id="254980" name="Object 4"/>
          <p:cNvGraphicFramePr>
            <a:graphicFrameLocks noChangeAspect="1"/>
          </p:cNvGraphicFramePr>
          <p:nvPr/>
        </p:nvGraphicFramePr>
        <p:xfrm>
          <a:off x="4621213" y="263525"/>
          <a:ext cx="4505325" cy="449263"/>
        </p:xfrm>
        <a:graphic>
          <a:graphicData uri="http://schemas.openxmlformats.org/presentationml/2006/ole">
            <p:oleObj spid="_x0000_s13314" name="Equation" r:id="rId6" imgW="380088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9" grpId="0" animBg="1"/>
      <p:bldP spid="419981" grpId="0" animBg="1"/>
      <p:bldP spid="419982" grpId="0" animBg="1"/>
      <p:bldP spid="419984" grpId="0" autoUpdateAnimBg="0"/>
      <p:bldP spid="419987" grpId="0" autoUpdateAnimBg="0"/>
      <p:bldP spid="419986" grpId="0" animBg="1" autoUpdateAnimBg="0"/>
      <p:bldP spid="419992" grpId="0"/>
      <p:bldP spid="419993" grpId="0"/>
      <p:bldP spid="419994" grpId="0"/>
      <p:bldP spid="419995" grpId="0"/>
      <p:bldP spid="419996" grpId="0"/>
      <p:bldP spid="419997" grpId="0"/>
      <p:bldP spid="419998" grpId="0"/>
      <p:bldP spid="419999" grpId="0"/>
      <p:bldP spid="420000" grpId="0"/>
      <p:bldP spid="420001" grpId="0" animBg="1" autoUpdateAnimBg="0"/>
      <p:bldP spid="420002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0" y="6477000"/>
            <a:ext cx="3429000" cy="381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多路选择器型控制器举例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1</a:t>
            </a:r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58738" y="228600"/>
            <a:ext cx="2379662" cy="3505200"/>
            <a:chOff x="144" y="144"/>
            <a:chExt cx="1732" cy="2553"/>
          </a:xfrm>
        </p:grpSpPr>
        <p:grpSp>
          <p:nvGrpSpPr>
            <p:cNvPr id="14449" name="Group 104"/>
            <p:cNvGrpSpPr>
              <a:grpSpLocks/>
            </p:cNvGrpSpPr>
            <p:nvPr/>
          </p:nvGrpSpPr>
          <p:grpSpPr bwMode="auto">
            <a:xfrm>
              <a:off x="144" y="192"/>
              <a:ext cx="1732" cy="2505"/>
              <a:chOff x="3600" y="903"/>
              <a:chExt cx="1732" cy="2505"/>
            </a:xfrm>
          </p:grpSpPr>
          <p:sp>
            <p:nvSpPr>
              <p:cNvPr id="14460" name="Rectangle 105"/>
              <p:cNvSpPr>
                <a:spLocks noChangeArrowheads="1"/>
              </p:cNvSpPr>
              <p:nvPr/>
            </p:nvSpPr>
            <p:spPr bwMode="auto">
              <a:xfrm>
                <a:off x="3856" y="1104"/>
                <a:ext cx="1211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/>
                  <a:t>LDR</a:t>
                </a:r>
                <a:r>
                  <a:rPr lang="en-US" altLang="zh-CN" baseline="-25000"/>
                  <a:t>B</a:t>
                </a:r>
              </a:p>
            </p:txBody>
          </p:sp>
          <p:sp>
            <p:nvSpPr>
              <p:cNvPr id="14461" name="AutoShape 106"/>
              <p:cNvSpPr>
                <a:spLocks noChangeArrowheads="1"/>
              </p:cNvSpPr>
              <p:nvPr/>
            </p:nvSpPr>
            <p:spPr bwMode="auto">
              <a:xfrm>
                <a:off x="4032" y="3120"/>
                <a:ext cx="864" cy="288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/>
                  <a:t>A&gt;B</a:t>
                </a:r>
              </a:p>
            </p:txBody>
          </p:sp>
          <p:sp>
            <p:nvSpPr>
              <p:cNvPr id="14462" name="Line 107"/>
              <p:cNvSpPr>
                <a:spLocks noChangeShapeType="1"/>
              </p:cNvSpPr>
              <p:nvPr/>
            </p:nvSpPr>
            <p:spPr bwMode="auto">
              <a:xfrm>
                <a:off x="4482" y="1383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63" name="Line 108"/>
              <p:cNvSpPr>
                <a:spLocks noChangeShapeType="1"/>
              </p:cNvSpPr>
              <p:nvPr/>
            </p:nvSpPr>
            <p:spPr bwMode="auto">
              <a:xfrm>
                <a:off x="4482" y="1863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64" name="Line 109"/>
              <p:cNvSpPr>
                <a:spLocks noChangeShapeType="1"/>
              </p:cNvSpPr>
              <p:nvPr/>
            </p:nvSpPr>
            <p:spPr bwMode="auto">
              <a:xfrm>
                <a:off x="4482" y="2343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65" name="Line 110"/>
              <p:cNvSpPr>
                <a:spLocks noChangeShapeType="1"/>
              </p:cNvSpPr>
              <p:nvPr/>
            </p:nvSpPr>
            <p:spPr bwMode="auto">
              <a:xfrm flipV="1">
                <a:off x="3600" y="1488"/>
                <a:ext cx="0" cy="17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66" name="Line 111"/>
              <p:cNvSpPr>
                <a:spLocks noChangeShapeType="1"/>
              </p:cNvSpPr>
              <p:nvPr/>
            </p:nvSpPr>
            <p:spPr bwMode="auto">
              <a:xfrm>
                <a:off x="3609" y="1488"/>
                <a:ext cx="8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67" name="Line 112"/>
              <p:cNvSpPr>
                <a:spLocks noChangeShapeType="1"/>
              </p:cNvSpPr>
              <p:nvPr/>
            </p:nvSpPr>
            <p:spPr bwMode="auto">
              <a:xfrm>
                <a:off x="4482" y="903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68" name="Text Box 113"/>
              <p:cNvSpPr txBox="1">
                <a:spLocks noChangeArrowheads="1"/>
              </p:cNvSpPr>
              <p:nvPr/>
            </p:nvSpPr>
            <p:spPr bwMode="auto">
              <a:xfrm>
                <a:off x="4848" y="3024"/>
                <a:ext cx="288" cy="28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4469" name="Text Box 114"/>
              <p:cNvSpPr txBox="1">
                <a:spLocks noChangeArrowheads="1"/>
              </p:cNvSpPr>
              <p:nvPr/>
            </p:nvSpPr>
            <p:spPr bwMode="auto">
              <a:xfrm>
                <a:off x="3840" y="3024"/>
                <a:ext cx="288" cy="28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14470" name="Line 115"/>
              <p:cNvSpPr>
                <a:spLocks noChangeShapeType="1"/>
              </p:cNvSpPr>
              <p:nvPr/>
            </p:nvSpPr>
            <p:spPr bwMode="auto">
              <a:xfrm flipH="1" flipV="1">
                <a:off x="3602" y="3262"/>
                <a:ext cx="412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71" name="Line 116"/>
              <p:cNvSpPr>
                <a:spLocks noChangeShapeType="1"/>
              </p:cNvSpPr>
              <p:nvPr/>
            </p:nvSpPr>
            <p:spPr bwMode="auto">
              <a:xfrm flipH="1" flipV="1">
                <a:off x="4896" y="3264"/>
                <a:ext cx="4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72" name="Line 117"/>
              <p:cNvSpPr>
                <a:spLocks noChangeShapeType="1"/>
              </p:cNvSpPr>
              <p:nvPr/>
            </p:nvSpPr>
            <p:spPr bwMode="auto">
              <a:xfrm flipH="1">
                <a:off x="4480" y="1952"/>
                <a:ext cx="850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73" name="Rectangle 118"/>
              <p:cNvSpPr>
                <a:spLocks noChangeArrowheads="1"/>
              </p:cNvSpPr>
              <p:nvPr/>
            </p:nvSpPr>
            <p:spPr bwMode="auto">
              <a:xfrm>
                <a:off x="3881" y="1584"/>
                <a:ext cx="1211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/>
                  <a:t>LDR</a:t>
                </a:r>
                <a:r>
                  <a:rPr lang="en-US" altLang="zh-CN" baseline="-25000"/>
                  <a:t>A</a:t>
                </a:r>
              </a:p>
            </p:txBody>
          </p:sp>
          <p:sp>
            <p:nvSpPr>
              <p:cNvPr id="14474" name="Rectangle 119"/>
              <p:cNvSpPr>
                <a:spLocks noChangeArrowheads="1"/>
              </p:cNvSpPr>
              <p:nvPr/>
            </p:nvSpPr>
            <p:spPr bwMode="auto">
              <a:xfrm>
                <a:off x="3881" y="2064"/>
                <a:ext cx="1211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/>
                  <a:t>LDR</a:t>
                </a:r>
                <a:r>
                  <a:rPr lang="en-US" altLang="zh-CN" baseline="-25000"/>
                  <a:t>B</a:t>
                </a:r>
              </a:p>
            </p:txBody>
          </p:sp>
          <p:sp>
            <p:nvSpPr>
              <p:cNvPr id="14475" name="Rectangle 120"/>
              <p:cNvSpPr>
                <a:spLocks noChangeArrowheads="1"/>
              </p:cNvSpPr>
              <p:nvPr/>
            </p:nvSpPr>
            <p:spPr bwMode="auto">
              <a:xfrm>
                <a:off x="3881" y="2544"/>
                <a:ext cx="1211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en-US" altLang="zh-CN"/>
                  <a:t>CAP</a:t>
                </a:r>
                <a:endParaRPr lang="en-US" altLang="zh-CN" baseline="-25000"/>
              </a:p>
            </p:txBody>
          </p:sp>
          <p:sp>
            <p:nvSpPr>
              <p:cNvPr id="14476" name="Line 121"/>
              <p:cNvSpPr>
                <a:spLocks noChangeShapeType="1"/>
              </p:cNvSpPr>
              <p:nvPr/>
            </p:nvSpPr>
            <p:spPr bwMode="auto">
              <a:xfrm>
                <a:off x="4464" y="28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77" name="Line 122"/>
              <p:cNvSpPr>
                <a:spLocks noChangeShapeType="1"/>
              </p:cNvSpPr>
              <p:nvPr/>
            </p:nvSpPr>
            <p:spPr bwMode="auto">
              <a:xfrm flipV="1">
                <a:off x="5328" y="1968"/>
                <a:ext cx="0" cy="12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4450" name="Group 123"/>
            <p:cNvGrpSpPr>
              <a:grpSpLocks/>
            </p:cNvGrpSpPr>
            <p:nvPr/>
          </p:nvGrpSpPr>
          <p:grpSpPr bwMode="auto">
            <a:xfrm>
              <a:off x="1344" y="144"/>
              <a:ext cx="431" cy="1777"/>
              <a:chOff x="4896" y="480"/>
              <a:chExt cx="431" cy="1777"/>
            </a:xfrm>
          </p:grpSpPr>
          <p:sp>
            <p:nvSpPr>
              <p:cNvPr id="14456" name="Text Box 124"/>
              <p:cNvSpPr txBox="1">
                <a:spLocks noChangeArrowheads="1"/>
              </p:cNvSpPr>
              <p:nvPr/>
            </p:nvSpPr>
            <p:spPr bwMode="auto">
              <a:xfrm>
                <a:off x="4896" y="480"/>
                <a:ext cx="431" cy="28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3300"/>
                    </a:solidFill>
                  </a:rPr>
                  <a:t>00</a:t>
                </a:r>
              </a:p>
            </p:txBody>
          </p:sp>
          <p:sp>
            <p:nvSpPr>
              <p:cNvPr id="14457" name="Text Box 125"/>
              <p:cNvSpPr txBox="1">
                <a:spLocks noChangeArrowheads="1"/>
              </p:cNvSpPr>
              <p:nvPr/>
            </p:nvSpPr>
            <p:spPr bwMode="auto">
              <a:xfrm>
                <a:off x="4896" y="1008"/>
                <a:ext cx="431" cy="28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3300"/>
                    </a:solidFill>
                  </a:rPr>
                  <a:t>01</a:t>
                </a:r>
              </a:p>
            </p:txBody>
          </p:sp>
          <p:sp>
            <p:nvSpPr>
              <p:cNvPr id="14458" name="Text Box 126"/>
              <p:cNvSpPr txBox="1">
                <a:spLocks noChangeArrowheads="1"/>
              </p:cNvSpPr>
              <p:nvPr/>
            </p:nvSpPr>
            <p:spPr bwMode="auto">
              <a:xfrm>
                <a:off x="4896" y="1488"/>
                <a:ext cx="431" cy="28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3300"/>
                    </a:solidFill>
                  </a:rPr>
                  <a:t>11</a:t>
                </a:r>
              </a:p>
            </p:txBody>
          </p:sp>
          <p:sp>
            <p:nvSpPr>
              <p:cNvPr id="14459" name="Text Box 127"/>
              <p:cNvSpPr txBox="1">
                <a:spLocks noChangeArrowheads="1"/>
              </p:cNvSpPr>
              <p:nvPr/>
            </p:nvSpPr>
            <p:spPr bwMode="auto">
              <a:xfrm>
                <a:off x="4896" y="1968"/>
                <a:ext cx="431" cy="28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3300"/>
                    </a:solidFill>
                  </a:rPr>
                  <a:t>10</a:t>
                </a:r>
              </a:p>
            </p:txBody>
          </p:sp>
        </p:grpSp>
        <p:grpSp>
          <p:nvGrpSpPr>
            <p:cNvPr id="14451" name="Group 128"/>
            <p:cNvGrpSpPr>
              <a:grpSpLocks/>
            </p:cNvGrpSpPr>
            <p:nvPr/>
          </p:nvGrpSpPr>
          <p:grpSpPr bwMode="auto">
            <a:xfrm>
              <a:off x="240" y="174"/>
              <a:ext cx="290" cy="1747"/>
              <a:chOff x="3792" y="510"/>
              <a:chExt cx="290" cy="1747"/>
            </a:xfrm>
          </p:grpSpPr>
          <p:sp>
            <p:nvSpPr>
              <p:cNvPr id="14452" name="Text Box 129"/>
              <p:cNvSpPr txBox="1">
                <a:spLocks noChangeArrowheads="1"/>
              </p:cNvSpPr>
              <p:nvPr/>
            </p:nvSpPr>
            <p:spPr bwMode="auto">
              <a:xfrm>
                <a:off x="3794" y="510"/>
                <a:ext cx="288" cy="28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accent2"/>
                    </a:solidFill>
                  </a:rPr>
                  <a:t>a</a:t>
                </a:r>
              </a:p>
            </p:txBody>
          </p:sp>
          <p:sp>
            <p:nvSpPr>
              <p:cNvPr id="14453" name="Text Box 130"/>
              <p:cNvSpPr txBox="1">
                <a:spLocks noChangeArrowheads="1"/>
              </p:cNvSpPr>
              <p:nvPr/>
            </p:nvSpPr>
            <p:spPr bwMode="auto">
              <a:xfrm>
                <a:off x="3792" y="1104"/>
                <a:ext cx="288" cy="28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accent2"/>
                    </a:solidFill>
                  </a:rPr>
                  <a:t>b</a:t>
                </a:r>
              </a:p>
            </p:txBody>
          </p:sp>
          <p:sp>
            <p:nvSpPr>
              <p:cNvPr id="14454" name="Text Box 131"/>
              <p:cNvSpPr txBox="1">
                <a:spLocks noChangeArrowheads="1"/>
              </p:cNvSpPr>
              <p:nvPr/>
            </p:nvSpPr>
            <p:spPr bwMode="auto">
              <a:xfrm>
                <a:off x="3792" y="1488"/>
                <a:ext cx="288" cy="28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accent2"/>
                    </a:solidFill>
                  </a:rPr>
                  <a:t>c</a:t>
                </a:r>
              </a:p>
            </p:txBody>
          </p:sp>
          <p:sp>
            <p:nvSpPr>
              <p:cNvPr id="14455" name="Text Box 132"/>
              <p:cNvSpPr txBox="1">
                <a:spLocks noChangeArrowheads="1"/>
              </p:cNvSpPr>
              <p:nvPr/>
            </p:nvSpPr>
            <p:spPr bwMode="auto">
              <a:xfrm>
                <a:off x="3792" y="1968"/>
                <a:ext cx="288" cy="28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accent2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6" name="Group 180"/>
          <p:cNvGrpSpPr>
            <a:grpSpLocks/>
          </p:cNvGrpSpPr>
          <p:nvPr/>
        </p:nvGrpSpPr>
        <p:grpSpPr bwMode="auto">
          <a:xfrm>
            <a:off x="5943600" y="1828800"/>
            <a:ext cx="3200400" cy="3673475"/>
            <a:chOff x="3744" y="1152"/>
            <a:chExt cx="2016" cy="2314"/>
          </a:xfrm>
        </p:grpSpPr>
        <p:grpSp>
          <p:nvGrpSpPr>
            <p:cNvPr id="14413" name="Group 174"/>
            <p:cNvGrpSpPr>
              <a:grpSpLocks/>
            </p:cNvGrpSpPr>
            <p:nvPr/>
          </p:nvGrpSpPr>
          <p:grpSpPr bwMode="auto">
            <a:xfrm>
              <a:off x="3744" y="1152"/>
              <a:ext cx="2016" cy="2314"/>
              <a:chOff x="3744" y="1152"/>
              <a:chExt cx="2016" cy="2314"/>
            </a:xfrm>
          </p:grpSpPr>
          <p:graphicFrame>
            <p:nvGraphicFramePr>
              <p:cNvPr id="14340" name="Object 135"/>
              <p:cNvGraphicFramePr>
                <a:graphicFrameLocks noChangeAspect="1"/>
              </p:cNvGraphicFramePr>
              <p:nvPr/>
            </p:nvGraphicFramePr>
            <p:xfrm>
              <a:off x="4176" y="3216"/>
              <a:ext cx="233" cy="216"/>
            </p:xfrm>
            <a:graphic>
              <a:graphicData uri="http://schemas.openxmlformats.org/presentationml/2006/ole">
                <p:oleObj spid="_x0000_s14340" name="Equation" r:id="rId3" imgW="241560" imgH="291960" progId="Equation.3">
                  <p:embed/>
                </p:oleObj>
              </a:graphicData>
            </a:graphic>
          </p:graphicFrame>
          <p:graphicFrame>
            <p:nvGraphicFramePr>
              <p:cNvPr id="14341" name="Object 136"/>
              <p:cNvGraphicFramePr>
                <a:graphicFrameLocks noChangeAspect="1"/>
              </p:cNvGraphicFramePr>
              <p:nvPr/>
            </p:nvGraphicFramePr>
            <p:xfrm>
              <a:off x="3936" y="3216"/>
              <a:ext cx="248" cy="216"/>
            </p:xfrm>
            <a:graphic>
              <a:graphicData uri="http://schemas.openxmlformats.org/presentationml/2006/ole">
                <p:oleObj spid="_x0000_s14341" name="Equation" r:id="rId4" imgW="254160" imgH="291960" progId="Equation.3">
                  <p:embed/>
                </p:oleObj>
              </a:graphicData>
            </a:graphic>
          </p:graphicFrame>
          <p:sp>
            <p:nvSpPr>
              <p:cNvPr id="14415" name="Text Box 137"/>
              <p:cNvSpPr txBox="1">
                <a:spLocks noChangeArrowheads="1"/>
              </p:cNvSpPr>
              <p:nvPr/>
            </p:nvSpPr>
            <p:spPr bwMode="auto">
              <a:xfrm>
                <a:off x="3744" y="1824"/>
                <a:ext cx="355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T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14416" name="Text Box 138"/>
              <p:cNvSpPr txBox="1">
                <a:spLocks noChangeArrowheads="1"/>
              </p:cNvSpPr>
              <p:nvPr/>
            </p:nvSpPr>
            <p:spPr bwMode="auto">
              <a:xfrm>
                <a:off x="4080" y="1152"/>
                <a:ext cx="57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LDR</a:t>
                </a:r>
                <a:r>
                  <a:rPr lang="en-US" altLang="zh-CN" baseline="-25000"/>
                  <a:t>B</a:t>
                </a:r>
              </a:p>
            </p:txBody>
          </p:sp>
          <p:sp>
            <p:nvSpPr>
              <p:cNvPr id="14417" name="Line 139"/>
              <p:cNvSpPr>
                <a:spLocks noChangeShapeType="1"/>
              </p:cNvSpPr>
              <p:nvPr/>
            </p:nvSpPr>
            <p:spPr bwMode="auto">
              <a:xfrm rot="-5400000">
                <a:off x="4080" y="264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grpSp>
            <p:nvGrpSpPr>
              <p:cNvPr id="14418" name="Group 140"/>
              <p:cNvGrpSpPr>
                <a:grpSpLocks/>
              </p:cNvGrpSpPr>
              <p:nvPr/>
            </p:nvGrpSpPr>
            <p:grpSpPr bwMode="auto">
              <a:xfrm>
                <a:off x="4134" y="2304"/>
                <a:ext cx="522" cy="260"/>
                <a:chOff x="3130" y="2284"/>
                <a:chExt cx="361" cy="386"/>
              </a:xfrm>
            </p:grpSpPr>
            <p:sp>
              <p:nvSpPr>
                <p:cNvPr id="14446" name="Freeform 141"/>
                <p:cNvSpPr>
                  <a:spLocks/>
                </p:cNvSpPr>
                <p:nvPr/>
              </p:nvSpPr>
              <p:spPr bwMode="auto">
                <a:xfrm rot="-5400000">
                  <a:off x="3268" y="2454"/>
                  <a:ext cx="78" cy="354"/>
                </a:xfrm>
                <a:custGeom>
                  <a:avLst/>
                  <a:gdLst>
                    <a:gd name="T0" fmla="*/ 2 w 85"/>
                    <a:gd name="T1" fmla="*/ 0 h 306"/>
                    <a:gd name="T2" fmla="*/ 6 w 85"/>
                    <a:gd name="T3" fmla="*/ 14317 h 306"/>
                    <a:gd name="T4" fmla="*/ 6 w 85"/>
                    <a:gd name="T5" fmla="*/ 36696 h 306"/>
                    <a:gd name="T6" fmla="*/ 0 w 85"/>
                    <a:gd name="T7" fmla="*/ 50170 h 30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5"/>
                    <a:gd name="T13" fmla="*/ 0 h 306"/>
                    <a:gd name="T14" fmla="*/ 85 w 85"/>
                    <a:gd name="T15" fmla="*/ 306 h 30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5" h="306">
                      <a:moveTo>
                        <a:pt x="2" y="0"/>
                      </a:moveTo>
                      <a:cubicBezTo>
                        <a:pt x="14" y="14"/>
                        <a:pt x="61" y="50"/>
                        <a:pt x="73" y="87"/>
                      </a:cubicBezTo>
                      <a:cubicBezTo>
                        <a:pt x="85" y="124"/>
                        <a:pt x="85" y="188"/>
                        <a:pt x="73" y="224"/>
                      </a:cubicBezTo>
                      <a:cubicBezTo>
                        <a:pt x="61" y="260"/>
                        <a:pt x="15" y="289"/>
                        <a:pt x="0" y="30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4447" name="Freeform 142"/>
                <p:cNvSpPr>
                  <a:spLocks/>
                </p:cNvSpPr>
                <p:nvPr/>
              </p:nvSpPr>
              <p:spPr bwMode="auto">
                <a:xfrm rot="-5400000">
                  <a:off x="3215" y="2391"/>
                  <a:ext cx="384" cy="169"/>
                </a:xfrm>
                <a:custGeom>
                  <a:avLst/>
                  <a:gdLst>
                    <a:gd name="T0" fmla="*/ 0 w 384"/>
                    <a:gd name="T1" fmla="*/ 4 h 192"/>
                    <a:gd name="T2" fmla="*/ 168 w 384"/>
                    <a:gd name="T3" fmla="*/ 4 h 192"/>
                    <a:gd name="T4" fmla="*/ 296 w 384"/>
                    <a:gd name="T5" fmla="*/ 4 h 192"/>
                    <a:gd name="T6" fmla="*/ 384 w 384"/>
                    <a:gd name="T7" fmla="*/ 0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4"/>
                    <a:gd name="T13" fmla="*/ 0 h 192"/>
                    <a:gd name="T14" fmla="*/ 384 w 38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4" h="192">
                      <a:moveTo>
                        <a:pt x="0" y="192"/>
                      </a:moveTo>
                      <a:cubicBezTo>
                        <a:pt x="28" y="185"/>
                        <a:pt x="119" y="166"/>
                        <a:pt x="168" y="148"/>
                      </a:cubicBezTo>
                      <a:cubicBezTo>
                        <a:pt x="217" y="130"/>
                        <a:pt x="260" y="109"/>
                        <a:pt x="296" y="84"/>
                      </a:cubicBezTo>
                      <a:cubicBezTo>
                        <a:pt x="332" y="59"/>
                        <a:pt x="366" y="18"/>
                        <a:pt x="384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4448" name="Freeform 143"/>
                <p:cNvSpPr>
                  <a:spLocks/>
                </p:cNvSpPr>
                <p:nvPr/>
              </p:nvSpPr>
              <p:spPr bwMode="auto">
                <a:xfrm rot="-5400000">
                  <a:off x="3034" y="2380"/>
                  <a:ext cx="384" cy="192"/>
                </a:xfrm>
                <a:custGeom>
                  <a:avLst/>
                  <a:gdLst>
                    <a:gd name="T0" fmla="*/ 0 w 240"/>
                    <a:gd name="T1" fmla="*/ 0 h 96"/>
                    <a:gd name="T2" fmla="*/ 2147483647 w 240"/>
                    <a:gd name="T3" fmla="*/ 2147483647 h 96"/>
                    <a:gd name="T4" fmla="*/ 2147483647 w 240"/>
                    <a:gd name="T5" fmla="*/ 2147483647 h 96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6"/>
                    <a:gd name="T11" fmla="*/ 240 w 240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6">
                      <a:moveTo>
                        <a:pt x="0" y="0"/>
                      </a:moveTo>
                      <a:cubicBezTo>
                        <a:pt x="76" y="16"/>
                        <a:pt x="152" y="32"/>
                        <a:pt x="192" y="48"/>
                      </a:cubicBezTo>
                      <a:cubicBezTo>
                        <a:pt x="232" y="64"/>
                        <a:pt x="232" y="88"/>
                        <a:pt x="240" y="9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419" name="Text Box 144"/>
              <p:cNvSpPr txBox="1">
                <a:spLocks noChangeArrowheads="1"/>
              </p:cNvSpPr>
              <p:nvPr/>
            </p:nvSpPr>
            <p:spPr bwMode="auto">
              <a:xfrm>
                <a:off x="4320" y="3216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14420" name="AutoShape 145"/>
              <p:cNvSpPr>
                <a:spLocks noChangeArrowheads="1"/>
              </p:cNvSpPr>
              <p:nvPr/>
            </p:nvSpPr>
            <p:spPr bwMode="auto">
              <a:xfrm rot="-5400000">
                <a:off x="5323" y="1637"/>
                <a:ext cx="287" cy="278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21" name="Line 146"/>
              <p:cNvSpPr>
                <a:spLocks noChangeShapeType="1"/>
              </p:cNvSpPr>
              <p:nvPr/>
            </p:nvSpPr>
            <p:spPr bwMode="auto">
              <a:xfrm rot="5400000" flipH="1">
                <a:off x="5086" y="2229"/>
                <a:ext cx="619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22" name="Line 147"/>
              <p:cNvSpPr>
                <a:spLocks noChangeShapeType="1"/>
              </p:cNvSpPr>
              <p:nvPr/>
            </p:nvSpPr>
            <p:spPr bwMode="auto">
              <a:xfrm rot="5400000" flipH="1">
                <a:off x="5228" y="2241"/>
                <a:ext cx="643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23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5381" y="1543"/>
                <a:ext cx="1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24" name="Text Box 149"/>
              <p:cNvSpPr txBox="1">
                <a:spLocks noChangeArrowheads="1"/>
              </p:cNvSpPr>
              <p:nvPr/>
            </p:nvSpPr>
            <p:spPr bwMode="auto">
              <a:xfrm>
                <a:off x="4512" y="3216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14425" name="AutoShape 150"/>
              <p:cNvSpPr>
                <a:spLocks noChangeArrowheads="1"/>
              </p:cNvSpPr>
              <p:nvPr/>
            </p:nvSpPr>
            <p:spPr bwMode="auto">
              <a:xfrm rot="-5400000">
                <a:off x="4027" y="2741"/>
                <a:ext cx="287" cy="278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26" name="Line 151"/>
              <p:cNvSpPr>
                <a:spLocks noChangeShapeType="1"/>
              </p:cNvSpPr>
              <p:nvPr/>
            </p:nvSpPr>
            <p:spPr bwMode="auto">
              <a:xfrm rot="-5400000">
                <a:off x="3963" y="3139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27" name="Line 152"/>
              <p:cNvSpPr>
                <a:spLocks noChangeShapeType="1"/>
              </p:cNvSpPr>
              <p:nvPr/>
            </p:nvSpPr>
            <p:spPr bwMode="auto">
              <a:xfrm rot="-5400000">
                <a:off x="4169" y="3121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28" name="Text Box 153"/>
              <p:cNvSpPr txBox="1">
                <a:spLocks noChangeArrowheads="1"/>
              </p:cNvSpPr>
              <p:nvPr/>
            </p:nvSpPr>
            <p:spPr bwMode="auto">
              <a:xfrm>
                <a:off x="5184" y="1200"/>
                <a:ext cx="57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CAP</a:t>
                </a:r>
                <a:endParaRPr lang="en-US" altLang="zh-CN" baseline="-25000"/>
              </a:p>
            </p:txBody>
          </p:sp>
          <p:sp>
            <p:nvSpPr>
              <p:cNvPr id="14429" name="Text Box 154"/>
              <p:cNvSpPr txBox="1">
                <a:spLocks noChangeArrowheads="1"/>
              </p:cNvSpPr>
              <p:nvPr/>
            </p:nvSpPr>
            <p:spPr bwMode="auto">
              <a:xfrm>
                <a:off x="5184" y="2544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2</a:t>
                </a:r>
              </a:p>
            </p:txBody>
          </p:sp>
          <p:graphicFrame>
            <p:nvGraphicFramePr>
              <p:cNvPr id="14342" name="Object 155"/>
              <p:cNvGraphicFramePr>
                <a:graphicFrameLocks noChangeAspect="1"/>
              </p:cNvGraphicFramePr>
              <p:nvPr/>
            </p:nvGraphicFramePr>
            <p:xfrm>
              <a:off x="5472" y="2571"/>
              <a:ext cx="233" cy="216"/>
            </p:xfrm>
            <a:graphic>
              <a:graphicData uri="http://schemas.openxmlformats.org/presentationml/2006/ole">
                <p:oleObj spid="_x0000_s14342" name="Equation" r:id="rId5" imgW="241560" imgH="291960" progId="Equation.3">
                  <p:embed/>
                </p:oleObj>
              </a:graphicData>
            </a:graphic>
          </p:graphicFrame>
          <p:graphicFrame>
            <p:nvGraphicFramePr>
              <p:cNvPr id="14343" name="Object 156"/>
              <p:cNvGraphicFramePr>
                <a:graphicFrameLocks noChangeAspect="1"/>
              </p:cNvGraphicFramePr>
              <p:nvPr/>
            </p:nvGraphicFramePr>
            <p:xfrm>
              <a:off x="4752" y="2544"/>
              <a:ext cx="248" cy="216"/>
            </p:xfrm>
            <a:graphic>
              <a:graphicData uri="http://schemas.openxmlformats.org/presentationml/2006/ole">
                <p:oleObj spid="_x0000_s14343" name="Equation" r:id="rId6" imgW="254160" imgH="291960" progId="Equation.3">
                  <p:embed/>
                </p:oleObj>
              </a:graphicData>
            </a:graphic>
          </p:graphicFrame>
          <p:sp>
            <p:nvSpPr>
              <p:cNvPr id="14430" name="Line 157"/>
              <p:cNvSpPr>
                <a:spLocks noChangeShapeType="1"/>
              </p:cNvSpPr>
              <p:nvPr/>
            </p:nvSpPr>
            <p:spPr bwMode="auto">
              <a:xfrm rot="-5400000">
                <a:off x="4464" y="264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31" name="AutoShape 158"/>
              <p:cNvSpPr>
                <a:spLocks noChangeArrowheads="1"/>
              </p:cNvSpPr>
              <p:nvPr/>
            </p:nvSpPr>
            <p:spPr bwMode="auto">
              <a:xfrm rot="-5400000">
                <a:off x="4411" y="2741"/>
                <a:ext cx="287" cy="278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32" name="Line 159"/>
              <p:cNvSpPr>
                <a:spLocks noChangeShapeType="1"/>
              </p:cNvSpPr>
              <p:nvPr/>
            </p:nvSpPr>
            <p:spPr bwMode="auto">
              <a:xfrm rot="-5400000">
                <a:off x="4347" y="3139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33" name="Line 160"/>
              <p:cNvSpPr>
                <a:spLocks noChangeShapeType="1"/>
              </p:cNvSpPr>
              <p:nvPr/>
            </p:nvSpPr>
            <p:spPr bwMode="auto">
              <a:xfrm rot="-5400000">
                <a:off x="4546" y="3139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34" name="Line 161"/>
              <p:cNvSpPr>
                <a:spLocks noChangeShapeType="1"/>
              </p:cNvSpPr>
              <p:nvPr/>
            </p:nvSpPr>
            <p:spPr bwMode="auto">
              <a:xfrm rot="-5400000">
                <a:off x="4224" y="153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35" name="AutoShape 162"/>
              <p:cNvSpPr>
                <a:spLocks noChangeArrowheads="1"/>
              </p:cNvSpPr>
              <p:nvPr/>
            </p:nvSpPr>
            <p:spPr bwMode="auto">
              <a:xfrm rot="-5400000">
                <a:off x="4171" y="1637"/>
                <a:ext cx="287" cy="278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36" name="Line 163"/>
              <p:cNvSpPr>
                <a:spLocks noChangeShapeType="1"/>
              </p:cNvSpPr>
              <p:nvPr/>
            </p:nvSpPr>
            <p:spPr bwMode="auto">
              <a:xfrm rot="-5400000">
                <a:off x="4107" y="2035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37" name="Line 164"/>
              <p:cNvSpPr>
                <a:spLocks noChangeShapeType="1"/>
              </p:cNvSpPr>
              <p:nvPr/>
            </p:nvSpPr>
            <p:spPr bwMode="auto">
              <a:xfrm rot="5400000" flipH="1">
                <a:off x="4226" y="2115"/>
                <a:ext cx="377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38" name="Line 165"/>
              <p:cNvSpPr>
                <a:spLocks noChangeShapeType="1"/>
              </p:cNvSpPr>
              <p:nvPr/>
            </p:nvSpPr>
            <p:spPr bwMode="auto">
              <a:xfrm rot="-5400000">
                <a:off x="4830" y="1506"/>
                <a:ext cx="229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39" name="AutoShape 166"/>
              <p:cNvSpPr>
                <a:spLocks noChangeArrowheads="1"/>
              </p:cNvSpPr>
              <p:nvPr/>
            </p:nvSpPr>
            <p:spPr bwMode="auto">
              <a:xfrm rot="-5400000">
                <a:off x="4795" y="1637"/>
                <a:ext cx="287" cy="278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40" name="Line 167"/>
              <p:cNvSpPr>
                <a:spLocks noChangeShapeType="1"/>
              </p:cNvSpPr>
              <p:nvPr/>
            </p:nvSpPr>
            <p:spPr bwMode="auto">
              <a:xfrm rot="-5400000">
                <a:off x="4731" y="2035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41" name="Line 168"/>
              <p:cNvSpPr>
                <a:spLocks noChangeShapeType="1"/>
              </p:cNvSpPr>
              <p:nvPr/>
            </p:nvSpPr>
            <p:spPr bwMode="auto">
              <a:xfrm rot="5400000" flipH="1">
                <a:off x="4639" y="2225"/>
                <a:ext cx="616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42" name="Line 169"/>
              <p:cNvSpPr>
                <a:spLocks noChangeShapeType="1"/>
              </p:cNvSpPr>
              <p:nvPr/>
            </p:nvSpPr>
            <p:spPr bwMode="auto">
              <a:xfrm rot="5400000" flipH="1">
                <a:off x="4722" y="2235"/>
                <a:ext cx="6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43" name="Text Box 170"/>
              <p:cNvSpPr txBox="1">
                <a:spLocks noChangeArrowheads="1"/>
              </p:cNvSpPr>
              <p:nvPr/>
            </p:nvSpPr>
            <p:spPr bwMode="auto">
              <a:xfrm>
                <a:off x="4944" y="2544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14444" name="Line 171"/>
              <p:cNvSpPr>
                <a:spLocks noChangeShapeType="1"/>
              </p:cNvSpPr>
              <p:nvPr/>
            </p:nvSpPr>
            <p:spPr bwMode="auto">
              <a:xfrm>
                <a:off x="3948" y="2130"/>
                <a:ext cx="9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45" name="Text Box 172"/>
              <p:cNvSpPr txBox="1">
                <a:spLocks noChangeArrowheads="1"/>
              </p:cNvSpPr>
              <p:nvPr/>
            </p:nvSpPr>
            <p:spPr bwMode="auto">
              <a:xfrm>
                <a:off x="4704" y="1152"/>
                <a:ext cx="57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LDR</a:t>
                </a:r>
                <a:r>
                  <a:rPr lang="en-US" altLang="zh-CN" baseline="-25000"/>
                  <a:t>A</a:t>
                </a:r>
              </a:p>
            </p:txBody>
          </p:sp>
        </p:grpSp>
        <p:sp>
          <p:nvSpPr>
            <p:cNvPr id="14414" name="Oval 178"/>
            <p:cNvSpPr>
              <a:spLocks noChangeArrowheads="1"/>
            </p:cNvSpPr>
            <p:nvPr/>
          </p:nvSpPr>
          <p:spPr bwMode="auto">
            <a:xfrm>
              <a:off x="4197" y="2112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" name="Group 200"/>
          <p:cNvGrpSpPr>
            <a:grpSpLocks/>
          </p:cNvGrpSpPr>
          <p:nvPr/>
        </p:nvGrpSpPr>
        <p:grpSpPr bwMode="auto">
          <a:xfrm>
            <a:off x="1979613" y="333375"/>
            <a:ext cx="4464050" cy="5053013"/>
            <a:chOff x="2644" y="804"/>
            <a:chExt cx="2983" cy="3424"/>
          </a:xfrm>
        </p:grpSpPr>
        <p:grpSp>
          <p:nvGrpSpPr>
            <p:cNvPr id="14348" name="Group 201"/>
            <p:cNvGrpSpPr>
              <a:grpSpLocks/>
            </p:cNvGrpSpPr>
            <p:nvPr/>
          </p:nvGrpSpPr>
          <p:grpSpPr bwMode="auto">
            <a:xfrm>
              <a:off x="2644" y="804"/>
              <a:ext cx="2983" cy="3424"/>
              <a:chOff x="2644" y="804"/>
              <a:chExt cx="2983" cy="3424"/>
            </a:xfrm>
          </p:grpSpPr>
          <p:sp>
            <p:nvSpPr>
              <p:cNvPr id="14350" name="Rectangle 202"/>
              <p:cNvSpPr>
                <a:spLocks noChangeArrowheads="1"/>
              </p:cNvSpPr>
              <p:nvPr/>
            </p:nvSpPr>
            <p:spPr bwMode="auto">
              <a:xfrm>
                <a:off x="3563" y="2852"/>
                <a:ext cx="528" cy="9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51" name="Rectangle 203"/>
              <p:cNvSpPr>
                <a:spLocks noChangeArrowheads="1"/>
              </p:cNvSpPr>
              <p:nvPr/>
            </p:nvSpPr>
            <p:spPr bwMode="auto">
              <a:xfrm>
                <a:off x="3563" y="996"/>
                <a:ext cx="528" cy="9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52" name="Text Box 204"/>
              <p:cNvSpPr txBox="1">
                <a:spLocks noChangeArrowheads="1"/>
              </p:cNvSpPr>
              <p:nvPr/>
            </p:nvSpPr>
            <p:spPr bwMode="auto">
              <a:xfrm>
                <a:off x="3560" y="1082"/>
                <a:ext cx="202" cy="2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14353" name="Text Box 205"/>
              <p:cNvSpPr txBox="1">
                <a:spLocks noChangeArrowheads="1"/>
              </p:cNvSpPr>
              <p:nvPr/>
            </p:nvSpPr>
            <p:spPr bwMode="auto">
              <a:xfrm>
                <a:off x="3570" y="1253"/>
                <a:ext cx="201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4354" name="Text Box 206"/>
              <p:cNvSpPr txBox="1">
                <a:spLocks noChangeArrowheads="1"/>
              </p:cNvSpPr>
              <p:nvPr/>
            </p:nvSpPr>
            <p:spPr bwMode="auto">
              <a:xfrm>
                <a:off x="3570" y="1446"/>
                <a:ext cx="201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14355" name="Text Box 207"/>
              <p:cNvSpPr txBox="1">
                <a:spLocks noChangeArrowheads="1"/>
              </p:cNvSpPr>
              <p:nvPr/>
            </p:nvSpPr>
            <p:spPr bwMode="auto">
              <a:xfrm>
                <a:off x="3570" y="1638"/>
                <a:ext cx="201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  <p:sp>
            <p:nvSpPr>
              <p:cNvPr id="14356" name="Text Box 208"/>
              <p:cNvSpPr txBox="1">
                <a:spLocks noChangeArrowheads="1"/>
              </p:cNvSpPr>
              <p:nvPr/>
            </p:nvSpPr>
            <p:spPr bwMode="auto">
              <a:xfrm>
                <a:off x="3563" y="2948"/>
                <a:ext cx="201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14357" name="Text Box 209"/>
              <p:cNvSpPr txBox="1">
                <a:spLocks noChangeArrowheads="1"/>
              </p:cNvSpPr>
              <p:nvPr/>
            </p:nvSpPr>
            <p:spPr bwMode="auto">
              <a:xfrm>
                <a:off x="3571" y="3121"/>
                <a:ext cx="202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4358" name="Text Box 210"/>
              <p:cNvSpPr txBox="1">
                <a:spLocks noChangeArrowheads="1"/>
              </p:cNvSpPr>
              <p:nvPr/>
            </p:nvSpPr>
            <p:spPr bwMode="auto">
              <a:xfrm>
                <a:off x="3571" y="3313"/>
                <a:ext cx="202" cy="2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14359" name="Text Box 211"/>
              <p:cNvSpPr txBox="1">
                <a:spLocks noChangeArrowheads="1"/>
              </p:cNvSpPr>
              <p:nvPr/>
            </p:nvSpPr>
            <p:spPr bwMode="auto">
              <a:xfrm>
                <a:off x="3571" y="3505"/>
                <a:ext cx="202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  <p:sp>
            <p:nvSpPr>
              <p:cNvPr id="14360" name="Line 212"/>
              <p:cNvSpPr>
                <a:spLocks noChangeShapeType="1"/>
              </p:cNvSpPr>
              <p:nvPr/>
            </p:nvSpPr>
            <p:spPr bwMode="auto">
              <a:xfrm>
                <a:off x="3323" y="118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61" name="Line 213"/>
              <p:cNvSpPr>
                <a:spLocks noChangeShapeType="1"/>
              </p:cNvSpPr>
              <p:nvPr/>
            </p:nvSpPr>
            <p:spPr bwMode="auto">
              <a:xfrm>
                <a:off x="3323" y="138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62" name="Line 214"/>
              <p:cNvSpPr>
                <a:spLocks noChangeShapeType="1"/>
              </p:cNvSpPr>
              <p:nvPr/>
            </p:nvSpPr>
            <p:spPr bwMode="auto">
              <a:xfrm>
                <a:off x="3323" y="157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63" name="Line 215"/>
              <p:cNvSpPr>
                <a:spLocks noChangeShapeType="1"/>
              </p:cNvSpPr>
              <p:nvPr/>
            </p:nvSpPr>
            <p:spPr bwMode="auto">
              <a:xfrm>
                <a:off x="3323" y="176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64" name="Line 216"/>
              <p:cNvSpPr>
                <a:spLocks noChangeShapeType="1"/>
              </p:cNvSpPr>
              <p:nvPr/>
            </p:nvSpPr>
            <p:spPr bwMode="auto">
              <a:xfrm>
                <a:off x="3312" y="30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65" name="Line 217"/>
              <p:cNvSpPr>
                <a:spLocks noChangeShapeType="1"/>
              </p:cNvSpPr>
              <p:nvPr/>
            </p:nvSpPr>
            <p:spPr bwMode="auto">
              <a:xfrm>
                <a:off x="3312" y="323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66" name="Line 218"/>
              <p:cNvSpPr>
                <a:spLocks noChangeShapeType="1"/>
              </p:cNvSpPr>
              <p:nvPr/>
            </p:nvSpPr>
            <p:spPr bwMode="auto">
              <a:xfrm>
                <a:off x="3312" y="34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67" name="Line 219"/>
              <p:cNvSpPr>
                <a:spLocks noChangeShapeType="1"/>
              </p:cNvSpPr>
              <p:nvPr/>
            </p:nvSpPr>
            <p:spPr bwMode="auto">
              <a:xfrm>
                <a:off x="3312" y="362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68" name="Text Box 220"/>
              <p:cNvSpPr txBox="1">
                <a:spLocks noChangeArrowheads="1"/>
              </p:cNvSpPr>
              <p:nvPr/>
            </p:nvSpPr>
            <p:spPr bwMode="auto">
              <a:xfrm>
                <a:off x="3102" y="1058"/>
                <a:ext cx="201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14369" name="Text Box 221"/>
              <p:cNvSpPr txBox="1">
                <a:spLocks noChangeArrowheads="1"/>
              </p:cNvSpPr>
              <p:nvPr/>
            </p:nvSpPr>
            <p:spPr bwMode="auto">
              <a:xfrm>
                <a:off x="3111" y="1231"/>
                <a:ext cx="201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4370" name="Text Box 222"/>
              <p:cNvSpPr txBox="1">
                <a:spLocks noChangeArrowheads="1"/>
              </p:cNvSpPr>
              <p:nvPr/>
            </p:nvSpPr>
            <p:spPr bwMode="auto">
              <a:xfrm>
                <a:off x="2844" y="1423"/>
                <a:ext cx="468" cy="2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A&gt;B</a:t>
                </a:r>
              </a:p>
            </p:txBody>
          </p:sp>
          <p:sp>
            <p:nvSpPr>
              <p:cNvPr id="14371" name="Text Box 223"/>
              <p:cNvSpPr txBox="1">
                <a:spLocks noChangeArrowheads="1"/>
              </p:cNvSpPr>
              <p:nvPr/>
            </p:nvSpPr>
            <p:spPr bwMode="auto">
              <a:xfrm>
                <a:off x="3111" y="1638"/>
                <a:ext cx="201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4372" name="Text Box 224"/>
              <p:cNvSpPr txBox="1">
                <a:spLocks noChangeArrowheads="1"/>
              </p:cNvSpPr>
              <p:nvPr/>
            </p:nvSpPr>
            <p:spPr bwMode="auto">
              <a:xfrm>
                <a:off x="3111" y="2929"/>
                <a:ext cx="201" cy="2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4373" name="Text Box 225"/>
              <p:cNvSpPr txBox="1">
                <a:spLocks noChangeArrowheads="1"/>
              </p:cNvSpPr>
              <p:nvPr/>
            </p:nvSpPr>
            <p:spPr bwMode="auto">
              <a:xfrm>
                <a:off x="3120" y="3102"/>
                <a:ext cx="202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4374" name="Text Box 226"/>
              <p:cNvSpPr txBox="1">
                <a:spLocks noChangeArrowheads="1"/>
              </p:cNvSpPr>
              <p:nvPr/>
            </p:nvSpPr>
            <p:spPr bwMode="auto">
              <a:xfrm>
                <a:off x="3120" y="3294"/>
                <a:ext cx="202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4375" name="Text Box 227"/>
              <p:cNvSpPr txBox="1">
                <a:spLocks noChangeArrowheads="1"/>
              </p:cNvSpPr>
              <p:nvPr/>
            </p:nvSpPr>
            <p:spPr bwMode="auto">
              <a:xfrm>
                <a:off x="3120" y="3486"/>
                <a:ext cx="202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14376" name="Rectangle 228"/>
              <p:cNvSpPr>
                <a:spLocks noChangeArrowheads="1"/>
              </p:cNvSpPr>
              <p:nvPr/>
            </p:nvSpPr>
            <p:spPr bwMode="auto">
              <a:xfrm>
                <a:off x="4955" y="1092"/>
                <a:ext cx="480" cy="7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77" name="Rectangle 229"/>
              <p:cNvSpPr>
                <a:spLocks noChangeArrowheads="1"/>
              </p:cNvSpPr>
              <p:nvPr/>
            </p:nvSpPr>
            <p:spPr bwMode="auto">
              <a:xfrm>
                <a:off x="4955" y="2900"/>
                <a:ext cx="480" cy="7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78" name="Text Box 230"/>
              <p:cNvSpPr txBox="1">
                <a:spLocks noChangeArrowheads="1"/>
              </p:cNvSpPr>
              <p:nvPr/>
            </p:nvSpPr>
            <p:spPr bwMode="auto">
              <a:xfrm>
                <a:off x="4955" y="1139"/>
                <a:ext cx="288" cy="40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D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14379" name="Text Box 231"/>
              <p:cNvSpPr txBox="1">
                <a:spLocks noChangeArrowheads="1"/>
              </p:cNvSpPr>
              <p:nvPr/>
            </p:nvSpPr>
            <p:spPr bwMode="auto">
              <a:xfrm>
                <a:off x="4955" y="2948"/>
                <a:ext cx="288" cy="40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D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14380" name="Rectangle 232"/>
              <p:cNvSpPr>
                <a:spLocks noChangeArrowheads="1"/>
              </p:cNvSpPr>
              <p:nvPr/>
            </p:nvSpPr>
            <p:spPr bwMode="auto">
              <a:xfrm>
                <a:off x="3532" y="804"/>
                <a:ext cx="612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altLang="zh-CN"/>
                  <a:t>MUX2</a:t>
                </a:r>
              </a:p>
            </p:txBody>
          </p:sp>
          <p:sp>
            <p:nvSpPr>
              <p:cNvPr id="14381" name="Rectangle 233"/>
              <p:cNvSpPr>
                <a:spLocks noChangeArrowheads="1"/>
              </p:cNvSpPr>
              <p:nvPr/>
            </p:nvSpPr>
            <p:spPr bwMode="auto">
              <a:xfrm>
                <a:off x="3515" y="2659"/>
                <a:ext cx="612" cy="2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altLang="zh-CN"/>
                  <a:t>MUX1</a:t>
                </a:r>
              </a:p>
            </p:txBody>
          </p:sp>
          <p:sp>
            <p:nvSpPr>
              <p:cNvPr id="14382" name="Line 234"/>
              <p:cNvSpPr>
                <a:spLocks noChangeShapeType="1"/>
              </p:cNvSpPr>
              <p:nvPr/>
            </p:nvSpPr>
            <p:spPr bwMode="auto">
              <a:xfrm>
                <a:off x="4091" y="1236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83" name="Text Box 235"/>
              <p:cNvSpPr txBox="1">
                <a:spLocks noChangeArrowheads="1"/>
              </p:cNvSpPr>
              <p:nvPr/>
            </p:nvSpPr>
            <p:spPr bwMode="auto">
              <a:xfrm>
                <a:off x="4139" y="948"/>
                <a:ext cx="528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(D2)</a:t>
                </a:r>
              </a:p>
            </p:txBody>
          </p:sp>
          <p:sp>
            <p:nvSpPr>
              <p:cNvPr id="14384" name="Text Box 236"/>
              <p:cNvSpPr txBox="1">
                <a:spLocks noChangeArrowheads="1"/>
              </p:cNvSpPr>
              <p:nvPr/>
            </p:nvSpPr>
            <p:spPr bwMode="auto">
              <a:xfrm>
                <a:off x="4091" y="2805"/>
                <a:ext cx="529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(D1)</a:t>
                </a:r>
              </a:p>
            </p:txBody>
          </p:sp>
          <p:sp>
            <p:nvSpPr>
              <p:cNvPr id="14385" name="Line 237"/>
              <p:cNvSpPr>
                <a:spLocks noChangeShapeType="1"/>
              </p:cNvSpPr>
              <p:nvPr/>
            </p:nvSpPr>
            <p:spPr bwMode="auto">
              <a:xfrm>
                <a:off x="4091" y="3044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86" name="AutoShape 238"/>
              <p:cNvSpPr>
                <a:spLocks noChangeArrowheads="1"/>
              </p:cNvSpPr>
              <p:nvPr/>
            </p:nvSpPr>
            <p:spPr bwMode="auto">
              <a:xfrm rot="5400000">
                <a:off x="4955" y="1524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87" name="AutoShape 239"/>
              <p:cNvSpPr>
                <a:spLocks noChangeArrowheads="1"/>
              </p:cNvSpPr>
              <p:nvPr/>
            </p:nvSpPr>
            <p:spPr bwMode="auto">
              <a:xfrm rot="5400000">
                <a:off x="4955" y="3380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88" name="Line 240"/>
              <p:cNvSpPr>
                <a:spLocks noChangeShapeType="1"/>
              </p:cNvSpPr>
              <p:nvPr/>
            </p:nvSpPr>
            <p:spPr bwMode="auto">
              <a:xfrm flipH="1">
                <a:off x="4811" y="157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89" name="Line 241"/>
              <p:cNvSpPr>
                <a:spLocks noChangeShapeType="1"/>
              </p:cNvSpPr>
              <p:nvPr/>
            </p:nvSpPr>
            <p:spPr bwMode="auto">
              <a:xfrm flipH="1">
                <a:off x="4799" y="342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90" name="Line 242"/>
              <p:cNvSpPr>
                <a:spLocks noChangeShapeType="1"/>
              </p:cNvSpPr>
              <p:nvPr/>
            </p:nvSpPr>
            <p:spPr bwMode="auto">
              <a:xfrm flipH="1">
                <a:off x="4809" y="1582"/>
                <a:ext cx="2" cy="26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91" name="Line 243"/>
              <p:cNvSpPr>
                <a:spLocks noChangeShapeType="1"/>
              </p:cNvSpPr>
              <p:nvPr/>
            </p:nvSpPr>
            <p:spPr bwMode="auto">
              <a:xfrm>
                <a:off x="3337" y="4204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92" name="Text Box 244"/>
              <p:cNvSpPr txBox="1">
                <a:spLocks noChangeArrowheads="1"/>
              </p:cNvSpPr>
              <p:nvPr/>
            </p:nvSpPr>
            <p:spPr bwMode="auto">
              <a:xfrm>
                <a:off x="2952" y="3960"/>
                <a:ext cx="384" cy="2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T</a:t>
                </a:r>
                <a:r>
                  <a:rPr lang="en-US" altLang="zh-CN" baseline="-25000"/>
                  <a:t>1</a:t>
                </a:r>
              </a:p>
            </p:txBody>
          </p:sp>
          <p:grpSp>
            <p:nvGrpSpPr>
              <p:cNvPr id="14393" name="Group 245"/>
              <p:cNvGrpSpPr>
                <a:grpSpLocks/>
              </p:cNvGrpSpPr>
              <p:nvPr/>
            </p:nvGrpSpPr>
            <p:grpSpPr bwMode="auto">
              <a:xfrm>
                <a:off x="2644" y="3965"/>
                <a:ext cx="374" cy="192"/>
                <a:chOff x="2074" y="3984"/>
                <a:chExt cx="374" cy="192"/>
              </a:xfrm>
            </p:grpSpPr>
            <p:sp>
              <p:nvSpPr>
                <p:cNvPr id="14408" name="Line 246"/>
                <p:cNvSpPr>
                  <a:spLocks noChangeShapeType="1"/>
                </p:cNvSpPr>
                <p:nvPr/>
              </p:nvSpPr>
              <p:spPr bwMode="auto">
                <a:xfrm>
                  <a:off x="2074" y="4176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4409" name="Line 247"/>
                <p:cNvSpPr>
                  <a:spLocks noChangeShapeType="1"/>
                </p:cNvSpPr>
                <p:nvPr/>
              </p:nvSpPr>
              <p:spPr bwMode="auto">
                <a:xfrm flipV="1">
                  <a:off x="2208" y="39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4410" name="Line 248"/>
                <p:cNvSpPr>
                  <a:spLocks noChangeShapeType="1"/>
                </p:cNvSpPr>
                <p:nvPr/>
              </p:nvSpPr>
              <p:spPr bwMode="auto">
                <a:xfrm>
                  <a:off x="2208" y="398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4411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304" y="39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4412" name="Line 250"/>
                <p:cNvSpPr>
                  <a:spLocks noChangeShapeType="1"/>
                </p:cNvSpPr>
                <p:nvPr/>
              </p:nvSpPr>
              <p:spPr bwMode="auto">
                <a:xfrm>
                  <a:off x="2304" y="4176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394" name="Line 251"/>
              <p:cNvSpPr>
                <a:spLocks noChangeShapeType="1"/>
              </p:cNvSpPr>
              <p:nvPr/>
            </p:nvSpPr>
            <p:spPr bwMode="auto">
              <a:xfrm>
                <a:off x="5435" y="123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95" name="Line 252"/>
              <p:cNvSpPr>
                <a:spLocks noChangeShapeType="1"/>
              </p:cNvSpPr>
              <p:nvPr/>
            </p:nvSpPr>
            <p:spPr bwMode="auto">
              <a:xfrm>
                <a:off x="5435" y="16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96" name="Line 253"/>
              <p:cNvSpPr>
                <a:spLocks noChangeShapeType="1"/>
              </p:cNvSpPr>
              <p:nvPr/>
            </p:nvSpPr>
            <p:spPr bwMode="auto">
              <a:xfrm>
                <a:off x="5435" y="35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97" name="Line 254"/>
              <p:cNvSpPr>
                <a:spLocks noChangeShapeType="1"/>
              </p:cNvSpPr>
              <p:nvPr/>
            </p:nvSpPr>
            <p:spPr bwMode="auto">
              <a:xfrm>
                <a:off x="5435" y="314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398" name="Text Box 255"/>
              <p:cNvSpPr txBox="1">
                <a:spLocks noChangeArrowheads="1"/>
              </p:cNvSpPr>
              <p:nvPr/>
            </p:nvSpPr>
            <p:spPr bwMode="auto">
              <a:xfrm>
                <a:off x="3792" y="2064"/>
                <a:ext cx="336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14399" name="Text Box 256"/>
              <p:cNvSpPr txBox="1">
                <a:spLocks noChangeArrowheads="1"/>
              </p:cNvSpPr>
              <p:nvPr/>
            </p:nvSpPr>
            <p:spPr bwMode="auto">
              <a:xfrm>
                <a:off x="5145" y="1141"/>
                <a:ext cx="336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2</a:t>
                </a:r>
              </a:p>
            </p:txBody>
          </p:sp>
          <p:graphicFrame>
            <p:nvGraphicFramePr>
              <p:cNvPr id="14338" name="Object 257"/>
              <p:cNvGraphicFramePr>
                <a:graphicFrameLocks noChangeAspect="1"/>
              </p:cNvGraphicFramePr>
              <p:nvPr/>
            </p:nvGraphicFramePr>
            <p:xfrm>
              <a:off x="5195" y="1524"/>
              <a:ext cx="248" cy="216"/>
            </p:xfrm>
            <a:graphic>
              <a:graphicData uri="http://schemas.openxmlformats.org/presentationml/2006/ole">
                <p:oleObj spid="_x0000_s14338" name="Equation" r:id="rId7" imgW="254160" imgH="291960" progId="Equation.3">
                  <p:embed/>
                </p:oleObj>
              </a:graphicData>
            </a:graphic>
          </p:graphicFrame>
          <p:graphicFrame>
            <p:nvGraphicFramePr>
              <p:cNvPr id="14339" name="Object 258"/>
              <p:cNvGraphicFramePr>
                <a:graphicFrameLocks noChangeAspect="1"/>
              </p:cNvGraphicFramePr>
              <p:nvPr/>
            </p:nvGraphicFramePr>
            <p:xfrm>
              <a:off x="5195" y="3380"/>
              <a:ext cx="233" cy="216"/>
            </p:xfrm>
            <a:graphic>
              <a:graphicData uri="http://schemas.openxmlformats.org/presentationml/2006/ole">
                <p:oleObj spid="_x0000_s14339" name="Equation" r:id="rId8" imgW="241560" imgH="291960" progId="Equation.3">
                  <p:embed/>
                </p:oleObj>
              </a:graphicData>
            </a:graphic>
          </p:graphicFrame>
          <p:sp>
            <p:nvSpPr>
              <p:cNvPr id="14400" name="Text Box 259"/>
              <p:cNvSpPr txBox="1">
                <a:spLocks noChangeArrowheads="1"/>
              </p:cNvSpPr>
              <p:nvPr/>
            </p:nvSpPr>
            <p:spPr bwMode="auto">
              <a:xfrm>
                <a:off x="3552" y="2064"/>
                <a:ext cx="336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14401" name="Line 260"/>
              <p:cNvSpPr>
                <a:spLocks noChangeShapeType="1"/>
              </p:cNvSpPr>
              <p:nvPr/>
            </p:nvSpPr>
            <p:spPr bwMode="auto">
              <a:xfrm>
                <a:off x="3933" y="1986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02" name="Line 261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03" name="Text Box 262"/>
              <p:cNvSpPr txBox="1">
                <a:spLocks noChangeArrowheads="1"/>
              </p:cNvSpPr>
              <p:nvPr/>
            </p:nvSpPr>
            <p:spPr bwMode="auto">
              <a:xfrm>
                <a:off x="5147" y="2983"/>
                <a:ext cx="336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14404" name="Text Box 263"/>
              <p:cNvSpPr txBox="1">
                <a:spLocks noChangeArrowheads="1"/>
              </p:cNvSpPr>
              <p:nvPr/>
            </p:nvSpPr>
            <p:spPr bwMode="auto">
              <a:xfrm>
                <a:off x="3600" y="3888"/>
                <a:ext cx="337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14405" name="Line 264"/>
              <p:cNvSpPr>
                <a:spLocks noChangeShapeType="1"/>
              </p:cNvSpPr>
              <p:nvPr/>
            </p:nvSpPr>
            <p:spPr bwMode="auto">
              <a:xfrm>
                <a:off x="3981" y="3810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06" name="Line 265"/>
              <p:cNvSpPr>
                <a:spLocks noChangeShapeType="1"/>
              </p:cNvSpPr>
              <p:nvPr/>
            </p:nvSpPr>
            <p:spPr bwMode="auto">
              <a:xfrm>
                <a:off x="3744" y="3810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4407" name="Oval 266"/>
              <p:cNvSpPr>
                <a:spLocks noChangeArrowheads="1"/>
              </p:cNvSpPr>
              <p:nvPr/>
            </p:nvSpPr>
            <p:spPr bwMode="auto">
              <a:xfrm>
                <a:off x="4782" y="34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4349" name="Text Box 267"/>
            <p:cNvSpPr txBox="1">
              <a:spLocks noChangeArrowheads="1"/>
            </p:cNvSpPr>
            <p:nvPr/>
          </p:nvSpPr>
          <p:spPr bwMode="auto">
            <a:xfrm>
              <a:off x="3840" y="3888"/>
              <a:ext cx="336" cy="26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0" y="6477000"/>
            <a:ext cx="3429000" cy="381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多路选择器型控制器举例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2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0" y="0"/>
            <a:ext cx="4552950" cy="2606675"/>
            <a:chOff x="84" y="557"/>
            <a:chExt cx="2868" cy="1642"/>
          </a:xfrm>
        </p:grpSpPr>
        <p:sp>
          <p:nvSpPr>
            <p:cNvPr id="15577" name="Line 6"/>
            <p:cNvSpPr>
              <a:spLocks noChangeShapeType="1"/>
            </p:cNvSpPr>
            <p:nvPr/>
          </p:nvSpPr>
          <p:spPr bwMode="auto">
            <a:xfrm>
              <a:off x="816" y="8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5578" name="Group 7"/>
            <p:cNvGrpSpPr>
              <a:grpSpLocks/>
            </p:cNvGrpSpPr>
            <p:nvPr/>
          </p:nvGrpSpPr>
          <p:grpSpPr bwMode="auto">
            <a:xfrm rot="1676667">
              <a:off x="2268" y="1744"/>
              <a:ext cx="336" cy="336"/>
              <a:chOff x="2688" y="2832"/>
              <a:chExt cx="336" cy="336"/>
            </a:xfrm>
          </p:grpSpPr>
          <p:sp>
            <p:nvSpPr>
              <p:cNvPr id="15608" name="Oval 8"/>
              <p:cNvSpPr>
                <a:spLocks noChangeArrowheads="1"/>
              </p:cNvSpPr>
              <p:nvPr/>
            </p:nvSpPr>
            <p:spPr bwMode="auto">
              <a:xfrm>
                <a:off x="2688" y="283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5609" name="Line 9"/>
              <p:cNvSpPr>
                <a:spLocks noChangeShapeType="1"/>
              </p:cNvSpPr>
              <p:nvPr/>
            </p:nvSpPr>
            <p:spPr bwMode="auto">
              <a:xfrm flipH="1">
                <a:off x="291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5579" name="Oval 10"/>
            <p:cNvSpPr>
              <a:spLocks noChangeArrowheads="1"/>
            </p:cNvSpPr>
            <p:nvPr/>
          </p:nvSpPr>
          <p:spPr bwMode="auto">
            <a:xfrm>
              <a:off x="2448" y="768"/>
              <a:ext cx="336" cy="336"/>
            </a:xfrm>
            <a:prstGeom prst="ellipse">
              <a:avLst/>
            </a:prstGeom>
            <a:solidFill>
              <a:srgbClr val="E6E6E6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S</a:t>
              </a:r>
              <a:r>
                <a:rPr lang="en-US" altLang="zh-CN" baseline="-25000"/>
                <a:t>3</a:t>
              </a:r>
            </a:p>
          </p:txBody>
        </p:sp>
        <p:grpSp>
          <p:nvGrpSpPr>
            <p:cNvPr id="15580" name="Group 11"/>
            <p:cNvGrpSpPr>
              <a:grpSpLocks/>
            </p:cNvGrpSpPr>
            <p:nvPr/>
          </p:nvGrpSpPr>
          <p:grpSpPr bwMode="auto">
            <a:xfrm rot="-7012690">
              <a:off x="228" y="749"/>
              <a:ext cx="336" cy="336"/>
              <a:chOff x="2688" y="2832"/>
              <a:chExt cx="336" cy="336"/>
            </a:xfrm>
          </p:grpSpPr>
          <p:sp>
            <p:nvSpPr>
              <p:cNvPr id="15606" name="Oval 12"/>
              <p:cNvSpPr>
                <a:spLocks noChangeArrowheads="1"/>
              </p:cNvSpPr>
              <p:nvPr/>
            </p:nvSpPr>
            <p:spPr bwMode="auto">
              <a:xfrm>
                <a:off x="2688" y="283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5607" name="Line 13"/>
              <p:cNvSpPr>
                <a:spLocks noChangeShapeType="1"/>
              </p:cNvSpPr>
              <p:nvPr/>
            </p:nvSpPr>
            <p:spPr bwMode="auto">
              <a:xfrm flipH="1">
                <a:off x="291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5581" name="Oval 14"/>
            <p:cNvSpPr>
              <a:spLocks noChangeArrowheads="1"/>
            </p:cNvSpPr>
            <p:nvPr/>
          </p:nvSpPr>
          <p:spPr bwMode="auto">
            <a:xfrm>
              <a:off x="468" y="747"/>
              <a:ext cx="336" cy="336"/>
            </a:xfrm>
            <a:prstGeom prst="ellipse">
              <a:avLst/>
            </a:prstGeom>
            <a:solidFill>
              <a:srgbClr val="E6E6E6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S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15582" name="Oval 15"/>
            <p:cNvSpPr>
              <a:spLocks noChangeArrowheads="1"/>
            </p:cNvSpPr>
            <p:nvPr/>
          </p:nvSpPr>
          <p:spPr bwMode="auto">
            <a:xfrm>
              <a:off x="1200" y="768"/>
              <a:ext cx="336" cy="336"/>
            </a:xfrm>
            <a:prstGeom prst="ellipse">
              <a:avLst/>
            </a:prstGeom>
            <a:solidFill>
              <a:srgbClr val="E6E6E6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S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5583" name="Text Box 17"/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1/11</a:t>
              </a:r>
            </a:p>
          </p:txBody>
        </p:sp>
        <p:sp>
          <p:nvSpPr>
            <p:cNvPr id="15584" name="Text Box 18"/>
            <p:cNvSpPr txBox="1">
              <a:spLocks noChangeArrowheads="1"/>
            </p:cNvSpPr>
            <p:nvPr/>
          </p:nvSpPr>
          <p:spPr bwMode="auto">
            <a:xfrm>
              <a:off x="2016" y="115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X</a:t>
              </a:r>
              <a:r>
                <a:rPr lang="en-US" altLang="zh-CN" sz="1800" baseline="-25000"/>
                <a:t>3</a:t>
              </a:r>
              <a:r>
                <a:rPr lang="en-US" altLang="zh-CN" sz="1800"/>
                <a:t>/10</a:t>
              </a:r>
              <a:endParaRPr lang="en-US" altLang="zh-CN" sz="1800" baseline="-25000"/>
            </a:p>
          </p:txBody>
        </p:sp>
        <p:sp>
          <p:nvSpPr>
            <p:cNvPr id="15585" name="Oval 22"/>
            <p:cNvSpPr>
              <a:spLocks noChangeArrowheads="1"/>
            </p:cNvSpPr>
            <p:nvPr/>
          </p:nvSpPr>
          <p:spPr bwMode="auto">
            <a:xfrm>
              <a:off x="1824" y="768"/>
              <a:ext cx="336" cy="336"/>
            </a:xfrm>
            <a:prstGeom prst="ellipse">
              <a:avLst/>
            </a:prstGeom>
            <a:solidFill>
              <a:srgbClr val="E6E6E6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S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5586" name="Line 23"/>
            <p:cNvSpPr>
              <a:spLocks noChangeShapeType="1"/>
            </p:cNvSpPr>
            <p:nvPr/>
          </p:nvSpPr>
          <p:spPr bwMode="auto">
            <a:xfrm>
              <a:off x="1536" y="9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587" name="Line 31"/>
            <p:cNvSpPr>
              <a:spLocks noChangeShapeType="1"/>
            </p:cNvSpPr>
            <p:nvPr/>
          </p:nvSpPr>
          <p:spPr bwMode="auto">
            <a:xfrm>
              <a:off x="2160" y="9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588" name="Oval 32"/>
            <p:cNvSpPr>
              <a:spLocks noChangeArrowheads="1"/>
            </p:cNvSpPr>
            <p:nvPr/>
          </p:nvSpPr>
          <p:spPr bwMode="auto">
            <a:xfrm>
              <a:off x="2124" y="1648"/>
              <a:ext cx="336" cy="336"/>
            </a:xfrm>
            <a:prstGeom prst="ellipse">
              <a:avLst/>
            </a:prstGeom>
            <a:solidFill>
              <a:srgbClr val="E6E6E6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S</a:t>
              </a:r>
              <a:r>
                <a:rPr lang="en-US" altLang="zh-CN" baseline="-25000"/>
                <a:t>4</a:t>
              </a:r>
            </a:p>
          </p:txBody>
        </p:sp>
        <p:sp>
          <p:nvSpPr>
            <p:cNvPr id="15589" name="Oval 33"/>
            <p:cNvSpPr>
              <a:spLocks noChangeArrowheads="1"/>
            </p:cNvSpPr>
            <p:nvPr/>
          </p:nvSpPr>
          <p:spPr bwMode="auto">
            <a:xfrm>
              <a:off x="1452" y="1648"/>
              <a:ext cx="336" cy="336"/>
            </a:xfrm>
            <a:prstGeom prst="ellipse">
              <a:avLst/>
            </a:prstGeom>
            <a:solidFill>
              <a:srgbClr val="E6E6E6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S</a:t>
              </a:r>
              <a:r>
                <a:rPr lang="en-US" altLang="zh-CN" baseline="-25000"/>
                <a:t>5</a:t>
              </a:r>
            </a:p>
          </p:txBody>
        </p:sp>
        <p:sp>
          <p:nvSpPr>
            <p:cNvPr id="15590" name="Oval 34"/>
            <p:cNvSpPr>
              <a:spLocks noChangeArrowheads="1"/>
            </p:cNvSpPr>
            <p:nvPr/>
          </p:nvSpPr>
          <p:spPr bwMode="auto">
            <a:xfrm>
              <a:off x="768" y="1584"/>
              <a:ext cx="336" cy="336"/>
            </a:xfrm>
            <a:prstGeom prst="ellipse">
              <a:avLst/>
            </a:prstGeom>
            <a:solidFill>
              <a:srgbClr val="E6E6E6"/>
            </a:solidFill>
            <a:ln w="9525">
              <a:solidFill>
                <a:srgbClr val="CC3399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S</a:t>
              </a:r>
              <a:r>
                <a:rPr lang="en-US" altLang="zh-CN" baseline="-25000"/>
                <a:t>6</a:t>
              </a:r>
            </a:p>
          </p:txBody>
        </p:sp>
        <p:sp>
          <p:nvSpPr>
            <p:cNvPr id="15591" name="Line 35"/>
            <p:cNvSpPr>
              <a:spLocks noChangeShapeType="1"/>
            </p:cNvSpPr>
            <p:nvPr/>
          </p:nvSpPr>
          <p:spPr bwMode="auto">
            <a:xfrm flipH="1">
              <a:off x="2364" y="1104"/>
              <a:ext cx="228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5368" name="Object 37"/>
            <p:cNvGraphicFramePr>
              <a:graphicFrameLocks noChangeAspect="1"/>
            </p:cNvGraphicFramePr>
            <p:nvPr/>
          </p:nvGraphicFramePr>
          <p:xfrm>
            <a:off x="1488" y="624"/>
            <a:ext cx="468" cy="216"/>
          </p:xfrm>
          <a:graphic>
            <a:graphicData uri="http://schemas.openxmlformats.org/presentationml/2006/ole">
              <p:oleObj spid="_x0000_s15368" name="Equation" r:id="rId3" imgW="648360" imgH="291960" progId="Equation.3">
                <p:embed/>
              </p:oleObj>
            </a:graphicData>
          </a:graphic>
        </p:graphicFrame>
        <p:graphicFrame>
          <p:nvGraphicFramePr>
            <p:cNvPr id="15369" name="Object 39"/>
            <p:cNvGraphicFramePr>
              <a:graphicFrameLocks noChangeAspect="1"/>
            </p:cNvGraphicFramePr>
            <p:nvPr/>
          </p:nvGraphicFramePr>
          <p:xfrm>
            <a:off x="2496" y="1584"/>
            <a:ext cx="456" cy="228"/>
          </p:xfrm>
          <a:graphic>
            <a:graphicData uri="http://schemas.openxmlformats.org/presentationml/2006/ole">
              <p:oleObj spid="_x0000_s15369" name="Equation" r:id="rId4" imgW="635760" imgH="304560" progId="Equation.3">
                <p:embed/>
              </p:oleObj>
            </a:graphicData>
          </a:graphic>
        </p:graphicFrame>
        <p:graphicFrame>
          <p:nvGraphicFramePr>
            <p:cNvPr id="15370" name="Object 40"/>
            <p:cNvGraphicFramePr>
              <a:graphicFrameLocks noChangeAspect="1"/>
            </p:cNvGraphicFramePr>
            <p:nvPr/>
          </p:nvGraphicFramePr>
          <p:xfrm>
            <a:off x="84" y="557"/>
            <a:ext cx="456" cy="216"/>
          </p:xfrm>
          <a:graphic>
            <a:graphicData uri="http://schemas.openxmlformats.org/presentationml/2006/ole">
              <p:oleObj spid="_x0000_s15370" name="Equation" r:id="rId5" imgW="635760" imgH="291960" progId="Equation.3">
                <p:embed/>
              </p:oleObj>
            </a:graphicData>
          </a:graphic>
        </p:graphicFrame>
        <p:sp>
          <p:nvSpPr>
            <p:cNvPr id="15592" name="Line 41"/>
            <p:cNvSpPr>
              <a:spLocks noChangeShapeType="1"/>
            </p:cNvSpPr>
            <p:nvPr/>
          </p:nvSpPr>
          <p:spPr bwMode="auto">
            <a:xfrm>
              <a:off x="2016" y="1104"/>
              <a:ext cx="204" cy="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593" name="Line 42"/>
            <p:cNvSpPr>
              <a:spLocks noChangeShapeType="1"/>
            </p:cNvSpPr>
            <p:nvPr/>
          </p:nvSpPr>
          <p:spPr bwMode="auto">
            <a:xfrm flipH="1">
              <a:off x="816" y="1008"/>
              <a:ext cx="35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594" name="Line 43"/>
            <p:cNvSpPr>
              <a:spLocks noChangeShapeType="1"/>
            </p:cNvSpPr>
            <p:nvPr/>
          </p:nvSpPr>
          <p:spPr bwMode="auto">
            <a:xfrm flipH="1">
              <a:off x="1788" y="179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595" name="Line 44"/>
            <p:cNvSpPr>
              <a:spLocks noChangeShapeType="1"/>
            </p:cNvSpPr>
            <p:nvPr/>
          </p:nvSpPr>
          <p:spPr bwMode="auto">
            <a:xfrm flipV="1">
              <a:off x="1056" y="1104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596" name="Line 45"/>
            <p:cNvSpPr>
              <a:spLocks noChangeShapeType="1"/>
            </p:cNvSpPr>
            <p:nvPr/>
          </p:nvSpPr>
          <p:spPr bwMode="auto">
            <a:xfrm flipV="1">
              <a:off x="1692" y="1104"/>
              <a:ext cx="228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597" name="Text Box 46"/>
            <p:cNvSpPr txBox="1">
              <a:spLocks noChangeArrowheads="1"/>
            </p:cNvSpPr>
            <p:nvPr/>
          </p:nvSpPr>
          <p:spPr bwMode="auto">
            <a:xfrm>
              <a:off x="720" y="62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X</a:t>
              </a:r>
              <a:r>
                <a:rPr lang="en-US" altLang="zh-CN" sz="1800" baseline="-25000"/>
                <a:t>1</a:t>
              </a:r>
              <a:r>
                <a:rPr lang="en-US" altLang="zh-CN" sz="1800"/>
                <a:t>/00</a:t>
              </a:r>
              <a:endParaRPr lang="en-US" altLang="zh-CN" sz="1800" baseline="-25000"/>
            </a:p>
          </p:txBody>
        </p:sp>
        <p:sp>
          <p:nvSpPr>
            <p:cNvPr id="15598" name="Text Box 47"/>
            <p:cNvSpPr txBox="1">
              <a:spLocks noChangeArrowheads="1"/>
            </p:cNvSpPr>
            <p:nvPr/>
          </p:nvSpPr>
          <p:spPr bwMode="auto">
            <a:xfrm>
              <a:off x="816" y="1248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1/11</a:t>
              </a:r>
            </a:p>
          </p:txBody>
        </p:sp>
        <p:graphicFrame>
          <p:nvGraphicFramePr>
            <p:cNvPr id="15371" name="Object 48"/>
            <p:cNvGraphicFramePr>
              <a:graphicFrameLocks noChangeAspect="1"/>
            </p:cNvGraphicFramePr>
            <p:nvPr/>
          </p:nvGraphicFramePr>
          <p:xfrm>
            <a:off x="2160" y="576"/>
            <a:ext cx="468" cy="228"/>
          </p:xfrm>
          <a:graphic>
            <a:graphicData uri="http://schemas.openxmlformats.org/presentationml/2006/ole">
              <p:oleObj spid="_x0000_s15371" name="Equation" r:id="rId6" imgW="648360" imgH="304560" progId="Equation.3">
                <p:embed/>
              </p:oleObj>
            </a:graphicData>
          </a:graphic>
        </p:graphicFrame>
        <p:sp>
          <p:nvSpPr>
            <p:cNvPr id="15599" name="Line 50"/>
            <p:cNvSpPr>
              <a:spLocks noChangeShapeType="1"/>
            </p:cNvSpPr>
            <p:nvPr/>
          </p:nvSpPr>
          <p:spPr bwMode="auto">
            <a:xfrm>
              <a:off x="1788" y="19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600" name="Text Box 51"/>
            <p:cNvSpPr txBox="1">
              <a:spLocks noChangeArrowheads="1"/>
            </p:cNvSpPr>
            <p:nvPr/>
          </p:nvSpPr>
          <p:spPr bwMode="auto">
            <a:xfrm>
              <a:off x="1740" y="1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X</a:t>
              </a:r>
              <a:r>
                <a:rPr lang="en-US" altLang="zh-CN" sz="1800" baseline="-25000"/>
                <a:t>4</a:t>
              </a:r>
              <a:r>
                <a:rPr lang="en-US" altLang="zh-CN" sz="1800"/>
                <a:t>/00</a:t>
              </a:r>
              <a:endParaRPr lang="en-US" altLang="zh-CN" sz="1800" baseline="-25000"/>
            </a:p>
          </p:txBody>
        </p:sp>
        <p:sp>
          <p:nvSpPr>
            <p:cNvPr id="15601" name="Text Box 52"/>
            <p:cNvSpPr txBox="1">
              <a:spLocks noChangeArrowheads="1"/>
            </p:cNvSpPr>
            <p:nvPr/>
          </p:nvSpPr>
          <p:spPr bwMode="auto">
            <a:xfrm>
              <a:off x="1728" y="196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X</a:t>
              </a:r>
              <a:r>
                <a:rPr lang="en-US" altLang="zh-CN" sz="1800" baseline="-25000"/>
                <a:t>5</a:t>
              </a:r>
              <a:r>
                <a:rPr lang="en-US" altLang="zh-CN" sz="1800"/>
                <a:t>/10</a:t>
              </a:r>
              <a:endParaRPr lang="en-US" altLang="zh-CN" sz="1800" baseline="-25000"/>
            </a:p>
          </p:txBody>
        </p:sp>
        <p:sp>
          <p:nvSpPr>
            <p:cNvPr id="15602" name="Text Box 53"/>
            <p:cNvSpPr txBox="1">
              <a:spLocks noChangeArrowheads="1"/>
            </p:cNvSpPr>
            <p:nvPr/>
          </p:nvSpPr>
          <p:spPr bwMode="auto">
            <a:xfrm>
              <a:off x="672" y="100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X</a:t>
              </a:r>
              <a:r>
                <a:rPr lang="en-US" altLang="zh-CN" sz="1800" baseline="-25000"/>
                <a:t>2</a:t>
              </a:r>
              <a:r>
                <a:rPr lang="en-US" altLang="zh-CN" sz="1800"/>
                <a:t>/00</a:t>
              </a:r>
              <a:endParaRPr lang="en-US" altLang="zh-CN" sz="1800" baseline="-25000"/>
            </a:p>
          </p:txBody>
        </p:sp>
        <p:sp>
          <p:nvSpPr>
            <p:cNvPr id="15603" name="Text Box 54"/>
            <p:cNvSpPr txBox="1">
              <a:spLocks noChangeArrowheads="1"/>
            </p:cNvSpPr>
            <p:nvPr/>
          </p:nvSpPr>
          <p:spPr bwMode="auto">
            <a:xfrm>
              <a:off x="1344" y="124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X</a:t>
              </a:r>
              <a:r>
                <a:rPr lang="en-US" altLang="zh-CN" sz="1800" baseline="-25000"/>
                <a:t>6</a:t>
              </a:r>
              <a:r>
                <a:rPr lang="en-US" altLang="zh-CN" sz="1800"/>
                <a:t>/11</a:t>
              </a:r>
              <a:endParaRPr lang="en-US" altLang="zh-CN" sz="1800" baseline="-25000"/>
            </a:p>
          </p:txBody>
        </p:sp>
        <p:sp>
          <p:nvSpPr>
            <p:cNvPr id="15604" name="Line 55"/>
            <p:cNvSpPr>
              <a:spLocks noChangeShapeType="1"/>
            </p:cNvSpPr>
            <p:nvPr/>
          </p:nvSpPr>
          <p:spPr bwMode="auto">
            <a:xfrm flipH="1">
              <a:off x="1104" y="18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5372" name="Object 56"/>
            <p:cNvGraphicFramePr>
              <a:graphicFrameLocks noChangeAspect="1"/>
            </p:cNvGraphicFramePr>
            <p:nvPr/>
          </p:nvGraphicFramePr>
          <p:xfrm>
            <a:off x="960" y="1920"/>
            <a:ext cx="624" cy="228"/>
          </p:xfrm>
          <a:graphic>
            <a:graphicData uri="http://schemas.openxmlformats.org/presentationml/2006/ole">
              <p:oleObj spid="_x0000_s15372" name="Equation" r:id="rId7" imgW="864360" imgH="304560" progId="Equation.3">
                <p:embed/>
              </p:oleObj>
            </a:graphicData>
          </a:graphic>
        </p:graphicFrame>
        <p:sp>
          <p:nvSpPr>
            <p:cNvPr id="15605" name="Text Box 57"/>
            <p:cNvSpPr txBox="1">
              <a:spLocks noChangeArrowheads="1"/>
            </p:cNvSpPr>
            <p:nvPr/>
          </p:nvSpPr>
          <p:spPr bwMode="auto">
            <a:xfrm>
              <a:off x="96" y="1344"/>
              <a:ext cx="6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X/Z</a:t>
              </a:r>
              <a:r>
                <a:rPr lang="en-US" altLang="zh-CN" baseline="-25000"/>
                <a:t>1</a:t>
              </a:r>
              <a:r>
                <a:rPr lang="en-US" altLang="zh-CN"/>
                <a:t>Z</a:t>
              </a:r>
              <a:r>
                <a:rPr lang="en-US" altLang="zh-CN" baseline="-25000"/>
                <a:t>2</a:t>
              </a:r>
            </a:p>
          </p:txBody>
        </p:sp>
      </p:grpSp>
      <p:graphicFrame>
        <p:nvGraphicFramePr>
          <p:cNvPr id="436444" name="Group 220"/>
          <p:cNvGraphicFramePr>
            <a:graphicFrameLocks noGrp="1"/>
          </p:cNvGraphicFramePr>
          <p:nvPr/>
        </p:nvGraphicFramePr>
        <p:xfrm>
          <a:off x="4079875" y="1981200"/>
          <a:ext cx="4953000" cy="4764088"/>
        </p:xfrm>
        <a:graphic>
          <a:graphicData uri="http://schemas.openxmlformats.org/drawingml/2006/table">
            <a:tbl>
              <a:tblPr/>
              <a:tblGrid>
                <a:gridCol w="492125"/>
                <a:gridCol w="422275"/>
                <a:gridCol w="298450"/>
                <a:gridCol w="463550"/>
                <a:gridCol w="587375"/>
                <a:gridCol w="581025"/>
                <a:gridCol w="508000"/>
                <a:gridCol w="457200"/>
                <a:gridCol w="381000"/>
                <a:gridCol w="7620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  <a:endParaRPr kumimoji="1" lang="en-US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  <a:endParaRPr kumimoji="1" lang="en-US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条件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6353" name="Text Box 129"/>
          <p:cNvSpPr txBox="1">
            <a:spLocks noChangeArrowheads="1"/>
          </p:cNvSpPr>
          <p:nvPr/>
        </p:nvSpPr>
        <p:spPr bwMode="auto">
          <a:xfrm>
            <a:off x="3048000" y="3200400"/>
            <a:ext cx="60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D</a:t>
            </a:r>
            <a:r>
              <a:rPr lang="en-US" altLang="zh-CN" baseline="-25000"/>
              <a:t>2</a:t>
            </a:r>
          </a:p>
        </p:txBody>
      </p:sp>
      <p:sp>
        <p:nvSpPr>
          <p:cNvPr id="436361" name="Text Box 137"/>
          <p:cNvSpPr txBox="1">
            <a:spLocks noChangeArrowheads="1"/>
          </p:cNvSpPr>
          <p:nvPr/>
        </p:nvSpPr>
        <p:spPr bwMode="auto">
          <a:xfrm>
            <a:off x="1030288" y="3124200"/>
            <a:ext cx="319087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/>
              <a:t>0</a:t>
            </a:r>
          </a:p>
        </p:txBody>
      </p:sp>
      <p:sp>
        <p:nvSpPr>
          <p:cNvPr id="436362" name="Text Box 138"/>
          <p:cNvSpPr txBox="1">
            <a:spLocks noChangeArrowheads="1"/>
          </p:cNvSpPr>
          <p:nvPr/>
        </p:nvSpPr>
        <p:spPr bwMode="auto">
          <a:xfrm>
            <a:off x="1008063" y="3314700"/>
            <a:ext cx="319087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/>
              <a:t>0</a:t>
            </a:r>
          </a:p>
        </p:txBody>
      </p:sp>
      <p:sp>
        <p:nvSpPr>
          <p:cNvPr id="436363" name="Text Box 139"/>
          <p:cNvSpPr txBox="1">
            <a:spLocks noChangeArrowheads="1"/>
          </p:cNvSpPr>
          <p:nvPr/>
        </p:nvSpPr>
        <p:spPr bwMode="auto">
          <a:xfrm>
            <a:off x="942975" y="3524250"/>
            <a:ext cx="541338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/>
              <a:t>X</a:t>
            </a:r>
            <a:r>
              <a:rPr lang="en-US" altLang="zh-CN" sz="1600" baseline="-25000"/>
              <a:t>3</a:t>
            </a:r>
            <a:endParaRPr lang="en-US" altLang="zh-CN" sz="1600"/>
          </a:p>
        </p:txBody>
      </p:sp>
      <p:sp>
        <p:nvSpPr>
          <p:cNvPr id="436364" name="Text Box 140"/>
          <p:cNvSpPr txBox="1">
            <a:spLocks noChangeArrowheads="1"/>
          </p:cNvSpPr>
          <p:nvPr/>
        </p:nvSpPr>
        <p:spPr bwMode="auto">
          <a:xfrm>
            <a:off x="1030288" y="3778250"/>
            <a:ext cx="319087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/>
              <a:t>1</a:t>
            </a:r>
          </a:p>
        </p:txBody>
      </p:sp>
      <p:sp>
        <p:nvSpPr>
          <p:cNvPr id="436365" name="Text Box 141"/>
          <p:cNvSpPr txBox="1">
            <a:spLocks noChangeArrowheads="1"/>
          </p:cNvSpPr>
          <p:nvPr/>
        </p:nvSpPr>
        <p:spPr bwMode="auto">
          <a:xfrm>
            <a:off x="1030288" y="3981450"/>
            <a:ext cx="4572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/>
              <a:t>1</a:t>
            </a:r>
            <a:endParaRPr lang="en-US" altLang="zh-CN" sz="1600" baseline="-25000"/>
          </a:p>
        </p:txBody>
      </p:sp>
      <p:sp>
        <p:nvSpPr>
          <p:cNvPr id="436367" name="Text Box 143"/>
          <p:cNvSpPr txBox="1">
            <a:spLocks noChangeArrowheads="1"/>
          </p:cNvSpPr>
          <p:nvPr/>
        </p:nvSpPr>
        <p:spPr bwMode="auto">
          <a:xfrm>
            <a:off x="1106488" y="4451350"/>
            <a:ext cx="319087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/>
              <a:t>0</a:t>
            </a:r>
          </a:p>
        </p:txBody>
      </p:sp>
      <p:grpSp>
        <p:nvGrpSpPr>
          <p:cNvPr id="5" name="Group 218"/>
          <p:cNvGrpSpPr>
            <a:grpSpLocks/>
          </p:cNvGrpSpPr>
          <p:nvPr/>
        </p:nvGrpSpPr>
        <p:grpSpPr bwMode="auto">
          <a:xfrm>
            <a:off x="85725" y="4038600"/>
            <a:ext cx="1371600" cy="671513"/>
            <a:chOff x="0" y="2544"/>
            <a:chExt cx="864" cy="423"/>
          </a:xfrm>
        </p:grpSpPr>
        <p:sp>
          <p:nvSpPr>
            <p:cNvPr id="15570" name="Line 124"/>
            <p:cNvSpPr>
              <a:spLocks noChangeShapeType="1"/>
            </p:cNvSpPr>
            <p:nvPr/>
          </p:nvSpPr>
          <p:spPr bwMode="auto">
            <a:xfrm>
              <a:off x="624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5571" name="Group 152"/>
            <p:cNvGrpSpPr>
              <a:grpSpLocks/>
            </p:cNvGrpSpPr>
            <p:nvPr/>
          </p:nvGrpSpPr>
          <p:grpSpPr bwMode="auto">
            <a:xfrm>
              <a:off x="349" y="2592"/>
              <a:ext cx="291" cy="277"/>
              <a:chOff x="1526" y="3744"/>
              <a:chExt cx="291" cy="277"/>
            </a:xfrm>
          </p:grpSpPr>
          <p:sp>
            <p:nvSpPr>
              <p:cNvPr id="15573" name="Freeform 147"/>
              <p:cNvSpPr>
                <a:spLocks/>
              </p:cNvSpPr>
              <p:nvPr/>
            </p:nvSpPr>
            <p:spPr bwMode="auto">
              <a:xfrm>
                <a:off x="1632" y="3744"/>
                <a:ext cx="185" cy="261"/>
              </a:xfrm>
              <a:custGeom>
                <a:avLst/>
                <a:gdLst>
                  <a:gd name="T0" fmla="*/ 0 w 185"/>
                  <a:gd name="T1" fmla="*/ 0 h 261"/>
                  <a:gd name="T2" fmla="*/ 151 w 185"/>
                  <a:gd name="T3" fmla="*/ 58 h 261"/>
                  <a:gd name="T4" fmla="*/ 160 w 185"/>
                  <a:gd name="T5" fmla="*/ 186 h 261"/>
                  <a:gd name="T6" fmla="*/ 0 w 185"/>
                  <a:gd name="T7" fmla="*/ 261 h 2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261"/>
                  <a:gd name="T14" fmla="*/ 185 w 185"/>
                  <a:gd name="T15" fmla="*/ 261 h 2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261">
                    <a:moveTo>
                      <a:pt x="0" y="0"/>
                    </a:moveTo>
                    <a:cubicBezTo>
                      <a:pt x="25" y="10"/>
                      <a:pt x="124" y="27"/>
                      <a:pt x="151" y="58"/>
                    </a:cubicBezTo>
                    <a:cubicBezTo>
                      <a:pt x="178" y="89"/>
                      <a:pt x="185" y="152"/>
                      <a:pt x="160" y="186"/>
                    </a:cubicBezTo>
                    <a:cubicBezTo>
                      <a:pt x="135" y="220"/>
                      <a:pt x="33" y="246"/>
                      <a:pt x="0" y="261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5574" name="Freeform 148"/>
              <p:cNvSpPr>
                <a:spLocks/>
              </p:cNvSpPr>
              <p:nvPr/>
            </p:nvSpPr>
            <p:spPr bwMode="auto">
              <a:xfrm>
                <a:off x="1632" y="3760"/>
                <a:ext cx="96" cy="261"/>
              </a:xfrm>
              <a:custGeom>
                <a:avLst/>
                <a:gdLst>
                  <a:gd name="T0" fmla="*/ 0 w 96"/>
                  <a:gd name="T1" fmla="*/ 0 h 261"/>
                  <a:gd name="T2" fmla="*/ 82 w 96"/>
                  <a:gd name="T3" fmla="*/ 75 h 261"/>
                  <a:gd name="T4" fmla="*/ 82 w 96"/>
                  <a:gd name="T5" fmla="*/ 167 h 261"/>
                  <a:gd name="T6" fmla="*/ 0 w 96"/>
                  <a:gd name="T7" fmla="*/ 261 h 2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261"/>
                  <a:gd name="T14" fmla="*/ 96 w 96"/>
                  <a:gd name="T15" fmla="*/ 261 h 2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261">
                    <a:moveTo>
                      <a:pt x="0" y="0"/>
                    </a:moveTo>
                    <a:cubicBezTo>
                      <a:pt x="14" y="12"/>
                      <a:pt x="68" y="47"/>
                      <a:pt x="82" y="75"/>
                    </a:cubicBezTo>
                    <a:cubicBezTo>
                      <a:pt x="96" y="103"/>
                      <a:pt x="96" y="136"/>
                      <a:pt x="82" y="167"/>
                    </a:cubicBezTo>
                    <a:cubicBezTo>
                      <a:pt x="68" y="198"/>
                      <a:pt x="17" y="242"/>
                      <a:pt x="0" y="261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5575" name="Line 149"/>
              <p:cNvSpPr>
                <a:spLocks noChangeShapeType="1"/>
              </p:cNvSpPr>
              <p:nvPr/>
            </p:nvSpPr>
            <p:spPr bwMode="auto">
              <a:xfrm>
                <a:off x="1526" y="382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5576" name="Line 150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5572" name="Text Box 153"/>
            <p:cNvSpPr txBox="1">
              <a:spLocks noChangeArrowheads="1"/>
            </p:cNvSpPr>
            <p:nvPr/>
          </p:nvSpPr>
          <p:spPr bwMode="auto">
            <a:xfrm>
              <a:off x="73" y="2544"/>
              <a:ext cx="34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5</a:t>
              </a:r>
              <a:endParaRPr lang="en-US" altLang="zh-CN" sz="1600"/>
            </a:p>
          </p:txBody>
        </p:sp>
        <p:graphicFrame>
          <p:nvGraphicFramePr>
            <p:cNvPr id="15367" name="Object 155"/>
            <p:cNvGraphicFramePr>
              <a:graphicFrameLocks noChangeAspect="1"/>
            </p:cNvGraphicFramePr>
            <p:nvPr/>
          </p:nvGraphicFramePr>
          <p:xfrm>
            <a:off x="0" y="2736"/>
            <a:ext cx="428" cy="231"/>
          </p:xfrm>
          <a:graphic>
            <a:graphicData uri="http://schemas.openxmlformats.org/presentationml/2006/ole">
              <p:oleObj spid="_x0000_s15367" name="Equation" r:id="rId8" imgW="508680" imgH="304560" progId="Equation.3">
                <p:embed/>
              </p:oleObj>
            </a:graphicData>
          </a:graphic>
        </p:graphicFrame>
      </p:grpSp>
      <p:sp>
        <p:nvSpPr>
          <p:cNvPr id="15539" name="Text Box 206"/>
          <p:cNvSpPr txBox="1">
            <a:spLocks noChangeArrowheads="1"/>
          </p:cNvSpPr>
          <p:nvPr/>
        </p:nvSpPr>
        <p:spPr bwMode="auto">
          <a:xfrm>
            <a:off x="1979613" y="6156325"/>
            <a:ext cx="18288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E6E6E6"/>
                </a:solidFill>
              </a:rPr>
              <a:t>10204678  P181</a:t>
            </a:r>
          </a:p>
        </p:txBody>
      </p:sp>
      <p:grpSp>
        <p:nvGrpSpPr>
          <p:cNvPr id="7" name="Group 208"/>
          <p:cNvGrpSpPr>
            <a:grpSpLocks/>
          </p:cNvGrpSpPr>
          <p:nvPr/>
        </p:nvGrpSpPr>
        <p:grpSpPr bwMode="auto">
          <a:xfrm>
            <a:off x="8305800" y="2271713"/>
            <a:ext cx="720725" cy="4137025"/>
            <a:chOff x="5232" y="1431"/>
            <a:chExt cx="454" cy="2606"/>
          </a:xfrm>
        </p:grpSpPr>
        <p:graphicFrame>
          <p:nvGraphicFramePr>
            <p:cNvPr id="15362" name="Object 80"/>
            <p:cNvGraphicFramePr>
              <a:graphicFrameLocks noChangeAspect="1"/>
            </p:cNvGraphicFramePr>
            <p:nvPr/>
          </p:nvGraphicFramePr>
          <p:xfrm>
            <a:off x="5307" y="1431"/>
            <a:ext cx="263" cy="245"/>
          </p:xfrm>
          <a:graphic>
            <a:graphicData uri="http://schemas.openxmlformats.org/presentationml/2006/ole">
              <p:oleObj spid="_x0000_s15362" name="Equation" r:id="rId9" imgW="279720" imgH="291960" progId="Equation.3">
                <p:embed/>
              </p:oleObj>
            </a:graphicData>
          </a:graphic>
        </p:graphicFrame>
        <p:graphicFrame>
          <p:nvGraphicFramePr>
            <p:cNvPr id="15363" name="Object 81"/>
            <p:cNvGraphicFramePr>
              <a:graphicFrameLocks noChangeAspect="1"/>
            </p:cNvGraphicFramePr>
            <p:nvPr/>
          </p:nvGraphicFramePr>
          <p:xfrm>
            <a:off x="5328" y="2322"/>
            <a:ext cx="245" cy="241"/>
          </p:xfrm>
          <a:graphic>
            <a:graphicData uri="http://schemas.openxmlformats.org/presentationml/2006/ole">
              <p:oleObj spid="_x0000_s15363" name="Equation" r:id="rId10" imgW="279720" imgH="304560" progId="Equation.3">
                <p:embed/>
              </p:oleObj>
            </a:graphicData>
          </a:graphic>
        </p:graphicFrame>
        <p:graphicFrame>
          <p:nvGraphicFramePr>
            <p:cNvPr id="15364" name="Object 82"/>
            <p:cNvGraphicFramePr>
              <a:graphicFrameLocks noChangeAspect="1"/>
            </p:cNvGraphicFramePr>
            <p:nvPr/>
          </p:nvGraphicFramePr>
          <p:xfrm>
            <a:off x="5328" y="2064"/>
            <a:ext cx="263" cy="245"/>
          </p:xfrm>
          <a:graphic>
            <a:graphicData uri="http://schemas.openxmlformats.org/presentationml/2006/ole">
              <p:oleObj spid="_x0000_s15364" name="Equation" r:id="rId11" imgW="279720" imgH="291960" progId="Equation.3">
                <p:embed/>
              </p:oleObj>
            </a:graphicData>
          </a:graphic>
        </p:graphicFrame>
        <p:graphicFrame>
          <p:nvGraphicFramePr>
            <p:cNvPr id="15365" name="Object 83"/>
            <p:cNvGraphicFramePr>
              <a:graphicFrameLocks noChangeAspect="1"/>
            </p:cNvGraphicFramePr>
            <p:nvPr/>
          </p:nvGraphicFramePr>
          <p:xfrm>
            <a:off x="5232" y="3792"/>
            <a:ext cx="454" cy="245"/>
          </p:xfrm>
          <a:graphic>
            <a:graphicData uri="http://schemas.openxmlformats.org/presentationml/2006/ole">
              <p:oleObj spid="_x0000_s15365" name="Equation" r:id="rId12" imgW="508680" imgH="304560" progId="Equation.3">
                <p:embed/>
              </p:oleObj>
            </a:graphicData>
          </a:graphic>
        </p:graphicFrame>
        <p:graphicFrame>
          <p:nvGraphicFramePr>
            <p:cNvPr id="15366" name="Object 207"/>
            <p:cNvGraphicFramePr>
              <a:graphicFrameLocks noChangeAspect="1"/>
            </p:cNvGraphicFramePr>
            <p:nvPr/>
          </p:nvGraphicFramePr>
          <p:xfrm>
            <a:off x="5337" y="2955"/>
            <a:ext cx="245" cy="241"/>
          </p:xfrm>
          <a:graphic>
            <a:graphicData uri="http://schemas.openxmlformats.org/presentationml/2006/ole">
              <p:oleObj spid="_x0000_s15366" name="Equation" r:id="rId13" imgW="279720" imgH="304560" progId="Equation.3">
                <p:embed/>
              </p:oleObj>
            </a:graphicData>
          </a:graphic>
        </p:graphicFrame>
      </p:grpSp>
      <p:sp>
        <p:nvSpPr>
          <p:cNvPr id="436434" name="Oval 210"/>
          <p:cNvSpPr>
            <a:spLocks noChangeArrowheads="1"/>
          </p:cNvSpPr>
          <p:nvPr/>
        </p:nvSpPr>
        <p:spPr bwMode="auto">
          <a:xfrm>
            <a:off x="5867400" y="2362200"/>
            <a:ext cx="381000" cy="438626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8" name="Group 215"/>
          <p:cNvGrpSpPr>
            <a:grpSpLocks/>
          </p:cNvGrpSpPr>
          <p:nvPr/>
        </p:nvGrpSpPr>
        <p:grpSpPr bwMode="auto">
          <a:xfrm>
            <a:off x="2057400" y="2667000"/>
            <a:ext cx="990600" cy="336550"/>
            <a:chOff x="1296" y="1680"/>
            <a:chExt cx="624" cy="212"/>
          </a:xfrm>
        </p:grpSpPr>
        <p:sp>
          <p:nvSpPr>
            <p:cNvPr id="15567" name="Text Box 121"/>
            <p:cNvSpPr txBox="1">
              <a:spLocks noChangeArrowheads="1"/>
            </p:cNvSpPr>
            <p:nvPr/>
          </p:nvSpPr>
          <p:spPr bwMode="auto">
            <a:xfrm>
              <a:off x="1296" y="1680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15568" name="Text Box 212"/>
            <p:cNvSpPr txBox="1">
              <a:spLocks noChangeArrowheads="1"/>
            </p:cNvSpPr>
            <p:nvPr/>
          </p:nvSpPr>
          <p:spPr bwMode="auto">
            <a:xfrm>
              <a:off x="1440" y="1680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15569" name="Text Box 213"/>
            <p:cNvSpPr txBox="1">
              <a:spLocks noChangeArrowheads="1"/>
            </p:cNvSpPr>
            <p:nvPr/>
          </p:nvSpPr>
          <p:spPr bwMode="auto">
            <a:xfrm>
              <a:off x="1584" y="1680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0</a:t>
              </a:r>
            </a:p>
          </p:txBody>
        </p:sp>
      </p:grpSp>
      <p:grpSp>
        <p:nvGrpSpPr>
          <p:cNvPr id="9" name="Group 217"/>
          <p:cNvGrpSpPr>
            <a:grpSpLocks/>
          </p:cNvGrpSpPr>
          <p:nvPr/>
        </p:nvGrpSpPr>
        <p:grpSpPr bwMode="auto">
          <a:xfrm>
            <a:off x="1447800" y="2895600"/>
            <a:ext cx="2020888" cy="2089150"/>
            <a:chOff x="912" y="1824"/>
            <a:chExt cx="1273" cy="1316"/>
          </a:xfrm>
        </p:grpSpPr>
        <p:grpSp>
          <p:nvGrpSpPr>
            <p:cNvPr id="15544" name="Group 214"/>
            <p:cNvGrpSpPr>
              <a:grpSpLocks/>
            </p:cNvGrpSpPr>
            <p:nvPr/>
          </p:nvGrpSpPr>
          <p:grpSpPr bwMode="auto">
            <a:xfrm>
              <a:off x="932" y="1824"/>
              <a:ext cx="1253" cy="1316"/>
              <a:chOff x="932" y="1824"/>
              <a:chExt cx="1253" cy="1316"/>
            </a:xfrm>
          </p:grpSpPr>
          <p:sp>
            <p:nvSpPr>
              <p:cNvPr id="15546" name="Rectangle 111"/>
              <p:cNvSpPr>
                <a:spLocks noChangeArrowheads="1"/>
              </p:cNvSpPr>
              <p:nvPr/>
            </p:nvSpPr>
            <p:spPr bwMode="auto">
              <a:xfrm>
                <a:off x="1179" y="2007"/>
                <a:ext cx="670" cy="111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5547" name="Text Box 112"/>
              <p:cNvSpPr txBox="1">
                <a:spLocks noChangeArrowheads="1"/>
              </p:cNvSpPr>
              <p:nvPr/>
            </p:nvSpPr>
            <p:spPr bwMode="auto">
              <a:xfrm>
                <a:off x="1177" y="1968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0</a:t>
                </a:r>
              </a:p>
            </p:txBody>
          </p:sp>
          <p:sp>
            <p:nvSpPr>
              <p:cNvPr id="15548" name="Text Box 113"/>
              <p:cNvSpPr txBox="1">
                <a:spLocks noChangeArrowheads="1"/>
              </p:cNvSpPr>
              <p:nvPr/>
            </p:nvSpPr>
            <p:spPr bwMode="auto">
              <a:xfrm>
                <a:off x="1163" y="2088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15549" name="Text Box 114"/>
              <p:cNvSpPr txBox="1">
                <a:spLocks noChangeArrowheads="1"/>
              </p:cNvSpPr>
              <p:nvPr/>
            </p:nvSpPr>
            <p:spPr bwMode="auto">
              <a:xfrm>
                <a:off x="1172" y="2208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2</a:t>
                </a:r>
              </a:p>
            </p:txBody>
          </p:sp>
          <p:sp>
            <p:nvSpPr>
              <p:cNvPr id="15550" name="Text Box 115"/>
              <p:cNvSpPr txBox="1">
                <a:spLocks noChangeArrowheads="1"/>
              </p:cNvSpPr>
              <p:nvPr/>
            </p:nvSpPr>
            <p:spPr bwMode="auto">
              <a:xfrm>
                <a:off x="1172" y="2350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3</a:t>
                </a:r>
              </a:p>
            </p:txBody>
          </p:sp>
          <p:sp>
            <p:nvSpPr>
              <p:cNvPr id="15551" name="Line 116"/>
              <p:cNvSpPr>
                <a:spLocks noChangeShapeType="1"/>
              </p:cNvSpPr>
              <p:nvPr/>
            </p:nvSpPr>
            <p:spPr bwMode="auto">
              <a:xfrm>
                <a:off x="932" y="2103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5552" name="Line 117"/>
              <p:cNvSpPr>
                <a:spLocks noChangeShapeType="1"/>
              </p:cNvSpPr>
              <p:nvPr/>
            </p:nvSpPr>
            <p:spPr bwMode="auto">
              <a:xfrm>
                <a:off x="937" y="235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5553" name="Line 118"/>
              <p:cNvSpPr>
                <a:spLocks noChangeShapeType="1"/>
              </p:cNvSpPr>
              <p:nvPr/>
            </p:nvSpPr>
            <p:spPr bwMode="auto">
              <a:xfrm>
                <a:off x="937" y="259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5554" name="Line 119"/>
              <p:cNvSpPr>
                <a:spLocks noChangeShapeType="1"/>
              </p:cNvSpPr>
              <p:nvPr/>
            </p:nvSpPr>
            <p:spPr bwMode="auto">
              <a:xfrm>
                <a:off x="937" y="288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5555" name="Line 122"/>
              <p:cNvSpPr>
                <a:spLocks noChangeShapeType="1"/>
              </p:cNvSpPr>
              <p:nvPr/>
            </p:nvSpPr>
            <p:spPr bwMode="auto">
              <a:xfrm>
                <a:off x="934" y="223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5556" name="Line 123"/>
              <p:cNvSpPr>
                <a:spLocks noChangeShapeType="1"/>
              </p:cNvSpPr>
              <p:nvPr/>
            </p:nvSpPr>
            <p:spPr bwMode="auto">
              <a:xfrm>
                <a:off x="937" y="249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5557" name="Line 125"/>
              <p:cNvSpPr>
                <a:spLocks noChangeShapeType="1"/>
              </p:cNvSpPr>
              <p:nvPr/>
            </p:nvSpPr>
            <p:spPr bwMode="auto">
              <a:xfrm>
                <a:off x="946" y="304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5558" name="Text Box 126"/>
              <p:cNvSpPr txBox="1">
                <a:spLocks noChangeArrowheads="1"/>
              </p:cNvSpPr>
              <p:nvPr/>
            </p:nvSpPr>
            <p:spPr bwMode="auto">
              <a:xfrm>
                <a:off x="1177" y="2496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4</a:t>
                </a:r>
              </a:p>
            </p:txBody>
          </p:sp>
          <p:sp>
            <p:nvSpPr>
              <p:cNvPr id="15559" name="Text Box 127"/>
              <p:cNvSpPr txBox="1">
                <a:spLocks noChangeArrowheads="1"/>
              </p:cNvSpPr>
              <p:nvPr/>
            </p:nvSpPr>
            <p:spPr bwMode="auto">
              <a:xfrm>
                <a:off x="1177" y="2629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5</a:t>
                </a:r>
              </a:p>
            </p:txBody>
          </p:sp>
          <p:sp>
            <p:nvSpPr>
              <p:cNvPr id="15560" name="Text Box 128"/>
              <p:cNvSpPr txBox="1">
                <a:spLocks noChangeArrowheads="1"/>
              </p:cNvSpPr>
              <p:nvPr/>
            </p:nvSpPr>
            <p:spPr bwMode="auto">
              <a:xfrm>
                <a:off x="1168" y="2761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6</a:t>
                </a:r>
              </a:p>
            </p:txBody>
          </p:sp>
          <p:sp>
            <p:nvSpPr>
              <p:cNvPr id="15561" name="Line 131"/>
              <p:cNvSpPr>
                <a:spLocks noChangeShapeType="1"/>
              </p:cNvSpPr>
              <p:nvPr/>
            </p:nvSpPr>
            <p:spPr bwMode="auto">
              <a:xfrm>
                <a:off x="1609" y="182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5562" name="Line 132"/>
              <p:cNvSpPr>
                <a:spLocks noChangeShapeType="1"/>
              </p:cNvSpPr>
              <p:nvPr/>
            </p:nvSpPr>
            <p:spPr bwMode="auto">
              <a:xfrm>
                <a:off x="1476" y="1851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5563" name="Text Box 133"/>
              <p:cNvSpPr txBox="1">
                <a:spLocks noChangeArrowheads="1"/>
              </p:cNvSpPr>
              <p:nvPr/>
            </p:nvSpPr>
            <p:spPr bwMode="auto">
              <a:xfrm>
                <a:off x="1369" y="2256"/>
                <a:ext cx="240" cy="57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/>
                  <a:t>MUX</a:t>
                </a:r>
              </a:p>
            </p:txBody>
          </p:sp>
          <p:sp>
            <p:nvSpPr>
              <p:cNvPr id="15564" name="Line 134"/>
              <p:cNvSpPr>
                <a:spLocks noChangeShapeType="1"/>
              </p:cNvSpPr>
              <p:nvPr/>
            </p:nvSpPr>
            <p:spPr bwMode="auto">
              <a:xfrm>
                <a:off x="1753" y="182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5565" name="Text Box 144"/>
              <p:cNvSpPr txBox="1">
                <a:spLocks noChangeArrowheads="1"/>
              </p:cNvSpPr>
              <p:nvPr/>
            </p:nvSpPr>
            <p:spPr bwMode="auto">
              <a:xfrm>
                <a:off x="1177" y="2928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7</a:t>
                </a:r>
              </a:p>
            </p:txBody>
          </p:sp>
          <p:sp>
            <p:nvSpPr>
              <p:cNvPr id="15566" name="Line 146"/>
              <p:cNvSpPr>
                <a:spLocks noChangeShapeType="1"/>
              </p:cNvSpPr>
              <p:nvPr/>
            </p:nvSpPr>
            <p:spPr bwMode="auto">
              <a:xfrm>
                <a:off x="1849" y="230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5545" name="Line 216"/>
            <p:cNvSpPr>
              <a:spLocks noChangeShapeType="1"/>
            </p:cNvSpPr>
            <p:nvPr/>
          </p:nvSpPr>
          <p:spPr bwMode="auto">
            <a:xfrm flipH="1">
              <a:off x="912" y="273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353" grpId="0" autoUpdateAnimBg="0"/>
      <p:bldP spid="436361" grpId="0" autoUpdateAnimBg="0"/>
      <p:bldP spid="436362" grpId="0" autoUpdateAnimBg="0"/>
      <p:bldP spid="436363" grpId="0" autoUpdateAnimBg="0"/>
      <p:bldP spid="436364" grpId="0" autoUpdateAnimBg="0"/>
      <p:bldP spid="436365" grpId="0" autoUpdateAnimBg="0"/>
      <p:bldP spid="436367" grpId="0" autoUpdateAnimBg="0"/>
      <p:bldP spid="43643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0" y="6477000"/>
            <a:ext cx="3429000" cy="381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多路选择器型控制器举例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2</a:t>
            </a:r>
          </a:p>
        </p:txBody>
      </p:sp>
      <p:graphicFrame>
        <p:nvGraphicFramePr>
          <p:cNvPr id="474154" name="Group 42"/>
          <p:cNvGraphicFramePr>
            <a:graphicFrameLocks noGrp="1"/>
          </p:cNvGraphicFramePr>
          <p:nvPr/>
        </p:nvGraphicFramePr>
        <p:xfrm>
          <a:off x="4079875" y="1981200"/>
          <a:ext cx="4953000" cy="4764088"/>
        </p:xfrm>
        <a:graphic>
          <a:graphicData uri="http://schemas.openxmlformats.org/drawingml/2006/table">
            <a:tbl>
              <a:tblPr/>
              <a:tblGrid>
                <a:gridCol w="381000"/>
                <a:gridCol w="533400"/>
                <a:gridCol w="228600"/>
                <a:gridCol w="533400"/>
                <a:gridCol w="587375"/>
                <a:gridCol w="581025"/>
                <a:gridCol w="508000"/>
                <a:gridCol w="457200"/>
                <a:gridCol w="381000"/>
                <a:gridCol w="7620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  <a:endParaRPr kumimoji="1" lang="en-US" altLang="zh-CN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  <a:endParaRPr kumimoji="1" lang="en-US" altLang="zh-CN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条件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6554" name="Group 214"/>
          <p:cNvGrpSpPr>
            <a:grpSpLocks/>
          </p:cNvGrpSpPr>
          <p:nvPr/>
        </p:nvGrpSpPr>
        <p:grpSpPr bwMode="auto">
          <a:xfrm>
            <a:off x="0" y="0"/>
            <a:ext cx="3276600" cy="1939925"/>
            <a:chOff x="71" y="1632"/>
            <a:chExt cx="2233" cy="1362"/>
          </a:xfrm>
        </p:grpSpPr>
        <p:sp>
          <p:nvSpPr>
            <p:cNvPr id="16738" name="Rectangle 215"/>
            <p:cNvSpPr>
              <a:spLocks noChangeArrowheads="1"/>
            </p:cNvSpPr>
            <p:nvPr/>
          </p:nvSpPr>
          <p:spPr bwMode="auto">
            <a:xfrm>
              <a:off x="1250" y="1815"/>
              <a:ext cx="670" cy="11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39" name="Text Box 216"/>
            <p:cNvSpPr txBox="1">
              <a:spLocks noChangeArrowheads="1"/>
            </p:cNvSpPr>
            <p:nvPr/>
          </p:nvSpPr>
          <p:spPr bwMode="auto">
            <a:xfrm>
              <a:off x="1248" y="1776"/>
              <a:ext cx="201" cy="2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6740" name="Text Box 217"/>
            <p:cNvSpPr txBox="1">
              <a:spLocks noChangeArrowheads="1"/>
            </p:cNvSpPr>
            <p:nvPr/>
          </p:nvSpPr>
          <p:spPr bwMode="auto">
            <a:xfrm>
              <a:off x="1234" y="1896"/>
              <a:ext cx="201" cy="2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6741" name="Text Box 218"/>
            <p:cNvSpPr txBox="1">
              <a:spLocks noChangeArrowheads="1"/>
            </p:cNvSpPr>
            <p:nvPr/>
          </p:nvSpPr>
          <p:spPr bwMode="auto">
            <a:xfrm>
              <a:off x="1243" y="2017"/>
              <a:ext cx="201" cy="2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16742" name="Text Box 219"/>
            <p:cNvSpPr txBox="1">
              <a:spLocks noChangeArrowheads="1"/>
            </p:cNvSpPr>
            <p:nvPr/>
          </p:nvSpPr>
          <p:spPr bwMode="auto">
            <a:xfrm>
              <a:off x="1243" y="2158"/>
              <a:ext cx="201" cy="2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16743" name="Line 220"/>
            <p:cNvSpPr>
              <a:spLocks noChangeShapeType="1"/>
            </p:cNvSpPr>
            <p:nvPr/>
          </p:nvSpPr>
          <p:spPr bwMode="auto">
            <a:xfrm>
              <a:off x="1003" y="191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44" name="Line 221"/>
            <p:cNvSpPr>
              <a:spLocks noChangeShapeType="1"/>
            </p:cNvSpPr>
            <p:nvPr/>
          </p:nvSpPr>
          <p:spPr bwMode="auto">
            <a:xfrm>
              <a:off x="1008" y="21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45" name="Line 222"/>
            <p:cNvSpPr>
              <a:spLocks noChangeShapeType="1"/>
            </p:cNvSpPr>
            <p:nvPr/>
          </p:nvSpPr>
          <p:spPr bwMode="auto">
            <a:xfrm>
              <a:off x="1008" y="24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46" name="Line 223"/>
            <p:cNvSpPr>
              <a:spLocks noChangeShapeType="1"/>
            </p:cNvSpPr>
            <p:nvPr/>
          </p:nvSpPr>
          <p:spPr bwMode="auto">
            <a:xfrm>
              <a:off x="1008" y="26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47" name="Text Box 224"/>
            <p:cNvSpPr txBox="1">
              <a:spLocks noChangeArrowheads="1"/>
            </p:cNvSpPr>
            <p:nvPr/>
          </p:nvSpPr>
          <p:spPr bwMode="auto">
            <a:xfrm>
              <a:off x="1477" y="1785"/>
              <a:ext cx="336" cy="2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16748" name="Text Box 225"/>
            <p:cNvSpPr txBox="1">
              <a:spLocks noChangeArrowheads="1"/>
            </p:cNvSpPr>
            <p:nvPr/>
          </p:nvSpPr>
          <p:spPr bwMode="auto">
            <a:xfrm>
              <a:off x="1324" y="1788"/>
              <a:ext cx="336" cy="2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16749" name="Line 226"/>
            <p:cNvSpPr>
              <a:spLocks noChangeShapeType="1"/>
            </p:cNvSpPr>
            <p:nvPr/>
          </p:nvSpPr>
          <p:spPr bwMode="auto">
            <a:xfrm>
              <a:off x="1005" y="204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50" name="Line 227"/>
            <p:cNvSpPr>
              <a:spLocks noChangeShapeType="1"/>
            </p:cNvSpPr>
            <p:nvPr/>
          </p:nvSpPr>
          <p:spPr bwMode="auto">
            <a:xfrm>
              <a:off x="1008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51" name="Line 228"/>
            <p:cNvSpPr>
              <a:spLocks noChangeShapeType="1"/>
            </p:cNvSpPr>
            <p:nvPr/>
          </p:nvSpPr>
          <p:spPr bwMode="auto">
            <a:xfrm>
              <a:off x="720" y="254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52" name="Line 229"/>
            <p:cNvSpPr>
              <a:spLocks noChangeShapeType="1"/>
            </p:cNvSpPr>
            <p:nvPr/>
          </p:nvSpPr>
          <p:spPr bwMode="auto">
            <a:xfrm>
              <a:off x="1017" y="285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53" name="Text Box 230"/>
            <p:cNvSpPr txBox="1">
              <a:spLocks noChangeArrowheads="1"/>
            </p:cNvSpPr>
            <p:nvPr/>
          </p:nvSpPr>
          <p:spPr bwMode="auto">
            <a:xfrm>
              <a:off x="1248" y="2304"/>
              <a:ext cx="201" cy="2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16754" name="Text Box 231"/>
            <p:cNvSpPr txBox="1">
              <a:spLocks noChangeArrowheads="1"/>
            </p:cNvSpPr>
            <p:nvPr/>
          </p:nvSpPr>
          <p:spPr bwMode="auto">
            <a:xfrm>
              <a:off x="1248" y="2437"/>
              <a:ext cx="201" cy="2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16755" name="Text Box 232"/>
            <p:cNvSpPr txBox="1">
              <a:spLocks noChangeArrowheads="1"/>
            </p:cNvSpPr>
            <p:nvPr/>
          </p:nvSpPr>
          <p:spPr bwMode="auto">
            <a:xfrm>
              <a:off x="1239" y="2569"/>
              <a:ext cx="201" cy="2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16756" name="Text Box 233"/>
            <p:cNvSpPr txBox="1">
              <a:spLocks noChangeArrowheads="1"/>
            </p:cNvSpPr>
            <p:nvPr/>
          </p:nvSpPr>
          <p:spPr bwMode="auto">
            <a:xfrm>
              <a:off x="1920" y="1776"/>
              <a:ext cx="384" cy="27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6757" name="Text Box 234"/>
            <p:cNvSpPr txBox="1">
              <a:spLocks noChangeArrowheads="1"/>
            </p:cNvSpPr>
            <p:nvPr/>
          </p:nvSpPr>
          <p:spPr bwMode="auto">
            <a:xfrm>
              <a:off x="1632" y="1776"/>
              <a:ext cx="336" cy="2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16758" name="Line 235"/>
            <p:cNvSpPr>
              <a:spLocks noChangeShapeType="1"/>
            </p:cNvSpPr>
            <p:nvPr/>
          </p:nvSpPr>
          <p:spPr bwMode="auto">
            <a:xfrm>
              <a:off x="1680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59" name="Line 236"/>
            <p:cNvSpPr>
              <a:spLocks noChangeShapeType="1"/>
            </p:cNvSpPr>
            <p:nvPr/>
          </p:nvSpPr>
          <p:spPr bwMode="auto">
            <a:xfrm>
              <a:off x="1547" y="1659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60" name="Text Box 237"/>
            <p:cNvSpPr txBox="1">
              <a:spLocks noChangeArrowheads="1"/>
            </p:cNvSpPr>
            <p:nvPr/>
          </p:nvSpPr>
          <p:spPr bwMode="auto">
            <a:xfrm>
              <a:off x="1440" y="2064"/>
              <a:ext cx="240" cy="6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16761" name="Line 238"/>
            <p:cNvSpPr>
              <a:spLocks noChangeShapeType="1"/>
            </p:cNvSpPr>
            <p:nvPr/>
          </p:nvSpPr>
          <p:spPr bwMode="auto">
            <a:xfrm>
              <a:off x="1824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62" name="Text Box 239"/>
            <p:cNvSpPr txBox="1">
              <a:spLocks noChangeArrowheads="1"/>
            </p:cNvSpPr>
            <p:nvPr/>
          </p:nvSpPr>
          <p:spPr bwMode="auto">
            <a:xfrm>
              <a:off x="720" y="1776"/>
              <a:ext cx="201" cy="2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6763" name="Text Box 240"/>
            <p:cNvSpPr txBox="1">
              <a:spLocks noChangeArrowheads="1"/>
            </p:cNvSpPr>
            <p:nvPr/>
          </p:nvSpPr>
          <p:spPr bwMode="auto">
            <a:xfrm>
              <a:off x="706" y="1896"/>
              <a:ext cx="201" cy="2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6764" name="Text Box 241"/>
            <p:cNvSpPr txBox="1">
              <a:spLocks noChangeArrowheads="1"/>
            </p:cNvSpPr>
            <p:nvPr/>
          </p:nvSpPr>
          <p:spPr bwMode="auto">
            <a:xfrm>
              <a:off x="665" y="2028"/>
              <a:ext cx="341" cy="2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3</a:t>
              </a:r>
              <a:endParaRPr lang="en-US" altLang="zh-CN" sz="1600"/>
            </a:p>
          </p:txBody>
        </p:sp>
        <p:sp>
          <p:nvSpPr>
            <p:cNvPr id="16765" name="Text Box 242"/>
            <p:cNvSpPr txBox="1">
              <a:spLocks noChangeArrowheads="1"/>
            </p:cNvSpPr>
            <p:nvPr/>
          </p:nvSpPr>
          <p:spPr bwMode="auto">
            <a:xfrm>
              <a:off x="720" y="2188"/>
              <a:ext cx="201" cy="2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6766" name="Text Box 243"/>
            <p:cNvSpPr txBox="1">
              <a:spLocks noChangeArrowheads="1"/>
            </p:cNvSpPr>
            <p:nvPr/>
          </p:nvSpPr>
          <p:spPr bwMode="auto">
            <a:xfrm>
              <a:off x="720" y="2316"/>
              <a:ext cx="288" cy="2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  <a:endParaRPr lang="en-US" altLang="zh-CN" sz="1600" baseline="-25000"/>
            </a:p>
          </p:txBody>
        </p:sp>
        <p:sp>
          <p:nvSpPr>
            <p:cNvPr id="16767" name="Text Box 244"/>
            <p:cNvSpPr txBox="1">
              <a:spLocks noChangeArrowheads="1"/>
            </p:cNvSpPr>
            <p:nvPr/>
          </p:nvSpPr>
          <p:spPr bwMode="auto">
            <a:xfrm>
              <a:off x="768" y="2612"/>
              <a:ext cx="201" cy="2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6768" name="Text Box 245"/>
            <p:cNvSpPr txBox="1">
              <a:spLocks noChangeArrowheads="1"/>
            </p:cNvSpPr>
            <p:nvPr/>
          </p:nvSpPr>
          <p:spPr bwMode="auto">
            <a:xfrm>
              <a:off x="1248" y="2737"/>
              <a:ext cx="201" cy="2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7</a:t>
              </a:r>
            </a:p>
          </p:txBody>
        </p:sp>
        <p:sp>
          <p:nvSpPr>
            <p:cNvPr id="16769" name="Text Box 246"/>
            <p:cNvSpPr txBox="1">
              <a:spLocks noChangeArrowheads="1"/>
            </p:cNvSpPr>
            <p:nvPr/>
          </p:nvSpPr>
          <p:spPr bwMode="auto">
            <a:xfrm>
              <a:off x="777" y="2757"/>
              <a:ext cx="201" cy="2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sz="1600"/>
            </a:p>
          </p:txBody>
        </p:sp>
        <p:sp>
          <p:nvSpPr>
            <p:cNvPr id="16770" name="Line 247"/>
            <p:cNvSpPr>
              <a:spLocks noChangeShapeType="1"/>
            </p:cNvSpPr>
            <p:nvPr/>
          </p:nvSpPr>
          <p:spPr bwMode="auto">
            <a:xfrm>
              <a:off x="1920" y="211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6771" name="Group 248"/>
            <p:cNvGrpSpPr>
              <a:grpSpLocks/>
            </p:cNvGrpSpPr>
            <p:nvPr/>
          </p:nvGrpSpPr>
          <p:grpSpPr bwMode="auto">
            <a:xfrm>
              <a:off x="420" y="2400"/>
              <a:ext cx="291" cy="277"/>
              <a:chOff x="1526" y="3744"/>
              <a:chExt cx="291" cy="277"/>
            </a:xfrm>
          </p:grpSpPr>
          <p:sp>
            <p:nvSpPr>
              <p:cNvPr id="16773" name="Freeform 249"/>
              <p:cNvSpPr>
                <a:spLocks/>
              </p:cNvSpPr>
              <p:nvPr/>
            </p:nvSpPr>
            <p:spPr bwMode="auto">
              <a:xfrm>
                <a:off x="1632" y="3744"/>
                <a:ext cx="185" cy="261"/>
              </a:xfrm>
              <a:custGeom>
                <a:avLst/>
                <a:gdLst>
                  <a:gd name="T0" fmla="*/ 0 w 185"/>
                  <a:gd name="T1" fmla="*/ 0 h 261"/>
                  <a:gd name="T2" fmla="*/ 151 w 185"/>
                  <a:gd name="T3" fmla="*/ 58 h 261"/>
                  <a:gd name="T4" fmla="*/ 160 w 185"/>
                  <a:gd name="T5" fmla="*/ 186 h 261"/>
                  <a:gd name="T6" fmla="*/ 0 w 185"/>
                  <a:gd name="T7" fmla="*/ 261 h 2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261"/>
                  <a:gd name="T14" fmla="*/ 185 w 185"/>
                  <a:gd name="T15" fmla="*/ 261 h 2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261">
                    <a:moveTo>
                      <a:pt x="0" y="0"/>
                    </a:moveTo>
                    <a:cubicBezTo>
                      <a:pt x="25" y="10"/>
                      <a:pt x="124" y="27"/>
                      <a:pt x="151" y="58"/>
                    </a:cubicBezTo>
                    <a:cubicBezTo>
                      <a:pt x="178" y="89"/>
                      <a:pt x="185" y="152"/>
                      <a:pt x="160" y="186"/>
                    </a:cubicBezTo>
                    <a:cubicBezTo>
                      <a:pt x="135" y="220"/>
                      <a:pt x="33" y="246"/>
                      <a:pt x="0" y="261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774" name="Freeform 250"/>
              <p:cNvSpPr>
                <a:spLocks/>
              </p:cNvSpPr>
              <p:nvPr/>
            </p:nvSpPr>
            <p:spPr bwMode="auto">
              <a:xfrm>
                <a:off x="1632" y="3760"/>
                <a:ext cx="96" cy="261"/>
              </a:xfrm>
              <a:custGeom>
                <a:avLst/>
                <a:gdLst>
                  <a:gd name="T0" fmla="*/ 0 w 96"/>
                  <a:gd name="T1" fmla="*/ 0 h 261"/>
                  <a:gd name="T2" fmla="*/ 82 w 96"/>
                  <a:gd name="T3" fmla="*/ 75 h 261"/>
                  <a:gd name="T4" fmla="*/ 82 w 96"/>
                  <a:gd name="T5" fmla="*/ 167 h 261"/>
                  <a:gd name="T6" fmla="*/ 0 w 96"/>
                  <a:gd name="T7" fmla="*/ 261 h 2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261"/>
                  <a:gd name="T14" fmla="*/ 96 w 96"/>
                  <a:gd name="T15" fmla="*/ 261 h 2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261">
                    <a:moveTo>
                      <a:pt x="0" y="0"/>
                    </a:moveTo>
                    <a:cubicBezTo>
                      <a:pt x="14" y="12"/>
                      <a:pt x="68" y="47"/>
                      <a:pt x="82" y="75"/>
                    </a:cubicBezTo>
                    <a:cubicBezTo>
                      <a:pt x="96" y="103"/>
                      <a:pt x="96" y="136"/>
                      <a:pt x="82" y="167"/>
                    </a:cubicBezTo>
                    <a:cubicBezTo>
                      <a:pt x="68" y="198"/>
                      <a:pt x="17" y="242"/>
                      <a:pt x="0" y="261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775" name="Line 251"/>
              <p:cNvSpPr>
                <a:spLocks noChangeShapeType="1"/>
              </p:cNvSpPr>
              <p:nvPr/>
            </p:nvSpPr>
            <p:spPr bwMode="auto">
              <a:xfrm>
                <a:off x="1526" y="382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776" name="Line 252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6772" name="Text Box 253"/>
            <p:cNvSpPr txBox="1">
              <a:spLocks noChangeArrowheads="1"/>
            </p:cNvSpPr>
            <p:nvPr/>
          </p:nvSpPr>
          <p:spPr bwMode="auto">
            <a:xfrm>
              <a:off x="143" y="2352"/>
              <a:ext cx="342" cy="2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5</a:t>
              </a:r>
              <a:endParaRPr lang="en-US" altLang="zh-CN" sz="1600"/>
            </a:p>
          </p:txBody>
        </p:sp>
        <p:graphicFrame>
          <p:nvGraphicFramePr>
            <p:cNvPr id="16396" name="Object 254"/>
            <p:cNvGraphicFramePr>
              <a:graphicFrameLocks noChangeAspect="1"/>
            </p:cNvGraphicFramePr>
            <p:nvPr/>
          </p:nvGraphicFramePr>
          <p:xfrm>
            <a:off x="71" y="2544"/>
            <a:ext cx="428" cy="231"/>
          </p:xfrm>
          <a:graphic>
            <a:graphicData uri="http://schemas.openxmlformats.org/presentationml/2006/ole">
              <p:oleObj spid="_x0000_s16396" name="Equation" r:id="rId3" imgW="508680" imgH="304560" progId="Equation.3">
                <p:embed/>
              </p:oleObj>
            </a:graphicData>
          </a:graphic>
        </p:graphicFrame>
      </p:grpSp>
      <p:grpSp>
        <p:nvGrpSpPr>
          <p:cNvPr id="4" name="Group 288"/>
          <p:cNvGrpSpPr>
            <a:grpSpLocks/>
          </p:cNvGrpSpPr>
          <p:nvPr/>
        </p:nvGrpSpPr>
        <p:grpSpPr bwMode="auto">
          <a:xfrm>
            <a:off x="8305800" y="2271713"/>
            <a:ext cx="720725" cy="4137025"/>
            <a:chOff x="5232" y="1431"/>
            <a:chExt cx="454" cy="2606"/>
          </a:xfrm>
        </p:grpSpPr>
        <p:graphicFrame>
          <p:nvGraphicFramePr>
            <p:cNvPr id="16391" name="Object 289"/>
            <p:cNvGraphicFramePr>
              <a:graphicFrameLocks noChangeAspect="1"/>
            </p:cNvGraphicFramePr>
            <p:nvPr/>
          </p:nvGraphicFramePr>
          <p:xfrm>
            <a:off x="5307" y="1431"/>
            <a:ext cx="263" cy="245"/>
          </p:xfrm>
          <a:graphic>
            <a:graphicData uri="http://schemas.openxmlformats.org/presentationml/2006/ole">
              <p:oleObj spid="_x0000_s16391" name="Equation" r:id="rId4" imgW="279720" imgH="291960" progId="Equation.3">
                <p:embed/>
              </p:oleObj>
            </a:graphicData>
          </a:graphic>
        </p:graphicFrame>
        <p:graphicFrame>
          <p:nvGraphicFramePr>
            <p:cNvPr id="16392" name="Object 290"/>
            <p:cNvGraphicFramePr>
              <a:graphicFrameLocks noChangeAspect="1"/>
            </p:cNvGraphicFramePr>
            <p:nvPr/>
          </p:nvGraphicFramePr>
          <p:xfrm>
            <a:off x="5328" y="2322"/>
            <a:ext cx="245" cy="241"/>
          </p:xfrm>
          <a:graphic>
            <a:graphicData uri="http://schemas.openxmlformats.org/presentationml/2006/ole">
              <p:oleObj spid="_x0000_s16392" name="Equation" r:id="rId5" imgW="279720" imgH="304560" progId="Equation.3">
                <p:embed/>
              </p:oleObj>
            </a:graphicData>
          </a:graphic>
        </p:graphicFrame>
        <p:graphicFrame>
          <p:nvGraphicFramePr>
            <p:cNvPr id="16393" name="Object 291"/>
            <p:cNvGraphicFramePr>
              <a:graphicFrameLocks noChangeAspect="1"/>
            </p:cNvGraphicFramePr>
            <p:nvPr/>
          </p:nvGraphicFramePr>
          <p:xfrm>
            <a:off x="5328" y="2064"/>
            <a:ext cx="263" cy="245"/>
          </p:xfrm>
          <a:graphic>
            <a:graphicData uri="http://schemas.openxmlformats.org/presentationml/2006/ole">
              <p:oleObj spid="_x0000_s16393" name="Equation" r:id="rId6" imgW="279720" imgH="291960" progId="Equation.3">
                <p:embed/>
              </p:oleObj>
            </a:graphicData>
          </a:graphic>
        </p:graphicFrame>
        <p:graphicFrame>
          <p:nvGraphicFramePr>
            <p:cNvPr id="16394" name="Object 292"/>
            <p:cNvGraphicFramePr>
              <a:graphicFrameLocks noChangeAspect="1"/>
            </p:cNvGraphicFramePr>
            <p:nvPr/>
          </p:nvGraphicFramePr>
          <p:xfrm>
            <a:off x="5232" y="3792"/>
            <a:ext cx="454" cy="245"/>
          </p:xfrm>
          <a:graphic>
            <a:graphicData uri="http://schemas.openxmlformats.org/presentationml/2006/ole">
              <p:oleObj spid="_x0000_s16394" name="Equation" r:id="rId7" imgW="508680" imgH="304560" progId="Equation.3">
                <p:embed/>
              </p:oleObj>
            </a:graphicData>
          </a:graphic>
        </p:graphicFrame>
        <p:graphicFrame>
          <p:nvGraphicFramePr>
            <p:cNvPr id="16395" name="Object 293"/>
            <p:cNvGraphicFramePr>
              <a:graphicFrameLocks noChangeAspect="1"/>
            </p:cNvGraphicFramePr>
            <p:nvPr/>
          </p:nvGraphicFramePr>
          <p:xfrm>
            <a:off x="5337" y="2955"/>
            <a:ext cx="245" cy="241"/>
          </p:xfrm>
          <a:graphic>
            <a:graphicData uri="http://schemas.openxmlformats.org/presentationml/2006/ole">
              <p:oleObj spid="_x0000_s16395" name="Equation" r:id="rId8" imgW="279720" imgH="304560" progId="Equation.3">
                <p:embed/>
              </p:oleObj>
            </a:graphicData>
          </a:graphic>
        </p:graphicFrame>
      </p:grpSp>
      <p:sp>
        <p:nvSpPr>
          <p:cNvPr id="474406" name="Oval 294"/>
          <p:cNvSpPr>
            <a:spLocks noChangeArrowheads="1"/>
          </p:cNvSpPr>
          <p:nvPr/>
        </p:nvSpPr>
        <p:spPr bwMode="auto">
          <a:xfrm>
            <a:off x="6429375" y="2255838"/>
            <a:ext cx="381000" cy="438626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5" name="Group 336"/>
          <p:cNvGrpSpPr>
            <a:grpSpLocks/>
          </p:cNvGrpSpPr>
          <p:nvPr/>
        </p:nvGrpSpPr>
        <p:grpSpPr bwMode="auto">
          <a:xfrm>
            <a:off x="3352800" y="0"/>
            <a:ext cx="2601913" cy="1784350"/>
            <a:chOff x="665" y="3024"/>
            <a:chExt cx="1639" cy="1124"/>
          </a:xfrm>
        </p:grpSpPr>
        <p:sp>
          <p:nvSpPr>
            <p:cNvPr id="16707" name="Rectangle 337"/>
            <p:cNvSpPr>
              <a:spLocks noChangeArrowheads="1"/>
            </p:cNvSpPr>
            <p:nvPr/>
          </p:nvSpPr>
          <p:spPr bwMode="auto">
            <a:xfrm>
              <a:off x="1250" y="3166"/>
              <a:ext cx="670" cy="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08" name="Text Box 338"/>
            <p:cNvSpPr txBox="1">
              <a:spLocks noChangeArrowheads="1"/>
            </p:cNvSpPr>
            <p:nvPr/>
          </p:nvSpPr>
          <p:spPr bwMode="auto">
            <a:xfrm>
              <a:off x="1248" y="3127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6709" name="Text Box 339"/>
            <p:cNvSpPr txBox="1">
              <a:spLocks noChangeArrowheads="1"/>
            </p:cNvSpPr>
            <p:nvPr/>
          </p:nvSpPr>
          <p:spPr bwMode="auto">
            <a:xfrm>
              <a:off x="1234" y="3247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6710" name="Text Box 340"/>
            <p:cNvSpPr txBox="1">
              <a:spLocks noChangeArrowheads="1"/>
            </p:cNvSpPr>
            <p:nvPr/>
          </p:nvSpPr>
          <p:spPr bwMode="auto">
            <a:xfrm>
              <a:off x="1243" y="3367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16711" name="Text Box 341"/>
            <p:cNvSpPr txBox="1">
              <a:spLocks noChangeArrowheads="1"/>
            </p:cNvSpPr>
            <p:nvPr/>
          </p:nvSpPr>
          <p:spPr bwMode="auto">
            <a:xfrm>
              <a:off x="1243" y="3509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16712" name="Line 342"/>
            <p:cNvSpPr>
              <a:spLocks noChangeShapeType="1"/>
            </p:cNvSpPr>
            <p:nvPr/>
          </p:nvSpPr>
          <p:spPr bwMode="auto">
            <a:xfrm>
              <a:off x="1003" y="326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13" name="Line 343"/>
            <p:cNvSpPr>
              <a:spLocks noChangeShapeType="1"/>
            </p:cNvSpPr>
            <p:nvPr/>
          </p:nvSpPr>
          <p:spPr bwMode="auto">
            <a:xfrm>
              <a:off x="1008" y="351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14" name="Line 344"/>
            <p:cNvSpPr>
              <a:spLocks noChangeShapeType="1"/>
            </p:cNvSpPr>
            <p:nvPr/>
          </p:nvSpPr>
          <p:spPr bwMode="auto">
            <a:xfrm>
              <a:off x="1008" y="375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15" name="Line 345"/>
            <p:cNvSpPr>
              <a:spLocks noChangeShapeType="1"/>
            </p:cNvSpPr>
            <p:nvPr/>
          </p:nvSpPr>
          <p:spPr bwMode="auto">
            <a:xfrm>
              <a:off x="1008" y="403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16" name="Text Box 346"/>
            <p:cNvSpPr txBox="1">
              <a:spLocks noChangeArrowheads="1"/>
            </p:cNvSpPr>
            <p:nvPr/>
          </p:nvSpPr>
          <p:spPr bwMode="auto">
            <a:xfrm>
              <a:off x="1477" y="3136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16717" name="Text Box 347"/>
            <p:cNvSpPr txBox="1">
              <a:spLocks noChangeArrowheads="1"/>
            </p:cNvSpPr>
            <p:nvPr/>
          </p:nvSpPr>
          <p:spPr bwMode="auto">
            <a:xfrm>
              <a:off x="1324" y="3139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16718" name="Line 348"/>
            <p:cNvSpPr>
              <a:spLocks noChangeShapeType="1"/>
            </p:cNvSpPr>
            <p:nvPr/>
          </p:nvSpPr>
          <p:spPr bwMode="auto">
            <a:xfrm>
              <a:off x="1005" y="339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19" name="Line 349"/>
            <p:cNvSpPr>
              <a:spLocks noChangeShapeType="1"/>
            </p:cNvSpPr>
            <p:nvPr/>
          </p:nvSpPr>
          <p:spPr bwMode="auto">
            <a:xfrm>
              <a:off x="1008" y="365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20" name="Line 350"/>
            <p:cNvSpPr>
              <a:spLocks noChangeShapeType="1"/>
            </p:cNvSpPr>
            <p:nvPr/>
          </p:nvSpPr>
          <p:spPr bwMode="auto">
            <a:xfrm>
              <a:off x="987" y="3893"/>
              <a:ext cx="261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21" name="Text Box 351"/>
            <p:cNvSpPr txBox="1">
              <a:spLocks noChangeArrowheads="1"/>
            </p:cNvSpPr>
            <p:nvPr/>
          </p:nvSpPr>
          <p:spPr bwMode="auto">
            <a:xfrm>
              <a:off x="1248" y="3655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16722" name="Text Box 352"/>
            <p:cNvSpPr txBox="1">
              <a:spLocks noChangeArrowheads="1"/>
            </p:cNvSpPr>
            <p:nvPr/>
          </p:nvSpPr>
          <p:spPr bwMode="auto">
            <a:xfrm>
              <a:off x="1248" y="3788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16723" name="Text Box 353"/>
            <p:cNvSpPr txBox="1">
              <a:spLocks noChangeArrowheads="1"/>
            </p:cNvSpPr>
            <p:nvPr/>
          </p:nvSpPr>
          <p:spPr bwMode="auto">
            <a:xfrm>
              <a:off x="1239" y="3920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16724" name="Text Box 354"/>
            <p:cNvSpPr txBox="1">
              <a:spLocks noChangeArrowheads="1"/>
            </p:cNvSpPr>
            <p:nvPr/>
          </p:nvSpPr>
          <p:spPr bwMode="auto">
            <a:xfrm>
              <a:off x="1920" y="3216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Z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6725" name="Text Box 355"/>
            <p:cNvSpPr txBox="1">
              <a:spLocks noChangeArrowheads="1"/>
            </p:cNvSpPr>
            <p:nvPr/>
          </p:nvSpPr>
          <p:spPr bwMode="auto">
            <a:xfrm>
              <a:off x="1632" y="3127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16726" name="Line 356"/>
            <p:cNvSpPr>
              <a:spLocks noChangeShapeType="1"/>
            </p:cNvSpPr>
            <p:nvPr/>
          </p:nvSpPr>
          <p:spPr bwMode="auto">
            <a:xfrm>
              <a:off x="1680" y="3038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27" name="Line 357"/>
            <p:cNvSpPr>
              <a:spLocks noChangeShapeType="1"/>
            </p:cNvSpPr>
            <p:nvPr/>
          </p:nvSpPr>
          <p:spPr bwMode="auto">
            <a:xfrm>
              <a:off x="1547" y="3046"/>
              <a:ext cx="0" cy="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28" name="Text Box 358"/>
            <p:cNvSpPr txBox="1">
              <a:spLocks noChangeArrowheads="1"/>
            </p:cNvSpPr>
            <p:nvPr/>
          </p:nvSpPr>
          <p:spPr bwMode="auto">
            <a:xfrm>
              <a:off x="1440" y="3415"/>
              <a:ext cx="240" cy="5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16729" name="Line 359"/>
            <p:cNvSpPr>
              <a:spLocks noChangeShapeType="1"/>
            </p:cNvSpPr>
            <p:nvPr/>
          </p:nvSpPr>
          <p:spPr bwMode="auto">
            <a:xfrm>
              <a:off x="1819" y="3024"/>
              <a:ext cx="5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30" name="Text Box 360"/>
            <p:cNvSpPr txBox="1">
              <a:spLocks noChangeArrowheads="1"/>
            </p:cNvSpPr>
            <p:nvPr/>
          </p:nvSpPr>
          <p:spPr bwMode="auto">
            <a:xfrm>
              <a:off x="720" y="3127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6731" name="Text Box 361"/>
            <p:cNvSpPr txBox="1">
              <a:spLocks noChangeArrowheads="1"/>
            </p:cNvSpPr>
            <p:nvPr/>
          </p:nvSpPr>
          <p:spPr bwMode="auto">
            <a:xfrm>
              <a:off x="706" y="3247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6732" name="Text Box 362"/>
            <p:cNvSpPr txBox="1">
              <a:spLocks noChangeArrowheads="1"/>
            </p:cNvSpPr>
            <p:nvPr/>
          </p:nvSpPr>
          <p:spPr bwMode="auto">
            <a:xfrm>
              <a:off x="665" y="3379"/>
              <a:ext cx="34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3</a:t>
              </a:r>
              <a:endParaRPr lang="en-US" altLang="zh-CN" sz="1600"/>
            </a:p>
          </p:txBody>
        </p:sp>
        <p:sp>
          <p:nvSpPr>
            <p:cNvPr id="16733" name="Text Box 363"/>
            <p:cNvSpPr txBox="1">
              <a:spLocks noChangeArrowheads="1"/>
            </p:cNvSpPr>
            <p:nvPr/>
          </p:nvSpPr>
          <p:spPr bwMode="auto">
            <a:xfrm>
              <a:off x="720" y="3539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6734" name="Text Box 364"/>
            <p:cNvSpPr txBox="1">
              <a:spLocks noChangeArrowheads="1"/>
            </p:cNvSpPr>
            <p:nvPr/>
          </p:nvSpPr>
          <p:spPr bwMode="auto">
            <a:xfrm>
              <a:off x="720" y="3667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6735" name="Text Box 365"/>
            <p:cNvSpPr txBox="1">
              <a:spLocks noChangeArrowheads="1"/>
            </p:cNvSpPr>
            <p:nvPr/>
          </p:nvSpPr>
          <p:spPr bwMode="auto">
            <a:xfrm>
              <a:off x="740" y="3936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6736" name="Line 366"/>
            <p:cNvSpPr>
              <a:spLocks noChangeShapeType="1"/>
            </p:cNvSpPr>
            <p:nvPr/>
          </p:nvSpPr>
          <p:spPr bwMode="auto">
            <a:xfrm>
              <a:off x="1920" y="346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37" name="Text Box 367"/>
            <p:cNvSpPr txBox="1">
              <a:spLocks noChangeArrowheads="1"/>
            </p:cNvSpPr>
            <p:nvPr/>
          </p:nvSpPr>
          <p:spPr bwMode="auto">
            <a:xfrm>
              <a:off x="718" y="3810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</p:grpSp>
      <p:grpSp>
        <p:nvGrpSpPr>
          <p:cNvPr id="6" name="Group 426"/>
          <p:cNvGrpSpPr>
            <a:grpSpLocks/>
          </p:cNvGrpSpPr>
          <p:nvPr/>
        </p:nvGrpSpPr>
        <p:grpSpPr bwMode="auto">
          <a:xfrm>
            <a:off x="0" y="2286000"/>
            <a:ext cx="3276600" cy="1939925"/>
            <a:chOff x="0" y="1440"/>
            <a:chExt cx="2064" cy="1222"/>
          </a:xfrm>
        </p:grpSpPr>
        <p:sp>
          <p:nvSpPr>
            <p:cNvPr id="16666" name="Rectangle 296"/>
            <p:cNvSpPr>
              <a:spLocks noChangeArrowheads="1"/>
            </p:cNvSpPr>
            <p:nvPr/>
          </p:nvSpPr>
          <p:spPr bwMode="auto">
            <a:xfrm>
              <a:off x="1090" y="1604"/>
              <a:ext cx="619" cy="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67" name="Text Box 297"/>
            <p:cNvSpPr txBox="1">
              <a:spLocks noChangeArrowheads="1"/>
            </p:cNvSpPr>
            <p:nvPr/>
          </p:nvSpPr>
          <p:spPr bwMode="auto">
            <a:xfrm>
              <a:off x="1088" y="1569"/>
              <a:ext cx="18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6668" name="Text Box 298"/>
            <p:cNvSpPr txBox="1">
              <a:spLocks noChangeArrowheads="1"/>
            </p:cNvSpPr>
            <p:nvPr/>
          </p:nvSpPr>
          <p:spPr bwMode="auto">
            <a:xfrm>
              <a:off x="1075" y="1677"/>
              <a:ext cx="18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6669" name="Text Box 299"/>
            <p:cNvSpPr txBox="1">
              <a:spLocks noChangeArrowheads="1"/>
            </p:cNvSpPr>
            <p:nvPr/>
          </p:nvSpPr>
          <p:spPr bwMode="auto">
            <a:xfrm>
              <a:off x="1083" y="1785"/>
              <a:ext cx="18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16670" name="Text Box 300"/>
            <p:cNvSpPr txBox="1">
              <a:spLocks noChangeArrowheads="1"/>
            </p:cNvSpPr>
            <p:nvPr/>
          </p:nvSpPr>
          <p:spPr bwMode="auto">
            <a:xfrm>
              <a:off x="1083" y="1912"/>
              <a:ext cx="18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16671" name="Line 301"/>
            <p:cNvSpPr>
              <a:spLocks noChangeShapeType="1"/>
            </p:cNvSpPr>
            <p:nvPr/>
          </p:nvSpPr>
          <p:spPr bwMode="auto">
            <a:xfrm>
              <a:off x="861" y="1690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72" name="Line 302"/>
            <p:cNvSpPr>
              <a:spLocks noChangeShapeType="1"/>
            </p:cNvSpPr>
            <p:nvPr/>
          </p:nvSpPr>
          <p:spPr bwMode="auto">
            <a:xfrm>
              <a:off x="866" y="1914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73" name="Line 303"/>
            <p:cNvSpPr>
              <a:spLocks noChangeShapeType="1"/>
            </p:cNvSpPr>
            <p:nvPr/>
          </p:nvSpPr>
          <p:spPr bwMode="auto">
            <a:xfrm>
              <a:off x="866" y="2129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74" name="Line 304"/>
            <p:cNvSpPr>
              <a:spLocks noChangeShapeType="1"/>
            </p:cNvSpPr>
            <p:nvPr/>
          </p:nvSpPr>
          <p:spPr bwMode="auto">
            <a:xfrm>
              <a:off x="866" y="2387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75" name="Text Box 305"/>
            <p:cNvSpPr txBox="1">
              <a:spLocks noChangeArrowheads="1"/>
            </p:cNvSpPr>
            <p:nvPr/>
          </p:nvSpPr>
          <p:spPr bwMode="auto">
            <a:xfrm>
              <a:off x="1300" y="1577"/>
              <a:ext cx="31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16676" name="Text Box 306"/>
            <p:cNvSpPr txBox="1">
              <a:spLocks noChangeArrowheads="1"/>
            </p:cNvSpPr>
            <p:nvPr/>
          </p:nvSpPr>
          <p:spPr bwMode="auto">
            <a:xfrm>
              <a:off x="1158" y="1580"/>
              <a:ext cx="31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16677" name="Line 307"/>
            <p:cNvSpPr>
              <a:spLocks noChangeShapeType="1"/>
            </p:cNvSpPr>
            <p:nvPr/>
          </p:nvSpPr>
          <p:spPr bwMode="auto">
            <a:xfrm>
              <a:off x="863" y="1810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78" name="Line 308"/>
            <p:cNvSpPr>
              <a:spLocks noChangeShapeType="1"/>
            </p:cNvSpPr>
            <p:nvPr/>
          </p:nvSpPr>
          <p:spPr bwMode="auto">
            <a:xfrm>
              <a:off x="866" y="2043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79" name="Line 309"/>
            <p:cNvSpPr>
              <a:spLocks noChangeShapeType="1"/>
            </p:cNvSpPr>
            <p:nvPr/>
          </p:nvSpPr>
          <p:spPr bwMode="auto">
            <a:xfrm>
              <a:off x="600" y="2258"/>
              <a:ext cx="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80" name="Line 310"/>
            <p:cNvSpPr>
              <a:spLocks noChangeShapeType="1"/>
            </p:cNvSpPr>
            <p:nvPr/>
          </p:nvSpPr>
          <p:spPr bwMode="auto">
            <a:xfrm>
              <a:off x="874" y="2533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81" name="Text Box 311"/>
            <p:cNvSpPr txBox="1">
              <a:spLocks noChangeArrowheads="1"/>
            </p:cNvSpPr>
            <p:nvPr/>
          </p:nvSpPr>
          <p:spPr bwMode="auto">
            <a:xfrm>
              <a:off x="1088" y="2043"/>
              <a:ext cx="18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16682" name="Text Box 312"/>
            <p:cNvSpPr txBox="1">
              <a:spLocks noChangeArrowheads="1"/>
            </p:cNvSpPr>
            <p:nvPr/>
          </p:nvSpPr>
          <p:spPr bwMode="auto">
            <a:xfrm>
              <a:off x="1088" y="2162"/>
              <a:ext cx="18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16683" name="Text Box 313"/>
            <p:cNvSpPr txBox="1">
              <a:spLocks noChangeArrowheads="1"/>
            </p:cNvSpPr>
            <p:nvPr/>
          </p:nvSpPr>
          <p:spPr bwMode="auto">
            <a:xfrm>
              <a:off x="1080" y="2281"/>
              <a:ext cx="185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16684" name="Text Box 314"/>
            <p:cNvSpPr txBox="1">
              <a:spLocks noChangeArrowheads="1"/>
            </p:cNvSpPr>
            <p:nvPr/>
          </p:nvSpPr>
          <p:spPr bwMode="auto">
            <a:xfrm>
              <a:off x="1709" y="1569"/>
              <a:ext cx="35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6685" name="Text Box 315"/>
            <p:cNvSpPr txBox="1">
              <a:spLocks noChangeArrowheads="1"/>
            </p:cNvSpPr>
            <p:nvPr/>
          </p:nvSpPr>
          <p:spPr bwMode="auto">
            <a:xfrm>
              <a:off x="1443" y="1569"/>
              <a:ext cx="31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16686" name="Line 316"/>
            <p:cNvSpPr>
              <a:spLocks noChangeShapeType="1"/>
            </p:cNvSpPr>
            <p:nvPr/>
          </p:nvSpPr>
          <p:spPr bwMode="auto">
            <a:xfrm>
              <a:off x="1487" y="1440"/>
              <a:ext cx="0" cy="1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87" name="Line 317"/>
            <p:cNvSpPr>
              <a:spLocks noChangeShapeType="1"/>
            </p:cNvSpPr>
            <p:nvPr/>
          </p:nvSpPr>
          <p:spPr bwMode="auto">
            <a:xfrm>
              <a:off x="1364" y="1464"/>
              <a:ext cx="0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88" name="Text Box 318"/>
            <p:cNvSpPr txBox="1">
              <a:spLocks noChangeArrowheads="1"/>
            </p:cNvSpPr>
            <p:nvPr/>
          </p:nvSpPr>
          <p:spPr bwMode="auto">
            <a:xfrm>
              <a:off x="1265" y="1828"/>
              <a:ext cx="222" cy="5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16689" name="Line 319"/>
            <p:cNvSpPr>
              <a:spLocks noChangeShapeType="1"/>
            </p:cNvSpPr>
            <p:nvPr/>
          </p:nvSpPr>
          <p:spPr bwMode="auto">
            <a:xfrm>
              <a:off x="1620" y="1440"/>
              <a:ext cx="0" cy="1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90" name="Text Box 320"/>
            <p:cNvSpPr txBox="1">
              <a:spLocks noChangeArrowheads="1"/>
            </p:cNvSpPr>
            <p:nvPr/>
          </p:nvSpPr>
          <p:spPr bwMode="auto">
            <a:xfrm>
              <a:off x="672" y="1536"/>
              <a:ext cx="18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6691" name="Text Box 321"/>
            <p:cNvSpPr txBox="1">
              <a:spLocks noChangeArrowheads="1"/>
            </p:cNvSpPr>
            <p:nvPr/>
          </p:nvSpPr>
          <p:spPr bwMode="auto">
            <a:xfrm>
              <a:off x="528" y="1650"/>
              <a:ext cx="29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/>
                <a:t>X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16692" name="Text Box 322"/>
            <p:cNvSpPr txBox="1">
              <a:spLocks noChangeArrowheads="1"/>
            </p:cNvSpPr>
            <p:nvPr/>
          </p:nvSpPr>
          <p:spPr bwMode="auto">
            <a:xfrm>
              <a:off x="528" y="1776"/>
              <a:ext cx="315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3</a:t>
              </a:r>
              <a:endParaRPr lang="en-US" altLang="zh-CN" sz="1600"/>
            </a:p>
          </p:txBody>
        </p:sp>
        <p:sp>
          <p:nvSpPr>
            <p:cNvPr id="16693" name="Text Box 323"/>
            <p:cNvSpPr txBox="1">
              <a:spLocks noChangeArrowheads="1"/>
            </p:cNvSpPr>
            <p:nvPr/>
          </p:nvSpPr>
          <p:spPr bwMode="auto">
            <a:xfrm>
              <a:off x="600" y="1939"/>
              <a:ext cx="18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6694" name="Text Box 324"/>
            <p:cNvSpPr txBox="1">
              <a:spLocks noChangeArrowheads="1"/>
            </p:cNvSpPr>
            <p:nvPr/>
          </p:nvSpPr>
          <p:spPr bwMode="auto">
            <a:xfrm>
              <a:off x="600" y="2054"/>
              <a:ext cx="26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  <a:endParaRPr lang="en-US" altLang="zh-CN" sz="1600" baseline="-25000"/>
            </a:p>
          </p:txBody>
        </p:sp>
        <p:sp>
          <p:nvSpPr>
            <p:cNvPr id="16695" name="Text Box 325"/>
            <p:cNvSpPr txBox="1">
              <a:spLocks noChangeArrowheads="1"/>
            </p:cNvSpPr>
            <p:nvPr/>
          </p:nvSpPr>
          <p:spPr bwMode="auto">
            <a:xfrm>
              <a:off x="644" y="2319"/>
              <a:ext cx="18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6696" name="Text Box 326"/>
            <p:cNvSpPr txBox="1">
              <a:spLocks noChangeArrowheads="1"/>
            </p:cNvSpPr>
            <p:nvPr/>
          </p:nvSpPr>
          <p:spPr bwMode="auto">
            <a:xfrm>
              <a:off x="1088" y="2431"/>
              <a:ext cx="18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7</a:t>
              </a:r>
            </a:p>
          </p:txBody>
        </p:sp>
        <p:sp>
          <p:nvSpPr>
            <p:cNvPr id="16697" name="Text Box 327"/>
            <p:cNvSpPr txBox="1">
              <a:spLocks noChangeArrowheads="1"/>
            </p:cNvSpPr>
            <p:nvPr/>
          </p:nvSpPr>
          <p:spPr bwMode="auto">
            <a:xfrm>
              <a:off x="653" y="2449"/>
              <a:ext cx="185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sz="1600"/>
            </a:p>
          </p:txBody>
        </p:sp>
        <p:sp>
          <p:nvSpPr>
            <p:cNvPr id="16698" name="Line 328"/>
            <p:cNvSpPr>
              <a:spLocks noChangeShapeType="1"/>
            </p:cNvSpPr>
            <p:nvPr/>
          </p:nvSpPr>
          <p:spPr bwMode="auto">
            <a:xfrm>
              <a:off x="1709" y="1871"/>
              <a:ext cx="3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6699" name="Group 329"/>
            <p:cNvGrpSpPr>
              <a:grpSpLocks/>
            </p:cNvGrpSpPr>
            <p:nvPr/>
          </p:nvGrpSpPr>
          <p:grpSpPr bwMode="auto">
            <a:xfrm>
              <a:off x="323" y="2129"/>
              <a:ext cx="269" cy="249"/>
              <a:chOff x="1526" y="3744"/>
              <a:chExt cx="291" cy="277"/>
            </a:xfrm>
          </p:grpSpPr>
          <p:sp>
            <p:nvSpPr>
              <p:cNvPr id="16703" name="Freeform 330"/>
              <p:cNvSpPr>
                <a:spLocks/>
              </p:cNvSpPr>
              <p:nvPr/>
            </p:nvSpPr>
            <p:spPr bwMode="auto">
              <a:xfrm>
                <a:off x="1632" y="3744"/>
                <a:ext cx="185" cy="261"/>
              </a:xfrm>
              <a:custGeom>
                <a:avLst/>
                <a:gdLst>
                  <a:gd name="T0" fmla="*/ 0 w 185"/>
                  <a:gd name="T1" fmla="*/ 0 h 261"/>
                  <a:gd name="T2" fmla="*/ 151 w 185"/>
                  <a:gd name="T3" fmla="*/ 58 h 261"/>
                  <a:gd name="T4" fmla="*/ 160 w 185"/>
                  <a:gd name="T5" fmla="*/ 186 h 261"/>
                  <a:gd name="T6" fmla="*/ 0 w 185"/>
                  <a:gd name="T7" fmla="*/ 261 h 2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261"/>
                  <a:gd name="T14" fmla="*/ 185 w 185"/>
                  <a:gd name="T15" fmla="*/ 261 h 2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261">
                    <a:moveTo>
                      <a:pt x="0" y="0"/>
                    </a:moveTo>
                    <a:cubicBezTo>
                      <a:pt x="25" y="10"/>
                      <a:pt x="124" y="27"/>
                      <a:pt x="151" y="58"/>
                    </a:cubicBezTo>
                    <a:cubicBezTo>
                      <a:pt x="178" y="89"/>
                      <a:pt x="185" y="152"/>
                      <a:pt x="160" y="186"/>
                    </a:cubicBezTo>
                    <a:cubicBezTo>
                      <a:pt x="135" y="220"/>
                      <a:pt x="33" y="246"/>
                      <a:pt x="0" y="261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704" name="Freeform 331"/>
              <p:cNvSpPr>
                <a:spLocks/>
              </p:cNvSpPr>
              <p:nvPr/>
            </p:nvSpPr>
            <p:spPr bwMode="auto">
              <a:xfrm>
                <a:off x="1632" y="3760"/>
                <a:ext cx="96" cy="261"/>
              </a:xfrm>
              <a:custGeom>
                <a:avLst/>
                <a:gdLst>
                  <a:gd name="T0" fmla="*/ 0 w 96"/>
                  <a:gd name="T1" fmla="*/ 0 h 261"/>
                  <a:gd name="T2" fmla="*/ 82 w 96"/>
                  <a:gd name="T3" fmla="*/ 75 h 261"/>
                  <a:gd name="T4" fmla="*/ 82 w 96"/>
                  <a:gd name="T5" fmla="*/ 167 h 261"/>
                  <a:gd name="T6" fmla="*/ 0 w 96"/>
                  <a:gd name="T7" fmla="*/ 261 h 2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261"/>
                  <a:gd name="T14" fmla="*/ 96 w 96"/>
                  <a:gd name="T15" fmla="*/ 261 h 2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261">
                    <a:moveTo>
                      <a:pt x="0" y="0"/>
                    </a:moveTo>
                    <a:cubicBezTo>
                      <a:pt x="14" y="12"/>
                      <a:pt x="68" y="47"/>
                      <a:pt x="82" y="75"/>
                    </a:cubicBezTo>
                    <a:cubicBezTo>
                      <a:pt x="96" y="103"/>
                      <a:pt x="96" y="136"/>
                      <a:pt x="82" y="167"/>
                    </a:cubicBezTo>
                    <a:cubicBezTo>
                      <a:pt x="68" y="198"/>
                      <a:pt x="17" y="242"/>
                      <a:pt x="0" y="261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705" name="Line 332"/>
              <p:cNvSpPr>
                <a:spLocks noChangeShapeType="1"/>
              </p:cNvSpPr>
              <p:nvPr/>
            </p:nvSpPr>
            <p:spPr bwMode="auto">
              <a:xfrm>
                <a:off x="1526" y="382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706" name="Line 333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6700" name="Text Box 334"/>
            <p:cNvSpPr txBox="1">
              <a:spLocks noChangeArrowheads="1"/>
            </p:cNvSpPr>
            <p:nvPr/>
          </p:nvSpPr>
          <p:spPr bwMode="auto">
            <a:xfrm>
              <a:off x="67" y="2086"/>
              <a:ext cx="3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6</a:t>
              </a:r>
              <a:endParaRPr lang="en-US" altLang="zh-CN" sz="1600"/>
            </a:p>
          </p:txBody>
        </p:sp>
        <p:graphicFrame>
          <p:nvGraphicFramePr>
            <p:cNvPr id="16390" name="Object 335"/>
            <p:cNvGraphicFramePr>
              <a:graphicFrameLocks noChangeAspect="1"/>
            </p:cNvGraphicFramePr>
            <p:nvPr/>
          </p:nvGraphicFramePr>
          <p:xfrm>
            <a:off x="0" y="2258"/>
            <a:ext cx="396" cy="208"/>
          </p:xfrm>
          <a:graphic>
            <a:graphicData uri="http://schemas.openxmlformats.org/presentationml/2006/ole">
              <p:oleObj spid="_x0000_s16390" name="Equation" r:id="rId9" imgW="508680" imgH="304560" progId="Equation.3">
                <p:embed/>
              </p:oleObj>
            </a:graphicData>
          </a:graphic>
        </p:graphicFrame>
        <p:sp>
          <p:nvSpPr>
            <p:cNvPr id="16701" name="Line 409"/>
            <p:cNvSpPr>
              <a:spLocks noChangeShapeType="1"/>
            </p:cNvSpPr>
            <p:nvPr/>
          </p:nvSpPr>
          <p:spPr bwMode="auto">
            <a:xfrm>
              <a:off x="597" y="168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702" name="Line 410"/>
            <p:cNvSpPr>
              <a:spLocks noChangeShapeType="1"/>
            </p:cNvSpPr>
            <p:nvPr/>
          </p:nvSpPr>
          <p:spPr bwMode="auto">
            <a:xfrm flipV="1">
              <a:off x="576" y="1819"/>
              <a:ext cx="110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74524" name="Oval 412"/>
          <p:cNvSpPr>
            <a:spLocks noChangeArrowheads="1"/>
          </p:cNvSpPr>
          <p:nvPr/>
        </p:nvSpPr>
        <p:spPr bwMode="auto">
          <a:xfrm>
            <a:off x="6934200" y="2293938"/>
            <a:ext cx="457200" cy="4386262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8" name="Group 415"/>
          <p:cNvGrpSpPr>
            <a:grpSpLocks/>
          </p:cNvGrpSpPr>
          <p:nvPr/>
        </p:nvGrpSpPr>
        <p:grpSpPr bwMode="auto">
          <a:xfrm>
            <a:off x="838200" y="4572000"/>
            <a:ext cx="2405063" cy="1938338"/>
            <a:chOff x="549" y="2592"/>
            <a:chExt cx="1515" cy="1221"/>
          </a:xfrm>
        </p:grpSpPr>
        <p:sp>
          <p:nvSpPr>
            <p:cNvPr id="16631" name="Rectangle 369"/>
            <p:cNvSpPr>
              <a:spLocks noChangeArrowheads="1"/>
            </p:cNvSpPr>
            <p:nvPr/>
          </p:nvSpPr>
          <p:spPr bwMode="auto">
            <a:xfrm>
              <a:off x="1090" y="2756"/>
              <a:ext cx="619" cy="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32" name="Text Box 370"/>
            <p:cNvSpPr txBox="1">
              <a:spLocks noChangeArrowheads="1"/>
            </p:cNvSpPr>
            <p:nvPr/>
          </p:nvSpPr>
          <p:spPr bwMode="auto">
            <a:xfrm>
              <a:off x="1088" y="2721"/>
              <a:ext cx="18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6633" name="Text Box 371"/>
            <p:cNvSpPr txBox="1">
              <a:spLocks noChangeArrowheads="1"/>
            </p:cNvSpPr>
            <p:nvPr/>
          </p:nvSpPr>
          <p:spPr bwMode="auto">
            <a:xfrm>
              <a:off x="1075" y="2829"/>
              <a:ext cx="18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6634" name="Text Box 372"/>
            <p:cNvSpPr txBox="1">
              <a:spLocks noChangeArrowheads="1"/>
            </p:cNvSpPr>
            <p:nvPr/>
          </p:nvSpPr>
          <p:spPr bwMode="auto">
            <a:xfrm>
              <a:off x="1083" y="2937"/>
              <a:ext cx="18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16635" name="Text Box 373"/>
            <p:cNvSpPr txBox="1">
              <a:spLocks noChangeArrowheads="1"/>
            </p:cNvSpPr>
            <p:nvPr/>
          </p:nvSpPr>
          <p:spPr bwMode="auto">
            <a:xfrm>
              <a:off x="1083" y="3064"/>
              <a:ext cx="18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16636" name="Line 374"/>
            <p:cNvSpPr>
              <a:spLocks noChangeShapeType="1"/>
            </p:cNvSpPr>
            <p:nvPr/>
          </p:nvSpPr>
          <p:spPr bwMode="auto">
            <a:xfrm>
              <a:off x="861" y="2842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37" name="Line 375"/>
            <p:cNvSpPr>
              <a:spLocks noChangeShapeType="1"/>
            </p:cNvSpPr>
            <p:nvPr/>
          </p:nvSpPr>
          <p:spPr bwMode="auto">
            <a:xfrm>
              <a:off x="866" y="3066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38" name="Line 376"/>
            <p:cNvSpPr>
              <a:spLocks noChangeShapeType="1"/>
            </p:cNvSpPr>
            <p:nvPr/>
          </p:nvSpPr>
          <p:spPr bwMode="auto">
            <a:xfrm>
              <a:off x="864" y="3312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39" name="Line 377"/>
            <p:cNvSpPr>
              <a:spLocks noChangeShapeType="1"/>
            </p:cNvSpPr>
            <p:nvPr/>
          </p:nvSpPr>
          <p:spPr bwMode="auto">
            <a:xfrm>
              <a:off x="866" y="3539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40" name="Text Box 378"/>
            <p:cNvSpPr txBox="1">
              <a:spLocks noChangeArrowheads="1"/>
            </p:cNvSpPr>
            <p:nvPr/>
          </p:nvSpPr>
          <p:spPr bwMode="auto">
            <a:xfrm>
              <a:off x="1300" y="2729"/>
              <a:ext cx="31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16641" name="Text Box 379"/>
            <p:cNvSpPr txBox="1">
              <a:spLocks noChangeArrowheads="1"/>
            </p:cNvSpPr>
            <p:nvPr/>
          </p:nvSpPr>
          <p:spPr bwMode="auto">
            <a:xfrm>
              <a:off x="1158" y="2732"/>
              <a:ext cx="31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16642" name="Line 380"/>
            <p:cNvSpPr>
              <a:spLocks noChangeShapeType="1"/>
            </p:cNvSpPr>
            <p:nvPr/>
          </p:nvSpPr>
          <p:spPr bwMode="auto">
            <a:xfrm>
              <a:off x="863" y="2962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43" name="Line 381"/>
            <p:cNvSpPr>
              <a:spLocks noChangeShapeType="1"/>
            </p:cNvSpPr>
            <p:nvPr/>
          </p:nvSpPr>
          <p:spPr bwMode="auto">
            <a:xfrm>
              <a:off x="866" y="3195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44" name="Line 382"/>
            <p:cNvSpPr>
              <a:spLocks noChangeShapeType="1"/>
            </p:cNvSpPr>
            <p:nvPr/>
          </p:nvSpPr>
          <p:spPr bwMode="auto">
            <a:xfrm>
              <a:off x="864" y="3408"/>
              <a:ext cx="22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45" name="Line 383"/>
            <p:cNvSpPr>
              <a:spLocks noChangeShapeType="1"/>
            </p:cNvSpPr>
            <p:nvPr/>
          </p:nvSpPr>
          <p:spPr bwMode="auto">
            <a:xfrm>
              <a:off x="874" y="3685"/>
              <a:ext cx="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46" name="Text Box 384"/>
            <p:cNvSpPr txBox="1">
              <a:spLocks noChangeArrowheads="1"/>
            </p:cNvSpPr>
            <p:nvPr/>
          </p:nvSpPr>
          <p:spPr bwMode="auto">
            <a:xfrm>
              <a:off x="1088" y="3195"/>
              <a:ext cx="18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16647" name="Text Box 385"/>
            <p:cNvSpPr txBox="1">
              <a:spLocks noChangeArrowheads="1"/>
            </p:cNvSpPr>
            <p:nvPr/>
          </p:nvSpPr>
          <p:spPr bwMode="auto">
            <a:xfrm>
              <a:off x="1088" y="3314"/>
              <a:ext cx="18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16648" name="Text Box 386"/>
            <p:cNvSpPr txBox="1">
              <a:spLocks noChangeArrowheads="1"/>
            </p:cNvSpPr>
            <p:nvPr/>
          </p:nvSpPr>
          <p:spPr bwMode="auto">
            <a:xfrm>
              <a:off x="1080" y="3433"/>
              <a:ext cx="185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16649" name="Text Box 387"/>
            <p:cNvSpPr txBox="1">
              <a:spLocks noChangeArrowheads="1"/>
            </p:cNvSpPr>
            <p:nvPr/>
          </p:nvSpPr>
          <p:spPr bwMode="auto">
            <a:xfrm>
              <a:off x="1709" y="2721"/>
              <a:ext cx="35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16650" name="Text Box 388"/>
            <p:cNvSpPr txBox="1">
              <a:spLocks noChangeArrowheads="1"/>
            </p:cNvSpPr>
            <p:nvPr/>
          </p:nvSpPr>
          <p:spPr bwMode="auto">
            <a:xfrm>
              <a:off x="1443" y="2721"/>
              <a:ext cx="31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16651" name="Line 389"/>
            <p:cNvSpPr>
              <a:spLocks noChangeShapeType="1"/>
            </p:cNvSpPr>
            <p:nvPr/>
          </p:nvSpPr>
          <p:spPr bwMode="auto">
            <a:xfrm>
              <a:off x="1487" y="2592"/>
              <a:ext cx="0" cy="1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52" name="Line 390"/>
            <p:cNvSpPr>
              <a:spLocks noChangeShapeType="1"/>
            </p:cNvSpPr>
            <p:nvPr/>
          </p:nvSpPr>
          <p:spPr bwMode="auto">
            <a:xfrm>
              <a:off x="1364" y="2616"/>
              <a:ext cx="0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53" name="Text Box 391"/>
            <p:cNvSpPr txBox="1">
              <a:spLocks noChangeArrowheads="1"/>
            </p:cNvSpPr>
            <p:nvPr/>
          </p:nvSpPr>
          <p:spPr bwMode="auto">
            <a:xfrm>
              <a:off x="1265" y="2980"/>
              <a:ext cx="222" cy="5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16654" name="Line 392"/>
            <p:cNvSpPr>
              <a:spLocks noChangeShapeType="1"/>
            </p:cNvSpPr>
            <p:nvPr/>
          </p:nvSpPr>
          <p:spPr bwMode="auto">
            <a:xfrm>
              <a:off x="1620" y="2592"/>
              <a:ext cx="0" cy="1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55" name="Text Box 393"/>
            <p:cNvSpPr txBox="1">
              <a:spLocks noChangeArrowheads="1"/>
            </p:cNvSpPr>
            <p:nvPr/>
          </p:nvSpPr>
          <p:spPr bwMode="auto">
            <a:xfrm>
              <a:off x="576" y="2688"/>
              <a:ext cx="26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16656" name="Text Box 394"/>
            <p:cNvSpPr txBox="1">
              <a:spLocks noChangeArrowheads="1"/>
            </p:cNvSpPr>
            <p:nvPr/>
          </p:nvSpPr>
          <p:spPr bwMode="auto">
            <a:xfrm>
              <a:off x="578" y="2819"/>
              <a:ext cx="18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6657" name="Text Box 395"/>
            <p:cNvSpPr txBox="1">
              <a:spLocks noChangeArrowheads="1"/>
            </p:cNvSpPr>
            <p:nvPr/>
          </p:nvSpPr>
          <p:spPr bwMode="auto">
            <a:xfrm>
              <a:off x="549" y="2947"/>
              <a:ext cx="315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3</a:t>
              </a:r>
              <a:endParaRPr lang="en-US" altLang="zh-CN" sz="1600"/>
            </a:p>
          </p:txBody>
        </p:sp>
        <p:sp>
          <p:nvSpPr>
            <p:cNvPr id="16658" name="Text Box 396"/>
            <p:cNvSpPr txBox="1">
              <a:spLocks noChangeArrowheads="1"/>
            </p:cNvSpPr>
            <p:nvPr/>
          </p:nvSpPr>
          <p:spPr bwMode="auto">
            <a:xfrm>
              <a:off x="600" y="3091"/>
              <a:ext cx="18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6659" name="Text Box 397"/>
            <p:cNvSpPr txBox="1">
              <a:spLocks noChangeArrowheads="1"/>
            </p:cNvSpPr>
            <p:nvPr/>
          </p:nvSpPr>
          <p:spPr bwMode="auto">
            <a:xfrm>
              <a:off x="600" y="3206"/>
              <a:ext cx="26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4</a:t>
              </a:r>
            </a:p>
          </p:txBody>
        </p:sp>
        <p:sp>
          <p:nvSpPr>
            <p:cNvPr id="16660" name="Text Box 398"/>
            <p:cNvSpPr txBox="1">
              <a:spLocks noChangeArrowheads="1"/>
            </p:cNvSpPr>
            <p:nvPr/>
          </p:nvSpPr>
          <p:spPr bwMode="auto">
            <a:xfrm>
              <a:off x="644" y="3471"/>
              <a:ext cx="18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6661" name="Text Box 399"/>
            <p:cNvSpPr txBox="1">
              <a:spLocks noChangeArrowheads="1"/>
            </p:cNvSpPr>
            <p:nvPr/>
          </p:nvSpPr>
          <p:spPr bwMode="auto">
            <a:xfrm>
              <a:off x="1088" y="3583"/>
              <a:ext cx="18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7</a:t>
              </a:r>
            </a:p>
          </p:txBody>
        </p:sp>
        <p:sp>
          <p:nvSpPr>
            <p:cNvPr id="16662" name="Text Box 400"/>
            <p:cNvSpPr txBox="1">
              <a:spLocks noChangeArrowheads="1"/>
            </p:cNvSpPr>
            <p:nvPr/>
          </p:nvSpPr>
          <p:spPr bwMode="auto">
            <a:xfrm>
              <a:off x="653" y="3601"/>
              <a:ext cx="185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sz="1600"/>
            </a:p>
          </p:txBody>
        </p:sp>
        <p:sp>
          <p:nvSpPr>
            <p:cNvPr id="16663" name="Line 401"/>
            <p:cNvSpPr>
              <a:spLocks noChangeShapeType="1"/>
            </p:cNvSpPr>
            <p:nvPr/>
          </p:nvSpPr>
          <p:spPr bwMode="auto">
            <a:xfrm>
              <a:off x="1709" y="3023"/>
              <a:ext cx="3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64" name="Line 413"/>
            <p:cNvSpPr>
              <a:spLocks noChangeShapeType="1"/>
            </p:cNvSpPr>
            <p:nvPr/>
          </p:nvSpPr>
          <p:spPr bwMode="auto">
            <a:xfrm>
              <a:off x="624" y="29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65" name="Text Box 414"/>
            <p:cNvSpPr txBox="1">
              <a:spLocks noChangeArrowheads="1"/>
            </p:cNvSpPr>
            <p:nvPr/>
          </p:nvSpPr>
          <p:spPr bwMode="auto">
            <a:xfrm>
              <a:off x="624" y="3360"/>
              <a:ext cx="18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</p:grpSp>
      <p:grpSp>
        <p:nvGrpSpPr>
          <p:cNvPr id="9" name="Group 425"/>
          <p:cNvGrpSpPr>
            <a:grpSpLocks/>
          </p:cNvGrpSpPr>
          <p:nvPr/>
        </p:nvGrpSpPr>
        <p:grpSpPr bwMode="auto">
          <a:xfrm>
            <a:off x="5456238" y="42863"/>
            <a:ext cx="3340100" cy="1893887"/>
            <a:chOff x="3437" y="27"/>
            <a:chExt cx="2104" cy="1193"/>
          </a:xfrm>
        </p:grpSpPr>
        <p:sp>
          <p:nvSpPr>
            <p:cNvPr id="16593" name="Rectangle 256"/>
            <p:cNvSpPr>
              <a:spLocks noChangeArrowheads="1"/>
            </p:cNvSpPr>
            <p:nvPr/>
          </p:nvSpPr>
          <p:spPr bwMode="auto">
            <a:xfrm>
              <a:off x="4487" y="169"/>
              <a:ext cx="670" cy="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594" name="Text Box 257"/>
            <p:cNvSpPr txBox="1">
              <a:spLocks noChangeArrowheads="1"/>
            </p:cNvSpPr>
            <p:nvPr/>
          </p:nvSpPr>
          <p:spPr bwMode="auto">
            <a:xfrm>
              <a:off x="4485" y="130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6595" name="Text Box 258"/>
            <p:cNvSpPr txBox="1">
              <a:spLocks noChangeArrowheads="1"/>
            </p:cNvSpPr>
            <p:nvPr/>
          </p:nvSpPr>
          <p:spPr bwMode="auto">
            <a:xfrm>
              <a:off x="4471" y="250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6596" name="Text Box 259"/>
            <p:cNvSpPr txBox="1">
              <a:spLocks noChangeArrowheads="1"/>
            </p:cNvSpPr>
            <p:nvPr/>
          </p:nvSpPr>
          <p:spPr bwMode="auto">
            <a:xfrm>
              <a:off x="4480" y="370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16597" name="Text Box 260"/>
            <p:cNvSpPr txBox="1">
              <a:spLocks noChangeArrowheads="1"/>
            </p:cNvSpPr>
            <p:nvPr/>
          </p:nvSpPr>
          <p:spPr bwMode="auto">
            <a:xfrm>
              <a:off x="4480" y="512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16598" name="Line 261"/>
            <p:cNvSpPr>
              <a:spLocks noChangeShapeType="1"/>
            </p:cNvSpPr>
            <p:nvPr/>
          </p:nvSpPr>
          <p:spPr bwMode="auto">
            <a:xfrm>
              <a:off x="4240" y="26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599" name="Line 262"/>
            <p:cNvSpPr>
              <a:spLocks noChangeShapeType="1"/>
            </p:cNvSpPr>
            <p:nvPr/>
          </p:nvSpPr>
          <p:spPr bwMode="auto">
            <a:xfrm>
              <a:off x="4245" y="51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00" name="Line 263"/>
            <p:cNvSpPr>
              <a:spLocks noChangeShapeType="1"/>
            </p:cNvSpPr>
            <p:nvPr/>
          </p:nvSpPr>
          <p:spPr bwMode="auto">
            <a:xfrm>
              <a:off x="4245" y="75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01" name="Line 264"/>
            <p:cNvSpPr>
              <a:spLocks noChangeShapeType="1"/>
            </p:cNvSpPr>
            <p:nvPr/>
          </p:nvSpPr>
          <p:spPr bwMode="auto">
            <a:xfrm>
              <a:off x="4245" y="104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02" name="Text Box 265"/>
            <p:cNvSpPr txBox="1">
              <a:spLocks noChangeArrowheads="1"/>
            </p:cNvSpPr>
            <p:nvPr/>
          </p:nvSpPr>
          <p:spPr bwMode="auto">
            <a:xfrm>
              <a:off x="4714" y="139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16603" name="Text Box 266"/>
            <p:cNvSpPr txBox="1">
              <a:spLocks noChangeArrowheads="1"/>
            </p:cNvSpPr>
            <p:nvPr/>
          </p:nvSpPr>
          <p:spPr bwMode="auto">
            <a:xfrm>
              <a:off x="4561" y="142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16604" name="Line 267"/>
            <p:cNvSpPr>
              <a:spLocks noChangeShapeType="1"/>
            </p:cNvSpPr>
            <p:nvPr/>
          </p:nvSpPr>
          <p:spPr bwMode="auto">
            <a:xfrm>
              <a:off x="4242" y="39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05" name="Line 268"/>
            <p:cNvSpPr>
              <a:spLocks noChangeShapeType="1"/>
            </p:cNvSpPr>
            <p:nvPr/>
          </p:nvSpPr>
          <p:spPr bwMode="auto">
            <a:xfrm>
              <a:off x="4245" y="65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06" name="Line 269"/>
            <p:cNvSpPr>
              <a:spLocks noChangeShapeType="1"/>
            </p:cNvSpPr>
            <p:nvPr/>
          </p:nvSpPr>
          <p:spPr bwMode="auto">
            <a:xfrm>
              <a:off x="4224" y="912"/>
              <a:ext cx="261" cy="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07" name="Text Box 270"/>
            <p:cNvSpPr txBox="1">
              <a:spLocks noChangeArrowheads="1"/>
            </p:cNvSpPr>
            <p:nvPr/>
          </p:nvSpPr>
          <p:spPr bwMode="auto">
            <a:xfrm>
              <a:off x="4485" y="658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16608" name="Text Box 271"/>
            <p:cNvSpPr txBox="1">
              <a:spLocks noChangeArrowheads="1"/>
            </p:cNvSpPr>
            <p:nvPr/>
          </p:nvSpPr>
          <p:spPr bwMode="auto">
            <a:xfrm>
              <a:off x="4485" y="791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16609" name="Text Box 272"/>
            <p:cNvSpPr txBox="1">
              <a:spLocks noChangeArrowheads="1"/>
            </p:cNvSpPr>
            <p:nvPr/>
          </p:nvSpPr>
          <p:spPr bwMode="auto">
            <a:xfrm>
              <a:off x="4476" y="923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16610" name="Text Box 273"/>
            <p:cNvSpPr txBox="1">
              <a:spLocks noChangeArrowheads="1"/>
            </p:cNvSpPr>
            <p:nvPr/>
          </p:nvSpPr>
          <p:spPr bwMode="auto">
            <a:xfrm>
              <a:off x="5157" y="219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Z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6611" name="Text Box 274"/>
            <p:cNvSpPr txBox="1">
              <a:spLocks noChangeArrowheads="1"/>
            </p:cNvSpPr>
            <p:nvPr/>
          </p:nvSpPr>
          <p:spPr bwMode="auto">
            <a:xfrm>
              <a:off x="4869" y="130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16612" name="Line 275"/>
            <p:cNvSpPr>
              <a:spLocks noChangeShapeType="1"/>
            </p:cNvSpPr>
            <p:nvPr/>
          </p:nvSpPr>
          <p:spPr bwMode="auto">
            <a:xfrm>
              <a:off x="4917" y="41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13" name="Line 276"/>
            <p:cNvSpPr>
              <a:spLocks noChangeShapeType="1"/>
            </p:cNvSpPr>
            <p:nvPr/>
          </p:nvSpPr>
          <p:spPr bwMode="auto">
            <a:xfrm>
              <a:off x="4784" y="49"/>
              <a:ext cx="0" cy="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14" name="Text Box 277"/>
            <p:cNvSpPr txBox="1">
              <a:spLocks noChangeArrowheads="1"/>
            </p:cNvSpPr>
            <p:nvPr/>
          </p:nvSpPr>
          <p:spPr bwMode="auto">
            <a:xfrm>
              <a:off x="4677" y="418"/>
              <a:ext cx="240" cy="5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16615" name="Line 278"/>
            <p:cNvSpPr>
              <a:spLocks noChangeShapeType="1"/>
            </p:cNvSpPr>
            <p:nvPr/>
          </p:nvSpPr>
          <p:spPr bwMode="auto">
            <a:xfrm>
              <a:off x="5056" y="27"/>
              <a:ext cx="5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16" name="Text Box 279"/>
            <p:cNvSpPr txBox="1">
              <a:spLocks noChangeArrowheads="1"/>
            </p:cNvSpPr>
            <p:nvPr/>
          </p:nvSpPr>
          <p:spPr bwMode="auto">
            <a:xfrm>
              <a:off x="3957" y="130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6617" name="Text Box 280"/>
            <p:cNvSpPr txBox="1">
              <a:spLocks noChangeArrowheads="1"/>
            </p:cNvSpPr>
            <p:nvPr/>
          </p:nvSpPr>
          <p:spPr bwMode="auto">
            <a:xfrm>
              <a:off x="3943" y="250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6618" name="Text Box 281"/>
            <p:cNvSpPr txBox="1">
              <a:spLocks noChangeArrowheads="1"/>
            </p:cNvSpPr>
            <p:nvPr/>
          </p:nvSpPr>
          <p:spPr bwMode="auto">
            <a:xfrm>
              <a:off x="3902" y="382"/>
              <a:ext cx="34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6619" name="Text Box 282"/>
            <p:cNvSpPr txBox="1">
              <a:spLocks noChangeArrowheads="1"/>
            </p:cNvSpPr>
            <p:nvPr/>
          </p:nvSpPr>
          <p:spPr bwMode="auto">
            <a:xfrm>
              <a:off x="3957" y="542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6620" name="Text Box 283"/>
            <p:cNvSpPr txBox="1">
              <a:spLocks noChangeArrowheads="1"/>
            </p:cNvSpPr>
            <p:nvPr/>
          </p:nvSpPr>
          <p:spPr bwMode="auto">
            <a:xfrm>
              <a:off x="3888" y="670"/>
              <a:ext cx="27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4</a:t>
              </a:r>
            </a:p>
          </p:txBody>
        </p:sp>
        <p:sp>
          <p:nvSpPr>
            <p:cNvPr id="16621" name="Text Box 284"/>
            <p:cNvSpPr txBox="1">
              <a:spLocks noChangeArrowheads="1"/>
            </p:cNvSpPr>
            <p:nvPr/>
          </p:nvSpPr>
          <p:spPr bwMode="auto">
            <a:xfrm>
              <a:off x="4032" y="1008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6622" name="Line 285"/>
            <p:cNvSpPr>
              <a:spLocks noChangeShapeType="1"/>
            </p:cNvSpPr>
            <p:nvPr/>
          </p:nvSpPr>
          <p:spPr bwMode="auto">
            <a:xfrm>
              <a:off x="5157" y="46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623" name="Line 416"/>
            <p:cNvSpPr>
              <a:spLocks noChangeShapeType="1"/>
            </p:cNvSpPr>
            <p:nvPr/>
          </p:nvSpPr>
          <p:spPr bwMode="auto">
            <a:xfrm>
              <a:off x="3888" y="67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6624" name="Group 417"/>
            <p:cNvGrpSpPr>
              <a:grpSpLocks/>
            </p:cNvGrpSpPr>
            <p:nvPr/>
          </p:nvGrpSpPr>
          <p:grpSpPr bwMode="auto">
            <a:xfrm>
              <a:off x="3744" y="816"/>
              <a:ext cx="269" cy="249"/>
              <a:chOff x="1526" y="3744"/>
              <a:chExt cx="291" cy="277"/>
            </a:xfrm>
          </p:grpSpPr>
          <p:sp>
            <p:nvSpPr>
              <p:cNvPr id="16627" name="Freeform 418"/>
              <p:cNvSpPr>
                <a:spLocks/>
              </p:cNvSpPr>
              <p:nvPr/>
            </p:nvSpPr>
            <p:spPr bwMode="auto">
              <a:xfrm>
                <a:off x="1632" y="3744"/>
                <a:ext cx="185" cy="261"/>
              </a:xfrm>
              <a:custGeom>
                <a:avLst/>
                <a:gdLst>
                  <a:gd name="T0" fmla="*/ 0 w 185"/>
                  <a:gd name="T1" fmla="*/ 0 h 261"/>
                  <a:gd name="T2" fmla="*/ 151 w 185"/>
                  <a:gd name="T3" fmla="*/ 58 h 261"/>
                  <a:gd name="T4" fmla="*/ 160 w 185"/>
                  <a:gd name="T5" fmla="*/ 186 h 261"/>
                  <a:gd name="T6" fmla="*/ 0 w 185"/>
                  <a:gd name="T7" fmla="*/ 261 h 2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261"/>
                  <a:gd name="T14" fmla="*/ 185 w 185"/>
                  <a:gd name="T15" fmla="*/ 261 h 2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261">
                    <a:moveTo>
                      <a:pt x="0" y="0"/>
                    </a:moveTo>
                    <a:cubicBezTo>
                      <a:pt x="25" y="10"/>
                      <a:pt x="124" y="27"/>
                      <a:pt x="151" y="58"/>
                    </a:cubicBezTo>
                    <a:cubicBezTo>
                      <a:pt x="178" y="89"/>
                      <a:pt x="185" y="152"/>
                      <a:pt x="160" y="186"/>
                    </a:cubicBezTo>
                    <a:cubicBezTo>
                      <a:pt x="135" y="220"/>
                      <a:pt x="33" y="246"/>
                      <a:pt x="0" y="261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628" name="Freeform 419"/>
              <p:cNvSpPr>
                <a:spLocks/>
              </p:cNvSpPr>
              <p:nvPr/>
            </p:nvSpPr>
            <p:spPr bwMode="auto">
              <a:xfrm>
                <a:off x="1632" y="3760"/>
                <a:ext cx="96" cy="261"/>
              </a:xfrm>
              <a:custGeom>
                <a:avLst/>
                <a:gdLst>
                  <a:gd name="T0" fmla="*/ 0 w 96"/>
                  <a:gd name="T1" fmla="*/ 0 h 261"/>
                  <a:gd name="T2" fmla="*/ 82 w 96"/>
                  <a:gd name="T3" fmla="*/ 75 h 261"/>
                  <a:gd name="T4" fmla="*/ 82 w 96"/>
                  <a:gd name="T5" fmla="*/ 167 h 261"/>
                  <a:gd name="T6" fmla="*/ 0 w 96"/>
                  <a:gd name="T7" fmla="*/ 261 h 2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261"/>
                  <a:gd name="T14" fmla="*/ 96 w 96"/>
                  <a:gd name="T15" fmla="*/ 261 h 2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261">
                    <a:moveTo>
                      <a:pt x="0" y="0"/>
                    </a:moveTo>
                    <a:cubicBezTo>
                      <a:pt x="14" y="12"/>
                      <a:pt x="68" y="47"/>
                      <a:pt x="82" y="75"/>
                    </a:cubicBezTo>
                    <a:cubicBezTo>
                      <a:pt x="96" y="103"/>
                      <a:pt x="96" y="136"/>
                      <a:pt x="82" y="167"/>
                    </a:cubicBezTo>
                    <a:cubicBezTo>
                      <a:pt x="68" y="198"/>
                      <a:pt x="17" y="242"/>
                      <a:pt x="0" y="261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629" name="Line 420"/>
              <p:cNvSpPr>
                <a:spLocks noChangeShapeType="1"/>
              </p:cNvSpPr>
              <p:nvPr/>
            </p:nvSpPr>
            <p:spPr bwMode="auto">
              <a:xfrm>
                <a:off x="1526" y="382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630" name="Line 421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6625" name="Text Box 422"/>
            <p:cNvSpPr txBox="1">
              <a:spLocks noChangeArrowheads="1"/>
            </p:cNvSpPr>
            <p:nvPr/>
          </p:nvSpPr>
          <p:spPr bwMode="auto">
            <a:xfrm>
              <a:off x="3504" y="768"/>
              <a:ext cx="3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X</a:t>
              </a:r>
              <a:r>
                <a:rPr lang="en-US" altLang="zh-CN" sz="1600" baseline="-25000"/>
                <a:t>6</a:t>
              </a:r>
              <a:endParaRPr lang="en-US" altLang="zh-CN" sz="1600"/>
            </a:p>
          </p:txBody>
        </p:sp>
        <p:graphicFrame>
          <p:nvGraphicFramePr>
            <p:cNvPr id="16389" name="Object 423"/>
            <p:cNvGraphicFramePr>
              <a:graphicFrameLocks noChangeAspect="1"/>
            </p:cNvGraphicFramePr>
            <p:nvPr/>
          </p:nvGraphicFramePr>
          <p:xfrm>
            <a:off x="3437" y="940"/>
            <a:ext cx="396" cy="208"/>
          </p:xfrm>
          <a:graphic>
            <a:graphicData uri="http://schemas.openxmlformats.org/presentationml/2006/ole">
              <p:oleObj spid="_x0000_s16389" name="Equation" r:id="rId10" imgW="508680" imgH="304560" progId="Equation.3">
                <p:embed/>
              </p:oleObj>
            </a:graphicData>
          </a:graphic>
        </p:graphicFrame>
        <p:sp>
          <p:nvSpPr>
            <p:cNvPr id="16626" name="Line 424"/>
            <p:cNvSpPr>
              <a:spLocks noChangeShapeType="1"/>
            </p:cNvSpPr>
            <p:nvPr/>
          </p:nvSpPr>
          <p:spPr bwMode="auto">
            <a:xfrm>
              <a:off x="3984" y="91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1" name="Group 427"/>
          <p:cNvGrpSpPr>
            <a:grpSpLocks/>
          </p:cNvGrpSpPr>
          <p:nvPr/>
        </p:nvGrpSpPr>
        <p:grpSpPr bwMode="auto">
          <a:xfrm>
            <a:off x="3424238" y="4919663"/>
            <a:ext cx="5638800" cy="1905000"/>
            <a:chOff x="1008" y="336"/>
            <a:chExt cx="3552" cy="1200"/>
          </a:xfrm>
        </p:grpSpPr>
        <p:sp>
          <p:nvSpPr>
            <p:cNvPr id="16563" name="Rectangle 428"/>
            <p:cNvSpPr>
              <a:spLocks noChangeArrowheads="1"/>
            </p:cNvSpPr>
            <p:nvPr/>
          </p:nvSpPr>
          <p:spPr bwMode="auto">
            <a:xfrm>
              <a:off x="1008" y="336"/>
              <a:ext cx="3552" cy="1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6564" name="Group 429"/>
            <p:cNvGrpSpPr>
              <a:grpSpLocks/>
            </p:cNvGrpSpPr>
            <p:nvPr/>
          </p:nvGrpSpPr>
          <p:grpSpPr bwMode="auto">
            <a:xfrm>
              <a:off x="1056" y="384"/>
              <a:ext cx="3312" cy="1146"/>
              <a:chOff x="1824" y="2023"/>
              <a:chExt cx="3312" cy="1146"/>
            </a:xfrm>
          </p:grpSpPr>
          <p:sp>
            <p:nvSpPr>
              <p:cNvPr id="16565" name="Rectangle 430"/>
              <p:cNvSpPr>
                <a:spLocks noChangeArrowheads="1"/>
              </p:cNvSpPr>
              <p:nvPr/>
            </p:nvSpPr>
            <p:spPr bwMode="auto">
              <a:xfrm>
                <a:off x="2256" y="2236"/>
                <a:ext cx="72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566" name="Rectangle 431"/>
              <p:cNvSpPr>
                <a:spLocks noChangeArrowheads="1"/>
              </p:cNvSpPr>
              <p:nvPr/>
            </p:nvSpPr>
            <p:spPr bwMode="auto">
              <a:xfrm>
                <a:off x="3360" y="2236"/>
                <a:ext cx="72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567" name="Text Box 432"/>
              <p:cNvSpPr txBox="1">
                <a:spLocks noChangeArrowheads="1"/>
              </p:cNvSpPr>
              <p:nvPr/>
            </p:nvSpPr>
            <p:spPr bwMode="auto">
              <a:xfrm>
                <a:off x="2276" y="2444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D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16568" name="Text Box 433"/>
              <p:cNvSpPr txBox="1">
                <a:spLocks noChangeArrowheads="1"/>
              </p:cNvSpPr>
              <p:nvPr/>
            </p:nvSpPr>
            <p:spPr bwMode="auto">
              <a:xfrm>
                <a:off x="3360" y="2428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D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16569" name="AutoShape 434"/>
              <p:cNvSpPr>
                <a:spLocks noChangeArrowheads="1"/>
              </p:cNvSpPr>
              <p:nvPr/>
            </p:nvSpPr>
            <p:spPr bwMode="auto">
              <a:xfrm>
                <a:off x="2736" y="2572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570" name="AutoShape 435"/>
              <p:cNvSpPr>
                <a:spLocks noChangeArrowheads="1"/>
              </p:cNvSpPr>
              <p:nvPr/>
            </p:nvSpPr>
            <p:spPr bwMode="auto">
              <a:xfrm>
                <a:off x="3840" y="2572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571" name="Line 436"/>
              <p:cNvSpPr>
                <a:spLocks noChangeShapeType="1"/>
              </p:cNvSpPr>
              <p:nvPr/>
            </p:nvSpPr>
            <p:spPr bwMode="auto">
              <a:xfrm>
                <a:off x="2016" y="2860"/>
                <a:ext cx="29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572" name="Text Box 437"/>
              <p:cNvSpPr txBox="1">
                <a:spLocks noChangeArrowheads="1"/>
              </p:cNvSpPr>
              <p:nvPr/>
            </p:nvSpPr>
            <p:spPr bwMode="auto">
              <a:xfrm>
                <a:off x="2304" y="2216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16573" name="Text Box 438"/>
              <p:cNvSpPr txBox="1">
                <a:spLocks noChangeArrowheads="1"/>
              </p:cNvSpPr>
              <p:nvPr/>
            </p:nvSpPr>
            <p:spPr bwMode="auto">
              <a:xfrm>
                <a:off x="3408" y="2236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16574" name="Text Box 439"/>
              <p:cNvSpPr txBox="1">
                <a:spLocks noChangeArrowheads="1"/>
              </p:cNvSpPr>
              <p:nvPr/>
            </p:nvSpPr>
            <p:spPr bwMode="auto">
              <a:xfrm>
                <a:off x="1824" y="2640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CP</a:t>
                </a:r>
                <a:endParaRPr lang="en-US" altLang="zh-CN" baseline="-25000"/>
              </a:p>
            </p:txBody>
          </p:sp>
          <p:graphicFrame>
            <p:nvGraphicFramePr>
              <p:cNvPr id="16386" name="Object 440"/>
              <p:cNvGraphicFramePr>
                <a:graphicFrameLocks noChangeAspect="1"/>
              </p:cNvGraphicFramePr>
              <p:nvPr/>
            </p:nvGraphicFramePr>
            <p:xfrm>
              <a:off x="3792" y="2256"/>
              <a:ext cx="233" cy="216"/>
            </p:xfrm>
            <a:graphic>
              <a:graphicData uri="http://schemas.openxmlformats.org/presentationml/2006/ole">
                <p:oleObj spid="_x0000_s16386" name="Equation" r:id="rId11" imgW="241560" imgH="291960" progId="Equation.3">
                  <p:embed/>
                </p:oleObj>
              </a:graphicData>
            </a:graphic>
          </p:graphicFrame>
          <p:graphicFrame>
            <p:nvGraphicFramePr>
              <p:cNvPr id="16387" name="Object 441"/>
              <p:cNvGraphicFramePr>
                <a:graphicFrameLocks noChangeAspect="1"/>
              </p:cNvGraphicFramePr>
              <p:nvPr/>
            </p:nvGraphicFramePr>
            <p:xfrm>
              <a:off x="2688" y="2256"/>
              <a:ext cx="248" cy="216"/>
            </p:xfrm>
            <a:graphic>
              <a:graphicData uri="http://schemas.openxmlformats.org/presentationml/2006/ole">
                <p:oleObj spid="_x0000_s16387" name="Equation" r:id="rId12" imgW="254160" imgH="291960" progId="Equation.3">
                  <p:embed/>
                </p:oleObj>
              </a:graphicData>
            </a:graphic>
          </p:graphicFrame>
          <p:sp>
            <p:nvSpPr>
              <p:cNvPr id="16575" name="Line 442"/>
              <p:cNvSpPr>
                <a:spLocks noChangeShapeType="1"/>
              </p:cNvSpPr>
              <p:nvPr/>
            </p:nvSpPr>
            <p:spPr bwMode="auto">
              <a:xfrm>
                <a:off x="2775" y="2667"/>
                <a:ext cx="0" cy="1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576" name="Line 443"/>
              <p:cNvSpPr>
                <a:spLocks noChangeShapeType="1"/>
              </p:cNvSpPr>
              <p:nvPr/>
            </p:nvSpPr>
            <p:spPr bwMode="auto">
              <a:xfrm flipH="1">
                <a:off x="3886" y="2659"/>
                <a:ext cx="2" cy="2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577" name="Line 444"/>
              <p:cNvSpPr>
                <a:spLocks noChangeShapeType="1"/>
              </p:cNvSpPr>
              <p:nvPr/>
            </p:nvSpPr>
            <p:spPr bwMode="auto">
              <a:xfrm rot="5400000" flipH="1" flipV="1">
                <a:off x="3283" y="2919"/>
                <a:ext cx="459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578" name="Line 445"/>
              <p:cNvSpPr>
                <a:spLocks noChangeShapeType="1"/>
              </p:cNvSpPr>
              <p:nvPr/>
            </p:nvSpPr>
            <p:spPr bwMode="auto">
              <a:xfrm flipV="1">
                <a:off x="2399" y="2688"/>
                <a:ext cx="1" cy="4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579" name="Line 446"/>
              <p:cNvSpPr>
                <a:spLocks noChangeShapeType="1"/>
              </p:cNvSpPr>
              <p:nvPr/>
            </p:nvSpPr>
            <p:spPr bwMode="auto">
              <a:xfrm flipV="1">
                <a:off x="3504" y="2032"/>
                <a:ext cx="0" cy="2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580" name="Oval 447"/>
              <p:cNvSpPr>
                <a:spLocks noChangeArrowheads="1"/>
              </p:cNvSpPr>
              <p:nvPr/>
            </p:nvSpPr>
            <p:spPr bwMode="auto">
              <a:xfrm>
                <a:off x="2754" y="283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581" name="Line 448"/>
              <p:cNvSpPr>
                <a:spLocks noChangeShapeType="1"/>
              </p:cNvSpPr>
              <p:nvPr/>
            </p:nvSpPr>
            <p:spPr bwMode="auto">
              <a:xfrm flipV="1">
                <a:off x="3897" y="2025"/>
                <a:ext cx="0" cy="2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582" name="Line 449"/>
              <p:cNvSpPr>
                <a:spLocks noChangeShapeType="1"/>
              </p:cNvSpPr>
              <p:nvPr/>
            </p:nvSpPr>
            <p:spPr bwMode="auto">
              <a:xfrm flipV="1">
                <a:off x="2439" y="2023"/>
                <a:ext cx="0" cy="2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583" name="Line 450"/>
              <p:cNvSpPr>
                <a:spLocks noChangeShapeType="1"/>
              </p:cNvSpPr>
              <p:nvPr/>
            </p:nvSpPr>
            <p:spPr bwMode="auto">
              <a:xfrm flipV="1">
                <a:off x="2832" y="2035"/>
                <a:ext cx="0" cy="2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584" name="Rectangle 451"/>
              <p:cNvSpPr>
                <a:spLocks noChangeArrowheads="1"/>
              </p:cNvSpPr>
              <p:nvPr/>
            </p:nvSpPr>
            <p:spPr bwMode="auto">
              <a:xfrm>
                <a:off x="4416" y="2256"/>
                <a:ext cx="720" cy="432"/>
              </a:xfrm>
              <a:prstGeom prst="rect">
                <a:avLst/>
              </a:prstGeom>
              <a:solidFill>
                <a:srgbClr val="E6E6E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585" name="Text Box 452"/>
              <p:cNvSpPr txBox="1">
                <a:spLocks noChangeArrowheads="1"/>
              </p:cNvSpPr>
              <p:nvPr/>
            </p:nvSpPr>
            <p:spPr bwMode="auto">
              <a:xfrm>
                <a:off x="4416" y="2448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D</a:t>
                </a:r>
                <a:r>
                  <a:rPr lang="en-US" altLang="zh-CN" baseline="-25000"/>
                  <a:t>0</a:t>
                </a:r>
              </a:p>
            </p:txBody>
          </p:sp>
          <p:sp>
            <p:nvSpPr>
              <p:cNvPr id="16586" name="AutoShape 453"/>
              <p:cNvSpPr>
                <a:spLocks noChangeArrowheads="1"/>
              </p:cNvSpPr>
              <p:nvPr/>
            </p:nvSpPr>
            <p:spPr bwMode="auto">
              <a:xfrm>
                <a:off x="4896" y="2592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rgbClr val="E6E6E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587" name="Text Box 454"/>
              <p:cNvSpPr txBox="1">
                <a:spLocks noChangeArrowheads="1"/>
              </p:cNvSpPr>
              <p:nvPr/>
            </p:nvSpPr>
            <p:spPr bwMode="auto">
              <a:xfrm>
                <a:off x="4464" y="2256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0</a:t>
                </a:r>
              </a:p>
            </p:txBody>
          </p:sp>
          <p:graphicFrame>
            <p:nvGraphicFramePr>
              <p:cNvPr id="16388" name="Object 455"/>
              <p:cNvGraphicFramePr>
                <a:graphicFrameLocks noChangeAspect="1"/>
              </p:cNvGraphicFramePr>
              <p:nvPr/>
            </p:nvGraphicFramePr>
            <p:xfrm>
              <a:off x="4840" y="2270"/>
              <a:ext cx="249" cy="228"/>
            </p:xfrm>
            <a:graphic>
              <a:graphicData uri="http://schemas.openxmlformats.org/presentationml/2006/ole">
                <p:oleObj spid="_x0000_s16388" name="Equation" r:id="rId13" imgW="254160" imgH="304560" progId="Equation.3">
                  <p:embed/>
                </p:oleObj>
              </a:graphicData>
            </a:graphic>
          </p:graphicFrame>
          <p:sp>
            <p:nvSpPr>
              <p:cNvPr id="16588" name="Line 456"/>
              <p:cNvSpPr>
                <a:spLocks noChangeShapeType="1"/>
              </p:cNvSpPr>
              <p:nvPr/>
            </p:nvSpPr>
            <p:spPr bwMode="auto">
              <a:xfrm flipH="1">
                <a:off x="4942" y="2679"/>
                <a:ext cx="2" cy="2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589" name="Line 457"/>
              <p:cNvSpPr>
                <a:spLocks noChangeShapeType="1"/>
              </p:cNvSpPr>
              <p:nvPr/>
            </p:nvSpPr>
            <p:spPr bwMode="auto">
              <a:xfrm rot="5400000" flipH="1" flipV="1">
                <a:off x="4339" y="2939"/>
                <a:ext cx="459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590" name="Line 458"/>
              <p:cNvSpPr>
                <a:spLocks noChangeShapeType="1"/>
              </p:cNvSpPr>
              <p:nvPr/>
            </p:nvSpPr>
            <p:spPr bwMode="auto">
              <a:xfrm flipV="1">
                <a:off x="4560" y="2052"/>
                <a:ext cx="0" cy="2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591" name="Line 459"/>
              <p:cNvSpPr>
                <a:spLocks noChangeShapeType="1"/>
              </p:cNvSpPr>
              <p:nvPr/>
            </p:nvSpPr>
            <p:spPr bwMode="auto">
              <a:xfrm flipV="1">
                <a:off x="4953" y="2045"/>
                <a:ext cx="0" cy="2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592" name="Oval 460"/>
              <p:cNvSpPr>
                <a:spLocks noChangeArrowheads="1"/>
              </p:cNvSpPr>
              <p:nvPr/>
            </p:nvSpPr>
            <p:spPr bwMode="auto">
              <a:xfrm>
                <a:off x="3861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406" grpId="0" animBg="1"/>
      <p:bldP spid="47452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19800" y="6597650"/>
            <a:ext cx="3124200" cy="260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通用多路选择器型控制器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3</a:t>
            </a:r>
          </a:p>
        </p:txBody>
      </p:sp>
      <p:sp>
        <p:nvSpPr>
          <p:cNvPr id="17414" name="Text Box 217"/>
          <p:cNvSpPr txBox="1">
            <a:spLocks noChangeArrowheads="1"/>
          </p:cNvSpPr>
          <p:nvPr/>
        </p:nvSpPr>
        <p:spPr bwMode="auto">
          <a:xfrm>
            <a:off x="4413250" y="6592888"/>
            <a:ext cx="1655763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rgbClr val="E6E6E6"/>
                </a:solidFill>
              </a:rPr>
              <a:t>10204678P180</a:t>
            </a:r>
          </a:p>
        </p:txBody>
      </p:sp>
      <p:grpSp>
        <p:nvGrpSpPr>
          <p:cNvPr id="2" name="Group 310"/>
          <p:cNvGrpSpPr>
            <a:grpSpLocks/>
          </p:cNvGrpSpPr>
          <p:nvPr/>
        </p:nvGrpSpPr>
        <p:grpSpPr bwMode="auto">
          <a:xfrm>
            <a:off x="900113" y="260350"/>
            <a:ext cx="6953250" cy="6519863"/>
            <a:chOff x="564" y="166"/>
            <a:chExt cx="4380" cy="4107"/>
          </a:xfrm>
        </p:grpSpPr>
        <p:sp>
          <p:nvSpPr>
            <p:cNvPr id="17423" name="Rectangle 5"/>
            <p:cNvSpPr>
              <a:spLocks noChangeArrowheads="1"/>
            </p:cNvSpPr>
            <p:nvPr/>
          </p:nvSpPr>
          <p:spPr bwMode="auto">
            <a:xfrm>
              <a:off x="837" y="1794"/>
              <a:ext cx="656" cy="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24" name="Rectangle 6"/>
            <p:cNvSpPr>
              <a:spLocks noChangeArrowheads="1"/>
            </p:cNvSpPr>
            <p:nvPr/>
          </p:nvSpPr>
          <p:spPr bwMode="auto">
            <a:xfrm>
              <a:off x="818" y="423"/>
              <a:ext cx="670" cy="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25" name="Text Box 7"/>
            <p:cNvSpPr txBox="1">
              <a:spLocks noChangeArrowheads="1"/>
            </p:cNvSpPr>
            <p:nvPr/>
          </p:nvSpPr>
          <p:spPr bwMode="auto">
            <a:xfrm>
              <a:off x="816" y="384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7426" name="Text Box 8"/>
            <p:cNvSpPr txBox="1">
              <a:spLocks noChangeArrowheads="1"/>
            </p:cNvSpPr>
            <p:nvPr/>
          </p:nvSpPr>
          <p:spPr bwMode="auto">
            <a:xfrm>
              <a:off x="802" y="504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7427" name="Text Box 9"/>
            <p:cNvSpPr txBox="1">
              <a:spLocks noChangeArrowheads="1"/>
            </p:cNvSpPr>
            <p:nvPr/>
          </p:nvSpPr>
          <p:spPr bwMode="auto">
            <a:xfrm>
              <a:off x="811" y="624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17428" name="Text Box 10"/>
            <p:cNvSpPr txBox="1">
              <a:spLocks noChangeArrowheads="1"/>
            </p:cNvSpPr>
            <p:nvPr/>
          </p:nvSpPr>
          <p:spPr bwMode="auto">
            <a:xfrm>
              <a:off x="811" y="711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17429" name="Line 15"/>
            <p:cNvSpPr>
              <a:spLocks noChangeShapeType="1"/>
            </p:cNvSpPr>
            <p:nvPr/>
          </p:nvSpPr>
          <p:spPr bwMode="auto">
            <a:xfrm>
              <a:off x="571" y="51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30" name="Line 16"/>
            <p:cNvSpPr>
              <a:spLocks noChangeShapeType="1"/>
            </p:cNvSpPr>
            <p:nvPr/>
          </p:nvSpPr>
          <p:spPr bwMode="auto">
            <a:xfrm>
              <a:off x="571" y="71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31" name="Line 17"/>
            <p:cNvSpPr>
              <a:spLocks noChangeShapeType="1"/>
            </p:cNvSpPr>
            <p:nvPr/>
          </p:nvSpPr>
          <p:spPr bwMode="auto">
            <a:xfrm>
              <a:off x="571" y="90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32" name="Line 18"/>
            <p:cNvSpPr>
              <a:spLocks noChangeShapeType="1"/>
            </p:cNvSpPr>
            <p:nvPr/>
          </p:nvSpPr>
          <p:spPr bwMode="auto">
            <a:xfrm>
              <a:off x="571" y="109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33" name="Rectangle 31"/>
            <p:cNvSpPr>
              <a:spLocks noChangeArrowheads="1"/>
            </p:cNvSpPr>
            <p:nvPr/>
          </p:nvSpPr>
          <p:spPr bwMode="auto">
            <a:xfrm>
              <a:off x="2210" y="519"/>
              <a:ext cx="480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34" name="Rectangle 32"/>
            <p:cNvSpPr>
              <a:spLocks noChangeArrowheads="1"/>
            </p:cNvSpPr>
            <p:nvPr/>
          </p:nvSpPr>
          <p:spPr bwMode="auto">
            <a:xfrm>
              <a:off x="2229" y="1842"/>
              <a:ext cx="480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35" name="Text Box 33"/>
            <p:cNvSpPr txBox="1">
              <a:spLocks noChangeArrowheads="1"/>
            </p:cNvSpPr>
            <p:nvPr/>
          </p:nvSpPr>
          <p:spPr bwMode="auto">
            <a:xfrm>
              <a:off x="2210" y="567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7436" name="Text Box 34"/>
            <p:cNvSpPr txBox="1">
              <a:spLocks noChangeArrowheads="1"/>
            </p:cNvSpPr>
            <p:nvPr/>
          </p:nvSpPr>
          <p:spPr bwMode="auto">
            <a:xfrm>
              <a:off x="2229" y="1890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7437" name="Line 37"/>
            <p:cNvSpPr>
              <a:spLocks noChangeShapeType="1"/>
            </p:cNvSpPr>
            <p:nvPr/>
          </p:nvSpPr>
          <p:spPr bwMode="auto">
            <a:xfrm flipV="1">
              <a:off x="1488" y="663"/>
              <a:ext cx="722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38" name="Text Box 38"/>
            <p:cNvSpPr txBox="1">
              <a:spLocks noChangeArrowheads="1"/>
            </p:cNvSpPr>
            <p:nvPr/>
          </p:nvSpPr>
          <p:spPr bwMode="auto">
            <a:xfrm>
              <a:off x="1383" y="711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(D)</a:t>
              </a:r>
            </a:p>
          </p:txBody>
        </p:sp>
        <p:sp>
          <p:nvSpPr>
            <p:cNvPr id="17439" name="Text Box 39"/>
            <p:cNvSpPr txBox="1">
              <a:spLocks noChangeArrowheads="1"/>
            </p:cNvSpPr>
            <p:nvPr/>
          </p:nvSpPr>
          <p:spPr bwMode="auto">
            <a:xfrm>
              <a:off x="1392" y="2016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(D)</a:t>
              </a:r>
            </a:p>
          </p:txBody>
        </p:sp>
        <p:sp>
          <p:nvSpPr>
            <p:cNvPr id="17440" name="Line 40"/>
            <p:cNvSpPr>
              <a:spLocks noChangeShapeType="1"/>
            </p:cNvSpPr>
            <p:nvPr/>
          </p:nvSpPr>
          <p:spPr bwMode="auto">
            <a:xfrm>
              <a:off x="1502" y="1981"/>
              <a:ext cx="72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41" name="AutoShape 41"/>
            <p:cNvSpPr>
              <a:spLocks noChangeArrowheads="1"/>
            </p:cNvSpPr>
            <p:nvPr/>
          </p:nvSpPr>
          <p:spPr bwMode="auto">
            <a:xfrm rot="5400000">
              <a:off x="2210" y="951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42" name="AutoShape 42"/>
            <p:cNvSpPr>
              <a:spLocks noChangeArrowheads="1"/>
            </p:cNvSpPr>
            <p:nvPr/>
          </p:nvSpPr>
          <p:spPr bwMode="auto">
            <a:xfrm rot="5400000">
              <a:off x="2229" y="232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43" name="Line 43"/>
            <p:cNvSpPr>
              <a:spLocks noChangeShapeType="1"/>
            </p:cNvSpPr>
            <p:nvPr/>
          </p:nvSpPr>
          <p:spPr bwMode="auto">
            <a:xfrm flipH="1">
              <a:off x="2066" y="9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44" name="Line 44"/>
            <p:cNvSpPr>
              <a:spLocks noChangeShapeType="1"/>
            </p:cNvSpPr>
            <p:nvPr/>
          </p:nvSpPr>
          <p:spPr bwMode="auto">
            <a:xfrm flipH="1">
              <a:off x="2073" y="237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45" name="Line 45"/>
            <p:cNvSpPr>
              <a:spLocks noChangeShapeType="1"/>
            </p:cNvSpPr>
            <p:nvPr/>
          </p:nvSpPr>
          <p:spPr bwMode="auto">
            <a:xfrm flipH="1">
              <a:off x="2076" y="999"/>
              <a:ext cx="0" cy="3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46" name="Text Box 47"/>
            <p:cNvSpPr txBox="1">
              <a:spLocks noChangeArrowheads="1"/>
            </p:cNvSpPr>
            <p:nvPr/>
          </p:nvSpPr>
          <p:spPr bwMode="auto">
            <a:xfrm>
              <a:off x="2007" y="4023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CP</a:t>
              </a:r>
              <a:endParaRPr lang="en-US" altLang="zh-CN" baseline="-25000"/>
            </a:p>
          </p:txBody>
        </p:sp>
        <p:sp>
          <p:nvSpPr>
            <p:cNvPr id="17447" name="Line 54"/>
            <p:cNvSpPr>
              <a:spLocks noChangeShapeType="1"/>
            </p:cNvSpPr>
            <p:nvPr/>
          </p:nvSpPr>
          <p:spPr bwMode="auto">
            <a:xfrm>
              <a:off x="2690" y="663"/>
              <a:ext cx="393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48" name="Line 57"/>
            <p:cNvSpPr>
              <a:spLocks noChangeShapeType="1"/>
            </p:cNvSpPr>
            <p:nvPr/>
          </p:nvSpPr>
          <p:spPr bwMode="auto">
            <a:xfrm>
              <a:off x="2709" y="2082"/>
              <a:ext cx="4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49" name="Text Box 58"/>
            <p:cNvSpPr txBox="1">
              <a:spLocks noChangeArrowheads="1"/>
            </p:cNvSpPr>
            <p:nvPr/>
          </p:nvSpPr>
          <p:spPr bwMode="auto">
            <a:xfrm>
              <a:off x="1045" y="393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A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17450" name="Text Box 59"/>
            <p:cNvSpPr txBox="1">
              <a:spLocks noChangeArrowheads="1"/>
            </p:cNvSpPr>
            <p:nvPr/>
          </p:nvSpPr>
          <p:spPr bwMode="auto">
            <a:xfrm>
              <a:off x="2400" y="567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2</a:t>
              </a:r>
            </a:p>
          </p:txBody>
        </p:sp>
        <p:graphicFrame>
          <p:nvGraphicFramePr>
            <p:cNvPr id="17410" name="Object 60"/>
            <p:cNvGraphicFramePr>
              <a:graphicFrameLocks noChangeAspect="1"/>
            </p:cNvGraphicFramePr>
            <p:nvPr/>
          </p:nvGraphicFramePr>
          <p:xfrm>
            <a:off x="2450" y="951"/>
            <a:ext cx="248" cy="216"/>
          </p:xfrm>
          <a:graphic>
            <a:graphicData uri="http://schemas.openxmlformats.org/presentationml/2006/ole">
              <p:oleObj spid="_x0000_s17410" name="Equation" r:id="rId3" imgW="254160" imgH="291960" progId="Equation.3">
                <p:embed/>
              </p:oleObj>
            </a:graphicData>
          </a:graphic>
        </p:graphicFrame>
        <p:graphicFrame>
          <p:nvGraphicFramePr>
            <p:cNvPr id="17411" name="Object 61"/>
            <p:cNvGraphicFramePr>
              <a:graphicFrameLocks noChangeAspect="1"/>
            </p:cNvGraphicFramePr>
            <p:nvPr/>
          </p:nvGraphicFramePr>
          <p:xfrm>
            <a:off x="2469" y="2322"/>
            <a:ext cx="233" cy="216"/>
          </p:xfrm>
          <a:graphic>
            <a:graphicData uri="http://schemas.openxmlformats.org/presentationml/2006/ole">
              <p:oleObj spid="_x0000_s17411" name="Equation" r:id="rId4" imgW="241560" imgH="291960" progId="Equation.3">
                <p:embed/>
              </p:oleObj>
            </a:graphicData>
          </a:graphic>
        </p:graphicFrame>
        <p:sp>
          <p:nvSpPr>
            <p:cNvPr id="17451" name="Text Box 62"/>
            <p:cNvSpPr txBox="1">
              <a:spLocks noChangeArrowheads="1"/>
            </p:cNvSpPr>
            <p:nvPr/>
          </p:nvSpPr>
          <p:spPr bwMode="auto">
            <a:xfrm>
              <a:off x="892" y="396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A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17452" name="Text Box 65"/>
            <p:cNvSpPr txBox="1">
              <a:spLocks noChangeArrowheads="1"/>
            </p:cNvSpPr>
            <p:nvPr/>
          </p:nvSpPr>
          <p:spPr bwMode="auto">
            <a:xfrm>
              <a:off x="2421" y="1925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7453" name="Oval 69"/>
            <p:cNvSpPr>
              <a:spLocks noChangeArrowheads="1"/>
            </p:cNvSpPr>
            <p:nvPr/>
          </p:nvSpPr>
          <p:spPr bwMode="auto">
            <a:xfrm>
              <a:off x="2056" y="235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54" name="Line 71"/>
            <p:cNvSpPr>
              <a:spLocks noChangeShapeType="1"/>
            </p:cNvSpPr>
            <p:nvPr/>
          </p:nvSpPr>
          <p:spPr bwMode="auto">
            <a:xfrm>
              <a:off x="564" y="61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55" name="Line 72"/>
            <p:cNvSpPr>
              <a:spLocks noChangeShapeType="1"/>
            </p:cNvSpPr>
            <p:nvPr/>
          </p:nvSpPr>
          <p:spPr bwMode="auto">
            <a:xfrm>
              <a:off x="564" y="807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56" name="Line 73"/>
            <p:cNvSpPr>
              <a:spLocks noChangeShapeType="1"/>
            </p:cNvSpPr>
            <p:nvPr/>
          </p:nvSpPr>
          <p:spPr bwMode="auto">
            <a:xfrm>
              <a:off x="564" y="99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57" name="Line 74"/>
            <p:cNvSpPr>
              <a:spLocks noChangeShapeType="1"/>
            </p:cNvSpPr>
            <p:nvPr/>
          </p:nvSpPr>
          <p:spPr bwMode="auto">
            <a:xfrm>
              <a:off x="564" y="119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58" name="Text Box 75"/>
            <p:cNvSpPr txBox="1">
              <a:spLocks noChangeArrowheads="1"/>
            </p:cNvSpPr>
            <p:nvPr/>
          </p:nvSpPr>
          <p:spPr bwMode="auto">
            <a:xfrm>
              <a:off x="817" y="828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17459" name="Text Box 76"/>
            <p:cNvSpPr txBox="1">
              <a:spLocks noChangeArrowheads="1"/>
            </p:cNvSpPr>
            <p:nvPr/>
          </p:nvSpPr>
          <p:spPr bwMode="auto">
            <a:xfrm>
              <a:off x="802" y="934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17460" name="Text Box 77"/>
            <p:cNvSpPr txBox="1">
              <a:spLocks noChangeArrowheads="1"/>
            </p:cNvSpPr>
            <p:nvPr/>
          </p:nvSpPr>
          <p:spPr bwMode="auto">
            <a:xfrm>
              <a:off x="811" y="1054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17461" name="Text Box 78"/>
            <p:cNvSpPr txBox="1">
              <a:spLocks noChangeArrowheads="1"/>
            </p:cNvSpPr>
            <p:nvPr/>
          </p:nvSpPr>
          <p:spPr bwMode="auto">
            <a:xfrm>
              <a:off x="811" y="1191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7</a:t>
              </a:r>
            </a:p>
          </p:txBody>
        </p:sp>
        <p:sp>
          <p:nvSpPr>
            <p:cNvPr id="17462" name="Text Box 79"/>
            <p:cNvSpPr txBox="1">
              <a:spLocks noChangeArrowheads="1"/>
            </p:cNvSpPr>
            <p:nvPr/>
          </p:nvSpPr>
          <p:spPr bwMode="auto">
            <a:xfrm>
              <a:off x="834" y="1752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7463" name="Text Box 80"/>
            <p:cNvSpPr txBox="1">
              <a:spLocks noChangeArrowheads="1"/>
            </p:cNvSpPr>
            <p:nvPr/>
          </p:nvSpPr>
          <p:spPr bwMode="auto">
            <a:xfrm>
              <a:off x="825" y="1879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7464" name="Text Box 81"/>
            <p:cNvSpPr txBox="1">
              <a:spLocks noChangeArrowheads="1"/>
            </p:cNvSpPr>
            <p:nvPr/>
          </p:nvSpPr>
          <p:spPr bwMode="auto">
            <a:xfrm>
              <a:off x="834" y="1999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17465" name="Text Box 82"/>
            <p:cNvSpPr txBox="1">
              <a:spLocks noChangeArrowheads="1"/>
            </p:cNvSpPr>
            <p:nvPr/>
          </p:nvSpPr>
          <p:spPr bwMode="auto">
            <a:xfrm>
              <a:off x="834" y="2086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17466" name="Line 83"/>
            <p:cNvSpPr>
              <a:spLocks noChangeShapeType="1"/>
            </p:cNvSpPr>
            <p:nvPr/>
          </p:nvSpPr>
          <p:spPr bwMode="auto">
            <a:xfrm>
              <a:off x="594" y="189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67" name="Line 84"/>
            <p:cNvSpPr>
              <a:spLocks noChangeShapeType="1"/>
            </p:cNvSpPr>
            <p:nvPr/>
          </p:nvSpPr>
          <p:spPr bwMode="auto">
            <a:xfrm>
              <a:off x="594" y="208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68" name="Line 85"/>
            <p:cNvSpPr>
              <a:spLocks noChangeShapeType="1"/>
            </p:cNvSpPr>
            <p:nvPr/>
          </p:nvSpPr>
          <p:spPr bwMode="auto">
            <a:xfrm>
              <a:off x="594" y="227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69" name="Line 86"/>
            <p:cNvSpPr>
              <a:spLocks noChangeShapeType="1"/>
            </p:cNvSpPr>
            <p:nvPr/>
          </p:nvSpPr>
          <p:spPr bwMode="auto">
            <a:xfrm>
              <a:off x="594" y="247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70" name="Line 87"/>
            <p:cNvSpPr>
              <a:spLocks noChangeShapeType="1"/>
            </p:cNvSpPr>
            <p:nvPr/>
          </p:nvSpPr>
          <p:spPr bwMode="auto">
            <a:xfrm>
              <a:off x="587" y="199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71" name="Line 88"/>
            <p:cNvSpPr>
              <a:spLocks noChangeShapeType="1"/>
            </p:cNvSpPr>
            <p:nvPr/>
          </p:nvSpPr>
          <p:spPr bwMode="auto">
            <a:xfrm>
              <a:off x="587" y="218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72" name="Line 89"/>
            <p:cNvSpPr>
              <a:spLocks noChangeShapeType="1"/>
            </p:cNvSpPr>
            <p:nvPr/>
          </p:nvSpPr>
          <p:spPr bwMode="auto">
            <a:xfrm>
              <a:off x="587" y="237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73" name="Line 90"/>
            <p:cNvSpPr>
              <a:spLocks noChangeShapeType="1"/>
            </p:cNvSpPr>
            <p:nvPr/>
          </p:nvSpPr>
          <p:spPr bwMode="auto">
            <a:xfrm>
              <a:off x="587" y="256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74" name="Text Box 91"/>
            <p:cNvSpPr txBox="1">
              <a:spLocks noChangeArrowheads="1"/>
            </p:cNvSpPr>
            <p:nvPr/>
          </p:nvSpPr>
          <p:spPr bwMode="auto">
            <a:xfrm>
              <a:off x="840" y="2203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17475" name="Text Box 92"/>
            <p:cNvSpPr txBox="1">
              <a:spLocks noChangeArrowheads="1"/>
            </p:cNvSpPr>
            <p:nvPr/>
          </p:nvSpPr>
          <p:spPr bwMode="auto">
            <a:xfrm>
              <a:off x="825" y="2309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17476" name="Text Box 93"/>
            <p:cNvSpPr txBox="1">
              <a:spLocks noChangeArrowheads="1"/>
            </p:cNvSpPr>
            <p:nvPr/>
          </p:nvSpPr>
          <p:spPr bwMode="auto">
            <a:xfrm>
              <a:off x="834" y="2429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17477" name="Text Box 94"/>
            <p:cNvSpPr txBox="1">
              <a:spLocks noChangeArrowheads="1"/>
            </p:cNvSpPr>
            <p:nvPr/>
          </p:nvSpPr>
          <p:spPr bwMode="auto">
            <a:xfrm>
              <a:off x="834" y="2539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7</a:t>
              </a:r>
            </a:p>
          </p:txBody>
        </p:sp>
        <p:sp>
          <p:nvSpPr>
            <p:cNvPr id="17478" name="Text Box 96"/>
            <p:cNvSpPr txBox="1">
              <a:spLocks noChangeArrowheads="1"/>
            </p:cNvSpPr>
            <p:nvPr/>
          </p:nvSpPr>
          <p:spPr bwMode="auto">
            <a:xfrm>
              <a:off x="1200" y="384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A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17479" name="Rectangle 103"/>
            <p:cNvSpPr>
              <a:spLocks noChangeArrowheads="1"/>
            </p:cNvSpPr>
            <p:nvPr/>
          </p:nvSpPr>
          <p:spPr bwMode="auto">
            <a:xfrm>
              <a:off x="846" y="3153"/>
              <a:ext cx="663" cy="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80" name="Rectangle 104"/>
            <p:cNvSpPr>
              <a:spLocks noChangeArrowheads="1"/>
            </p:cNvSpPr>
            <p:nvPr/>
          </p:nvSpPr>
          <p:spPr bwMode="auto">
            <a:xfrm>
              <a:off x="2238" y="3201"/>
              <a:ext cx="480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81" name="Text Box 105"/>
            <p:cNvSpPr txBox="1">
              <a:spLocks noChangeArrowheads="1"/>
            </p:cNvSpPr>
            <p:nvPr/>
          </p:nvSpPr>
          <p:spPr bwMode="auto">
            <a:xfrm>
              <a:off x="2238" y="3249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17482" name="Line 106"/>
            <p:cNvSpPr>
              <a:spLocks noChangeShapeType="1"/>
            </p:cNvSpPr>
            <p:nvPr/>
          </p:nvSpPr>
          <p:spPr bwMode="auto">
            <a:xfrm flipV="1">
              <a:off x="1509" y="3345"/>
              <a:ext cx="729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83" name="AutoShape 107"/>
            <p:cNvSpPr>
              <a:spLocks noChangeArrowheads="1"/>
            </p:cNvSpPr>
            <p:nvPr/>
          </p:nvSpPr>
          <p:spPr bwMode="auto">
            <a:xfrm rot="5400000">
              <a:off x="2238" y="3681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84" name="Line 108"/>
            <p:cNvSpPr>
              <a:spLocks noChangeShapeType="1"/>
            </p:cNvSpPr>
            <p:nvPr/>
          </p:nvSpPr>
          <p:spPr bwMode="auto">
            <a:xfrm flipH="1">
              <a:off x="2082" y="372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85" name="Line 110"/>
            <p:cNvSpPr>
              <a:spLocks noChangeShapeType="1"/>
            </p:cNvSpPr>
            <p:nvPr/>
          </p:nvSpPr>
          <p:spPr bwMode="auto">
            <a:xfrm>
              <a:off x="2718" y="3441"/>
              <a:ext cx="5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7412" name="Object 111"/>
            <p:cNvGraphicFramePr>
              <a:graphicFrameLocks noChangeAspect="1"/>
            </p:cNvGraphicFramePr>
            <p:nvPr/>
          </p:nvGraphicFramePr>
          <p:xfrm>
            <a:off x="2478" y="3675"/>
            <a:ext cx="233" cy="228"/>
          </p:xfrm>
          <a:graphic>
            <a:graphicData uri="http://schemas.openxmlformats.org/presentationml/2006/ole">
              <p:oleObj spid="_x0000_s17412" name="Equation" r:id="rId5" imgW="241560" imgH="304560" progId="Equation.3">
                <p:embed/>
              </p:oleObj>
            </a:graphicData>
          </a:graphic>
        </p:graphicFrame>
        <p:sp>
          <p:nvSpPr>
            <p:cNvPr id="17486" name="Text Box 112"/>
            <p:cNvSpPr txBox="1">
              <a:spLocks noChangeArrowheads="1"/>
            </p:cNvSpPr>
            <p:nvPr/>
          </p:nvSpPr>
          <p:spPr bwMode="auto">
            <a:xfrm>
              <a:off x="2430" y="3284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17487" name="Oval 113"/>
            <p:cNvSpPr>
              <a:spLocks noChangeArrowheads="1"/>
            </p:cNvSpPr>
            <p:nvPr/>
          </p:nvSpPr>
          <p:spPr bwMode="auto">
            <a:xfrm>
              <a:off x="2065" y="3709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88" name="Text Box 114"/>
            <p:cNvSpPr txBox="1">
              <a:spLocks noChangeArrowheads="1"/>
            </p:cNvSpPr>
            <p:nvPr/>
          </p:nvSpPr>
          <p:spPr bwMode="auto">
            <a:xfrm>
              <a:off x="843" y="3111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7489" name="Text Box 115"/>
            <p:cNvSpPr txBox="1">
              <a:spLocks noChangeArrowheads="1"/>
            </p:cNvSpPr>
            <p:nvPr/>
          </p:nvSpPr>
          <p:spPr bwMode="auto">
            <a:xfrm>
              <a:off x="834" y="3238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7490" name="Text Box 116"/>
            <p:cNvSpPr txBox="1">
              <a:spLocks noChangeArrowheads="1"/>
            </p:cNvSpPr>
            <p:nvPr/>
          </p:nvSpPr>
          <p:spPr bwMode="auto">
            <a:xfrm>
              <a:off x="843" y="3358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17491" name="Text Box 117"/>
            <p:cNvSpPr txBox="1">
              <a:spLocks noChangeArrowheads="1"/>
            </p:cNvSpPr>
            <p:nvPr/>
          </p:nvSpPr>
          <p:spPr bwMode="auto">
            <a:xfrm>
              <a:off x="843" y="3445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17492" name="Line 118"/>
            <p:cNvSpPr>
              <a:spLocks noChangeShapeType="1"/>
            </p:cNvSpPr>
            <p:nvPr/>
          </p:nvSpPr>
          <p:spPr bwMode="auto">
            <a:xfrm>
              <a:off x="603" y="325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93" name="Line 119"/>
            <p:cNvSpPr>
              <a:spLocks noChangeShapeType="1"/>
            </p:cNvSpPr>
            <p:nvPr/>
          </p:nvSpPr>
          <p:spPr bwMode="auto">
            <a:xfrm>
              <a:off x="603" y="344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94" name="Line 120"/>
            <p:cNvSpPr>
              <a:spLocks noChangeShapeType="1"/>
            </p:cNvSpPr>
            <p:nvPr/>
          </p:nvSpPr>
          <p:spPr bwMode="auto">
            <a:xfrm>
              <a:off x="603" y="3637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95" name="Line 121"/>
            <p:cNvSpPr>
              <a:spLocks noChangeShapeType="1"/>
            </p:cNvSpPr>
            <p:nvPr/>
          </p:nvSpPr>
          <p:spPr bwMode="auto">
            <a:xfrm>
              <a:off x="603" y="382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96" name="Line 122"/>
            <p:cNvSpPr>
              <a:spLocks noChangeShapeType="1"/>
            </p:cNvSpPr>
            <p:nvPr/>
          </p:nvSpPr>
          <p:spPr bwMode="auto">
            <a:xfrm>
              <a:off x="596" y="334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97" name="Line 123"/>
            <p:cNvSpPr>
              <a:spLocks noChangeShapeType="1"/>
            </p:cNvSpPr>
            <p:nvPr/>
          </p:nvSpPr>
          <p:spPr bwMode="auto">
            <a:xfrm>
              <a:off x="596" y="354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98" name="Line 124"/>
            <p:cNvSpPr>
              <a:spLocks noChangeShapeType="1"/>
            </p:cNvSpPr>
            <p:nvPr/>
          </p:nvSpPr>
          <p:spPr bwMode="auto">
            <a:xfrm>
              <a:off x="596" y="373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499" name="Line 125"/>
            <p:cNvSpPr>
              <a:spLocks noChangeShapeType="1"/>
            </p:cNvSpPr>
            <p:nvPr/>
          </p:nvSpPr>
          <p:spPr bwMode="auto">
            <a:xfrm>
              <a:off x="596" y="392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00" name="Text Box 126"/>
            <p:cNvSpPr txBox="1">
              <a:spLocks noChangeArrowheads="1"/>
            </p:cNvSpPr>
            <p:nvPr/>
          </p:nvSpPr>
          <p:spPr bwMode="auto">
            <a:xfrm>
              <a:off x="849" y="3562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17501" name="Text Box 127"/>
            <p:cNvSpPr txBox="1">
              <a:spLocks noChangeArrowheads="1"/>
            </p:cNvSpPr>
            <p:nvPr/>
          </p:nvSpPr>
          <p:spPr bwMode="auto">
            <a:xfrm>
              <a:off x="834" y="3668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17502" name="Text Box 128"/>
            <p:cNvSpPr txBox="1">
              <a:spLocks noChangeArrowheads="1"/>
            </p:cNvSpPr>
            <p:nvPr/>
          </p:nvSpPr>
          <p:spPr bwMode="auto">
            <a:xfrm>
              <a:off x="843" y="3788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17503" name="Text Box 129"/>
            <p:cNvSpPr txBox="1">
              <a:spLocks noChangeArrowheads="1"/>
            </p:cNvSpPr>
            <p:nvPr/>
          </p:nvSpPr>
          <p:spPr bwMode="auto">
            <a:xfrm>
              <a:off x="843" y="3898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7</a:t>
              </a:r>
            </a:p>
          </p:txBody>
        </p:sp>
        <p:sp>
          <p:nvSpPr>
            <p:cNvPr id="17504" name="Text Box 136"/>
            <p:cNvSpPr txBox="1">
              <a:spLocks noChangeArrowheads="1"/>
            </p:cNvSpPr>
            <p:nvPr/>
          </p:nvSpPr>
          <p:spPr bwMode="auto">
            <a:xfrm>
              <a:off x="1392" y="3360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(D)</a:t>
              </a:r>
            </a:p>
          </p:txBody>
        </p:sp>
        <p:sp>
          <p:nvSpPr>
            <p:cNvPr id="17505" name="Rectangle 138"/>
            <p:cNvSpPr>
              <a:spLocks noChangeArrowheads="1"/>
            </p:cNvSpPr>
            <p:nvPr/>
          </p:nvSpPr>
          <p:spPr bwMode="auto">
            <a:xfrm>
              <a:off x="3681" y="779"/>
              <a:ext cx="687" cy="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06" name="Text Box 139"/>
            <p:cNvSpPr txBox="1">
              <a:spLocks noChangeArrowheads="1"/>
            </p:cNvSpPr>
            <p:nvPr/>
          </p:nvSpPr>
          <p:spPr bwMode="auto">
            <a:xfrm>
              <a:off x="3674" y="733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7507" name="Text Box 140"/>
            <p:cNvSpPr txBox="1">
              <a:spLocks noChangeArrowheads="1"/>
            </p:cNvSpPr>
            <p:nvPr/>
          </p:nvSpPr>
          <p:spPr bwMode="auto">
            <a:xfrm>
              <a:off x="3665" y="860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7508" name="Text Box 141"/>
            <p:cNvSpPr txBox="1">
              <a:spLocks noChangeArrowheads="1"/>
            </p:cNvSpPr>
            <p:nvPr/>
          </p:nvSpPr>
          <p:spPr bwMode="auto">
            <a:xfrm>
              <a:off x="3674" y="980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17509" name="Text Box 142"/>
            <p:cNvSpPr txBox="1">
              <a:spLocks noChangeArrowheads="1"/>
            </p:cNvSpPr>
            <p:nvPr/>
          </p:nvSpPr>
          <p:spPr bwMode="auto">
            <a:xfrm>
              <a:off x="3674" y="1067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17510" name="Line 143"/>
            <p:cNvSpPr>
              <a:spLocks noChangeShapeType="1"/>
            </p:cNvSpPr>
            <p:nvPr/>
          </p:nvSpPr>
          <p:spPr bwMode="auto">
            <a:xfrm>
              <a:off x="3434" y="87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11" name="Line 144"/>
            <p:cNvSpPr>
              <a:spLocks noChangeShapeType="1"/>
            </p:cNvSpPr>
            <p:nvPr/>
          </p:nvSpPr>
          <p:spPr bwMode="auto">
            <a:xfrm>
              <a:off x="3434" y="1067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12" name="Line 145"/>
            <p:cNvSpPr>
              <a:spLocks noChangeShapeType="1"/>
            </p:cNvSpPr>
            <p:nvPr/>
          </p:nvSpPr>
          <p:spPr bwMode="auto">
            <a:xfrm>
              <a:off x="3434" y="125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13" name="Line 146"/>
            <p:cNvSpPr>
              <a:spLocks noChangeShapeType="1"/>
            </p:cNvSpPr>
            <p:nvPr/>
          </p:nvSpPr>
          <p:spPr bwMode="auto">
            <a:xfrm>
              <a:off x="3434" y="145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14" name="Line 151"/>
            <p:cNvSpPr>
              <a:spLocks noChangeShapeType="1"/>
            </p:cNvSpPr>
            <p:nvPr/>
          </p:nvSpPr>
          <p:spPr bwMode="auto">
            <a:xfrm>
              <a:off x="3427" y="97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15" name="Line 152"/>
            <p:cNvSpPr>
              <a:spLocks noChangeShapeType="1"/>
            </p:cNvSpPr>
            <p:nvPr/>
          </p:nvSpPr>
          <p:spPr bwMode="auto">
            <a:xfrm>
              <a:off x="3427" y="116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16" name="Line 153"/>
            <p:cNvSpPr>
              <a:spLocks noChangeShapeType="1"/>
            </p:cNvSpPr>
            <p:nvPr/>
          </p:nvSpPr>
          <p:spPr bwMode="auto">
            <a:xfrm>
              <a:off x="3427" y="135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17" name="Line 154"/>
            <p:cNvSpPr>
              <a:spLocks noChangeShapeType="1"/>
            </p:cNvSpPr>
            <p:nvPr/>
          </p:nvSpPr>
          <p:spPr bwMode="auto">
            <a:xfrm>
              <a:off x="3427" y="1547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18" name="Text Box 155"/>
            <p:cNvSpPr txBox="1">
              <a:spLocks noChangeArrowheads="1"/>
            </p:cNvSpPr>
            <p:nvPr/>
          </p:nvSpPr>
          <p:spPr bwMode="auto">
            <a:xfrm>
              <a:off x="3680" y="1184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17519" name="Text Box 156"/>
            <p:cNvSpPr txBox="1">
              <a:spLocks noChangeArrowheads="1"/>
            </p:cNvSpPr>
            <p:nvPr/>
          </p:nvSpPr>
          <p:spPr bwMode="auto">
            <a:xfrm>
              <a:off x="3665" y="1290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17520" name="Text Box 157"/>
            <p:cNvSpPr txBox="1">
              <a:spLocks noChangeArrowheads="1"/>
            </p:cNvSpPr>
            <p:nvPr/>
          </p:nvSpPr>
          <p:spPr bwMode="auto">
            <a:xfrm>
              <a:off x="3674" y="1410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17521" name="Text Box 158"/>
            <p:cNvSpPr txBox="1">
              <a:spLocks noChangeArrowheads="1"/>
            </p:cNvSpPr>
            <p:nvPr/>
          </p:nvSpPr>
          <p:spPr bwMode="auto">
            <a:xfrm>
              <a:off x="3674" y="1547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7</a:t>
              </a:r>
            </a:p>
          </p:txBody>
        </p:sp>
        <p:sp>
          <p:nvSpPr>
            <p:cNvPr id="17522" name="Rectangle 183"/>
            <p:cNvSpPr>
              <a:spLocks noChangeArrowheads="1"/>
            </p:cNvSpPr>
            <p:nvPr/>
          </p:nvSpPr>
          <p:spPr bwMode="auto">
            <a:xfrm>
              <a:off x="3687" y="2919"/>
              <a:ext cx="681" cy="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23" name="Text Box 184"/>
            <p:cNvSpPr txBox="1">
              <a:spLocks noChangeArrowheads="1"/>
            </p:cNvSpPr>
            <p:nvPr/>
          </p:nvSpPr>
          <p:spPr bwMode="auto">
            <a:xfrm>
              <a:off x="3684" y="2877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7524" name="Text Box 185"/>
            <p:cNvSpPr txBox="1">
              <a:spLocks noChangeArrowheads="1"/>
            </p:cNvSpPr>
            <p:nvPr/>
          </p:nvSpPr>
          <p:spPr bwMode="auto">
            <a:xfrm>
              <a:off x="3675" y="3004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7525" name="Text Box 186"/>
            <p:cNvSpPr txBox="1">
              <a:spLocks noChangeArrowheads="1"/>
            </p:cNvSpPr>
            <p:nvPr/>
          </p:nvSpPr>
          <p:spPr bwMode="auto">
            <a:xfrm>
              <a:off x="3684" y="3124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17526" name="Text Box 187"/>
            <p:cNvSpPr txBox="1">
              <a:spLocks noChangeArrowheads="1"/>
            </p:cNvSpPr>
            <p:nvPr/>
          </p:nvSpPr>
          <p:spPr bwMode="auto">
            <a:xfrm>
              <a:off x="3684" y="3211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17527" name="Line 188"/>
            <p:cNvSpPr>
              <a:spLocks noChangeShapeType="1"/>
            </p:cNvSpPr>
            <p:nvPr/>
          </p:nvSpPr>
          <p:spPr bwMode="auto">
            <a:xfrm>
              <a:off x="3444" y="301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28" name="Line 189"/>
            <p:cNvSpPr>
              <a:spLocks noChangeShapeType="1"/>
            </p:cNvSpPr>
            <p:nvPr/>
          </p:nvSpPr>
          <p:spPr bwMode="auto">
            <a:xfrm>
              <a:off x="3444" y="321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29" name="Line 190"/>
            <p:cNvSpPr>
              <a:spLocks noChangeShapeType="1"/>
            </p:cNvSpPr>
            <p:nvPr/>
          </p:nvSpPr>
          <p:spPr bwMode="auto">
            <a:xfrm>
              <a:off x="3444" y="340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30" name="Line 191"/>
            <p:cNvSpPr>
              <a:spLocks noChangeShapeType="1"/>
            </p:cNvSpPr>
            <p:nvPr/>
          </p:nvSpPr>
          <p:spPr bwMode="auto">
            <a:xfrm>
              <a:off x="3444" y="359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31" name="Line 192"/>
            <p:cNvSpPr>
              <a:spLocks noChangeShapeType="1"/>
            </p:cNvSpPr>
            <p:nvPr/>
          </p:nvSpPr>
          <p:spPr bwMode="auto">
            <a:xfrm>
              <a:off x="3437" y="3115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32" name="Line 193"/>
            <p:cNvSpPr>
              <a:spLocks noChangeShapeType="1"/>
            </p:cNvSpPr>
            <p:nvPr/>
          </p:nvSpPr>
          <p:spPr bwMode="auto">
            <a:xfrm>
              <a:off x="3437" y="3307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33" name="Line 194"/>
            <p:cNvSpPr>
              <a:spLocks noChangeShapeType="1"/>
            </p:cNvSpPr>
            <p:nvPr/>
          </p:nvSpPr>
          <p:spPr bwMode="auto">
            <a:xfrm>
              <a:off x="3437" y="349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34" name="Line 195"/>
            <p:cNvSpPr>
              <a:spLocks noChangeShapeType="1"/>
            </p:cNvSpPr>
            <p:nvPr/>
          </p:nvSpPr>
          <p:spPr bwMode="auto">
            <a:xfrm>
              <a:off x="3437" y="369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35" name="Text Box 196"/>
            <p:cNvSpPr txBox="1">
              <a:spLocks noChangeArrowheads="1"/>
            </p:cNvSpPr>
            <p:nvPr/>
          </p:nvSpPr>
          <p:spPr bwMode="auto">
            <a:xfrm>
              <a:off x="3690" y="3328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17536" name="Text Box 197"/>
            <p:cNvSpPr txBox="1">
              <a:spLocks noChangeArrowheads="1"/>
            </p:cNvSpPr>
            <p:nvPr/>
          </p:nvSpPr>
          <p:spPr bwMode="auto">
            <a:xfrm>
              <a:off x="3675" y="3434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17537" name="Text Box 198"/>
            <p:cNvSpPr txBox="1">
              <a:spLocks noChangeArrowheads="1"/>
            </p:cNvSpPr>
            <p:nvPr/>
          </p:nvSpPr>
          <p:spPr bwMode="auto">
            <a:xfrm>
              <a:off x="3684" y="3554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17538" name="Text Box 199"/>
            <p:cNvSpPr txBox="1">
              <a:spLocks noChangeArrowheads="1"/>
            </p:cNvSpPr>
            <p:nvPr/>
          </p:nvSpPr>
          <p:spPr bwMode="auto">
            <a:xfrm>
              <a:off x="3684" y="3664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7</a:t>
              </a:r>
            </a:p>
          </p:txBody>
        </p:sp>
        <p:sp>
          <p:nvSpPr>
            <p:cNvPr id="17539" name="Line 206"/>
            <p:cNvSpPr>
              <a:spLocks noChangeShapeType="1"/>
            </p:cNvSpPr>
            <p:nvPr/>
          </p:nvSpPr>
          <p:spPr bwMode="auto">
            <a:xfrm>
              <a:off x="4380" y="1008"/>
              <a:ext cx="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40" name="Text Box 207"/>
            <p:cNvSpPr txBox="1">
              <a:spLocks noChangeArrowheads="1"/>
            </p:cNvSpPr>
            <p:nvPr/>
          </p:nvSpPr>
          <p:spPr bwMode="auto">
            <a:xfrm>
              <a:off x="4416" y="720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Z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7541" name="Line 208"/>
            <p:cNvSpPr>
              <a:spLocks noChangeShapeType="1"/>
            </p:cNvSpPr>
            <p:nvPr/>
          </p:nvSpPr>
          <p:spPr bwMode="auto">
            <a:xfrm>
              <a:off x="4381" y="3132"/>
              <a:ext cx="48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42" name="Text Box 210"/>
            <p:cNvSpPr txBox="1">
              <a:spLocks noChangeArrowheads="1"/>
            </p:cNvSpPr>
            <p:nvPr/>
          </p:nvSpPr>
          <p:spPr bwMode="auto">
            <a:xfrm>
              <a:off x="4368" y="2784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Z</a:t>
              </a:r>
              <a:r>
                <a:rPr lang="en-US" altLang="zh-CN" baseline="-25000"/>
                <a:t>m</a:t>
              </a:r>
            </a:p>
          </p:txBody>
        </p:sp>
        <p:sp>
          <p:nvSpPr>
            <p:cNvPr id="17543" name="Text Box 211"/>
            <p:cNvSpPr txBox="1">
              <a:spLocks noChangeArrowheads="1"/>
            </p:cNvSpPr>
            <p:nvPr/>
          </p:nvSpPr>
          <p:spPr bwMode="auto">
            <a:xfrm>
              <a:off x="4412" y="1854"/>
              <a:ext cx="306" cy="5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eaVert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17544" name="Line 212"/>
            <p:cNvSpPr>
              <a:spLocks noChangeShapeType="1"/>
            </p:cNvSpPr>
            <p:nvPr/>
          </p:nvSpPr>
          <p:spPr bwMode="auto">
            <a:xfrm>
              <a:off x="3072" y="174"/>
              <a:ext cx="0" cy="27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45" name="Line 213"/>
            <p:cNvSpPr>
              <a:spLocks noChangeShapeType="1"/>
            </p:cNvSpPr>
            <p:nvPr/>
          </p:nvSpPr>
          <p:spPr bwMode="auto">
            <a:xfrm>
              <a:off x="3164" y="256"/>
              <a:ext cx="4" cy="2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46" name="Line 214"/>
            <p:cNvSpPr>
              <a:spLocks noChangeShapeType="1"/>
            </p:cNvSpPr>
            <p:nvPr/>
          </p:nvSpPr>
          <p:spPr bwMode="auto">
            <a:xfrm>
              <a:off x="3255" y="352"/>
              <a:ext cx="0" cy="30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47" name="Oval 215"/>
            <p:cNvSpPr>
              <a:spLocks noChangeArrowheads="1"/>
            </p:cNvSpPr>
            <p:nvPr/>
          </p:nvSpPr>
          <p:spPr bwMode="auto">
            <a:xfrm flipV="1">
              <a:off x="3216" y="1680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48" name="Oval 216"/>
            <p:cNvSpPr>
              <a:spLocks noChangeArrowheads="1"/>
            </p:cNvSpPr>
            <p:nvPr/>
          </p:nvSpPr>
          <p:spPr bwMode="auto">
            <a:xfrm flipV="1">
              <a:off x="3045" y="635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49" name="Oval 218"/>
            <p:cNvSpPr>
              <a:spLocks noChangeArrowheads="1"/>
            </p:cNvSpPr>
            <p:nvPr/>
          </p:nvSpPr>
          <p:spPr bwMode="auto">
            <a:xfrm flipV="1">
              <a:off x="3139" y="2064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50" name="Line 219"/>
            <p:cNvSpPr>
              <a:spLocks noChangeShapeType="1"/>
            </p:cNvSpPr>
            <p:nvPr/>
          </p:nvSpPr>
          <p:spPr bwMode="auto">
            <a:xfrm flipV="1">
              <a:off x="1005" y="166"/>
              <a:ext cx="207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51" name="Line 220"/>
            <p:cNvSpPr>
              <a:spLocks noChangeShapeType="1"/>
            </p:cNvSpPr>
            <p:nvPr/>
          </p:nvSpPr>
          <p:spPr bwMode="auto">
            <a:xfrm>
              <a:off x="1116" y="256"/>
              <a:ext cx="2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52" name="Line 221"/>
            <p:cNvSpPr>
              <a:spLocks noChangeShapeType="1"/>
            </p:cNvSpPr>
            <p:nvPr/>
          </p:nvSpPr>
          <p:spPr bwMode="auto">
            <a:xfrm flipV="1">
              <a:off x="1252" y="343"/>
              <a:ext cx="2016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53" name="Line 222"/>
            <p:cNvSpPr>
              <a:spLocks noChangeShapeType="1"/>
            </p:cNvSpPr>
            <p:nvPr/>
          </p:nvSpPr>
          <p:spPr bwMode="auto">
            <a:xfrm>
              <a:off x="1248" y="33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54" name="Line 223"/>
            <p:cNvSpPr>
              <a:spLocks noChangeShapeType="1"/>
            </p:cNvSpPr>
            <p:nvPr/>
          </p:nvSpPr>
          <p:spPr bwMode="auto">
            <a:xfrm>
              <a:off x="1005" y="169"/>
              <a:ext cx="0" cy="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55" name="Line 224"/>
            <p:cNvSpPr>
              <a:spLocks noChangeShapeType="1"/>
            </p:cNvSpPr>
            <p:nvPr/>
          </p:nvSpPr>
          <p:spPr bwMode="auto">
            <a:xfrm>
              <a:off x="1115" y="267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56" name="Text Box 225"/>
            <p:cNvSpPr txBox="1">
              <a:spLocks noChangeArrowheads="1"/>
            </p:cNvSpPr>
            <p:nvPr/>
          </p:nvSpPr>
          <p:spPr bwMode="auto">
            <a:xfrm>
              <a:off x="1056" y="2016"/>
              <a:ext cx="240" cy="5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17557" name="Text Box 226"/>
            <p:cNvSpPr txBox="1">
              <a:spLocks noChangeArrowheads="1"/>
            </p:cNvSpPr>
            <p:nvPr/>
          </p:nvSpPr>
          <p:spPr bwMode="auto">
            <a:xfrm>
              <a:off x="1008" y="672"/>
              <a:ext cx="240" cy="5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17558" name="Text Box 227"/>
            <p:cNvSpPr txBox="1">
              <a:spLocks noChangeArrowheads="1"/>
            </p:cNvSpPr>
            <p:nvPr/>
          </p:nvSpPr>
          <p:spPr bwMode="auto">
            <a:xfrm>
              <a:off x="1056" y="3360"/>
              <a:ext cx="240" cy="5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17559" name="Text Box 228"/>
            <p:cNvSpPr txBox="1">
              <a:spLocks noChangeArrowheads="1"/>
            </p:cNvSpPr>
            <p:nvPr/>
          </p:nvSpPr>
          <p:spPr bwMode="auto">
            <a:xfrm>
              <a:off x="3888" y="960"/>
              <a:ext cx="240" cy="5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17560" name="Text Box 229"/>
            <p:cNvSpPr txBox="1">
              <a:spLocks noChangeArrowheads="1"/>
            </p:cNvSpPr>
            <p:nvPr/>
          </p:nvSpPr>
          <p:spPr bwMode="auto">
            <a:xfrm>
              <a:off x="3888" y="3072"/>
              <a:ext cx="240" cy="5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17561" name="Text Box 230"/>
            <p:cNvSpPr txBox="1">
              <a:spLocks noChangeArrowheads="1"/>
            </p:cNvSpPr>
            <p:nvPr/>
          </p:nvSpPr>
          <p:spPr bwMode="auto">
            <a:xfrm>
              <a:off x="912" y="1776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A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17562" name="Text Box 231"/>
            <p:cNvSpPr txBox="1">
              <a:spLocks noChangeArrowheads="1"/>
            </p:cNvSpPr>
            <p:nvPr/>
          </p:nvSpPr>
          <p:spPr bwMode="auto">
            <a:xfrm>
              <a:off x="1197" y="1776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A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17563" name="Text Box 232"/>
            <p:cNvSpPr txBox="1">
              <a:spLocks noChangeArrowheads="1"/>
            </p:cNvSpPr>
            <p:nvPr/>
          </p:nvSpPr>
          <p:spPr bwMode="auto">
            <a:xfrm>
              <a:off x="1044" y="1758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A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17564" name="Text Box 238"/>
            <p:cNvSpPr txBox="1">
              <a:spLocks noChangeArrowheads="1"/>
            </p:cNvSpPr>
            <p:nvPr/>
          </p:nvSpPr>
          <p:spPr bwMode="auto">
            <a:xfrm>
              <a:off x="915" y="3120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A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17565" name="Text Box 239"/>
            <p:cNvSpPr txBox="1">
              <a:spLocks noChangeArrowheads="1"/>
            </p:cNvSpPr>
            <p:nvPr/>
          </p:nvSpPr>
          <p:spPr bwMode="auto">
            <a:xfrm>
              <a:off x="1200" y="3120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A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17566" name="Text Box 240"/>
            <p:cNvSpPr txBox="1">
              <a:spLocks noChangeArrowheads="1"/>
            </p:cNvSpPr>
            <p:nvPr/>
          </p:nvSpPr>
          <p:spPr bwMode="auto">
            <a:xfrm>
              <a:off x="1047" y="3102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A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17567" name="Line 244"/>
            <p:cNvSpPr>
              <a:spLocks noChangeShapeType="1"/>
            </p:cNvSpPr>
            <p:nvPr/>
          </p:nvSpPr>
          <p:spPr bwMode="auto">
            <a:xfrm flipV="1">
              <a:off x="1001" y="1533"/>
              <a:ext cx="207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68" name="Line 245"/>
            <p:cNvSpPr>
              <a:spLocks noChangeShapeType="1"/>
            </p:cNvSpPr>
            <p:nvPr/>
          </p:nvSpPr>
          <p:spPr bwMode="auto">
            <a:xfrm>
              <a:off x="1112" y="1623"/>
              <a:ext cx="2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69" name="Line 246"/>
            <p:cNvSpPr>
              <a:spLocks noChangeShapeType="1"/>
            </p:cNvSpPr>
            <p:nvPr/>
          </p:nvSpPr>
          <p:spPr bwMode="auto">
            <a:xfrm>
              <a:off x="1248" y="1708"/>
              <a:ext cx="2016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70" name="Line 247"/>
            <p:cNvSpPr>
              <a:spLocks noChangeShapeType="1"/>
            </p:cNvSpPr>
            <p:nvPr/>
          </p:nvSpPr>
          <p:spPr bwMode="auto">
            <a:xfrm>
              <a:off x="1244" y="1703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71" name="Line 248"/>
            <p:cNvSpPr>
              <a:spLocks noChangeShapeType="1"/>
            </p:cNvSpPr>
            <p:nvPr/>
          </p:nvSpPr>
          <p:spPr bwMode="auto">
            <a:xfrm>
              <a:off x="1001" y="1536"/>
              <a:ext cx="0" cy="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72" name="Line 249"/>
            <p:cNvSpPr>
              <a:spLocks noChangeShapeType="1"/>
            </p:cNvSpPr>
            <p:nvPr/>
          </p:nvSpPr>
          <p:spPr bwMode="auto">
            <a:xfrm>
              <a:off x="1111" y="163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73" name="Line 250"/>
            <p:cNvSpPr>
              <a:spLocks noChangeShapeType="1"/>
            </p:cNvSpPr>
            <p:nvPr/>
          </p:nvSpPr>
          <p:spPr bwMode="auto">
            <a:xfrm flipV="1">
              <a:off x="1001" y="2888"/>
              <a:ext cx="207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74" name="Line 251"/>
            <p:cNvSpPr>
              <a:spLocks noChangeShapeType="1"/>
            </p:cNvSpPr>
            <p:nvPr/>
          </p:nvSpPr>
          <p:spPr bwMode="auto">
            <a:xfrm>
              <a:off x="1112" y="2978"/>
              <a:ext cx="2060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75" name="Line 252"/>
            <p:cNvSpPr>
              <a:spLocks noChangeShapeType="1"/>
            </p:cNvSpPr>
            <p:nvPr/>
          </p:nvSpPr>
          <p:spPr bwMode="auto">
            <a:xfrm>
              <a:off x="1248" y="3054"/>
              <a:ext cx="2007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76" name="Line 253"/>
            <p:cNvSpPr>
              <a:spLocks noChangeShapeType="1"/>
            </p:cNvSpPr>
            <p:nvPr/>
          </p:nvSpPr>
          <p:spPr bwMode="auto">
            <a:xfrm>
              <a:off x="1244" y="305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77" name="Line 254"/>
            <p:cNvSpPr>
              <a:spLocks noChangeShapeType="1"/>
            </p:cNvSpPr>
            <p:nvPr/>
          </p:nvSpPr>
          <p:spPr bwMode="auto">
            <a:xfrm>
              <a:off x="1001" y="2891"/>
              <a:ext cx="0" cy="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78" name="Line 255"/>
            <p:cNvSpPr>
              <a:spLocks noChangeShapeType="1"/>
            </p:cNvSpPr>
            <p:nvPr/>
          </p:nvSpPr>
          <p:spPr bwMode="auto">
            <a:xfrm>
              <a:off x="1111" y="2989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79" name="Oval 256"/>
            <p:cNvSpPr>
              <a:spLocks noChangeArrowheads="1"/>
            </p:cNvSpPr>
            <p:nvPr/>
          </p:nvSpPr>
          <p:spPr bwMode="auto">
            <a:xfrm flipV="1">
              <a:off x="3129" y="1602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80" name="Oval 257"/>
            <p:cNvSpPr>
              <a:spLocks noChangeArrowheads="1"/>
            </p:cNvSpPr>
            <p:nvPr/>
          </p:nvSpPr>
          <p:spPr bwMode="auto">
            <a:xfrm flipV="1">
              <a:off x="3033" y="1518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81" name="Oval 258"/>
            <p:cNvSpPr>
              <a:spLocks noChangeArrowheads="1"/>
            </p:cNvSpPr>
            <p:nvPr/>
          </p:nvSpPr>
          <p:spPr bwMode="auto">
            <a:xfrm flipV="1">
              <a:off x="3216" y="3024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82" name="Line 259"/>
            <p:cNvSpPr>
              <a:spLocks noChangeShapeType="1"/>
            </p:cNvSpPr>
            <p:nvPr/>
          </p:nvSpPr>
          <p:spPr bwMode="auto">
            <a:xfrm>
              <a:off x="3072" y="67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83" name="Line 260"/>
            <p:cNvSpPr>
              <a:spLocks noChangeShapeType="1"/>
            </p:cNvSpPr>
            <p:nvPr/>
          </p:nvSpPr>
          <p:spPr bwMode="auto">
            <a:xfrm>
              <a:off x="3840" y="67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84" name="Line 261"/>
            <p:cNvSpPr>
              <a:spLocks noChangeShapeType="1"/>
            </p:cNvSpPr>
            <p:nvPr/>
          </p:nvSpPr>
          <p:spPr bwMode="auto">
            <a:xfrm>
              <a:off x="3168" y="57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85" name="Line 262"/>
            <p:cNvSpPr>
              <a:spLocks noChangeShapeType="1"/>
            </p:cNvSpPr>
            <p:nvPr/>
          </p:nvSpPr>
          <p:spPr bwMode="auto">
            <a:xfrm>
              <a:off x="3264" y="480"/>
              <a:ext cx="8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86" name="Line 263"/>
            <p:cNvSpPr>
              <a:spLocks noChangeShapeType="1"/>
            </p:cNvSpPr>
            <p:nvPr/>
          </p:nvSpPr>
          <p:spPr bwMode="auto">
            <a:xfrm>
              <a:off x="3991" y="5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87" name="Line 264"/>
            <p:cNvSpPr>
              <a:spLocks noChangeShapeType="1"/>
            </p:cNvSpPr>
            <p:nvPr/>
          </p:nvSpPr>
          <p:spPr bwMode="auto">
            <a:xfrm flipH="1">
              <a:off x="4129" y="493"/>
              <a:ext cx="8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7588" name="Group 270"/>
            <p:cNvGrpSpPr>
              <a:grpSpLocks/>
            </p:cNvGrpSpPr>
            <p:nvPr/>
          </p:nvGrpSpPr>
          <p:grpSpPr bwMode="auto">
            <a:xfrm>
              <a:off x="3744" y="768"/>
              <a:ext cx="644" cy="224"/>
              <a:chOff x="4732" y="1632"/>
              <a:chExt cx="644" cy="224"/>
            </a:xfrm>
          </p:grpSpPr>
          <p:sp>
            <p:nvSpPr>
              <p:cNvPr id="17604" name="Text Box 266"/>
              <p:cNvSpPr txBox="1">
                <a:spLocks noChangeArrowheads="1"/>
              </p:cNvSpPr>
              <p:nvPr/>
            </p:nvSpPr>
            <p:spPr bwMode="auto">
              <a:xfrm>
                <a:off x="4885" y="1641"/>
                <a:ext cx="336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A</a:t>
                </a:r>
                <a:r>
                  <a:rPr lang="en-US" altLang="zh-CN" sz="1600" baseline="-25000"/>
                  <a:t>1</a:t>
                </a:r>
              </a:p>
            </p:txBody>
          </p:sp>
          <p:sp>
            <p:nvSpPr>
              <p:cNvPr id="17605" name="Text Box 267"/>
              <p:cNvSpPr txBox="1">
                <a:spLocks noChangeArrowheads="1"/>
              </p:cNvSpPr>
              <p:nvPr/>
            </p:nvSpPr>
            <p:spPr bwMode="auto">
              <a:xfrm>
                <a:off x="4732" y="1644"/>
                <a:ext cx="336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A</a:t>
                </a:r>
                <a:r>
                  <a:rPr lang="en-US" altLang="zh-CN" sz="1600" baseline="-25000"/>
                  <a:t>2</a:t>
                </a:r>
              </a:p>
            </p:txBody>
          </p:sp>
          <p:sp>
            <p:nvSpPr>
              <p:cNvPr id="17606" name="Text Box 268"/>
              <p:cNvSpPr txBox="1">
                <a:spLocks noChangeArrowheads="1"/>
              </p:cNvSpPr>
              <p:nvPr/>
            </p:nvSpPr>
            <p:spPr bwMode="auto">
              <a:xfrm>
                <a:off x="5040" y="1632"/>
                <a:ext cx="336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A</a:t>
                </a:r>
                <a:r>
                  <a:rPr lang="en-US" altLang="zh-CN" sz="1600" baseline="-25000"/>
                  <a:t>0</a:t>
                </a:r>
              </a:p>
            </p:txBody>
          </p:sp>
        </p:grpSp>
        <p:grpSp>
          <p:nvGrpSpPr>
            <p:cNvPr id="17589" name="Group 271"/>
            <p:cNvGrpSpPr>
              <a:grpSpLocks/>
            </p:cNvGrpSpPr>
            <p:nvPr/>
          </p:nvGrpSpPr>
          <p:grpSpPr bwMode="auto">
            <a:xfrm>
              <a:off x="3792" y="2887"/>
              <a:ext cx="644" cy="224"/>
              <a:chOff x="4732" y="1632"/>
              <a:chExt cx="644" cy="224"/>
            </a:xfrm>
          </p:grpSpPr>
          <p:sp>
            <p:nvSpPr>
              <p:cNvPr id="17601" name="Text Box 272"/>
              <p:cNvSpPr txBox="1">
                <a:spLocks noChangeArrowheads="1"/>
              </p:cNvSpPr>
              <p:nvPr/>
            </p:nvSpPr>
            <p:spPr bwMode="auto">
              <a:xfrm>
                <a:off x="4885" y="1641"/>
                <a:ext cx="336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A</a:t>
                </a:r>
                <a:r>
                  <a:rPr lang="en-US" altLang="zh-CN" sz="1600" baseline="-25000"/>
                  <a:t>1</a:t>
                </a:r>
              </a:p>
            </p:txBody>
          </p:sp>
          <p:sp>
            <p:nvSpPr>
              <p:cNvPr id="17602" name="Text Box 273"/>
              <p:cNvSpPr txBox="1">
                <a:spLocks noChangeArrowheads="1"/>
              </p:cNvSpPr>
              <p:nvPr/>
            </p:nvSpPr>
            <p:spPr bwMode="auto">
              <a:xfrm>
                <a:off x="4732" y="1644"/>
                <a:ext cx="336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A</a:t>
                </a:r>
                <a:r>
                  <a:rPr lang="en-US" altLang="zh-CN" sz="1600" baseline="-25000"/>
                  <a:t>2</a:t>
                </a:r>
              </a:p>
            </p:txBody>
          </p:sp>
          <p:sp>
            <p:nvSpPr>
              <p:cNvPr id="17603" name="Text Box 274"/>
              <p:cNvSpPr txBox="1">
                <a:spLocks noChangeArrowheads="1"/>
              </p:cNvSpPr>
              <p:nvPr/>
            </p:nvSpPr>
            <p:spPr bwMode="auto">
              <a:xfrm>
                <a:off x="5040" y="1632"/>
                <a:ext cx="336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A</a:t>
                </a:r>
                <a:r>
                  <a:rPr lang="en-US" altLang="zh-CN" sz="1600" baseline="-25000"/>
                  <a:t>0</a:t>
                </a:r>
              </a:p>
            </p:txBody>
          </p:sp>
        </p:grpSp>
        <p:sp>
          <p:nvSpPr>
            <p:cNvPr id="17590" name="Oval 275"/>
            <p:cNvSpPr>
              <a:spLocks noChangeArrowheads="1"/>
            </p:cNvSpPr>
            <p:nvPr/>
          </p:nvSpPr>
          <p:spPr bwMode="auto">
            <a:xfrm flipV="1">
              <a:off x="3141" y="546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91" name="Oval 276"/>
            <p:cNvSpPr>
              <a:spLocks noChangeArrowheads="1"/>
            </p:cNvSpPr>
            <p:nvPr/>
          </p:nvSpPr>
          <p:spPr bwMode="auto">
            <a:xfrm flipV="1">
              <a:off x="3246" y="453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92" name="Oval 277"/>
            <p:cNvSpPr>
              <a:spLocks noChangeArrowheads="1"/>
            </p:cNvSpPr>
            <p:nvPr/>
          </p:nvSpPr>
          <p:spPr bwMode="auto">
            <a:xfrm flipV="1">
              <a:off x="3048" y="2765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93" name="Line 278"/>
            <p:cNvSpPr>
              <a:spLocks noChangeShapeType="1"/>
            </p:cNvSpPr>
            <p:nvPr/>
          </p:nvSpPr>
          <p:spPr bwMode="auto">
            <a:xfrm>
              <a:off x="3075" y="280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94" name="Line 279"/>
            <p:cNvSpPr>
              <a:spLocks noChangeShapeType="1"/>
            </p:cNvSpPr>
            <p:nvPr/>
          </p:nvSpPr>
          <p:spPr bwMode="auto">
            <a:xfrm>
              <a:off x="3843" y="280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95" name="Line 280"/>
            <p:cNvSpPr>
              <a:spLocks noChangeShapeType="1"/>
            </p:cNvSpPr>
            <p:nvPr/>
          </p:nvSpPr>
          <p:spPr bwMode="auto">
            <a:xfrm>
              <a:off x="3171" y="270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96" name="Line 281"/>
            <p:cNvSpPr>
              <a:spLocks noChangeShapeType="1"/>
            </p:cNvSpPr>
            <p:nvPr/>
          </p:nvSpPr>
          <p:spPr bwMode="auto">
            <a:xfrm>
              <a:off x="3267" y="2610"/>
              <a:ext cx="8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97" name="Line 282"/>
            <p:cNvSpPr>
              <a:spLocks noChangeShapeType="1"/>
            </p:cNvSpPr>
            <p:nvPr/>
          </p:nvSpPr>
          <p:spPr bwMode="auto">
            <a:xfrm>
              <a:off x="3994" y="27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98" name="Line 283"/>
            <p:cNvSpPr>
              <a:spLocks noChangeShapeType="1"/>
            </p:cNvSpPr>
            <p:nvPr/>
          </p:nvSpPr>
          <p:spPr bwMode="auto">
            <a:xfrm>
              <a:off x="4130" y="2602"/>
              <a:ext cx="2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599" name="Oval 284"/>
            <p:cNvSpPr>
              <a:spLocks noChangeArrowheads="1"/>
            </p:cNvSpPr>
            <p:nvPr/>
          </p:nvSpPr>
          <p:spPr bwMode="auto">
            <a:xfrm flipV="1">
              <a:off x="3144" y="2676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600" name="Oval 285"/>
            <p:cNvSpPr>
              <a:spLocks noChangeArrowheads="1"/>
            </p:cNvSpPr>
            <p:nvPr/>
          </p:nvSpPr>
          <p:spPr bwMode="auto">
            <a:xfrm flipV="1">
              <a:off x="3249" y="2583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34480" name="Text Box 304"/>
          <p:cNvSpPr txBox="1">
            <a:spLocks noChangeArrowheads="1"/>
          </p:cNvSpPr>
          <p:nvPr/>
        </p:nvSpPr>
        <p:spPr bwMode="auto">
          <a:xfrm>
            <a:off x="174625" y="1203325"/>
            <a:ext cx="434975" cy="49879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输入多路开关的数目取决状态码位数</a:t>
            </a:r>
          </a:p>
        </p:txBody>
      </p:sp>
      <p:sp>
        <p:nvSpPr>
          <p:cNvPr id="434481" name="Text Box 305"/>
          <p:cNvSpPr txBox="1">
            <a:spLocks noChangeArrowheads="1"/>
          </p:cNvSpPr>
          <p:nvPr/>
        </p:nvSpPr>
        <p:spPr bwMode="auto">
          <a:xfrm>
            <a:off x="8153400" y="1219200"/>
            <a:ext cx="434975" cy="52927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输出多路开关的数目取决输出变量个数</a:t>
            </a:r>
          </a:p>
        </p:txBody>
      </p:sp>
      <p:sp>
        <p:nvSpPr>
          <p:cNvPr id="434482" name="Text Box 306"/>
          <p:cNvSpPr txBox="1">
            <a:spLocks noChangeArrowheads="1"/>
          </p:cNvSpPr>
          <p:nvPr/>
        </p:nvSpPr>
        <p:spPr bwMode="auto">
          <a:xfrm>
            <a:off x="4298950" y="6256338"/>
            <a:ext cx="15970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11</a:t>
            </a:r>
            <a:r>
              <a:rPr lang="zh-CN" altLang="en-US"/>
              <a:t>个状态</a:t>
            </a:r>
          </a:p>
        </p:txBody>
      </p:sp>
      <p:sp>
        <p:nvSpPr>
          <p:cNvPr id="434484" name="AutoShape 308"/>
          <p:cNvSpPr>
            <a:spLocks noChangeArrowheads="1"/>
          </p:cNvSpPr>
          <p:nvPr/>
        </p:nvSpPr>
        <p:spPr bwMode="auto">
          <a:xfrm>
            <a:off x="5791200" y="64008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E6E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5" name="Group 313"/>
          <p:cNvGrpSpPr>
            <a:grpSpLocks/>
          </p:cNvGrpSpPr>
          <p:nvPr/>
        </p:nvGrpSpPr>
        <p:grpSpPr bwMode="auto">
          <a:xfrm>
            <a:off x="5943600" y="6138863"/>
            <a:ext cx="2514600" cy="719137"/>
            <a:chOff x="3744" y="3867"/>
            <a:chExt cx="1584" cy="453"/>
          </a:xfrm>
        </p:grpSpPr>
        <p:sp>
          <p:nvSpPr>
            <p:cNvPr id="17421" name="Text Box 307"/>
            <p:cNvSpPr txBox="1">
              <a:spLocks noChangeArrowheads="1"/>
            </p:cNvSpPr>
            <p:nvPr/>
          </p:nvSpPr>
          <p:spPr bwMode="auto">
            <a:xfrm>
              <a:off x="3744" y="3867"/>
              <a:ext cx="15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4</a:t>
              </a:r>
              <a:r>
                <a:rPr lang="zh-CN" altLang="en-US"/>
                <a:t>个</a:t>
              </a:r>
              <a:r>
                <a:rPr lang="en-US" altLang="zh-CN"/>
                <a:t>16</a:t>
              </a:r>
              <a:r>
                <a:rPr lang="zh-CN" altLang="en-US"/>
                <a:t>选</a:t>
              </a:r>
              <a:r>
                <a:rPr lang="en-US" altLang="zh-CN"/>
                <a:t>1MUX</a:t>
              </a:r>
            </a:p>
          </p:txBody>
        </p:sp>
        <p:sp>
          <p:nvSpPr>
            <p:cNvPr id="17422" name="Text Box 312"/>
            <p:cNvSpPr txBox="1">
              <a:spLocks noChangeArrowheads="1"/>
            </p:cNvSpPr>
            <p:nvPr/>
          </p:nvSpPr>
          <p:spPr bwMode="auto">
            <a:xfrm>
              <a:off x="3744" y="4070"/>
              <a:ext cx="15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4</a:t>
              </a:r>
              <a:r>
                <a:rPr lang="zh-CN" altLang="en-US"/>
                <a:t>个</a:t>
              </a:r>
              <a:r>
                <a:rPr lang="en-US" altLang="zh-CN"/>
                <a:t>D</a:t>
              </a:r>
              <a:r>
                <a:rPr lang="zh-CN" altLang="en-US"/>
                <a:t>触发器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480" grpId="0" animBg="1" autoUpdateAnimBg="0"/>
      <p:bldP spid="434481" grpId="0" animBg="1" autoUpdateAnimBg="0"/>
      <p:bldP spid="434482" grpId="0" autoUpdateAnimBg="0"/>
      <p:bldP spid="4344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324600" y="6553200"/>
            <a:ext cx="28194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数字系统的设计方法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260350"/>
            <a:ext cx="5435600" cy="431800"/>
            <a:chOff x="144" y="1152"/>
            <a:chExt cx="1728" cy="240"/>
          </a:xfrm>
        </p:grpSpPr>
        <p:sp>
          <p:nvSpPr>
            <p:cNvPr id="403461" name="Text Box 5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  <a:r>
                <a:rPr lang="zh-CN" altLang="en-US"/>
                <a:t>二、数字电路与数字系统的设计方法</a:t>
              </a:r>
            </a:p>
          </p:txBody>
        </p:sp>
        <p:sp>
          <p:nvSpPr>
            <p:cNvPr id="31780" name="Line 6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03463" name="Text Box 7"/>
          <p:cNvSpPr txBox="1">
            <a:spLocks noChangeArrowheads="1"/>
          </p:cNvSpPr>
          <p:nvPr/>
        </p:nvSpPr>
        <p:spPr bwMode="auto">
          <a:xfrm>
            <a:off x="0" y="1052513"/>
            <a:ext cx="1981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数字逻辑电路</a:t>
            </a:r>
          </a:p>
        </p:txBody>
      </p:sp>
      <p:sp>
        <p:nvSpPr>
          <p:cNvPr id="403464" name="AutoShape 8"/>
          <p:cNvSpPr>
            <a:spLocks noChangeArrowheads="1"/>
          </p:cNvSpPr>
          <p:nvPr/>
        </p:nvSpPr>
        <p:spPr bwMode="auto">
          <a:xfrm>
            <a:off x="1997075" y="12192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03465" name="Text Box 9"/>
          <p:cNvSpPr txBox="1">
            <a:spLocks noChangeArrowheads="1"/>
          </p:cNvSpPr>
          <p:nvPr/>
        </p:nvSpPr>
        <p:spPr bwMode="auto">
          <a:xfrm>
            <a:off x="1920875" y="838200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要求</a:t>
            </a:r>
          </a:p>
        </p:txBody>
      </p:sp>
      <p:sp>
        <p:nvSpPr>
          <p:cNvPr id="403466" name="Text Box 10"/>
          <p:cNvSpPr txBox="1">
            <a:spLocks noChangeArrowheads="1"/>
          </p:cNvSpPr>
          <p:nvPr/>
        </p:nvSpPr>
        <p:spPr bwMode="auto">
          <a:xfrm>
            <a:off x="2759075" y="762000"/>
            <a:ext cx="1066800" cy="13112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真值表卡诺图状态表状态图</a:t>
            </a:r>
          </a:p>
        </p:txBody>
      </p:sp>
      <p:sp>
        <p:nvSpPr>
          <p:cNvPr id="403467" name="AutoShape 11"/>
          <p:cNvSpPr>
            <a:spLocks noChangeArrowheads="1"/>
          </p:cNvSpPr>
          <p:nvPr/>
        </p:nvSpPr>
        <p:spPr bwMode="auto">
          <a:xfrm>
            <a:off x="3851275" y="1196975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03468" name="Text Box 12"/>
          <p:cNvSpPr txBox="1">
            <a:spLocks noChangeArrowheads="1"/>
          </p:cNvSpPr>
          <p:nvPr/>
        </p:nvSpPr>
        <p:spPr bwMode="auto">
          <a:xfrm>
            <a:off x="3778250" y="836613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化简</a:t>
            </a:r>
          </a:p>
        </p:txBody>
      </p:sp>
      <p:sp>
        <p:nvSpPr>
          <p:cNvPr id="403469" name="Text Box 13"/>
          <p:cNvSpPr txBox="1">
            <a:spLocks noChangeArrowheads="1"/>
          </p:cNvSpPr>
          <p:nvPr/>
        </p:nvSpPr>
        <p:spPr bwMode="auto">
          <a:xfrm>
            <a:off x="4427538" y="1052513"/>
            <a:ext cx="259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数字逻辑电路设计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659563" y="1052513"/>
            <a:ext cx="1930400" cy="381000"/>
            <a:chOff x="1497" y="2112"/>
            <a:chExt cx="1216" cy="240"/>
          </a:xfrm>
        </p:grpSpPr>
        <p:sp>
          <p:nvSpPr>
            <p:cNvPr id="31777" name="AutoShape 15"/>
            <p:cNvSpPr>
              <a:spLocks noChangeArrowheads="1"/>
            </p:cNvSpPr>
            <p:nvPr/>
          </p:nvSpPr>
          <p:spPr bwMode="auto">
            <a:xfrm>
              <a:off x="1776" y="2112"/>
              <a:ext cx="937" cy="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70047"/>
                </a:gs>
                <a:gs pos="100000">
                  <a:srgbClr val="990099"/>
                </a:gs>
              </a:gsLst>
              <a:lin ang="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自下而上</a:t>
              </a:r>
            </a:p>
          </p:txBody>
        </p:sp>
        <p:sp>
          <p:nvSpPr>
            <p:cNvPr id="31778" name="Line 16"/>
            <p:cNvSpPr>
              <a:spLocks noChangeShapeType="1"/>
            </p:cNvSpPr>
            <p:nvPr/>
          </p:nvSpPr>
          <p:spPr bwMode="auto">
            <a:xfrm flipV="1">
              <a:off x="1497" y="2229"/>
              <a:ext cx="293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03474" name="Text Box 18"/>
          <p:cNvSpPr txBox="1">
            <a:spLocks noChangeArrowheads="1"/>
          </p:cNvSpPr>
          <p:nvPr/>
        </p:nvSpPr>
        <p:spPr bwMode="auto">
          <a:xfrm>
            <a:off x="228600" y="2667000"/>
            <a:ext cx="1447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数字系统</a:t>
            </a:r>
          </a:p>
        </p:txBody>
      </p:sp>
      <p:sp>
        <p:nvSpPr>
          <p:cNvPr id="403475" name="AutoShape 19"/>
          <p:cNvSpPr>
            <a:spLocks noChangeArrowheads="1"/>
          </p:cNvSpPr>
          <p:nvPr/>
        </p:nvSpPr>
        <p:spPr bwMode="auto">
          <a:xfrm>
            <a:off x="1752600" y="28194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03476" name="Text Box 20"/>
          <p:cNvSpPr txBox="1">
            <a:spLocks noChangeArrowheads="1"/>
          </p:cNvSpPr>
          <p:nvPr/>
        </p:nvSpPr>
        <p:spPr bwMode="auto">
          <a:xfrm>
            <a:off x="1676400" y="2438400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要求</a:t>
            </a:r>
          </a:p>
        </p:txBody>
      </p:sp>
      <p:sp>
        <p:nvSpPr>
          <p:cNvPr id="403477" name="Text Box 21"/>
          <p:cNvSpPr txBox="1">
            <a:spLocks noChangeArrowheads="1"/>
          </p:cNvSpPr>
          <p:nvPr/>
        </p:nvSpPr>
        <p:spPr bwMode="auto">
          <a:xfrm>
            <a:off x="2514600" y="2514600"/>
            <a:ext cx="1295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最上层系统设计</a:t>
            </a:r>
          </a:p>
        </p:txBody>
      </p:sp>
      <p:sp>
        <p:nvSpPr>
          <p:cNvPr id="403478" name="AutoShape 22"/>
          <p:cNvSpPr>
            <a:spLocks noChangeArrowheads="1"/>
          </p:cNvSpPr>
          <p:nvPr/>
        </p:nvSpPr>
        <p:spPr bwMode="auto">
          <a:xfrm>
            <a:off x="3886200" y="2895600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03479" name="Text Box 23"/>
          <p:cNvSpPr txBox="1">
            <a:spLocks noChangeArrowheads="1"/>
          </p:cNvSpPr>
          <p:nvPr/>
        </p:nvSpPr>
        <p:spPr bwMode="auto">
          <a:xfrm>
            <a:off x="3886200" y="2514600"/>
            <a:ext cx="1219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划分</a:t>
            </a:r>
          </a:p>
        </p:txBody>
      </p:sp>
      <p:sp>
        <p:nvSpPr>
          <p:cNvPr id="403480" name="Text Box 24"/>
          <p:cNvSpPr txBox="1">
            <a:spLocks noChangeArrowheads="1"/>
          </p:cNvSpPr>
          <p:nvPr/>
        </p:nvSpPr>
        <p:spPr bwMode="auto">
          <a:xfrm>
            <a:off x="5105400" y="2743200"/>
            <a:ext cx="1752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若干子系统</a:t>
            </a:r>
          </a:p>
        </p:txBody>
      </p:sp>
      <p:sp>
        <p:nvSpPr>
          <p:cNvPr id="403484" name="AutoShape 28"/>
          <p:cNvSpPr>
            <a:spLocks noChangeArrowheads="1"/>
          </p:cNvSpPr>
          <p:nvPr/>
        </p:nvSpPr>
        <p:spPr bwMode="auto">
          <a:xfrm>
            <a:off x="6705600" y="2895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03485" name="Text Box 29"/>
          <p:cNvSpPr txBox="1">
            <a:spLocks noChangeArrowheads="1"/>
          </p:cNvSpPr>
          <p:nvPr/>
        </p:nvSpPr>
        <p:spPr bwMode="auto">
          <a:xfrm>
            <a:off x="7391400" y="2743200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若干功能块</a:t>
            </a:r>
          </a:p>
        </p:txBody>
      </p:sp>
      <p:sp>
        <p:nvSpPr>
          <p:cNvPr id="403486" name="Text Box 30"/>
          <p:cNvSpPr txBox="1">
            <a:spLocks noChangeArrowheads="1"/>
          </p:cNvSpPr>
          <p:nvPr/>
        </p:nvSpPr>
        <p:spPr bwMode="auto">
          <a:xfrm>
            <a:off x="6400800" y="2514600"/>
            <a:ext cx="1219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划分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7467600" y="3200400"/>
            <a:ext cx="768350" cy="547688"/>
            <a:chOff x="4080" y="2007"/>
            <a:chExt cx="484" cy="345"/>
          </a:xfrm>
        </p:grpSpPr>
        <p:sp>
          <p:nvSpPr>
            <p:cNvPr id="31775" name="AutoShape 31"/>
            <p:cNvSpPr>
              <a:spLocks noChangeArrowheads="1"/>
            </p:cNvSpPr>
            <p:nvPr/>
          </p:nvSpPr>
          <p:spPr bwMode="auto">
            <a:xfrm>
              <a:off x="4080" y="2256"/>
              <a:ext cx="480" cy="96"/>
            </a:xfrm>
            <a:prstGeom prst="left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776" name="Rectangle 32"/>
            <p:cNvSpPr>
              <a:spLocks noChangeArrowheads="1"/>
            </p:cNvSpPr>
            <p:nvPr/>
          </p:nvSpPr>
          <p:spPr bwMode="auto">
            <a:xfrm>
              <a:off x="4500" y="2007"/>
              <a:ext cx="6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03490" name="Text Box 34"/>
          <p:cNvSpPr txBox="1">
            <a:spLocks noChangeArrowheads="1"/>
          </p:cNvSpPr>
          <p:nvPr/>
        </p:nvSpPr>
        <p:spPr bwMode="auto">
          <a:xfrm>
            <a:off x="5791200" y="3429000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设计控制器</a:t>
            </a:r>
          </a:p>
        </p:txBody>
      </p:sp>
      <p:sp>
        <p:nvSpPr>
          <p:cNvPr id="403493" name="AutoShape 37"/>
          <p:cNvSpPr>
            <a:spLocks noChangeArrowheads="1"/>
          </p:cNvSpPr>
          <p:nvPr/>
        </p:nvSpPr>
        <p:spPr bwMode="auto">
          <a:xfrm>
            <a:off x="4800600" y="4038600"/>
            <a:ext cx="1600200" cy="457200"/>
          </a:xfrm>
          <a:prstGeom prst="wedgeRoundRectCallout">
            <a:avLst>
              <a:gd name="adj1" fmla="val 63194"/>
              <a:gd name="adj2" fmla="val -103472"/>
              <a:gd name="adj3" fmla="val 16667"/>
            </a:avLst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zh-CN" altLang="en-US"/>
              <a:t>时序机</a:t>
            </a:r>
          </a:p>
        </p:txBody>
      </p:sp>
      <p:sp>
        <p:nvSpPr>
          <p:cNvPr id="403494" name="AutoShape 38"/>
          <p:cNvSpPr>
            <a:spLocks noChangeArrowheads="1"/>
          </p:cNvSpPr>
          <p:nvPr/>
        </p:nvSpPr>
        <p:spPr bwMode="auto">
          <a:xfrm>
            <a:off x="7164388" y="4076700"/>
            <a:ext cx="1752600" cy="533400"/>
          </a:xfrm>
          <a:prstGeom prst="wedgeRoundRectCallout">
            <a:avLst>
              <a:gd name="adj1" fmla="val 28079"/>
              <a:gd name="adj2" fmla="val -238690"/>
              <a:gd name="adj3" fmla="val 16667"/>
            </a:avLst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zh-CN" altLang="en-US"/>
              <a:t>简单的模块</a:t>
            </a: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492500" y="3141663"/>
            <a:ext cx="2362200" cy="714375"/>
            <a:chOff x="2208" y="1998"/>
            <a:chExt cx="1536" cy="450"/>
          </a:xfrm>
        </p:grpSpPr>
        <p:grpSp>
          <p:nvGrpSpPr>
            <p:cNvPr id="31771" name="Group 36"/>
            <p:cNvGrpSpPr>
              <a:grpSpLocks/>
            </p:cNvGrpSpPr>
            <p:nvPr/>
          </p:nvGrpSpPr>
          <p:grpSpPr bwMode="auto">
            <a:xfrm>
              <a:off x="2448" y="2208"/>
              <a:ext cx="1239" cy="240"/>
              <a:chOff x="2400" y="2160"/>
              <a:chExt cx="1239" cy="240"/>
            </a:xfrm>
          </p:grpSpPr>
          <p:sp>
            <p:nvSpPr>
              <p:cNvPr id="31773" name="AutoShape 26"/>
              <p:cNvSpPr>
                <a:spLocks noChangeArrowheads="1"/>
              </p:cNvSpPr>
              <p:nvPr/>
            </p:nvSpPr>
            <p:spPr bwMode="auto">
              <a:xfrm>
                <a:off x="2400" y="2160"/>
                <a:ext cx="937" cy="2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70047"/>
                  </a:gs>
                  <a:gs pos="100000">
                    <a:srgbClr val="990099"/>
                  </a:gs>
                </a:gsLst>
                <a:lin ang="0" scaled="1"/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>
                    <a:solidFill>
                      <a:schemeClr val="bg1"/>
                    </a:solidFill>
                  </a:rPr>
                  <a:t>自上而下</a:t>
                </a:r>
              </a:p>
            </p:txBody>
          </p:sp>
          <p:sp>
            <p:nvSpPr>
              <p:cNvPr id="31774" name="Line 27"/>
              <p:cNvSpPr>
                <a:spLocks noChangeShapeType="1"/>
              </p:cNvSpPr>
              <p:nvPr/>
            </p:nvSpPr>
            <p:spPr bwMode="auto">
              <a:xfrm flipV="1">
                <a:off x="3346" y="2267"/>
                <a:ext cx="293" cy="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</p:grpSp>
        <p:sp>
          <p:nvSpPr>
            <p:cNvPr id="31772" name="Text Box 39"/>
            <p:cNvSpPr txBox="1">
              <a:spLocks noChangeArrowheads="1"/>
            </p:cNvSpPr>
            <p:nvPr/>
          </p:nvSpPr>
          <p:spPr bwMode="auto">
            <a:xfrm>
              <a:off x="2208" y="1998"/>
              <a:ext cx="15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From top to down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3" grpId="0" autoUpdateAnimBg="0"/>
      <p:bldP spid="403464" grpId="0" animBg="1"/>
      <p:bldP spid="403465" grpId="0" autoUpdateAnimBg="0"/>
      <p:bldP spid="403466" grpId="0" autoUpdateAnimBg="0"/>
      <p:bldP spid="403467" grpId="0" animBg="1"/>
      <p:bldP spid="403468" grpId="0" autoUpdateAnimBg="0"/>
      <p:bldP spid="403469" grpId="0" autoUpdateAnimBg="0"/>
      <p:bldP spid="403474" grpId="0" autoUpdateAnimBg="0"/>
      <p:bldP spid="403475" grpId="0" animBg="1"/>
      <p:bldP spid="403476" grpId="0" autoUpdateAnimBg="0"/>
      <p:bldP spid="403477" grpId="0" autoUpdateAnimBg="0"/>
      <p:bldP spid="403478" grpId="0" animBg="1"/>
      <p:bldP spid="403479" grpId="0" autoUpdateAnimBg="0"/>
      <p:bldP spid="403480" grpId="0" autoUpdateAnimBg="0"/>
      <p:bldP spid="403484" grpId="0" animBg="1"/>
      <p:bldP spid="403485" grpId="0" autoUpdateAnimBg="0"/>
      <p:bldP spid="403486" grpId="0" autoUpdateAnimBg="0"/>
      <p:bldP spid="403490" grpId="0" autoUpdateAnimBg="0"/>
      <p:bldP spid="403493" grpId="0" animBg="1" autoUpdateAnimBg="0"/>
      <p:bldP spid="403494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0" y="6553200"/>
            <a:ext cx="3200400" cy="30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多路选择器型控制器举例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4</a:t>
            </a:r>
          </a:p>
        </p:txBody>
      </p:sp>
      <p:graphicFrame>
        <p:nvGraphicFramePr>
          <p:cNvPr id="456972" name="Group 268"/>
          <p:cNvGraphicFramePr>
            <a:graphicFrameLocks noGrp="1"/>
          </p:cNvGraphicFramePr>
          <p:nvPr/>
        </p:nvGraphicFramePr>
        <p:xfrm>
          <a:off x="2954338" y="166688"/>
          <a:ext cx="4702175" cy="3336925"/>
        </p:xfrm>
        <a:graphic>
          <a:graphicData uri="http://schemas.openxmlformats.org/drawingml/2006/table">
            <a:tbl>
              <a:tblPr/>
              <a:tblGrid>
                <a:gridCol w="381000"/>
                <a:gridCol w="533400"/>
                <a:gridCol w="228600"/>
                <a:gridCol w="533400"/>
                <a:gridCol w="587375"/>
                <a:gridCol w="587375"/>
                <a:gridCol w="581025"/>
                <a:gridCol w="508000"/>
                <a:gridCol w="762000"/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  <a:endParaRPr kumimoji="1" lang="en-US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  <a:endParaRPr kumimoji="1" lang="en-US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条件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6973" name="Line 269"/>
          <p:cNvSpPr>
            <a:spLocks noChangeShapeType="1"/>
          </p:cNvSpPr>
          <p:nvPr/>
        </p:nvSpPr>
        <p:spPr bwMode="auto">
          <a:xfrm>
            <a:off x="7164388" y="23495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2" name="Group 314"/>
          <p:cNvGrpSpPr>
            <a:grpSpLocks/>
          </p:cNvGrpSpPr>
          <p:nvPr/>
        </p:nvGrpSpPr>
        <p:grpSpPr bwMode="auto">
          <a:xfrm>
            <a:off x="4424363" y="4589463"/>
            <a:ext cx="2557462" cy="2122487"/>
            <a:chOff x="1701" y="2352"/>
            <a:chExt cx="1611" cy="1337"/>
          </a:xfrm>
        </p:grpSpPr>
        <p:sp>
          <p:nvSpPr>
            <p:cNvPr id="18603" name="Rectangle 271"/>
            <p:cNvSpPr>
              <a:spLocks noChangeArrowheads="1"/>
            </p:cNvSpPr>
            <p:nvPr/>
          </p:nvSpPr>
          <p:spPr bwMode="auto">
            <a:xfrm>
              <a:off x="2258" y="2535"/>
              <a:ext cx="622" cy="11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604" name="Text Box 272"/>
            <p:cNvSpPr txBox="1">
              <a:spLocks noChangeArrowheads="1"/>
            </p:cNvSpPr>
            <p:nvPr/>
          </p:nvSpPr>
          <p:spPr bwMode="auto">
            <a:xfrm>
              <a:off x="2256" y="2496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8605" name="Text Box 273"/>
            <p:cNvSpPr txBox="1">
              <a:spLocks noChangeArrowheads="1"/>
            </p:cNvSpPr>
            <p:nvPr/>
          </p:nvSpPr>
          <p:spPr bwMode="auto">
            <a:xfrm>
              <a:off x="2242" y="2616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8606" name="Text Box 274"/>
            <p:cNvSpPr txBox="1">
              <a:spLocks noChangeArrowheads="1"/>
            </p:cNvSpPr>
            <p:nvPr/>
          </p:nvSpPr>
          <p:spPr bwMode="auto">
            <a:xfrm>
              <a:off x="2251" y="2736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18607" name="Text Box 275"/>
            <p:cNvSpPr txBox="1">
              <a:spLocks noChangeArrowheads="1"/>
            </p:cNvSpPr>
            <p:nvPr/>
          </p:nvSpPr>
          <p:spPr bwMode="auto">
            <a:xfrm>
              <a:off x="2251" y="2878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18608" name="Line 276"/>
            <p:cNvSpPr>
              <a:spLocks noChangeShapeType="1"/>
            </p:cNvSpPr>
            <p:nvPr/>
          </p:nvSpPr>
          <p:spPr bwMode="auto">
            <a:xfrm>
              <a:off x="2011" y="263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609" name="Line 277"/>
            <p:cNvSpPr>
              <a:spLocks noChangeShapeType="1"/>
            </p:cNvSpPr>
            <p:nvPr/>
          </p:nvSpPr>
          <p:spPr bwMode="auto">
            <a:xfrm>
              <a:off x="1997" y="2880"/>
              <a:ext cx="2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610" name="Line 278"/>
            <p:cNvSpPr>
              <a:spLocks noChangeShapeType="1"/>
            </p:cNvSpPr>
            <p:nvPr/>
          </p:nvSpPr>
          <p:spPr bwMode="auto">
            <a:xfrm>
              <a:off x="1971" y="3120"/>
              <a:ext cx="2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611" name="Line 279"/>
            <p:cNvSpPr>
              <a:spLocks noChangeShapeType="1"/>
            </p:cNvSpPr>
            <p:nvPr/>
          </p:nvSpPr>
          <p:spPr bwMode="auto">
            <a:xfrm flipV="1">
              <a:off x="1975" y="3408"/>
              <a:ext cx="281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612" name="Text Box 280"/>
            <p:cNvSpPr txBox="1">
              <a:spLocks noChangeArrowheads="1"/>
            </p:cNvSpPr>
            <p:nvPr/>
          </p:nvSpPr>
          <p:spPr bwMode="auto">
            <a:xfrm>
              <a:off x="2485" y="2505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18613" name="Text Box 281"/>
            <p:cNvSpPr txBox="1">
              <a:spLocks noChangeArrowheads="1"/>
            </p:cNvSpPr>
            <p:nvPr/>
          </p:nvSpPr>
          <p:spPr bwMode="auto">
            <a:xfrm>
              <a:off x="2332" y="2508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18614" name="Line 282"/>
            <p:cNvSpPr>
              <a:spLocks noChangeShapeType="1"/>
            </p:cNvSpPr>
            <p:nvPr/>
          </p:nvSpPr>
          <p:spPr bwMode="auto">
            <a:xfrm>
              <a:off x="2013" y="27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615" name="Line 283"/>
            <p:cNvSpPr>
              <a:spLocks noChangeShapeType="1"/>
            </p:cNvSpPr>
            <p:nvPr/>
          </p:nvSpPr>
          <p:spPr bwMode="auto">
            <a:xfrm flipV="1">
              <a:off x="1993" y="3024"/>
              <a:ext cx="26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616" name="Line 284"/>
            <p:cNvSpPr>
              <a:spLocks noChangeShapeType="1"/>
            </p:cNvSpPr>
            <p:nvPr/>
          </p:nvSpPr>
          <p:spPr bwMode="auto">
            <a:xfrm>
              <a:off x="1997" y="3264"/>
              <a:ext cx="2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617" name="Line 285"/>
            <p:cNvSpPr>
              <a:spLocks noChangeShapeType="1"/>
            </p:cNvSpPr>
            <p:nvPr/>
          </p:nvSpPr>
          <p:spPr bwMode="auto">
            <a:xfrm>
              <a:off x="2025" y="357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618" name="Text Box 286"/>
            <p:cNvSpPr txBox="1">
              <a:spLocks noChangeArrowheads="1"/>
            </p:cNvSpPr>
            <p:nvPr/>
          </p:nvSpPr>
          <p:spPr bwMode="auto">
            <a:xfrm>
              <a:off x="2256" y="3024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18619" name="Text Box 287"/>
            <p:cNvSpPr txBox="1">
              <a:spLocks noChangeArrowheads="1"/>
            </p:cNvSpPr>
            <p:nvPr/>
          </p:nvSpPr>
          <p:spPr bwMode="auto">
            <a:xfrm>
              <a:off x="2256" y="3157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18620" name="Text Box 288"/>
            <p:cNvSpPr txBox="1">
              <a:spLocks noChangeArrowheads="1"/>
            </p:cNvSpPr>
            <p:nvPr/>
          </p:nvSpPr>
          <p:spPr bwMode="auto">
            <a:xfrm>
              <a:off x="2247" y="3289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18621" name="Text Box 289"/>
            <p:cNvSpPr txBox="1">
              <a:spLocks noChangeArrowheads="1"/>
            </p:cNvSpPr>
            <p:nvPr/>
          </p:nvSpPr>
          <p:spPr bwMode="auto">
            <a:xfrm>
              <a:off x="2928" y="2832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8622" name="Text Box 290"/>
            <p:cNvSpPr txBox="1">
              <a:spLocks noChangeArrowheads="1"/>
            </p:cNvSpPr>
            <p:nvPr/>
          </p:nvSpPr>
          <p:spPr bwMode="auto">
            <a:xfrm>
              <a:off x="2640" y="2496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18623" name="Line 291"/>
            <p:cNvSpPr>
              <a:spLocks noChangeShapeType="1"/>
            </p:cNvSpPr>
            <p:nvPr/>
          </p:nvSpPr>
          <p:spPr bwMode="auto">
            <a:xfrm>
              <a:off x="2642" y="235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624" name="Line 292"/>
            <p:cNvSpPr>
              <a:spLocks noChangeShapeType="1"/>
            </p:cNvSpPr>
            <p:nvPr/>
          </p:nvSpPr>
          <p:spPr bwMode="auto">
            <a:xfrm>
              <a:off x="2462" y="2358"/>
              <a:ext cx="2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625" name="Text Box 293"/>
            <p:cNvSpPr txBox="1">
              <a:spLocks noChangeArrowheads="1"/>
            </p:cNvSpPr>
            <p:nvPr/>
          </p:nvSpPr>
          <p:spPr bwMode="auto">
            <a:xfrm>
              <a:off x="2448" y="2784"/>
              <a:ext cx="240" cy="5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18626" name="Line 294"/>
            <p:cNvSpPr>
              <a:spLocks noChangeShapeType="1"/>
            </p:cNvSpPr>
            <p:nvPr/>
          </p:nvSpPr>
          <p:spPr bwMode="auto">
            <a:xfrm>
              <a:off x="2832" y="235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627" name="Text Box 295"/>
            <p:cNvSpPr txBox="1">
              <a:spLocks noChangeArrowheads="1"/>
            </p:cNvSpPr>
            <p:nvPr/>
          </p:nvSpPr>
          <p:spPr bwMode="auto">
            <a:xfrm>
              <a:off x="1765" y="2478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8628" name="Text Box 296"/>
            <p:cNvSpPr txBox="1">
              <a:spLocks noChangeArrowheads="1"/>
            </p:cNvSpPr>
            <p:nvPr/>
          </p:nvSpPr>
          <p:spPr bwMode="auto">
            <a:xfrm>
              <a:off x="1769" y="2617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8629" name="Text Box 297"/>
            <p:cNvSpPr txBox="1">
              <a:spLocks noChangeArrowheads="1"/>
            </p:cNvSpPr>
            <p:nvPr/>
          </p:nvSpPr>
          <p:spPr bwMode="auto">
            <a:xfrm>
              <a:off x="1701" y="2777"/>
              <a:ext cx="34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8630" name="Text Box 298"/>
            <p:cNvSpPr txBox="1">
              <a:spLocks noChangeArrowheads="1"/>
            </p:cNvSpPr>
            <p:nvPr/>
          </p:nvSpPr>
          <p:spPr bwMode="auto">
            <a:xfrm>
              <a:off x="1782" y="2908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8631" name="Text Box 299"/>
            <p:cNvSpPr txBox="1">
              <a:spLocks noChangeArrowheads="1"/>
            </p:cNvSpPr>
            <p:nvPr/>
          </p:nvSpPr>
          <p:spPr bwMode="auto">
            <a:xfrm>
              <a:off x="1728" y="3036"/>
              <a:ext cx="28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  <a:endParaRPr lang="en-US" altLang="zh-CN" sz="1600" baseline="-25000"/>
            </a:p>
          </p:txBody>
        </p:sp>
        <p:sp>
          <p:nvSpPr>
            <p:cNvPr id="18632" name="Text Box 300"/>
            <p:cNvSpPr txBox="1">
              <a:spLocks noChangeArrowheads="1"/>
            </p:cNvSpPr>
            <p:nvPr/>
          </p:nvSpPr>
          <p:spPr bwMode="auto">
            <a:xfrm>
              <a:off x="1785" y="3300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sz="1600"/>
            </a:p>
          </p:txBody>
        </p:sp>
        <p:sp>
          <p:nvSpPr>
            <p:cNvPr id="18633" name="Text Box 301"/>
            <p:cNvSpPr txBox="1">
              <a:spLocks noChangeArrowheads="1"/>
            </p:cNvSpPr>
            <p:nvPr/>
          </p:nvSpPr>
          <p:spPr bwMode="auto">
            <a:xfrm>
              <a:off x="2256" y="3456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7</a:t>
              </a:r>
            </a:p>
          </p:txBody>
        </p:sp>
        <p:sp>
          <p:nvSpPr>
            <p:cNvPr id="18634" name="Text Box 302"/>
            <p:cNvSpPr txBox="1">
              <a:spLocks noChangeArrowheads="1"/>
            </p:cNvSpPr>
            <p:nvPr/>
          </p:nvSpPr>
          <p:spPr bwMode="auto">
            <a:xfrm>
              <a:off x="1785" y="3477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sz="1600"/>
            </a:p>
          </p:txBody>
        </p:sp>
        <p:sp>
          <p:nvSpPr>
            <p:cNvPr id="18635" name="Line 303"/>
            <p:cNvSpPr>
              <a:spLocks noChangeShapeType="1"/>
            </p:cNvSpPr>
            <p:nvPr/>
          </p:nvSpPr>
          <p:spPr bwMode="auto">
            <a:xfrm>
              <a:off x="2880" y="28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636" name="Text Box 312"/>
            <p:cNvSpPr txBox="1">
              <a:spLocks noChangeArrowheads="1"/>
            </p:cNvSpPr>
            <p:nvPr/>
          </p:nvSpPr>
          <p:spPr bwMode="auto">
            <a:xfrm>
              <a:off x="1728" y="3157"/>
              <a:ext cx="28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  <a:endParaRPr lang="en-US" altLang="zh-CN" sz="1600" baseline="-25000"/>
            </a:p>
          </p:txBody>
        </p:sp>
        <p:sp>
          <p:nvSpPr>
            <p:cNvPr id="18637" name="Text Box 313"/>
            <p:cNvSpPr txBox="1">
              <a:spLocks noChangeArrowheads="1"/>
            </p:cNvSpPr>
            <p:nvPr/>
          </p:nvSpPr>
          <p:spPr bwMode="auto">
            <a:xfrm>
              <a:off x="1794" y="3451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sz="1600"/>
            </a:p>
          </p:txBody>
        </p:sp>
      </p:grpSp>
      <p:grpSp>
        <p:nvGrpSpPr>
          <p:cNvPr id="3" name="Group 351"/>
          <p:cNvGrpSpPr>
            <a:grpSpLocks/>
          </p:cNvGrpSpPr>
          <p:nvPr/>
        </p:nvGrpSpPr>
        <p:grpSpPr bwMode="auto">
          <a:xfrm>
            <a:off x="6731000" y="3429000"/>
            <a:ext cx="2557463" cy="2122488"/>
            <a:chOff x="1701" y="2352"/>
            <a:chExt cx="1611" cy="1337"/>
          </a:xfrm>
        </p:grpSpPr>
        <p:sp>
          <p:nvSpPr>
            <p:cNvPr id="18568" name="Rectangle 352"/>
            <p:cNvSpPr>
              <a:spLocks noChangeArrowheads="1"/>
            </p:cNvSpPr>
            <p:nvPr/>
          </p:nvSpPr>
          <p:spPr bwMode="auto">
            <a:xfrm>
              <a:off x="2258" y="2535"/>
              <a:ext cx="622" cy="11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569" name="Text Box 353"/>
            <p:cNvSpPr txBox="1">
              <a:spLocks noChangeArrowheads="1"/>
            </p:cNvSpPr>
            <p:nvPr/>
          </p:nvSpPr>
          <p:spPr bwMode="auto">
            <a:xfrm>
              <a:off x="2256" y="2496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8570" name="Text Box 354"/>
            <p:cNvSpPr txBox="1">
              <a:spLocks noChangeArrowheads="1"/>
            </p:cNvSpPr>
            <p:nvPr/>
          </p:nvSpPr>
          <p:spPr bwMode="auto">
            <a:xfrm>
              <a:off x="2242" y="2616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8571" name="Text Box 355"/>
            <p:cNvSpPr txBox="1">
              <a:spLocks noChangeArrowheads="1"/>
            </p:cNvSpPr>
            <p:nvPr/>
          </p:nvSpPr>
          <p:spPr bwMode="auto">
            <a:xfrm>
              <a:off x="2251" y="2736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18572" name="Text Box 356"/>
            <p:cNvSpPr txBox="1">
              <a:spLocks noChangeArrowheads="1"/>
            </p:cNvSpPr>
            <p:nvPr/>
          </p:nvSpPr>
          <p:spPr bwMode="auto">
            <a:xfrm>
              <a:off x="2251" y="2878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  <p:sp>
          <p:nvSpPr>
            <p:cNvPr id="18573" name="Line 357"/>
            <p:cNvSpPr>
              <a:spLocks noChangeShapeType="1"/>
            </p:cNvSpPr>
            <p:nvPr/>
          </p:nvSpPr>
          <p:spPr bwMode="auto">
            <a:xfrm>
              <a:off x="2011" y="263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574" name="Line 358"/>
            <p:cNvSpPr>
              <a:spLocks noChangeShapeType="1"/>
            </p:cNvSpPr>
            <p:nvPr/>
          </p:nvSpPr>
          <p:spPr bwMode="auto">
            <a:xfrm>
              <a:off x="1997" y="2880"/>
              <a:ext cx="2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575" name="Line 359"/>
            <p:cNvSpPr>
              <a:spLocks noChangeShapeType="1"/>
            </p:cNvSpPr>
            <p:nvPr/>
          </p:nvSpPr>
          <p:spPr bwMode="auto">
            <a:xfrm>
              <a:off x="1971" y="3120"/>
              <a:ext cx="2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576" name="Line 360"/>
            <p:cNvSpPr>
              <a:spLocks noChangeShapeType="1"/>
            </p:cNvSpPr>
            <p:nvPr/>
          </p:nvSpPr>
          <p:spPr bwMode="auto">
            <a:xfrm flipV="1">
              <a:off x="1975" y="3408"/>
              <a:ext cx="281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577" name="Text Box 361"/>
            <p:cNvSpPr txBox="1">
              <a:spLocks noChangeArrowheads="1"/>
            </p:cNvSpPr>
            <p:nvPr/>
          </p:nvSpPr>
          <p:spPr bwMode="auto">
            <a:xfrm>
              <a:off x="2485" y="2505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1</a:t>
              </a:r>
            </a:p>
          </p:txBody>
        </p:sp>
        <p:sp>
          <p:nvSpPr>
            <p:cNvPr id="18578" name="Text Box 362"/>
            <p:cNvSpPr txBox="1">
              <a:spLocks noChangeArrowheads="1"/>
            </p:cNvSpPr>
            <p:nvPr/>
          </p:nvSpPr>
          <p:spPr bwMode="auto">
            <a:xfrm>
              <a:off x="2332" y="2508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2</a:t>
              </a:r>
            </a:p>
          </p:txBody>
        </p:sp>
        <p:sp>
          <p:nvSpPr>
            <p:cNvPr id="18579" name="Line 363"/>
            <p:cNvSpPr>
              <a:spLocks noChangeShapeType="1"/>
            </p:cNvSpPr>
            <p:nvPr/>
          </p:nvSpPr>
          <p:spPr bwMode="auto">
            <a:xfrm>
              <a:off x="2013" y="27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580" name="Line 364"/>
            <p:cNvSpPr>
              <a:spLocks noChangeShapeType="1"/>
            </p:cNvSpPr>
            <p:nvPr/>
          </p:nvSpPr>
          <p:spPr bwMode="auto">
            <a:xfrm flipV="1">
              <a:off x="1993" y="3024"/>
              <a:ext cx="26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581" name="Line 365"/>
            <p:cNvSpPr>
              <a:spLocks noChangeShapeType="1"/>
            </p:cNvSpPr>
            <p:nvPr/>
          </p:nvSpPr>
          <p:spPr bwMode="auto">
            <a:xfrm>
              <a:off x="1997" y="3264"/>
              <a:ext cx="2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582" name="Line 366"/>
            <p:cNvSpPr>
              <a:spLocks noChangeShapeType="1"/>
            </p:cNvSpPr>
            <p:nvPr/>
          </p:nvSpPr>
          <p:spPr bwMode="auto">
            <a:xfrm>
              <a:off x="2025" y="357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583" name="Text Box 367"/>
            <p:cNvSpPr txBox="1">
              <a:spLocks noChangeArrowheads="1"/>
            </p:cNvSpPr>
            <p:nvPr/>
          </p:nvSpPr>
          <p:spPr bwMode="auto">
            <a:xfrm>
              <a:off x="2256" y="3024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4</a:t>
              </a:r>
            </a:p>
          </p:txBody>
        </p:sp>
        <p:sp>
          <p:nvSpPr>
            <p:cNvPr id="18584" name="Text Box 368"/>
            <p:cNvSpPr txBox="1">
              <a:spLocks noChangeArrowheads="1"/>
            </p:cNvSpPr>
            <p:nvPr/>
          </p:nvSpPr>
          <p:spPr bwMode="auto">
            <a:xfrm>
              <a:off x="2256" y="3157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5</a:t>
              </a:r>
            </a:p>
          </p:txBody>
        </p:sp>
        <p:sp>
          <p:nvSpPr>
            <p:cNvPr id="18585" name="Text Box 369"/>
            <p:cNvSpPr txBox="1">
              <a:spLocks noChangeArrowheads="1"/>
            </p:cNvSpPr>
            <p:nvPr/>
          </p:nvSpPr>
          <p:spPr bwMode="auto">
            <a:xfrm>
              <a:off x="2247" y="3289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6</a:t>
              </a:r>
            </a:p>
          </p:txBody>
        </p:sp>
        <p:sp>
          <p:nvSpPr>
            <p:cNvPr id="18586" name="Text Box 370"/>
            <p:cNvSpPr txBox="1">
              <a:spLocks noChangeArrowheads="1"/>
            </p:cNvSpPr>
            <p:nvPr/>
          </p:nvSpPr>
          <p:spPr bwMode="auto">
            <a:xfrm>
              <a:off x="2928" y="2832"/>
              <a:ext cx="38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18587" name="Text Box 371"/>
            <p:cNvSpPr txBox="1">
              <a:spLocks noChangeArrowheads="1"/>
            </p:cNvSpPr>
            <p:nvPr/>
          </p:nvSpPr>
          <p:spPr bwMode="auto">
            <a:xfrm>
              <a:off x="2640" y="2496"/>
              <a:ext cx="3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0</a:t>
              </a:r>
            </a:p>
          </p:txBody>
        </p:sp>
        <p:sp>
          <p:nvSpPr>
            <p:cNvPr id="18588" name="Line 372"/>
            <p:cNvSpPr>
              <a:spLocks noChangeShapeType="1"/>
            </p:cNvSpPr>
            <p:nvPr/>
          </p:nvSpPr>
          <p:spPr bwMode="auto">
            <a:xfrm>
              <a:off x="2642" y="235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589" name="Line 373"/>
            <p:cNvSpPr>
              <a:spLocks noChangeShapeType="1"/>
            </p:cNvSpPr>
            <p:nvPr/>
          </p:nvSpPr>
          <p:spPr bwMode="auto">
            <a:xfrm>
              <a:off x="2462" y="2358"/>
              <a:ext cx="2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590" name="Text Box 374"/>
            <p:cNvSpPr txBox="1">
              <a:spLocks noChangeArrowheads="1"/>
            </p:cNvSpPr>
            <p:nvPr/>
          </p:nvSpPr>
          <p:spPr bwMode="auto">
            <a:xfrm>
              <a:off x="2448" y="2784"/>
              <a:ext cx="240" cy="5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/>
                <a:t>MUX</a:t>
              </a:r>
            </a:p>
          </p:txBody>
        </p:sp>
        <p:sp>
          <p:nvSpPr>
            <p:cNvPr id="18591" name="Line 375"/>
            <p:cNvSpPr>
              <a:spLocks noChangeShapeType="1"/>
            </p:cNvSpPr>
            <p:nvPr/>
          </p:nvSpPr>
          <p:spPr bwMode="auto">
            <a:xfrm>
              <a:off x="2832" y="235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592" name="Text Box 376"/>
            <p:cNvSpPr txBox="1">
              <a:spLocks noChangeArrowheads="1"/>
            </p:cNvSpPr>
            <p:nvPr/>
          </p:nvSpPr>
          <p:spPr bwMode="auto">
            <a:xfrm>
              <a:off x="1765" y="2478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8593" name="Text Box 377"/>
            <p:cNvSpPr txBox="1">
              <a:spLocks noChangeArrowheads="1"/>
            </p:cNvSpPr>
            <p:nvPr/>
          </p:nvSpPr>
          <p:spPr bwMode="auto">
            <a:xfrm>
              <a:off x="1769" y="2617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8594" name="Text Box 378"/>
            <p:cNvSpPr txBox="1">
              <a:spLocks noChangeArrowheads="1"/>
            </p:cNvSpPr>
            <p:nvPr/>
          </p:nvSpPr>
          <p:spPr bwMode="auto">
            <a:xfrm>
              <a:off x="1701" y="2777"/>
              <a:ext cx="34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18595" name="Text Box 379"/>
            <p:cNvSpPr txBox="1">
              <a:spLocks noChangeArrowheads="1"/>
            </p:cNvSpPr>
            <p:nvPr/>
          </p:nvSpPr>
          <p:spPr bwMode="auto">
            <a:xfrm>
              <a:off x="1782" y="2908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0</a:t>
              </a:r>
            </a:p>
          </p:txBody>
        </p:sp>
        <p:sp>
          <p:nvSpPr>
            <p:cNvPr id="18596" name="Text Box 380"/>
            <p:cNvSpPr txBox="1">
              <a:spLocks noChangeArrowheads="1"/>
            </p:cNvSpPr>
            <p:nvPr/>
          </p:nvSpPr>
          <p:spPr bwMode="auto">
            <a:xfrm>
              <a:off x="1728" y="3036"/>
              <a:ext cx="28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  <a:endParaRPr lang="en-US" altLang="zh-CN" sz="1600" baseline="-25000"/>
            </a:p>
          </p:txBody>
        </p:sp>
        <p:sp>
          <p:nvSpPr>
            <p:cNvPr id="18597" name="Text Box 381"/>
            <p:cNvSpPr txBox="1">
              <a:spLocks noChangeArrowheads="1"/>
            </p:cNvSpPr>
            <p:nvPr/>
          </p:nvSpPr>
          <p:spPr bwMode="auto">
            <a:xfrm>
              <a:off x="1785" y="3300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sz="1600"/>
            </a:p>
          </p:txBody>
        </p:sp>
        <p:sp>
          <p:nvSpPr>
            <p:cNvPr id="18598" name="Text Box 382"/>
            <p:cNvSpPr txBox="1">
              <a:spLocks noChangeArrowheads="1"/>
            </p:cNvSpPr>
            <p:nvPr/>
          </p:nvSpPr>
          <p:spPr bwMode="auto">
            <a:xfrm>
              <a:off x="2256" y="3456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7</a:t>
              </a:r>
            </a:p>
          </p:txBody>
        </p:sp>
        <p:sp>
          <p:nvSpPr>
            <p:cNvPr id="18599" name="Text Box 383"/>
            <p:cNvSpPr txBox="1">
              <a:spLocks noChangeArrowheads="1"/>
            </p:cNvSpPr>
            <p:nvPr/>
          </p:nvSpPr>
          <p:spPr bwMode="auto">
            <a:xfrm>
              <a:off x="1785" y="3477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sz="1600"/>
            </a:p>
          </p:txBody>
        </p:sp>
        <p:sp>
          <p:nvSpPr>
            <p:cNvPr id="18600" name="Line 384"/>
            <p:cNvSpPr>
              <a:spLocks noChangeShapeType="1"/>
            </p:cNvSpPr>
            <p:nvPr/>
          </p:nvSpPr>
          <p:spPr bwMode="auto">
            <a:xfrm>
              <a:off x="2880" y="28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601" name="Text Box 385"/>
            <p:cNvSpPr txBox="1">
              <a:spLocks noChangeArrowheads="1"/>
            </p:cNvSpPr>
            <p:nvPr/>
          </p:nvSpPr>
          <p:spPr bwMode="auto">
            <a:xfrm>
              <a:off x="1728" y="3157"/>
              <a:ext cx="28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1</a:t>
              </a:r>
              <a:endParaRPr lang="en-US" altLang="zh-CN" sz="1600" baseline="-25000"/>
            </a:p>
          </p:txBody>
        </p:sp>
        <p:sp>
          <p:nvSpPr>
            <p:cNvPr id="18602" name="Text Box 386"/>
            <p:cNvSpPr txBox="1">
              <a:spLocks noChangeArrowheads="1"/>
            </p:cNvSpPr>
            <p:nvPr/>
          </p:nvSpPr>
          <p:spPr bwMode="auto">
            <a:xfrm>
              <a:off x="1794" y="3451"/>
              <a:ext cx="20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sz="1600"/>
            </a:p>
          </p:txBody>
        </p:sp>
      </p:grpSp>
      <p:grpSp>
        <p:nvGrpSpPr>
          <p:cNvPr id="4" name="Group 392"/>
          <p:cNvGrpSpPr>
            <a:grpSpLocks/>
          </p:cNvGrpSpPr>
          <p:nvPr/>
        </p:nvGrpSpPr>
        <p:grpSpPr bwMode="auto">
          <a:xfrm>
            <a:off x="0" y="0"/>
            <a:ext cx="2511425" cy="6854825"/>
            <a:chOff x="0" y="0"/>
            <a:chExt cx="1582" cy="4318"/>
          </a:xfrm>
        </p:grpSpPr>
        <p:graphicFrame>
          <p:nvGraphicFramePr>
            <p:cNvPr id="18434" name="Object 4"/>
            <p:cNvGraphicFramePr>
              <a:graphicFrameLocks noChangeAspect="1"/>
            </p:cNvGraphicFramePr>
            <p:nvPr/>
          </p:nvGraphicFramePr>
          <p:xfrm>
            <a:off x="0" y="0"/>
            <a:ext cx="1582" cy="4318"/>
          </p:xfrm>
          <a:graphic>
            <a:graphicData uri="http://schemas.openxmlformats.org/presentationml/2006/ole">
              <p:oleObj spid="_x0000_s18434" name="位图图像" r:id="rId3" imgW="2038095" imgH="5533333" progId="PBrush">
                <p:embed/>
              </p:oleObj>
            </a:graphicData>
          </a:graphic>
        </p:graphicFrame>
        <p:sp>
          <p:nvSpPr>
            <p:cNvPr id="18564" name="Line 387"/>
            <p:cNvSpPr>
              <a:spLocks noChangeShapeType="1"/>
            </p:cNvSpPr>
            <p:nvPr/>
          </p:nvSpPr>
          <p:spPr bwMode="auto">
            <a:xfrm flipH="1" flipV="1">
              <a:off x="951" y="4225"/>
              <a:ext cx="0" cy="73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565" name="Line 388"/>
            <p:cNvSpPr>
              <a:spLocks noChangeShapeType="1"/>
            </p:cNvSpPr>
            <p:nvPr/>
          </p:nvSpPr>
          <p:spPr bwMode="auto">
            <a:xfrm>
              <a:off x="960" y="4285"/>
              <a:ext cx="520" cy="4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566" name="Line 389"/>
            <p:cNvSpPr>
              <a:spLocks noChangeShapeType="1"/>
            </p:cNvSpPr>
            <p:nvPr/>
          </p:nvSpPr>
          <p:spPr bwMode="auto">
            <a:xfrm>
              <a:off x="1479" y="692"/>
              <a:ext cx="0" cy="360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567" name="Line 390"/>
            <p:cNvSpPr>
              <a:spLocks noChangeShapeType="1"/>
            </p:cNvSpPr>
            <p:nvPr/>
          </p:nvSpPr>
          <p:spPr bwMode="auto">
            <a:xfrm flipH="1">
              <a:off x="999" y="691"/>
              <a:ext cx="480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" name="Group 394"/>
          <p:cNvGrpSpPr>
            <a:grpSpLocks/>
          </p:cNvGrpSpPr>
          <p:nvPr/>
        </p:nvGrpSpPr>
        <p:grpSpPr bwMode="auto">
          <a:xfrm>
            <a:off x="2484438" y="3602038"/>
            <a:ext cx="2557462" cy="2122487"/>
            <a:chOff x="1557" y="2187"/>
            <a:chExt cx="1611" cy="1337"/>
          </a:xfrm>
        </p:grpSpPr>
        <p:grpSp>
          <p:nvGrpSpPr>
            <p:cNvPr id="18527" name="Group 315"/>
            <p:cNvGrpSpPr>
              <a:grpSpLocks/>
            </p:cNvGrpSpPr>
            <p:nvPr/>
          </p:nvGrpSpPr>
          <p:grpSpPr bwMode="auto">
            <a:xfrm>
              <a:off x="1557" y="2187"/>
              <a:ext cx="1611" cy="1337"/>
              <a:chOff x="1701" y="2352"/>
              <a:chExt cx="1611" cy="1337"/>
            </a:xfrm>
          </p:grpSpPr>
          <p:sp>
            <p:nvSpPr>
              <p:cNvPr id="18529" name="Rectangle 316"/>
              <p:cNvSpPr>
                <a:spLocks noChangeArrowheads="1"/>
              </p:cNvSpPr>
              <p:nvPr/>
            </p:nvSpPr>
            <p:spPr bwMode="auto">
              <a:xfrm>
                <a:off x="2258" y="2535"/>
                <a:ext cx="622" cy="11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8530" name="Text Box 317"/>
              <p:cNvSpPr txBox="1">
                <a:spLocks noChangeArrowheads="1"/>
              </p:cNvSpPr>
              <p:nvPr/>
            </p:nvSpPr>
            <p:spPr bwMode="auto">
              <a:xfrm>
                <a:off x="2256" y="2496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0</a:t>
                </a:r>
              </a:p>
            </p:txBody>
          </p:sp>
          <p:sp>
            <p:nvSpPr>
              <p:cNvPr id="18531" name="Text Box 318"/>
              <p:cNvSpPr txBox="1">
                <a:spLocks noChangeArrowheads="1"/>
              </p:cNvSpPr>
              <p:nvPr/>
            </p:nvSpPr>
            <p:spPr bwMode="auto">
              <a:xfrm>
                <a:off x="2242" y="2616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18532" name="Text Box 319"/>
              <p:cNvSpPr txBox="1">
                <a:spLocks noChangeArrowheads="1"/>
              </p:cNvSpPr>
              <p:nvPr/>
            </p:nvSpPr>
            <p:spPr bwMode="auto">
              <a:xfrm>
                <a:off x="2251" y="2736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2</a:t>
                </a:r>
              </a:p>
            </p:txBody>
          </p:sp>
          <p:sp>
            <p:nvSpPr>
              <p:cNvPr id="18533" name="Text Box 320"/>
              <p:cNvSpPr txBox="1">
                <a:spLocks noChangeArrowheads="1"/>
              </p:cNvSpPr>
              <p:nvPr/>
            </p:nvSpPr>
            <p:spPr bwMode="auto">
              <a:xfrm>
                <a:off x="2251" y="2878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3</a:t>
                </a:r>
              </a:p>
            </p:txBody>
          </p:sp>
          <p:sp>
            <p:nvSpPr>
              <p:cNvPr id="18534" name="Line 321"/>
              <p:cNvSpPr>
                <a:spLocks noChangeShapeType="1"/>
              </p:cNvSpPr>
              <p:nvPr/>
            </p:nvSpPr>
            <p:spPr bwMode="auto">
              <a:xfrm>
                <a:off x="2011" y="2631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8535" name="Line 322"/>
              <p:cNvSpPr>
                <a:spLocks noChangeShapeType="1"/>
              </p:cNvSpPr>
              <p:nvPr/>
            </p:nvSpPr>
            <p:spPr bwMode="auto">
              <a:xfrm>
                <a:off x="1997" y="2880"/>
                <a:ext cx="2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8536" name="Line 323"/>
              <p:cNvSpPr>
                <a:spLocks noChangeShapeType="1"/>
              </p:cNvSpPr>
              <p:nvPr/>
            </p:nvSpPr>
            <p:spPr bwMode="auto">
              <a:xfrm>
                <a:off x="1971" y="3120"/>
                <a:ext cx="28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8537" name="Line 324"/>
              <p:cNvSpPr>
                <a:spLocks noChangeShapeType="1"/>
              </p:cNvSpPr>
              <p:nvPr/>
            </p:nvSpPr>
            <p:spPr bwMode="auto">
              <a:xfrm flipV="1">
                <a:off x="1975" y="3408"/>
                <a:ext cx="281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8538" name="Text Box 325"/>
              <p:cNvSpPr txBox="1">
                <a:spLocks noChangeArrowheads="1"/>
              </p:cNvSpPr>
              <p:nvPr/>
            </p:nvSpPr>
            <p:spPr bwMode="auto">
              <a:xfrm>
                <a:off x="2485" y="2505"/>
                <a:ext cx="336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Q</a:t>
                </a:r>
                <a:r>
                  <a:rPr lang="en-US" altLang="zh-CN" sz="1600" baseline="-25000"/>
                  <a:t>1</a:t>
                </a:r>
              </a:p>
            </p:txBody>
          </p:sp>
          <p:sp>
            <p:nvSpPr>
              <p:cNvPr id="18539" name="Text Box 326"/>
              <p:cNvSpPr txBox="1">
                <a:spLocks noChangeArrowheads="1"/>
              </p:cNvSpPr>
              <p:nvPr/>
            </p:nvSpPr>
            <p:spPr bwMode="auto">
              <a:xfrm>
                <a:off x="2332" y="2508"/>
                <a:ext cx="336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Q</a:t>
                </a:r>
                <a:r>
                  <a:rPr lang="en-US" altLang="zh-CN" sz="1600" baseline="-25000"/>
                  <a:t>2</a:t>
                </a:r>
              </a:p>
            </p:txBody>
          </p:sp>
          <p:sp>
            <p:nvSpPr>
              <p:cNvPr id="18540" name="Line 327"/>
              <p:cNvSpPr>
                <a:spLocks noChangeShapeType="1"/>
              </p:cNvSpPr>
              <p:nvPr/>
            </p:nvSpPr>
            <p:spPr bwMode="auto">
              <a:xfrm>
                <a:off x="2013" y="276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8541" name="Line 328"/>
              <p:cNvSpPr>
                <a:spLocks noChangeShapeType="1"/>
              </p:cNvSpPr>
              <p:nvPr/>
            </p:nvSpPr>
            <p:spPr bwMode="auto">
              <a:xfrm flipV="1">
                <a:off x="1993" y="3024"/>
                <a:ext cx="263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8542" name="Line 329"/>
              <p:cNvSpPr>
                <a:spLocks noChangeShapeType="1"/>
              </p:cNvSpPr>
              <p:nvPr/>
            </p:nvSpPr>
            <p:spPr bwMode="auto">
              <a:xfrm>
                <a:off x="1997" y="3264"/>
                <a:ext cx="2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8543" name="Line 330"/>
              <p:cNvSpPr>
                <a:spLocks noChangeShapeType="1"/>
              </p:cNvSpPr>
              <p:nvPr/>
            </p:nvSpPr>
            <p:spPr bwMode="auto">
              <a:xfrm>
                <a:off x="2025" y="357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8544" name="Text Box 331"/>
              <p:cNvSpPr txBox="1">
                <a:spLocks noChangeArrowheads="1"/>
              </p:cNvSpPr>
              <p:nvPr/>
            </p:nvSpPr>
            <p:spPr bwMode="auto">
              <a:xfrm>
                <a:off x="2256" y="3024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4</a:t>
                </a:r>
              </a:p>
            </p:txBody>
          </p:sp>
          <p:sp>
            <p:nvSpPr>
              <p:cNvPr id="18545" name="Text Box 332"/>
              <p:cNvSpPr txBox="1">
                <a:spLocks noChangeArrowheads="1"/>
              </p:cNvSpPr>
              <p:nvPr/>
            </p:nvSpPr>
            <p:spPr bwMode="auto">
              <a:xfrm>
                <a:off x="2256" y="3157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5</a:t>
                </a:r>
              </a:p>
            </p:txBody>
          </p:sp>
          <p:sp>
            <p:nvSpPr>
              <p:cNvPr id="18546" name="Text Box 333"/>
              <p:cNvSpPr txBox="1">
                <a:spLocks noChangeArrowheads="1"/>
              </p:cNvSpPr>
              <p:nvPr/>
            </p:nvSpPr>
            <p:spPr bwMode="auto">
              <a:xfrm>
                <a:off x="2247" y="3289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6</a:t>
                </a:r>
              </a:p>
            </p:txBody>
          </p:sp>
          <p:sp>
            <p:nvSpPr>
              <p:cNvPr id="18547" name="Text Box 334"/>
              <p:cNvSpPr txBox="1">
                <a:spLocks noChangeArrowheads="1"/>
              </p:cNvSpPr>
              <p:nvPr/>
            </p:nvSpPr>
            <p:spPr bwMode="auto">
              <a:xfrm>
                <a:off x="2928" y="2832"/>
                <a:ext cx="384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D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18548" name="Text Box 335"/>
              <p:cNvSpPr txBox="1">
                <a:spLocks noChangeArrowheads="1"/>
              </p:cNvSpPr>
              <p:nvPr/>
            </p:nvSpPr>
            <p:spPr bwMode="auto">
              <a:xfrm>
                <a:off x="2640" y="2496"/>
                <a:ext cx="336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Q</a:t>
                </a:r>
                <a:r>
                  <a:rPr lang="en-US" altLang="zh-CN" sz="1600" baseline="-25000"/>
                  <a:t>0</a:t>
                </a:r>
              </a:p>
            </p:txBody>
          </p:sp>
          <p:sp>
            <p:nvSpPr>
              <p:cNvPr id="18549" name="Line 336"/>
              <p:cNvSpPr>
                <a:spLocks noChangeShapeType="1"/>
              </p:cNvSpPr>
              <p:nvPr/>
            </p:nvSpPr>
            <p:spPr bwMode="auto">
              <a:xfrm>
                <a:off x="2642" y="235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8550" name="Line 337"/>
              <p:cNvSpPr>
                <a:spLocks noChangeShapeType="1"/>
              </p:cNvSpPr>
              <p:nvPr/>
            </p:nvSpPr>
            <p:spPr bwMode="auto">
              <a:xfrm>
                <a:off x="2462" y="2358"/>
                <a:ext cx="2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8551" name="Text Box 338"/>
              <p:cNvSpPr txBox="1">
                <a:spLocks noChangeArrowheads="1"/>
              </p:cNvSpPr>
              <p:nvPr/>
            </p:nvSpPr>
            <p:spPr bwMode="auto">
              <a:xfrm>
                <a:off x="2448" y="2784"/>
                <a:ext cx="240" cy="57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/>
                  <a:t>MUX</a:t>
                </a:r>
              </a:p>
            </p:txBody>
          </p:sp>
          <p:sp>
            <p:nvSpPr>
              <p:cNvPr id="18552" name="Line 339"/>
              <p:cNvSpPr>
                <a:spLocks noChangeShapeType="1"/>
              </p:cNvSpPr>
              <p:nvPr/>
            </p:nvSpPr>
            <p:spPr bwMode="auto">
              <a:xfrm>
                <a:off x="2832" y="235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8553" name="Text Box 340"/>
              <p:cNvSpPr txBox="1">
                <a:spLocks noChangeArrowheads="1"/>
              </p:cNvSpPr>
              <p:nvPr/>
            </p:nvSpPr>
            <p:spPr bwMode="auto">
              <a:xfrm>
                <a:off x="1765" y="2478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0</a:t>
                </a:r>
              </a:p>
            </p:txBody>
          </p:sp>
          <p:sp>
            <p:nvSpPr>
              <p:cNvPr id="18554" name="Text Box 341"/>
              <p:cNvSpPr txBox="1">
                <a:spLocks noChangeArrowheads="1"/>
              </p:cNvSpPr>
              <p:nvPr/>
            </p:nvSpPr>
            <p:spPr bwMode="auto">
              <a:xfrm>
                <a:off x="1769" y="2617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0</a:t>
                </a:r>
              </a:p>
            </p:txBody>
          </p:sp>
          <p:sp>
            <p:nvSpPr>
              <p:cNvPr id="18555" name="Text Box 342"/>
              <p:cNvSpPr txBox="1">
                <a:spLocks noChangeArrowheads="1"/>
              </p:cNvSpPr>
              <p:nvPr/>
            </p:nvSpPr>
            <p:spPr bwMode="auto">
              <a:xfrm>
                <a:off x="1701" y="2777"/>
                <a:ext cx="34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0</a:t>
                </a:r>
              </a:p>
            </p:txBody>
          </p:sp>
          <p:sp>
            <p:nvSpPr>
              <p:cNvPr id="18556" name="Text Box 343"/>
              <p:cNvSpPr txBox="1">
                <a:spLocks noChangeArrowheads="1"/>
              </p:cNvSpPr>
              <p:nvPr/>
            </p:nvSpPr>
            <p:spPr bwMode="auto">
              <a:xfrm>
                <a:off x="1782" y="2908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1</a:t>
                </a:r>
              </a:p>
            </p:txBody>
          </p:sp>
          <p:sp>
            <p:nvSpPr>
              <p:cNvPr id="18557" name="Text Box 344"/>
              <p:cNvSpPr txBox="1">
                <a:spLocks noChangeArrowheads="1"/>
              </p:cNvSpPr>
              <p:nvPr/>
            </p:nvSpPr>
            <p:spPr bwMode="auto">
              <a:xfrm>
                <a:off x="1728" y="3036"/>
                <a:ext cx="288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C</a:t>
                </a:r>
                <a:r>
                  <a:rPr lang="en-US" altLang="zh-CN" sz="1600" baseline="-25000"/>
                  <a:t>J</a:t>
                </a:r>
              </a:p>
            </p:txBody>
          </p:sp>
          <p:sp>
            <p:nvSpPr>
              <p:cNvPr id="18558" name="Text Box 345"/>
              <p:cNvSpPr txBox="1">
                <a:spLocks noChangeArrowheads="1"/>
              </p:cNvSpPr>
              <p:nvPr/>
            </p:nvSpPr>
            <p:spPr bwMode="auto">
              <a:xfrm>
                <a:off x="1785" y="3300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sz="1600"/>
              </a:p>
            </p:txBody>
          </p:sp>
          <p:sp>
            <p:nvSpPr>
              <p:cNvPr id="18559" name="Text Box 346"/>
              <p:cNvSpPr txBox="1">
                <a:spLocks noChangeArrowheads="1"/>
              </p:cNvSpPr>
              <p:nvPr/>
            </p:nvSpPr>
            <p:spPr bwMode="auto">
              <a:xfrm>
                <a:off x="2256" y="3456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7</a:t>
                </a:r>
              </a:p>
            </p:txBody>
          </p:sp>
          <p:sp>
            <p:nvSpPr>
              <p:cNvPr id="18560" name="Text Box 347"/>
              <p:cNvSpPr txBox="1">
                <a:spLocks noChangeArrowheads="1"/>
              </p:cNvSpPr>
              <p:nvPr/>
            </p:nvSpPr>
            <p:spPr bwMode="auto">
              <a:xfrm>
                <a:off x="1785" y="3477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sz="1600"/>
              </a:p>
            </p:txBody>
          </p:sp>
          <p:sp>
            <p:nvSpPr>
              <p:cNvPr id="18561" name="Line 348"/>
              <p:cNvSpPr>
                <a:spLocks noChangeShapeType="1"/>
              </p:cNvSpPr>
              <p:nvPr/>
            </p:nvSpPr>
            <p:spPr bwMode="auto">
              <a:xfrm>
                <a:off x="2880" y="283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8562" name="Text Box 349"/>
              <p:cNvSpPr txBox="1">
                <a:spLocks noChangeArrowheads="1"/>
              </p:cNvSpPr>
              <p:nvPr/>
            </p:nvSpPr>
            <p:spPr bwMode="auto">
              <a:xfrm>
                <a:off x="1728" y="3157"/>
                <a:ext cx="288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/>
                  <a:t>0</a:t>
                </a:r>
                <a:endParaRPr lang="en-US" altLang="zh-CN" sz="1600" baseline="-25000"/>
              </a:p>
            </p:txBody>
          </p:sp>
          <p:sp>
            <p:nvSpPr>
              <p:cNvPr id="18563" name="Text Box 350"/>
              <p:cNvSpPr txBox="1">
                <a:spLocks noChangeArrowheads="1"/>
              </p:cNvSpPr>
              <p:nvPr/>
            </p:nvSpPr>
            <p:spPr bwMode="auto">
              <a:xfrm>
                <a:off x="1794" y="3451"/>
                <a:ext cx="201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sz="1600"/>
              </a:p>
            </p:txBody>
          </p:sp>
        </p:grpSp>
        <p:sp>
          <p:nvSpPr>
            <p:cNvPr id="18528" name="Line 393"/>
            <p:cNvSpPr>
              <a:spLocks noChangeShapeType="1"/>
            </p:cNvSpPr>
            <p:nvPr/>
          </p:nvSpPr>
          <p:spPr bwMode="auto">
            <a:xfrm>
              <a:off x="1662" y="291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97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834063" y="6630988"/>
            <a:ext cx="3309937" cy="2270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多路选择器型控制器举例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4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07950" y="55563"/>
          <a:ext cx="4405313" cy="6629400"/>
        </p:xfrm>
        <a:graphic>
          <a:graphicData uri="http://schemas.openxmlformats.org/presentationml/2006/ole">
            <p:oleObj spid="_x0000_s19458" name="位图图像" r:id="rId3" imgW="3610479" imgH="4105848" progId="PBrush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632575" y="0"/>
            <a:ext cx="2511425" cy="6854825"/>
            <a:chOff x="0" y="0"/>
            <a:chExt cx="1582" cy="4318"/>
          </a:xfrm>
        </p:grpSpPr>
        <p:graphicFrame>
          <p:nvGraphicFramePr>
            <p:cNvPr id="19460" name="Object 7"/>
            <p:cNvGraphicFramePr>
              <a:graphicFrameLocks noChangeAspect="1"/>
            </p:cNvGraphicFramePr>
            <p:nvPr/>
          </p:nvGraphicFramePr>
          <p:xfrm>
            <a:off x="0" y="0"/>
            <a:ext cx="1582" cy="4318"/>
          </p:xfrm>
          <a:graphic>
            <a:graphicData uri="http://schemas.openxmlformats.org/presentationml/2006/ole">
              <p:oleObj spid="_x0000_s19460" name="位图图像" r:id="rId4" imgW="2038095" imgH="5533333" progId="PBrush">
                <p:embed/>
              </p:oleObj>
            </a:graphicData>
          </a:graphic>
        </p:graphicFrame>
        <p:sp>
          <p:nvSpPr>
            <p:cNvPr id="19466" name="Line 8"/>
            <p:cNvSpPr>
              <a:spLocks noChangeShapeType="1"/>
            </p:cNvSpPr>
            <p:nvPr/>
          </p:nvSpPr>
          <p:spPr bwMode="auto">
            <a:xfrm flipH="1" flipV="1">
              <a:off x="951" y="4225"/>
              <a:ext cx="0" cy="73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>
              <a:off x="960" y="4285"/>
              <a:ext cx="520" cy="4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468" name="Line 10"/>
            <p:cNvSpPr>
              <a:spLocks noChangeShapeType="1"/>
            </p:cNvSpPr>
            <p:nvPr/>
          </p:nvSpPr>
          <p:spPr bwMode="auto">
            <a:xfrm>
              <a:off x="1479" y="692"/>
              <a:ext cx="0" cy="360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469" name="Line 11"/>
            <p:cNvSpPr>
              <a:spLocks noChangeShapeType="1"/>
            </p:cNvSpPr>
            <p:nvPr/>
          </p:nvSpPr>
          <p:spPr bwMode="auto">
            <a:xfrm flipH="1">
              <a:off x="999" y="691"/>
              <a:ext cx="480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500563" y="836613"/>
            <a:ext cx="2232025" cy="3024187"/>
            <a:chOff x="2835" y="527"/>
            <a:chExt cx="1561" cy="1905"/>
          </a:xfrm>
        </p:grpSpPr>
        <p:graphicFrame>
          <p:nvGraphicFramePr>
            <p:cNvPr id="19459" name="Object 53"/>
            <p:cNvGraphicFramePr>
              <a:graphicFrameLocks noChangeAspect="1"/>
            </p:cNvGraphicFramePr>
            <p:nvPr/>
          </p:nvGraphicFramePr>
          <p:xfrm>
            <a:off x="2845" y="527"/>
            <a:ext cx="1551" cy="1905"/>
          </p:xfrm>
          <a:graphic>
            <a:graphicData uri="http://schemas.openxmlformats.org/presentationml/2006/ole">
              <p:oleObj spid="_x0000_s19459" name="公式" r:id="rId5" imgW="2135880" imgH="2626920" progId="Equation.3">
                <p:embed/>
              </p:oleObj>
            </a:graphicData>
          </a:graphic>
        </p:graphicFrame>
        <p:sp>
          <p:nvSpPr>
            <p:cNvPr id="19465" name="Text Box 55"/>
            <p:cNvSpPr txBox="1">
              <a:spLocks noChangeArrowheads="1"/>
            </p:cNvSpPr>
            <p:nvPr/>
          </p:nvSpPr>
          <p:spPr bwMode="auto">
            <a:xfrm>
              <a:off x="2835" y="1979"/>
              <a:ext cx="907" cy="192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进位→</a:t>
              </a:r>
              <a:r>
                <a:rPr lang="en-US" altLang="zh-CN"/>
                <a:t>C</a:t>
              </a:r>
              <a:r>
                <a:rPr lang="en-US" altLang="zh-CN" baseline="-25000"/>
                <a:t>J</a:t>
              </a:r>
            </a:p>
          </p:txBody>
        </p: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72000" y="333375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控制信号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3" name="Group 87"/>
          <p:cNvGrpSpPr>
            <a:grpSpLocks/>
          </p:cNvGrpSpPr>
          <p:nvPr/>
        </p:nvGrpSpPr>
        <p:grpSpPr bwMode="auto">
          <a:xfrm>
            <a:off x="0" y="549275"/>
            <a:ext cx="4716463" cy="3816350"/>
            <a:chOff x="2688" y="1630"/>
            <a:chExt cx="3072" cy="2506"/>
          </a:xfrm>
        </p:grpSpPr>
        <p:graphicFrame>
          <p:nvGraphicFramePr>
            <p:cNvPr id="20492" name="Object 88"/>
            <p:cNvGraphicFramePr>
              <a:graphicFrameLocks noChangeAspect="1"/>
            </p:cNvGraphicFramePr>
            <p:nvPr/>
          </p:nvGraphicFramePr>
          <p:xfrm>
            <a:off x="2688" y="1630"/>
            <a:ext cx="3072" cy="2506"/>
          </p:xfrm>
          <a:graphic>
            <a:graphicData uri="http://schemas.openxmlformats.org/presentationml/2006/ole">
              <p:oleObj spid="_x0000_s20492" name="位图图像" r:id="rId3" imgW="2847619" imgH="2219635" progId="PBrush">
                <p:embed/>
              </p:oleObj>
            </a:graphicData>
          </a:graphic>
        </p:graphicFrame>
        <p:sp>
          <p:nvSpPr>
            <p:cNvPr id="20634" name="Rectangle 89"/>
            <p:cNvSpPr>
              <a:spLocks noChangeArrowheads="1"/>
            </p:cNvSpPr>
            <p:nvPr/>
          </p:nvSpPr>
          <p:spPr bwMode="auto">
            <a:xfrm>
              <a:off x="2688" y="1677"/>
              <a:ext cx="1104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aphicFrame>
        <p:nvGraphicFramePr>
          <p:cNvPr id="463876" name="Group 4"/>
          <p:cNvGraphicFramePr>
            <a:graphicFrameLocks noGrp="1"/>
          </p:cNvGraphicFramePr>
          <p:nvPr/>
        </p:nvGraphicFramePr>
        <p:xfrm>
          <a:off x="4724400" y="0"/>
          <a:ext cx="4419600" cy="3449638"/>
        </p:xfrm>
        <a:graphic>
          <a:graphicData uri="http://schemas.openxmlformats.org/drawingml/2006/table">
            <a:tbl>
              <a:tblPr/>
              <a:tblGrid>
                <a:gridCol w="555625"/>
                <a:gridCol w="554038"/>
                <a:gridCol w="555625"/>
                <a:gridCol w="392112"/>
                <a:gridCol w="685800"/>
                <a:gridCol w="685800"/>
                <a:gridCol w="990600"/>
              </a:tblGrid>
              <a:tr h="381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现态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次态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转移条件</a:t>
                      </a:r>
                      <a:endParaRPr kumimoji="1" lang="zh-CN" altLang="en-US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8382000" y="838200"/>
            <a:ext cx="319088" cy="2581275"/>
            <a:chOff x="2533" y="2544"/>
            <a:chExt cx="201" cy="1607"/>
          </a:xfrm>
        </p:grpSpPr>
        <p:graphicFrame>
          <p:nvGraphicFramePr>
            <p:cNvPr id="20484" name="Object 79"/>
            <p:cNvGraphicFramePr>
              <a:graphicFrameLocks noChangeAspect="1"/>
            </p:cNvGraphicFramePr>
            <p:nvPr/>
          </p:nvGraphicFramePr>
          <p:xfrm>
            <a:off x="2555" y="2544"/>
            <a:ext cx="179" cy="192"/>
          </p:xfrm>
          <a:graphic>
            <a:graphicData uri="http://schemas.openxmlformats.org/presentationml/2006/ole">
              <p:oleObj spid="_x0000_s20484" name="Equation" r:id="rId4" imgW="228960" imgH="241200" progId="Equation.3">
                <p:embed/>
              </p:oleObj>
            </a:graphicData>
          </a:graphic>
        </p:graphicFrame>
        <p:graphicFrame>
          <p:nvGraphicFramePr>
            <p:cNvPr id="20485" name="Object 80"/>
            <p:cNvGraphicFramePr>
              <a:graphicFrameLocks noChangeAspect="1"/>
            </p:cNvGraphicFramePr>
            <p:nvPr/>
          </p:nvGraphicFramePr>
          <p:xfrm>
            <a:off x="2544" y="2736"/>
            <a:ext cx="179" cy="167"/>
          </p:xfrm>
          <a:graphic>
            <a:graphicData uri="http://schemas.openxmlformats.org/presentationml/2006/ole">
              <p:oleObj spid="_x0000_s20485" name="Equation" r:id="rId5" imgW="228960" imgH="203040" progId="Equation.3">
                <p:embed/>
              </p:oleObj>
            </a:graphicData>
          </a:graphic>
        </p:graphicFrame>
        <p:graphicFrame>
          <p:nvGraphicFramePr>
            <p:cNvPr id="20486" name="Object 81"/>
            <p:cNvGraphicFramePr>
              <a:graphicFrameLocks noChangeAspect="1"/>
            </p:cNvGraphicFramePr>
            <p:nvPr/>
          </p:nvGraphicFramePr>
          <p:xfrm>
            <a:off x="2544" y="2976"/>
            <a:ext cx="179" cy="192"/>
          </p:xfrm>
          <a:graphic>
            <a:graphicData uri="http://schemas.openxmlformats.org/presentationml/2006/ole">
              <p:oleObj spid="_x0000_s20486" name="Equation" r:id="rId6" imgW="228960" imgH="241200" progId="Equation.3">
                <p:embed/>
              </p:oleObj>
            </a:graphicData>
          </a:graphic>
        </p:graphicFrame>
        <p:graphicFrame>
          <p:nvGraphicFramePr>
            <p:cNvPr id="20487" name="Object 82"/>
            <p:cNvGraphicFramePr>
              <a:graphicFrameLocks noChangeAspect="1"/>
            </p:cNvGraphicFramePr>
            <p:nvPr/>
          </p:nvGraphicFramePr>
          <p:xfrm>
            <a:off x="2533" y="3168"/>
            <a:ext cx="179" cy="167"/>
          </p:xfrm>
          <a:graphic>
            <a:graphicData uri="http://schemas.openxmlformats.org/presentationml/2006/ole">
              <p:oleObj spid="_x0000_s20487" name="Equation" r:id="rId7" imgW="228960" imgH="203040" progId="Equation.3">
                <p:embed/>
              </p:oleObj>
            </a:graphicData>
          </a:graphic>
        </p:graphicFrame>
        <p:graphicFrame>
          <p:nvGraphicFramePr>
            <p:cNvPr id="20488" name="Object 83"/>
            <p:cNvGraphicFramePr>
              <a:graphicFrameLocks noChangeAspect="1"/>
            </p:cNvGraphicFramePr>
            <p:nvPr/>
          </p:nvGraphicFramePr>
          <p:xfrm>
            <a:off x="2544" y="3360"/>
            <a:ext cx="179" cy="192"/>
          </p:xfrm>
          <a:graphic>
            <a:graphicData uri="http://schemas.openxmlformats.org/presentationml/2006/ole">
              <p:oleObj spid="_x0000_s20488" name="Equation" r:id="rId8" imgW="228960" imgH="241200" progId="Equation.3">
                <p:embed/>
              </p:oleObj>
            </a:graphicData>
          </a:graphic>
        </p:graphicFrame>
        <p:graphicFrame>
          <p:nvGraphicFramePr>
            <p:cNvPr id="20489" name="Object 84"/>
            <p:cNvGraphicFramePr>
              <a:graphicFrameLocks noChangeAspect="1"/>
            </p:cNvGraphicFramePr>
            <p:nvPr/>
          </p:nvGraphicFramePr>
          <p:xfrm>
            <a:off x="2533" y="3552"/>
            <a:ext cx="179" cy="167"/>
          </p:xfrm>
          <a:graphic>
            <a:graphicData uri="http://schemas.openxmlformats.org/presentationml/2006/ole">
              <p:oleObj spid="_x0000_s20489" name="Equation" r:id="rId9" imgW="228960" imgH="203040" progId="Equation.3">
                <p:embed/>
              </p:oleObj>
            </a:graphicData>
          </a:graphic>
        </p:graphicFrame>
        <p:graphicFrame>
          <p:nvGraphicFramePr>
            <p:cNvPr id="20490" name="Object 85"/>
            <p:cNvGraphicFramePr>
              <a:graphicFrameLocks noChangeAspect="1"/>
            </p:cNvGraphicFramePr>
            <p:nvPr/>
          </p:nvGraphicFramePr>
          <p:xfrm>
            <a:off x="2544" y="3792"/>
            <a:ext cx="179" cy="192"/>
          </p:xfrm>
          <a:graphic>
            <a:graphicData uri="http://schemas.openxmlformats.org/presentationml/2006/ole">
              <p:oleObj spid="_x0000_s20490" name="Equation" r:id="rId10" imgW="228960" imgH="241200" progId="Equation.3">
                <p:embed/>
              </p:oleObj>
            </a:graphicData>
          </a:graphic>
        </p:graphicFrame>
        <p:graphicFrame>
          <p:nvGraphicFramePr>
            <p:cNvPr id="20491" name="Object 86"/>
            <p:cNvGraphicFramePr>
              <a:graphicFrameLocks noChangeAspect="1"/>
            </p:cNvGraphicFramePr>
            <p:nvPr/>
          </p:nvGraphicFramePr>
          <p:xfrm>
            <a:off x="2533" y="3984"/>
            <a:ext cx="179" cy="167"/>
          </p:xfrm>
          <a:graphic>
            <a:graphicData uri="http://schemas.openxmlformats.org/presentationml/2006/ole">
              <p:oleObj spid="_x0000_s20491" name="Equation" r:id="rId11" imgW="228960" imgH="203040" progId="Equation.3">
                <p:embed/>
              </p:oleObj>
            </a:graphicData>
          </a:graphic>
        </p:graphicFrame>
      </p:grpSp>
      <p:grpSp>
        <p:nvGrpSpPr>
          <p:cNvPr id="4" name="Group 148"/>
          <p:cNvGrpSpPr>
            <a:grpSpLocks/>
          </p:cNvGrpSpPr>
          <p:nvPr/>
        </p:nvGrpSpPr>
        <p:grpSpPr bwMode="auto">
          <a:xfrm>
            <a:off x="395288" y="4175125"/>
            <a:ext cx="3505200" cy="2397125"/>
            <a:chOff x="240" y="2640"/>
            <a:chExt cx="2208" cy="1510"/>
          </a:xfrm>
        </p:grpSpPr>
        <p:sp>
          <p:nvSpPr>
            <p:cNvPr id="20607" name="Rectangle 91"/>
            <p:cNvSpPr>
              <a:spLocks noChangeArrowheads="1"/>
            </p:cNvSpPr>
            <p:nvPr/>
          </p:nvSpPr>
          <p:spPr bwMode="auto">
            <a:xfrm>
              <a:off x="877" y="2832"/>
              <a:ext cx="528" cy="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608" name="Text Box 92"/>
            <p:cNvSpPr txBox="1">
              <a:spLocks noChangeArrowheads="1"/>
            </p:cNvSpPr>
            <p:nvPr/>
          </p:nvSpPr>
          <p:spPr bwMode="auto">
            <a:xfrm>
              <a:off x="875" y="2917"/>
              <a:ext cx="20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0609" name="Text Box 93"/>
            <p:cNvSpPr txBox="1">
              <a:spLocks noChangeArrowheads="1"/>
            </p:cNvSpPr>
            <p:nvPr/>
          </p:nvSpPr>
          <p:spPr bwMode="auto">
            <a:xfrm>
              <a:off x="884" y="3090"/>
              <a:ext cx="20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0610" name="Text Box 94"/>
            <p:cNvSpPr txBox="1">
              <a:spLocks noChangeArrowheads="1"/>
            </p:cNvSpPr>
            <p:nvPr/>
          </p:nvSpPr>
          <p:spPr bwMode="auto">
            <a:xfrm>
              <a:off x="884" y="3282"/>
              <a:ext cx="20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0611" name="Text Box 95"/>
            <p:cNvSpPr txBox="1">
              <a:spLocks noChangeArrowheads="1"/>
            </p:cNvSpPr>
            <p:nvPr/>
          </p:nvSpPr>
          <p:spPr bwMode="auto">
            <a:xfrm>
              <a:off x="884" y="3474"/>
              <a:ext cx="20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0612" name="Line 96"/>
            <p:cNvSpPr>
              <a:spLocks noChangeShapeType="1"/>
            </p:cNvSpPr>
            <p:nvPr/>
          </p:nvSpPr>
          <p:spPr bwMode="auto">
            <a:xfrm>
              <a:off x="637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613" name="Line 97"/>
            <p:cNvSpPr>
              <a:spLocks noChangeShapeType="1"/>
            </p:cNvSpPr>
            <p:nvPr/>
          </p:nvSpPr>
          <p:spPr bwMode="auto">
            <a:xfrm>
              <a:off x="637" y="32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614" name="Line 98"/>
            <p:cNvSpPr>
              <a:spLocks noChangeShapeType="1"/>
            </p:cNvSpPr>
            <p:nvPr/>
          </p:nvSpPr>
          <p:spPr bwMode="auto">
            <a:xfrm>
              <a:off x="637" y="34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615" name="Line 99"/>
            <p:cNvSpPr>
              <a:spLocks noChangeShapeType="1"/>
            </p:cNvSpPr>
            <p:nvPr/>
          </p:nvSpPr>
          <p:spPr bwMode="auto">
            <a:xfrm>
              <a:off x="637" y="36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616" name="Text Box 100"/>
            <p:cNvSpPr txBox="1">
              <a:spLocks noChangeArrowheads="1"/>
            </p:cNvSpPr>
            <p:nvPr/>
          </p:nvSpPr>
          <p:spPr bwMode="auto">
            <a:xfrm>
              <a:off x="336" y="2894"/>
              <a:ext cx="28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  <p:sp>
          <p:nvSpPr>
            <p:cNvPr id="20617" name="Text Box 101"/>
            <p:cNvSpPr txBox="1">
              <a:spLocks noChangeArrowheads="1"/>
            </p:cNvSpPr>
            <p:nvPr/>
          </p:nvSpPr>
          <p:spPr bwMode="auto">
            <a:xfrm>
              <a:off x="336" y="3067"/>
              <a:ext cx="29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  <p:sp>
          <p:nvSpPr>
            <p:cNvPr id="20618" name="Text Box 102"/>
            <p:cNvSpPr txBox="1">
              <a:spLocks noChangeArrowheads="1"/>
            </p:cNvSpPr>
            <p:nvPr/>
          </p:nvSpPr>
          <p:spPr bwMode="auto">
            <a:xfrm>
              <a:off x="384" y="3456"/>
              <a:ext cx="20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  <p:sp>
          <p:nvSpPr>
            <p:cNvPr id="20619" name="Rectangle 103"/>
            <p:cNvSpPr>
              <a:spLocks noChangeArrowheads="1"/>
            </p:cNvSpPr>
            <p:nvPr/>
          </p:nvSpPr>
          <p:spPr bwMode="auto">
            <a:xfrm>
              <a:off x="864" y="2640"/>
              <a:ext cx="577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/>
                <a:t>MUX2</a:t>
              </a:r>
            </a:p>
          </p:txBody>
        </p:sp>
        <p:sp>
          <p:nvSpPr>
            <p:cNvPr id="20620" name="Text Box 104"/>
            <p:cNvSpPr txBox="1">
              <a:spLocks noChangeArrowheads="1"/>
            </p:cNvSpPr>
            <p:nvPr/>
          </p:nvSpPr>
          <p:spPr bwMode="auto">
            <a:xfrm>
              <a:off x="1344" y="2688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20621" name="Text Box 105"/>
            <p:cNvSpPr txBox="1">
              <a:spLocks noChangeArrowheads="1"/>
            </p:cNvSpPr>
            <p:nvPr/>
          </p:nvSpPr>
          <p:spPr bwMode="auto">
            <a:xfrm>
              <a:off x="1106" y="3900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20622" name="Text Box 106"/>
            <p:cNvSpPr txBox="1">
              <a:spLocks noChangeArrowheads="1"/>
            </p:cNvSpPr>
            <p:nvPr/>
          </p:nvSpPr>
          <p:spPr bwMode="auto">
            <a:xfrm>
              <a:off x="866" y="3900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20623" name="Line 107"/>
            <p:cNvSpPr>
              <a:spLocks noChangeShapeType="1"/>
            </p:cNvSpPr>
            <p:nvPr/>
          </p:nvSpPr>
          <p:spPr bwMode="auto">
            <a:xfrm>
              <a:off x="1247" y="382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624" name="Line 108"/>
            <p:cNvSpPr>
              <a:spLocks noChangeShapeType="1"/>
            </p:cNvSpPr>
            <p:nvPr/>
          </p:nvSpPr>
          <p:spPr bwMode="auto">
            <a:xfrm>
              <a:off x="1010" y="38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625" name="Line 109"/>
            <p:cNvSpPr>
              <a:spLocks noChangeShapeType="1"/>
            </p:cNvSpPr>
            <p:nvPr/>
          </p:nvSpPr>
          <p:spPr bwMode="auto">
            <a:xfrm>
              <a:off x="1422" y="297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626" name="Text Box 110"/>
            <p:cNvSpPr txBox="1">
              <a:spLocks noChangeArrowheads="1"/>
            </p:cNvSpPr>
            <p:nvPr/>
          </p:nvSpPr>
          <p:spPr bwMode="auto">
            <a:xfrm>
              <a:off x="240" y="3264"/>
              <a:ext cx="46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  <p:sp>
          <p:nvSpPr>
            <p:cNvPr id="20627" name="Rectangle 131"/>
            <p:cNvSpPr>
              <a:spLocks noChangeArrowheads="1"/>
            </p:cNvSpPr>
            <p:nvPr/>
          </p:nvSpPr>
          <p:spPr bwMode="auto">
            <a:xfrm>
              <a:off x="1776" y="2880"/>
              <a:ext cx="480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628" name="Text Box 132"/>
            <p:cNvSpPr txBox="1">
              <a:spLocks noChangeArrowheads="1"/>
            </p:cNvSpPr>
            <p:nvPr/>
          </p:nvSpPr>
          <p:spPr bwMode="auto">
            <a:xfrm>
              <a:off x="1776" y="2928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20629" name="AutoShape 133"/>
            <p:cNvSpPr>
              <a:spLocks noChangeArrowheads="1"/>
            </p:cNvSpPr>
            <p:nvPr/>
          </p:nvSpPr>
          <p:spPr bwMode="auto">
            <a:xfrm rot="5400000">
              <a:off x="1776" y="3312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630" name="Line 134"/>
            <p:cNvSpPr>
              <a:spLocks noChangeShapeType="1"/>
            </p:cNvSpPr>
            <p:nvPr/>
          </p:nvSpPr>
          <p:spPr bwMode="auto">
            <a:xfrm>
              <a:off x="2256" y="30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631" name="Line 135"/>
            <p:cNvSpPr>
              <a:spLocks noChangeShapeType="1"/>
            </p:cNvSpPr>
            <p:nvPr/>
          </p:nvSpPr>
          <p:spPr bwMode="auto">
            <a:xfrm>
              <a:off x="2256" y="34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632" name="Text Box 136"/>
            <p:cNvSpPr txBox="1">
              <a:spLocks noChangeArrowheads="1"/>
            </p:cNvSpPr>
            <p:nvPr/>
          </p:nvSpPr>
          <p:spPr bwMode="auto">
            <a:xfrm>
              <a:off x="1968" y="2928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Q</a:t>
              </a:r>
              <a:r>
                <a:rPr lang="en-US" altLang="zh-CN" baseline="-25000"/>
                <a:t>2</a:t>
              </a:r>
            </a:p>
          </p:txBody>
        </p:sp>
        <p:graphicFrame>
          <p:nvGraphicFramePr>
            <p:cNvPr id="20483" name="Object 137"/>
            <p:cNvGraphicFramePr>
              <a:graphicFrameLocks noChangeAspect="1"/>
            </p:cNvGraphicFramePr>
            <p:nvPr/>
          </p:nvGraphicFramePr>
          <p:xfrm>
            <a:off x="2016" y="3312"/>
            <a:ext cx="248" cy="216"/>
          </p:xfrm>
          <a:graphic>
            <a:graphicData uri="http://schemas.openxmlformats.org/presentationml/2006/ole">
              <p:oleObj spid="_x0000_s20483" name="Equation" r:id="rId12" imgW="254160" imgH="291960" progId="Equation.3">
                <p:embed/>
              </p:oleObj>
            </a:graphicData>
          </a:graphic>
        </p:graphicFrame>
        <p:sp>
          <p:nvSpPr>
            <p:cNvPr id="20633" name="Line 141"/>
            <p:cNvSpPr>
              <a:spLocks noChangeShapeType="1"/>
            </p:cNvSpPr>
            <p:nvPr/>
          </p:nvSpPr>
          <p:spPr bwMode="auto">
            <a:xfrm flipH="1">
              <a:off x="1601" y="336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64021" name="Rectangle 149"/>
          <p:cNvSpPr>
            <a:spLocks noGrp="1" noChangeArrowheads="1"/>
          </p:cNvSpPr>
          <p:nvPr>
            <p:ph type="title"/>
          </p:nvPr>
        </p:nvSpPr>
        <p:spPr>
          <a:xfrm>
            <a:off x="8077200" y="6553200"/>
            <a:ext cx="1066800" cy="30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试题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11</a:t>
            </a:r>
            <a:endParaRPr lang="en-US" altLang="zh-CN" dirty="0" smtClean="0"/>
          </a:p>
        </p:txBody>
      </p:sp>
      <p:sp>
        <p:nvSpPr>
          <p:cNvPr id="20571" name="TextBox 72"/>
          <p:cNvSpPr txBox="1">
            <a:spLocks noChangeArrowheads="1"/>
          </p:cNvSpPr>
          <p:nvPr/>
        </p:nvSpPr>
        <p:spPr bwMode="auto">
          <a:xfrm>
            <a:off x="250825" y="0"/>
            <a:ext cx="41767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采用多路开关设计小型控制器，画出多路开关及</a:t>
            </a:r>
            <a:r>
              <a:rPr lang="en-US" altLang="zh-CN"/>
              <a:t>D</a:t>
            </a:r>
            <a:r>
              <a:rPr lang="zh-CN" altLang="en-US"/>
              <a:t>触发器的连接图。</a:t>
            </a:r>
          </a:p>
        </p:txBody>
      </p:sp>
      <p:grpSp>
        <p:nvGrpSpPr>
          <p:cNvPr id="5" name="组合 74"/>
          <p:cNvGrpSpPr>
            <a:grpSpLocks/>
          </p:cNvGrpSpPr>
          <p:nvPr/>
        </p:nvGrpSpPr>
        <p:grpSpPr bwMode="auto">
          <a:xfrm>
            <a:off x="4572000" y="4149725"/>
            <a:ext cx="3600450" cy="2397125"/>
            <a:chOff x="4572000" y="4267200"/>
            <a:chExt cx="3600450" cy="2397125"/>
          </a:xfrm>
        </p:grpSpPr>
        <p:grpSp>
          <p:nvGrpSpPr>
            <p:cNvPr id="20579" name="Group 147"/>
            <p:cNvGrpSpPr>
              <a:grpSpLocks/>
            </p:cNvGrpSpPr>
            <p:nvPr/>
          </p:nvGrpSpPr>
          <p:grpSpPr bwMode="auto">
            <a:xfrm>
              <a:off x="4572000" y="4267200"/>
              <a:ext cx="3600450" cy="2397125"/>
              <a:chOff x="3492" y="240"/>
              <a:chExt cx="2268" cy="1510"/>
            </a:xfrm>
          </p:grpSpPr>
          <p:sp>
            <p:nvSpPr>
              <p:cNvPr id="20581" name="Rectangle 111"/>
              <p:cNvSpPr>
                <a:spLocks noChangeArrowheads="1"/>
              </p:cNvSpPr>
              <p:nvPr/>
            </p:nvSpPr>
            <p:spPr bwMode="auto">
              <a:xfrm>
                <a:off x="4141" y="432"/>
                <a:ext cx="528" cy="9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582" name="Text Box 112"/>
              <p:cNvSpPr txBox="1">
                <a:spLocks noChangeArrowheads="1"/>
              </p:cNvSpPr>
              <p:nvPr/>
            </p:nvSpPr>
            <p:spPr bwMode="auto">
              <a:xfrm>
                <a:off x="4139" y="517"/>
                <a:ext cx="20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20583" name="Text Box 113"/>
              <p:cNvSpPr txBox="1">
                <a:spLocks noChangeArrowheads="1"/>
              </p:cNvSpPr>
              <p:nvPr/>
            </p:nvSpPr>
            <p:spPr bwMode="auto">
              <a:xfrm>
                <a:off x="4148" y="690"/>
                <a:ext cx="20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20584" name="Text Box 114"/>
              <p:cNvSpPr txBox="1">
                <a:spLocks noChangeArrowheads="1"/>
              </p:cNvSpPr>
              <p:nvPr/>
            </p:nvSpPr>
            <p:spPr bwMode="auto">
              <a:xfrm>
                <a:off x="4148" y="882"/>
                <a:ext cx="20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20585" name="Text Box 115"/>
              <p:cNvSpPr txBox="1">
                <a:spLocks noChangeArrowheads="1"/>
              </p:cNvSpPr>
              <p:nvPr/>
            </p:nvSpPr>
            <p:spPr bwMode="auto">
              <a:xfrm>
                <a:off x="4148" y="1074"/>
                <a:ext cx="20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  <p:sp>
            <p:nvSpPr>
              <p:cNvPr id="20586" name="Line 116"/>
              <p:cNvSpPr>
                <a:spLocks noChangeShapeType="1"/>
              </p:cNvSpPr>
              <p:nvPr/>
            </p:nvSpPr>
            <p:spPr bwMode="auto">
              <a:xfrm>
                <a:off x="3901" y="62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587" name="Line 117"/>
              <p:cNvSpPr>
                <a:spLocks noChangeShapeType="1"/>
              </p:cNvSpPr>
              <p:nvPr/>
            </p:nvSpPr>
            <p:spPr bwMode="auto">
              <a:xfrm>
                <a:off x="3901" y="81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588" name="Line 118"/>
              <p:cNvSpPr>
                <a:spLocks noChangeShapeType="1"/>
              </p:cNvSpPr>
              <p:nvPr/>
            </p:nvSpPr>
            <p:spPr bwMode="auto">
              <a:xfrm>
                <a:off x="3901" y="100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589" name="Line 119"/>
              <p:cNvSpPr>
                <a:spLocks noChangeShapeType="1"/>
              </p:cNvSpPr>
              <p:nvPr/>
            </p:nvSpPr>
            <p:spPr bwMode="auto">
              <a:xfrm>
                <a:off x="3901" y="120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590" name="Text Box 120"/>
              <p:cNvSpPr txBox="1">
                <a:spLocks noChangeArrowheads="1"/>
              </p:cNvSpPr>
              <p:nvPr/>
            </p:nvSpPr>
            <p:spPr bwMode="auto">
              <a:xfrm>
                <a:off x="3600" y="494"/>
                <a:ext cx="28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20591" name="Text Box 121"/>
              <p:cNvSpPr txBox="1">
                <a:spLocks noChangeArrowheads="1"/>
              </p:cNvSpPr>
              <p:nvPr/>
            </p:nvSpPr>
            <p:spPr bwMode="auto">
              <a:xfrm>
                <a:off x="3600" y="667"/>
                <a:ext cx="29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X</a:t>
                </a:r>
              </a:p>
            </p:txBody>
          </p:sp>
          <p:sp>
            <p:nvSpPr>
              <p:cNvPr id="20592" name="Text Box 122"/>
              <p:cNvSpPr txBox="1">
                <a:spLocks noChangeArrowheads="1"/>
              </p:cNvSpPr>
              <p:nvPr/>
            </p:nvSpPr>
            <p:spPr bwMode="auto">
              <a:xfrm>
                <a:off x="3648" y="1056"/>
                <a:ext cx="201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X</a:t>
                </a:r>
              </a:p>
            </p:txBody>
          </p:sp>
          <p:sp>
            <p:nvSpPr>
              <p:cNvPr id="20593" name="Rectangle 123"/>
              <p:cNvSpPr>
                <a:spLocks noChangeArrowheads="1"/>
              </p:cNvSpPr>
              <p:nvPr/>
            </p:nvSpPr>
            <p:spPr bwMode="auto">
              <a:xfrm>
                <a:off x="4128" y="240"/>
                <a:ext cx="577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lang="en-US" altLang="zh-CN"/>
                  <a:t>MUX1</a:t>
                </a:r>
              </a:p>
            </p:txBody>
          </p:sp>
          <p:sp>
            <p:nvSpPr>
              <p:cNvPr id="20594" name="Text Box 124"/>
              <p:cNvSpPr txBox="1">
                <a:spLocks noChangeArrowheads="1"/>
              </p:cNvSpPr>
              <p:nvPr/>
            </p:nvSpPr>
            <p:spPr bwMode="auto">
              <a:xfrm>
                <a:off x="4608" y="240"/>
                <a:ext cx="52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D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  <p:sp>
            <p:nvSpPr>
              <p:cNvPr id="20595" name="Text Box 125"/>
              <p:cNvSpPr txBox="1">
                <a:spLocks noChangeArrowheads="1"/>
              </p:cNvSpPr>
              <p:nvPr/>
            </p:nvSpPr>
            <p:spPr bwMode="auto">
              <a:xfrm>
                <a:off x="4370" y="1500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0596" name="Text Box 126"/>
              <p:cNvSpPr txBox="1">
                <a:spLocks noChangeArrowheads="1"/>
              </p:cNvSpPr>
              <p:nvPr/>
            </p:nvSpPr>
            <p:spPr bwMode="auto">
              <a:xfrm>
                <a:off x="4130" y="1500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0597" name="Line 127"/>
              <p:cNvSpPr>
                <a:spLocks noChangeShapeType="1"/>
              </p:cNvSpPr>
              <p:nvPr/>
            </p:nvSpPr>
            <p:spPr bwMode="auto">
              <a:xfrm>
                <a:off x="4511" y="142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598" name="Line 128"/>
              <p:cNvSpPr>
                <a:spLocks noChangeShapeType="1"/>
              </p:cNvSpPr>
              <p:nvPr/>
            </p:nvSpPr>
            <p:spPr bwMode="auto">
              <a:xfrm>
                <a:off x="4274" y="14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599" name="Line 129"/>
              <p:cNvSpPr>
                <a:spLocks noChangeShapeType="1"/>
              </p:cNvSpPr>
              <p:nvPr/>
            </p:nvSpPr>
            <p:spPr bwMode="auto">
              <a:xfrm>
                <a:off x="4686" y="57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600" name="Text Box 130"/>
              <p:cNvSpPr txBox="1">
                <a:spLocks noChangeArrowheads="1"/>
              </p:cNvSpPr>
              <p:nvPr/>
            </p:nvSpPr>
            <p:spPr bwMode="auto">
              <a:xfrm>
                <a:off x="3492" y="864"/>
                <a:ext cx="469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X</a:t>
                </a:r>
              </a:p>
            </p:txBody>
          </p:sp>
          <p:sp>
            <p:nvSpPr>
              <p:cNvPr id="20601" name="Rectangle 138"/>
              <p:cNvSpPr>
                <a:spLocks noChangeArrowheads="1"/>
              </p:cNvSpPr>
              <p:nvPr/>
            </p:nvSpPr>
            <p:spPr bwMode="auto">
              <a:xfrm>
                <a:off x="5088" y="445"/>
                <a:ext cx="480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602" name="Text Box 139"/>
              <p:cNvSpPr txBox="1">
                <a:spLocks noChangeArrowheads="1"/>
              </p:cNvSpPr>
              <p:nvPr/>
            </p:nvSpPr>
            <p:spPr bwMode="auto">
              <a:xfrm>
                <a:off x="5088" y="493"/>
                <a:ext cx="28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D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0603" name="AutoShape 140"/>
              <p:cNvSpPr>
                <a:spLocks noChangeArrowheads="1"/>
              </p:cNvSpPr>
              <p:nvPr/>
            </p:nvSpPr>
            <p:spPr bwMode="auto">
              <a:xfrm rot="5400000">
                <a:off x="5088" y="912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604" name="Line 142"/>
              <p:cNvSpPr>
                <a:spLocks noChangeShapeType="1"/>
              </p:cNvSpPr>
              <p:nvPr/>
            </p:nvSpPr>
            <p:spPr bwMode="auto">
              <a:xfrm>
                <a:off x="5568" y="1069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20605" name="Line 143"/>
              <p:cNvSpPr>
                <a:spLocks noChangeShapeType="1"/>
              </p:cNvSpPr>
              <p:nvPr/>
            </p:nvSpPr>
            <p:spPr bwMode="auto">
              <a:xfrm>
                <a:off x="5568" y="685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graphicFrame>
            <p:nvGraphicFramePr>
              <p:cNvPr id="20482" name="Object 144"/>
              <p:cNvGraphicFramePr>
                <a:graphicFrameLocks noChangeAspect="1"/>
              </p:cNvGraphicFramePr>
              <p:nvPr/>
            </p:nvGraphicFramePr>
            <p:xfrm>
              <a:off x="5328" y="925"/>
              <a:ext cx="233" cy="216"/>
            </p:xfrm>
            <a:graphic>
              <a:graphicData uri="http://schemas.openxmlformats.org/presentationml/2006/ole">
                <p:oleObj spid="_x0000_s20482" name="Equation" r:id="rId13" imgW="241560" imgH="291960" progId="Equation.3">
                  <p:embed/>
                </p:oleObj>
              </a:graphicData>
            </a:graphic>
          </p:graphicFrame>
          <p:sp>
            <p:nvSpPr>
              <p:cNvPr id="20606" name="Text Box 145"/>
              <p:cNvSpPr txBox="1">
                <a:spLocks noChangeArrowheads="1"/>
              </p:cNvSpPr>
              <p:nvPr/>
            </p:nvSpPr>
            <p:spPr bwMode="auto">
              <a:xfrm>
                <a:off x="5280" y="528"/>
                <a:ext cx="336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Q</a:t>
                </a:r>
                <a:r>
                  <a:rPr lang="en-US" altLang="zh-CN" baseline="-25000"/>
                  <a:t>1</a:t>
                </a:r>
              </a:p>
            </p:txBody>
          </p:sp>
        </p:grpSp>
        <p:sp>
          <p:nvSpPr>
            <p:cNvPr id="20580" name="Line 141"/>
            <p:cNvSpPr>
              <a:spLocks noChangeShapeType="1"/>
            </p:cNvSpPr>
            <p:nvPr/>
          </p:nvSpPr>
          <p:spPr bwMode="auto">
            <a:xfrm flipH="1">
              <a:off x="6876256" y="5445224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7" name="组合 82"/>
          <p:cNvGrpSpPr>
            <a:grpSpLocks/>
          </p:cNvGrpSpPr>
          <p:nvPr/>
        </p:nvGrpSpPr>
        <p:grpSpPr bwMode="auto">
          <a:xfrm>
            <a:off x="2555875" y="5346700"/>
            <a:ext cx="5329238" cy="1250950"/>
            <a:chOff x="2555776" y="5445227"/>
            <a:chExt cx="5328592" cy="1250032"/>
          </a:xfrm>
        </p:grpSpPr>
        <p:grpSp>
          <p:nvGrpSpPr>
            <p:cNvPr id="20574" name="组合 78"/>
            <p:cNvGrpSpPr>
              <a:grpSpLocks/>
            </p:cNvGrpSpPr>
            <p:nvPr/>
          </p:nvGrpSpPr>
          <p:grpSpPr bwMode="auto">
            <a:xfrm>
              <a:off x="2555776" y="5445227"/>
              <a:ext cx="4320480" cy="1250032"/>
              <a:chOff x="2555776" y="5445224"/>
              <a:chExt cx="4320480" cy="1102969"/>
            </a:xfrm>
          </p:grpSpPr>
          <p:cxnSp>
            <p:nvCxnSpPr>
              <p:cNvPr id="20577" name="直接连接符 76"/>
              <p:cNvCxnSpPr>
                <a:cxnSpLocks noChangeShapeType="1"/>
              </p:cNvCxnSpPr>
              <p:nvPr/>
            </p:nvCxnSpPr>
            <p:spPr bwMode="auto">
              <a:xfrm>
                <a:off x="6876256" y="5468073"/>
                <a:ext cx="0" cy="108012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8" name="直接连接符 77"/>
              <p:cNvCxnSpPr>
                <a:cxnSpLocks noChangeShapeType="1"/>
              </p:cNvCxnSpPr>
              <p:nvPr/>
            </p:nvCxnSpPr>
            <p:spPr bwMode="auto">
              <a:xfrm>
                <a:off x="2555776" y="5445224"/>
                <a:ext cx="0" cy="108012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575" name="直接连接符 80"/>
            <p:cNvCxnSpPr>
              <a:cxnSpLocks noChangeShapeType="1"/>
            </p:cNvCxnSpPr>
            <p:nvPr/>
          </p:nvCxnSpPr>
          <p:spPr bwMode="auto">
            <a:xfrm>
              <a:off x="2555776" y="6669360"/>
              <a:ext cx="4896544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576" name="TextBox 81"/>
            <p:cNvSpPr txBox="1">
              <a:spLocks noChangeArrowheads="1"/>
            </p:cNvSpPr>
            <p:nvPr/>
          </p:nvSpPr>
          <p:spPr bwMode="auto">
            <a:xfrm>
              <a:off x="7164288" y="6237312"/>
              <a:ext cx="720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CP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0" y="6553200"/>
            <a:ext cx="2286000" cy="30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定序型控制器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381000"/>
            <a:ext cx="3581400" cy="396875"/>
            <a:chOff x="144" y="1152"/>
            <a:chExt cx="1728" cy="250"/>
          </a:xfrm>
        </p:grpSpPr>
        <p:sp>
          <p:nvSpPr>
            <p:cNvPr id="420869" name="Text Box 5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  <a:r>
                <a:rPr lang="zh-CN" altLang="en-US"/>
                <a:t>三、定序型控制器</a:t>
              </a:r>
            </a:p>
          </p:txBody>
        </p:sp>
        <p:sp>
          <p:nvSpPr>
            <p:cNvPr id="21625" name="Line 6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04800" y="1066800"/>
            <a:ext cx="1981200" cy="381000"/>
            <a:chOff x="0" y="1200"/>
            <a:chExt cx="2423" cy="240"/>
          </a:xfrm>
        </p:grpSpPr>
        <p:sp>
          <p:nvSpPr>
            <p:cNvPr id="21622" name="AutoShape 8"/>
            <p:cNvSpPr>
              <a:spLocks noChangeArrowheads="1"/>
            </p:cNvSpPr>
            <p:nvPr/>
          </p:nvSpPr>
          <p:spPr bwMode="auto">
            <a:xfrm>
              <a:off x="0" y="1200"/>
              <a:ext cx="1819" cy="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70047"/>
                </a:gs>
                <a:gs pos="100000">
                  <a:srgbClr val="990099"/>
                </a:gs>
              </a:gsLst>
              <a:lin ang="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基本思想</a:t>
              </a:r>
            </a:p>
          </p:txBody>
        </p:sp>
        <p:sp>
          <p:nvSpPr>
            <p:cNvPr id="21623" name="Line 9"/>
            <p:cNvSpPr>
              <a:spLocks noChangeShapeType="1"/>
            </p:cNvSpPr>
            <p:nvPr/>
          </p:nvSpPr>
          <p:spPr bwMode="auto">
            <a:xfrm flipV="1">
              <a:off x="1854" y="1326"/>
              <a:ext cx="569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20874" name="Text Box 10"/>
          <p:cNvSpPr txBox="1">
            <a:spLocks noChangeArrowheads="1"/>
          </p:cNvSpPr>
          <p:nvPr/>
        </p:nvSpPr>
        <p:spPr bwMode="auto">
          <a:xfrm>
            <a:off x="2286000" y="1066800"/>
            <a:ext cx="48783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一个状态对应一个触发器，一对一法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249988" y="1601788"/>
            <a:ext cx="2749550" cy="3976687"/>
            <a:chOff x="3600" y="903"/>
            <a:chExt cx="1732" cy="2505"/>
          </a:xfrm>
        </p:grpSpPr>
        <p:sp>
          <p:nvSpPr>
            <p:cNvPr id="21604" name="Rectangle 12"/>
            <p:cNvSpPr>
              <a:spLocks noChangeArrowheads="1"/>
            </p:cNvSpPr>
            <p:nvPr/>
          </p:nvSpPr>
          <p:spPr bwMode="auto">
            <a:xfrm>
              <a:off x="3856" y="110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LDR</a:t>
              </a:r>
              <a:r>
                <a:rPr lang="en-US" altLang="zh-CN" baseline="-25000"/>
                <a:t>B</a:t>
              </a:r>
            </a:p>
          </p:txBody>
        </p:sp>
        <p:sp>
          <p:nvSpPr>
            <p:cNvPr id="21605" name="AutoShape 13"/>
            <p:cNvSpPr>
              <a:spLocks noChangeArrowheads="1"/>
            </p:cNvSpPr>
            <p:nvPr/>
          </p:nvSpPr>
          <p:spPr bwMode="auto">
            <a:xfrm>
              <a:off x="4032" y="3120"/>
              <a:ext cx="864" cy="28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A&gt;B</a:t>
              </a:r>
            </a:p>
          </p:txBody>
        </p:sp>
        <p:sp>
          <p:nvSpPr>
            <p:cNvPr id="21606" name="Line 14"/>
            <p:cNvSpPr>
              <a:spLocks noChangeShapeType="1"/>
            </p:cNvSpPr>
            <p:nvPr/>
          </p:nvSpPr>
          <p:spPr bwMode="auto">
            <a:xfrm>
              <a:off x="4482" y="138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607" name="Line 15"/>
            <p:cNvSpPr>
              <a:spLocks noChangeShapeType="1"/>
            </p:cNvSpPr>
            <p:nvPr/>
          </p:nvSpPr>
          <p:spPr bwMode="auto">
            <a:xfrm>
              <a:off x="4482" y="186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608" name="Line 16"/>
            <p:cNvSpPr>
              <a:spLocks noChangeShapeType="1"/>
            </p:cNvSpPr>
            <p:nvPr/>
          </p:nvSpPr>
          <p:spPr bwMode="auto">
            <a:xfrm>
              <a:off x="4482" y="234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609" name="Line 17"/>
            <p:cNvSpPr>
              <a:spLocks noChangeShapeType="1"/>
            </p:cNvSpPr>
            <p:nvPr/>
          </p:nvSpPr>
          <p:spPr bwMode="auto">
            <a:xfrm flipV="1">
              <a:off x="3600" y="1488"/>
              <a:ext cx="0" cy="17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610" name="Line 18"/>
            <p:cNvSpPr>
              <a:spLocks noChangeShapeType="1"/>
            </p:cNvSpPr>
            <p:nvPr/>
          </p:nvSpPr>
          <p:spPr bwMode="auto">
            <a:xfrm>
              <a:off x="3609" y="1488"/>
              <a:ext cx="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611" name="Line 19"/>
            <p:cNvSpPr>
              <a:spLocks noChangeShapeType="1"/>
            </p:cNvSpPr>
            <p:nvPr/>
          </p:nvSpPr>
          <p:spPr bwMode="auto">
            <a:xfrm>
              <a:off x="4482" y="90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612" name="Text Box 20"/>
            <p:cNvSpPr txBox="1">
              <a:spLocks noChangeArrowheads="1"/>
            </p:cNvSpPr>
            <p:nvPr/>
          </p:nvSpPr>
          <p:spPr bwMode="auto">
            <a:xfrm>
              <a:off x="4848" y="302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13" name="Text Box 21"/>
            <p:cNvSpPr txBox="1">
              <a:spLocks noChangeArrowheads="1"/>
            </p:cNvSpPr>
            <p:nvPr/>
          </p:nvSpPr>
          <p:spPr bwMode="auto">
            <a:xfrm>
              <a:off x="3840" y="302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1614" name="Line 22"/>
            <p:cNvSpPr>
              <a:spLocks noChangeShapeType="1"/>
            </p:cNvSpPr>
            <p:nvPr/>
          </p:nvSpPr>
          <p:spPr bwMode="auto">
            <a:xfrm flipH="1" flipV="1">
              <a:off x="3602" y="3262"/>
              <a:ext cx="41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615" name="Line 23"/>
            <p:cNvSpPr>
              <a:spLocks noChangeShapeType="1"/>
            </p:cNvSpPr>
            <p:nvPr/>
          </p:nvSpPr>
          <p:spPr bwMode="auto">
            <a:xfrm flipH="1" flipV="1">
              <a:off x="4896" y="3264"/>
              <a:ext cx="4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616" name="Line 24"/>
            <p:cNvSpPr>
              <a:spLocks noChangeShapeType="1"/>
            </p:cNvSpPr>
            <p:nvPr/>
          </p:nvSpPr>
          <p:spPr bwMode="auto">
            <a:xfrm flipH="1">
              <a:off x="4480" y="1952"/>
              <a:ext cx="85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617" name="Rectangle 25"/>
            <p:cNvSpPr>
              <a:spLocks noChangeArrowheads="1"/>
            </p:cNvSpPr>
            <p:nvPr/>
          </p:nvSpPr>
          <p:spPr bwMode="auto">
            <a:xfrm>
              <a:off x="3881" y="158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LDR</a:t>
              </a:r>
              <a:r>
                <a:rPr lang="en-US" altLang="zh-CN" baseline="-25000"/>
                <a:t>A</a:t>
              </a:r>
            </a:p>
          </p:txBody>
        </p:sp>
        <p:sp>
          <p:nvSpPr>
            <p:cNvPr id="21618" name="Rectangle 26"/>
            <p:cNvSpPr>
              <a:spLocks noChangeArrowheads="1"/>
            </p:cNvSpPr>
            <p:nvPr/>
          </p:nvSpPr>
          <p:spPr bwMode="auto">
            <a:xfrm>
              <a:off x="3881" y="206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LDR</a:t>
              </a:r>
              <a:r>
                <a:rPr lang="en-US" altLang="zh-CN" baseline="-25000"/>
                <a:t>B</a:t>
              </a:r>
            </a:p>
          </p:txBody>
        </p:sp>
        <p:sp>
          <p:nvSpPr>
            <p:cNvPr id="21619" name="Rectangle 27"/>
            <p:cNvSpPr>
              <a:spLocks noChangeArrowheads="1"/>
            </p:cNvSpPr>
            <p:nvPr/>
          </p:nvSpPr>
          <p:spPr bwMode="auto">
            <a:xfrm>
              <a:off x="3881" y="254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CAP</a:t>
              </a:r>
              <a:endParaRPr lang="en-US" altLang="zh-CN" baseline="-25000"/>
            </a:p>
          </p:txBody>
        </p:sp>
        <p:sp>
          <p:nvSpPr>
            <p:cNvPr id="21620" name="Line 28"/>
            <p:cNvSpPr>
              <a:spLocks noChangeShapeType="1"/>
            </p:cNvSpPr>
            <p:nvPr/>
          </p:nvSpPr>
          <p:spPr bwMode="auto">
            <a:xfrm>
              <a:off x="4464" y="288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621" name="Line 29"/>
            <p:cNvSpPr>
              <a:spLocks noChangeShapeType="1"/>
            </p:cNvSpPr>
            <p:nvPr/>
          </p:nvSpPr>
          <p:spPr bwMode="auto">
            <a:xfrm flipV="1">
              <a:off x="5328" y="1968"/>
              <a:ext cx="0" cy="1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aphicFrame>
        <p:nvGraphicFramePr>
          <p:cNvPr id="421055" name="Group 191"/>
          <p:cNvGraphicFramePr>
            <a:graphicFrameLocks noGrp="1"/>
          </p:cNvGraphicFramePr>
          <p:nvPr/>
        </p:nvGraphicFramePr>
        <p:xfrm>
          <a:off x="152400" y="1600200"/>
          <a:ext cx="5732463" cy="2732088"/>
        </p:xfrm>
        <a:graphic>
          <a:graphicData uri="http://schemas.openxmlformats.org/drawingml/2006/table">
            <a:tbl>
              <a:tblPr/>
              <a:tblGrid>
                <a:gridCol w="474663"/>
                <a:gridCol w="457200"/>
                <a:gridCol w="457200"/>
                <a:gridCol w="457200"/>
                <a:gridCol w="609600"/>
                <a:gridCol w="762000"/>
                <a:gridCol w="763587"/>
                <a:gridCol w="725488"/>
                <a:gridCol w="1025525"/>
              </a:tblGrid>
              <a:tr h="381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现态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次态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(D)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(D)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(D)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(D)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转移条件</a:t>
                      </a:r>
                      <a:endParaRPr kumimoji="1" lang="zh-CN" altLang="en-US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初始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Qa=1</a:t>
                      </a:r>
                      <a:endParaRPr kumimoji="1" lang="en-US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A&gt;B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A&gt;B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949" name="Line 85"/>
          <p:cNvSpPr>
            <a:spLocks noChangeShapeType="1"/>
          </p:cNvSpPr>
          <p:nvPr/>
        </p:nvSpPr>
        <p:spPr bwMode="auto">
          <a:xfrm>
            <a:off x="5141913" y="40163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0952" name="Text Box 88"/>
          <p:cNvSpPr txBox="1">
            <a:spLocks noChangeArrowheads="1"/>
          </p:cNvSpPr>
          <p:nvPr/>
        </p:nvSpPr>
        <p:spPr bwMode="auto">
          <a:xfrm>
            <a:off x="8153400" y="1524000"/>
            <a:ext cx="8604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1000</a:t>
            </a:r>
          </a:p>
        </p:txBody>
      </p:sp>
      <p:sp>
        <p:nvSpPr>
          <p:cNvPr id="420953" name="Text Box 89"/>
          <p:cNvSpPr txBox="1">
            <a:spLocks noChangeArrowheads="1"/>
          </p:cNvSpPr>
          <p:nvPr/>
        </p:nvSpPr>
        <p:spPr bwMode="auto">
          <a:xfrm>
            <a:off x="8153400" y="2362200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0100</a:t>
            </a:r>
          </a:p>
        </p:txBody>
      </p:sp>
      <p:sp>
        <p:nvSpPr>
          <p:cNvPr id="420954" name="Text Box 90"/>
          <p:cNvSpPr txBox="1">
            <a:spLocks noChangeArrowheads="1"/>
          </p:cNvSpPr>
          <p:nvPr/>
        </p:nvSpPr>
        <p:spPr bwMode="auto">
          <a:xfrm>
            <a:off x="8153400" y="3124200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0010</a:t>
            </a:r>
          </a:p>
        </p:txBody>
      </p:sp>
      <p:sp>
        <p:nvSpPr>
          <p:cNvPr id="420955" name="Text Box 91"/>
          <p:cNvSpPr txBox="1">
            <a:spLocks noChangeArrowheads="1"/>
          </p:cNvSpPr>
          <p:nvPr/>
        </p:nvSpPr>
        <p:spPr bwMode="auto">
          <a:xfrm>
            <a:off x="8153400" y="3886200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0001</a:t>
            </a:r>
          </a:p>
        </p:txBody>
      </p: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6400800" y="1571625"/>
            <a:ext cx="460375" cy="2711450"/>
            <a:chOff x="3792" y="510"/>
            <a:chExt cx="290" cy="1708"/>
          </a:xfrm>
        </p:grpSpPr>
        <p:sp>
          <p:nvSpPr>
            <p:cNvPr id="21600" name="Text Box 93"/>
            <p:cNvSpPr txBox="1">
              <a:spLocks noChangeArrowheads="1"/>
            </p:cNvSpPr>
            <p:nvPr/>
          </p:nvSpPr>
          <p:spPr bwMode="auto">
            <a:xfrm>
              <a:off x="3794" y="510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21601" name="Text Box 94"/>
            <p:cNvSpPr txBox="1">
              <a:spLocks noChangeArrowheads="1"/>
            </p:cNvSpPr>
            <p:nvPr/>
          </p:nvSpPr>
          <p:spPr bwMode="auto">
            <a:xfrm>
              <a:off x="3792" y="110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21602" name="Text Box 95"/>
            <p:cNvSpPr txBox="1">
              <a:spLocks noChangeArrowheads="1"/>
            </p:cNvSpPr>
            <p:nvPr/>
          </p:nvSpPr>
          <p:spPr bwMode="auto">
            <a:xfrm>
              <a:off x="3792" y="1488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21603" name="Text Box 96"/>
            <p:cNvSpPr txBox="1">
              <a:spLocks noChangeArrowheads="1"/>
            </p:cNvSpPr>
            <p:nvPr/>
          </p:nvSpPr>
          <p:spPr bwMode="auto">
            <a:xfrm>
              <a:off x="3792" y="1968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</a:rPr>
                <a:t>d</a:t>
              </a:r>
            </a:p>
          </p:txBody>
        </p:sp>
      </p:grpSp>
      <p:graphicFrame>
        <p:nvGraphicFramePr>
          <p:cNvPr id="421029" name="Object 165"/>
          <p:cNvGraphicFramePr>
            <a:graphicFrameLocks noChangeAspect="1"/>
          </p:cNvGraphicFramePr>
          <p:nvPr/>
        </p:nvGraphicFramePr>
        <p:xfrm>
          <a:off x="755650" y="4365625"/>
          <a:ext cx="1146175" cy="404813"/>
        </p:xfrm>
        <a:graphic>
          <a:graphicData uri="http://schemas.openxmlformats.org/presentationml/2006/ole">
            <p:oleObj spid="_x0000_s21506" name="公式" r:id="rId3" imgW="953280" imgH="291960" progId="Equation.3">
              <p:embed/>
            </p:oleObj>
          </a:graphicData>
        </a:graphic>
      </p:graphicFrame>
      <p:graphicFrame>
        <p:nvGraphicFramePr>
          <p:cNvPr id="421030" name="Object 166"/>
          <p:cNvGraphicFramePr>
            <a:graphicFrameLocks noChangeAspect="1"/>
          </p:cNvGraphicFramePr>
          <p:nvPr/>
        </p:nvGraphicFramePr>
        <p:xfrm>
          <a:off x="730250" y="4741863"/>
          <a:ext cx="2611438" cy="449262"/>
        </p:xfrm>
        <a:graphic>
          <a:graphicData uri="http://schemas.openxmlformats.org/presentationml/2006/ole">
            <p:oleObj spid="_x0000_s21507" name="公式" r:id="rId4" imgW="2186640" imgH="330120" progId="Equation.3">
              <p:embed/>
            </p:oleObj>
          </a:graphicData>
        </a:graphic>
      </p:graphicFrame>
      <p:graphicFrame>
        <p:nvGraphicFramePr>
          <p:cNvPr id="421031" name="Object 167"/>
          <p:cNvGraphicFramePr>
            <a:graphicFrameLocks noChangeAspect="1"/>
          </p:cNvGraphicFramePr>
          <p:nvPr/>
        </p:nvGraphicFramePr>
        <p:xfrm>
          <a:off x="736600" y="5286375"/>
          <a:ext cx="2590800" cy="404813"/>
        </p:xfrm>
        <a:graphic>
          <a:graphicData uri="http://schemas.openxmlformats.org/presentationml/2006/ole">
            <p:oleObj spid="_x0000_s21508" name="公式" r:id="rId5" imgW="2173680" imgH="291960" progId="Equation.3">
              <p:embed/>
            </p:oleObj>
          </a:graphicData>
        </a:graphic>
      </p:graphicFrame>
      <p:graphicFrame>
        <p:nvGraphicFramePr>
          <p:cNvPr id="421032" name="Object 168"/>
          <p:cNvGraphicFramePr>
            <a:graphicFrameLocks noChangeAspect="1"/>
          </p:cNvGraphicFramePr>
          <p:nvPr/>
        </p:nvGraphicFramePr>
        <p:xfrm>
          <a:off x="757238" y="5713413"/>
          <a:ext cx="1265237" cy="404812"/>
        </p:xfrm>
        <a:graphic>
          <a:graphicData uri="http://schemas.openxmlformats.org/presentationml/2006/ole">
            <p:oleObj spid="_x0000_s21509" name="公式" r:id="rId6" imgW="1055160" imgH="291960" progId="Equation.3">
              <p:embed/>
            </p:oleObj>
          </a:graphicData>
        </a:graphic>
      </p:graphicFrame>
      <p:graphicFrame>
        <p:nvGraphicFramePr>
          <p:cNvPr id="421036" name="Object 172"/>
          <p:cNvGraphicFramePr>
            <a:graphicFrameLocks noChangeAspect="1"/>
          </p:cNvGraphicFramePr>
          <p:nvPr/>
        </p:nvGraphicFramePr>
        <p:xfrm>
          <a:off x="3635375" y="4581525"/>
          <a:ext cx="2449513" cy="412750"/>
        </p:xfrm>
        <a:graphic>
          <a:graphicData uri="http://schemas.openxmlformats.org/presentationml/2006/ole">
            <p:oleObj spid="_x0000_s21510" name="公式" r:id="rId7" imgW="1779840" imgH="291960" progId="Equation.3">
              <p:embed/>
            </p:oleObj>
          </a:graphicData>
        </a:graphic>
      </p:graphicFrame>
      <p:graphicFrame>
        <p:nvGraphicFramePr>
          <p:cNvPr id="421037" name="Object 173"/>
          <p:cNvGraphicFramePr>
            <a:graphicFrameLocks noChangeAspect="1"/>
          </p:cNvGraphicFramePr>
          <p:nvPr/>
        </p:nvGraphicFramePr>
        <p:xfrm>
          <a:off x="3648075" y="4962525"/>
          <a:ext cx="1571625" cy="422275"/>
        </p:xfrm>
        <a:graphic>
          <a:graphicData uri="http://schemas.openxmlformats.org/presentationml/2006/ole">
            <p:oleObj spid="_x0000_s21511" name="公式" r:id="rId8" imgW="1144080" imgH="291960" progId="Equation.3">
              <p:embed/>
            </p:oleObj>
          </a:graphicData>
        </a:graphic>
      </p:graphicFrame>
      <p:graphicFrame>
        <p:nvGraphicFramePr>
          <p:cNvPr id="421038" name="Object 174"/>
          <p:cNvGraphicFramePr>
            <a:graphicFrameLocks noChangeAspect="1"/>
          </p:cNvGraphicFramePr>
          <p:nvPr/>
        </p:nvGraphicFramePr>
        <p:xfrm>
          <a:off x="3673475" y="5343525"/>
          <a:ext cx="1225550" cy="393700"/>
        </p:xfrm>
        <a:graphic>
          <a:graphicData uri="http://schemas.openxmlformats.org/presentationml/2006/ole">
            <p:oleObj spid="_x0000_s21512" name="公式" r:id="rId9" imgW="88992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74" grpId="0" autoUpdateAnimBg="0"/>
      <p:bldP spid="420949" grpId="0" animBg="1"/>
      <p:bldP spid="420952" grpId="0" autoUpdateAnimBg="0"/>
      <p:bldP spid="420953" grpId="0" autoUpdateAnimBg="0"/>
      <p:bldP spid="420954" grpId="0" autoUpdateAnimBg="0"/>
      <p:bldP spid="420955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定序型控制器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2362200" y="228600"/>
          <a:ext cx="6629400" cy="5621338"/>
        </p:xfrm>
        <a:graphic>
          <a:graphicData uri="http://schemas.openxmlformats.org/presentationml/2006/ole">
            <p:oleObj spid="_x0000_s22530" name="位图图像" r:id="rId3" imgW="6144483" imgH="5210902" progId="PBrush">
              <p:embed/>
            </p:oleObj>
          </a:graphicData>
        </a:graphic>
      </p:graphicFrame>
      <p:grpSp>
        <p:nvGrpSpPr>
          <p:cNvPr id="22539" name="Group 14"/>
          <p:cNvGrpSpPr>
            <a:grpSpLocks/>
          </p:cNvGrpSpPr>
          <p:nvPr/>
        </p:nvGrpSpPr>
        <p:grpSpPr bwMode="auto">
          <a:xfrm>
            <a:off x="323850" y="333375"/>
            <a:ext cx="2463800" cy="3060700"/>
            <a:chOff x="-34" y="192"/>
            <a:chExt cx="1552" cy="1928"/>
          </a:xfrm>
        </p:grpSpPr>
        <p:grpSp>
          <p:nvGrpSpPr>
            <p:cNvPr id="22540" name="Group 6"/>
            <p:cNvGrpSpPr>
              <a:grpSpLocks/>
            </p:cNvGrpSpPr>
            <p:nvPr/>
          </p:nvGrpSpPr>
          <p:grpSpPr bwMode="auto">
            <a:xfrm>
              <a:off x="-27" y="192"/>
              <a:ext cx="1545" cy="936"/>
              <a:chOff x="492" y="2880"/>
              <a:chExt cx="2012" cy="936"/>
            </a:xfrm>
          </p:grpSpPr>
          <p:graphicFrame>
            <p:nvGraphicFramePr>
              <p:cNvPr id="22534" name="Object 7"/>
              <p:cNvGraphicFramePr>
                <a:graphicFrameLocks noChangeAspect="1"/>
              </p:cNvGraphicFramePr>
              <p:nvPr/>
            </p:nvGraphicFramePr>
            <p:xfrm>
              <a:off x="512" y="2880"/>
              <a:ext cx="883" cy="216"/>
            </p:xfrm>
            <a:graphic>
              <a:graphicData uri="http://schemas.openxmlformats.org/presentationml/2006/ole">
                <p:oleObj spid="_x0000_s22534" name="公式" r:id="rId4" imgW="953280" imgH="291960" progId="Equation.3">
                  <p:embed/>
                </p:oleObj>
              </a:graphicData>
            </a:graphic>
          </p:graphicFrame>
          <p:graphicFrame>
            <p:nvGraphicFramePr>
              <p:cNvPr id="22535" name="Object 8"/>
              <p:cNvGraphicFramePr>
                <a:graphicFrameLocks noChangeAspect="1"/>
              </p:cNvGraphicFramePr>
              <p:nvPr/>
            </p:nvGraphicFramePr>
            <p:xfrm>
              <a:off x="492" y="3081"/>
              <a:ext cx="2012" cy="240"/>
            </p:xfrm>
            <a:graphic>
              <a:graphicData uri="http://schemas.openxmlformats.org/presentationml/2006/ole">
                <p:oleObj spid="_x0000_s22535" name="公式" r:id="rId5" imgW="2186640" imgH="330120" progId="Equation.3">
                  <p:embed/>
                </p:oleObj>
              </a:graphicData>
            </a:graphic>
          </p:graphicFrame>
          <p:graphicFrame>
            <p:nvGraphicFramePr>
              <p:cNvPr id="22536" name="Object 9"/>
              <p:cNvGraphicFramePr>
                <a:graphicFrameLocks noChangeAspect="1"/>
              </p:cNvGraphicFramePr>
              <p:nvPr/>
            </p:nvGraphicFramePr>
            <p:xfrm>
              <a:off x="497" y="3372"/>
              <a:ext cx="1997" cy="216"/>
            </p:xfrm>
            <a:graphic>
              <a:graphicData uri="http://schemas.openxmlformats.org/presentationml/2006/ole">
                <p:oleObj spid="_x0000_s22536" name="公式" r:id="rId6" imgW="2173680" imgH="291960" progId="Equation.3">
                  <p:embed/>
                </p:oleObj>
              </a:graphicData>
            </a:graphic>
          </p:graphicFrame>
          <p:graphicFrame>
            <p:nvGraphicFramePr>
              <p:cNvPr id="22537" name="Object 10"/>
              <p:cNvGraphicFramePr>
                <a:graphicFrameLocks noChangeAspect="1"/>
              </p:cNvGraphicFramePr>
              <p:nvPr/>
            </p:nvGraphicFramePr>
            <p:xfrm>
              <a:off x="513" y="3600"/>
              <a:ext cx="975" cy="216"/>
            </p:xfrm>
            <a:graphic>
              <a:graphicData uri="http://schemas.openxmlformats.org/presentationml/2006/ole">
                <p:oleObj spid="_x0000_s22537" name="公式" r:id="rId7" imgW="1055160" imgH="291960" progId="Equation.3">
                  <p:embed/>
                </p:oleObj>
              </a:graphicData>
            </a:graphic>
          </p:graphicFrame>
        </p:grpSp>
        <p:graphicFrame>
          <p:nvGraphicFramePr>
            <p:cNvPr id="22531" name="Object 11"/>
            <p:cNvGraphicFramePr>
              <a:graphicFrameLocks noChangeAspect="1"/>
            </p:cNvGraphicFramePr>
            <p:nvPr/>
          </p:nvGraphicFramePr>
          <p:xfrm>
            <a:off x="-34" y="1392"/>
            <a:ext cx="1461" cy="260"/>
          </p:xfrm>
          <a:graphic>
            <a:graphicData uri="http://schemas.openxmlformats.org/presentationml/2006/ole">
              <p:oleObj spid="_x0000_s22531" name="公式" r:id="rId8" imgW="1779840" imgH="291960" progId="Equation.3">
                <p:embed/>
              </p:oleObj>
            </a:graphicData>
          </a:graphic>
        </p:graphicFrame>
        <p:graphicFrame>
          <p:nvGraphicFramePr>
            <p:cNvPr id="22532" name="Object 12"/>
            <p:cNvGraphicFramePr>
              <a:graphicFrameLocks noChangeAspect="1"/>
            </p:cNvGraphicFramePr>
            <p:nvPr/>
          </p:nvGraphicFramePr>
          <p:xfrm>
            <a:off x="-31" y="1632"/>
            <a:ext cx="1052" cy="266"/>
          </p:xfrm>
          <a:graphic>
            <a:graphicData uri="http://schemas.openxmlformats.org/presentationml/2006/ole">
              <p:oleObj spid="_x0000_s22532" name="公式" r:id="rId9" imgW="1144080" imgH="291960" progId="Equation.3">
                <p:embed/>
              </p:oleObj>
            </a:graphicData>
          </a:graphic>
        </p:graphicFrame>
        <p:graphicFrame>
          <p:nvGraphicFramePr>
            <p:cNvPr id="22533" name="Object 13"/>
            <p:cNvGraphicFramePr>
              <a:graphicFrameLocks noChangeAspect="1"/>
            </p:cNvGraphicFramePr>
            <p:nvPr/>
          </p:nvGraphicFramePr>
          <p:xfrm>
            <a:off x="-15" y="1872"/>
            <a:ext cx="820" cy="248"/>
          </p:xfrm>
          <a:graphic>
            <a:graphicData uri="http://schemas.openxmlformats.org/presentationml/2006/ole">
              <p:oleObj spid="_x0000_s22533" name="公式" r:id="rId10" imgW="889920" imgH="29196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705725" y="6486525"/>
            <a:ext cx="1438275" cy="3714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试题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11</a:t>
            </a:r>
          </a:p>
        </p:txBody>
      </p:sp>
      <p:graphicFrame>
        <p:nvGraphicFramePr>
          <p:cNvPr id="454661" name="Object 5"/>
          <p:cNvGraphicFramePr>
            <a:graphicFrameLocks noChangeAspect="1"/>
          </p:cNvGraphicFramePr>
          <p:nvPr/>
        </p:nvGraphicFramePr>
        <p:xfrm>
          <a:off x="73025" y="1981200"/>
          <a:ext cx="4071938" cy="2063750"/>
        </p:xfrm>
        <a:graphic>
          <a:graphicData uri="http://schemas.openxmlformats.org/presentationml/2006/ole">
            <p:oleObj spid="_x0000_s23554" name="位图图像" r:id="rId3" imgW="2048161" imgH="1038370" progId="PBrush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2060575"/>
            <a:ext cx="4876800" cy="3978275"/>
            <a:chOff x="2688" y="1488"/>
            <a:chExt cx="3072" cy="2506"/>
          </a:xfrm>
        </p:grpSpPr>
        <p:graphicFrame>
          <p:nvGraphicFramePr>
            <p:cNvPr id="23555" name="Object 6"/>
            <p:cNvGraphicFramePr>
              <a:graphicFrameLocks noChangeAspect="1"/>
            </p:cNvGraphicFramePr>
            <p:nvPr/>
          </p:nvGraphicFramePr>
          <p:xfrm>
            <a:off x="2688" y="1488"/>
            <a:ext cx="3072" cy="2506"/>
          </p:xfrm>
          <a:graphic>
            <a:graphicData uri="http://schemas.openxmlformats.org/presentationml/2006/ole">
              <p:oleObj spid="_x0000_s23555" name="位图图像" r:id="rId4" imgW="2847619" imgH="2219635" progId="PBrush">
                <p:embed/>
              </p:oleObj>
            </a:graphicData>
          </a:graphic>
        </p:graphicFrame>
        <p:sp>
          <p:nvSpPr>
            <p:cNvPr id="23564" name="Rectangle 7"/>
            <p:cNvSpPr>
              <a:spLocks noChangeArrowheads="1"/>
            </p:cNvSpPr>
            <p:nvPr/>
          </p:nvSpPr>
          <p:spPr bwMode="auto">
            <a:xfrm>
              <a:off x="2688" y="1488"/>
              <a:ext cx="110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54665" name="Text Box 9"/>
          <p:cNvSpPr txBox="1">
            <a:spLocks noChangeArrowheads="1"/>
          </p:cNvSpPr>
          <p:nvPr/>
        </p:nvSpPr>
        <p:spPr bwMode="auto">
          <a:xfrm>
            <a:off x="8318500" y="1557338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4</a:t>
            </a:r>
            <a:r>
              <a:rPr lang="zh-CN" altLang="en-US">
                <a:solidFill>
                  <a:srgbClr val="FF3300"/>
                </a:solidFill>
              </a:rPr>
              <a:t>个</a:t>
            </a:r>
          </a:p>
        </p:txBody>
      </p:sp>
      <p:sp>
        <p:nvSpPr>
          <p:cNvPr id="454666" name="Text Box 10"/>
          <p:cNvSpPr txBox="1">
            <a:spLocks noChangeArrowheads="1"/>
          </p:cNvSpPr>
          <p:nvPr/>
        </p:nvSpPr>
        <p:spPr bwMode="auto">
          <a:xfrm>
            <a:off x="8318500" y="1050925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</a:t>
            </a:r>
            <a:r>
              <a:rPr lang="zh-CN" altLang="en-US">
                <a:solidFill>
                  <a:srgbClr val="FF3300"/>
                </a:solidFill>
              </a:rPr>
              <a:t>个</a:t>
            </a:r>
          </a:p>
        </p:txBody>
      </p:sp>
      <p:sp>
        <p:nvSpPr>
          <p:cNvPr id="454667" name="Text Box 11"/>
          <p:cNvSpPr txBox="1">
            <a:spLocks noChangeArrowheads="1"/>
          </p:cNvSpPr>
          <p:nvPr/>
        </p:nvSpPr>
        <p:spPr bwMode="auto">
          <a:xfrm>
            <a:off x="1042988" y="188913"/>
            <a:ext cx="7416800" cy="1768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某控制器的状态图如图所示。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、请将该图转换为</a:t>
            </a:r>
            <a:r>
              <a:rPr lang="en-US" altLang="zh-CN"/>
              <a:t>ASM</a:t>
            </a:r>
            <a:r>
              <a:rPr lang="zh-CN" altLang="en-US"/>
              <a:t>图。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、若采用“计数器型”控制器结构，控制器需要几个</a:t>
            </a:r>
            <a:r>
              <a:rPr lang="en-US" altLang="zh-CN"/>
              <a:t>D</a:t>
            </a:r>
            <a:r>
              <a:rPr lang="zh-CN" altLang="en-US"/>
              <a:t>触发器？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/>
              <a:t>、若采用“定序型”控制器结构，控制器需要几个</a:t>
            </a:r>
            <a:r>
              <a:rPr lang="en-US" altLang="zh-CN"/>
              <a:t>D</a:t>
            </a:r>
            <a:r>
              <a:rPr lang="zh-CN" altLang="en-US"/>
              <a:t>触发器？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4450" y="174625"/>
            <a:ext cx="990600" cy="406400"/>
            <a:chOff x="240" y="480"/>
            <a:chExt cx="1488" cy="256"/>
          </a:xfrm>
        </p:grpSpPr>
        <p:sp>
          <p:nvSpPr>
            <p:cNvPr id="23562" name="Text Box 13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gradFill rotWithShape="0">
              <a:gsLst>
                <a:gs pos="0">
                  <a:srgbClr val="470047"/>
                </a:gs>
                <a:gs pos="5000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例</a:t>
              </a:r>
            </a:p>
          </p:txBody>
        </p:sp>
        <p:sp>
          <p:nvSpPr>
            <p:cNvPr id="23563" name="Line 14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5" grpId="0" autoUpdateAnimBg="0"/>
      <p:bldP spid="454666" grpId="0" autoUpdateAnimBg="0"/>
      <p:bldP spid="45466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609600"/>
            <a:ext cx="2362200" cy="365125"/>
          </a:xfrm>
        </p:spPr>
        <p:txBody>
          <a:bodyPr lIns="0" tIns="0" rIns="0" bIns="0">
            <a:spAutoFit/>
          </a:bodyPr>
          <a:lstStyle/>
          <a:p>
            <a:pPr algn="l" eaLnBrk="1" hangingPunct="1"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章掌握内容</a:t>
            </a:r>
          </a:p>
        </p:txBody>
      </p:sp>
      <p:sp>
        <p:nvSpPr>
          <p:cNvPr id="59395" name="Line 4"/>
          <p:cNvSpPr>
            <a:spLocks noChangeShapeType="1"/>
          </p:cNvSpPr>
          <p:nvPr/>
        </p:nvSpPr>
        <p:spPr bwMode="auto">
          <a:xfrm>
            <a:off x="685800" y="990600"/>
            <a:ext cx="22860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066800" y="1219200"/>
            <a:ext cx="6781800" cy="403225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shade val="46275"/>
                  <a:invGamma/>
                </a:srgbClr>
              </a:gs>
              <a:gs pos="100000">
                <a:srgbClr val="006600"/>
              </a:gs>
            </a:gsLst>
            <a:lin ang="0" scaled="1"/>
          </a:gradFill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defRPr/>
            </a:pPr>
            <a:r>
              <a:rPr lang="en-US" altLang="zh-CN" sz="1800" b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●</a:t>
            </a:r>
            <a:r>
              <a:rPr lang="en-US" altLang="zh-CN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、数字系统的组成及功能</a:t>
            </a:r>
          </a:p>
        </p:txBody>
      </p:sp>
      <p:pic>
        <p:nvPicPr>
          <p:cNvPr id="59397" name="Picture 61" descr="圆点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003" name="Rectangle 67"/>
          <p:cNvSpPr>
            <a:spLocks noChangeArrowheads="1"/>
          </p:cNvSpPr>
          <p:nvPr/>
        </p:nvSpPr>
        <p:spPr bwMode="auto">
          <a:xfrm>
            <a:off x="1066800" y="1676400"/>
            <a:ext cx="6781800" cy="403225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shade val="46275"/>
                  <a:invGamma/>
                </a:srgbClr>
              </a:gs>
              <a:gs pos="100000">
                <a:srgbClr val="006600"/>
              </a:gs>
            </a:gsLst>
            <a:lin ang="0" scaled="1"/>
          </a:gradFill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defRPr/>
            </a:pPr>
            <a:r>
              <a:rPr lang="en-US" altLang="zh-CN" sz="1800" b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●</a:t>
            </a:r>
            <a:r>
              <a:rPr lang="en-US" altLang="zh-CN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、数字系统自上而下的设计方法</a:t>
            </a:r>
          </a:p>
        </p:txBody>
      </p:sp>
      <p:sp>
        <p:nvSpPr>
          <p:cNvPr id="40004" name="Rectangle 68"/>
          <p:cNvSpPr>
            <a:spLocks noChangeArrowheads="1"/>
          </p:cNvSpPr>
          <p:nvPr/>
        </p:nvSpPr>
        <p:spPr bwMode="auto">
          <a:xfrm>
            <a:off x="1066800" y="2133600"/>
            <a:ext cx="6781800" cy="403225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shade val="46275"/>
                  <a:invGamma/>
                </a:srgbClr>
              </a:gs>
              <a:gs pos="100000">
                <a:srgbClr val="006600"/>
              </a:gs>
            </a:gsLst>
            <a:lin ang="0" scaled="1"/>
          </a:gradFill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defRPr/>
            </a:pPr>
            <a:r>
              <a:rPr lang="en-US" altLang="zh-CN" sz="1800" b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●</a:t>
            </a:r>
            <a:r>
              <a:rPr lang="en-US" altLang="zh-CN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、各种子系统的功能</a:t>
            </a:r>
          </a:p>
        </p:txBody>
      </p:sp>
      <p:sp>
        <p:nvSpPr>
          <p:cNvPr id="40005" name="Rectangle 69"/>
          <p:cNvSpPr>
            <a:spLocks noChangeArrowheads="1"/>
          </p:cNvSpPr>
          <p:nvPr/>
        </p:nvSpPr>
        <p:spPr bwMode="auto">
          <a:xfrm>
            <a:off x="1066800" y="3048000"/>
            <a:ext cx="6781800" cy="403225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shade val="46275"/>
                  <a:invGamma/>
                </a:srgbClr>
              </a:gs>
              <a:gs pos="100000">
                <a:srgbClr val="006600"/>
              </a:gs>
            </a:gsLst>
            <a:lin ang="0" scaled="1"/>
          </a:gradFill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defRPr/>
            </a:pPr>
            <a:r>
              <a:rPr lang="en-US" altLang="zh-CN" sz="1800" b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●</a:t>
            </a:r>
            <a:r>
              <a:rPr lang="en-US" altLang="zh-CN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、数据通路的含义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006" name="Rectangle 70"/>
          <p:cNvSpPr>
            <a:spLocks noChangeArrowheads="1"/>
          </p:cNvSpPr>
          <p:nvPr/>
        </p:nvSpPr>
        <p:spPr bwMode="auto">
          <a:xfrm>
            <a:off x="1066800" y="3505200"/>
            <a:ext cx="6781800" cy="403225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shade val="46275"/>
                  <a:invGamma/>
                </a:srgbClr>
              </a:gs>
              <a:gs pos="100000">
                <a:srgbClr val="006600"/>
              </a:gs>
            </a:gsLst>
            <a:lin ang="0" scaled="1"/>
          </a:gradFill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defRPr/>
            </a:pPr>
            <a:r>
              <a:rPr lang="en-US" altLang="zh-CN" sz="1800" b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●</a:t>
            </a:r>
            <a:r>
              <a:rPr lang="en-US" altLang="zh-CN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 算法流程图的符号及表示方法</a:t>
            </a:r>
          </a:p>
        </p:txBody>
      </p:sp>
      <p:sp>
        <p:nvSpPr>
          <p:cNvPr id="40007" name="Rectangle 71"/>
          <p:cNvSpPr>
            <a:spLocks noChangeArrowheads="1"/>
          </p:cNvSpPr>
          <p:nvPr/>
        </p:nvSpPr>
        <p:spPr bwMode="auto">
          <a:xfrm>
            <a:off x="1081088" y="3984625"/>
            <a:ext cx="6781800" cy="403225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shade val="46275"/>
                  <a:invGamma/>
                </a:srgbClr>
              </a:gs>
              <a:gs pos="100000">
                <a:srgbClr val="006600"/>
              </a:gs>
            </a:gsLst>
            <a:lin ang="0" scaled="1"/>
          </a:gradFill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defRPr/>
            </a:pPr>
            <a:r>
              <a:rPr lang="en-US" altLang="zh-CN" sz="1800" b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●</a:t>
            </a:r>
            <a:r>
              <a:rPr lang="en-US" altLang="zh-CN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 计数器型控制器的原理及设计步骤</a:t>
            </a:r>
          </a:p>
        </p:txBody>
      </p:sp>
      <p:sp>
        <p:nvSpPr>
          <p:cNvPr id="40015" name="Rectangle 79"/>
          <p:cNvSpPr>
            <a:spLocks noChangeArrowheads="1"/>
          </p:cNvSpPr>
          <p:nvPr/>
        </p:nvSpPr>
        <p:spPr bwMode="auto">
          <a:xfrm>
            <a:off x="1081088" y="4441825"/>
            <a:ext cx="6781800" cy="403225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shade val="46275"/>
                  <a:invGamma/>
                </a:srgbClr>
              </a:gs>
              <a:gs pos="100000">
                <a:srgbClr val="006600"/>
              </a:gs>
            </a:gsLst>
            <a:lin ang="0" scaled="1"/>
          </a:gradFill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defRPr/>
            </a:pPr>
            <a:r>
              <a:rPr lang="en-US" altLang="zh-CN" sz="1800" b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●</a:t>
            </a:r>
            <a:r>
              <a:rPr lang="en-US" altLang="zh-CN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、多路选择器型控制器的原理及设计步骤</a:t>
            </a:r>
          </a:p>
        </p:txBody>
      </p:sp>
      <p:sp>
        <p:nvSpPr>
          <p:cNvPr id="40016" name="Rectangle 80"/>
          <p:cNvSpPr>
            <a:spLocks noChangeArrowheads="1"/>
          </p:cNvSpPr>
          <p:nvPr/>
        </p:nvSpPr>
        <p:spPr bwMode="auto">
          <a:xfrm>
            <a:off x="1081088" y="4899025"/>
            <a:ext cx="6781800" cy="403225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shade val="46275"/>
                  <a:invGamma/>
                </a:srgbClr>
              </a:gs>
              <a:gs pos="100000">
                <a:srgbClr val="006600"/>
              </a:gs>
            </a:gsLst>
            <a:lin ang="0" scaled="1"/>
          </a:gradFill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defRPr/>
            </a:pPr>
            <a:r>
              <a:rPr lang="en-US" altLang="zh-CN" sz="1800" b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●</a:t>
            </a:r>
            <a:r>
              <a:rPr lang="en-US" altLang="zh-CN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 定序型控制器的原理及设计步骤</a:t>
            </a:r>
          </a:p>
        </p:txBody>
      </p:sp>
      <p:sp>
        <p:nvSpPr>
          <p:cNvPr id="40022" name="Rectangle 86"/>
          <p:cNvSpPr>
            <a:spLocks noChangeArrowheads="1"/>
          </p:cNvSpPr>
          <p:nvPr/>
        </p:nvSpPr>
        <p:spPr bwMode="auto">
          <a:xfrm>
            <a:off x="1066800" y="2590800"/>
            <a:ext cx="6781800" cy="403225"/>
          </a:xfrm>
          <a:prstGeom prst="rect">
            <a:avLst/>
          </a:prstGeom>
          <a:gradFill rotWithShape="0">
            <a:gsLst>
              <a:gs pos="0">
                <a:srgbClr val="006600">
                  <a:gamma/>
                  <a:shade val="46275"/>
                  <a:invGamma/>
                </a:srgbClr>
              </a:gs>
              <a:gs pos="100000">
                <a:srgbClr val="006600"/>
              </a:gs>
            </a:gsLst>
            <a:lin ang="0" scaled="1"/>
          </a:gradFill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defRPr/>
            </a:pPr>
            <a:r>
              <a:rPr lang="en-US" altLang="zh-CN" sz="1800" b="0">
                <a:solidFill>
                  <a:srgbClr val="FF99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●</a:t>
            </a:r>
            <a:r>
              <a:rPr lang="en-US" altLang="zh-CN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 组成总线的两种方式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nimBg="1" autoUpdateAnimBg="0"/>
      <p:bldP spid="40003" grpId="0" animBg="1" autoUpdateAnimBg="0"/>
      <p:bldP spid="40004" grpId="0" animBg="1" autoUpdateAnimBg="0"/>
      <p:bldP spid="40005" grpId="0" animBg="1" autoUpdateAnimBg="0"/>
      <p:bldP spid="40006" grpId="0" animBg="1" autoUpdateAnimBg="0"/>
      <p:bldP spid="40007" grpId="0" animBg="1" autoUpdateAnimBg="0"/>
      <p:bldP spid="40015" grpId="0" animBg="1" autoUpdateAnimBg="0"/>
      <p:bldP spid="40016" grpId="0" animBg="1" autoUpdateAnimBg="0"/>
      <p:bldP spid="40022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948488" y="6477000"/>
            <a:ext cx="1981200" cy="381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提问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6372225" y="333375"/>
            <a:ext cx="1922463" cy="776288"/>
            <a:chOff x="3856" y="903"/>
            <a:chExt cx="1211" cy="489"/>
          </a:xfrm>
        </p:grpSpPr>
        <p:sp>
          <p:nvSpPr>
            <p:cNvPr id="60494" name="Rectangle 41"/>
            <p:cNvSpPr>
              <a:spLocks noChangeArrowheads="1"/>
            </p:cNvSpPr>
            <p:nvPr/>
          </p:nvSpPr>
          <p:spPr bwMode="auto">
            <a:xfrm>
              <a:off x="3856" y="110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LDR</a:t>
              </a:r>
              <a:r>
                <a:rPr lang="en-US" altLang="zh-CN" baseline="-25000"/>
                <a:t>B</a:t>
              </a:r>
            </a:p>
          </p:txBody>
        </p:sp>
        <p:sp>
          <p:nvSpPr>
            <p:cNvPr id="60495" name="Line 56"/>
            <p:cNvSpPr>
              <a:spLocks noChangeShapeType="1"/>
            </p:cNvSpPr>
            <p:nvPr/>
          </p:nvSpPr>
          <p:spPr bwMode="auto">
            <a:xfrm>
              <a:off x="4482" y="90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13754" name="Text Box 58"/>
          <p:cNvSpPr txBox="1">
            <a:spLocks noChangeArrowheads="1"/>
          </p:cNvSpPr>
          <p:nvPr/>
        </p:nvSpPr>
        <p:spPr bwMode="auto">
          <a:xfrm>
            <a:off x="7912100" y="37211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13755" name="Text Box 59"/>
          <p:cNvSpPr txBox="1">
            <a:spLocks noChangeArrowheads="1"/>
          </p:cNvSpPr>
          <p:nvPr/>
        </p:nvSpPr>
        <p:spPr bwMode="auto">
          <a:xfrm>
            <a:off x="6311900" y="3721100"/>
            <a:ext cx="457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5930900" y="1282700"/>
            <a:ext cx="1371600" cy="2822575"/>
            <a:chOff x="3600" y="1488"/>
            <a:chExt cx="864" cy="1778"/>
          </a:xfrm>
        </p:grpSpPr>
        <p:sp>
          <p:nvSpPr>
            <p:cNvPr id="60490" name="Line 55"/>
            <p:cNvSpPr>
              <a:spLocks noChangeShapeType="1"/>
            </p:cNvSpPr>
            <p:nvPr/>
          </p:nvSpPr>
          <p:spPr bwMode="auto">
            <a:xfrm>
              <a:off x="3609" y="1488"/>
              <a:ext cx="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60491" name="Group 77"/>
            <p:cNvGrpSpPr>
              <a:grpSpLocks/>
            </p:cNvGrpSpPr>
            <p:nvPr/>
          </p:nvGrpSpPr>
          <p:grpSpPr bwMode="auto">
            <a:xfrm>
              <a:off x="3600" y="1488"/>
              <a:ext cx="414" cy="1778"/>
              <a:chOff x="3600" y="1488"/>
              <a:chExt cx="414" cy="1778"/>
            </a:xfrm>
          </p:grpSpPr>
          <p:sp>
            <p:nvSpPr>
              <p:cNvPr id="60492" name="Line 54"/>
              <p:cNvSpPr>
                <a:spLocks noChangeShapeType="1"/>
              </p:cNvSpPr>
              <p:nvPr/>
            </p:nvSpPr>
            <p:spPr bwMode="auto">
              <a:xfrm flipV="1">
                <a:off x="3600" y="1488"/>
                <a:ext cx="0" cy="17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0493" name="Line 61"/>
              <p:cNvSpPr>
                <a:spLocks noChangeShapeType="1"/>
              </p:cNvSpPr>
              <p:nvPr/>
            </p:nvSpPr>
            <p:spPr bwMode="auto">
              <a:xfrm flipH="1" flipV="1">
                <a:off x="3602" y="3262"/>
                <a:ext cx="412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6376988" y="1116013"/>
            <a:ext cx="1922462" cy="776287"/>
            <a:chOff x="3881" y="1383"/>
            <a:chExt cx="1211" cy="489"/>
          </a:xfrm>
        </p:grpSpPr>
        <p:sp>
          <p:nvSpPr>
            <p:cNvPr id="60488" name="Line 48"/>
            <p:cNvSpPr>
              <a:spLocks noChangeShapeType="1"/>
            </p:cNvSpPr>
            <p:nvPr/>
          </p:nvSpPr>
          <p:spPr bwMode="auto">
            <a:xfrm>
              <a:off x="4482" y="138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89" name="Rectangle 66"/>
            <p:cNvSpPr>
              <a:spLocks noChangeArrowheads="1"/>
            </p:cNvSpPr>
            <p:nvPr/>
          </p:nvSpPr>
          <p:spPr bwMode="auto">
            <a:xfrm>
              <a:off x="3881" y="158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LDR</a:t>
              </a:r>
              <a:r>
                <a:rPr lang="en-US" altLang="zh-CN" baseline="-25000"/>
                <a:t>A</a:t>
              </a:r>
            </a:p>
          </p:txBody>
        </p:sp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6376988" y="1878013"/>
            <a:ext cx="1922462" cy="776287"/>
            <a:chOff x="3881" y="1863"/>
            <a:chExt cx="1211" cy="489"/>
          </a:xfrm>
        </p:grpSpPr>
        <p:sp>
          <p:nvSpPr>
            <p:cNvPr id="60486" name="Line 49"/>
            <p:cNvSpPr>
              <a:spLocks noChangeShapeType="1"/>
            </p:cNvSpPr>
            <p:nvPr/>
          </p:nvSpPr>
          <p:spPr bwMode="auto">
            <a:xfrm>
              <a:off x="4482" y="186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87" name="Rectangle 67"/>
            <p:cNvSpPr>
              <a:spLocks noChangeArrowheads="1"/>
            </p:cNvSpPr>
            <p:nvPr/>
          </p:nvSpPr>
          <p:spPr bwMode="auto">
            <a:xfrm>
              <a:off x="3881" y="206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LDR</a:t>
              </a:r>
              <a:r>
                <a:rPr lang="en-US" altLang="zh-CN" baseline="-25000"/>
                <a:t>B</a:t>
              </a:r>
            </a:p>
          </p:txBody>
        </p:sp>
      </p:grpSp>
      <p:grpSp>
        <p:nvGrpSpPr>
          <p:cNvPr id="7" name="Group 75"/>
          <p:cNvGrpSpPr>
            <a:grpSpLocks/>
          </p:cNvGrpSpPr>
          <p:nvPr/>
        </p:nvGrpSpPr>
        <p:grpSpPr bwMode="auto">
          <a:xfrm>
            <a:off x="6376988" y="2640013"/>
            <a:ext cx="1922462" cy="776287"/>
            <a:chOff x="3881" y="2343"/>
            <a:chExt cx="1211" cy="489"/>
          </a:xfrm>
        </p:grpSpPr>
        <p:sp>
          <p:nvSpPr>
            <p:cNvPr id="60484" name="Line 50"/>
            <p:cNvSpPr>
              <a:spLocks noChangeShapeType="1"/>
            </p:cNvSpPr>
            <p:nvPr/>
          </p:nvSpPr>
          <p:spPr bwMode="auto">
            <a:xfrm>
              <a:off x="4482" y="2343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85" name="Rectangle 68"/>
            <p:cNvSpPr>
              <a:spLocks noChangeArrowheads="1"/>
            </p:cNvSpPr>
            <p:nvPr/>
          </p:nvSpPr>
          <p:spPr bwMode="auto">
            <a:xfrm>
              <a:off x="3881" y="2544"/>
              <a:ext cx="121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CAP</a:t>
              </a:r>
              <a:endParaRPr lang="en-US" altLang="zh-CN" baseline="-25000"/>
            </a:p>
          </p:txBody>
        </p:sp>
      </p:grp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6616700" y="3492500"/>
            <a:ext cx="1371600" cy="838200"/>
            <a:chOff x="4032" y="2880"/>
            <a:chExt cx="864" cy="528"/>
          </a:xfrm>
        </p:grpSpPr>
        <p:sp>
          <p:nvSpPr>
            <p:cNvPr id="60482" name="AutoShape 44"/>
            <p:cNvSpPr>
              <a:spLocks noChangeArrowheads="1"/>
            </p:cNvSpPr>
            <p:nvPr/>
          </p:nvSpPr>
          <p:spPr bwMode="auto">
            <a:xfrm>
              <a:off x="4032" y="3120"/>
              <a:ext cx="864" cy="28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A&gt;B</a:t>
              </a:r>
            </a:p>
          </p:txBody>
        </p:sp>
        <p:sp>
          <p:nvSpPr>
            <p:cNvPr id="60483" name="Line 69"/>
            <p:cNvSpPr>
              <a:spLocks noChangeShapeType="1"/>
            </p:cNvSpPr>
            <p:nvPr/>
          </p:nvSpPr>
          <p:spPr bwMode="auto">
            <a:xfrm>
              <a:off x="4464" y="288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7327900" y="2019300"/>
            <a:ext cx="1352550" cy="2082800"/>
            <a:chOff x="4480" y="1952"/>
            <a:chExt cx="852" cy="1312"/>
          </a:xfrm>
        </p:grpSpPr>
        <p:sp>
          <p:nvSpPr>
            <p:cNvPr id="60479" name="Line 63"/>
            <p:cNvSpPr>
              <a:spLocks noChangeShapeType="1"/>
            </p:cNvSpPr>
            <p:nvPr/>
          </p:nvSpPr>
          <p:spPr bwMode="auto">
            <a:xfrm flipH="1" flipV="1">
              <a:off x="4896" y="3264"/>
              <a:ext cx="4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80" name="Line 65"/>
            <p:cNvSpPr>
              <a:spLocks noChangeShapeType="1"/>
            </p:cNvSpPr>
            <p:nvPr/>
          </p:nvSpPr>
          <p:spPr bwMode="auto">
            <a:xfrm flipH="1">
              <a:off x="4480" y="1952"/>
              <a:ext cx="85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81" name="Line 70"/>
            <p:cNvSpPr>
              <a:spLocks noChangeShapeType="1"/>
            </p:cNvSpPr>
            <p:nvPr/>
          </p:nvSpPr>
          <p:spPr bwMode="auto">
            <a:xfrm flipV="1">
              <a:off x="5328" y="1968"/>
              <a:ext cx="0" cy="1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2051050" y="908050"/>
            <a:ext cx="3816350" cy="3614738"/>
            <a:chOff x="432" y="720"/>
            <a:chExt cx="2494" cy="2458"/>
          </a:xfrm>
        </p:grpSpPr>
        <p:sp>
          <p:nvSpPr>
            <p:cNvPr id="60445" name="Rectangle 4"/>
            <p:cNvSpPr>
              <a:spLocks noChangeArrowheads="1"/>
            </p:cNvSpPr>
            <p:nvPr/>
          </p:nvSpPr>
          <p:spPr bwMode="auto">
            <a:xfrm>
              <a:off x="432" y="758"/>
              <a:ext cx="480" cy="22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60446" name="Text Box 5"/>
            <p:cNvSpPr txBox="1">
              <a:spLocks noChangeArrowheads="1"/>
            </p:cNvSpPr>
            <p:nvPr/>
          </p:nvSpPr>
          <p:spPr bwMode="auto">
            <a:xfrm>
              <a:off x="519" y="1550"/>
              <a:ext cx="321" cy="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控制器</a:t>
              </a:r>
            </a:p>
          </p:txBody>
        </p:sp>
        <p:sp>
          <p:nvSpPr>
            <p:cNvPr id="60447" name="AutoShape 6"/>
            <p:cNvSpPr>
              <a:spLocks noChangeArrowheads="1"/>
            </p:cNvSpPr>
            <p:nvPr/>
          </p:nvSpPr>
          <p:spPr bwMode="auto">
            <a:xfrm flipV="1">
              <a:off x="1582" y="1104"/>
              <a:ext cx="100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lIns="90000" tIns="46800" rIns="90000" bIns="46800" anchor="ctr"/>
            <a:lstStyle/>
            <a:p>
              <a:pPr algn="ctr"/>
              <a:r>
                <a:rPr lang="zh-CN" altLang="en-US"/>
                <a:t>比较器</a:t>
              </a:r>
            </a:p>
          </p:txBody>
        </p:sp>
        <p:sp>
          <p:nvSpPr>
            <p:cNvPr id="60448" name="Line 7"/>
            <p:cNvSpPr>
              <a:spLocks noChangeShapeType="1"/>
            </p:cNvSpPr>
            <p:nvPr/>
          </p:nvSpPr>
          <p:spPr bwMode="auto">
            <a:xfrm flipV="1">
              <a:off x="2110" y="9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49" name="Line 8"/>
            <p:cNvSpPr>
              <a:spLocks noChangeShapeType="1"/>
            </p:cNvSpPr>
            <p:nvPr/>
          </p:nvSpPr>
          <p:spPr bwMode="auto">
            <a:xfrm flipH="1">
              <a:off x="910" y="960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50" name="Text Box 9"/>
            <p:cNvSpPr txBox="1">
              <a:spLocks noChangeArrowheads="1"/>
            </p:cNvSpPr>
            <p:nvPr/>
          </p:nvSpPr>
          <p:spPr bwMode="auto">
            <a:xfrm>
              <a:off x="1534" y="720"/>
              <a:ext cx="8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A&gt;B</a:t>
              </a:r>
            </a:p>
          </p:txBody>
        </p:sp>
        <p:sp>
          <p:nvSpPr>
            <p:cNvPr id="60451" name="Rectangle 12"/>
            <p:cNvSpPr>
              <a:spLocks noChangeArrowheads="1"/>
            </p:cNvSpPr>
            <p:nvPr/>
          </p:nvSpPr>
          <p:spPr bwMode="auto">
            <a:xfrm>
              <a:off x="1440" y="2160"/>
              <a:ext cx="52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R</a:t>
              </a:r>
              <a:r>
                <a:rPr lang="en-US" altLang="zh-CN" baseline="-25000"/>
                <a:t>A</a:t>
              </a:r>
            </a:p>
          </p:txBody>
        </p:sp>
        <p:sp>
          <p:nvSpPr>
            <p:cNvPr id="60452" name="Rectangle 13"/>
            <p:cNvSpPr>
              <a:spLocks noChangeArrowheads="1"/>
            </p:cNvSpPr>
            <p:nvPr/>
          </p:nvSpPr>
          <p:spPr bwMode="auto">
            <a:xfrm>
              <a:off x="2243" y="2160"/>
              <a:ext cx="52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R</a:t>
              </a:r>
              <a:r>
                <a:rPr lang="en-US" altLang="zh-CN" baseline="-25000"/>
                <a:t>B</a:t>
              </a:r>
            </a:p>
          </p:txBody>
        </p:sp>
        <p:sp>
          <p:nvSpPr>
            <p:cNvPr id="60453" name="Line 14"/>
            <p:cNvSpPr>
              <a:spLocks noChangeShapeType="1"/>
            </p:cNvSpPr>
            <p:nvPr/>
          </p:nvSpPr>
          <p:spPr bwMode="auto">
            <a:xfrm>
              <a:off x="910" y="2640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54" name="Line 15"/>
            <p:cNvSpPr>
              <a:spLocks noChangeShapeType="1"/>
            </p:cNvSpPr>
            <p:nvPr/>
          </p:nvSpPr>
          <p:spPr bwMode="auto">
            <a:xfrm flipV="1">
              <a:off x="1534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55" name="Rectangle 16"/>
            <p:cNvSpPr>
              <a:spLocks noChangeArrowheads="1"/>
            </p:cNvSpPr>
            <p:nvPr/>
          </p:nvSpPr>
          <p:spPr bwMode="auto">
            <a:xfrm>
              <a:off x="1726" y="1392"/>
              <a:ext cx="77" cy="768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56" name="AutoShape 11"/>
            <p:cNvSpPr>
              <a:spLocks noChangeArrowheads="1"/>
            </p:cNvSpPr>
            <p:nvPr/>
          </p:nvSpPr>
          <p:spPr bwMode="auto">
            <a:xfrm>
              <a:off x="1650" y="15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3F3F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57" name="Rectangle 17"/>
            <p:cNvSpPr>
              <a:spLocks noChangeArrowheads="1"/>
            </p:cNvSpPr>
            <p:nvPr/>
          </p:nvSpPr>
          <p:spPr bwMode="auto">
            <a:xfrm>
              <a:off x="2361" y="1390"/>
              <a:ext cx="73" cy="77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60458" name="AutoShape 10"/>
            <p:cNvSpPr>
              <a:spLocks noChangeArrowheads="1"/>
            </p:cNvSpPr>
            <p:nvPr/>
          </p:nvSpPr>
          <p:spPr bwMode="auto">
            <a:xfrm>
              <a:off x="2282" y="150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3F3F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59" name="AutoShape 18"/>
            <p:cNvSpPr>
              <a:spLocks noChangeArrowheads="1"/>
            </p:cNvSpPr>
            <p:nvPr/>
          </p:nvSpPr>
          <p:spPr bwMode="auto">
            <a:xfrm>
              <a:off x="2545" y="2400"/>
              <a:ext cx="141" cy="480"/>
            </a:xfrm>
            <a:prstGeom prst="upArrow">
              <a:avLst>
                <a:gd name="adj1" fmla="val 50000"/>
                <a:gd name="adj2" fmla="val 85106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60" name="Line 19"/>
            <p:cNvSpPr>
              <a:spLocks noChangeShapeType="1"/>
            </p:cNvSpPr>
            <p:nvPr/>
          </p:nvSpPr>
          <p:spPr bwMode="auto">
            <a:xfrm flipV="1">
              <a:off x="915" y="2832"/>
              <a:ext cx="143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61" name="Line 20"/>
            <p:cNvSpPr>
              <a:spLocks noChangeShapeType="1"/>
            </p:cNvSpPr>
            <p:nvPr/>
          </p:nvSpPr>
          <p:spPr bwMode="auto">
            <a:xfrm flipV="1">
              <a:off x="2350" y="240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62" name="Rectangle 21"/>
            <p:cNvSpPr>
              <a:spLocks noChangeArrowheads="1"/>
            </p:cNvSpPr>
            <p:nvPr/>
          </p:nvSpPr>
          <p:spPr bwMode="auto">
            <a:xfrm>
              <a:off x="2111" y="1872"/>
              <a:ext cx="249" cy="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63" name="Rectangle 22"/>
            <p:cNvSpPr>
              <a:spLocks noChangeArrowheads="1"/>
            </p:cNvSpPr>
            <p:nvPr/>
          </p:nvSpPr>
          <p:spPr bwMode="auto">
            <a:xfrm>
              <a:off x="2110" y="1872"/>
              <a:ext cx="68" cy="72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64" name="Rectangle 23"/>
            <p:cNvSpPr>
              <a:spLocks noChangeArrowheads="1"/>
            </p:cNvSpPr>
            <p:nvPr/>
          </p:nvSpPr>
          <p:spPr bwMode="auto">
            <a:xfrm>
              <a:off x="1870" y="2516"/>
              <a:ext cx="240" cy="78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65" name="Rectangle 24"/>
            <p:cNvSpPr>
              <a:spLocks noChangeArrowheads="1"/>
            </p:cNvSpPr>
            <p:nvPr/>
          </p:nvSpPr>
          <p:spPr bwMode="auto">
            <a:xfrm>
              <a:off x="1783" y="2399"/>
              <a:ext cx="87" cy="195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66" name="Line 25"/>
            <p:cNvSpPr>
              <a:spLocks noChangeShapeType="1"/>
            </p:cNvSpPr>
            <p:nvPr/>
          </p:nvSpPr>
          <p:spPr bwMode="auto">
            <a:xfrm>
              <a:off x="910" y="163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67" name="Line 26"/>
            <p:cNvSpPr>
              <a:spLocks noChangeShapeType="1"/>
            </p:cNvSpPr>
            <p:nvPr/>
          </p:nvSpPr>
          <p:spPr bwMode="auto">
            <a:xfrm>
              <a:off x="1390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68" name="Line 27"/>
            <p:cNvSpPr>
              <a:spLocks noChangeShapeType="1"/>
            </p:cNvSpPr>
            <p:nvPr/>
          </p:nvSpPr>
          <p:spPr bwMode="auto">
            <a:xfrm>
              <a:off x="1390" y="182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69" name="Line 28"/>
            <p:cNvSpPr>
              <a:spLocks noChangeShapeType="1"/>
            </p:cNvSpPr>
            <p:nvPr/>
          </p:nvSpPr>
          <p:spPr bwMode="auto">
            <a:xfrm flipV="1">
              <a:off x="2052" y="16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70" name="Line 29"/>
            <p:cNvSpPr>
              <a:spLocks noChangeShapeType="1"/>
            </p:cNvSpPr>
            <p:nvPr/>
          </p:nvSpPr>
          <p:spPr bwMode="auto">
            <a:xfrm>
              <a:off x="2049" y="1636"/>
              <a:ext cx="245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71" name="Text Box 30"/>
            <p:cNvSpPr txBox="1">
              <a:spLocks noChangeArrowheads="1"/>
            </p:cNvSpPr>
            <p:nvPr/>
          </p:nvSpPr>
          <p:spPr bwMode="auto">
            <a:xfrm>
              <a:off x="2350" y="2928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输入</a:t>
              </a:r>
              <a:r>
                <a:rPr lang="en-US" altLang="zh-CN"/>
                <a:t>X</a:t>
              </a:r>
            </a:p>
          </p:txBody>
        </p:sp>
        <p:sp>
          <p:nvSpPr>
            <p:cNvPr id="60472" name="Text Box 31"/>
            <p:cNvSpPr txBox="1">
              <a:spLocks noChangeArrowheads="1"/>
            </p:cNvSpPr>
            <p:nvPr/>
          </p:nvSpPr>
          <p:spPr bwMode="auto">
            <a:xfrm>
              <a:off x="814" y="1344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CAP</a:t>
              </a:r>
            </a:p>
          </p:txBody>
        </p:sp>
        <p:sp>
          <p:nvSpPr>
            <p:cNvPr id="60473" name="Text Box 32"/>
            <p:cNvSpPr txBox="1">
              <a:spLocks noChangeArrowheads="1"/>
            </p:cNvSpPr>
            <p:nvPr/>
          </p:nvSpPr>
          <p:spPr bwMode="auto">
            <a:xfrm>
              <a:off x="910" y="2832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LDR</a:t>
              </a:r>
              <a:r>
                <a:rPr lang="en-US" altLang="zh-CN" baseline="-25000"/>
                <a:t>B</a:t>
              </a:r>
            </a:p>
          </p:txBody>
        </p:sp>
        <p:sp>
          <p:nvSpPr>
            <p:cNvPr id="60474" name="Text Box 33"/>
            <p:cNvSpPr txBox="1">
              <a:spLocks noChangeArrowheads="1"/>
            </p:cNvSpPr>
            <p:nvPr/>
          </p:nvSpPr>
          <p:spPr bwMode="auto">
            <a:xfrm>
              <a:off x="910" y="2352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LDR</a:t>
              </a:r>
              <a:r>
                <a:rPr lang="en-US" altLang="zh-CN" baseline="-25000"/>
                <a:t>A</a:t>
              </a:r>
            </a:p>
          </p:txBody>
        </p:sp>
        <p:sp>
          <p:nvSpPr>
            <p:cNvPr id="60475" name="Rectangle 80"/>
            <p:cNvSpPr>
              <a:spLocks noChangeArrowheads="1"/>
            </p:cNvSpPr>
            <p:nvPr/>
          </p:nvSpPr>
          <p:spPr bwMode="auto">
            <a:xfrm>
              <a:off x="2154" y="1879"/>
              <a:ext cx="46" cy="6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76" name="Rectangle 81"/>
            <p:cNvSpPr>
              <a:spLocks noChangeArrowheads="1"/>
            </p:cNvSpPr>
            <p:nvPr/>
          </p:nvSpPr>
          <p:spPr bwMode="auto">
            <a:xfrm>
              <a:off x="2082" y="2523"/>
              <a:ext cx="46" cy="66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77" name="Rectangle 82"/>
            <p:cNvSpPr>
              <a:spLocks noChangeArrowheads="1"/>
            </p:cNvSpPr>
            <p:nvPr/>
          </p:nvSpPr>
          <p:spPr bwMode="auto">
            <a:xfrm>
              <a:off x="1837" y="2523"/>
              <a:ext cx="49" cy="6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478" name="Rectangle 83"/>
            <p:cNvSpPr>
              <a:spLocks noChangeArrowheads="1"/>
            </p:cNvSpPr>
            <p:nvPr/>
          </p:nvSpPr>
          <p:spPr bwMode="auto">
            <a:xfrm>
              <a:off x="2336" y="1879"/>
              <a:ext cx="46" cy="63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60429" name="Group 4"/>
          <p:cNvGrpSpPr>
            <a:grpSpLocks/>
          </p:cNvGrpSpPr>
          <p:nvPr/>
        </p:nvGrpSpPr>
        <p:grpSpPr bwMode="auto">
          <a:xfrm>
            <a:off x="0" y="0"/>
            <a:ext cx="2498725" cy="735013"/>
            <a:chOff x="384" y="162"/>
            <a:chExt cx="1574" cy="463"/>
          </a:xfrm>
        </p:grpSpPr>
        <p:pic>
          <p:nvPicPr>
            <p:cNvPr id="60443" name="Picture 5" descr="BS00559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2" y="162"/>
              <a:ext cx="816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444" name="Text Box 6"/>
            <p:cNvSpPr txBox="1">
              <a:spLocks noChangeArrowheads="1"/>
            </p:cNvSpPr>
            <p:nvPr/>
          </p:nvSpPr>
          <p:spPr bwMode="auto">
            <a:xfrm>
              <a:off x="384" y="192"/>
              <a:ext cx="768" cy="409"/>
            </a:xfrm>
            <a:prstGeom prst="rect">
              <a:avLst/>
            </a:prstGeom>
            <a:gradFill rotWithShape="0">
              <a:gsLst>
                <a:gs pos="0">
                  <a:srgbClr val="76393B"/>
                </a:gs>
                <a:gs pos="100000">
                  <a:srgbClr val="FF7C80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600">
                  <a:ea typeface="华文彩云" pitchFamily="2" charset="-122"/>
                </a:rPr>
                <a:t>问题</a:t>
              </a:r>
            </a:p>
          </p:txBody>
        </p: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0" y="4581525"/>
            <a:ext cx="3060700" cy="381000"/>
            <a:chOff x="521" y="1426"/>
            <a:chExt cx="2414" cy="240"/>
          </a:xfrm>
        </p:grpSpPr>
        <p:sp>
          <p:nvSpPr>
            <p:cNvPr id="60441" name="AutoShape 14"/>
            <p:cNvSpPr>
              <a:spLocks noChangeArrowheads="1"/>
            </p:cNvSpPr>
            <p:nvPr/>
          </p:nvSpPr>
          <p:spPr bwMode="auto">
            <a:xfrm>
              <a:off x="521" y="1426"/>
              <a:ext cx="1819" cy="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70047"/>
                </a:gs>
                <a:gs pos="100000">
                  <a:srgbClr val="990099"/>
                </a:gs>
              </a:gsLst>
              <a:lin ang="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控制器设计步骤</a:t>
              </a:r>
            </a:p>
          </p:txBody>
        </p:sp>
        <p:sp>
          <p:nvSpPr>
            <p:cNvPr id="60442" name="Line 15"/>
            <p:cNvSpPr>
              <a:spLocks noChangeShapeType="1"/>
            </p:cNvSpPr>
            <p:nvPr/>
          </p:nvSpPr>
          <p:spPr bwMode="auto">
            <a:xfrm flipV="1">
              <a:off x="2366" y="1517"/>
              <a:ext cx="569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76" name="Text Box 16"/>
          <p:cNvSpPr txBox="1">
            <a:spLocks noChangeArrowheads="1"/>
          </p:cNvSpPr>
          <p:nvPr/>
        </p:nvSpPr>
        <p:spPr bwMode="auto">
          <a:xfrm>
            <a:off x="1763713" y="5084763"/>
            <a:ext cx="6858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*</a:t>
            </a:r>
            <a:r>
              <a:rPr lang="en-US" altLang="zh-CN"/>
              <a:t> </a:t>
            </a:r>
            <a:r>
              <a:rPr lang="zh-CN" altLang="en-US"/>
              <a:t>根据</a:t>
            </a:r>
            <a:r>
              <a:rPr lang="en-US" altLang="zh-CN"/>
              <a:t>ASM</a:t>
            </a:r>
            <a:r>
              <a:rPr lang="zh-CN" altLang="en-US"/>
              <a:t>图确定存在几种状态  </a:t>
            </a:r>
            <a:r>
              <a:rPr lang="en-US" altLang="zh-CN"/>
              <a:t>(n</a:t>
            </a:r>
            <a:r>
              <a:rPr lang="zh-CN" altLang="en-US"/>
              <a:t>个变量可描述</a:t>
            </a:r>
            <a:r>
              <a:rPr lang="en-US" altLang="zh-CN"/>
              <a:t>2</a:t>
            </a:r>
            <a:r>
              <a:rPr lang="en-US" altLang="zh-CN" baseline="30000"/>
              <a:t>n</a:t>
            </a:r>
            <a:r>
              <a:rPr lang="zh-CN" altLang="en-US"/>
              <a:t>种状态</a:t>
            </a:r>
            <a:r>
              <a:rPr lang="en-US" altLang="zh-CN"/>
              <a:t>)</a:t>
            </a:r>
          </a:p>
        </p:txBody>
      </p:sp>
      <p:sp>
        <p:nvSpPr>
          <p:cNvPr id="77" name="Text Box 17"/>
          <p:cNvSpPr txBox="1">
            <a:spLocks noChangeArrowheads="1"/>
          </p:cNvSpPr>
          <p:nvPr/>
        </p:nvSpPr>
        <p:spPr bwMode="auto">
          <a:xfrm>
            <a:off x="1763713" y="5516563"/>
            <a:ext cx="640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*</a:t>
            </a:r>
            <a:r>
              <a:rPr lang="en-US" altLang="zh-CN"/>
              <a:t> </a:t>
            </a:r>
            <a:r>
              <a:rPr lang="zh-CN" altLang="en-US"/>
              <a:t>将每个状态给以任意状态编码（标在状态框右上角）</a:t>
            </a:r>
          </a:p>
        </p:txBody>
      </p:sp>
      <p:sp>
        <p:nvSpPr>
          <p:cNvPr id="78" name="Text Box 18"/>
          <p:cNvSpPr txBox="1">
            <a:spLocks noChangeArrowheads="1"/>
          </p:cNvSpPr>
          <p:nvPr/>
        </p:nvSpPr>
        <p:spPr bwMode="auto">
          <a:xfrm>
            <a:off x="1747838" y="5934075"/>
            <a:ext cx="640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* </a:t>
            </a:r>
            <a:r>
              <a:rPr lang="zh-CN" altLang="en-US"/>
              <a:t>根据输入条件及</a:t>
            </a:r>
            <a:r>
              <a:rPr lang="en-US" altLang="zh-CN"/>
              <a:t>ASM</a:t>
            </a:r>
            <a:r>
              <a:rPr lang="zh-CN" altLang="en-US"/>
              <a:t>图设计次态控制逻辑</a:t>
            </a:r>
          </a:p>
        </p:txBody>
      </p:sp>
      <p:sp>
        <p:nvSpPr>
          <p:cNvPr id="79" name="Text Box 21"/>
          <p:cNvSpPr txBox="1">
            <a:spLocks noChangeArrowheads="1"/>
          </p:cNvSpPr>
          <p:nvPr/>
        </p:nvSpPr>
        <p:spPr bwMode="auto">
          <a:xfrm>
            <a:off x="1768475" y="6300788"/>
            <a:ext cx="640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* </a:t>
            </a:r>
            <a:r>
              <a:rPr lang="zh-CN" altLang="en-US"/>
              <a:t>计数状态译码后输出控制信号</a:t>
            </a: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179388" y="836613"/>
            <a:ext cx="1676400" cy="381000"/>
            <a:chOff x="0" y="1200"/>
            <a:chExt cx="2423" cy="240"/>
          </a:xfrm>
        </p:grpSpPr>
        <p:sp>
          <p:nvSpPr>
            <p:cNvPr id="60439" name="AutoShape 14"/>
            <p:cNvSpPr>
              <a:spLocks noChangeArrowheads="1"/>
            </p:cNvSpPr>
            <p:nvPr/>
          </p:nvSpPr>
          <p:spPr bwMode="auto">
            <a:xfrm>
              <a:off x="0" y="1200"/>
              <a:ext cx="1819" cy="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70047"/>
                </a:gs>
                <a:gs pos="100000">
                  <a:srgbClr val="990099"/>
                </a:gs>
              </a:gsLst>
              <a:lin ang="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数据通路</a:t>
              </a:r>
            </a:p>
          </p:txBody>
        </p:sp>
        <p:sp>
          <p:nvSpPr>
            <p:cNvPr id="60440" name="Line 15"/>
            <p:cNvSpPr>
              <a:spLocks noChangeShapeType="1"/>
            </p:cNvSpPr>
            <p:nvPr/>
          </p:nvSpPr>
          <p:spPr bwMode="auto">
            <a:xfrm flipV="1">
              <a:off x="1854" y="1326"/>
              <a:ext cx="569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627313" y="260350"/>
            <a:ext cx="1676400" cy="381000"/>
            <a:chOff x="0" y="1200"/>
            <a:chExt cx="2423" cy="240"/>
          </a:xfrm>
        </p:grpSpPr>
        <p:sp>
          <p:nvSpPr>
            <p:cNvPr id="60437" name="AutoShape 14"/>
            <p:cNvSpPr>
              <a:spLocks noChangeArrowheads="1"/>
            </p:cNvSpPr>
            <p:nvPr/>
          </p:nvSpPr>
          <p:spPr bwMode="auto">
            <a:xfrm>
              <a:off x="0" y="1200"/>
              <a:ext cx="1819" cy="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70047"/>
                </a:gs>
                <a:gs pos="100000">
                  <a:srgbClr val="990099"/>
                </a:gs>
              </a:gsLst>
              <a:lin ang="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ASM</a:t>
              </a:r>
              <a:r>
                <a:rPr lang="zh-CN" altLang="en-US">
                  <a:solidFill>
                    <a:schemeClr val="bg1"/>
                  </a:solidFill>
                </a:rPr>
                <a:t>图</a:t>
              </a:r>
            </a:p>
          </p:txBody>
        </p:sp>
        <p:sp>
          <p:nvSpPr>
            <p:cNvPr id="60438" name="Line 15"/>
            <p:cNvSpPr>
              <a:spLocks noChangeShapeType="1"/>
            </p:cNvSpPr>
            <p:nvPr/>
          </p:nvSpPr>
          <p:spPr bwMode="auto">
            <a:xfrm flipV="1">
              <a:off x="1854" y="1326"/>
              <a:ext cx="569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54" grpId="0"/>
      <p:bldP spid="413755" grpId="0"/>
      <p:bldP spid="76" grpId="0"/>
      <p:bldP spid="77" grpId="0"/>
      <p:bldP spid="78" grpId="0"/>
      <p:bldP spid="7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56325" y="6477000"/>
            <a:ext cx="2743200" cy="381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微程序控制器的概念</a:t>
            </a:r>
          </a:p>
        </p:txBody>
      </p:sp>
      <p:sp>
        <p:nvSpPr>
          <p:cNvPr id="421892" name="AutoShape 4"/>
          <p:cNvSpPr>
            <a:spLocks noChangeArrowheads="1"/>
          </p:cNvSpPr>
          <p:nvPr/>
        </p:nvSpPr>
        <p:spPr bwMode="auto">
          <a:xfrm>
            <a:off x="174625" y="228600"/>
            <a:ext cx="4321175" cy="45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0000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第六节   微程序控制器的设计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5888" y="914400"/>
            <a:ext cx="2971800" cy="396875"/>
            <a:chOff x="144" y="1152"/>
            <a:chExt cx="1728" cy="250"/>
          </a:xfrm>
        </p:grpSpPr>
        <p:sp>
          <p:nvSpPr>
            <p:cNvPr id="421894" name="Text Box 6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  <a:r>
                <a:rPr lang="zh-CN" altLang="en-US"/>
                <a:t>一、基本概念</a:t>
              </a:r>
            </a:p>
          </p:txBody>
        </p:sp>
        <p:sp>
          <p:nvSpPr>
            <p:cNvPr id="61479" name="Line 7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21896" name="Text Box 8"/>
          <p:cNvSpPr txBox="1">
            <a:spLocks noChangeArrowheads="1"/>
          </p:cNvSpPr>
          <p:nvPr/>
        </p:nvSpPr>
        <p:spPr bwMode="auto">
          <a:xfrm>
            <a:off x="5486400" y="1143000"/>
            <a:ext cx="3124200" cy="4159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用软件的方法设计硬件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28600" y="1447800"/>
            <a:ext cx="4092575" cy="396875"/>
            <a:chOff x="144" y="1152"/>
            <a:chExt cx="1728" cy="250"/>
          </a:xfrm>
        </p:grpSpPr>
        <p:sp>
          <p:nvSpPr>
            <p:cNvPr id="421899" name="Text Box 11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  <a:r>
                <a:rPr lang="en-US" altLang="zh-CN"/>
                <a:t>1</a:t>
              </a:r>
              <a:r>
                <a:rPr lang="zh-CN" altLang="en-US"/>
                <a:t>、控制部件和执行部件</a:t>
              </a:r>
            </a:p>
          </p:txBody>
        </p:sp>
        <p:sp>
          <p:nvSpPr>
            <p:cNvPr id="61477" name="Line 12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21901" name="Text Box 13"/>
          <p:cNvSpPr txBox="1">
            <a:spLocks noChangeArrowheads="1"/>
          </p:cNvSpPr>
          <p:nvPr/>
        </p:nvSpPr>
        <p:spPr bwMode="auto">
          <a:xfrm>
            <a:off x="4419600" y="1905000"/>
            <a:ext cx="1143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控制器</a:t>
            </a:r>
          </a:p>
        </p:txBody>
      </p:sp>
      <p:sp>
        <p:nvSpPr>
          <p:cNvPr id="421902" name="Text Box 14"/>
          <p:cNvSpPr txBox="1">
            <a:spLocks noChangeArrowheads="1"/>
          </p:cNvSpPr>
          <p:nvPr/>
        </p:nvSpPr>
        <p:spPr bwMode="auto">
          <a:xfrm>
            <a:off x="2819400" y="1905000"/>
            <a:ext cx="137160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控制部件</a:t>
            </a:r>
          </a:p>
        </p:txBody>
      </p:sp>
      <p:sp>
        <p:nvSpPr>
          <p:cNvPr id="421903" name="Text Box 15"/>
          <p:cNvSpPr txBox="1">
            <a:spLocks noChangeArrowheads="1"/>
          </p:cNvSpPr>
          <p:nvPr/>
        </p:nvSpPr>
        <p:spPr bwMode="auto">
          <a:xfrm>
            <a:off x="2819400" y="2971800"/>
            <a:ext cx="137160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执行部件</a:t>
            </a:r>
          </a:p>
        </p:txBody>
      </p:sp>
      <p:sp>
        <p:nvSpPr>
          <p:cNvPr id="421904" name="Text Box 16"/>
          <p:cNvSpPr txBox="1">
            <a:spLocks noChangeArrowheads="1"/>
          </p:cNvSpPr>
          <p:nvPr/>
        </p:nvSpPr>
        <p:spPr bwMode="auto">
          <a:xfrm>
            <a:off x="4572000" y="2971800"/>
            <a:ext cx="3733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ALU</a:t>
            </a:r>
            <a:r>
              <a:rPr lang="zh-CN" altLang="en-US"/>
              <a:t>、寄存器组、存储器等</a:t>
            </a:r>
          </a:p>
        </p:txBody>
      </p:sp>
      <p:sp>
        <p:nvSpPr>
          <p:cNvPr id="421907" name="Line 19"/>
          <p:cNvSpPr>
            <a:spLocks noChangeShapeType="1"/>
          </p:cNvSpPr>
          <p:nvPr/>
        </p:nvSpPr>
        <p:spPr bwMode="auto">
          <a:xfrm>
            <a:off x="3048000" y="2362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1908" name="Line 20"/>
          <p:cNvSpPr>
            <a:spLocks noChangeShapeType="1"/>
          </p:cNvSpPr>
          <p:nvPr/>
        </p:nvSpPr>
        <p:spPr bwMode="auto">
          <a:xfrm>
            <a:off x="3276600" y="2362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1909" name="Text Box 21"/>
          <p:cNvSpPr txBox="1">
            <a:spLocks noChangeArrowheads="1"/>
          </p:cNvSpPr>
          <p:nvPr/>
        </p:nvSpPr>
        <p:spPr bwMode="auto">
          <a:xfrm>
            <a:off x="42863" y="2514600"/>
            <a:ext cx="2471737" cy="4159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控制命令</a:t>
            </a:r>
            <a:r>
              <a:rPr lang="en-US" altLang="zh-CN"/>
              <a:t>----</a:t>
            </a:r>
            <a:r>
              <a:rPr lang="zh-CN" altLang="en-US"/>
              <a:t>微命令</a:t>
            </a:r>
          </a:p>
        </p:txBody>
      </p:sp>
      <p:sp>
        <p:nvSpPr>
          <p:cNvPr id="421910" name="Oval 22"/>
          <p:cNvSpPr>
            <a:spLocks noChangeArrowheads="1"/>
          </p:cNvSpPr>
          <p:nvPr/>
        </p:nvSpPr>
        <p:spPr bwMode="auto">
          <a:xfrm>
            <a:off x="3505200" y="3276600"/>
            <a:ext cx="1447800" cy="685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/>
              <a:t>微操作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962400" y="2286000"/>
            <a:ext cx="820738" cy="962025"/>
            <a:chOff x="2115" y="1506"/>
            <a:chExt cx="517" cy="606"/>
          </a:xfrm>
        </p:grpSpPr>
        <p:sp>
          <p:nvSpPr>
            <p:cNvPr id="61474" name="Freeform 23"/>
            <p:cNvSpPr>
              <a:spLocks/>
            </p:cNvSpPr>
            <p:nvPr/>
          </p:nvSpPr>
          <p:spPr bwMode="auto">
            <a:xfrm>
              <a:off x="2160" y="1536"/>
              <a:ext cx="472" cy="576"/>
            </a:xfrm>
            <a:custGeom>
              <a:avLst/>
              <a:gdLst>
                <a:gd name="T0" fmla="*/ 240 w 472"/>
                <a:gd name="T1" fmla="*/ 11083 h 528"/>
                <a:gd name="T2" fmla="*/ 432 w 472"/>
                <a:gd name="T3" fmla="*/ 6036 h 528"/>
                <a:gd name="T4" fmla="*/ 0 w 472"/>
                <a:gd name="T5" fmla="*/ 0 h 528"/>
                <a:gd name="T6" fmla="*/ 0 60000 65536"/>
                <a:gd name="T7" fmla="*/ 0 60000 65536"/>
                <a:gd name="T8" fmla="*/ 0 60000 65536"/>
                <a:gd name="T9" fmla="*/ 0 w 472"/>
                <a:gd name="T10" fmla="*/ 0 h 528"/>
                <a:gd name="T11" fmla="*/ 472 w 47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2" h="528">
                  <a:moveTo>
                    <a:pt x="240" y="528"/>
                  </a:moveTo>
                  <a:cubicBezTo>
                    <a:pt x="356" y="452"/>
                    <a:pt x="472" y="376"/>
                    <a:pt x="432" y="288"/>
                  </a:cubicBezTo>
                  <a:cubicBezTo>
                    <a:pt x="392" y="200"/>
                    <a:pt x="72" y="48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475" name="Line 24"/>
            <p:cNvSpPr>
              <a:spLocks noChangeShapeType="1"/>
            </p:cNvSpPr>
            <p:nvPr/>
          </p:nvSpPr>
          <p:spPr bwMode="auto">
            <a:xfrm flipH="1" flipV="1">
              <a:off x="2115" y="1506"/>
              <a:ext cx="144" cy="9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21914" name="Text Box 26"/>
          <p:cNvSpPr txBox="1">
            <a:spLocks noChangeArrowheads="1"/>
          </p:cNvSpPr>
          <p:nvPr/>
        </p:nvSpPr>
        <p:spPr bwMode="auto">
          <a:xfrm>
            <a:off x="4648200" y="2438400"/>
            <a:ext cx="1295400" cy="41592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状态反馈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457200" y="4876800"/>
            <a:ext cx="3581400" cy="396875"/>
            <a:chOff x="144" y="1152"/>
            <a:chExt cx="1728" cy="250"/>
          </a:xfrm>
        </p:grpSpPr>
        <p:sp>
          <p:nvSpPr>
            <p:cNvPr id="421916" name="Text Box 28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  <a:r>
                <a:rPr lang="en-US" altLang="zh-CN"/>
                <a:t>2</a:t>
              </a:r>
              <a:r>
                <a:rPr lang="zh-CN" altLang="en-US"/>
                <a:t>、微指令微程序</a:t>
              </a:r>
            </a:p>
          </p:txBody>
        </p:sp>
        <p:sp>
          <p:nvSpPr>
            <p:cNvPr id="61473" name="Line 29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85800" y="5410200"/>
            <a:ext cx="1752600" cy="381000"/>
            <a:chOff x="0" y="1200"/>
            <a:chExt cx="2423" cy="240"/>
          </a:xfrm>
        </p:grpSpPr>
        <p:sp>
          <p:nvSpPr>
            <p:cNvPr id="61470" name="AutoShape 31"/>
            <p:cNvSpPr>
              <a:spLocks noChangeArrowheads="1"/>
            </p:cNvSpPr>
            <p:nvPr/>
          </p:nvSpPr>
          <p:spPr bwMode="auto">
            <a:xfrm>
              <a:off x="0" y="1200"/>
              <a:ext cx="1819" cy="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70047"/>
                </a:gs>
                <a:gs pos="100000">
                  <a:srgbClr val="990099"/>
                </a:gs>
              </a:gsLst>
              <a:lin ang="0" scaled="1"/>
            </a:gra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微指令</a:t>
              </a:r>
            </a:p>
          </p:txBody>
        </p:sp>
        <p:sp>
          <p:nvSpPr>
            <p:cNvPr id="61471" name="Line 32"/>
            <p:cNvSpPr>
              <a:spLocks noChangeShapeType="1"/>
            </p:cNvSpPr>
            <p:nvPr/>
          </p:nvSpPr>
          <p:spPr bwMode="auto">
            <a:xfrm flipV="1">
              <a:off x="1854" y="1326"/>
              <a:ext cx="569" cy="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21921" name="Text Box 33"/>
          <p:cNvSpPr txBox="1">
            <a:spLocks noChangeArrowheads="1"/>
          </p:cNvSpPr>
          <p:nvPr/>
        </p:nvSpPr>
        <p:spPr bwMode="auto">
          <a:xfrm>
            <a:off x="2514600" y="5410200"/>
            <a:ext cx="259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若干条微命令的集合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11188" y="5876925"/>
            <a:ext cx="1752600" cy="381000"/>
            <a:chOff x="0" y="1200"/>
            <a:chExt cx="2423" cy="240"/>
          </a:xfrm>
        </p:grpSpPr>
        <p:sp>
          <p:nvSpPr>
            <p:cNvPr id="61468" name="AutoShape 35"/>
            <p:cNvSpPr>
              <a:spLocks noChangeArrowheads="1"/>
            </p:cNvSpPr>
            <p:nvPr/>
          </p:nvSpPr>
          <p:spPr bwMode="auto">
            <a:xfrm>
              <a:off x="0" y="1200"/>
              <a:ext cx="1819" cy="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70047"/>
                </a:gs>
                <a:gs pos="100000">
                  <a:srgbClr val="990099"/>
                </a:gs>
              </a:gsLst>
              <a:lin ang="0" scaled="1"/>
            </a:gra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微程序</a:t>
              </a:r>
            </a:p>
          </p:txBody>
        </p:sp>
        <p:sp>
          <p:nvSpPr>
            <p:cNvPr id="61469" name="Line 36"/>
            <p:cNvSpPr>
              <a:spLocks noChangeShapeType="1"/>
            </p:cNvSpPr>
            <p:nvPr/>
          </p:nvSpPr>
          <p:spPr bwMode="auto">
            <a:xfrm flipV="1">
              <a:off x="1854" y="1326"/>
              <a:ext cx="569" cy="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21925" name="Text Box 37"/>
          <p:cNvSpPr txBox="1">
            <a:spLocks noChangeArrowheads="1"/>
          </p:cNvSpPr>
          <p:nvPr/>
        </p:nvSpPr>
        <p:spPr bwMode="auto">
          <a:xfrm>
            <a:off x="2514600" y="5867400"/>
            <a:ext cx="2590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若干条微指令的序列</a:t>
            </a:r>
          </a:p>
        </p:txBody>
      </p:sp>
      <p:sp>
        <p:nvSpPr>
          <p:cNvPr id="421926" name="Text Box 38"/>
          <p:cNvSpPr txBox="1">
            <a:spLocks noChangeArrowheads="1"/>
          </p:cNvSpPr>
          <p:nvPr/>
        </p:nvSpPr>
        <p:spPr bwMode="auto">
          <a:xfrm>
            <a:off x="5334000" y="5486400"/>
            <a:ext cx="2667000" cy="7207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在计算机中一条机器指令对应一段微程序</a:t>
            </a:r>
          </a:p>
        </p:txBody>
      </p: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228600" y="3962400"/>
            <a:ext cx="3581400" cy="381000"/>
            <a:chOff x="0" y="1200"/>
            <a:chExt cx="2423" cy="240"/>
          </a:xfrm>
        </p:grpSpPr>
        <p:sp>
          <p:nvSpPr>
            <p:cNvPr id="61466" name="AutoShape 40"/>
            <p:cNvSpPr>
              <a:spLocks noChangeArrowheads="1"/>
            </p:cNvSpPr>
            <p:nvPr/>
          </p:nvSpPr>
          <p:spPr bwMode="auto">
            <a:xfrm>
              <a:off x="0" y="1200"/>
              <a:ext cx="1819" cy="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70047"/>
                </a:gs>
                <a:gs pos="100000">
                  <a:srgbClr val="990099"/>
                </a:gs>
              </a:gsLst>
              <a:lin ang="0" scaled="1"/>
            </a:gra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微程序控制基本思想</a:t>
              </a:r>
            </a:p>
          </p:txBody>
        </p:sp>
        <p:sp>
          <p:nvSpPr>
            <p:cNvPr id="61467" name="Line 41"/>
            <p:cNvSpPr>
              <a:spLocks noChangeShapeType="1"/>
            </p:cNvSpPr>
            <p:nvPr/>
          </p:nvSpPr>
          <p:spPr bwMode="auto">
            <a:xfrm flipV="1">
              <a:off x="1854" y="1326"/>
              <a:ext cx="569" cy="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21930" name="Text Box 42"/>
          <p:cNvSpPr txBox="1">
            <a:spLocks noChangeArrowheads="1"/>
          </p:cNvSpPr>
          <p:nvPr/>
        </p:nvSpPr>
        <p:spPr bwMode="auto">
          <a:xfrm>
            <a:off x="3733800" y="3962400"/>
            <a:ext cx="4953000" cy="1025525"/>
          </a:xfrm>
          <a:prstGeom prst="rect">
            <a:avLst/>
          </a:prstGeom>
          <a:noFill/>
          <a:ln w="19050">
            <a:solidFill>
              <a:srgbClr val="3399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</a:t>
            </a:r>
            <a:r>
              <a:rPr lang="zh-CN" altLang="en-US"/>
              <a:t>仿照解题程序的方法，把所有的操作控制信号汇集在一起，编成微指令，存放在</a:t>
            </a:r>
            <a:r>
              <a:rPr lang="en-US" altLang="zh-CN"/>
              <a:t>EPROM</a:t>
            </a:r>
            <a:r>
              <a:rPr lang="zh-CN" altLang="en-US"/>
              <a:t>中。</a:t>
            </a:r>
          </a:p>
        </p:txBody>
      </p:sp>
      <p:sp>
        <p:nvSpPr>
          <p:cNvPr id="421931" name="Text Box 43"/>
          <p:cNvSpPr txBox="1">
            <a:spLocks noChangeArrowheads="1"/>
          </p:cNvSpPr>
          <p:nvPr/>
        </p:nvSpPr>
        <p:spPr bwMode="auto">
          <a:xfrm>
            <a:off x="3352800" y="2438400"/>
            <a:ext cx="838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2" grpId="0" animBg="1" autoUpdateAnimBg="0"/>
      <p:bldP spid="421896" grpId="0" animBg="1" autoUpdateAnimBg="0"/>
      <p:bldP spid="421901" grpId="0" autoUpdateAnimBg="0"/>
      <p:bldP spid="421902" grpId="0" animBg="1" autoUpdateAnimBg="0"/>
      <p:bldP spid="421903" grpId="0" animBg="1" autoUpdateAnimBg="0"/>
      <p:bldP spid="421904" grpId="0" autoUpdateAnimBg="0"/>
      <p:bldP spid="421907" grpId="0" animBg="1"/>
      <p:bldP spid="421908" grpId="0" animBg="1"/>
      <p:bldP spid="421909" grpId="0" animBg="1" autoUpdateAnimBg="0"/>
      <p:bldP spid="421910" grpId="0" animBg="1" autoUpdateAnimBg="0"/>
      <p:bldP spid="421914" grpId="0" animBg="1" autoUpdateAnimBg="0"/>
      <p:bldP spid="421921" grpId="0" autoUpdateAnimBg="0"/>
      <p:bldP spid="421925" grpId="0" autoUpdateAnimBg="0"/>
      <p:bldP spid="421926" grpId="0" animBg="1" autoUpdateAnimBg="0"/>
      <p:bldP spid="421930" grpId="0" animBg="1" autoUpdateAnimBg="0"/>
      <p:bldP spid="42193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81800" y="6400800"/>
            <a:ext cx="236220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微程序与机器指令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95288" y="203200"/>
            <a:ext cx="2362200" cy="3606800"/>
            <a:chOff x="249" y="128"/>
            <a:chExt cx="1488" cy="2272"/>
          </a:xfrm>
        </p:grpSpPr>
        <p:sp>
          <p:nvSpPr>
            <p:cNvPr id="62495" name="AutoShape 4"/>
            <p:cNvSpPr>
              <a:spLocks noChangeArrowheads="1"/>
            </p:cNvSpPr>
            <p:nvPr/>
          </p:nvSpPr>
          <p:spPr bwMode="auto">
            <a:xfrm>
              <a:off x="624" y="432"/>
              <a:ext cx="912" cy="1968"/>
            </a:xfrm>
            <a:prstGeom prst="flowChartPunchedTap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2496" name="Text Box 5"/>
            <p:cNvSpPr txBox="1">
              <a:spLocks noChangeArrowheads="1"/>
            </p:cNvSpPr>
            <p:nvPr/>
          </p:nvSpPr>
          <p:spPr bwMode="auto">
            <a:xfrm>
              <a:off x="249" y="128"/>
              <a:ext cx="1488" cy="262"/>
            </a:xfrm>
            <a:prstGeom prst="rect">
              <a:avLst/>
            </a:prstGeom>
            <a:noFill/>
            <a:ln w="19050">
              <a:solidFill>
                <a:srgbClr val="FF3399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内存中的汇编语言</a:t>
              </a:r>
            </a:p>
          </p:txBody>
        </p:sp>
        <p:sp>
          <p:nvSpPr>
            <p:cNvPr id="62497" name="Text Box 6"/>
            <p:cNvSpPr txBox="1">
              <a:spLocks noChangeArrowheads="1"/>
            </p:cNvSpPr>
            <p:nvPr/>
          </p:nvSpPr>
          <p:spPr bwMode="auto">
            <a:xfrm>
              <a:off x="624" y="1056"/>
              <a:ext cx="91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ADD R</a:t>
              </a:r>
              <a:r>
                <a:rPr lang="en-US" altLang="zh-CN" baseline="-25000"/>
                <a:t>1</a:t>
              </a:r>
              <a:r>
                <a:rPr lang="en-US" altLang="zh-CN"/>
                <a:t>,R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62498" name="Text Box 7"/>
            <p:cNvSpPr txBox="1">
              <a:spLocks noChangeArrowheads="1"/>
            </p:cNvSpPr>
            <p:nvPr/>
          </p:nvSpPr>
          <p:spPr bwMode="auto">
            <a:xfrm>
              <a:off x="625" y="1317"/>
              <a:ext cx="91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SUB A,R1</a:t>
              </a:r>
              <a:endParaRPr lang="en-US" altLang="zh-CN" baseline="-25000"/>
            </a:p>
          </p:txBody>
        </p:sp>
        <p:sp>
          <p:nvSpPr>
            <p:cNvPr id="62499" name="Text Box 8"/>
            <p:cNvSpPr txBox="1">
              <a:spLocks noChangeArrowheads="1"/>
            </p:cNvSpPr>
            <p:nvPr/>
          </p:nvSpPr>
          <p:spPr bwMode="auto">
            <a:xfrm>
              <a:off x="432" y="672"/>
              <a:ext cx="14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62500" name="Text Box 9"/>
            <p:cNvSpPr txBox="1">
              <a:spLocks noChangeArrowheads="1"/>
            </p:cNvSpPr>
            <p:nvPr/>
          </p:nvSpPr>
          <p:spPr bwMode="auto">
            <a:xfrm>
              <a:off x="432" y="864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62501" name="Text Box 10"/>
            <p:cNvSpPr txBox="1">
              <a:spLocks noChangeArrowheads="1"/>
            </p:cNvSpPr>
            <p:nvPr/>
          </p:nvSpPr>
          <p:spPr bwMode="auto">
            <a:xfrm>
              <a:off x="432" y="1056"/>
              <a:ext cx="306" cy="5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eaVert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62502" name="Text Box 11"/>
            <p:cNvSpPr txBox="1">
              <a:spLocks noChangeArrowheads="1"/>
            </p:cNvSpPr>
            <p:nvPr/>
          </p:nvSpPr>
          <p:spPr bwMode="auto">
            <a:xfrm>
              <a:off x="960" y="624"/>
              <a:ext cx="306" cy="5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eaVert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62503" name="Text Box 12"/>
            <p:cNvSpPr txBox="1">
              <a:spLocks noChangeArrowheads="1"/>
            </p:cNvSpPr>
            <p:nvPr/>
          </p:nvSpPr>
          <p:spPr bwMode="auto">
            <a:xfrm>
              <a:off x="912" y="1536"/>
              <a:ext cx="306" cy="5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eaVert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…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438400" y="457200"/>
            <a:ext cx="2819400" cy="1676400"/>
            <a:chOff x="1536" y="288"/>
            <a:chExt cx="1776" cy="1056"/>
          </a:xfrm>
        </p:grpSpPr>
        <p:sp>
          <p:nvSpPr>
            <p:cNvPr id="62486" name="Rectangle 13"/>
            <p:cNvSpPr>
              <a:spLocks noChangeArrowheads="1"/>
            </p:cNvSpPr>
            <p:nvPr/>
          </p:nvSpPr>
          <p:spPr bwMode="auto">
            <a:xfrm>
              <a:off x="2688" y="288"/>
              <a:ext cx="624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2487" name="Rectangle 14"/>
            <p:cNvSpPr>
              <a:spLocks noChangeArrowheads="1"/>
            </p:cNvSpPr>
            <p:nvPr/>
          </p:nvSpPr>
          <p:spPr bwMode="auto">
            <a:xfrm>
              <a:off x="2688" y="432"/>
              <a:ext cx="624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2488" name="Rectangle 15"/>
            <p:cNvSpPr>
              <a:spLocks noChangeArrowheads="1"/>
            </p:cNvSpPr>
            <p:nvPr/>
          </p:nvSpPr>
          <p:spPr bwMode="auto">
            <a:xfrm>
              <a:off x="2688" y="912"/>
              <a:ext cx="624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2489" name="Rectangle 16"/>
            <p:cNvSpPr>
              <a:spLocks noChangeArrowheads="1"/>
            </p:cNvSpPr>
            <p:nvPr/>
          </p:nvSpPr>
          <p:spPr bwMode="auto">
            <a:xfrm>
              <a:off x="2688" y="1104"/>
              <a:ext cx="624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2490" name="Text Box 17"/>
            <p:cNvSpPr txBox="1">
              <a:spLocks noChangeArrowheads="1"/>
            </p:cNvSpPr>
            <p:nvPr/>
          </p:nvSpPr>
          <p:spPr bwMode="auto">
            <a:xfrm>
              <a:off x="2496" y="288"/>
              <a:ext cx="225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/>
                <a:t>1</a:t>
              </a:r>
            </a:p>
          </p:txBody>
        </p:sp>
        <p:sp>
          <p:nvSpPr>
            <p:cNvPr id="62491" name="Text Box 18"/>
            <p:cNvSpPr txBox="1">
              <a:spLocks noChangeArrowheads="1"/>
            </p:cNvSpPr>
            <p:nvPr/>
          </p:nvSpPr>
          <p:spPr bwMode="auto">
            <a:xfrm>
              <a:off x="2496" y="432"/>
              <a:ext cx="225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/>
                <a:t>2</a:t>
              </a:r>
            </a:p>
          </p:txBody>
        </p:sp>
        <p:sp>
          <p:nvSpPr>
            <p:cNvPr id="62492" name="Text Box 19"/>
            <p:cNvSpPr txBox="1">
              <a:spLocks noChangeArrowheads="1"/>
            </p:cNvSpPr>
            <p:nvPr/>
          </p:nvSpPr>
          <p:spPr bwMode="auto">
            <a:xfrm>
              <a:off x="2496" y="1152"/>
              <a:ext cx="225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/>
                <a:t>n</a:t>
              </a:r>
            </a:p>
          </p:txBody>
        </p:sp>
        <p:sp>
          <p:nvSpPr>
            <p:cNvPr id="62493" name="Line 20"/>
            <p:cNvSpPr>
              <a:spLocks noChangeShapeType="1"/>
            </p:cNvSpPr>
            <p:nvPr/>
          </p:nvSpPr>
          <p:spPr bwMode="auto">
            <a:xfrm flipV="1">
              <a:off x="1536" y="288"/>
              <a:ext cx="1008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2494" name="Line 21"/>
            <p:cNvSpPr>
              <a:spLocks noChangeShapeType="1"/>
            </p:cNvSpPr>
            <p:nvPr/>
          </p:nvSpPr>
          <p:spPr bwMode="auto">
            <a:xfrm>
              <a:off x="1536" y="1344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438400" y="2133600"/>
            <a:ext cx="2836863" cy="2286000"/>
            <a:chOff x="1536" y="1344"/>
            <a:chExt cx="1787" cy="1440"/>
          </a:xfrm>
        </p:grpSpPr>
        <p:sp>
          <p:nvSpPr>
            <p:cNvPr id="62477" name="Rectangle 24"/>
            <p:cNvSpPr>
              <a:spLocks noChangeArrowheads="1"/>
            </p:cNvSpPr>
            <p:nvPr/>
          </p:nvSpPr>
          <p:spPr bwMode="auto">
            <a:xfrm>
              <a:off x="2699" y="1728"/>
              <a:ext cx="624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2478" name="Rectangle 25"/>
            <p:cNvSpPr>
              <a:spLocks noChangeArrowheads="1"/>
            </p:cNvSpPr>
            <p:nvPr/>
          </p:nvSpPr>
          <p:spPr bwMode="auto">
            <a:xfrm>
              <a:off x="2699" y="1872"/>
              <a:ext cx="624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2479" name="Rectangle 26"/>
            <p:cNvSpPr>
              <a:spLocks noChangeArrowheads="1"/>
            </p:cNvSpPr>
            <p:nvPr/>
          </p:nvSpPr>
          <p:spPr bwMode="auto">
            <a:xfrm>
              <a:off x="2699" y="2352"/>
              <a:ext cx="624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2480" name="Rectangle 27"/>
            <p:cNvSpPr>
              <a:spLocks noChangeArrowheads="1"/>
            </p:cNvSpPr>
            <p:nvPr/>
          </p:nvSpPr>
          <p:spPr bwMode="auto">
            <a:xfrm>
              <a:off x="2699" y="2544"/>
              <a:ext cx="624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2481" name="Text Box 28"/>
            <p:cNvSpPr txBox="1">
              <a:spLocks noChangeArrowheads="1"/>
            </p:cNvSpPr>
            <p:nvPr/>
          </p:nvSpPr>
          <p:spPr bwMode="auto">
            <a:xfrm>
              <a:off x="2507" y="1728"/>
              <a:ext cx="225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/>
                <a:t>1</a:t>
              </a:r>
            </a:p>
          </p:txBody>
        </p:sp>
        <p:sp>
          <p:nvSpPr>
            <p:cNvPr id="62482" name="Text Box 29"/>
            <p:cNvSpPr txBox="1">
              <a:spLocks noChangeArrowheads="1"/>
            </p:cNvSpPr>
            <p:nvPr/>
          </p:nvSpPr>
          <p:spPr bwMode="auto">
            <a:xfrm>
              <a:off x="2507" y="1872"/>
              <a:ext cx="225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/>
                <a:t>2</a:t>
              </a:r>
            </a:p>
          </p:txBody>
        </p:sp>
        <p:sp>
          <p:nvSpPr>
            <p:cNvPr id="62483" name="Text Box 30"/>
            <p:cNvSpPr txBox="1">
              <a:spLocks noChangeArrowheads="1"/>
            </p:cNvSpPr>
            <p:nvPr/>
          </p:nvSpPr>
          <p:spPr bwMode="auto">
            <a:xfrm>
              <a:off x="2507" y="2592"/>
              <a:ext cx="225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/>
                <a:t>n</a:t>
              </a:r>
            </a:p>
          </p:txBody>
        </p:sp>
        <p:sp>
          <p:nvSpPr>
            <p:cNvPr id="62484" name="Line 31"/>
            <p:cNvSpPr>
              <a:spLocks noChangeShapeType="1"/>
            </p:cNvSpPr>
            <p:nvPr/>
          </p:nvSpPr>
          <p:spPr bwMode="auto">
            <a:xfrm>
              <a:off x="1536" y="1344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2485" name="Line 32"/>
            <p:cNvSpPr>
              <a:spLocks noChangeShapeType="1"/>
            </p:cNvSpPr>
            <p:nvPr/>
          </p:nvSpPr>
          <p:spPr bwMode="auto">
            <a:xfrm>
              <a:off x="1536" y="1584"/>
              <a:ext cx="1008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23971" name="Text Box 35"/>
          <p:cNvSpPr txBox="1">
            <a:spLocks noChangeArrowheads="1"/>
          </p:cNvSpPr>
          <p:nvPr/>
        </p:nvSpPr>
        <p:spPr bwMode="auto">
          <a:xfrm>
            <a:off x="3676650" y="96838"/>
            <a:ext cx="2362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ADD</a:t>
            </a:r>
            <a:r>
              <a:rPr lang="zh-CN" altLang="en-US"/>
              <a:t>指令的微程序</a:t>
            </a:r>
          </a:p>
        </p:txBody>
      </p:sp>
      <p:sp>
        <p:nvSpPr>
          <p:cNvPr id="423972" name="Text Box 36"/>
          <p:cNvSpPr txBox="1">
            <a:spLocks noChangeArrowheads="1"/>
          </p:cNvSpPr>
          <p:nvPr/>
        </p:nvSpPr>
        <p:spPr bwMode="auto">
          <a:xfrm>
            <a:off x="3505200" y="2286000"/>
            <a:ext cx="2362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AUB</a:t>
            </a:r>
            <a:r>
              <a:rPr lang="zh-CN" altLang="en-US"/>
              <a:t>指令的微程序</a:t>
            </a:r>
          </a:p>
        </p:txBody>
      </p:sp>
      <p:sp>
        <p:nvSpPr>
          <p:cNvPr id="423974" name="Line 38"/>
          <p:cNvSpPr>
            <a:spLocks noChangeShapeType="1"/>
          </p:cNvSpPr>
          <p:nvPr/>
        </p:nvSpPr>
        <p:spPr bwMode="auto">
          <a:xfrm>
            <a:off x="5105400" y="7620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3975" name="Text Box 39"/>
          <p:cNvSpPr txBox="1">
            <a:spLocks noChangeArrowheads="1"/>
          </p:cNvSpPr>
          <p:nvPr/>
        </p:nvSpPr>
        <p:spPr bwMode="auto">
          <a:xfrm>
            <a:off x="6096000" y="533400"/>
            <a:ext cx="1524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N</a:t>
            </a:r>
            <a:r>
              <a:rPr lang="zh-CN" altLang="en-US"/>
              <a:t>个微命令</a:t>
            </a:r>
          </a:p>
        </p:txBody>
      </p:sp>
      <p:sp>
        <p:nvSpPr>
          <p:cNvPr id="423976" name="Text Box 40"/>
          <p:cNvSpPr txBox="1">
            <a:spLocks noChangeArrowheads="1"/>
          </p:cNvSpPr>
          <p:nvPr/>
        </p:nvSpPr>
        <p:spPr bwMode="auto">
          <a:xfrm>
            <a:off x="6096000" y="2209800"/>
            <a:ext cx="22098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1C1C1C"/>
                </a:solidFill>
              </a:rPr>
              <a:t>投影组成原理</a:t>
            </a:r>
            <a:r>
              <a:rPr lang="en-US" altLang="zh-CN">
                <a:solidFill>
                  <a:srgbClr val="1C1C1C"/>
                </a:solidFill>
              </a:rPr>
              <a:t>P190</a:t>
            </a:r>
            <a:r>
              <a:rPr lang="zh-CN" altLang="en-US">
                <a:solidFill>
                  <a:srgbClr val="1C1C1C"/>
                </a:solidFill>
              </a:rPr>
              <a:t>图</a:t>
            </a:r>
          </a:p>
        </p:txBody>
      </p:sp>
      <p:sp>
        <p:nvSpPr>
          <p:cNvPr id="423982" name="Text Box 46"/>
          <p:cNvSpPr txBox="1">
            <a:spLocks noChangeArrowheads="1"/>
          </p:cNvSpPr>
          <p:nvPr/>
        </p:nvSpPr>
        <p:spPr bwMode="auto">
          <a:xfrm>
            <a:off x="684213" y="4076700"/>
            <a:ext cx="2362200" cy="396875"/>
          </a:xfrm>
          <a:prstGeom prst="rect">
            <a:avLst/>
          </a:prstGeom>
          <a:gradFill rotWithShape="0">
            <a:gsLst>
              <a:gs pos="0">
                <a:srgbClr val="5E1847"/>
              </a:gs>
              <a:gs pos="50000">
                <a:srgbClr val="CC3399"/>
              </a:gs>
              <a:gs pos="100000">
                <a:srgbClr val="5E1847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投影反汇编实例</a:t>
            </a:r>
          </a:p>
        </p:txBody>
      </p:sp>
      <p:sp>
        <p:nvSpPr>
          <p:cNvPr id="423983" name="Text Box 47"/>
          <p:cNvSpPr txBox="1">
            <a:spLocks noChangeArrowheads="1"/>
          </p:cNvSpPr>
          <p:nvPr/>
        </p:nvSpPr>
        <p:spPr bwMode="auto">
          <a:xfrm>
            <a:off x="684213" y="4724400"/>
            <a:ext cx="2362200" cy="396875"/>
          </a:xfrm>
          <a:prstGeom prst="rect">
            <a:avLst/>
          </a:prstGeom>
          <a:gradFill rotWithShape="0">
            <a:gsLst>
              <a:gs pos="0">
                <a:srgbClr val="5E1847"/>
              </a:gs>
              <a:gs pos="50000">
                <a:srgbClr val="CC3399"/>
              </a:gs>
              <a:gs pos="100000">
                <a:srgbClr val="5E1847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投影运算器框图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71" grpId="0" autoUpdateAnimBg="0"/>
      <p:bldP spid="423972" grpId="0" autoUpdateAnimBg="0"/>
      <p:bldP spid="423974" grpId="0" animBg="1"/>
      <p:bldP spid="423975" grpId="0" autoUpdateAnimBg="0"/>
      <p:bldP spid="423976" grpId="0" autoUpdateAnimBg="0"/>
      <p:bldP spid="423982" grpId="0" animBg="1" autoUpdateAnimBg="0"/>
      <p:bldP spid="42398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0" y="6553200"/>
            <a:ext cx="2667000" cy="3048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数字系统的设计流程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04800" y="338138"/>
            <a:ext cx="7239000" cy="5868987"/>
            <a:chOff x="192" y="213"/>
            <a:chExt cx="4560" cy="3697"/>
          </a:xfrm>
        </p:grpSpPr>
        <p:sp>
          <p:nvSpPr>
            <p:cNvPr id="32776" name="Text Box 4"/>
            <p:cNvSpPr txBox="1">
              <a:spLocks noChangeArrowheads="1"/>
            </p:cNvSpPr>
            <p:nvPr/>
          </p:nvSpPr>
          <p:spPr bwMode="auto">
            <a:xfrm>
              <a:off x="1517" y="213"/>
              <a:ext cx="120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概念设计</a:t>
              </a:r>
            </a:p>
          </p:txBody>
        </p:sp>
        <p:grpSp>
          <p:nvGrpSpPr>
            <p:cNvPr id="32777" name="Group 50"/>
            <p:cNvGrpSpPr>
              <a:grpSpLocks/>
            </p:cNvGrpSpPr>
            <p:nvPr/>
          </p:nvGrpSpPr>
          <p:grpSpPr bwMode="auto">
            <a:xfrm>
              <a:off x="1632" y="3360"/>
              <a:ext cx="1056" cy="550"/>
              <a:chOff x="1632" y="3360"/>
              <a:chExt cx="1056" cy="550"/>
            </a:xfrm>
          </p:grpSpPr>
          <p:sp>
            <p:nvSpPr>
              <p:cNvPr id="32822" name="Text Box 10"/>
              <p:cNvSpPr txBox="1">
                <a:spLocks noChangeArrowheads="1"/>
              </p:cNvSpPr>
              <p:nvPr/>
            </p:nvSpPr>
            <p:spPr bwMode="auto">
              <a:xfrm>
                <a:off x="1632" y="3648"/>
                <a:ext cx="105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/>
                  <a:t>芯片</a:t>
                </a:r>
              </a:p>
            </p:txBody>
          </p:sp>
          <p:sp>
            <p:nvSpPr>
              <p:cNvPr id="32823" name="Line 12"/>
              <p:cNvSpPr>
                <a:spLocks noChangeShapeType="1"/>
              </p:cNvSpPr>
              <p:nvPr/>
            </p:nvSpPr>
            <p:spPr bwMode="auto">
              <a:xfrm>
                <a:off x="2112" y="3360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2778" name="Group 49"/>
            <p:cNvGrpSpPr>
              <a:grpSpLocks/>
            </p:cNvGrpSpPr>
            <p:nvPr/>
          </p:nvGrpSpPr>
          <p:grpSpPr bwMode="auto">
            <a:xfrm>
              <a:off x="1344" y="2784"/>
              <a:ext cx="1536" cy="550"/>
              <a:chOff x="1344" y="2784"/>
              <a:chExt cx="1536" cy="550"/>
            </a:xfrm>
          </p:grpSpPr>
          <p:sp>
            <p:nvSpPr>
              <p:cNvPr id="32820" name="Text Box 9"/>
              <p:cNvSpPr txBox="1">
                <a:spLocks noChangeArrowheads="1"/>
              </p:cNvSpPr>
              <p:nvPr/>
            </p:nvSpPr>
            <p:spPr bwMode="auto">
              <a:xfrm>
                <a:off x="1344" y="3072"/>
                <a:ext cx="153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/>
                  <a:t>逻辑描述</a:t>
                </a:r>
              </a:p>
            </p:txBody>
          </p:sp>
          <p:sp>
            <p:nvSpPr>
              <p:cNvPr id="32821" name="Line 13"/>
              <p:cNvSpPr>
                <a:spLocks noChangeShapeType="1"/>
              </p:cNvSpPr>
              <p:nvPr/>
            </p:nvSpPr>
            <p:spPr bwMode="auto">
              <a:xfrm>
                <a:off x="2112" y="2784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2779" name="Group 48"/>
            <p:cNvGrpSpPr>
              <a:grpSpLocks/>
            </p:cNvGrpSpPr>
            <p:nvPr/>
          </p:nvGrpSpPr>
          <p:grpSpPr bwMode="auto">
            <a:xfrm>
              <a:off x="1584" y="2208"/>
              <a:ext cx="1056" cy="550"/>
              <a:chOff x="1584" y="2208"/>
              <a:chExt cx="1056" cy="550"/>
            </a:xfrm>
          </p:grpSpPr>
          <p:sp>
            <p:nvSpPr>
              <p:cNvPr id="32818" name="Text Box 8"/>
              <p:cNvSpPr txBox="1">
                <a:spLocks noChangeArrowheads="1"/>
              </p:cNvSpPr>
              <p:nvPr/>
            </p:nvSpPr>
            <p:spPr bwMode="auto">
              <a:xfrm>
                <a:off x="1584" y="2496"/>
                <a:ext cx="105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/>
                  <a:t>综合</a:t>
                </a:r>
              </a:p>
            </p:txBody>
          </p:sp>
          <p:sp>
            <p:nvSpPr>
              <p:cNvPr id="32819" name="Line 14"/>
              <p:cNvSpPr>
                <a:spLocks noChangeShapeType="1"/>
              </p:cNvSpPr>
              <p:nvPr/>
            </p:nvSpPr>
            <p:spPr bwMode="auto">
              <a:xfrm>
                <a:off x="2112" y="2208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2780" name="Group 47"/>
            <p:cNvGrpSpPr>
              <a:grpSpLocks/>
            </p:cNvGrpSpPr>
            <p:nvPr/>
          </p:nvGrpSpPr>
          <p:grpSpPr bwMode="auto">
            <a:xfrm>
              <a:off x="1296" y="1632"/>
              <a:ext cx="1536" cy="550"/>
              <a:chOff x="1296" y="1632"/>
              <a:chExt cx="1536" cy="550"/>
            </a:xfrm>
          </p:grpSpPr>
          <p:sp>
            <p:nvSpPr>
              <p:cNvPr id="32816" name="Text Box 7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153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/>
                  <a:t>子系统功能描述</a:t>
                </a:r>
              </a:p>
            </p:txBody>
          </p:sp>
          <p:sp>
            <p:nvSpPr>
              <p:cNvPr id="32817" name="Line 15"/>
              <p:cNvSpPr>
                <a:spLocks noChangeShapeType="1"/>
              </p:cNvSpPr>
              <p:nvPr/>
            </p:nvSpPr>
            <p:spPr bwMode="auto">
              <a:xfrm>
                <a:off x="2112" y="1632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2781" name="Group 46"/>
            <p:cNvGrpSpPr>
              <a:grpSpLocks/>
            </p:cNvGrpSpPr>
            <p:nvPr/>
          </p:nvGrpSpPr>
          <p:grpSpPr bwMode="auto">
            <a:xfrm>
              <a:off x="1526" y="1056"/>
              <a:ext cx="1200" cy="559"/>
              <a:chOff x="1526" y="1056"/>
              <a:chExt cx="1200" cy="559"/>
            </a:xfrm>
          </p:grpSpPr>
          <p:sp>
            <p:nvSpPr>
              <p:cNvPr id="32814" name="Text Box 6"/>
              <p:cNvSpPr txBox="1">
                <a:spLocks noChangeArrowheads="1"/>
              </p:cNvSpPr>
              <p:nvPr/>
            </p:nvSpPr>
            <p:spPr bwMode="auto">
              <a:xfrm>
                <a:off x="1526" y="1353"/>
                <a:ext cx="120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/>
                  <a:t>系统划分</a:t>
                </a:r>
              </a:p>
            </p:txBody>
          </p:sp>
          <p:sp>
            <p:nvSpPr>
              <p:cNvPr id="32815" name="Line 16"/>
              <p:cNvSpPr>
                <a:spLocks noChangeShapeType="1"/>
              </p:cNvSpPr>
              <p:nvPr/>
            </p:nvSpPr>
            <p:spPr bwMode="auto">
              <a:xfrm>
                <a:off x="2112" y="1056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2782" name="Group 45"/>
            <p:cNvGrpSpPr>
              <a:grpSpLocks/>
            </p:cNvGrpSpPr>
            <p:nvPr/>
          </p:nvGrpSpPr>
          <p:grpSpPr bwMode="auto">
            <a:xfrm>
              <a:off x="1344" y="480"/>
              <a:ext cx="1536" cy="550"/>
              <a:chOff x="1344" y="480"/>
              <a:chExt cx="1536" cy="550"/>
            </a:xfrm>
          </p:grpSpPr>
          <p:sp>
            <p:nvSpPr>
              <p:cNvPr id="32812" name="Text Box 5"/>
              <p:cNvSpPr txBox="1">
                <a:spLocks noChangeArrowheads="1"/>
              </p:cNvSpPr>
              <p:nvPr/>
            </p:nvSpPr>
            <p:spPr bwMode="auto">
              <a:xfrm>
                <a:off x="1344" y="768"/>
                <a:ext cx="153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/>
                  <a:t>系统设计和描述</a:t>
                </a:r>
              </a:p>
            </p:txBody>
          </p:sp>
          <p:sp>
            <p:nvSpPr>
              <p:cNvPr id="32813" name="Line 17"/>
              <p:cNvSpPr>
                <a:spLocks noChangeShapeType="1"/>
              </p:cNvSpPr>
              <p:nvPr/>
            </p:nvSpPr>
            <p:spPr bwMode="auto">
              <a:xfrm>
                <a:off x="2112" y="480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2783" name="Group 42"/>
            <p:cNvGrpSpPr>
              <a:grpSpLocks/>
            </p:cNvGrpSpPr>
            <p:nvPr/>
          </p:nvGrpSpPr>
          <p:grpSpPr bwMode="auto">
            <a:xfrm>
              <a:off x="240" y="576"/>
              <a:ext cx="1200" cy="624"/>
              <a:chOff x="240" y="576"/>
              <a:chExt cx="1200" cy="624"/>
            </a:xfrm>
          </p:grpSpPr>
          <p:sp>
            <p:nvSpPr>
              <p:cNvPr id="32805" name="Text Box 11"/>
              <p:cNvSpPr txBox="1">
                <a:spLocks noChangeArrowheads="1"/>
              </p:cNvSpPr>
              <p:nvPr/>
            </p:nvSpPr>
            <p:spPr bwMode="auto">
              <a:xfrm>
                <a:off x="240" y="768"/>
                <a:ext cx="81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/>
                  <a:t>系统验证</a:t>
                </a:r>
              </a:p>
            </p:txBody>
          </p:sp>
          <p:sp>
            <p:nvSpPr>
              <p:cNvPr id="32806" name="Line 18"/>
              <p:cNvSpPr>
                <a:spLocks noChangeShapeType="1"/>
              </p:cNvSpPr>
              <p:nvPr/>
            </p:nvSpPr>
            <p:spPr bwMode="auto">
              <a:xfrm flipV="1">
                <a:off x="912" y="5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07" name="Line 19"/>
              <p:cNvSpPr>
                <a:spLocks noChangeShapeType="1"/>
              </p:cNvSpPr>
              <p:nvPr/>
            </p:nvSpPr>
            <p:spPr bwMode="auto">
              <a:xfrm>
                <a:off x="912" y="57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08" name="Line 20"/>
              <p:cNvSpPr>
                <a:spLocks noChangeShapeType="1"/>
              </p:cNvSpPr>
              <p:nvPr/>
            </p:nvSpPr>
            <p:spPr bwMode="auto">
              <a:xfrm>
                <a:off x="1440" y="5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09" name="Line 21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10" name="Line 22"/>
              <p:cNvSpPr>
                <a:spLocks noChangeShapeType="1"/>
              </p:cNvSpPr>
              <p:nvPr/>
            </p:nvSpPr>
            <p:spPr bwMode="auto">
              <a:xfrm>
                <a:off x="912" y="1200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11" name="Line 23"/>
              <p:cNvSpPr>
                <a:spLocks noChangeShapeType="1"/>
              </p:cNvSpPr>
              <p:nvPr/>
            </p:nvSpPr>
            <p:spPr bwMode="auto">
              <a:xfrm flipV="1">
                <a:off x="912" y="100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2784" name="Group 43"/>
            <p:cNvGrpSpPr>
              <a:grpSpLocks/>
            </p:cNvGrpSpPr>
            <p:nvPr/>
          </p:nvGrpSpPr>
          <p:grpSpPr bwMode="auto">
            <a:xfrm>
              <a:off x="192" y="1728"/>
              <a:ext cx="1200" cy="624"/>
              <a:chOff x="192" y="1728"/>
              <a:chExt cx="1200" cy="624"/>
            </a:xfrm>
          </p:grpSpPr>
          <p:sp>
            <p:nvSpPr>
              <p:cNvPr id="32798" name="Text Box 24"/>
              <p:cNvSpPr txBox="1">
                <a:spLocks noChangeArrowheads="1"/>
              </p:cNvSpPr>
              <p:nvPr/>
            </p:nvSpPr>
            <p:spPr bwMode="auto">
              <a:xfrm>
                <a:off x="192" y="1920"/>
                <a:ext cx="81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/>
                  <a:t>功能验证</a:t>
                </a:r>
              </a:p>
            </p:txBody>
          </p:sp>
          <p:sp>
            <p:nvSpPr>
              <p:cNvPr id="32799" name="Line 25"/>
              <p:cNvSpPr>
                <a:spLocks noChangeShapeType="1"/>
              </p:cNvSpPr>
              <p:nvPr/>
            </p:nvSpPr>
            <p:spPr bwMode="auto">
              <a:xfrm flipV="1">
                <a:off x="864" y="172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00" name="Line 26"/>
              <p:cNvSpPr>
                <a:spLocks noChangeShapeType="1"/>
              </p:cNvSpPr>
              <p:nvPr/>
            </p:nvSpPr>
            <p:spPr bwMode="auto">
              <a:xfrm>
                <a:off x="864" y="1728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01" name="Line 27"/>
              <p:cNvSpPr>
                <a:spLocks noChangeShapeType="1"/>
              </p:cNvSpPr>
              <p:nvPr/>
            </p:nvSpPr>
            <p:spPr bwMode="auto">
              <a:xfrm>
                <a:off x="1392" y="172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02" name="Line 28"/>
              <p:cNvSpPr>
                <a:spLocks noChangeShapeType="1"/>
              </p:cNvSpPr>
              <p:nvPr/>
            </p:nvSpPr>
            <p:spPr bwMode="auto">
              <a:xfrm>
                <a:off x="1392" y="220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03" name="Line 29"/>
              <p:cNvSpPr>
                <a:spLocks noChangeShapeType="1"/>
              </p:cNvSpPr>
              <p:nvPr/>
            </p:nvSpPr>
            <p:spPr bwMode="auto">
              <a:xfrm>
                <a:off x="864" y="2352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804" name="Line 30"/>
              <p:cNvSpPr>
                <a:spLocks noChangeShapeType="1"/>
              </p:cNvSpPr>
              <p:nvPr/>
            </p:nvSpPr>
            <p:spPr bwMode="auto">
              <a:xfrm flipV="1">
                <a:off x="864" y="216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32785" name="Group 44"/>
            <p:cNvGrpSpPr>
              <a:grpSpLocks/>
            </p:cNvGrpSpPr>
            <p:nvPr/>
          </p:nvGrpSpPr>
          <p:grpSpPr bwMode="auto">
            <a:xfrm>
              <a:off x="240" y="2880"/>
              <a:ext cx="1200" cy="624"/>
              <a:chOff x="240" y="2880"/>
              <a:chExt cx="1200" cy="624"/>
            </a:xfrm>
          </p:grpSpPr>
          <p:sp>
            <p:nvSpPr>
              <p:cNvPr id="32791" name="Text Box 31"/>
              <p:cNvSpPr txBox="1">
                <a:spLocks noChangeArrowheads="1"/>
              </p:cNvSpPr>
              <p:nvPr/>
            </p:nvSpPr>
            <p:spPr bwMode="auto">
              <a:xfrm>
                <a:off x="240" y="3072"/>
                <a:ext cx="81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/>
                  <a:t>逻辑验证</a:t>
                </a:r>
              </a:p>
            </p:txBody>
          </p:sp>
          <p:sp>
            <p:nvSpPr>
              <p:cNvPr id="32792" name="Line 32"/>
              <p:cNvSpPr>
                <a:spLocks noChangeShapeType="1"/>
              </p:cNvSpPr>
              <p:nvPr/>
            </p:nvSpPr>
            <p:spPr bwMode="auto">
              <a:xfrm flipV="1">
                <a:off x="912" y="28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793" name="Line 33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794" name="Line 34"/>
              <p:cNvSpPr>
                <a:spLocks noChangeShapeType="1"/>
              </p:cNvSpPr>
              <p:nvPr/>
            </p:nvSpPr>
            <p:spPr bwMode="auto">
              <a:xfrm>
                <a:off x="1440" y="28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795" name="Line 35"/>
              <p:cNvSpPr>
                <a:spLocks noChangeShapeType="1"/>
              </p:cNvSpPr>
              <p:nvPr/>
            </p:nvSpPr>
            <p:spPr bwMode="auto">
              <a:xfrm>
                <a:off x="1440" y="336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796" name="Line 36"/>
              <p:cNvSpPr>
                <a:spLocks noChangeShapeType="1"/>
              </p:cNvSpPr>
              <p:nvPr/>
            </p:nvSpPr>
            <p:spPr bwMode="auto">
              <a:xfrm>
                <a:off x="912" y="3504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797" name="Line 37"/>
              <p:cNvSpPr>
                <a:spLocks noChangeShapeType="1"/>
              </p:cNvSpPr>
              <p:nvPr/>
            </p:nvSpPr>
            <p:spPr bwMode="auto">
              <a:xfrm flipV="1">
                <a:off x="912" y="33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2786" name="Text Box 38"/>
            <p:cNvSpPr txBox="1">
              <a:spLocks noChangeArrowheads="1"/>
            </p:cNvSpPr>
            <p:nvPr/>
          </p:nvSpPr>
          <p:spPr bwMode="auto">
            <a:xfrm>
              <a:off x="3840" y="1872"/>
              <a:ext cx="912" cy="26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设计者</a:t>
              </a:r>
            </a:p>
          </p:txBody>
        </p:sp>
        <p:grpSp>
          <p:nvGrpSpPr>
            <p:cNvPr id="32787" name="Group 53"/>
            <p:cNvGrpSpPr>
              <a:grpSpLocks/>
            </p:cNvGrpSpPr>
            <p:nvPr/>
          </p:nvGrpSpPr>
          <p:grpSpPr bwMode="auto">
            <a:xfrm>
              <a:off x="2853" y="960"/>
              <a:ext cx="1323" cy="2208"/>
              <a:chOff x="2853" y="960"/>
              <a:chExt cx="1323" cy="2208"/>
            </a:xfrm>
          </p:grpSpPr>
          <p:sp>
            <p:nvSpPr>
              <p:cNvPr id="32788" name="Line 39"/>
              <p:cNvSpPr>
                <a:spLocks noChangeShapeType="1"/>
              </p:cNvSpPr>
              <p:nvPr/>
            </p:nvSpPr>
            <p:spPr bwMode="auto">
              <a:xfrm flipH="1" flipV="1">
                <a:off x="2928" y="960"/>
                <a:ext cx="1248" cy="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789" name="Line 40"/>
              <p:cNvSpPr>
                <a:spLocks noChangeShapeType="1"/>
              </p:cNvSpPr>
              <p:nvPr/>
            </p:nvSpPr>
            <p:spPr bwMode="auto">
              <a:xfrm flipH="1">
                <a:off x="2880" y="2160"/>
                <a:ext cx="1296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2790" name="Line 41"/>
              <p:cNvSpPr>
                <a:spLocks noChangeShapeType="1"/>
              </p:cNvSpPr>
              <p:nvPr/>
            </p:nvSpPr>
            <p:spPr bwMode="auto">
              <a:xfrm flipH="1">
                <a:off x="2853" y="2016"/>
                <a:ext cx="987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5486400" y="4652963"/>
            <a:ext cx="3657600" cy="854075"/>
            <a:chOff x="3456" y="2928"/>
            <a:chExt cx="2304" cy="538"/>
          </a:xfrm>
        </p:grpSpPr>
        <p:sp>
          <p:nvSpPr>
            <p:cNvPr id="32774" name="Text Box 51"/>
            <p:cNvSpPr txBox="1">
              <a:spLocks noChangeArrowheads="1"/>
            </p:cNvSpPr>
            <p:nvPr/>
          </p:nvSpPr>
          <p:spPr bwMode="auto">
            <a:xfrm>
              <a:off x="3504" y="2928"/>
              <a:ext cx="216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accent2"/>
                  </a:solidFill>
                </a:rPr>
                <a:t>电子系统设计自动化  </a:t>
              </a:r>
              <a:r>
                <a:rPr lang="en-US" altLang="zh-CN">
                  <a:solidFill>
                    <a:schemeClr val="accent2"/>
                  </a:solidFill>
                </a:rPr>
                <a:t>EDA</a:t>
              </a:r>
            </a:p>
          </p:txBody>
        </p:sp>
        <p:sp>
          <p:nvSpPr>
            <p:cNvPr id="32775" name="Text Box 52"/>
            <p:cNvSpPr txBox="1">
              <a:spLocks noChangeArrowheads="1"/>
            </p:cNvSpPr>
            <p:nvPr/>
          </p:nvSpPr>
          <p:spPr bwMode="auto">
            <a:xfrm>
              <a:off x="3456" y="3216"/>
              <a:ext cx="23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Electronic Design Automation </a:t>
              </a:r>
            </a:p>
          </p:txBody>
        </p:sp>
      </p:grpSp>
      <p:sp>
        <p:nvSpPr>
          <p:cNvPr id="32773" name="Text Box 56"/>
          <p:cNvSpPr txBox="1">
            <a:spLocks noChangeArrowheads="1"/>
          </p:cNvSpPr>
          <p:nvPr/>
        </p:nvSpPr>
        <p:spPr bwMode="auto">
          <a:xfrm>
            <a:off x="5257800" y="990600"/>
            <a:ext cx="1219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53113" y="160338"/>
            <a:ext cx="3200400" cy="30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微程序控制器的设计举例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4572000" cy="3810000"/>
            <a:chOff x="816" y="576"/>
            <a:chExt cx="4320" cy="3285"/>
          </a:xfrm>
        </p:grpSpPr>
        <p:sp>
          <p:nvSpPr>
            <p:cNvPr id="24630" name="Rectangle 5"/>
            <p:cNvSpPr>
              <a:spLocks noChangeArrowheads="1"/>
            </p:cNvSpPr>
            <p:nvPr/>
          </p:nvSpPr>
          <p:spPr bwMode="auto">
            <a:xfrm>
              <a:off x="816" y="576"/>
              <a:ext cx="4320" cy="3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24579" name="Object 6"/>
            <p:cNvGraphicFramePr>
              <a:graphicFrameLocks noChangeAspect="1"/>
            </p:cNvGraphicFramePr>
            <p:nvPr/>
          </p:nvGraphicFramePr>
          <p:xfrm>
            <a:off x="816" y="576"/>
            <a:ext cx="4320" cy="3165"/>
          </p:xfrm>
          <a:graphic>
            <a:graphicData uri="http://schemas.openxmlformats.org/presentationml/2006/ole">
              <p:oleObj spid="_x0000_s24579" name="Flash 影片" r:id="rId3" imgW="5481360" imgH="4015800" progId="">
                <p:embed/>
              </p:oleObj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605338" y="0"/>
            <a:ext cx="4495800" cy="4876800"/>
            <a:chOff x="2928" y="624"/>
            <a:chExt cx="2832" cy="3072"/>
          </a:xfrm>
        </p:grpSpPr>
        <p:sp>
          <p:nvSpPr>
            <p:cNvPr id="24629" name="Rectangle 7"/>
            <p:cNvSpPr>
              <a:spLocks noChangeArrowheads="1"/>
            </p:cNvSpPr>
            <p:nvPr/>
          </p:nvSpPr>
          <p:spPr bwMode="auto">
            <a:xfrm>
              <a:off x="2928" y="624"/>
              <a:ext cx="2832" cy="3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24578" name="Object 9"/>
            <p:cNvGraphicFramePr>
              <a:graphicFrameLocks noChangeAspect="1"/>
            </p:cNvGraphicFramePr>
            <p:nvPr/>
          </p:nvGraphicFramePr>
          <p:xfrm>
            <a:off x="2928" y="624"/>
            <a:ext cx="2832" cy="3024"/>
          </p:xfrm>
          <a:graphic>
            <a:graphicData uri="http://schemas.openxmlformats.org/presentationml/2006/ole">
              <p:oleObj spid="_x0000_s24578" name="Flash 影片" r:id="rId4" imgW="4844880" imgH="4621680" progId="">
                <p:embed/>
              </p:oleObj>
            </a:graphicData>
          </a:graphic>
        </p:graphicFrame>
      </p:grpSp>
      <p:sp>
        <p:nvSpPr>
          <p:cNvPr id="429067" name="Text Box 11"/>
          <p:cNvSpPr txBox="1">
            <a:spLocks noChangeArrowheads="1"/>
          </p:cNvSpPr>
          <p:nvPr/>
        </p:nvSpPr>
        <p:spPr bwMode="auto">
          <a:xfrm>
            <a:off x="1219200" y="3962400"/>
            <a:ext cx="1447800" cy="4159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RAM→R</a:t>
            </a:r>
            <a:r>
              <a:rPr lang="en-US" altLang="zh-CN" baseline="-25000"/>
              <a:t>2</a:t>
            </a:r>
          </a:p>
        </p:txBody>
      </p:sp>
      <p:sp>
        <p:nvSpPr>
          <p:cNvPr id="429070" name="Text Box 14"/>
          <p:cNvSpPr txBox="1">
            <a:spLocks noChangeArrowheads="1"/>
          </p:cNvSpPr>
          <p:nvPr/>
        </p:nvSpPr>
        <p:spPr bwMode="auto">
          <a:xfrm>
            <a:off x="8431213" y="6051550"/>
            <a:ext cx="60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4   </a:t>
            </a:r>
          </a:p>
        </p:txBody>
      </p:sp>
      <p:sp>
        <p:nvSpPr>
          <p:cNvPr id="429071" name="Text Box 15"/>
          <p:cNvSpPr txBox="1">
            <a:spLocks noChangeArrowheads="1"/>
          </p:cNvSpPr>
          <p:nvPr/>
        </p:nvSpPr>
        <p:spPr bwMode="auto">
          <a:xfrm>
            <a:off x="7491413" y="6051550"/>
            <a:ext cx="60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429072" name="Text Box 16"/>
          <p:cNvSpPr txBox="1">
            <a:spLocks noChangeArrowheads="1"/>
          </p:cNvSpPr>
          <p:nvPr/>
        </p:nvSpPr>
        <p:spPr bwMode="auto">
          <a:xfrm>
            <a:off x="5486400" y="6037263"/>
            <a:ext cx="60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429073" name="Text Box 17"/>
          <p:cNvSpPr txBox="1">
            <a:spLocks noChangeArrowheads="1"/>
          </p:cNvSpPr>
          <p:nvPr/>
        </p:nvSpPr>
        <p:spPr bwMode="auto">
          <a:xfrm>
            <a:off x="6534150" y="6051550"/>
            <a:ext cx="60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429074" name="Text Box 18"/>
          <p:cNvSpPr txBox="1">
            <a:spLocks noChangeArrowheads="1"/>
          </p:cNvSpPr>
          <p:nvPr/>
        </p:nvSpPr>
        <p:spPr bwMode="auto">
          <a:xfrm>
            <a:off x="4395788" y="6003925"/>
            <a:ext cx="60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429075" name="Text Box 19"/>
          <p:cNvSpPr txBox="1">
            <a:spLocks noChangeArrowheads="1"/>
          </p:cNvSpPr>
          <p:nvPr/>
        </p:nvSpPr>
        <p:spPr bwMode="auto">
          <a:xfrm>
            <a:off x="3257550" y="6051550"/>
            <a:ext cx="60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429076" name="Text Box 20"/>
          <p:cNvSpPr txBox="1">
            <a:spLocks noChangeArrowheads="1"/>
          </p:cNvSpPr>
          <p:nvPr/>
        </p:nvSpPr>
        <p:spPr bwMode="auto">
          <a:xfrm>
            <a:off x="2114550" y="6051550"/>
            <a:ext cx="60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429077" name="Text Box 21"/>
          <p:cNvSpPr txBox="1">
            <a:spLocks noChangeArrowheads="1"/>
          </p:cNvSpPr>
          <p:nvPr/>
        </p:nvSpPr>
        <p:spPr bwMode="auto">
          <a:xfrm>
            <a:off x="1016000" y="6051550"/>
            <a:ext cx="60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429079" name="AutoShape 23"/>
          <p:cNvSpPr>
            <a:spLocks/>
          </p:cNvSpPr>
          <p:nvPr/>
        </p:nvSpPr>
        <p:spPr bwMode="auto">
          <a:xfrm rot="-5400000">
            <a:off x="8618538" y="5541963"/>
            <a:ext cx="114300" cy="762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9080" name="AutoShape 24"/>
          <p:cNvSpPr>
            <a:spLocks/>
          </p:cNvSpPr>
          <p:nvPr/>
        </p:nvSpPr>
        <p:spPr bwMode="auto">
          <a:xfrm rot="-5400000">
            <a:off x="7743825" y="5572125"/>
            <a:ext cx="114300" cy="762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9081" name="AutoShape 25"/>
          <p:cNvSpPr>
            <a:spLocks/>
          </p:cNvSpPr>
          <p:nvPr/>
        </p:nvSpPr>
        <p:spPr bwMode="auto">
          <a:xfrm rot="-5400000">
            <a:off x="6753225" y="5572125"/>
            <a:ext cx="114300" cy="762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9082" name="AutoShape 26"/>
          <p:cNvSpPr>
            <a:spLocks/>
          </p:cNvSpPr>
          <p:nvPr/>
        </p:nvSpPr>
        <p:spPr bwMode="auto">
          <a:xfrm rot="-5400000">
            <a:off x="5715794" y="5569744"/>
            <a:ext cx="114300" cy="795338"/>
          </a:xfrm>
          <a:prstGeom prst="leftBrace">
            <a:avLst>
              <a:gd name="adj1" fmla="val 5798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9083" name="AutoShape 27"/>
          <p:cNvSpPr>
            <a:spLocks/>
          </p:cNvSpPr>
          <p:nvPr/>
        </p:nvSpPr>
        <p:spPr bwMode="auto">
          <a:xfrm rot="-5400000">
            <a:off x="4572000" y="5572125"/>
            <a:ext cx="114300" cy="762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9084" name="Text Box 28"/>
          <p:cNvSpPr txBox="1">
            <a:spLocks noChangeArrowheads="1"/>
          </p:cNvSpPr>
          <p:nvPr/>
        </p:nvSpPr>
        <p:spPr bwMode="auto">
          <a:xfrm>
            <a:off x="0" y="5410200"/>
            <a:ext cx="9144000" cy="415925"/>
          </a:xfrm>
          <a:prstGeom prst="rect">
            <a:avLst/>
          </a:prstGeom>
          <a:noFill/>
          <a:ln w="19050">
            <a:solidFill>
              <a:srgbClr val="66FF33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1    1    0   1    0    1    0    0   0   0    0    0    0    0    0    0    0   0   0   0   0   0   0   1   0  0</a:t>
            </a:r>
          </a:p>
        </p:txBody>
      </p:sp>
      <p:sp>
        <p:nvSpPr>
          <p:cNvPr id="429085" name="Text Box 29"/>
          <p:cNvSpPr txBox="1">
            <a:spLocks noChangeArrowheads="1"/>
          </p:cNvSpPr>
          <p:nvPr/>
        </p:nvSpPr>
        <p:spPr bwMode="auto">
          <a:xfrm>
            <a:off x="57150" y="6051550"/>
            <a:ext cx="60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429086" name="AutoShape 30"/>
          <p:cNvSpPr>
            <a:spLocks/>
          </p:cNvSpPr>
          <p:nvPr/>
        </p:nvSpPr>
        <p:spPr bwMode="auto">
          <a:xfrm rot="-5400000">
            <a:off x="3476625" y="5572125"/>
            <a:ext cx="114300" cy="762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9087" name="AutoShape 31"/>
          <p:cNvSpPr>
            <a:spLocks/>
          </p:cNvSpPr>
          <p:nvPr/>
        </p:nvSpPr>
        <p:spPr bwMode="auto">
          <a:xfrm rot="-5400000">
            <a:off x="2333625" y="5572125"/>
            <a:ext cx="114300" cy="762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9088" name="AutoShape 32"/>
          <p:cNvSpPr>
            <a:spLocks/>
          </p:cNvSpPr>
          <p:nvPr/>
        </p:nvSpPr>
        <p:spPr bwMode="auto">
          <a:xfrm rot="-5400000">
            <a:off x="1283494" y="5555456"/>
            <a:ext cx="114300" cy="795338"/>
          </a:xfrm>
          <a:prstGeom prst="leftBrace">
            <a:avLst>
              <a:gd name="adj1" fmla="val 5798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9089" name="AutoShape 33"/>
          <p:cNvSpPr>
            <a:spLocks/>
          </p:cNvSpPr>
          <p:nvPr/>
        </p:nvSpPr>
        <p:spPr bwMode="auto">
          <a:xfrm rot="-5400000">
            <a:off x="352425" y="5572125"/>
            <a:ext cx="114300" cy="762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166688" y="4495800"/>
            <a:ext cx="9383713" cy="1066800"/>
            <a:chOff x="-105" y="2832"/>
            <a:chExt cx="5911" cy="672"/>
          </a:xfrm>
        </p:grpSpPr>
        <p:sp>
          <p:nvSpPr>
            <p:cNvPr id="24609" name="Text Box 12"/>
            <p:cNvSpPr txBox="1">
              <a:spLocks noChangeArrowheads="1"/>
            </p:cNvSpPr>
            <p:nvPr/>
          </p:nvSpPr>
          <p:spPr bwMode="auto">
            <a:xfrm>
              <a:off x="267" y="3099"/>
              <a:ext cx="8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S</a:t>
              </a:r>
              <a:r>
                <a:rPr lang="en-US" altLang="zh-CN" baseline="-25000"/>
                <a:t>3</a:t>
              </a:r>
              <a:r>
                <a:rPr lang="en-US" altLang="zh-CN"/>
                <a:t>S</a:t>
              </a:r>
              <a:r>
                <a:rPr lang="en-US" altLang="zh-CN" baseline="-25000"/>
                <a:t>2 </a:t>
              </a:r>
              <a:r>
                <a:rPr lang="en-US" altLang="zh-CN"/>
                <a:t>S</a:t>
              </a:r>
              <a:r>
                <a:rPr lang="en-US" altLang="zh-CN" baseline="-25000"/>
                <a:t>1</a:t>
              </a:r>
              <a:r>
                <a:rPr lang="en-US" altLang="zh-CN"/>
                <a:t>S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24610" name="Text Box 34"/>
            <p:cNvSpPr txBox="1">
              <a:spLocks noChangeArrowheads="1"/>
            </p:cNvSpPr>
            <p:nvPr/>
          </p:nvSpPr>
          <p:spPr bwMode="auto">
            <a:xfrm>
              <a:off x="-105" y="2873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ALU →BUS</a:t>
              </a:r>
            </a:p>
          </p:txBody>
        </p:sp>
        <p:sp>
          <p:nvSpPr>
            <p:cNvPr id="24611" name="Text Box 35"/>
            <p:cNvSpPr txBox="1">
              <a:spLocks noChangeArrowheads="1"/>
            </p:cNvSpPr>
            <p:nvPr/>
          </p:nvSpPr>
          <p:spPr bwMode="auto">
            <a:xfrm>
              <a:off x="1152" y="3168"/>
              <a:ext cx="24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M</a:t>
              </a:r>
            </a:p>
          </p:txBody>
        </p:sp>
        <p:sp>
          <p:nvSpPr>
            <p:cNvPr id="24612" name="Text Box 36"/>
            <p:cNvSpPr txBox="1">
              <a:spLocks noChangeArrowheads="1"/>
            </p:cNvSpPr>
            <p:nvPr/>
          </p:nvSpPr>
          <p:spPr bwMode="auto">
            <a:xfrm>
              <a:off x="1344" y="3072"/>
              <a:ext cx="28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+1</a:t>
              </a:r>
            </a:p>
          </p:txBody>
        </p:sp>
        <p:sp>
          <p:nvSpPr>
            <p:cNvPr id="24613" name="Text Box 37"/>
            <p:cNvSpPr txBox="1">
              <a:spLocks noChangeArrowheads="1"/>
            </p:cNvSpPr>
            <p:nvPr/>
          </p:nvSpPr>
          <p:spPr bwMode="auto">
            <a:xfrm>
              <a:off x="1584" y="3072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E</a:t>
              </a:r>
              <a:r>
                <a:rPr lang="en-US" altLang="zh-CN" baseline="-25000"/>
                <a:t>A  </a:t>
              </a:r>
              <a:r>
                <a:rPr lang="en-US" altLang="zh-CN"/>
                <a:t>E</a:t>
              </a:r>
              <a:r>
                <a:rPr lang="en-US" altLang="zh-CN" baseline="-25000"/>
                <a:t>B</a:t>
              </a:r>
            </a:p>
          </p:txBody>
        </p:sp>
        <p:sp>
          <p:nvSpPr>
            <p:cNvPr id="24614" name="Text Box 38"/>
            <p:cNvSpPr txBox="1">
              <a:spLocks noChangeArrowheads="1"/>
            </p:cNvSpPr>
            <p:nvPr/>
          </p:nvSpPr>
          <p:spPr bwMode="auto">
            <a:xfrm>
              <a:off x="1728" y="2832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R</a:t>
              </a:r>
              <a:r>
                <a:rPr lang="en-US" altLang="zh-CN" sz="1600" baseline="-25000"/>
                <a:t>B</a:t>
              </a:r>
              <a:r>
                <a:rPr lang="en-US" altLang="zh-CN" sz="1600"/>
                <a:t> →BUS</a:t>
              </a:r>
            </a:p>
          </p:txBody>
        </p:sp>
        <p:sp>
          <p:nvSpPr>
            <p:cNvPr id="24615" name="Text Box 39"/>
            <p:cNvSpPr txBox="1">
              <a:spLocks noChangeArrowheads="1"/>
            </p:cNvSpPr>
            <p:nvPr/>
          </p:nvSpPr>
          <p:spPr bwMode="auto">
            <a:xfrm>
              <a:off x="2208" y="3120"/>
              <a:ext cx="432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RDA</a:t>
              </a:r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2130" y="3044"/>
              <a:ext cx="78" cy="46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96" y="3072"/>
              <a:ext cx="0" cy="38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618" name="Text Box 42"/>
            <p:cNvSpPr txBox="1">
              <a:spLocks noChangeArrowheads="1"/>
            </p:cNvSpPr>
            <p:nvPr/>
          </p:nvSpPr>
          <p:spPr bwMode="auto">
            <a:xfrm>
              <a:off x="2688" y="3072"/>
              <a:ext cx="62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A</a:t>
              </a:r>
              <a:r>
                <a:rPr lang="zh-CN" altLang="en-US" sz="1600"/>
                <a:t>地址</a:t>
              </a:r>
            </a:p>
          </p:txBody>
        </p:sp>
        <p:sp>
          <p:nvSpPr>
            <p:cNvPr id="24619" name="AutoShape 43"/>
            <p:cNvSpPr>
              <a:spLocks/>
            </p:cNvSpPr>
            <p:nvPr/>
          </p:nvSpPr>
          <p:spPr bwMode="auto">
            <a:xfrm rot="5400000">
              <a:off x="2928" y="2976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620" name="Text Box 44"/>
            <p:cNvSpPr txBox="1">
              <a:spLocks noChangeArrowheads="1"/>
            </p:cNvSpPr>
            <p:nvPr/>
          </p:nvSpPr>
          <p:spPr bwMode="auto">
            <a:xfrm>
              <a:off x="3408" y="3216"/>
              <a:ext cx="432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RDB</a:t>
              </a:r>
            </a:p>
          </p:txBody>
        </p:sp>
        <p:sp>
          <p:nvSpPr>
            <p:cNvPr id="24621" name="Text Box 45"/>
            <p:cNvSpPr txBox="1">
              <a:spLocks noChangeArrowheads="1"/>
            </p:cNvSpPr>
            <p:nvPr/>
          </p:nvSpPr>
          <p:spPr bwMode="auto">
            <a:xfrm>
              <a:off x="3744" y="3072"/>
              <a:ext cx="62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B</a:t>
              </a:r>
              <a:r>
                <a:rPr lang="zh-CN" altLang="en-US" sz="1600"/>
                <a:t>地址</a:t>
              </a:r>
            </a:p>
          </p:txBody>
        </p:sp>
        <p:sp>
          <p:nvSpPr>
            <p:cNvPr id="24622" name="AutoShape 46"/>
            <p:cNvSpPr>
              <a:spLocks/>
            </p:cNvSpPr>
            <p:nvPr/>
          </p:nvSpPr>
          <p:spPr bwMode="auto">
            <a:xfrm rot="5400000">
              <a:off x="4080" y="3024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623" name="Text Box 47"/>
            <p:cNvSpPr txBox="1">
              <a:spLocks noChangeArrowheads="1"/>
            </p:cNvSpPr>
            <p:nvPr/>
          </p:nvSpPr>
          <p:spPr bwMode="auto">
            <a:xfrm>
              <a:off x="4310" y="3053"/>
              <a:ext cx="432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WRB</a:t>
              </a:r>
            </a:p>
          </p:txBody>
        </p:sp>
        <p:sp>
          <p:nvSpPr>
            <p:cNvPr id="24624" name="Text Box 48"/>
            <p:cNvSpPr txBox="1">
              <a:spLocks noChangeArrowheads="1"/>
            </p:cNvSpPr>
            <p:nvPr/>
          </p:nvSpPr>
          <p:spPr bwMode="auto">
            <a:xfrm>
              <a:off x="4569" y="3187"/>
              <a:ext cx="432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MRD</a:t>
              </a:r>
            </a:p>
          </p:txBody>
        </p:sp>
        <p:sp>
          <p:nvSpPr>
            <p:cNvPr id="24625" name="Text Box 49"/>
            <p:cNvSpPr txBox="1">
              <a:spLocks noChangeArrowheads="1"/>
            </p:cNvSpPr>
            <p:nvPr/>
          </p:nvSpPr>
          <p:spPr bwMode="auto">
            <a:xfrm>
              <a:off x="4782" y="3044"/>
              <a:ext cx="48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MWR</a:t>
              </a:r>
            </a:p>
          </p:txBody>
        </p:sp>
        <p:sp>
          <p:nvSpPr>
            <p:cNvPr id="24626" name="Text Box 50"/>
            <p:cNvSpPr txBox="1">
              <a:spLocks noChangeArrowheads="1"/>
            </p:cNvSpPr>
            <p:nvPr/>
          </p:nvSpPr>
          <p:spPr bwMode="auto">
            <a:xfrm>
              <a:off x="4990" y="3225"/>
              <a:ext cx="432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AR</a:t>
              </a:r>
            </a:p>
          </p:txBody>
        </p:sp>
        <p:sp>
          <p:nvSpPr>
            <p:cNvPr id="24627" name="Text Box 51"/>
            <p:cNvSpPr txBox="1">
              <a:spLocks noChangeArrowheads="1"/>
            </p:cNvSpPr>
            <p:nvPr/>
          </p:nvSpPr>
          <p:spPr bwMode="auto">
            <a:xfrm>
              <a:off x="5136" y="3072"/>
              <a:ext cx="432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IR</a:t>
              </a:r>
            </a:p>
          </p:txBody>
        </p:sp>
        <p:sp>
          <p:nvSpPr>
            <p:cNvPr id="24628" name="Text Box 52"/>
            <p:cNvSpPr txBox="1">
              <a:spLocks noChangeArrowheads="1"/>
            </p:cNvSpPr>
            <p:nvPr/>
          </p:nvSpPr>
          <p:spPr bwMode="auto">
            <a:xfrm>
              <a:off x="5374" y="3205"/>
              <a:ext cx="432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LDC</a:t>
              </a:r>
            </a:p>
          </p:txBody>
        </p:sp>
      </p:grpSp>
      <p:sp>
        <p:nvSpPr>
          <p:cNvPr id="429109" name="Oval 53"/>
          <p:cNvSpPr>
            <a:spLocks noChangeArrowheads="1"/>
          </p:cNvSpPr>
          <p:nvPr/>
        </p:nvSpPr>
        <p:spPr bwMode="auto">
          <a:xfrm>
            <a:off x="0" y="304800"/>
            <a:ext cx="838200" cy="914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9110" name="Oval 54"/>
          <p:cNvSpPr>
            <a:spLocks noChangeArrowheads="1"/>
          </p:cNvSpPr>
          <p:nvPr/>
        </p:nvSpPr>
        <p:spPr bwMode="auto">
          <a:xfrm>
            <a:off x="1219200" y="152400"/>
            <a:ext cx="6858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9111" name="Oval 55"/>
          <p:cNvSpPr>
            <a:spLocks noChangeArrowheads="1"/>
          </p:cNvSpPr>
          <p:nvPr/>
        </p:nvSpPr>
        <p:spPr bwMode="auto">
          <a:xfrm>
            <a:off x="1981200" y="381000"/>
            <a:ext cx="6858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9112" name="Oval 56"/>
          <p:cNvSpPr>
            <a:spLocks noChangeArrowheads="1"/>
          </p:cNvSpPr>
          <p:nvPr/>
        </p:nvSpPr>
        <p:spPr bwMode="auto">
          <a:xfrm>
            <a:off x="3048000" y="1752600"/>
            <a:ext cx="6858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9118" name="Rectangle 62"/>
          <p:cNvSpPr>
            <a:spLocks noChangeArrowheads="1"/>
          </p:cNvSpPr>
          <p:nvPr/>
        </p:nvSpPr>
        <p:spPr bwMode="auto">
          <a:xfrm>
            <a:off x="4495800" y="1752600"/>
            <a:ext cx="1219200" cy="762000"/>
          </a:xfrm>
          <a:prstGeom prst="rect">
            <a:avLst/>
          </a:prstGeom>
          <a:noFill/>
          <a:ln w="19050">
            <a:solidFill>
              <a:srgbClr val="FF33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7" grpId="0" animBg="1" autoUpdateAnimBg="0"/>
      <p:bldP spid="429070" grpId="0" autoUpdateAnimBg="0"/>
      <p:bldP spid="429071" grpId="0" autoUpdateAnimBg="0"/>
      <p:bldP spid="429072" grpId="0" autoUpdateAnimBg="0"/>
      <p:bldP spid="429073" grpId="0" autoUpdateAnimBg="0"/>
      <p:bldP spid="429074" grpId="0" autoUpdateAnimBg="0"/>
      <p:bldP spid="429075" grpId="0" autoUpdateAnimBg="0"/>
      <p:bldP spid="429076" grpId="0" autoUpdateAnimBg="0"/>
      <p:bldP spid="429077" grpId="0" autoUpdateAnimBg="0"/>
      <p:bldP spid="429079" grpId="0" animBg="1"/>
      <p:bldP spid="429080" grpId="0" animBg="1"/>
      <p:bldP spid="429081" grpId="0" animBg="1"/>
      <p:bldP spid="429082" grpId="0" animBg="1"/>
      <p:bldP spid="429083" grpId="0" animBg="1"/>
      <p:bldP spid="429084" grpId="0" animBg="1" autoUpdateAnimBg="0"/>
      <p:bldP spid="429085" grpId="0" autoUpdateAnimBg="0"/>
      <p:bldP spid="429086" grpId="0" animBg="1"/>
      <p:bldP spid="429087" grpId="0" animBg="1"/>
      <p:bldP spid="429088" grpId="0" animBg="1"/>
      <p:bldP spid="429089" grpId="0" animBg="1"/>
      <p:bldP spid="429109" grpId="0" animBg="1"/>
      <p:bldP spid="429110" grpId="0" animBg="1"/>
      <p:bldP spid="429111" grpId="0" animBg="1"/>
      <p:bldP spid="429112" grpId="0" animBg="1"/>
      <p:bldP spid="4291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53113" y="160338"/>
            <a:ext cx="3200400" cy="30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微程序控制器的设计举例</a:t>
            </a:r>
          </a:p>
        </p:txBody>
      </p:sp>
      <p:grpSp>
        <p:nvGrpSpPr>
          <p:cNvPr id="25605" name="Group 3"/>
          <p:cNvGrpSpPr>
            <a:grpSpLocks/>
          </p:cNvGrpSpPr>
          <p:nvPr/>
        </p:nvGrpSpPr>
        <p:grpSpPr bwMode="auto">
          <a:xfrm>
            <a:off x="0" y="0"/>
            <a:ext cx="4572000" cy="3810000"/>
            <a:chOff x="816" y="576"/>
            <a:chExt cx="4320" cy="3285"/>
          </a:xfrm>
        </p:grpSpPr>
        <p:sp>
          <p:nvSpPr>
            <p:cNvPr id="25658" name="Rectangle 4"/>
            <p:cNvSpPr>
              <a:spLocks noChangeArrowheads="1"/>
            </p:cNvSpPr>
            <p:nvPr/>
          </p:nvSpPr>
          <p:spPr bwMode="auto">
            <a:xfrm>
              <a:off x="816" y="576"/>
              <a:ext cx="4320" cy="3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25603" name="Object 5"/>
            <p:cNvGraphicFramePr>
              <a:graphicFrameLocks noChangeAspect="1"/>
            </p:cNvGraphicFramePr>
            <p:nvPr/>
          </p:nvGraphicFramePr>
          <p:xfrm>
            <a:off x="816" y="576"/>
            <a:ext cx="4320" cy="3165"/>
          </p:xfrm>
          <a:graphic>
            <a:graphicData uri="http://schemas.openxmlformats.org/presentationml/2006/ole">
              <p:oleObj spid="_x0000_s25603" name="Flash 影片" r:id="rId3" imgW="5481360" imgH="4015800" progId="">
                <p:embed/>
              </p:oleObj>
            </a:graphicData>
          </a:graphic>
        </p:graphicFrame>
      </p:grpSp>
      <p:grpSp>
        <p:nvGrpSpPr>
          <p:cNvPr id="25606" name="Group 6"/>
          <p:cNvGrpSpPr>
            <a:grpSpLocks/>
          </p:cNvGrpSpPr>
          <p:nvPr/>
        </p:nvGrpSpPr>
        <p:grpSpPr bwMode="auto">
          <a:xfrm>
            <a:off x="4676775" y="0"/>
            <a:ext cx="4495800" cy="4876800"/>
            <a:chOff x="2928" y="624"/>
            <a:chExt cx="2832" cy="3072"/>
          </a:xfrm>
        </p:grpSpPr>
        <p:sp>
          <p:nvSpPr>
            <p:cNvPr id="25657" name="Rectangle 7"/>
            <p:cNvSpPr>
              <a:spLocks noChangeArrowheads="1"/>
            </p:cNvSpPr>
            <p:nvPr/>
          </p:nvSpPr>
          <p:spPr bwMode="auto">
            <a:xfrm>
              <a:off x="2928" y="624"/>
              <a:ext cx="2832" cy="3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25602" name="Object 8"/>
            <p:cNvGraphicFramePr>
              <a:graphicFrameLocks noChangeAspect="1"/>
            </p:cNvGraphicFramePr>
            <p:nvPr/>
          </p:nvGraphicFramePr>
          <p:xfrm>
            <a:off x="2928" y="624"/>
            <a:ext cx="2832" cy="3024"/>
          </p:xfrm>
          <a:graphic>
            <a:graphicData uri="http://schemas.openxmlformats.org/presentationml/2006/ole">
              <p:oleObj spid="_x0000_s25602" name="Flash 影片" r:id="rId4" imgW="4844880" imgH="4621680" progId="">
                <p:embed/>
              </p:oleObj>
            </a:graphicData>
          </a:graphic>
        </p:graphicFrame>
      </p:grp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1219200" y="3962400"/>
            <a:ext cx="1447800" cy="4159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RAM→R</a:t>
            </a:r>
            <a:r>
              <a:rPr lang="en-US" altLang="zh-CN" baseline="-25000"/>
              <a:t>2</a:t>
            </a:r>
          </a:p>
        </p:txBody>
      </p:sp>
      <p:sp>
        <p:nvSpPr>
          <p:cNvPr id="25608" name="Text Box 10"/>
          <p:cNvSpPr txBox="1">
            <a:spLocks noChangeArrowheads="1"/>
          </p:cNvSpPr>
          <p:nvPr/>
        </p:nvSpPr>
        <p:spPr bwMode="auto">
          <a:xfrm>
            <a:off x="8431213" y="6051550"/>
            <a:ext cx="60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4   </a:t>
            </a:r>
          </a:p>
        </p:txBody>
      </p:sp>
      <p:sp>
        <p:nvSpPr>
          <p:cNvPr id="25609" name="Text Box 11"/>
          <p:cNvSpPr txBox="1">
            <a:spLocks noChangeArrowheads="1"/>
          </p:cNvSpPr>
          <p:nvPr/>
        </p:nvSpPr>
        <p:spPr bwMode="auto">
          <a:xfrm>
            <a:off x="7491413" y="6051550"/>
            <a:ext cx="60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5486400" y="6037263"/>
            <a:ext cx="60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5611" name="Text Box 13"/>
          <p:cNvSpPr txBox="1">
            <a:spLocks noChangeArrowheads="1"/>
          </p:cNvSpPr>
          <p:nvPr/>
        </p:nvSpPr>
        <p:spPr bwMode="auto">
          <a:xfrm>
            <a:off x="6534150" y="6051550"/>
            <a:ext cx="60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5612" name="Text Box 14"/>
          <p:cNvSpPr txBox="1">
            <a:spLocks noChangeArrowheads="1"/>
          </p:cNvSpPr>
          <p:nvPr/>
        </p:nvSpPr>
        <p:spPr bwMode="auto">
          <a:xfrm>
            <a:off x="4395788" y="6003925"/>
            <a:ext cx="60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5613" name="Text Box 15"/>
          <p:cNvSpPr txBox="1">
            <a:spLocks noChangeArrowheads="1"/>
          </p:cNvSpPr>
          <p:nvPr/>
        </p:nvSpPr>
        <p:spPr bwMode="auto">
          <a:xfrm>
            <a:off x="3257550" y="6051550"/>
            <a:ext cx="60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5614" name="Text Box 16"/>
          <p:cNvSpPr txBox="1">
            <a:spLocks noChangeArrowheads="1"/>
          </p:cNvSpPr>
          <p:nvPr/>
        </p:nvSpPr>
        <p:spPr bwMode="auto">
          <a:xfrm>
            <a:off x="2114550" y="6051550"/>
            <a:ext cx="60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25615" name="Text Box 17"/>
          <p:cNvSpPr txBox="1">
            <a:spLocks noChangeArrowheads="1"/>
          </p:cNvSpPr>
          <p:nvPr/>
        </p:nvSpPr>
        <p:spPr bwMode="auto">
          <a:xfrm>
            <a:off x="1016000" y="6051550"/>
            <a:ext cx="60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25616" name="AutoShape 18"/>
          <p:cNvSpPr>
            <a:spLocks/>
          </p:cNvSpPr>
          <p:nvPr/>
        </p:nvSpPr>
        <p:spPr bwMode="auto">
          <a:xfrm rot="-5400000">
            <a:off x="8618538" y="5541963"/>
            <a:ext cx="114300" cy="762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617" name="AutoShape 19"/>
          <p:cNvSpPr>
            <a:spLocks/>
          </p:cNvSpPr>
          <p:nvPr/>
        </p:nvSpPr>
        <p:spPr bwMode="auto">
          <a:xfrm rot="-5400000">
            <a:off x="7743825" y="5572125"/>
            <a:ext cx="114300" cy="762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618" name="AutoShape 20"/>
          <p:cNvSpPr>
            <a:spLocks/>
          </p:cNvSpPr>
          <p:nvPr/>
        </p:nvSpPr>
        <p:spPr bwMode="auto">
          <a:xfrm rot="-5400000">
            <a:off x="6753225" y="5572125"/>
            <a:ext cx="114300" cy="762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619" name="AutoShape 21"/>
          <p:cNvSpPr>
            <a:spLocks/>
          </p:cNvSpPr>
          <p:nvPr/>
        </p:nvSpPr>
        <p:spPr bwMode="auto">
          <a:xfrm rot="-5400000">
            <a:off x="5715794" y="5569744"/>
            <a:ext cx="114300" cy="795338"/>
          </a:xfrm>
          <a:prstGeom prst="leftBrace">
            <a:avLst>
              <a:gd name="adj1" fmla="val 5798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620" name="AutoShape 22"/>
          <p:cNvSpPr>
            <a:spLocks/>
          </p:cNvSpPr>
          <p:nvPr/>
        </p:nvSpPr>
        <p:spPr bwMode="auto">
          <a:xfrm rot="-5400000">
            <a:off x="4572000" y="5572125"/>
            <a:ext cx="114300" cy="762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621" name="Text Box 23"/>
          <p:cNvSpPr txBox="1">
            <a:spLocks noChangeArrowheads="1"/>
          </p:cNvSpPr>
          <p:nvPr/>
        </p:nvSpPr>
        <p:spPr bwMode="auto">
          <a:xfrm>
            <a:off x="0" y="5410200"/>
            <a:ext cx="914400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1    1    0   1    0    1    0    0   0   0    0    0    0    0    0    0    0   0   0   0   0   0   0   1   0  0</a:t>
            </a:r>
          </a:p>
        </p:txBody>
      </p:sp>
      <p:sp>
        <p:nvSpPr>
          <p:cNvPr id="25622" name="Text Box 24"/>
          <p:cNvSpPr txBox="1">
            <a:spLocks noChangeArrowheads="1"/>
          </p:cNvSpPr>
          <p:nvPr/>
        </p:nvSpPr>
        <p:spPr bwMode="auto">
          <a:xfrm>
            <a:off x="57150" y="6051550"/>
            <a:ext cx="609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25623" name="AutoShape 25"/>
          <p:cNvSpPr>
            <a:spLocks/>
          </p:cNvSpPr>
          <p:nvPr/>
        </p:nvSpPr>
        <p:spPr bwMode="auto">
          <a:xfrm rot="-5400000">
            <a:off x="3476625" y="5572125"/>
            <a:ext cx="114300" cy="762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624" name="AutoShape 26"/>
          <p:cNvSpPr>
            <a:spLocks/>
          </p:cNvSpPr>
          <p:nvPr/>
        </p:nvSpPr>
        <p:spPr bwMode="auto">
          <a:xfrm rot="-5400000">
            <a:off x="2333625" y="5572125"/>
            <a:ext cx="114300" cy="762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625" name="AutoShape 27"/>
          <p:cNvSpPr>
            <a:spLocks/>
          </p:cNvSpPr>
          <p:nvPr/>
        </p:nvSpPr>
        <p:spPr bwMode="auto">
          <a:xfrm rot="-5400000">
            <a:off x="1283494" y="5555456"/>
            <a:ext cx="114300" cy="795338"/>
          </a:xfrm>
          <a:prstGeom prst="leftBrace">
            <a:avLst>
              <a:gd name="adj1" fmla="val 5798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626" name="AutoShape 28"/>
          <p:cNvSpPr>
            <a:spLocks/>
          </p:cNvSpPr>
          <p:nvPr/>
        </p:nvSpPr>
        <p:spPr bwMode="auto">
          <a:xfrm rot="-5400000">
            <a:off x="352425" y="5572125"/>
            <a:ext cx="114300" cy="762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25627" name="Group 29"/>
          <p:cNvGrpSpPr>
            <a:grpSpLocks/>
          </p:cNvGrpSpPr>
          <p:nvPr/>
        </p:nvGrpSpPr>
        <p:grpSpPr bwMode="auto">
          <a:xfrm>
            <a:off x="-123825" y="4495800"/>
            <a:ext cx="9383713" cy="1066800"/>
            <a:chOff x="-105" y="2832"/>
            <a:chExt cx="5911" cy="672"/>
          </a:xfrm>
        </p:grpSpPr>
        <p:sp>
          <p:nvSpPr>
            <p:cNvPr id="25637" name="Text Box 30"/>
            <p:cNvSpPr txBox="1">
              <a:spLocks noChangeArrowheads="1"/>
            </p:cNvSpPr>
            <p:nvPr/>
          </p:nvSpPr>
          <p:spPr bwMode="auto">
            <a:xfrm>
              <a:off x="267" y="3099"/>
              <a:ext cx="8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S</a:t>
              </a:r>
              <a:r>
                <a:rPr lang="en-US" altLang="zh-CN" baseline="-25000"/>
                <a:t>3</a:t>
              </a:r>
              <a:r>
                <a:rPr lang="en-US" altLang="zh-CN"/>
                <a:t>S</a:t>
              </a:r>
              <a:r>
                <a:rPr lang="en-US" altLang="zh-CN" baseline="-25000"/>
                <a:t>2 </a:t>
              </a:r>
              <a:r>
                <a:rPr lang="en-US" altLang="zh-CN"/>
                <a:t>S</a:t>
              </a:r>
              <a:r>
                <a:rPr lang="en-US" altLang="zh-CN" baseline="-25000"/>
                <a:t>1</a:t>
              </a:r>
              <a:r>
                <a:rPr lang="en-US" altLang="zh-CN"/>
                <a:t>S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25638" name="Text Box 31"/>
            <p:cNvSpPr txBox="1">
              <a:spLocks noChangeArrowheads="1"/>
            </p:cNvSpPr>
            <p:nvPr/>
          </p:nvSpPr>
          <p:spPr bwMode="auto">
            <a:xfrm>
              <a:off x="-105" y="2873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ALU →BUS</a:t>
              </a:r>
            </a:p>
          </p:txBody>
        </p:sp>
        <p:sp>
          <p:nvSpPr>
            <p:cNvPr id="25639" name="Text Box 32"/>
            <p:cNvSpPr txBox="1">
              <a:spLocks noChangeArrowheads="1"/>
            </p:cNvSpPr>
            <p:nvPr/>
          </p:nvSpPr>
          <p:spPr bwMode="auto">
            <a:xfrm>
              <a:off x="1152" y="3168"/>
              <a:ext cx="24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M</a:t>
              </a:r>
            </a:p>
          </p:txBody>
        </p:sp>
        <p:sp>
          <p:nvSpPr>
            <p:cNvPr id="25640" name="Text Box 33"/>
            <p:cNvSpPr txBox="1">
              <a:spLocks noChangeArrowheads="1"/>
            </p:cNvSpPr>
            <p:nvPr/>
          </p:nvSpPr>
          <p:spPr bwMode="auto">
            <a:xfrm>
              <a:off x="1344" y="3072"/>
              <a:ext cx="28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+1</a:t>
              </a:r>
            </a:p>
          </p:txBody>
        </p:sp>
        <p:sp>
          <p:nvSpPr>
            <p:cNvPr id="25641" name="Text Box 34"/>
            <p:cNvSpPr txBox="1">
              <a:spLocks noChangeArrowheads="1"/>
            </p:cNvSpPr>
            <p:nvPr/>
          </p:nvSpPr>
          <p:spPr bwMode="auto">
            <a:xfrm>
              <a:off x="1584" y="3072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E</a:t>
              </a:r>
              <a:r>
                <a:rPr lang="en-US" altLang="zh-CN" baseline="-25000"/>
                <a:t>A  </a:t>
              </a:r>
              <a:r>
                <a:rPr lang="en-US" altLang="zh-CN"/>
                <a:t>E</a:t>
              </a:r>
              <a:r>
                <a:rPr lang="en-US" altLang="zh-CN" baseline="-25000"/>
                <a:t>B</a:t>
              </a:r>
            </a:p>
          </p:txBody>
        </p:sp>
        <p:sp>
          <p:nvSpPr>
            <p:cNvPr id="25642" name="Text Box 35"/>
            <p:cNvSpPr txBox="1">
              <a:spLocks noChangeArrowheads="1"/>
            </p:cNvSpPr>
            <p:nvPr/>
          </p:nvSpPr>
          <p:spPr bwMode="auto">
            <a:xfrm>
              <a:off x="1728" y="2832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R</a:t>
              </a:r>
              <a:r>
                <a:rPr lang="en-US" altLang="zh-CN" sz="1600" baseline="-25000"/>
                <a:t>B</a:t>
              </a:r>
              <a:r>
                <a:rPr lang="en-US" altLang="zh-CN" sz="1600"/>
                <a:t> →BUS</a:t>
              </a:r>
            </a:p>
          </p:txBody>
        </p:sp>
        <p:sp>
          <p:nvSpPr>
            <p:cNvPr id="25643" name="Text Box 36"/>
            <p:cNvSpPr txBox="1">
              <a:spLocks noChangeArrowheads="1"/>
            </p:cNvSpPr>
            <p:nvPr/>
          </p:nvSpPr>
          <p:spPr bwMode="auto">
            <a:xfrm>
              <a:off x="2208" y="3120"/>
              <a:ext cx="432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RDA</a:t>
              </a:r>
            </a:p>
          </p:txBody>
        </p:sp>
        <p:sp>
          <p:nvSpPr>
            <p:cNvPr id="25644" name="Line 37"/>
            <p:cNvSpPr>
              <a:spLocks noChangeShapeType="1"/>
            </p:cNvSpPr>
            <p:nvPr/>
          </p:nvSpPr>
          <p:spPr bwMode="auto">
            <a:xfrm>
              <a:off x="2130" y="3044"/>
              <a:ext cx="78" cy="4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645" name="Line 38"/>
            <p:cNvSpPr>
              <a:spLocks noChangeShapeType="1"/>
            </p:cNvSpPr>
            <p:nvPr/>
          </p:nvSpPr>
          <p:spPr bwMode="auto">
            <a:xfrm>
              <a:off x="96" y="307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646" name="Text Box 39"/>
            <p:cNvSpPr txBox="1">
              <a:spLocks noChangeArrowheads="1"/>
            </p:cNvSpPr>
            <p:nvPr/>
          </p:nvSpPr>
          <p:spPr bwMode="auto">
            <a:xfrm>
              <a:off x="2688" y="3072"/>
              <a:ext cx="62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A</a:t>
              </a:r>
              <a:r>
                <a:rPr lang="zh-CN" altLang="en-US" sz="1600"/>
                <a:t>地址</a:t>
              </a:r>
            </a:p>
          </p:txBody>
        </p:sp>
        <p:sp>
          <p:nvSpPr>
            <p:cNvPr id="25647" name="AutoShape 40"/>
            <p:cNvSpPr>
              <a:spLocks/>
            </p:cNvSpPr>
            <p:nvPr/>
          </p:nvSpPr>
          <p:spPr bwMode="auto">
            <a:xfrm rot="5400000">
              <a:off x="2928" y="2976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648" name="Text Box 41"/>
            <p:cNvSpPr txBox="1">
              <a:spLocks noChangeArrowheads="1"/>
            </p:cNvSpPr>
            <p:nvPr/>
          </p:nvSpPr>
          <p:spPr bwMode="auto">
            <a:xfrm>
              <a:off x="3408" y="3216"/>
              <a:ext cx="432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RDB</a:t>
              </a:r>
            </a:p>
          </p:txBody>
        </p:sp>
        <p:sp>
          <p:nvSpPr>
            <p:cNvPr id="25649" name="Text Box 42"/>
            <p:cNvSpPr txBox="1">
              <a:spLocks noChangeArrowheads="1"/>
            </p:cNvSpPr>
            <p:nvPr/>
          </p:nvSpPr>
          <p:spPr bwMode="auto">
            <a:xfrm>
              <a:off x="3744" y="3072"/>
              <a:ext cx="62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B</a:t>
              </a:r>
              <a:r>
                <a:rPr lang="zh-CN" altLang="en-US" sz="1600"/>
                <a:t>地址</a:t>
              </a:r>
            </a:p>
          </p:txBody>
        </p:sp>
        <p:sp>
          <p:nvSpPr>
            <p:cNvPr id="25650" name="AutoShape 43"/>
            <p:cNvSpPr>
              <a:spLocks/>
            </p:cNvSpPr>
            <p:nvPr/>
          </p:nvSpPr>
          <p:spPr bwMode="auto">
            <a:xfrm rot="5400000">
              <a:off x="4080" y="3024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651" name="Text Box 44"/>
            <p:cNvSpPr txBox="1">
              <a:spLocks noChangeArrowheads="1"/>
            </p:cNvSpPr>
            <p:nvPr/>
          </p:nvSpPr>
          <p:spPr bwMode="auto">
            <a:xfrm>
              <a:off x="4310" y="3053"/>
              <a:ext cx="432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WRB</a:t>
              </a:r>
            </a:p>
          </p:txBody>
        </p:sp>
        <p:sp>
          <p:nvSpPr>
            <p:cNvPr id="25652" name="Text Box 45"/>
            <p:cNvSpPr txBox="1">
              <a:spLocks noChangeArrowheads="1"/>
            </p:cNvSpPr>
            <p:nvPr/>
          </p:nvSpPr>
          <p:spPr bwMode="auto">
            <a:xfrm>
              <a:off x="4569" y="3187"/>
              <a:ext cx="432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MRD</a:t>
              </a:r>
            </a:p>
          </p:txBody>
        </p:sp>
        <p:sp>
          <p:nvSpPr>
            <p:cNvPr id="25653" name="Text Box 46"/>
            <p:cNvSpPr txBox="1">
              <a:spLocks noChangeArrowheads="1"/>
            </p:cNvSpPr>
            <p:nvPr/>
          </p:nvSpPr>
          <p:spPr bwMode="auto">
            <a:xfrm>
              <a:off x="4782" y="3044"/>
              <a:ext cx="48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MWR</a:t>
              </a:r>
            </a:p>
          </p:txBody>
        </p:sp>
        <p:sp>
          <p:nvSpPr>
            <p:cNvPr id="25654" name="Text Box 47"/>
            <p:cNvSpPr txBox="1">
              <a:spLocks noChangeArrowheads="1"/>
            </p:cNvSpPr>
            <p:nvPr/>
          </p:nvSpPr>
          <p:spPr bwMode="auto">
            <a:xfrm>
              <a:off x="4990" y="3225"/>
              <a:ext cx="432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AR</a:t>
              </a:r>
            </a:p>
          </p:txBody>
        </p:sp>
        <p:sp>
          <p:nvSpPr>
            <p:cNvPr id="25655" name="Text Box 48"/>
            <p:cNvSpPr txBox="1">
              <a:spLocks noChangeArrowheads="1"/>
            </p:cNvSpPr>
            <p:nvPr/>
          </p:nvSpPr>
          <p:spPr bwMode="auto">
            <a:xfrm>
              <a:off x="5136" y="3072"/>
              <a:ext cx="432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IR</a:t>
              </a:r>
            </a:p>
          </p:txBody>
        </p:sp>
        <p:sp>
          <p:nvSpPr>
            <p:cNvPr id="25656" name="Text Box 49"/>
            <p:cNvSpPr txBox="1">
              <a:spLocks noChangeArrowheads="1"/>
            </p:cNvSpPr>
            <p:nvPr/>
          </p:nvSpPr>
          <p:spPr bwMode="auto">
            <a:xfrm>
              <a:off x="5374" y="3205"/>
              <a:ext cx="432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LDC</a:t>
              </a:r>
            </a:p>
          </p:txBody>
        </p:sp>
      </p:grpSp>
      <p:sp>
        <p:nvSpPr>
          <p:cNvPr id="25628" name="Oval 50"/>
          <p:cNvSpPr>
            <a:spLocks noChangeArrowheads="1"/>
          </p:cNvSpPr>
          <p:nvPr/>
        </p:nvSpPr>
        <p:spPr bwMode="auto">
          <a:xfrm>
            <a:off x="0" y="304800"/>
            <a:ext cx="838200" cy="914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629" name="Oval 51"/>
          <p:cNvSpPr>
            <a:spLocks noChangeArrowheads="1"/>
          </p:cNvSpPr>
          <p:nvPr/>
        </p:nvSpPr>
        <p:spPr bwMode="auto">
          <a:xfrm>
            <a:off x="1219200" y="152400"/>
            <a:ext cx="6858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630" name="Oval 52"/>
          <p:cNvSpPr>
            <a:spLocks noChangeArrowheads="1"/>
          </p:cNvSpPr>
          <p:nvPr/>
        </p:nvSpPr>
        <p:spPr bwMode="auto">
          <a:xfrm>
            <a:off x="1981200" y="381000"/>
            <a:ext cx="6858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631" name="Oval 53"/>
          <p:cNvSpPr>
            <a:spLocks noChangeArrowheads="1"/>
          </p:cNvSpPr>
          <p:nvPr/>
        </p:nvSpPr>
        <p:spPr bwMode="auto">
          <a:xfrm>
            <a:off x="3048000" y="1752600"/>
            <a:ext cx="6858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39350" name="Text Box 54"/>
          <p:cNvSpPr txBox="1">
            <a:spLocks noChangeArrowheads="1"/>
          </p:cNvSpPr>
          <p:nvPr/>
        </p:nvSpPr>
        <p:spPr bwMode="auto">
          <a:xfrm>
            <a:off x="0" y="6442075"/>
            <a:ext cx="9172575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0    0    0    0   0   0    0    0     0   0   0    0    0    0    0    0   0</a:t>
            </a:r>
            <a:r>
              <a:rPr lang="en-US" altLang="zh-CN">
                <a:solidFill>
                  <a:srgbClr val="66FF33"/>
                </a:solidFill>
              </a:rPr>
              <a:t>   </a:t>
            </a:r>
            <a:r>
              <a:rPr lang="en-US" altLang="zh-CN">
                <a:solidFill>
                  <a:schemeClr val="accent2"/>
                </a:solidFill>
              </a:rPr>
              <a:t>0   1   0   1    1   0   0   0   0</a:t>
            </a:r>
            <a:r>
              <a:rPr lang="en-US" altLang="zh-CN"/>
              <a:t> </a:t>
            </a:r>
          </a:p>
        </p:txBody>
      </p:sp>
      <p:sp>
        <p:nvSpPr>
          <p:cNvPr id="439351" name="Oval 55"/>
          <p:cNvSpPr>
            <a:spLocks noChangeArrowheads="1"/>
          </p:cNvSpPr>
          <p:nvPr/>
        </p:nvSpPr>
        <p:spPr bwMode="auto">
          <a:xfrm>
            <a:off x="2590800" y="2438400"/>
            <a:ext cx="457200" cy="3048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39352" name="Oval 56"/>
          <p:cNvSpPr>
            <a:spLocks noChangeArrowheads="1"/>
          </p:cNvSpPr>
          <p:nvPr/>
        </p:nvSpPr>
        <p:spPr bwMode="auto">
          <a:xfrm>
            <a:off x="3048000" y="381000"/>
            <a:ext cx="457200" cy="3048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39353" name="Oval 57"/>
          <p:cNvSpPr>
            <a:spLocks noChangeArrowheads="1"/>
          </p:cNvSpPr>
          <p:nvPr/>
        </p:nvSpPr>
        <p:spPr bwMode="auto">
          <a:xfrm>
            <a:off x="2362200" y="2819400"/>
            <a:ext cx="457200" cy="3048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39355" name="Rectangle 59"/>
          <p:cNvSpPr>
            <a:spLocks noChangeArrowheads="1"/>
          </p:cNvSpPr>
          <p:nvPr/>
        </p:nvSpPr>
        <p:spPr bwMode="auto">
          <a:xfrm>
            <a:off x="4495800" y="2438400"/>
            <a:ext cx="1219200" cy="762000"/>
          </a:xfrm>
          <a:prstGeom prst="rect">
            <a:avLst/>
          </a:prstGeom>
          <a:noFill/>
          <a:ln w="19050">
            <a:solidFill>
              <a:srgbClr val="00FF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50" grpId="0" animBg="1" autoUpdateAnimBg="0"/>
      <p:bldP spid="439351" grpId="0" animBg="1"/>
      <p:bldP spid="439352" grpId="0" animBg="1"/>
      <p:bldP spid="439353" grpId="0" animBg="1"/>
      <p:bldP spid="43935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34200" y="152400"/>
            <a:ext cx="2209800" cy="228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微指令的格式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6838" y="149225"/>
            <a:ext cx="3309937" cy="396875"/>
            <a:chOff x="144" y="1152"/>
            <a:chExt cx="1728" cy="250"/>
          </a:xfrm>
        </p:grpSpPr>
        <p:sp>
          <p:nvSpPr>
            <p:cNvPr id="424965" name="Text Box 5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3</a:t>
              </a:r>
              <a:r>
                <a:rPr lang="zh-CN" altLang="en-US">
                  <a:solidFill>
                    <a:schemeClr val="bg1"/>
                  </a:solidFill>
                </a:rPr>
                <a:t>、微指令的格式</a:t>
              </a:r>
            </a:p>
          </p:txBody>
        </p:sp>
        <p:sp>
          <p:nvSpPr>
            <p:cNvPr id="63581" name="Line 6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24967" name="Rectangle 7"/>
          <p:cNvSpPr>
            <a:spLocks noChangeArrowheads="1"/>
          </p:cNvSpPr>
          <p:nvPr/>
        </p:nvSpPr>
        <p:spPr bwMode="auto">
          <a:xfrm>
            <a:off x="1316038" y="958850"/>
            <a:ext cx="6096000" cy="5334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4968" name="Line 8"/>
          <p:cNvSpPr>
            <a:spLocks noChangeShapeType="1"/>
          </p:cNvSpPr>
          <p:nvPr/>
        </p:nvSpPr>
        <p:spPr bwMode="auto">
          <a:xfrm>
            <a:off x="4572000" y="960438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4969" name="Line 9"/>
          <p:cNvSpPr>
            <a:spLocks noChangeShapeType="1"/>
          </p:cNvSpPr>
          <p:nvPr/>
        </p:nvSpPr>
        <p:spPr bwMode="auto">
          <a:xfrm>
            <a:off x="1295400" y="2105025"/>
            <a:ext cx="32004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4970" name="Line 10"/>
          <p:cNvSpPr>
            <a:spLocks noChangeShapeType="1"/>
          </p:cNvSpPr>
          <p:nvPr/>
        </p:nvSpPr>
        <p:spPr bwMode="auto">
          <a:xfrm>
            <a:off x="4648200" y="2105025"/>
            <a:ext cx="28194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4971" name="Text Box 11"/>
          <p:cNvSpPr txBox="1">
            <a:spLocks noChangeArrowheads="1"/>
          </p:cNvSpPr>
          <p:nvPr/>
        </p:nvSpPr>
        <p:spPr bwMode="auto">
          <a:xfrm>
            <a:off x="2362200" y="2105025"/>
            <a:ext cx="1219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操作控制</a:t>
            </a:r>
          </a:p>
        </p:txBody>
      </p:sp>
      <p:sp>
        <p:nvSpPr>
          <p:cNvPr id="424972" name="Line 12"/>
          <p:cNvSpPr>
            <a:spLocks noChangeShapeType="1"/>
          </p:cNvSpPr>
          <p:nvPr/>
        </p:nvSpPr>
        <p:spPr bwMode="auto">
          <a:xfrm>
            <a:off x="4592638" y="1662113"/>
            <a:ext cx="0" cy="7620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4973" name="Line 13"/>
          <p:cNvSpPr>
            <a:spLocks noChangeShapeType="1"/>
          </p:cNvSpPr>
          <p:nvPr/>
        </p:nvSpPr>
        <p:spPr bwMode="auto">
          <a:xfrm>
            <a:off x="1323975" y="1695450"/>
            <a:ext cx="0" cy="7620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4974" name="Line 14"/>
          <p:cNvSpPr>
            <a:spLocks noChangeShapeType="1"/>
          </p:cNvSpPr>
          <p:nvPr/>
        </p:nvSpPr>
        <p:spPr bwMode="auto">
          <a:xfrm>
            <a:off x="7448550" y="1633538"/>
            <a:ext cx="0" cy="7620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4975" name="Text Box 15"/>
          <p:cNvSpPr txBox="1">
            <a:spLocks noChangeArrowheads="1"/>
          </p:cNvSpPr>
          <p:nvPr/>
        </p:nvSpPr>
        <p:spPr bwMode="auto">
          <a:xfrm>
            <a:off x="5486400" y="2105025"/>
            <a:ext cx="1219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顺序控制</a:t>
            </a:r>
          </a:p>
        </p:txBody>
      </p:sp>
      <p:sp>
        <p:nvSpPr>
          <p:cNvPr id="424976" name="Text Box 16"/>
          <p:cNvSpPr txBox="1">
            <a:spLocks noChangeArrowheads="1"/>
          </p:cNvSpPr>
          <p:nvPr/>
        </p:nvSpPr>
        <p:spPr bwMode="auto">
          <a:xfrm>
            <a:off x="1427163" y="1008063"/>
            <a:ext cx="3200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×××××××××××</a:t>
            </a:r>
          </a:p>
        </p:txBody>
      </p:sp>
      <p:sp>
        <p:nvSpPr>
          <p:cNvPr id="424977" name="Rectangle 17"/>
          <p:cNvSpPr>
            <a:spLocks noChangeArrowheads="1"/>
          </p:cNvSpPr>
          <p:nvPr/>
        </p:nvSpPr>
        <p:spPr bwMode="auto">
          <a:xfrm>
            <a:off x="4648200" y="1038225"/>
            <a:ext cx="2736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/>
              <a:t>××××××××××</a:t>
            </a:r>
          </a:p>
        </p:txBody>
      </p:sp>
      <p:sp>
        <p:nvSpPr>
          <p:cNvPr id="424978" name="Line 18"/>
          <p:cNvSpPr>
            <a:spLocks noChangeShapeType="1"/>
          </p:cNvSpPr>
          <p:nvPr/>
        </p:nvSpPr>
        <p:spPr bwMode="auto">
          <a:xfrm flipH="1">
            <a:off x="533400" y="1343025"/>
            <a:ext cx="1066800" cy="7620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4979" name="Text Box 19"/>
          <p:cNvSpPr txBox="1">
            <a:spLocks noChangeArrowheads="1"/>
          </p:cNvSpPr>
          <p:nvPr/>
        </p:nvSpPr>
        <p:spPr bwMode="auto">
          <a:xfrm>
            <a:off x="57150" y="2105025"/>
            <a:ext cx="1066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微命令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0" y="2486025"/>
            <a:ext cx="1905000" cy="701675"/>
            <a:chOff x="1056" y="2688"/>
            <a:chExt cx="1200" cy="442"/>
          </a:xfrm>
        </p:grpSpPr>
        <p:sp>
          <p:nvSpPr>
            <p:cNvPr id="63578" name="Text Box 20"/>
            <p:cNvSpPr txBox="1">
              <a:spLocks noChangeArrowheads="1"/>
            </p:cNvSpPr>
            <p:nvPr/>
          </p:nvSpPr>
          <p:spPr bwMode="auto">
            <a:xfrm>
              <a:off x="1056" y="2688"/>
              <a:ext cx="11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1=</a:t>
              </a:r>
              <a:r>
                <a:rPr lang="zh-CN" altLang="en-US"/>
                <a:t>发微命令</a:t>
              </a:r>
            </a:p>
          </p:txBody>
        </p:sp>
        <p:sp>
          <p:nvSpPr>
            <p:cNvPr id="63579" name="Text Box 21"/>
            <p:cNvSpPr txBox="1">
              <a:spLocks noChangeArrowheads="1"/>
            </p:cNvSpPr>
            <p:nvPr/>
          </p:nvSpPr>
          <p:spPr bwMode="auto">
            <a:xfrm>
              <a:off x="1152" y="2880"/>
              <a:ext cx="11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0=</a:t>
              </a:r>
              <a:r>
                <a:rPr lang="zh-CN" altLang="en-US"/>
                <a:t>不发微命令</a:t>
              </a:r>
            </a:p>
          </p:txBody>
        </p:sp>
      </p:grpSp>
      <p:sp>
        <p:nvSpPr>
          <p:cNvPr id="424983" name="Text Box 23"/>
          <p:cNvSpPr txBox="1">
            <a:spLocks noChangeArrowheads="1"/>
          </p:cNvSpPr>
          <p:nvPr/>
        </p:nvSpPr>
        <p:spPr bwMode="auto">
          <a:xfrm>
            <a:off x="1503363" y="547688"/>
            <a:ext cx="29924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1  0  0  1  1  0  0  0  0  1  1</a:t>
            </a:r>
          </a:p>
        </p:txBody>
      </p:sp>
      <p:sp>
        <p:nvSpPr>
          <p:cNvPr id="424984" name="Text Box 24"/>
          <p:cNvSpPr txBox="1">
            <a:spLocks noChangeArrowheads="1"/>
          </p:cNvSpPr>
          <p:nvPr/>
        </p:nvSpPr>
        <p:spPr bwMode="auto">
          <a:xfrm>
            <a:off x="11113" y="3200400"/>
            <a:ext cx="5791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FF33"/>
                </a:solidFill>
              </a:rPr>
              <a:t>*</a:t>
            </a:r>
            <a:r>
              <a:rPr lang="en-US" altLang="zh-CN"/>
              <a:t> </a:t>
            </a:r>
            <a:r>
              <a:rPr lang="zh-CN" altLang="en-US"/>
              <a:t>操作控制：发出管理和指挥系统工作的控制信号</a:t>
            </a:r>
          </a:p>
        </p:txBody>
      </p:sp>
      <p:sp>
        <p:nvSpPr>
          <p:cNvPr id="424985" name="Text Box 25"/>
          <p:cNvSpPr txBox="1">
            <a:spLocks noChangeArrowheads="1"/>
          </p:cNvSpPr>
          <p:nvPr/>
        </p:nvSpPr>
        <p:spPr bwMode="auto">
          <a:xfrm>
            <a:off x="0" y="3654425"/>
            <a:ext cx="50403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FF33"/>
                </a:solidFill>
              </a:rPr>
              <a:t>*</a:t>
            </a:r>
            <a:r>
              <a:rPr lang="en-US" altLang="zh-CN"/>
              <a:t> </a:t>
            </a:r>
            <a:r>
              <a:rPr lang="zh-CN" altLang="en-US"/>
              <a:t>顺序控制：决定下一条微指令的地址</a:t>
            </a:r>
          </a:p>
        </p:txBody>
      </p:sp>
      <p:sp>
        <p:nvSpPr>
          <p:cNvPr id="424986" name="Text Box 26"/>
          <p:cNvSpPr txBox="1">
            <a:spLocks noChangeArrowheads="1"/>
          </p:cNvSpPr>
          <p:nvPr/>
        </p:nvSpPr>
        <p:spPr bwMode="auto">
          <a:xfrm>
            <a:off x="4633913" y="533400"/>
            <a:ext cx="29924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0  0  0  0  0  0  0  0  1  1  1</a:t>
            </a:r>
          </a:p>
        </p:txBody>
      </p:sp>
      <p:sp>
        <p:nvSpPr>
          <p:cNvPr id="424987" name="Line 27"/>
          <p:cNvSpPr>
            <a:spLocks noChangeShapeType="1"/>
          </p:cNvSpPr>
          <p:nvPr/>
        </p:nvSpPr>
        <p:spPr bwMode="auto">
          <a:xfrm>
            <a:off x="5791200" y="962025"/>
            <a:ext cx="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4988" name="Text Box 28"/>
          <p:cNvSpPr txBox="1">
            <a:spLocks noChangeArrowheads="1"/>
          </p:cNvSpPr>
          <p:nvPr/>
        </p:nvSpPr>
        <p:spPr bwMode="auto">
          <a:xfrm>
            <a:off x="4648200" y="1571625"/>
            <a:ext cx="1219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测试字段</a:t>
            </a:r>
          </a:p>
        </p:txBody>
      </p:sp>
      <p:sp>
        <p:nvSpPr>
          <p:cNvPr id="424989" name="Text Box 29"/>
          <p:cNvSpPr txBox="1">
            <a:spLocks noChangeArrowheads="1"/>
          </p:cNvSpPr>
          <p:nvPr/>
        </p:nvSpPr>
        <p:spPr bwMode="auto">
          <a:xfrm>
            <a:off x="6019800" y="1571625"/>
            <a:ext cx="1219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下址字段</a:t>
            </a:r>
          </a:p>
        </p:txBody>
      </p:sp>
      <p:graphicFrame>
        <p:nvGraphicFramePr>
          <p:cNvPr id="425127" name="Group 167"/>
          <p:cNvGraphicFramePr>
            <a:graphicFrameLocks noGrp="1"/>
          </p:cNvGraphicFramePr>
          <p:nvPr/>
        </p:nvGraphicFramePr>
        <p:xfrm>
          <a:off x="2619375" y="4191000"/>
          <a:ext cx="6203950" cy="2598738"/>
        </p:xfrm>
        <a:graphic>
          <a:graphicData uri="http://schemas.openxmlformats.org/drawingml/2006/table">
            <a:tbl>
              <a:tblPr/>
              <a:tblGrid>
                <a:gridCol w="1828800"/>
                <a:gridCol w="728663"/>
                <a:gridCol w="730250"/>
                <a:gridCol w="727075"/>
                <a:gridCol w="730250"/>
                <a:gridCol w="728662"/>
                <a:gridCol w="730250"/>
              </a:tblGrid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操作控制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测试字段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地址编码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0~17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(P1)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(P2)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101010101110111111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111110101110111100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000000101110100101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5123" name="Text Box 163"/>
          <p:cNvSpPr txBox="1">
            <a:spLocks noChangeArrowheads="1"/>
          </p:cNvSpPr>
          <p:nvPr/>
        </p:nvSpPr>
        <p:spPr bwMode="auto">
          <a:xfrm>
            <a:off x="381000" y="5181600"/>
            <a:ext cx="1828800" cy="7207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P1P2≠00</a:t>
            </a:r>
            <a:r>
              <a:rPr lang="zh-CN" altLang="en-US"/>
              <a:t>时地址要进行修改</a:t>
            </a:r>
          </a:p>
        </p:txBody>
      </p:sp>
      <p:grpSp>
        <p:nvGrpSpPr>
          <p:cNvPr id="4" name="Group 166"/>
          <p:cNvGrpSpPr>
            <a:grpSpLocks/>
          </p:cNvGrpSpPr>
          <p:nvPr/>
        </p:nvGrpSpPr>
        <p:grpSpPr bwMode="auto">
          <a:xfrm>
            <a:off x="146050" y="4572000"/>
            <a:ext cx="2292350" cy="396875"/>
            <a:chOff x="92" y="2880"/>
            <a:chExt cx="1444" cy="250"/>
          </a:xfrm>
        </p:grpSpPr>
        <p:sp>
          <p:nvSpPr>
            <p:cNvPr id="63576" name="Line 164"/>
            <p:cNvSpPr>
              <a:spLocks noChangeShapeType="1"/>
            </p:cNvSpPr>
            <p:nvPr/>
          </p:nvSpPr>
          <p:spPr bwMode="auto">
            <a:xfrm flipV="1">
              <a:off x="1152" y="3024"/>
              <a:ext cx="384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3577" name="Text Box 165"/>
            <p:cNvSpPr txBox="1">
              <a:spLocks noChangeArrowheads="1"/>
            </p:cNvSpPr>
            <p:nvPr/>
          </p:nvSpPr>
          <p:spPr bwMode="auto">
            <a:xfrm>
              <a:off x="92" y="2880"/>
              <a:ext cx="115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00FF00"/>
                  </a:solidFill>
                </a:rPr>
                <a:t>微指令的位数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7" grpId="0" animBg="1"/>
      <p:bldP spid="424968" grpId="0" animBg="1"/>
      <p:bldP spid="424969" grpId="0" animBg="1"/>
      <p:bldP spid="424970" grpId="0" animBg="1"/>
      <p:bldP spid="424971" grpId="0" autoUpdateAnimBg="0"/>
      <p:bldP spid="424972" grpId="0" animBg="1"/>
      <p:bldP spid="424973" grpId="0" animBg="1"/>
      <p:bldP spid="424974" grpId="0" animBg="1"/>
      <p:bldP spid="424975" grpId="0" autoUpdateAnimBg="0"/>
      <p:bldP spid="424976" grpId="0" autoUpdateAnimBg="0"/>
      <p:bldP spid="424977" grpId="0" autoUpdateAnimBg="0"/>
      <p:bldP spid="424978" grpId="0" animBg="1"/>
      <p:bldP spid="424979" grpId="0" autoUpdateAnimBg="0"/>
      <p:bldP spid="424983" grpId="0" autoUpdateAnimBg="0"/>
      <p:bldP spid="424984" grpId="0" autoUpdateAnimBg="0"/>
      <p:bldP spid="424985" grpId="0" autoUpdateAnimBg="0"/>
      <p:bldP spid="424986" grpId="0" autoUpdateAnimBg="0"/>
      <p:bldP spid="424987" grpId="0" animBg="1"/>
      <p:bldP spid="424988" grpId="0" autoUpdateAnimBg="0"/>
      <p:bldP spid="424989" grpId="0" autoUpdateAnimBg="0"/>
      <p:bldP spid="425123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91275" y="130175"/>
            <a:ext cx="2590800" cy="30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微程序控制器的结构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1763" y="187325"/>
            <a:ext cx="5126037" cy="396875"/>
            <a:chOff x="144" y="1152"/>
            <a:chExt cx="1728" cy="250"/>
          </a:xfrm>
        </p:grpSpPr>
        <p:sp>
          <p:nvSpPr>
            <p:cNvPr id="425989" name="Text Box 5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  <a:r>
                <a:rPr lang="zh-CN" altLang="en-US">
                  <a:solidFill>
                    <a:schemeClr val="bg1"/>
                  </a:solidFill>
                </a:rPr>
                <a:t>二、微程序控制器的一般结构</a:t>
              </a:r>
            </a:p>
          </p:txBody>
        </p:sp>
        <p:sp>
          <p:nvSpPr>
            <p:cNvPr id="64559" name="Line 6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52400" y="685800"/>
            <a:ext cx="3505200" cy="396875"/>
            <a:chOff x="144" y="1152"/>
            <a:chExt cx="1728" cy="250"/>
          </a:xfrm>
        </p:grpSpPr>
        <p:sp>
          <p:nvSpPr>
            <p:cNvPr id="425992" name="Text Box 8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1</a:t>
              </a:r>
              <a:r>
                <a:rPr lang="zh-CN" altLang="en-US">
                  <a:solidFill>
                    <a:schemeClr val="bg1"/>
                  </a:solidFill>
                </a:rPr>
                <a:t>、控制器存储器</a:t>
              </a:r>
            </a:p>
          </p:txBody>
        </p:sp>
        <p:sp>
          <p:nvSpPr>
            <p:cNvPr id="64557" name="Line 9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25994" name="Text Box 10"/>
          <p:cNvSpPr txBox="1">
            <a:spLocks noChangeArrowheads="1"/>
          </p:cNvSpPr>
          <p:nvPr/>
        </p:nvSpPr>
        <p:spPr bwMode="auto">
          <a:xfrm>
            <a:off x="533400" y="1295400"/>
            <a:ext cx="990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66FF33"/>
                </a:solidFill>
              </a:rPr>
              <a:t>作用：</a:t>
            </a:r>
          </a:p>
        </p:txBody>
      </p:sp>
      <p:sp>
        <p:nvSpPr>
          <p:cNvPr id="425995" name="Text Box 11"/>
          <p:cNvSpPr txBox="1">
            <a:spLocks noChangeArrowheads="1"/>
          </p:cNvSpPr>
          <p:nvPr/>
        </p:nvSpPr>
        <p:spPr bwMode="auto">
          <a:xfrm>
            <a:off x="1752600" y="1295400"/>
            <a:ext cx="5257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存放系统内的全部微程序。</a:t>
            </a:r>
          </a:p>
        </p:txBody>
      </p:sp>
      <p:sp>
        <p:nvSpPr>
          <p:cNvPr id="425996" name="Text Box 12"/>
          <p:cNvSpPr txBox="1">
            <a:spLocks noChangeArrowheads="1"/>
          </p:cNvSpPr>
          <p:nvPr/>
        </p:nvSpPr>
        <p:spPr bwMode="auto">
          <a:xfrm>
            <a:off x="533400" y="1828800"/>
            <a:ext cx="990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66FF33"/>
                </a:solidFill>
              </a:rPr>
              <a:t>组成：</a:t>
            </a:r>
          </a:p>
        </p:txBody>
      </p:sp>
      <p:sp>
        <p:nvSpPr>
          <p:cNvPr id="425997" name="Text Box 13"/>
          <p:cNvSpPr txBox="1">
            <a:spLocks noChangeArrowheads="1"/>
          </p:cNvSpPr>
          <p:nvPr/>
        </p:nvSpPr>
        <p:spPr bwMode="auto">
          <a:xfrm>
            <a:off x="1600200" y="1828800"/>
            <a:ext cx="914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ROM</a:t>
            </a:r>
          </a:p>
        </p:txBody>
      </p:sp>
      <p:sp>
        <p:nvSpPr>
          <p:cNvPr id="425998" name="AutoShape 14"/>
          <p:cNvSpPr>
            <a:spLocks/>
          </p:cNvSpPr>
          <p:nvPr/>
        </p:nvSpPr>
        <p:spPr bwMode="auto">
          <a:xfrm>
            <a:off x="2514600" y="17526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5999" name="Text Box 15"/>
          <p:cNvSpPr txBox="1">
            <a:spLocks noChangeArrowheads="1"/>
          </p:cNvSpPr>
          <p:nvPr/>
        </p:nvSpPr>
        <p:spPr bwMode="auto">
          <a:xfrm>
            <a:off x="2667000" y="2133600"/>
            <a:ext cx="4038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容量：取决微指令的条数</a:t>
            </a:r>
          </a:p>
        </p:txBody>
      </p:sp>
      <p:sp>
        <p:nvSpPr>
          <p:cNvPr id="426000" name="Text Box 16"/>
          <p:cNvSpPr txBox="1">
            <a:spLocks noChangeArrowheads="1"/>
          </p:cNvSpPr>
          <p:nvPr/>
        </p:nvSpPr>
        <p:spPr bwMode="auto">
          <a:xfrm>
            <a:off x="2667000" y="1752600"/>
            <a:ext cx="327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字长 </a:t>
            </a:r>
            <a:r>
              <a:rPr lang="en-US" altLang="zh-CN"/>
              <a:t>= </a:t>
            </a:r>
            <a:r>
              <a:rPr lang="zh-CN" altLang="en-US"/>
              <a:t>微指令长度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28600" y="2819400"/>
            <a:ext cx="3505200" cy="396875"/>
            <a:chOff x="144" y="1152"/>
            <a:chExt cx="1728" cy="250"/>
          </a:xfrm>
        </p:grpSpPr>
        <p:sp>
          <p:nvSpPr>
            <p:cNvPr id="426003" name="Text Box 19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2</a:t>
              </a:r>
              <a:r>
                <a:rPr lang="zh-CN" altLang="en-US">
                  <a:solidFill>
                    <a:schemeClr val="bg1"/>
                  </a:solidFill>
                </a:rPr>
                <a:t>、微指令寄存器</a:t>
              </a:r>
            </a:p>
          </p:txBody>
        </p:sp>
        <p:sp>
          <p:nvSpPr>
            <p:cNvPr id="64555" name="Line 20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26005" name="Text Box 21"/>
          <p:cNvSpPr txBox="1">
            <a:spLocks noChangeArrowheads="1"/>
          </p:cNvSpPr>
          <p:nvPr/>
        </p:nvSpPr>
        <p:spPr bwMode="auto">
          <a:xfrm>
            <a:off x="576263" y="3398838"/>
            <a:ext cx="990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66FF33"/>
                </a:solidFill>
              </a:rPr>
              <a:t>作用：</a:t>
            </a:r>
          </a:p>
        </p:txBody>
      </p:sp>
      <p:sp>
        <p:nvSpPr>
          <p:cNvPr id="426006" name="Text Box 22"/>
          <p:cNvSpPr txBox="1">
            <a:spLocks noChangeArrowheads="1"/>
          </p:cNvSpPr>
          <p:nvPr/>
        </p:nvSpPr>
        <p:spPr bwMode="auto">
          <a:xfrm>
            <a:off x="576263" y="3932238"/>
            <a:ext cx="990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66FF33"/>
                </a:solidFill>
              </a:rPr>
              <a:t>组成：</a:t>
            </a:r>
          </a:p>
        </p:txBody>
      </p:sp>
      <p:sp>
        <p:nvSpPr>
          <p:cNvPr id="426007" name="Text Box 23"/>
          <p:cNvSpPr txBox="1">
            <a:spLocks noChangeArrowheads="1"/>
          </p:cNvSpPr>
          <p:nvPr/>
        </p:nvSpPr>
        <p:spPr bwMode="auto">
          <a:xfrm>
            <a:off x="1752600" y="4267200"/>
            <a:ext cx="4953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微命令寄存器：存放微命令</a:t>
            </a:r>
          </a:p>
        </p:txBody>
      </p:sp>
      <p:sp>
        <p:nvSpPr>
          <p:cNvPr id="426008" name="AutoShape 24"/>
          <p:cNvSpPr>
            <a:spLocks/>
          </p:cNvSpPr>
          <p:nvPr/>
        </p:nvSpPr>
        <p:spPr bwMode="auto">
          <a:xfrm>
            <a:off x="1600200" y="38862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6009" name="Text Box 25"/>
          <p:cNvSpPr txBox="1">
            <a:spLocks noChangeArrowheads="1"/>
          </p:cNvSpPr>
          <p:nvPr/>
        </p:nvSpPr>
        <p:spPr bwMode="auto">
          <a:xfrm>
            <a:off x="1752600" y="3810000"/>
            <a:ext cx="5029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微地址寄存器：存放下一条微指令地址</a:t>
            </a:r>
          </a:p>
        </p:txBody>
      </p:sp>
      <p:sp>
        <p:nvSpPr>
          <p:cNvPr id="426010" name="Text Box 26"/>
          <p:cNvSpPr txBox="1">
            <a:spLocks noChangeArrowheads="1"/>
          </p:cNvSpPr>
          <p:nvPr/>
        </p:nvSpPr>
        <p:spPr bwMode="auto">
          <a:xfrm>
            <a:off x="1600200" y="3429000"/>
            <a:ext cx="5257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存放从</a:t>
            </a:r>
            <a:r>
              <a:rPr lang="zh-CN" altLang="en-US">
                <a:solidFill>
                  <a:schemeClr val="bg1"/>
                </a:solidFill>
              </a:rPr>
              <a:t>控制器存储器中读出的信息</a:t>
            </a:r>
            <a:endParaRPr lang="zh-CN" altLang="en-US"/>
          </a:p>
        </p:txBody>
      </p:sp>
      <p:sp>
        <p:nvSpPr>
          <p:cNvPr id="426011" name="AutoShape 27"/>
          <p:cNvSpPr>
            <a:spLocks noChangeArrowheads="1"/>
          </p:cNvSpPr>
          <p:nvPr/>
        </p:nvSpPr>
        <p:spPr bwMode="auto">
          <a:xfrm>
            <a:off x="6477000" y="2514600"/>
            <a:ext cx="2286000" cy="1143000"/>
          </a:xfrm>
          <a:prstGeom prst="cloudCallout">
            <a:avLst>
              <a:gd name="adj1" fmla="val -43750"/>
              <a:gd name="adj2" fmla="val 70000"/>
            </a:avLst>
          </a:prstGeom>
          <a:gradFill rotWithShape="0">
            <a:gsLst>
              <a:gs pos="0">
                <a:srgbClr val="5E1847"/>
              </a:gs>
              <a:gs pos="50000">
                <a:srgbClr val="CC3399"/>
              </a:gs>
              <a:gs pos="100000">
                <a:srgbClr val="5E1847"/>
              </a:gs>
            </a:gsLst>
            <a:lin ang="5400000" scaled="1"/>
          </a:gradFill>
          <a:ln w="19050">
            <a:solidFill>
              <a:srgbClr val="663300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spcBef>
                <a:spcPct val="50000"/>
              </a:spcBef>
            </a:pPr>
            <a:r>
              <a:rPr lang="en-US" altLang="zh-CN"/>
              <a:t>114</a:t>
            </a:r>
            <a:r>
              <a:rPr lang="zh-CN" altLang="en-US"/>
              <a:t>条，微地址寄存器需要</a:t>
            </a:r>
            <a:r>
              <a:rPr lang="en-US" altLang="zh-CN"/>
              <a:t>7</a:t>
            </a:r>
            <a:r>
              <a:rPr lang="zh-CN" altLang="en-US"/>
              <a:t>位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0" y="4770438"/>
            <a:ext cx="3505200" cy="396875"/>
            <a:chOff x="144" y="1152"/>
            <a:chExt cx="1728" cy="250"/>
          </a:xfrm>
        </p:grpSpPr>
        <p:sp>
          <p:nvSpPr>
            <p:cNvPr id="426014" name="Text Box 30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3</a:t>
              </a:r>
              <a:r>
                <a:rPr lang="zh-CN" altLang="en-US">
                  <a:solidFill>
                    <a:schemeClr val="bg1"/>
                  </a:solidFill>
                </a:rPr>
                <a:t>、地址转移逻辑</a:t>
              </a:r>
            </a:p>
          </p:txBody>
        </p:sp>
        <p:sp>
          <p:nvSpPr>
            <p:cNvPr id="64553" name="Line 31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26016" name="Text Box 32"/>
          <p:cNvSpPr txBox="1">
            <a:spLocks noChangeArrowheads="1"/>
          </p:cNvSpPr>
          <p:nvPr/>
        </p:nvSpPr>
        <p:spPr bwMode="auto">
          <a:xfrm>
            <a:off x="347663" y="5349875"/>
            <a:ext cx="990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66FF33"/>
                </a:solidFill>
              </a:rPr>
              <a:t>作用：</a:t>
            </a:r>
          </a:p>
        </p:txBody>
      </p:sp>
      <p:sp>
        <p:nvSpPr>
          <p:cNvPr id="426017" name="Text Box 33"/>
          <p:cNvSpPr txBox="1">
            <a:spLocks noChangeArrowheads="1"/>
          </p:cNvSpPr>
          <p:nvPr/>
        </p:nvSpPr>
        <p:spPr bwMode="auto">
          <a:xfrm>
            <a:off x="347663" y="5883275"/>
            <a:ext cx="990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66FF33"/>
                </a:solidFill>
              </a:rPr>
              <a:t>组成：</a:t>
            </a:r>
          </a:p>
        </p:txBody>
      </p:sp>
      <p:sp>
        <p:nvSpPr>
          <p:cNvPr id="426020" name="Text Box 36"/>
          <p:cNvSpPr txBox="1">
            <a:spLocks noChangeArrowheads="1"/>
          </p:cNvSpPr>
          <p:nvPr/>
        </p:nvSpPr>
        <p:spPr bwMode="auto">
          <a:xfrm>
            <a:off x="1371600" y="5867400"/>
            <a:ext cx="2438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采用组合逻辑电路</a:t>
            </a:r>
          </a:p>
        </p:txBody>
      </p:sp>
      <p:sp>
        <p:nvSpPr>
          <p:cNvPr id="426021" name="Text Box 37"/>
          <p:cNvSpPr txBox="1">
            <a:spLocks noChangeArrowheads="1"/>
          </p:cNvSpPr>
          <p:nvPr/>
        </p:nvSpPr>
        <p:spPr bwMode="auto">
          <a:xfrm>
            <a:off x="1371600" y="5380038"/>
            <a:ext cx="2743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自动完成修改微地址</a:t>
            </a:r>
          </a:p>
        </p:txBody>
      </p:sp>
      <p:sp>
        <p:nvSpPr>
          <p:cNvPr id="426022" name="Text Box 38"/>
          <p:cNvSpPr txBox="1">
            <a:spLocks noChangeArrowheads="1"/>
          </p:cNvSpPr>
          <p:nvPr/>
        </p:nvSpPr>
        <p:spPr bwMode="auto">
          <a:xfrm>
            <a:off x="4876800" y="4800600"/>
            <a:ext cx="3733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1 </a:t>
            </a:r>
            <a:r>
              <a:rPr lang="en-US" altLang="zh-CN"/>
              <a:t>---</a:t>
            </a:r>
            <a:r>
              <a:rPr lang="zh-CN" altLang="en-US"/>
              <a:t>微指令打入微指令寄存器</a:t>
            </a:r>
          </a:p>
        </p:txBody>
      </p:sp>
      <p:sp>
        <p:nvSpPr>
          <p:cNvPr id="426025" name="Text Box 41"/>
          <p:cNvSpPr txBox="1">
            <a:spLocks noChangeArrowheads="1"/>
          </p:cNvSpPr>
          <p:nvPr/>
        </p:nvSpPr>
        <p:spPr bwMode="auto">
          <a:xfrm>
            <a:off x="4724400" y="5867400"/>
            <a:ext cx="3505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4 </a:t>
            </a:r>
            <a:r>
              <a:rPr lang="en-US" altLang="zh-CN"/>
              <a:t>---</a:t>
            </a:r>
            <a:r>
              <a:rPr lang="zh-CN" altLang="en-US"/>
              <a:t>从</a:t>
            </a:r>
            <a:r>
              <a:rPr lang="en-US" altLang="zh-CN"/>
              <a:t>ROM</a:t>
            </a:r>
            <a:r>
              <a:rPr lang="zh-CN" altLang="en-US"/>
              <a:t>读一条微指令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800600" y="5181600"/>
            <a:ext cx="2057400" cy="701675"/>
            <a:chOff x="3408" y="3264"/>
            <a:chExt cx="1296" cy="442"/>
          </a:xfrm>
        </p:grpSpPr>
        <p:sp>
          <p:nvSpPr>
            <p:cNvPr id="64548" name="Text Box 39"/>
            <p:cNvSpPr txBox="1">
              <a:spLocks noChangeArrowheads="1"/>
            </p:cNvSpPr>
            <p:nvPr/>
          </p:nvSpPr>
          <p:spPr bwMode="auto">
            <a:xfrm>
              <a:off x="3408" y="3264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T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64549" name="Text Box 40"/>
            <p:cNvSpPr txBox="1">
              <a:spLocks noChangeArrowheads="1"/>
            </p:cNvSpPr>
            <p:nvPr/>
          </p:nvSpPr>
          <p:spPr bwMode="auto">
            <a:xfrm>
              <a:off x="3408" y="3456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T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64550" name="AutoShape 42"/>
            <p:cNvSpPr>
              <a:spLocks/>
            </p:cNvSpPr>
            <p:nvPr/>
          </p:nvSpPr>
          <p:spPr bwMode="auto">
            <a:xfrm>
              <a:off x="3792" y="3360"/>
              <a:ext cx="48" cy="336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4551" name="Text Box 43"/>
            <p:cNvSpPr txBox="1">
              <a:spLocks noChangeArrowheads="1"/>
            </p:cNvSpPr>
            <p:nvPr/>
          </p:nvSpPr>
          <p:spPr bwMode="auto">
            <a:xfrm>
              <a:off x="3888" y="3360"/>
              <a:ext cx="8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控制处理</a:t>
              </a: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4267200" y="4876800"/>
            <a:ext cx="685800" cy="1311275"/>
            <a:chOff x="2928" y="3120"/>
            <a:chExt cx="432" cy="826"/>
          </a:xfrm>
        </p:grpSpPr>
        <p:sp>
          <p:nvSpPr>
            <p:cNvPr id="64546" name="AutoShape 44"/>
            <p:cNvSpPr>
              <a:spLocks/>
            </p:cNvSpPr>
            <p:nvPr/>
          </p:nvSpPr>
          <p:spPr bwMode="auto">
            <a:xfrm>
              <a:off x="3216" y="3120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4547" name="Text Box 45"/>
            <p:cNvSpPr txBox="1">
              <a:spLocks noChangeArrowheads="1"/>
            </p:cNvSpPr>
            <p:nvPr/>
          </p:nvSpPr>
          <p:spPr bwMode="auto">
            <a:xfrm>
              <a:off x="2928" y="3120"/>
              <a:ext cx="288" cy="8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机器周期</a:t>
              </a:r>
            </a:p>
          </p:txBody>
        </p:sp>
      </p:grpSp>
      <p:sp>
        <p:nvSpPr>
          <p:cNvPr id="426033" name="AutoShape 49"/>
          <p:cNvSpPr>
            <a:spLocks/>
          </p:cNvSpPr>
          <p:nvPr/>
        </p:nvSpPr>
        <p:spPr bwMode="auto">
          <a:xfrm>
            <a:off x="8382000" y="48006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19050">
            <a:solidFill>
              <a:srgbClr val="66FF33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6034" name="Text Box 50"/>
          <p:cNvSpPr txBox="1">
            <a:spLocks noChangeArrowheads="1"/>
          </p:cNvSpPr>
          <p:nvPr/>
        </p:nvSpPr>
        <p:spPr bwMode="auto">
          <a:xfrm>
            <a:off x="8448675" y="4437063"/>
            <a:ext cx="609600" cy="13112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66FF33"/>
                </a:solidFill>
              </a:rPr>
              <a:t>执行周期</a:t>
            </a:r>
          </a:p>
        </p:txBody>
      </p: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7924800" y="5915025"/>
            <a:ext cx="1058863" cy="701675"/>
            <a:chOff x="4992" y="3726"/>
            <a:chExt cx="667" cy="442"/>
          </a:xfrm>
        </p:grpSpPr>
        <p:sp>
          <p:nvSpPr>
            <p:cNvPr id="64544" name="Text Box 48"/>
            <p:cNvSpPr txBox="1">
              <a:spLocks noChangeArrowheads="1"/>
            </p:cNvSpPr>
            <p:nvPr/>
          </p:nvSpPr>
          <p:spPr bwMode="auto">
            <a:xfrm>
              <a:off x="5083" y="3726"/>
              <a:ext cx="576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66FF33"/>
                  </a:solidFill>
                </a:rPr>
                <a:t>读取周期</a:t>
              </a:r>
            </a:p>
          </p:txBody>
        </p:sp>
        <p:sp>
          <p:nvSpPr>
            <p:cNvPr id="64545" name="Line 51"/>
            <p:cNvSpPr>
              <a:spLocks noChangeShapeType="1"/>
            </p:cNvSpPr>
            <p:nvPr/>
          </p:nvSpPr>
          <p:spPr bwMode="auto">
            <a:xfrm flipH="1">
              <a:off x="4992" y="3888"/>
              <a:ext cx="1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4" grpId="0" autoUpdateAnimBg="0"/>
      <p:bldP spid="425995" grpId="0" autoUpdateAnimBg="0"/>
      <p:bldP spid="425996" grpId="0" autoUpdateAnimBg="0"/>
      <p:bldP spid="425997" grpId="0" autoUpdateAnimBg="0"/>
      <p:bldP spid="425998" grpId="0" animBg="1"/>
      <p:bldP spid="425999" grpId="0" autoUpdateAnimBg="0"/>
      <p:bldP spid="426000" grpId="0" autoUpdateAnimBg="0"/>
      <p:bldP spid="426005" grpId="0" autoUpdateAnimBg="0"/>
      <p:bldP spid="426006" grpId="0" autoUpdateAnimBg="0"/>
      <p:bldP spid="426007" grpId="0" autoUpdateAnimBg="0"/>
      <p:bldP spid="426008" grpId="0" animBg="1"/>
      <p:bldP spid="426009" grpId="0" autoUpdateAnimBg="0"/>
      <p:bldP spid="426010" grpId="0" autoUpdateAnimBg="0"/>
      <p:bldP spid="426011" grpId="0" animBg="1" autoUpdateAnimBg="0"/>
      <p:bldP spid="426016" grpId="0" autoUpdateAnimBg="0"/>
      <p:bldP spid="426017" grpId="0" autoUpdateAnimBg="0"/>
      <p:bldP spid="426020" grpId="0" autoUpdateAnimBg="0"/>
      <p:bldP spid="426021" grpId="0" autoUpdateAnimBg="0"/>
      <p:bldP spid="426022" grpId="0" autoUpdateAnimBg="0"/>
      <p:bldP spid="426025" grpId="0" autoUpdateAnimBg="0"/>
      <p:bldP spid="426033" grpId="0" animBg="1"/>
      <p:bldP spid="426034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332538" y="158750"/>
            <a:ext cx="2743200" cy="30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微程序控制器的设计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8900" y="100013"/>
            <a:ext cx="3263900" cy="396875"/>
            <a:chOff x="144" y="1152"/>
            <a:chExt cx="1728" cy="250"/>
          </a:xfrm>
        </p:grpSpPr>
        <p:sp>
          <p:nvSpPr>
            <p:cNvPr id="427013" name="Text Box 5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  <a:r>
                <a:rPr lang="zh-CN" altLang="en-US">
                  <a:solidFill>
                    <a:schemeClr val="bg1"/>
                  </a:solidFill>
                </a:rPr>
                <a:t>三、微程序设计</a:t>
              </a:r>
            </a:p>
          </p:txBody>
        </p:sp>
        <p:sp>
          <p:nvSpPr>
            <p:cNvPr id="65583" name="Line 6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27018" name="Text Box 10"/>
          <p:cNvSpPr txBox="1">
            <a:spLocks noChangeArrowheads="1"/>
          </p:cNvSpPr>
          <p:nvPr/>
        </p:nvSpPr>
        <p:spPr bwMode="auto">
          <a:xfrm>
            <a:off x="561975" y="646113"/>
            <a:ext cx="2971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、设计微指令编码</a:t>
            </a:r>
          </a:p>
        </p:txBody>
      </p:sp>
      <p:sp>
        <p:nvSpPr>
          <p:cNvPr id="427019" name="Text Box 11"/>
          <p:cNvSpPr txBox="1">
            <a:spLocks noChangeArrowheads="1"/>
          </p:cNvSpPr>
          <p:nvPr/>
        </p:nvSpPr>
        <p:spPr bwMode="auto">
          <a:xfrm>
            <a:off x="652463" y="1063625"/>
            <a:ext cx="2971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、设计地址转移逻辑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0" y="1524000"/>
            <a:ext cx="990600" cy="406400"/>
            <a:chOff x="240" y="480"/>
            <a:chExt cx="1488" cy="256"/>
          </a:xfrm>
        </p:grpSpPr>
        <p:sp>
          <p:nvSpPr>
            <p:cNvPr id="65580" name="Text Box 13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gradFill rotWithShape="0">
              <a:gsLst>
                <a:gs pos="0">
                  <a:srgbClr val="470047"/>
                </a:gs>
                <a:gs pos="5000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例</a:t>
              </a:r>
            </a:p>
          </p:txBody>
        </p:sp>
        <p:sp>
          <p:nvSpPr>
            <p:cNvPr id="65581" name="Line 14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27023" name="Text Box 15"/>
          <p:cNvSpPr txBox="1">
            <a:spLocks noChangeArrowheads="1"/>
          </p:cNvSpPr>
          <p:nvPr/>
        </p:nvSpPr>
        <p:spPr bwMode="auto">
          <a:xfrm>
            <a:off x="1219200" y="1600200"/>
            <a:ext cx="2209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《</a:t>
            </a:r>
            <a:r>
              <a:rPr lang="zh-CN" altLang="en-US"/>
              <a:t>题解</a:t>
            </a:r>
            <a:r>
              <a:rPr lang="en-US" altLang="zh-CN"/>
              <a:t>》P120 16</a:t>
            </a: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0" y="2195513"/>
            <a:ext cx="9144000" cy="457200"/>
            <a:chOff x="0" y="1383"/>
            <a:chExt cx="5760" cy="288"/>
          </a:xfrm>
        </p:grpSpPr>
        <p:sp>
          <p:nvSpPr>
            <p:cNvPr id="65577" name="Text Box 16"/>
            <p:cNvSpPr txBox="1">
              <a:spLocks noChangeArrowheads="1"/>
            </p:cNvSpPr>
            <p:nvPr/>
          </p:nvSpPr>
          <p:spPr bwMode="auto">
            <a:xfrm>
              <a:off x="0" y="1392"/>
              <a:ext cx="5760" cy="26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S</a:t>
              </a:r>
              <a:r>
                <a:rPr lang="en-US" altLang="zh-CN" baseline="-25000"/>
                <a:t>1</a:t>
              </a:r>
              <a:r>
                <a:rPr lang="en-US" altLang="zh-CN"/>
                <a:t>  S</a:t>
              </a:r>
              <a:r>
                <a:rPr lang="en-US" altLang="zh-CN" baseline="-25000"/>
                <a:t>2</a:t>
              </a:r>
              <a:r>
                <a:rPr lang="en-US" altLang="zh-CN"/>
                <a:t>   LDS</a:t>
              </a:r>
              <a:r>
                <a:rPr lang="en-US" altLang="zh-CN" baseline="-25000"/>
                <a:t>A</a:t>
              </a:r>
              <a:r>
                <a:rPr lang="en-US" altLang="zh-CN"/>
                <a:t>   LDS</a:t>
              </a:r>
              <a:r>
                <a:rPr lang="en-US" altLang="zh-CN" baseline="-25000"/>
                <a:t>B</a:t>
              </a:r>
              <a:r>
                <a:rPr lang="en-US" altLang="zh-CN"/>
                <a:t>   R   RA</a:t>
              </a:r>
              <a:r>
                <a:rPr lang="en-US" altLang="zh-CN" baseline="-25000"/>
                <a:t>0</a:t>
              </a:r>
              <a:r>
                <a:rPr lang="en-US" altLang="zh-CN"/>
                <a:t>  RA</a:t>
              </a:r>
              <a:r>
                <a:rPr lang="en-US" altLang="zh-CN" baseline="-25000"/>
                <a:t>1</a:t>
              </a:r>
              <a:r>
                <a:rPr lang="en-US" altLang="zh-CN"/>
                <a:t>  W  WA</a:t>
              </a:r>
              <a:r>
                <a:rPr lang="en-US" altLang="zh-CN" baseline="-25000"/>
                <a:t>0</a:t>
              </a:r>
              <a:r>
                <a:rPr lang="en-US" altLang="zh-CN"/>
                <a:t>  WA</a:t>
              </a:r>
              <a:r>
                <a:rPr lang="en-US" altLang="zh-CN" baseline="-25000"/>
                <a:t>1</a:t>
              </a:r>
              <a:r>
                <a:rPr lang="en-US" altLang="zh-CN"/>
                <a:t>   LDC   Reset  P(1) μA</a:t>
              </a:r>
              <a:r>
                <a:rPr lang="en-US" altLang="zh-CN" baseline="-25000"/>
                <a:t>0</a:t>
              </a:r>
              <a:r>
                <a:rPr lang="en-US" altLang="zh-CN"/>
                <a:t>~ μA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65578" name="Line 17"/>
            <p:cNvSpPr>
              <a:spLocks noChangeShapeType="1"/>
            </p:cNvSpPr>
            <p:nvPr/>
          </p:nvSpPr>
          <p:spPr bwMode="auto">
            <a:xfrm>
              <a:off x="4512" y="1383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5579" name="Line 18"/>
            <p:cNvSpPr>
              <a:spLocks noChangeShapeType="1"/>
            </p:cNvSpPr>
            <p:nvPr/>
          </p:nvSpPr>
          <p:spPr bwMode="auto">
            <a:xfrm>
              <a:off x="4857" y="1383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27027" name="Text Box 19"/>
          <p:cNvSpPr txBox="1">
            <a:spLocks noChangeArrowheads="1"/>
          </p:cNvSpPr>
          <p:nvPr/>
        </p:nvSpPr>
        <p:spPr bwMode="auto">
          <a:xfrm>
            <a:off x="0" y="2895600"/>
            <a:ext cx="1676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取操作模式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752600" y="2971800"/>
            <a:ext cx="3352800" cy="415925"/>
            <a:chOff x="1104" y="1920"/>
            <a:chExt cx="2112" cy="262"/>
          </a:xfrm>
        </p:grpSpPr>
        <p:sp>
          <p:nvSpPr>
            <p:cNvPr id="65574" name="Text Box 20"/>
            <p:cNvSpPr txBox="1">
              <a:spLocks noChangeArrowheads="1"/>
            </p:cNvSpPr>
            <p:nvPr/>
          </p:nvSpPr>
          <p:spPr bwMode="auto">
            <a:xfrm>
              <a:off x="1104" y="1920"/>
              <a:ext cx="1296" cy="26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00 00 000 000 1 0 </a:t>
              </a:r>
            </a:p>
          </p:txBody>
        </p:sp>
        <p:sp>
          <p:nvSpPr>
            <p:cNvPr id="65575" name="Text Box 21"/>
            <p:cNvSpPr txBox="1">
              <a:spLocks noChangeArrowheads="1"/>
            </p:cNvSpPr>
            <p:nvPr/>
          </p:nvSpPr>
          <p:spPr bwMode="auto">
            <a:xfrm>
              <a:off x="2400" y="1920"/>
              <a:ext cx="336" cy="26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65576" name="Text Box 22"/>
            <p:cNvSpPr txBox="1">
              <a:spLocks noChangeArrowheads="1"/>
            </p:cNvSpPr>
            <p:nvPr/>
          </p:nvSpPr>
          <p:spPr bwMode="auto">
            <a:xfrm>
              <a:off x="2736" y="1920"/>
              <a:ext cx="480" cy="26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0000 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752600" y="3581400"/>
            <a:ext cx="3352800" cy="415925"/>
            <a:chOff x="1104" y="2256"/>
            <a:chExt cx="2112" cy="262"/>
          </a:xfrm>
        </p:grpSpPr>
        <p:sp>
          <p:nvSpPr>
            <p:cNvPr id="65571" name="Text Box 23"/>
            <p:cNvSpPr txBox="1">
              <a:spLocks noChangeArrowheads="1"/>
            </p:cNvSpPr>
            <p:nvPr/>
          </p:nvSpPr>
          <p:spPr bwMode="auto">
            <a:xfrm>
              <a:off x="1104" y="2256"/>
              <a:ext cx="1296" cy="26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00 10 100 000 0 0 </a:t>
              </a:r>
            </a:p>
          </p:txBody>
        </p:sp>
        <p:sp>
          <p:nvSpPr>
            <p:cNvPr id="65572" name="Text Box 24"/>
            <p:cNvSpPr txBox="1">
              <a:spLocks noChangeArrowheads="1"/>
            </p:cNvSpPr>
            <p:nvPr/>
          </p:nvSpPr>
          <p:spPr bwMode="auto">
            <a:xfrm>
              <a:off x="2400" y="2256"/>
              <a:ext cx="336" cy="26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65573" name="Text Box 25"/>
            <p:cNvSpPr txBox="1">
              <a:spLocks noChangeArrowheads="1"/>
            </p:cNvSpPr>
            <p:nvPr/>
          </p:nvSpPr>
          <p:spPr bwMode="auto">
            <a:xfrm>
              <a:off x="2736" y="2256"/>
              <a:ext cx="480" cy="26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0011 </a:t>
              </a:r>
            </a:p>
          </p:txBody>
        </p:sp>
      </p:grpSp>
      <p:sp>
        <p:nvSpPr>
          <p:cNvPr id="427034" name="Text Box 26"/>
          <p:cNvSpPr txBox="1">
            <a:spLocks noChangeArrowheads="1"/>
          </p:cNvSpPr>
          <p:nvPr/>
        </p:nvSpPr>
        <p:spPr bwMode="auto">
          <a:xfrm>
            <a:off x="0" y="3581400"/>
            <a:ext cx="1676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ADD</a:t>
            </a:r>
          </a:p>
        </p:txBody>
      </p:sp>
      <p:sp>
        <p:nvSpPr>
          <p:cNvPr id="427035" name="Text Box 27"/>
          <p:cNvSpPr txBox="1">
            <a:spLocks noChangeArrowheads="1"/>
          </p:cNvSpPr>
          <p:nvPr/>
        </p:nvSpPr>
        <p:spPr bwMode="auto">
          <a:xfrm>
            <a:off x="5410200" y="3613150"/>
            <a:ext cx="990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R</a:t>
            </a:r>
            <a:r>
              <a:rPr lang="en-US" altLang="zh-CN" baseline="-25000"/>
              <a:t>0</a:t>
            </a:r>
            <a:r>
              <a:rPr lang="en-US" altLang="zh-CN"/>
              <a:t>→S</a:t>
            </a:r>
            <a:r>
              <a:rPr lang="en-US" altLang="zh-CN" baseline="-25000"/>
              <a:t>A</a:t>
            </a: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1754188" y="4405313"/>
            <a:ext cx="3352800" cy="415925"/>
            <a:chOff x="1104" y="2256"/>
            <a:chExt cx="2112" cy="262"/>
          </a:xfrm>
        </p:grpSpPr>
        <p:sp>
          <p:nvSpPr>
            <p:cNvPr id="65568" name="Text Box 31"/>
            <p:cNvSpPr txBox="1">
              <a:spLocks noChangeArrowheads="1"/>
            </p:cNvSpPr>
            <p:nvPr/>
          </p:nvSpPr>
          <p:spPr bwMode="auto">
            <a:xfrm>
              <a:off x="1104" y="2256"/>
              <a:ext cx="1296" cy="26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10 00 000 101 0 0 </a:t>
              </a:r>
            </a:p>
          </p:txBody>
        </p:sp>
        <p:sp>
          <p:nvSpPr>
            <p:cNvPr id="65569" name="Text Box 32"/>
            <p:cNvSpPr txBox="1">
              <a:spLocks noChangeArrowheads="1"/>
            </p:cNvSpPr>
            <p:nvPr/>
          </p:nvSpPr>
          <p:spPr bwMode="auto">
            <a:xfrm>
              <a:off x="2400" y="2256"/>
              <a:ext cx="336" cy="26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65570" name="Text Box 33"/>
            <p:cNvSpPr txBox="1">
              <a:spLocks noChangeArrowheads="1"/>
            </p:cNvSpPr>
            <p:nvPr/>
          </p:nvSpPr>
          <p:spPr bwMode="auto">
            <a:xfrm>
              <a:off x="2736" y="2256"/>
              <a:ext cx="480" cy="26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0000 </a:t>
              </a:r>
            </a:p>
          </p:txBody>
        </p:sp>
      </p:grpSp>
      <p:sp>
        <p:nvSpPr>
          <p:cNvPr id="427042" name="Text Box 34"/>
          <p:cNvSpPr txBox="1">
            <a:spLocks noChangeArrowheads="1"/>
          </p:cNvSpPr>
          <p:nvPr/>
        </p:nvSpPr>
        <p:spPr bwMode="auto">
          <a:xfrm>
            <a:off x="5410200" y="4038600"/>
            <a:ext cx="990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/>
              <a:t>→S</a:t>
            </a:r>
            <a:r>
              <a:rPr lang="en-US" altLang="zh-CN" baseline="-25000"/>
              <a:t>B</a:t>
            </a: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754188" y="3990975"/>
            <a:ext cx="3352800" cy="415925"/>
            <a:chOff x="1104" y="2256"/>
            <a:chExt cx="2112" cy="262"/>
          </a:xfrm>
        </p:grpSpPr>
        <p:sp>
          <p:nvSpPr>
            <p:cNvPr id="65565" name="Text Box 36"/>
            <p:cNvSpPr txBox="1">
              <a:spLocks noChangeArrowheads="1"/>
            </p:cNvSpPr>
            <p:nvPr/>
          </p:nvSpPr>
          <p:spPr bwMode="auto">
            <a:xfrm>
              <a:off x="1104" y="2256"/>
              <a:ext cx="1296" cy="26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00 01 101 000 0 0 </a:t>
              </a:r>
            </a:p>
          </p:txBody>
        </p:sp>
        <p:sp>
          <p:nvSpPr>
            <p:cNvPr id="65566" name="Text Box 37"/>
            <p:cNvSpPr txBox="1">
              <a:spLocks noChangeArrowheads="1"/>
            </p:cNvSpPr>
            <p:nvPr/>
          </p:nvSpPr>
          <p:spPr bwMode="auto">
            <a:xfrm>
              <a:off x="2400" y="2256"/>
              <a:ext cx="336" cy="26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65567" name="Text Box 38"/>
            <p:cNvSpPr txBox="1">
              <a:spLocks noChangeArrowheads="1"/>
            </p:cNvSpPr>
            <p:nvPr/>
          </p:nvSpPr>
          <p:spPr bwMode="auto">
            <a:xfrm>
              <a:off x="2736" y="2256"/>
              <a:ext cx="480" cy="26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1100 </a:t>
              </a:r>
            </a:p>
          </p:txBody>
        </p:sp>
      </p:grpSp>
      <p:sp>
        <p:nvSpPr>
          <p:cNvPr id="427047" name="Text Box 39"/>
          <p:cNvSpPr txBox="1">
            <a:spLocks noChangeArrowheads="1"/>
          </p:cNvSpPr>
          <p:nvPr/>
        </p:nvSpPr>
        <p:spPr bwMode="auto">
          <a:xfrm>
            <a:off x="5410200" y="4419600"/>
            <a:ext cx="2133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  <a:r>
              <a:rPr lang="en-US" altLang="zh-CN" baseline="-25000"/>
              <a:t>A </a:t>
            </a:r>
            <a:r>
              <a:rPr lang="en-US" altLang="zh-CN"/>
              <a:t>+ S</a:t>
            </a:r>
            <a:r>
              <a:rPr lang="en-US" altLang="zh-CN" baseline="-25000"/>
              <a:t>B</a:t>
            </a:r>
            <a:r>
              <a:rPr lang="en-US" altLang="zh-CN"/>
              <a:t> → R</a:t>
            </a:r>
            <a:r>
              <a:rPr lang="en-US" altLang="zh-CN" baseline="-25000"/>
              <a:t>1</a:t>
            </a:r>
          </a:p>
        </p:txBody>
      </p: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1752600" y="5149850"/>
            <a:ext cx="3352800" cy="415925"/>
            <a:chOff x="1104" y="2256"/>
            <a:chExt cx="2112" cy="262"/>
          </a:xfrm>
        </p:grpSpPr>
        <p:sp>
          <p:nvSpPr>
            <p:cNvPr id="65562" name="Text Box 41"/>
            <p:cNvSpPr txBox="1">
              <a:spLocks noChangeArrowheads="1"/>
            </p:cNvSpPr>
            <p:nvPr/>
          </p:nvSpPr>
          <p:spPr bwMode="auto">
            <a:xfrm>
              <a:off x="1104" y="2256"/>
              <a:ext cx="1296" cy="26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00 10 110 000 0 0 </a:t>
              </a:r>
            </a:p>
          </p:txBody>
        </p:sp>
        <p:sp>
          <p:nvSpPr>
            <p:cNvPr id="65563" name="Text Box 42"/>
            <p:cNvSpPr txBox="1">
              <a:spLocks noChangeArrowheads="1"/>
            </p:cNvSpPr>
            <p:nvPr/>
          </p:nvSpPr>
          <p:spPr bwMode="auto">
            <a:xfrm>
              <a:off x="2400" y="2256"/>
              <a:ext cx="336" cy="26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65564" name="Text Box 43"/>
            <p:cNvSpPr txBox="1">
              <a:spLocks noChangeArrowheads="1"/>
            </p:cNvSpPr>
            <p:nvPr/>
          </p:nvSpPr>
          <p:spPr bwMode="auto">
            <a:xfrm>
              <a:off x="2736" y="2256"/>
              <a:ext cx="480" cy="26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0101 </a:t>
              </a:r>
            </a:p>
          </p:txBody>
        </p:sp>
      </p:grpSp>
      <p:sp>
        <p:nvSpPr>
          <p:cNvPr id="427052" name="Text Box 44"/>
          <p:cNvSpPr txBox="1">
            <a:spLocks noChangeArrowheads="1"/>
          </p:cNvSpPr>
          <p:nvPr/>
        </p:nvSpPr>
        <p:spPr bwMode="auto">
          <a:xfrm>
            <a:off x="5410200" y="5181600"/>
            <a:ext cx="990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R</a:t>
            </a:r>
            <a:r>
              <a:rPr lang="en-US" altLang="zh-CN" baseline="-25000"/>
              <a:t>2</a:t>
            </a:r>
            <a:r>
              <a:rPr lang="en-US" altLang="zh-CN"/>
              <a:t>→S</a:t>
            </a:r>
            <a:r>
              <a:rPr lang="en-US" altLang="zh-CN" baseline="-25000"/>
              <a:t>A</a:t>
            </a:r>
          </a:p>
        </p:txBody>
      </p:sp>
      <p:sp>
        <p:nvSpPr>
          <p:cNvPr id="427053" name="Text Box 45"/>
          <p:cNvSpPr txBox="1">
            <a:spLocks noChangeArrowheads="1"/>
          </p:cNvSpPr>
          <p:nvPr/>
        </p:nvSpPr>
        <p:spPr bwMode="auto">
          <a:xfrm>
            <a:off x="5257800" y="5638800"/>
            <a:ext cx="2743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0→S</a:t>
            </a:r>
            <a:r>
              <a:rPr lang="en-US" altLang="zh-CN" baseline="-25000"/>
              <a:t>B </a:t>
            </a:r>
            <a:r>
              <a:rPr lang="en-US" altLang="zh-CN"/>
              <a:t>, S</a:t>
            </a:r>
            <a:r>
              <a:rPr lang="en-US" altLang="zh-CN" baseline="-25000"/>
              <a:t>A </a:t>
            </a:r>
            <a:r>
              <a:rPr lang="en-US" altLang="zh-CN"/>
              <a:t>+ S</a:t>
            </a:r>
            <a:r>
              <a:rPr lang="en-US" altLang="zh-CN" baseline="-25000"/>
              <a:t>B</a:t>
            </a:r>
            <a:r>
              <a:rPr lang="en-US" altLang="zh-CN"/>
              <a:t> → R</a:t>
            </a:r>
            <a:r>
              <a:rPr lang="en-US" altLang="zh-CN" baseline="-25000"/>
              <a:t>3</a:t>
            </a: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1754188" y="5559425"/>
            <a:ext cx="3352800" cy="415925"/>
            <a:chOff x="1104" y="2256"/>
            <a:chExt cx="2112" cy="262"/>
          </a:xfrm>
        </p:grpSpPr>
        <p:sp>
          <p:nvSpPr>
            <p:cNvPr id="65559" name="Text Box 47"/>
            <p:cNvSpPr txBox="1">
              <a:spLocks noChangeArrowheads="1"/>
            </p:cNvSpPr>
            <p:nvPr/>
          </p:nvSpPr>
          <p:spPr bwMode="auto">
            <a:xfrm>
              <a:off x="1104" y="2256"/>
              <a:ext cx="1296" cy="26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10 00 000 111 0 1 </a:t>
              </a:r>
            </a:p>
          </p:txBody>
        </p:sp>
        <p:sp>
          <p:nvSpPr>
            <p:cNvPr id="65560" name="Text Box 48"/>
            <p:cNvSpPr txBox="1">
              <a:spLocks noChangeArrowheads="1"/>
            </p:cNvSpPr>
            <p:nvPr/>
          </p:nvSpPr>
          <p:spPr bwMode="auto">
            <a:xfrm>
              <a:off x="2400" y="2256"/>
              <a:ext cx="336" cy="26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65561" name="Text Box 49"/>
            <p:cNvSpPr txBox="1">
              <a:spLocks noChangeArrowheads="1"/>
            </p:cNvSpPr>
            <p:nvPr/>
          </p:nvSpPr>
          <p:spPr bwMode="auto">
            <a:xfrm>
              <a:off x="2736" y="2256"/>
              <a:ext cx="480" cy="262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1100 </a:t>
              </a:r>
            </a:p>
          </p:txBody>
        </p:sp>
      </p:grpSp>
      <p:sp>
        <p:nvSpPr>
          <p:cNvPr id="427058" name="Text Box 50"/>
          <p:cNvSpPr txBox="1">
            <a:spLocks noChangeArrowheads="1"/>
          </p:cNvSpPr>
          <p:nvPr/>
        </p:nvSpPr>
        <p:spPr bwMode="auto">
          <a:xfrm>
            <a:off x="0" y="5105400"/>
            <a:ext cx="1676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MOV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8" grpId="0" autoUpdateAnimBg="0"/>
      <p:bldP spid="427019" grpId="0" autoUpdateAnimBg="0"/>
      <p:bldP spid="427023" grpId="0" autoUpdateAnimBg="0"/>
      <p:bldP spid="427027" grpId="0" autoUpdateAnimBg="0"/>
      <p:bldP spid="427034" grpId="0" autoUpdateAnimBg="0"/>
      <p:bldP spid="427035" grpId="0" autoUpdateAnimBg="0"/>
      <p:bldP spid="427042" grpId="0" autoUpdateAnimBg="0"/>
      <p:bldP spid="427047" grpId="0" autoUpdateAnimBg="0"/>
      <p:bldP spid="427052" grpId="0" autoUpdateAnimBg="0"/>
      <p:bldP spid="427053" grpId="0" autoUpdateAnimBg="0"/>
      <p:bldP spid="42705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34200" y="57150"/>
            <a:ext cx="2209800" cy="30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微程序举例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563" y="0"/>
            <a:ext cx="990600" cy="406400"/>
            <a:chOff x="240" y="480"/>
            <a:chExt cx="1488" cy="256"/>
          </a:xfrm>
        </p:grpSpPr>
        <p:sp>
          <p:nvSpPr>
            <p:cNvPr id="66751" name="Text Box 5"/>
            <p:cNvSpPr txBox="1">
              <a:spLocks noChangeArrowheads="1"/>
            </p:cNvSpPr>
            <p:nvPr/>
          </p:nvSpPr>
          <p:spPr bwMode="auto">
            <a:xfrm>
              <a:off x="240" y="480"/>
              <a:ext cx="1105" cy="256"/>
            </a:xfrm>
            <a:prstGeom prst="rect">
              <a:avLst/>
            </a:prstGeom>
            <a:gradFill rotWithShape="0">
              <a:gsLst>
                <a:gs pos="0">
                  <a:srgbClr val="470047"/>
                </a:gs>
                <a:gs pos="5000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solidFill>
                <a:srgbClr val="D60093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例</a:t>
              </a:r>
            </a:p>
          </p:txBody>
        </p:sp>
        <p:sp>
          <p:nvSpPr>
            <p:cNvPr id="66752" name="Line 6"/>
            <p:cNvSpPr>
              <a:spLocks noChangeShapeType="1"/>
            </p:cNvSpPr>
            <p:nvPr/>
          </p:nvSpPr>
          <p:spPr bwMode="auto">
            <a:xfrm>
              <a:off x="1344" y="605"/>
              <a:ext cx="384" cy="0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28039" name="Text Box 7"/>
          <p:cNvSpPr txBox="1">
            <a:spLocks noChangeArrowheads="1"/>
          </p:cNvSpPr>
          <p:nvPr/>
        </p:nvSpPr>
        <p:spPr bwMode="auto">
          <a:xfrm>
            <a:off x="1247775" y="25400"/>
            <a:ext cx="1828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十进制加法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165850" y="260350"/>
            <a:ext cx="2978150" cy="4487863"/>
            <a:chOff x="2928" y="233"/>
            <a:chExt cx="1876" cy="2827"/>
          </a:xfrm>
        </p:grpSpPr>
        <p:sp>
          <p:nvSpPr>
            <p:cNvPr id="66729" name="Rectangle 8"/>
            <p:cNvSpPr>
              <a:spLocks noChangeArrowheads="1"/>
            </p:cNvSpPr>
            <p:nvPr/>
          </p:nvSpPr>
          <p:spPr bwMode="auto">
            <a:xfrm>
              <a:off x="3456" y="480"/>
              <a:ext cx="1056" cy="288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R</a:t>
              </a:r>
              <a:r>
                <a:rPr lang="en-US" altLang="zh-CN" baseline="-25000"/>
                <a:t>1</a:t>
              </a:r>
              <a:r>
                <a:rPr lang="en-US" altLang="zh-CN"/>
                <a:t>+R</a:t>
              </a:r>
              <a:r>
                <a:rPr lang="en-US" altLang="zh-CN" baseline="-25000"/>
                <a:t>2</a:t>
              </a:r>
              <a:r>
                <a:rPr lang="en-US" altLang="zh-CN"/>
                <a:t>→R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66730" name="Line 9"/>
            <p:cNvSpPr>
              <a:spLocks noChangeShapeType="1"/>
            </p:cNvSpPr>
            <p:nvPr/>
          </p:nvSpPr>
          <p:spPr bwMode="auto">
            <a:xfrm>
              <a:off x="3984" y="240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731" name="Text Box 10"/>
            <p:cNvSpPr txBox="1">
              <a:spLocks noChangeArrowheads="1"/>
            </p:cNvSpPr>
            <p:nvPr/>
          </p:nvSpPr>
          <p:spPr bwMode="auto">
            <a:xfrm>
              <a:off x="4228" y="233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1010</a:t>
              </a:r>
            </a:p>
          </p:txBody>
        </p:sp>
        <p:sp>
          <p:nvSpPr>
            <p:cNvPr id="66732" name="Rectangle 11"/>
            <p:cNvSpPr>
              <a:spLocks noChangeArrowheads="1"/>
            </p:cNvSpPr>
            <p:nvPr/>
          </p:nvSpPr>
          <p:spPr bwMode="auto">
            <a:xfrm>
              <a:off x="3452" y="1063"/>
              <a:ext cx="1056" cy="288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R</a:t>
              </a:r>
              <a:r>
                <a:rPr lang="en-US" altLang="zh-CN" baseline="-25000"/>
                <a:t>2</a:t>
              </a:r>
              <a:r>
                <a:rPr lang="en-US" altLang="zh-CN"/>
                <a:t>+R</a:t>
              </a:r>
              <a:r>
                <a:rPr lang="en-US" altLang="zh-CN" baseline="-25000"/>
                <a:t>3</a:t>
              </a:r>
              <a:r>
                <a:rPr lang="en-US" altLang="zh-CN"/>
                <a:t>→R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66733" name="Line 12"/>
            <p:cNvSpPr>
              <a:spLocks noChangeShapeType="1"/>
            </p:cNvSpPr>
            <p:nvPr/>
          </p:nvSpPr>
          <p:spPr bwMode="auto">
            <a:xfrm>
              <a:off x="3984" y="1392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734" name="Text Box 13"/>
            <p:cNvSpPr txBox="1">
              <a:spLocks noChangeArrowheads="1"/>
            </p:cNvSpPr>
            <p:nvPr/>
          </p:nvSpPr>
          <p:spPr bwMode="auto">
            <a:xfrm>
              <a:off x="4224" y="816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1001</a:t>
              </a:r>
            </a:p>
          </p:txBody>
        </p:sp>
        <p:sp>
          <p:nvSpPr>
            <p:cNvPr id="66735" name="Text Box 14"/>
            <p:cNvSpPr txBox="1">
              <a:spLocks noChangeArrowheads="1"/>
            </p:cNvSpPr>
            <p:nvPr/>
          </p:nvSpPr>
          <p:spPr bwMode="auto">
            <a:xfrm>
              <a:off x="4176" y="1344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0000</a:t>
              </a:r>
            </a:p>
          </p:txBody>
        </p:sp>
        <p:sp>
          <p:nvSpPr>
            <p:cNvPr id="66736" name="Line 15"/>
            <p:cNvSpPr>
              <a:spLocks noChangeShapeType="1"/>
            </p:cNvSpPr>
            <p:nvPr/>
          </p:nvSpPr>
          <p:spPr bwMode="auto">
            <a:xfrm>
              <a:off x="3984" y="816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737" name="AutoShape 16"/>
            <p:cNvSpPr>
              <a:spLocks noChangeArrowheads="1"/>
            </p:cNvSpPr>
            <p:nvPr/>
          </p:nvSpPr>
          <p:spPr bwMode="auto">
            <a:xfrm>
              <a:off x="3422" y="1605"/>
              <a:ext cx="1104" cy="336"/>
            </a:xfrm>
            <a:prstGeom prst="flowChartDecision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P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66738" name="Line 17"/>
            <p:cNvSpPr>
              <a:spLocks noChangeShapeType="1"/>
            </p:cNvSpPr>
            <p:nvPr/>
          </p:nvSpPr>
          <p:spPr bwMode="auto">
            <a:xfrm flipH="1">
              <a:off x="3120" y="1776"/>
              <a:ext cx="28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739" name="Line 18"/>
            <p:cNvSpPr>
              <a:spLocks noChangeShapeType="1"/>
            </p:cNvSpPr>
            <p:nvPr/>
          </p:nvSpPr>
          <p:spPr bwMode="auto">
            <a:xfrm>
              <a:off x="3120" y="1776"/>
              <a:ext cx="0" cy="96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740" name="Rectangle 19"/>
            <p:cNvSpPr>
              <a:spLocks noChangeArrowheads="1"/>
            </p:cNvSpPr>
            <p:nvPr/>
          </p:nvSpPr>
          <p:spPr bwMode="auto">
            <a:xfrm>
              <a:off x="3456" y="2160"/>
              <a:ext cx="1056" cy="288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/>
                <a:t>R</a:t>
              </a:r>
              <a:r>
                <a:rPr lang="en-US" altLang="zh-CN" baseline="-25000"/>
                <a:t>2</a:t>
              </a:r>
              <a:r>
                <a:rPr lang="en-US" altLang="zh-CN"/>
                <a:t>-R</a:t>
              </a:r>
              <a:r>
                <a:rPr lang="en-US" altLang="zh-CN" baseline="-25000"/>
                <a:t>3</a:t>
              </a:r>
              <a:r>
                <a:rPr lang="en-US" altLang="zh-CN"/>
                <a:t>→R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66741" name="Line 20"/>
            <p:cNvSpPr>
              <a:spLocks noChangeShapeType="1"/>
            </p:cNvSpPr>
            <p:nvPr/>
          </p:nvSpPr>
          <p:spPr bwMode="auto">
            <a:xfrm flipH="1">
              <a:off x="3984" y="2489"/>
              <a:ext cx="4" cy="48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742" name="Line 21"/>
            <p:cNvSpPr>
              <a:spLocks noChangeShapeType="1"/>
            </p:cNvSpPr>
            <p:nvPr/>
          </p:nvSpPr>
          <p:spPr bwMode="auto">
            <a:xfrm>
              <a:off x="3984" y="1920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743" name="Text Box 22"/>
            <p:cNvSpPr txBox="1">
              <a:spLocks noChangeArrowheads="1"/>
            </p:cNvSpPr>
            <p:nvPr/>
          </p:nvSpPr>
          <p:spPr bwMode="auto">
            <a:xfrm>
              <a:off x="4224" y="1920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0001</a:t>
              </a:r>
            </a:p>
          </p:txBody>
        </p:sp>
        <p:sp>
          <p:nvSpPr>
            <p:cNvPr id="66744" name="Text Box 23"/>
            <p:cNvSpPr txBox="1">
              <a:spLocks noChangeArrowheads="1"/>
            </p:cNvSpPr>
            <p:nvPr/>
          </p:nvSpPr>
          <p:spPr bwMode="auto">
            <a:xfrm>
              <a:off x="4224" y="2448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0000</a:t>
              </a:r>
            </a:p>
          </p:txBody>
        </p:sp>
        <p:sp>
          <p:nvSpPr>
            <p:cNvPr id="66745" name="Line 24"/>
            <p:cNvSpPr>
              <a:spLocks noChangeShapeType="1"/>
            </p:cNvSpPr>
            <p:nvPr/>
          </p:nvSpPr>
          <p:spPr bwMode="auto">
            <a:xfrm>
              <a:off x="3120" y="2736"/>
              <a:ext cx="86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746" name="Line 25"/>
            <p:cNvSpPr>
              <a:spLocks noChangeShapeType="1"/>
            </p:cNvSpPr>
            <p:nvPr/>
          </p:nvSpPr>
          <p:spPr bwMode="auto">
            <a:xfrm>
              <a:off x="3840" y="2976"/>
              <a:ext cx="33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747" name="Line 26"/>
            <p:cNvSpPr>
              <a:spLocks noChangeShapeType="1"/>
            </p:cNvSpPr>
            <p:nvPr/>
          </p:nvSpPr>
          <p:spPr bwMode="auto">
            <a:xfrm flipH="1">
              <a:off x="3758" y="2982"/>
              <a:ext cx="73" cy="7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748" name="Line 28"/>
            <p:cNvSpPr>
              <a:spLocks noChangeShapeType="1"/>
            </p:cNvSpPr>
            <p:nvPr/>
          </p:nvSpPr>
          <p:spPr bwMode="auto">
            <a:xfrm flipH="1">
              <a:off x="4176" y="2898"/>
              <a:ext cx="73" cy="7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749" name="Text Box 29"/>
            <p:cNvSpPr txBox="1">
              <a:spLocks noChangeArrowheads="1"/>
            </p:cNvSpPr>
            <p:nvPr/>
          </p:nvSpPr>
          <p:spPr bwMode="auto">
            <a:xfrm>
              <a:off x="2928" y="1488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Cy≠0</a:t>
              </a:r>
            </a:p>
          </p:txBody>
        </p:sp>
        <p:sp>
          <p:nvSpPr>
            <p:cNvPr id="66750" name="Text Box 30"/>
            <p:cNvSpPr txBox="1">
              <a:spLocks noChangeArrowheads="1"/>
            </p:cNvSpPr>
            <p:nvPr/>
          </p:nvSpPr>
          <p:spPr bwMode="auto">
            <a:xfrm>
              <a:off x="3408" y="1920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Cy=0</a:t>
              </a:r>
            </a:p>
          </p:txBody>
        </p:sp>
      </p:grpSp>
      <p:sp>
        <p:nvSpPr>
          <p:cNvPr id="428064" name="Text Box 32"/>
          <p:cNvSpPr txBox="1">
            <a:spLocks noChangeArrowheads="1"/>
          </p:cNvSpPr>
          <p:nvPr/>
        </p:nvSpPr>
        <p:spPr bwMode="auto">
          <a:xfrm>
            <a:off x="8142288" y="4408488"/>
            <a:ext cx="77311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R</a:t>
            </a:r>
            <a:r>
              <a:rPr lang="en-US" altLang="zh-CN" baseline="-25000">
                <a:solidFill>
                  <a:srgbClr val="FFFF00"/>
                </a:solidFill>
              </a:rPr>
              <a:t>3</a:t>
            </a:r>
            <a:r>
              <a:rPr lang="en-US" altLang="zh-CN">
                <a:solidFill>
                  <a:srgbClr val="FFFF00"/>
                </a:solidFill>
              </a:rPr>
              <a:t>=6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65113" y="479425"/>
            <a:ext cx="5170487" cy="896938"/>
            <a:chOff x="126" y="357"/>
            <a:chExt cx="2994" cy="565"/>
          </a:xfrm>
        </p:grpSpPr>
        <p:sp>
          <p:nvSpPr>
            <p:cNvPr id="66724" name="Text Box 33"/>
            <p:cNvSpPr txBox="1">
              <a:spLocks noChangeArrowheads="1"/>
            </p:cNvSpPr>
            <p:nvPr/>
          </p:nvSpPr>
          <p:spPr bwMode="auto">
            <a:xfrm>
              <a:off x="126" y="379"/>
              <a:ext cx="120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算法：</a:t>
              </a:r>
              <a:r>
                <a:rPr lang="en-US" altLang="zh-CN"/>
                <a:t>a+b+6</a:t>
              </a:r>
            </a:p>
          </p:txBody>
        </p:sp>
        <p:sp>
          <p:nvSpPr>
            <p:cNvPr id="66725" name="AutoShape 34"/>
            <p:cNvSpPr>
              <a:spLocks/>
            </p:cNvSpPr>
            <p:nvPr/>
          </p:nvSpPr>
          <p:spPr bwMode="auto">
            <a:xfrm>
              <a:off x="1296" y="384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726" name="Text Box 35"/>
            <p:cNvSpPr txBox="1">
              <a:spLocks noChangeArrowheads="1"/>
            </p:cNvSpPr>
            <p:nvPr/>
          </p:nvSpPr>
          <p:spPr bwMode="auto">
            <a:xfrm>
              <a:off x="1412" y="357"/>
              <a:ext cx="76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有进位</a:t>
              </a:r>
            </a:p>
          </p:txBody>
        </p:sp>
        <p:sp>
          <p:nvSpPr>
            <p:cNvPr id="66727" name="Text Box 36"/>
            <p:cNvSpPr txBox="1">
              <a:spLocks noChangeArrowheads="1"/>
            </p:cNvSpPr>
            <p:nvPr/>
          </p:nvSpPr>
          <p:spPr bwMode="auto">
            <a:xfrm>
              <a:off x="1392" y="672"/>
              <a:ext cx="100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无进位  </a:t>
              </a:r>
              <a:r>
                <a:rPr lang="en-US" altLang="zh-CN"/>
                <a:t>-6</a:t>
              </a:r>
            </a:p>
          </p:txBody>
        </p:sp>
        <p:sp>
          <p:nvSpPr>
            <p:cNvPr id="66728" name="Text Box 37"/>
            <p:cNvSpPr txBox="1">
              <a:spLocks noChangeArrowheads="1"/>
            </p:cNvSpPr>
            <p:nvPr/>
          </p:nvSpPr>
          <p:spPr bwMode="auto">
            <a:xfrm>
              <a:off x="2112" y="672"/>
              <a:ext cx="100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（不用调整）</a:t>
              </a:r>
            </a:p>
          </p:txBody>
        </p:sp>
      </p:grpSp>
      <p:graphicFrame>
        <p:nvGraphicFramePr>
          <p:cNvPr id="428385" name="Group 353"/>
          <p:cNvGraphicFramePr>
            <a:graphicFrameLocks noGrp="1"/>
          </p:cNvGraphicFramePr>
          <p:nvPr/>
        </p:nvGraphicFramePr>
        <p:xfrm>
          <a:off x="250825" y="3068638"/>
          <a:ext cx="6165850" cy="763587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4488"/>
                <a:gridCol w="341312"/>
                <a:gridCol w="342900"/>
                <a:gridCol w="344488"/>
                <a:gridCol w="341312"/>
                <a:gridCol w="342900"/>
                <a:gridCol w="344488"/>
                <a:gridCol w="341312"/>
                <a:gridCol w="342900"/>
                <a:gridCol w="344488"/>
                <a:gridCol w="334962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352"/>
          <p:cNvGrpSpPr>
            <a:grpSpLocks/>
          </p:cNvGrpSpPr>
          <p:nvPr/>
        </p:nvGrpSpPr>
        <p:grpSpPr bwMode="auto">
          <a:xfrm>
            <a:off x="192088" y="1635125"/>
            <a:ext cx="6248400" cy="1435100"/>
            <a:chOff x="0" y="1104"/>
            <a:chExt cx="3936" cy="904"/>
          </a:xfrm>
        </p:grpSpPr>
        <p:grpSp>
          <p:nvGrpSpPr>
            <p:cNvPr id="66689" name="Group 253"/>
            <p:cNvGrpSpPr>
              <a:grpSpLocks/>
            </p:cNvGrpSpPr>
            <p:nvPr/>
          </p:nvGrpSpPr>
          <p:grpSpPr bwMode="auto">
            <a:xfrm>
              <a:off x="147" y="1786"/>
              <a:ext cx="3453" cy="222"/>
              <a:chOff x="241" y="1767"/>
              <a:chExt cx="3155" cy="222"/>
            </a:xfrm>
          </p:grpSpPr>
          <p:sp>
            <p:nvSpPr>
              <p:cNvPr id="66715" name="Line 219"/>
              <p:cNvSpPr>
                <a:spLocks noChangeShapeType="1"/>
              </p:cNvSpPr>
              <p:nvPr/>
            </p:nvSpPr>
            <p:spPr bwMode="auto">
              <a:xfrm flipV="1">
                <a:off x="241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16" name="Line 221"/>
              <p:cNvSpPr>
                <a:spLocks noChangeShapeType="1"/>
              </p:cNvSpPr>
              <p:nvPr/>
            </p:nvSpPr>
            <p:spPr bwMode="auto">
              <a:xfrm flipV="1">
                <a:off x="1030" y="1767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17" name="Line 223"/>
              <p:cNvSpPr>
                <a:spLocks noChangeShapeType="1"/>
              </p:cNvSpPr>
              <p:nvPr/>
            </p:nvSpPr>
            <p:spPr bwMode="auto">
              <a:xfrm flipV="1">
                <a:off x="625" y="1775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18" name="Line 225"/>
              <p:cNvSpPr>
                <a:spLocks noChangeShapeType="1"/>
              </p:cNvSpPr>
              <p:nvPr/>
            </p:nvSpPr>
            <p:spPr bwMode="auto">
              <a:xfrm flipV="1">
                <a:off x="1441" y="1797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19" name="Line 227"/>
              <p:cNvSpPr>
                <a:spLocks noChangeShapeType="1"/>
              </p:cNvSpPr>
              <p:nvPr/>
            </p:nvSpPr>
            <p:spPr bwMode="auto">
              <a:xfrm flipV="1">
                <a:off x="2230" y="178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20" name="Line 229"/>
              <p:cNvSpPr>
                <a:spLocks noChangeShapeType="1"/>
              </p:cNvSpPr>
              <p:nvPr/>
            </p:nvSpPr>
            <p:spPr bwMode="auto">
              <a:xfrm flipV="1">
                <a:off x="1825" y="179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21" name="Line 231"/>
              <p:cNvSpPr>
                <a:spLocks noChangeShapeType="1"/>
              </p:cNvSpPr>
              <p:nvPr/>
            </p:nvSpPr>
            <p:spPr bwMode="auto">
              <a:xfrm flipV="1">
                <a:off x="2625" y="1785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22" name="Line 233"/>
              <p:cNvSpPr>
                <a:spLocks noChangeShapeType="1"/>
              </p:cNvSpPr>
              <p:nvPr/>
            </p:nvSpPr>
            <p:spPr bwMode="auto">
              <a:xfrm flipV="1">
                <a:off x="339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23" name="Line 235"/>
              <p:cNvSpPr>
                <a:spLocks noChangeShapeType="1"/>
              </p:cNvSpPr>
              <p:nvPr/>
            </p:nvSpPr>
            <p:spPr bwMode="auto">
              <a:xfrm flipV="1">
                <a:off x="3009" y="178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66690" name="Group 248"/>
            <p:cNvGrpSpPr>
              <a:grpSpLocks/>
            </p:cNvGrpSpPr>
            <p:nvPr/>
          </p:nvGrpSpPr>
          <p:grpSpPr bwMode="auto">
            <a:xfrm>
              <a:off x="384" y="1296"/>
              <a:ext cx="3474" cy="707"/>
              <a:chOff x="400" y="2295"/>
              <a:chExt cx="3166" cy="428"/>
            </a:xfrm>
          </p:grpSpPr>
          <p:sp>
            <p:nvSpPr>
              <p:cNvPr id="66706" name="Line 220"/>
              <p:cNvSpPr>
                <a:spLocks noChangeShapeType="1"/>
              </p:cNvSpPr>
              <p:nvPr/>
            </p:nvSpPr>
            <p:spPr bwMode="auto">
              <a:xfrm flipV="1">
                <a:off x="400" y="2296"/>
                <a:ext cx="2" cy="39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07" name="Line 222"/>
              <p:cNvSpPr>
                <a:spLocks noChangeShapeType="1"/>
              </p:cNvSpPr>
              <p:nvPr/>
            </p:nvSpPr>
            <p:spPr bwMode="auto">
              <a:xfrm flipV="1">
                <a:off x="1190" y="2310"/>
                <a:ext cx="2" cy="39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08" name="Line 224"/>
              <p:cNvSpPr>
                <a:spLocks noChangeShapeType="1"/>
              </p:cNvSpPr>
              <p:nvPr/>
            </p:nvSpPr>
            <p:spPr bwMode="auto">
              <a:xfrm flipV="1">
                <a:off x="784" y="2295"/>
                <a:ext cx="2" cy="39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09" name="Line 226"/>
              <p:cNvSpPr>
                <a:spLocks noChangeShapeType="1"/>
              </p:cNvSpPr>
              <p:nvPr/>
            </p:nvSpPr>
            <p:spPr bwMode="auto">
              <a:xfrm flipV="1">
                <a:off x="1600" y="2317"/>
                <a:ext cx="2" cy="39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10" name="Line 228"/>
              <p:cNvSpPr>
                <a:spLocks noChangeShapeType="1"/>
              </p:cNvSpPr>
              <p:nvPr/>
            </p:nvSpPr>
            <p:spPr bwMode="auto">
              <a:xfrm flipH="1" flipV="1">
                <a:off x="2373" y="2330"/>
                <a:ext cx="8" cy="39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11" name="Line 230"/>
              <p:cNvSpPr>
                <a:spLocks noChangeShapeType="1"/>
              </p:cNvSpPr>
              <p:nvPr/>
            </p:nvSpPr>
            <p:spPr bwMode="auto">
              <a:xfrm flipV="1">
                <a:off x="1984" y="2316"/>
                <a:ext cx="2" cy="39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12" name="Line 232"/>
              <p:cNvSpPr>
                <a:spLocks noChangeShapeType="1"/>
              </p:cNvSpPr>
              <p:nvPr/>
            </p:nvSpPr>
            <p:spPr bwMode="auto">
              <a:xfrm flipV="1">
                <a:off x="2784" y="2305"/>
                <a:ext cx="2" cy="39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13" name="Line 234"/>
              <p:cNvSpPr>
                <a:spLocks noChangeShapeType="1"/>
              </p:cNvSpPr>
              <p:nvPr/>
            </p:nvSpPr>
            <p:spPr bwMode="auto">
              <a:xfrm flipV="1">
                <a:off x="3565" y="2304"/>
                <a:ext cx="1" cy="40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6714" name="Line 236"/>
              <p:cNvSpPr>
                <a:spLocks noChangeShapeType="1"/>
              </p:cNvSpPr>
              <p:nvPr/>
            </p:nvSpPr>
            <p:spPr bwMode="auto">
              <a:xfrm flipV="1">
                <a:off x="3168" y="2304"/>
                <a:ext cx="2" cy="39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66691" name="Text Box 237"/>
            <p:cNvSpPr txBox="1">
              <a:spLocks noChangeArrowheads="1"/>
            </p:cNvSpPr>
            <p:nvPr/>
          </p:nvSpPr>
          <p:spPr bwMode="auto">
            <a:xfrm>
              <a:off x="2640" y="1536"/>
              <a:ext cx="2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FFFF00"/>
                  </a:solidFill>
                </a:rPr>
                <a:t>P</a:t>
              </a:r>
              <a:r>
                <a:rPr lang="en-US" altLang="zh-CN" sz="1800" baseline="-2500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66692" name="Text Box 238"/>
            <p:cNvSpPr txBox="1">
              <a:spLocks noChangeArrowheads="1"/>
            </p:cNvSpPr>
            <p:nvPr/>
          </p:nvSpPr>
          <p:spPr bwMode="auto">
            <a:xfrm>
              <a:off x="2832" y="1104"/>
              <a:ext cx="2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FFFF00"/>
                  </a:solidFill>
                </a:rPr>
                <a:t>P</a:t>
              </a:r>
              <a:r>
                <a:rPr lang="en-US" altLang="zh-CN" sz="1800" baseline="-25000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66693" name="Text Box 239"/>
            <p:cNvSpPr txBox="1">
              <a:spLocks noChangeArrowheads="1"/>
            </p:cNvSpPr>
            <p:nvPr/>
          </p:nvSpPr>
          <p:spPr bwMode="auto">
            <a:xfrm>
              <a:off x="0" y="1488"/>
              <a:ext cx="519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FFFF00"/>
                  </a:solidFill>
                </a:rPr>
                <a:t>LDR</a:t>
              </a:r>
              <a:r>
                <a:rPr lang="en-US" altLang="zh-CN" sz="1800" baseline="-2500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66694" name="Text Box 240"/>
            <p:cNvSpPr txBox="1">
              <a:spLocks noChangeArrowheads="1"/>
            </p:cNvSpPr>
            <p:nvPr/>
          </p:nvSpPr>
          <p:spPr bwMode="auto">
            <a:xfrm>
              <a:off x="0" y="1104"/>
              <a:ext cx="519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FFFF00"/>
                  </a:solidFill>
                </a:rPr>
                <a:t>LDR</a:t>
              </a:r>
              <a:r>
                <a:rPr lang="en-US" altLang="zh-CN" sz="1800" baseline="-25000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66695" name="Text Box 241"/>
            <p:cNvSpPr txBox="1">
              <a:spLocks noChangeArrowheads="1"/>
            </p:cNvSpPr>
            <p:nvPr/>
          </p:nvSpPr>
          <p:spPr bwMode="auto">
            <a:xfrm>
              <a:off x="384" y="1584"/>
              <a:ext cx="519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FFFF00"/>
                  </a:solidFill>
                </a:rPr>
                <a:t>LDR</a:t>
              </a:r>
              <a:r>
                <a:rPr lang="en-US" altLang="zh-CN" sz="1800" baseline="-2500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66696" name="Text Box 242"/>
            <p:cNvSpPr txBox="1">
              <a:spLocks noChangeArrowheads="1"/>
            </p:cNvSpPr>
            <p:nvPr/>
          </p:nvSpPr>
          <p:spPr bwMode="auto">
            <a:xfrm>
              <a:off x="528" y="1104"/>
              <a:ext cx="519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FFFF00"/>
                  </a:solidFill>
                </a:rPr>
                <a:t>R</a:t>
              </a:r>
              <a:r>
                <a:rPr lang="en-US" altLang="zh-CN" sz="1800" baseline="-25000">
                  <a:solidFill>
                    <a:srgbClr val="FFFF00"/>
                  </a:solidFill>
                </a:rPr>
                <a:t>1</a:t>
              </a:r>
              <a:r>
                <a:rPr lang="en-US" altLang="zh-CN" sz="1800">
                  <a:solidFill>
                    <a:srgbClr val="FFFF00"/>
                  </a:solidFill>
                </a:rPr>
                <a:t>→X</a:t>
              </a:r>
            </a:p>
          </p:txBody>
        </p:sp>
        <p:sp>
          <p:nvSpPr>
            <p:cNvPr id="66697" name="Text Box 243"/>
            <p:cNvSpPr txBox="1">
              <a:spLocks noChangeArrowheads="1"/>
            </p:cNvSpPr>
            <p:nvPr/>
          </p:nvSpPr>
          <p:spPr bwMode="auto">
            <a:xfrm>
              <a:off x="1671" y="1536"/>
              <a:ext cx="519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FFFF00"/>
                  </a:solidFill>
                </a:rPr>
                <a:t>R</a:t>
              </a:r>
              <a:r>
                <a:rPr lang="en-US" altLang="zh-CN" sz="1800" baseline="-25000">
                  <a:solidFill>
                    <a:srgbClr val="FFFF00"/>
                  </a:solidFill>
                </a:rPr>
                <a:t>3</a:t>
              </a:r>
              <a:r>
                <a:rPr lang="en-US" altLang="zh-CN" sz="1800">
                  <a:solidFill>
                    <a:srgbClr val="FFFF00"/>
                  </a:solidFill>
                </a:rPr>
                <a:t>→Y</a:t>
              </a:r>
            </a:p>
          </p:txBody>
        </p:sp>
        <p:sp>
          <p:nvSpPr>
            <p:cNvPr id="66698" name="Text Box 244"/>
            <p:cNvSpPr txBox="1">
              <a:spLocks noChangeArrowheads="1"/>
            </p:cNvSpPr>
            <p:nvPr/>
          </p:nvSpPr>
          <p:spPr bwMode="auto">
            <a:xfrm>
              <a:off x="1200" y="1584"/>
              <a:ext cx="519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FFFF00"/>
                  </a:solidFill>
                </a:rPr>
                <a:t>R</a:t>
              </a:r>
              <a:r>
                <a:rPr lang="en-US" altLang="zh-CN" sz="1800" baseline="-25000">
                  <a:solidFill>
                    <a:srgbClr val="FFFF00"/>
                  </a:solidFill>
                </a:rPr>
                <a:t>2</a:t>
              </a:r>
              <a:r>
                <a:rPr lang="en-US" altLang="zh-CN" sz="1800">
                  <a:solidFill>
                    <a:srgbClr val="FFFF00"/>
                  </a:solidFill>
                </a:rPr>
                <a:t>→Y</a:t>
              </a:r>
            </a:p>
          </p:txBody>
        </p:sp>
        <p:sp>
          <p:nvSpPr>
            <p:cNvPr id="66699" name="Text Box 245"/>
            <p:cNvSpPr txBox="1">
              <a:spLocks noChangeArrowheads="1"/>
            </p:cNvSpPr>
            <p:nvPr/>
          </p:nvSpPr>
          <p:spPr bwMode="auto">
            <a:xfrm>
              <a:off x="768" y="1488"/>
              <a:ext cx="519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FFFF00"/>
                  </a:solidFill>
                </a:rPr>
                <a:t>R</a:t>
              </a:r>
              <a:r>
                <a:rPr lang="en-US" altLang="zh-CN" sz="1800" baseline="-25000">
                  <a:solidFill>
                    <a:srgbClr val="FFFF00"/>
                  </a:solidFill>
                </a:rPr>
                <a:t>1</a:t>
              </a:r>
              <a:r>
                <a:rPr lang="en-US" altLang="zh-CN" sz="1800">
                  <a:solidFill>
                    <a:srgbClr val="FFFF00"/>
                  </a:solidFill>
                </a:rPr>
                <a:t>→Y</a:t>
              </a:r>
            </a:p>
          </p:txBody>
        </p:sp>
        <p:sp>
          <p:nvSpPr>
            <p:cNvPr id="66700" name="Text Box 246"/>
            <p:cNvSpPr txBox="1">
              <a:spLocks noChangeArrowheads="1"/>
            </p:cNvSpPr>
            <p:nvPr/>
          </p:nvSpPr>
          <p:spPr bwMode="auto">
            <a:xfrm>
              <a:off x="1044" y="1104"/>
              <a:ext cx="519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FFFF00"/>
                  </a:solidFill>
                </a:rPr>
                <a:t>R</a:t>
              </a:r>
              <a:r>
                <a:rPr lang="en-US" altLang="zh-CN" sz="1800" baseline="-25000">
                  <a:solidFill>
                    <a:srgbClr val="FFFF00"/>
                  </a:solidFill>
                </a:rPr>
                <a:t>2</a:t>
              </a:r>
              <a:r>
                <a:rPr lang="en-US" altLang="zh-CN" sz="1800">
                  <a:solidFill>
                    <a:srgbClr val="FFFF00"/>
                  </a:solidFill>
                </a:rPr>
                <a:t>→X</a:t>
              </a:r>
            </a:p>
          </p:txBody>
        </p:sp>
        <p:sp>
          <p:nvSpPr>
            <p:cNvPr id="66701" name="Text Box 247"/>
            <p:cNvSpPr txBox="1">
              <a:spLocks noChangeArrowheads="1"/>
            </p:cNvSpPr>
            <p:nvPr/>
          </p:nvSpPr>
          <p:spPr bwMode="auto">
            <a:xfrm>
              <a:off x="1536" y="1104"/>
              <a:ext cx="519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FFFF00"/>
                  </a:solidFill>
                </a:rPr>
                <a:t>R</a:t>
              </a:r>
              <a:r>
                <a:rPr lang="en-US" altLang="zh-CN" sz="1800" baseline="-25000">
                  <a:solidFill>
                    <a:srgbClr val="FFFF00"/>
                  </a:solidFill>
                </a:rPr>
                <a:t>3</a:t>
              </a:r>
              <a:r>
                <a:rPr lang="en-US" altLang="zh-CN" sz="1800">
                  <a:solidFill>
                    <a:srgbClr val="FFFF00"/>
                  </a:solidFill>
                </a:rPr>
                <a:t>→X</a:t>
              </a:r>
            </a:p>
          </p:txBody>
        </p:sp>
        <p:sp>
          <p:nvSpPr>
            <p:cNvPr id="66702" name="Text Box 249"/>
            <p:cNvSpPr txBox="1">
              <a:spLocks noChangeArrowheads="1"/>
            </p:cNvSpPr>
            <p:nvPr/>
          </p:nvSpPr>
          <p:spPr bwMode="auto">
            <a:xfrm>
              <a:off x="2112" y="1104"/>
              <a:ext cx="192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FFFF00"/>
                  </a:solidFill>
                </a:rPr>
                <a:t>+</a:t>
              </a:r>
            </a:p>
          </p:txBody>
        </p:sp>
        <p:sp>
          <p:nvSpPr>
            <p:cNvPr id="66703" name="Text Box 250"/>
            <p:cNvSpPr txBox="1">
              <a:spLocks noChangeArrowheads="1"/>
            </p:cNvSpPr>
            <p:nvPr/>
          </p:nvSpPr>
          <p:spPr bwMode="auto">
            <a:xfrm>
              <a:off x="2208" y="1536"/>
              <a:ext cx="288" cy="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FFFF00"/>
                  </a:solidFill>
                </a:rPr>
                <a:t>M</a:t>
              </a:r>
            </a:p>
          </p:txBody>
        </p:sp>
        <p:sp>
          <p:nvSpPr>
            <p:cNvPr id="66704" name="Text Box 251"/>
            <p:cNvSpPr txBox="1">
              <a:spLocks noChangeArrowheads="1"/>
            </p:cNvSpPr>
            <p:nvPr/>
          </p:nvSpPr>
          <p:spPr bwMode="auto">
            <a:xfrm>
              <a:off x="2448" y="1152"/>
              <a:ext cx="240" cy="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>
                  <a:solidFill>
                    <a:srgbClr val="FFFF00"/>
                  </a:solidFill>
                </a:rPr>
                <a:t>－</a:t>
              </a:r>
            </a:p>
          </p:txBody>
        </p:sp>
        <p:sp>
          <p:nvSpPr>
            <p:cNvPr id="66705" name="Text Box 254"/>
            <p:cNvSpPr txBox="1">
              <a:spLocks noChangeArrowheads="1"/>
            </p:cNvSpPr>
            <p:nvPr/>
          </p:nvSpPr>
          <p:spPr bwMode="auto">
            <a:xfrm>
              <a:off x="3264" y="1104"/>
              <a:ext cx="672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/>
                <a:t>直接地址</a:t>
              </a:r>
            </a:p>
          </p:txBody>
        </p:sp>
      </p:grpSp>
      <p:graphicFrame>
        <p:nvGraphicFramePr>
          <p:cNvPr id="428469" name="Group 437"/>
          <p:cNvGraphicFramePr>
            <a:graphicFrameLocks noGrp="1"/>
          </p:cNvGraphicFramePr>
          <p:nvPr/>
        </p:nvGraphicFramePr>
        <p:xfrm>
          <a:off x="192088" y="4073525"/>
          <a:ext cx="6165850" cy="368300"/>
        </p:xfrm>
        <a:graphic>
          <a:graphicData uri="http://schemas.openxmlformats.org/drawingml/2006/table">
            <a:tbl>
              <a:tblPr/>
              <a:tblGrid>
                <a:gridCol w="304800"/>
                <a:gridCol w="381000"/>
                <a:gridCol w="342900"/>
                <a:gridCol w="342900"/>
                <a:gridCol w="342900"/>
                <a:gridCol w="342900"/>
                <a:gridCol w="342900"/>
                <a:gridCol w="344487"/>
                <a:gridCol w="341313"/>
                <a:gridCol w="342900"/>
                <a:gridCol w="344487"/>
                <a:gridCol w="341313"/>
                <a:gridCol w="342900"/>
                <a:gridCol w="344487"/>
                <a:gridCol w="341313"/>
                <a:gridCol w="342900"/>
                <a:gridCol w="344487"/>
                <a:gridCol w="334963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8470" name="Group 438"/>
          <p:cNvGraphicFramePr>
            <a:graphicFrameLocks noGrp="1"/>
          </p:cNvGraphicFramePr>
          <p:nvPr/>
        </p:nvGraphicFramePr>
        <p:xfrm>
          <a:off x="249238" y="4868863"/>
          <a:ext cx="6165850" cy="368300"/>
        </p:xfrm>
        <a:graphic>
          <a:graphicData uri="http://schemas.openxmlformats.org/drawingml/2006/table">
            <a:tbl>
              <a:tblPr/>
              <a:tblGrid>
                <a:gridCol w="304800"/>
                <a:gridCol w="381000"/>
                <a:gridCol w="342900"/>
                <a:gridCol w="342900"/>
                <a:gridCol w="342900"/>
                <a:gridCol w="342900"/>
                <a:gridCol w="342900"/>
                <a:gridCol w="344487"/>
                <a:gridCol w="341313"/>
                <a:gridCol w="342900"/>
                <a:gridCol w="344487"/>
                <a:gridCol w="341313"/>
                <a:gridCol w="342900"/>
                <a:gridCol w="344487"/>
                <a:gridCol w="341313"/>
                <a:gridCol w="342900"/>
                <a:gridCol w="344487"/>
                <a:gridCol w="334963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8494" name="Text Box 462"/>
          <p:cNvSpPr txBox="1">
            <a:spLocks noChangeArrowheads="1"/>
          </p:cNvSpPr>
          <p:nvPr/>
        </p:nvSpPr>
        <p:spPr bwMode="auto">
          <a:xfrm>
            <a:off x="6542088" y="4865688"/>
            <a:ext cx="990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0 0 0 1</a:t>
            </a:r>
          </a:p>
        </p:txBody>
      </p:sp>
      <p:graphicFrame>
        <p:nvGraphicFramePr>
          <p:cNvPr id="428495" name="Group 463"/>
          <p:cNvGraphicFramePr>
            <a:graphicFrameLocks noGrp="1"/>
          </p:cNvGraphicFramePr>
          <p:nvPr/>
        </p:nvGraphicFramePr>
        <p:xfrm>
          <a:off x="249238" y="5645150"/>
          <a:ext cx="6165850" cy="368300"/>
        </p:xfrm>
        <a:graphic>
          <a:graphicData uri="http://schemas.openxmlformats.org/drawingml/2006/table">
            <a:tbl>
              <a:tblPr/>
              <a:tblGrid>
                <a:gridCol w="304800"/>
                <a:gridCol w="381000"/>
                <a:gridCol w="342900"/>
                <a:gridCol w="342900"/>
                <a:gridCol w="342900"/>
                <a:gridCol w="342900"/>
                <a:gridCol w="342900"/>
                <a:gridCol w="344487"/>
                <a:gridCol w="341313"/>
                <a:gridCol w="342900"/>
                <a:gridCol w="344487"/>
                <a:gridCol w="341313"/>
                <a:gridCol w="342900"/>
                <a:gridCol w="344487"/>
                <a:gridCol w="341313"/>
                <a:gridCol w="342900"/>
                <a:gridCol w="344487"/>
                <a:gridCol w="334963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8519" name="Text Box 487"/>
          <p:cNvSpPr txBox="1">
            <a:spLocks noChangeArrowheads="1"/>
          </p:cNvSpPr>
          <p:nvPr/>
        </p:nvSpPr>
        <p:spPr bwMode="auto">
          <a:xfrm>
            <a:off x="3235325" y="23813"/>
            <a:ext cx="2736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00FF00"/>
                </a:solidFill>
              </a:rPr>
              <a:t>一条汇编指令</a:t>
            </a:r>
          </a:p>
        </p:txBody>
      </p:sp>
      <p:sp>
        <p:nvSpPr>
          <p:cNvPr id="428520" name="Oval 488"/>
          <p:cNvSpPr>
            <a:spLocks noChangeArrowheads="1"/>
          </p:cNvSpPr>
          <p:nvPr/>
        </p:nvSpPr>
        <p:spPr bwMode="auto">
          <a:xfrm>
            <a:off x="1216025" y="3921125"/>
            <a:ext cx="381000" cy="6096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8521" name="Oval 489"/>
          <p:cNvSpPr>
            <a:spLocks noChangeArrowheads="1"/>
          </p:cNvSpPr>
          <p:nvPr/>
        </p:nvSpPr>
        <p:spPr bwMode="auto">
          <a:xfrm>
            <a:off x="2224088" y="3921125"/>
            <a:ext cx="381000" cy="6096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8522" name="Oval 490"/>
          <p:cNvSpPr>
            <a:spLocks noChangeArrowheads="1"/>
          </p:cNvSpPr>
          <p:nvPr/>
        </p:nvSpPr>
        <p:spPr bwMode="auto">
          <a:xfrm>
            <a:off x="3271838" y="3921125"/>
            <a:ext cx="381000" cy="6096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8523" name="Oval 491"/>
          <p:cNvSpPr>
            <a:spLocks noChangeArrowheads="1"/>
          </p:cNvSpPr>
          <p:nvPr/>
        </p:nvSpPr>
        <p:spPr bwMode="auto">
          <a:xfrm>
            <a:off x="500063" y="3906838"/>
            <a:ext cx="381000" cy="6096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9" grpId="0" autoUpdateAnimBg="0"/>
      <p:bldP spid="428064" grpId="0" autoUpdateAnimBg="0"/>
      <p:bldP spid="428494" grpId="0" autoUpdateAnimBg="0"/>
      <p:bldP spid="428519" grpId="0" autoUpdateAnimBg="0"/>
      <p:bldP spid="428520" grpId="0" animBg="1"/>
      <p:bldP spid="428521" grpId="0" animBg="1"/>
      <p:bldP spid="428522" grpId="0" animBg="1"/>
      <p:bldP spid="42852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12"/>
          <p:cNvGrpSpPr>
            <a:grpSpLocks/>
          </p:cNvGrpSpPr>
          <p:nvPr/>
        </p:nvGrpSpPr>
        <p:grpSpPr bwMode="auto">
          <a:xfrm>
            <a:off x="1219200" y="838200"/>
            <a:ext cx="7456488" cy="2776538"/>
            <a:chOff x="768" y="528"/>
            <a:chExt cx="4697" cy="1749"/>
          </a:xfrm>
        </p:grpSpPr>
        <p:sp>
          <p:nvSpPr>
            <p:cNvPr id="67587" name="Text Box 4"/>
            <p:cNvSpPr txBox="1">
              <a:spLocks noChangeArrowheads="1"/>
            </p:cNvSpPr>
            <p:nvPr/>
          </p:nvSpPr>
          <p:spPr bwMode="auto">
            <a:xfrm>
              <a:off x="1776" y="816"/>
              <a:ext cx="3689" cy="1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1</a:t>
              </a:r>
              <a:r>
                <a:rPr lang="zh-CN" altLang="en-US" sz="2800"/>
                <a:t>、交作业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/>
                <a:t>2</a:t>
              </a:r>
              <a:r>
                <a:rPr lang="zh-CN" altLang="en-US" sz="2800"/>
                <a:t>、今日作业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3200"/>
                <a:t>P186    8, 11, 14, 15, 16</a:t>
              </a:r>
            </a:p>
          </p:txBody>
        </p:sp>
        <p:grpSp>
          <p:nvGrpSpPr>
            <p:cNvPr id="67588" name="Group 5"/>
            <p:cNvGrpSpPr>
              <a:grpSpLocks/>
            </p:cNvGrpSpPr>
            <p:nvPr/>
          </p:nvGrpSpPr>
          <p:grpSpPr bwMode="auto">
            <a:xfrm>
              <a:off x="1056" y="768"/>
              <a:ext cx="528" cy="720"/>
              <a:chOff x="1008" y="672"/>
              <a:chExt cx="528" cy="720"/>
            </a:xfrm>
          </p:grpSpPr>
          <p:pic>
            <p:nvPicPr>
              <p:cNvPr id="67591" name="Picture 6" descr="注意"/>
              <p:cNvPicPr>
                <a:picLocks noChangeAspect="1" noChangeArrowheads="1" noCrop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08" y="672"/>
                <a:ext cx="528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7592" name="Text Box 7"/>
              <p:cNvSpPr txBox="1">
                <a:spLocks noChangeArrowheads="1"/>
              </p:cNvSpPr>
              <p:nvPr/>
            </p:nvSpPr>
            <p:spPr bwMode="auto">
              <a:xfrm>
                <a:off x="1008" y="1104"/>
                <a:ext cx="528" cy="288"/>
              </a:xfrm>
              <a:prstGeom prst="rect">
                <a:avLst/>
              </a:prstGeom>
              <a:gradFill rotWithShape="0">
                <a:gsLst>
                  <a:gs pos="0">
                    <a:srgbClr val="5E1847"/>
                  </a:gs>
                  <a:gs pos="50000">
                    <a:srgbClr val="CC3399"/>
                  </a:gs>
                  <a:gs pos="100000">
                    <a:srgbClr val="5E1847"/>
                  </a:gs>
                </a:gsLst>
                <a:lin ang="540000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>
                    <a:solidFill>
                      <a:schemeClr val="bg1"/>
                    </a:solidFill>
                  </a:rPr>
                  <a:t>作业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7589" name="Picture 8" descr="BD14710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8" y="528"/>
              <a:ext cx="432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590" name="Picture 9" descr="BD14710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9" y="2205"/>
              <a:ext cx="432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00" y="6477000"/>
            <a:ext cx="32766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数字系统的设计方框图</a:t>
            </a:r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2057400" cy="41592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智能仪表设计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81000" y="990600"/>
            <a:ext cx="3040063" cy="1600200"/>
            <a:chOff x="480" y="624"/>
            <a:chExt cx="1915" cy="1008"/>
          </a:xfrm>
        </p:grpSpPr>
        <p:sp>
          <p:nvSpPr>
            <p:cNvPr id="33883" name="Rectangle 5"/>
            <p:cNvSpPr>
              <a:spLocks noChangeArrowheads="1"/>
            </p:cNvSpPr>
            <p:nvPr/>
          </p:nvSpPr>
          <p:spPr bwMode="auto">
            <a:xfrm>
              <a:off x="1104" y="624"/>
              <a:ext cx="672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/>
                <a:t>系统</a:t>
              </a:r>
            </a:p>
          </p:txBody>
        </p:sp>
        <p:sp>
          <p:nvSpPr>
            <p:cNvPr id="33884" name="Line 6"/>
            <p:cNvSpPr>
              <a:spLocks noChangeShapeType="1"/>
            </p:cNvSpPr>
            <p:nvPr/>
          </p:nvSpPr>
          <p:spPr bwMode="auto">
            <a:xfrm>
              <a:off x="864" y="7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85" name="Line 7"/>
            <p:cNvSpPr>
              <a:spLocks noChangeShapeType="1"/>
            </p:cNvSpPr>
            <p:nvPr/>
          </p:nvSpPr>
          <p:spPr bwMode="auto">
            <a:xfrm>
              <a:off x="864" y="8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86" name="Line 8"/>
            <p:cNvSpPr>
              <a:spLocks noChangeShapeType="1"/>
            </p:cNvSpPr>
            <p:nvPr/>
          </p:nvSpPr>
          <p:spPr bwMode="auto">
            <a:xfrm>
              <a:off x="864" y="9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87" name="Line 9"/>
            <p:cNvSpPr>
              <a:spLocks noChangeShapeType="1"/>
            </p:cNvSpPr>
            <p:nvPr/>
          </p:nvSpPr>
          <p:spPr bwMode="auto">
            <a:xfrm>
              <a:off x="1776" y="7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88" name="Line 10"/>
            <p:cNvSpPr>
              <a:spLocks noChangeShapeType="1"/>
            </p:cNvSpPr>
            <p:nvPr/>
          </p:nvSpPr>
          <p:spPr bwMode="auto">
            <a:xfrm>
              <a:off x="1776" y="8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89" name="Line 11"/>
            <p:cNvSpPr>
              <a:spLocks noChangeShapeType="1"/>
            </p:cNvSpPr>
            <p:nvPr/>
          </p:nvSpPr>
          <p:spPr bwMode="auto">
            <a:xfrm>
              <a:off x="1776" y="9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90" name="Line 12"/>
            <p:cNvSpPr>
              <a:spLocks noChangeShapeType="1"/>
            </p:cNvSpPr>
            <p:nvPr/>
          </p:nvSpPr>
          <p:spPr bwMode="auto">
            <a:xfrm>
              <a:off x="1776" y="14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91" name="Line 13"/>
            <p:cNvSpPr>
              <a:spLocks noChangeShapeType="1"/>
            </p:cNvSpPr>
            <p:nvPr/>
          </p:nvSpPr>
          <p:spPr bwMode="auto">
            <a:xfrm>
              <a:off x="864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92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306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eaVert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3893" name="Text Box 15"/>
            <p:cNvSpPr txBox="1">
              <a:spLocks noChangeArrowheads="1"/>
            </p:cNvSpPr>
            <p:nvPr/>
          </p:nvSpPr>
          <p:spPr bwMode="auto">
            <a:xfrm>
              <a:off x="1783" y="1008"/>
              <a:ext cx="306" cy="3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eaVert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3894" name="Text Box 16"/>
            <p:cNvSpPr txBox="1">
              <a:spLocks noChangeArrowheads="1"/>
            </p:cNvSpPr>
            <p:nvPr/>
          </p:nvSpPr>
          <p:spPr bwMode="auto">
            <a:xfrm>
              <a:off x="2059" y="825"/>
              <a:ext cx="336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输出</a:t>
              </a:r>
            </a:p>
          </p:txBody>
        </p:sp>
        <p:sp>
          <p:nvSpPr>
            <p:cNvPr id="33895" name="Text Box 17"/>
            <p:cNvSpPr txBox="1">
              <a:spLocks noChangeArrowheads="1"/>
            </p:cNvSpPr>
            <p:nvPr/>
          </p:nvSpPr>
          <p:spPr bwMode="auto">
            <a:xfrm>
              <a:off x="480" y="864"/>
              <a:ext cx="336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输入</a:t>
              </a:r>
            </a:p>
          </p:txBody>
        </p:sp>
      </p:grpSp>
      <p:sp>
        <p:nvSpPr>
          <p:cNvPr id="33797" name="Text Box 19"/>
          <p:cNvSpPr txBox="1">
            <a:spLocks noChangeArrowheads="1"/>
          </p:cNvSpPr>
          <p:nvPr/>
        </p:nvSpPr>
        <p:spPr bwMode="auto">
          <a:xfrm>
            <a:off x="4572000" y="6461125"/>
            <a:ext cx="18716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3F3F3"/>
                </a:solidFill>
              </a:rPr>
              <a:t>10057327P398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211638" y="836613"/>
            <a:ext cx="4648200" cy="2473325"/>
            <a:chOff x="2640" y="480"/>
            <a:chExt cx="2928" cy="1558"/>
          </a:xfrm>
        </p:grpSpPr>
        <p:sp>
          <p:nvSpPr>
            <p:cNvPr id="33864" name="Text Box 43"/>
            <p:cNvSpPr txBox="1">
              <a:spLocks noChangeArrowheads="1"/>
            </p:cNvSpPr>
            <p:nvPr/>
          </p:nvSpPr>
          <p:spPr bwMode="auto">
            <a:xfrm>
              <a:off x="2976" y="912"/>
              <a:ext cx="576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数据采集</a:t>
              </a:r>
            </a:p>
          </p:txBody>
        </p:sp>
        <p:sp>
          <p:nvSpPr>
            <p:cNvPr id="33865" name="Text Box 44"/>
            <p:cNvSpPr txBox="1">
              <a:spLocks noChangeArrowheads="1"/>
            </p:cNvSpPr>
            <p:nvPr/>
          </p:nvSpPr>
          <p:spPr bwMode="auto">
            <a:xfrm>
              <a:off x="3888" y="912"/>
              <a:ext cx="576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数据处理</a:t>
              </a:r>
            </a:p>
          </p:txBody>
        </p:sp>
        <p:sp>
          <p:nvSpPr>
            <p:cNvPr id="33866" name="Text Box 45"/>
            <p:cNvSpPr txBox="1">
              <a:spLocks noChangeArrowheads="1"/>
            </p:cNvSpPr>
            <p:nvPr/>
          </p:nvSpPr>
          <p:spPr bwMode="auto">
            <a:xfrm>
              <a:off x="4992" y="576"/>
              <a:ext cx="576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数据显示</a:t>
              </a:r>
            </a:p>
          </p:txBody>
        </p:sp>
        <p:sp>
          <p:nvSpPr>
            <p:cNvPr id="33867" name="Text Box 46"/>
            <p:cNvSpPr txBox="1">
              <a:spLocks noChangeArrowheads="1"/>
            </p:cNvSpPr>
            <p:nvPr/>
          </p:nvSpPr>
          <p:spPr bwMode="auto">
            <a:xfrm>
              <a:off x="4992" y="1248"/>
              <a:ext cx="576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数据打印</a:t>
              </a:r>
            </a:p>
          </p:txBody>
        </p:sp>
        <p:sp>
          <p:nvSpPr>
            <p:cNvPr id="33868" name="Text Box 47"/>
            <p:cNvSpPr txBox="1">
              <a:spLocks noChangeArrowheads="1"/>
            </p:cNvSpPr>
            <p:nvPr/>
          </p:nvSpPr>
          <p:spPr bwMode="auto">
            <a:xfrm>
              <a:off x="3648" y="1776"/>
              <a:ext cx="96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控     制</a:t>
              </a:r>
            </a:p>
          </p:txBody>
        </p:sp>
        <p:sp>
          <p:nvSpPr>
            <p:cNvPr id="33869" name="AutoShape 48"/>
            <p:cNvSpPr>
              <a:spLocks noChangeArrowheads="1"/>
            </p:cNvSpPr>
            <p:nvPr/>
          </p:nvSpPr>
          <p:spPr bwMode="auto">
            <a:xfrm>
              <a:off x="2640" y="1056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70" name="AutoShape 49"/>
            <p:cNvSpPr>
              <a:spLocks noChangeArrowheads="1"/>
            </p:cNvSpPr>
            <p:nvPr/>
          </p:nvSpPr>
          <p:spPr bwMode="auto">
            <a:xfrm>
              <a:off x="3552" y="1056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71" name="Line 50"/>
            <p:cNvSpPr>
              <a:spLocks noChangeShapeType="1"/>
            </p:cNvSpPr>
            <p:nvPr/>
          </p:nvSpPr>
          <p:spPr bwMode="auto">
            <a:xfrm flipV="1">
              <a:off x="3739" y="1536"/>
              <a:ext cx="5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72" name="Line 51"/>
            <p:cNvSpPr>
              <a:spLocks noChangeShapeType="1"/>
            </p:cNvSpPr>
            <p:nvPr/>
          </p:nvSpPr>
          <p:spPr bwMode="auto">
            <a:xfrm flipV="1">
              <a:off x="3984" y="139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73" name="Line 52"/>
            <p:cNvSpPr>
              <a:spLocks noChangeShapeType="1"/>
            </p:cNvSpPr>
            <p:nvPr/>
          </p:nvSpPr>
          <p:spPr bwMode="auto">
            <a:xfrm flipH="1">
              <a:off x="3312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74" name="Line 53"/>
            <p:cNvSpPr>
              <a:spLocks noChangeShapeType="1"/>
            </p:cNvSpPr>
            <p:nvPr/>
          </p:nvSpPr>
          <p:spPr bwMode="auto">
            <a:xfrm flipV="1">
              <a:off x="3312" y="139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75" name="Line 54"/>
            <p:cNvSpPr>
              <a:spLocks noChangeShapeType="1"/>
            </p:cNvSpPr>
            <p:nvPr/>
          </p:nvSpPr>
          <p:spPr bwMode="auto">
            <a:xfrm flipV="1">
              <a:off x="5232" y="17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76" name="AutoShape 55"/>
            <p:cNvSpPr>
              <a:spLocks noChangeArrowheads="1"/>
            </p:cNvSpPr>
            <p:nvPr/>
          </p:nvSpPr>
          <p:spPr bwMode="auto">
            <a:xfrm>
              <a:off x="4743" y="711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77" name="AutoShape 56"/>
            <p:cNvSpPr>
              <a:spLocks noChangeArrowheads="1"/>
            </p:cNvSpPr>
            <p:nvPr/>
          </p:nvSpPr>
          <p:spPr bwMode="auto">
            <a:xfrm>
              <a:off x="4752" y="1392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78" name="Rectangle 57"/>
            <p:cNvSpPr>
              <a:spLocks noChangeArrowheads="1"/>
            </p:cNvSpPr>
            <p:nvPr/>
          </p:nvSpPr>
          <p:spPr bwMode="auto">
            <a:xfrm>
              <a:off x="4656" y="759"/>
              <a:ext cx="98" cy="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79" name="Rectangle 58"/>
            <p:cNvSpPr>
              <a:spLocks noChangeArrowheads="1"/>
            </p:cNvSpPr>
            <p:nvPr/>
          </p:nvSpPr>
          <p:spPr bwMode="auto">
            <a:xfrm>
              <a:off x="4464" y="1104"/>
              <a:ext cx="192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80" name="Line 59"/>
            <p:cNvSpPr>
              <a:spLocks noChangeShapeType="1"/>
            </p:cNvSpPr>
            <p:nvPr/>
          </p:nvSpPr>
          <p:spPr bwMode="auto">
            <a:xfrm>
              <a:off x="4608" y="1920"/>
              <a:ext cx="6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81" name="Text Box 60"/>
            <p:cNvSpPr txBox="1">
              <a:spLocks noChangeArrowheads="1"/>
            </p:cNvSpPr>
            <p:nvPr/>
          </p:nvSpPr>
          <p:spPr bwMode="auto">
            <a:xfrm>
              <a:off x="4368" y="480"/>
              <a:ext cx="29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输出</a:t>
              </a:r>
            </a:p>
          </p:txBody>
        </p:sp>
        <p:sp>
          <p:nvSpPr>
            <p:cNvPr id="33882" name="Text Box 61"/>
            <p:cNvSpPr txBox="1">
              <a:spLocks noChangeArrowheads="1"/>
            </p:cNvSpPr>
            <p:nvPr/>
          </p:nvSpPr>
          <p:spPr bwMode="auto">
            <a:xfrm>
              <a:off x="2640" y="624"/>
              <a:ext cx="240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输入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395288" y="3500438"/>
            <a:ext cx="4648200" cy="2320925"/>
            <a:chOff x="240" y="2208"/>
            <a:chExt cx="2928" cy="1462"/>
          </a:xfrm>
        </p:grpSpPr>
        <p:sp>
          <p:nvSpPr>
            <p:cNvPr id="33842" name="Text Box 20"/>
            <p:cNvSpPr txBox="1">
              <a:spLocks noChangeArrowheads="1"/>
            </p:cNvSpPr>
            <p:nvPr/>
          </p:nvSpPr>
          <p:spPr bwMode="auto">
            <a:xfrm>
              <a:off x="576" y="2544"/>
              <a:ext cx="576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数据采集</a:t>
              </a:r>
            </a:p>
          </p:txBody>
        </p:sp>
        <p:sp>
          <p:nvSpPr>
            <p:cNvPr id="33843" name="Text Box 21"/>
            <p:cNvSpPr txBox="1">
              <a:spLocks noChangeArrowheads="1"/>
            </p:cNvSpPr>
            <p:nvPr/>
          </p:nvSpPr>
          <p:spPr bwMode="auto">
            <a:xfrm>
              <a:off x="1488" y="2544"/>
              <a:ext cx="576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数据处理</a:t>
              </a:r>
            </a:p>
          </p:txBody>
        </p:sp>
        <p:sp>
          <p:nvSpPr>
            <p:cNvPr id="33844" name="Text Box 22"/>
            <p:cNvSpPr txBox="1">
              <a:spLocks noChangeArrowheads="1"/>
            </p:cNvSpPr>
            <p:nvPr/>
          </p:nvSpPr>
          <p:spPr bwMode="auto">
            <a:xfrm>
              <a:off x="2592" y="2208"/>
              <a:ext cx="576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数据显示</a:t>
              </a:r>
            </a:p>
          </p:txBody>
        </p:sp>
        <p:sp>
          <p:nvSpPr>
            <p:cNvPr id="33845" name="Text Box 23"/>
            <p:cNvSpPr txBox="1">
              <a:spLocks noChangeArrowheads="1"/>
            </p:cNvSpPr>
            <p:nvPr/>
          </p:nvSpPr>
          <p:spPr bwMode="auto">
            <a:xfrm>
              <a:off x="2592" y="2880"/>
              <a:ext cx="576" cy="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数据打印</a:t>
              </a:r>
            </a:p>
          </p:txBody>
        </p:sp>
        <p:sp>
          <p:nvSpPr>
            <p:cNvPr id="33846" name="Text Box 24"/>
            <p:cNvSpPr txBox="1">
              <a:spLocks noChangeArrowheads="1"/>
            </p:cNvSpPr>
            <p:nvPr/>
          </p:nvSpPr>
          <p:spPr bwMode="auto">
            <a:xfrm>
              <a:off x="1248" y="3408"/>
              <a:ext cx="96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控     制</a:t>
              </a:r>
            </a:p>
          </p:txBody>
        </p:sp>
        <p:sp>
          <p:nvSpPr>
            <p:cNvPr id="33847" name="AutoShape 25"/>
            <p:cNvSpPr>
              <a:spLocks noChangeArrowheads="1"/>
            </p:cNvSpPr>
            <p:nvPr/>
          </p:nvSpPr>
          <p:spPr bwMode="auto">
            <a:xfrm>
              <a:off x="240" y="2688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48" name="AutoShape 26"/>
            <p:cNvSpPr>
              <a:spLocks noChangeArrowheads="1"/>
            </p:cNvSpPr>
            <p:nvPr/>
          </p:nvSpPr>
          <p:spPr bwMode="auto">
            <a:xfrm>
              <a:off x="1152" y="2688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49" name="Line 27"/>
            <p:cNvSpPr>
              <a:spLocks noChangeShapeType="1"/>
            </p:cNvSpPr>
            <p:nvPr/>
          </p:nvSpPr>
          <p:spPr bwMode="auto">
            <a:xfrm flipV="1">
              <a:off x="1344" y="31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50" name="Line 28"/>
            <p:cNvSpPr>
              <a:spLocks noChangeShapeType="1"/>
            </p:cNvSpPr>
            <p:nvPr/>
          </p:nvSpPr>
          <p:spPr bwMode="auto">
            <a:xfrm flipV="1">
              <a:off x="1584" y="302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51" name="Line 29"/>
            <p:cNvSpPr>
              <a:spLocks noChangeShapeType="1"/>
            </p:cNvSpPr>
            <p:nvPr/>
          </p:nvSpPr>
          <p:spPr bwMode="auto">
            <a:xfrm flipH="1">
              <a:off x="912" y="316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52" name="Line 30"/>
            <p:cNvSpPr>
              <a:spLocks noChangeShapeType="1"/>
            </p:cNvSpPr>
            <p:nvPr/>
          </p:nvSpPr>
          <p:spPr bwMode="auto">
            <a:xfrm flipV="1">
              <a:off x="912" y="302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53" name="Line 31"/>
            <p:cNvSpPr>
              <a:spLocks noChangeShapeType="1"/>
            </p:cNvSpPr>
            <p:nvPr/>
          </p:nvSpPr>
          <p:spPr bwMode="auto">
            <a:xfrm flipV="1">
              <a:off x="2832" y="33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54" name="AutoShape 32"/>
            <p:cNvSpPr>
              <a:spLocks noChangeArrowheads="1"/>
            </p:cNvSpPr>
            <p:nvPr/>
          </p:nvSpPr>
          <p:spPr bwMode="auto">
            <a:xfrm>
              <a:off x="2343" y="2343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55" name="AutoShape 35"/>
            <p:cNvSpPr>
              <a:spLocks noChangeArrowheads="1"/>
            </p:cNvSpPr>
            <p:nvPr/>
          </p:nvSpPr>
          <p:spPr bwMode="auto">
            <a:xfrm>
              <a:off x="2352" y="3024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56" name="Rectangle 36"/>
            <p:cNvSpPr>
              <a:spLocks noChangeArrowheads="1"/>
            </p:cNvSpPr>
            <p:nvPr/>
          </p:nvSpPr>
          <p:spPr bwMode="auto">
            <a:xfrm>
              <a:off x="2256" y="2391"/>
              <a:ext cx="98" cy="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57" name="Rectangle 37"/>
            <p:cNvSpPr>
              <a:spLocks noChangeArrowheads="1"/>
            </p:cNvSpPr>
            <p:nvPr/>
          </p:nvSpPr>
          <p:spPr bwMode="auto">
            <a:xfrm>
              <a:off x="2064" y="2736"/>
              <a:ext cx="192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58" name="Line 38"/>
            <p:cNvSpPr>
              <a:spLocks noChangeShapeType="1"/>
            </p:cNvSpPr>
            <p:nvPr/>
          </p:nvSpPr>
          <p:spPr bwMode="auto">
            <a:xfrm>
              <a:off x="2208" y="3552"/>
              <a:ext cx="6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59" name="Text Box 39"/>
            <p:cNvSpPr txBox="1">
              <a:spLocks noChangeArrowheads="1"/>
            </p:cNvSpPr>
            <p:nvPr/>
          </p:nvSpPr>
          <p:spPr bwMode="auto">
            <a:xfrm>
              <a:off x="1979" y="2976"/>
              <a:ext cx="29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输出</a:t>
              </a:r>
            </a:p>
          </p:txBody>
        </p:sp>
        <p:sp>
          <p:nvSpPr>
            <p:cNvPr id="33860" name="Text Box 40"/>
            <p:cNvSpPr txBox="1">
              <a:spLocks noChangeArrowheads="1"/>
            </p:cNvSpPr>
            <p:nvPr/>
          </p:nvSpPr>
          <p:spPr bwMode="auto">
            <a:xfrm>
              <a:off x="240" y="2256"/>
              <a:ext cx="240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输入</a:t>
              </a:r>
            </a:p>
          </p:txBody>
        </p:sp>
        <p:sp>
          <p:nvSpPr>
            <p:cNvPr id="33861" name="Line 62"/>
            <p:cNvSpPr>
              <a:spLocks noChangeShapeType="1"/>
            </p:cNvSpPr>
            <p:nvPr/>
          </p:nvSpPr>
          <p:spPr bwMode="auto">
            <a:xfrm>
              <a:off x="1152" y="259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62" name="Line 63"/>
            <p:cNvSpPr>
              <a:spLocks noChangeShapeType="1"/>
            </p:cNvSpPr>
            <p:nvPr/>
          </p:nvSpPr>
          <p:spPr bwMode="auto">
            <a:xfrm flipV="1">
              <a:off x="1392" y="22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63" name="Line 64"/>
            <p:cNvSpPr>
              <a:spLocks noChangeShapeType="1"/>
            </p:cNvSpPr>
            <p:nvPr/>
          </p:nvSpPr>
          <p:spPr bwMode="auto">
            <a:xfrm>
              <a:off x="1392" y="2256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5481638" y="3733800"/>
            <a:ext cx="3619500" cy="2759075"/>
            <a:chOff x="3453" y="2352"/>
            <a:chExt cx="2280" cy="1738"/>
          </a:xfrm>
        </p:grpSpPr>
        <p:sp>
          <p:nvSpPr>
            <p:cNvPr id="33815" name="Text Box 67"/>
            <p:cNvSpPr txBox="1">
              <a:spLocks noChangeArrowheads="1"/>
            </p:cNvSpPr>
            <p:nvPr/>
          </p:nvSpPr>
          <p:spPr bwMode="auto">
            <a:xfrm>
              <a:off x="4128" y="3504"/>
              <a:ext cx="816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ALU</a:t>
              </a:r>
            </a:p>
          </p:txBody>
        </p:sp>
        <p:sp>
          <p:nvSpPr>
            <p:cNvPr id="33816" name="Text Box 69"/>
            <p:cNvSpPr txBox="1">
              <a:spLocks noChangeArrowheads="1"/>
            </p:cNvSpPr>
            <p:nvPr/>
          </p:nvSpPr>
          <p:spPr bwMode="auto">
            <a:xfrm>
              <a:off x="3648" y="2928"/>
              <a:ext cx="816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3817" name="Text Box 70"/>
            <p:cNvSpPr txBox="1">
              <a:spLocks noChangeArrowheads="1"/>
            </p:cNvSpPr>
            <p:nvPr/>
          </p:nvSpPr>
          <p:spPr bwMode="auto">
            <a:xfrm>
              <a:off x="4704" y="2928"/>
              <a:ext cx="816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M</a:t>
              </a:r>
            </a:p>
          </p:txBody>
        </p:sp>
        <p:sp>
          <p:nvSpPr>
            <p:cNvPr id="33818" name="Text Box 71"/>
            <p:cNvSpPr txBox="1">
              <a:spLocks noChangeArrowheads="1"/>
            </p:cNvSpPr>
            <p:nvPr/>
          </p:nvSpPr>
          <p:spPr bwMode="auto">
            <a:xfrm>
              <a:off x="4512" y="2352"/>
              <a:ext cx="816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I/O</a:t>
              </a:r>
              <a:r>
                <a:rPr lang="zh-CN" altLang="en-US"/>
                <a:t>接口</a:t>
              </a:r>
            </a:p>
          </p:txBody>
        </p:sp>
        <p:sp>
          <p:nvSpPr>
            <p:cNvPr id="33819" name="Line 72"/>
            <p:cNvSpPr>
              <a:spLocks noChangeShapeType="1"/>
            </p:cNvSpPr>
            <p:nvPr/>
          </p:nvSpPr>
          <p:spPr bwMode="auto">
            <a:xfrm>
              <a:off x="3453" y="4080"/>
              <a:ext cx="216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20" name="Line 73"/>
            <p:cNvSpPr>
              <a:spLocks noChangeShapeType="1"/>
            </p:cNvSpPr>
            <p:nvPr/>
          </p:nvSpPr>
          <p:spPr bwMode="auto">
            <a:xfrm>
              <a:off x="4315" y="3776"/>
              <a:ext cx="5" cy="30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33821" name="Group 77"/>
            <p:cNvGrpSpPr>
              <a:grpSpLocks/>
            </p:cNvGrpSpPr>
            <p:nvPr/>
          </p:nvGrpSpPr>
          <p:grpSpPr bwMode="auto">
            <a:xfrm>
              <a:off x="4752" y="3744"/>
              <a:ext cx="288" cy="346"/>
              <a:chOff x="2544" y="3840"/>
              <a:chExt cx="288" cy="346"/>
            </a:xfrm>
          </p:grpSpPr>
          <p:sp>
            <p:nvSpPr>
              <p:cNvPr id="33840" name="Line 78"/>
              <p:cNvSpPr>
                <a:spLocks noChangeShapeType="1"/>
              </p:cNvSpPr>
              <p:nvPr/>
            </p:nvSpPr>
            <p:spPr bwMode="auto">
              <a:xfrm flipV="1">
                <a:off x="2544" y="384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3841" name="Text Box 79"/>
              <p:cNvSpPr txBox="1">
                <a:spLocks noChangeArrowheads="1"/>
              </p:cNvSpPr>
              <p:nvPr/>
            </p:nvSpPr>
            <p:spPr bwMode="auto">
              <a:xfrm>
                <a:off x="2544" y="3936"/>
                <a:ext cx="28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C</a:t>
                </a:r>
              </a:p>
            </p:txBody>
          </p:sp>
        </p:grpSp>
        <p:grpSp>
          <p:nvGrpSpPr>
            <p:cNvPr id="33822" name="Group 80"/>
            <p:cNvGrpSpPr>
              <a:grpSpLocks/>
            </p:cNvGrpSpPr>
            <p:nvPr/>
          </p:nvGrpSpPr>
          <p:grpSpPr bwMode="auto">
            <a:xfrm>
              <a:off x="5280" y="3216"/>
              <a:ext cx="288" cy="346"/>
              <a:chOff x="2544" y="3840"/>
              <a:chExt cx="288" cy="346"/>
            </a:xfrm>
          </p:grpSpPr>
          <p:sp>
            <p:nvSpPr>
              <p:cNvPr id="33838" name="Line 81"/>
              <p:cNvSpPr>
                <a:spLocks noChangeShapeType="1"/>
              </p:cNvSpPr>
              <p:nvPr/>
            </p:nvSpPr>
            <p:spPr bwMode="auto">
              <a:xfrm flipV="1">
                <a:off x="2544" y="384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3839" name="Text Box 82"/>
              <p:cNvSpPr txBox="1">
                <a:spLocks noChangeArrowheads="1"/>
              </p:cNvSpPr>
              <p:nvPr/>
            </p:nvSpPr>
            <p:spPr bwMode="auto">
              <a:xfrm>
                <a:off x="2544" y="3936"/>
                <a:ext cx="28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C</a:t>
                </a:r>
              </a:p>
            </p:txBody>
          </p:sp>
        </p:grpSp>
        <p:grpSp>
          <p:nvGrpSpPr>
            <p:cNvPr id="33823" name="Group 83"/>
            <p:cNvGrpSpPr>
              <a:grpSpLocks/>
            </p:cNvGrpSpPr>
            <p:nvPr/>
          </p:nvGrpSpPr>
          <p:grpSpPr bwMode="auto">
            <a:xfrm>
              <a:off x="3792" y="3216"/>
              <a:ext cx="288" cy="346"/>
              <a:chOff x="2544" y="3840"/>
              <a:chExt cx="288" cy="346"/>
            </a:xfrm>
          </p:grpSpPr>
          <p:sp>
            <p:nvSpPr>
              <p:cNvPr id="33836" name="Line 84"/>
              <p:cNvSpPr>
                <a:spLocks noChangeShapeType="1"/>
              </p:cNvSpPr>
              <p:nvPr/>
            </p:nvSpPr>
            <p:spPr bwMode="auto">
              <a:xfrm flipV="1">
                <a:off x="2544" y="384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3837" name="Text Box 85"/>
              <p:cNvSpPr txBox="1">
                <a:spLocks noChangeArrowheads="1"/>
              </p:cNvSpPr>
              <p:nvPr/>
            </p:nvSpPr>
            <p:spPr bwMode="auto">
              <a:xfrm>
                <a:off x="2544" y="3936"/>
                <a:ext cx="28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C</a:t>
                </a:r>
              </a:p>
            </p:txBody>
          </p:sp>
        </p:grpSp>
        <p:grpSp>
          <p:nvGrpSpPr>
            <p:cNvPr id="33824" name="Group 86"/>
            <p:cNvGrpSpPr>
              <a:grpSpLocks/>
            </p:cNvGrpSpPr>
            <p:nvPr/>
          </p:nvGrpSpPr>
          <p:grpSpPr bwMode="auto">
            <a:xfrm>
              <a:off x="5193" y="2612"/>
              <a:ext cx="288" cy="346"/>
              <a:chOff x="2544" y="3840"/>
              <a:chExt cx="288" cy="346"/>
            </a:xfrm>
          </p:grpSpPr>
          <p:sp>
            <p:nvSpPr>
              <p:cNvPr id="33834" name="Line 87"/>
              <p:cNvSpPr>
                <a:spLocks noChangeShapeType="1"/>
              </p:cNvSpPr>
              <p:nvPr/>
            </p:nvSpPr>
            <p:spPr bwMode="auto">
              <a:xfrm flipV="1">
                <a:off x="2544" y="384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3835" name="Text Box 88"/>
              <p:cNvSpPr txBox="1">
                <a:spLocks noChangeArrowheads="1"/>
              </p:cNvSpPr>
              <p:nvPr/>
            </p:nvSpPr>
            <p:spPr bwMode="auto">
              <a:xfrm>
                <a:off x="2544" y="3936"/>
                <a:ext cx="28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C</a:t>
                </a:r>
              </a:p>
            </p:txBody>
          </p:sp>
        </p:grpSp>
        <p:sp>
          <p:nvSpPr>
            <p:cNvPr id="33825" name="Line 89"/>
            <p:cNvSpPr>
              <a:spLocks noChangeShapeType="1"/>
            </p:cNvSpPr>
            <p:nvPr/>
          </p:nvSpPr>
          <p:spPr bwMode="auto">
            <a:xfrm flipH="1">
              <a:off x="4272" y="3205"/>
              <a:ext cx="0" cy="29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26" name="Line 90"/>
            <p:cNvSpPr>
              <a:spLocks noChangeShapeType="1"/>
            </p:cNvSpPr>
            <p:nvPr/>
          </p:nvSpPr>
          <p:spPr bwMode="auto">
            <a:xfrm>
              <a:off x="4800" y="3210"/>
              <a:ext cx="0" cy="2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27" name="Line 92"/>
            <p:cNvSpPr>
              <a:spLocks noChangeShapeType="1"/>
            </p:cNvSpPr>
            <p:nvPr/>
          </p:nvSpPr>
          <p:spPr bwMode="auto">
            <a:xfrm flipV="1">
              <a:off x="3456" y="2688"/>
              <a:ext cx="0" cy="13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28" name="Line 93"/>
            <p:cNvSpPr>
              <a:spLocks noChangeShapeType="1"/>
            </p:cNvSpPr>
            <p:nvPr/>
          </p:nvSpPr>
          <p:spPr bwMode="auto">
            <a:xfrm>
              <a:off x="3456" y="2688"/>
              <a:ext cx="8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29" name="Line 94"/>
            <p:cNvSpPr>
              <a:spLocks noChangeShapeType="1"/>
            </p:cNvSpPr>
            <p:nvPr/>
          </p:nvSpPr>
          <p:spPr bwMode="auto">
            <a:xfrm>
              <a:off x="4128" y="2448"/>
              <a:ext cx="38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30" name="Line 95"/>
            <p:cNvSpPr>
              <a:spLocks noChangeShapeType="1"/>
            </p:cNvSpPr>
            <p:nvPr/>
          </p:nvSpPr>
          <p:spPr bwMode="auto">
            <a:xfrm>
              <a:off x="5349" y="2448"/>
              <a:ext cx="38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31" name="Line 96"/>
            <p:cNvSpPr>
              <a:spLocks noChangeShapeType="1"/>
            </p:cNvSpPr>
            <p:nvPr/>
          </p:nvSpPr>
          <p:spPr bwMode="auto">
            <a:xfrm>
              <a:off x="4800" y="2640"/>
              <a:ext cx="0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32" name="Line 97"/>
            <p:cNvSpPr>
              <a:spLocks noChangeShapeType="1"/>
            </p:cNvSpPr>
            <p:nvPr/>
          </p:nvSpPr>
          <p:spPr bwMode="auto">
            <a:xfrm>
              <a:off x="5616" y="2448"/>
              <a:ext cx="0" cy="16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33" name="Line 98"/>
            <p:cNvSpPr>
              <a:spLocks noChangeShapeType="1"/>
            </p:cNvSpPr>
            <p:nvPr/>
          </p:nvSpPr>
          <p:spPr bwMode="auto">
            <a:xfrm flipH="1">
              <a:off x="4270" y="2688"/>
              <a:ext cx="2" cy="2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268538" y="3789363"/>
            <a:ext cx="3200400" cy="2133600"/>
            <a:chOff x="1392" y="2352"/>
            <a:chExt cx="2016" cy="1344"/>
          </a:xfrm>
        </p:grpSpPr>
        <p:sp>
          <p:nvSpPr>
            <p:cNvPr id="33813" name="Oval 68"/>
            <p:cNvSpPr>
              <a:spLocks noChangeArrowheads="1"/>
            </p:cNvSpPr>
            <p:nvPr/>
          </p:nvSpPr>
          <p:spPr bwMode="auto">
            <a:xfrm>
              <a:off x="1392" y="2352"/>
              <a:ext cx="768" cy="816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14" name="Line 100"/>
            <p:cNvSpPr>
              <a:spLocks noChangeShapeType="1"/>
            </p:cNvSpPr>
            <p:nvPr/>
          </p:nvSpPr>
          <p:spPr bwMode="auto">
            <a:xfrm>
              <a:off x="2160" y="2688"/>
              <a:ext cx="1248" cy="10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1" name="Group 112"/>
          <p:cNvGrpSpPr>
            <a:grpSpLocks/>
          </p:cNvGrpSpPr>
          <p:nvPr/>
        </p:nvGrpSpPr>
        <p:grpSpPr bwMode="auto">
          <a:xfrm>
            <a:off x="2382838" y="4194175"/>
            <a:ext cx="6408737" cy="2432050"/>
            <a:chOff x="1519" y="2659"/>
            <a:chExt cx="4037" cy="1532"/>
          </a:xfrm>
        </p:grpSpPr>
        <p:sp>
          <p:nvSpPr>
            <p:cNvPr id="33803" name="Oval 102"/>
            <p:cNvSpPr>
              <a:spLocks noChangeArrowheads="1"/>
            </p:cNvSpPr>
            <p:nvPr/>
          </p:nvSpPr>
          <p:spPr bwMode="auto">
            <a:xfrm>
              <a:off x="3742" y="3313"/>
              <a:ext cx="363" cy="272"/>
            </a:xfrm>
            <a:prstGeom prst="ellips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04" name="Oval 103"/>
            <p:cNvSpPr>
              <a:spLocks noChangeArrowheads="1"/>
            </p:cNvSpPr>
            <p:nvPr/>
          </p:nvSpPr>
          <p:spPr bwMode="auto">
            <a:xfrm>
              <a:off x="5193" y="2659"/>
              <a:ext cx="363" cy="272"/>
            </a:xfrm>
            <a:prstGeom prst="ellips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05" name="Oval 104"/>
            <p:cNvSpPr>
              <a:spLocks noChangeArrowheads="1"/>
            </p:cNvSpPr>
            <p:nvPr/>
          </p:nvSpPr>
          <p:spPr bwMode="auto">
            <a:xfrm>
              <a:off x="5193" y="3294"/>
              <a:ext cx="363" cy="272"/>
            </a:xfrm>
            <a:prstGeom prst="ellips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06" name="Oval 105"/>
            <p:cNvSpPr>
              <a:spLocks noChangeArrowheads="1"/>
            </p:cNvSpPr>
            <p:nvPr/>
          </p:nvSpPr>
          <p:spPr bwMode="auto">
            <a:xfrm>
              <a:off x="4740" y="3793"/>
              <a:ext cx="363" cy="272"/>
            </a:xfrm>
            <a:prstGeom prst="ellips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33807" name="Group 111"/>
            <p:cNvGrpSpPr>
              <a:grpSpLocks/>
            </p:cNvGrpSpPr>
            <p:nvPr/>
          </p:nvGrpSpPr>
          <p:grpSpPr bwMode="auto">
            <a:xfrm>
              <a:off x="1519" y="2840"/>
              <a:ext cx="3765" cy="1351"/>
              <a:chOff x="1519" y="2840"/>
              <a:chExt cx="3765" cy="1351"/>
            </a:xfrm>
          </p:grpSpPr>
          <p:sp>
            <p:nvSpPr>
              <p:cNvPr id="33808" name="Line 106"/>
              <p:cNvSpPr>
                <a:spLocks noChangeShapeType="1"/>
              </p:cNvSpPr>
              <p:nvPr/>
            </p:nvSpPr>
            <p:spPr bwMode="auto">
              <a:xfrm flipH="1">
                <a:off x="2336" y="3612"/>
                <a:ext cx="1542" cy="362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3809" name="Line 107"/>
              <p:cNvSpPr>
                <a:spLocks noChangeShapeType="1"/>
              </p:cNvSpPr>
              <p:nvPr/>
            </p:nvSpPr>
            <p:spPr bwMode="auto">
              <a:xfrm flipH="1">
                <a:off x="2336" y="2840"/>
                <a:ext cx="2857" cy="1134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3810" name="Line 108"/>
              <p:cNvSpPr>
                <a:spLocks noChangeShapeType="1"/>
              </p:cNvSpPr>
              <p:nvPr/>
            </p:nvSpPr>
            <p:spPr bwMode="auto">
              <a:xfrm flipH="1">
                <a:off x="2381" y="3566"/>
                <a:ext cx="2903" cy="408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3811" name="Line 109"/>
              <p:cNvSpPr>
                <a:spLocks noChangeShapeType="1"/>
              </p:cNvSpPr>
              <p:nvPr/>
            </p:nvSpPr>
            <p:spPr bwMode="auto">
              <a:xfrm flipH="1">
                <a:off x="2336" y="3958"/>
                <a:ext cx="2404" cy="16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3812" name="Text Box 110"/>
              <p:cNvSpPr txBox="1">
                <a:spLocks noChangeArrowheads="1"/>
              </p:cNvSpPr>
              <p:nvPr/>
            </p:nvSpPr>
            <p:spPr bwMode="auto">
              <a:xfrm>
                <a:off x="1519" y="3929"/>
                <a:ext cx="816" cy="262"/>
              </a:xfrm>
              <a:prstGeom prst="rect">
                <a:avLst/>
              </a:prstGeom>
              <a:noFill/>
              <a:ln w="19050">
                <a:solidFill>
                  <a:srgbClr val="00FF0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/>
                  <a:t>控制信号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91400" y="6477000"/>
            <a:ext cx="17526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子系统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ALU</a:t>
            </a:r>
          </a:p>
        </p:txBody>
      </p:sp>
      <p:sp>
        <p:nvSpPr>
          <p:cNvPr id="405508" name="AutoShape 4"/>
          <p:cNvSpPr>
            <a:spLocks noChangeArrowheads="1"/>
          </p:cNvSpPr>
          <p:nvPr/>
        </p:nvSpPr>
        <p:spPr bwMode="auto">
          <a:xfrm>
            <a:off x="174625" y="228600"/>
            <a:ext cx="3635375" cy="381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0000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第二节   基本子系统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1143000"/>
            <a:ext cx="5257800" cy="396875"/>
            <a:chOff x="144" y="1152"/>
            <a:chExt cx="1728" cy="250"/>
          </a:xfrm>
        </p:grpSpPr>
        <p:sp>
          <p:nvSpPr>
            <p:cNvPr id="405510" name="Text Box 6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  <a:r>
                <a:rPr lang="zh-CN" altLang="en-US"/>
                <a:t>一、算术逻辑运算单元 </a:t>
              </a:r>
              <a:r>
                <a:rPr lang="en-US" altLang="zh-CN"/>
                <a:t>ALU</a:t>
              </a:r>
            </a:p>
          </p:txBody>
        </p:sp>
        <p:sp>
          <p:nvSpPr>
            <p:cNvPr id="34879" name="Line 7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05566" name="Text Box 62"/>
          <p:cNvSpPr txBox="1">
            <a:spLocks noChangeArrowheads="1"/>
          </p:cNvSpPr>
          <p:nvPr/>
        </p:nvSpPr>
        <p:spPr bwMode="auto">
          <a:xfrm>
            <a:off x="6019800" y="5334000"/>
            <a:ext cx="2667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实现：</a:t>
            </a:r>
            <a:r>
              <a:rPr lang="en-US" altLang="zh-CN"/>
              <a:t>8</a:t>
            </a:r>
            <a:r>
              <a:rPr lang="zh-CN" altLang="en-US"/>
              <a:t>种运算功能</a:t>
            </a:r>
          </a:p>
        </p:txBody>
      </p:sp>
      <p:sp>
        <p:nvSpPr>
          <p:cNvPr id="405568" name="Text Box 64"/>
          <p:cNvSpPr txBox="1">
            <a:spLocks noChangeArrowheads="1"/>
          </p:cNvSpPr>
          <p:nvPr/>
        </p:nvSpPr>
        <p:spPr bwMode="auto">
          <a:xfrm>
            <a:off x="5791200" y="4953000"/>
            <a:ext cx="1524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控制参数：</a:t>
            </a:r>
          </a:p>
        </p:txBody>
      </p:sp>
      <p:sp>
        <p:nvSpPr>
          <p:cNvPr id="405569" name="Text Box 65"/>
          <p:cNvSpPr txBox="1">
            <a:spLocks noChangeArrowheads="1"/>
          </p:cNvSpPr>
          <p:nvPr/>
        </p:nvSpPr>
        <p:spPr bwMode="auto">
          <a:xfrm>
            <a:off x="7010400" y="4953000"/>
            <a:ext cx="1905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三个 </a:t>
            </a:r>
            <a:r>
              <a:rPr lang="en-US" altLang="zh-CN"/>
              <a:t>M</a:t>
            </a:r>
            <a:r>
              <a:rPr lang="en-US" altLang="zh-CN" baseline="-25000"/>
              <a:t>0</a:t>
            </a:r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en-US" altLang="zh-CN"/>
              <a:t>M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405571" name="Text Box 67"/>
          <p:cNvSpPr txBox="1">
            <a:spLocks noChangeArrowheads="1"/>
          </p:cNvSpPr>
          <p:nvPr/>
        </p:nvSpPr>
        <p:spPr bwMode="auto">
          <a:xfrm>
            <a:off x="3200400" y="762000"/>
            <a:ext cx="4953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构成数字系统必不可少的逻辑功能部件。</a:t>
            </a:r>
          </a:p>
        </p:txBody>
      </p: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304800" y="1773238"/>
            <a:ext cx="5138738" cy="3521075"/>
            <a:chOff x="192" y="1104"/>
            <a:chExt cx="3237" cy="2218"/>
          </a:xfrm>
        </p:grpSpPr>
        <p:sp>
          <p:nvSpPr>
            <p:cNvPr id="34851" name="Text Box 60"/>
            <p:cNvSpPr txBox="1">
              <a:spLocks noChangeArrowheads="1"/>
            </p:cNvSpPr>
            <p:nvPr/>
          </p:nvSpPr>
          <p:spPr bwMode="auto">
            <a:xfrm>
              <a:off x="2805" y="3072"/>
              <a:ext cx="62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ASC</a:t>
              </a:r>
              <a:endParaRPr lang="en-US" altLang="zh-CN" baseline="-25000"/>
            </a:p>
          </p:txBody>
        </p:sp>
        <p:sp>
          <p:nvSpPr>
            <p:cNvPr id="34852" name="Text Box 31"/>
            <p:cNvSpPr txBox="1">
              <a:spLocks noChangeArrowheads="1"/>
            </p:cNvSpPr>
            <p:nvPr/>
          </p:nvSpPr>
          <p:spPr bwMode="auto">
            <a:xfrm>
              <a:off x="624" y="1680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Over</a:t>
              </a:r>
              <a:endParaRPr lang="en-US" altLang="zh-CN" baseline="-25000"/>
            </a:p>
          </p:txBody>
        </p:sp>
        <p:grpSp>
          <p:nvGrpSpPr>
            <p:cNvPr id="34853" name="Group 50"/>
            <p:cNvGrpSpPr>
              <a:grpSpLocks/>
            </p:cNvGrpSpPr>
            <p:nvPr/>
          </p:nvGrpSpPr>
          <p:grpSpPr bwMode="auto">
            <a:xfrm>
              <a:off x="1125" y="1776"/>
              <a:ext cx="1448" cy="528"/>
              <a:chOff x="3936" y="1824"/>
              <a:chExt cx="1152" cy="528"/>
            </a:xfrm>
          </p:grpSpPr>
          <p:sp>
            <p:nvSpPr>
              <p:cNvPr id="34875" name="AutoShape 46"/>
              <p:cNvSpPr>
                <a:spLocks noChangeArrowheads="1"/>
              </p:cNvSpPr>
              <p:nvPr/>
            </p:nvSpPr>
            <p:spPr bwMode="auto">
              <a:xfrm flipV="1">
                <a:off x="3936" y="1824"/>
                <a:ext cx="1152" cy="5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4876" name="AutoShape 47"/>
              <p:cNvSpPr>
                <a:spLocks noChangeArrowheads="1"/>
              </p:cNvSpPr>
              <p:nvPr/>
            </p:nvSpPr>
            <p:spPr bwMode="auto">
              <a:xfrm>
                <a:off x="4464" y="2208"/>
                <a:ext cx="144" cy="144"/>
              </a:xfrm>
              <a:prstGeom prst="triangle">
                <a:avLst>
                  <a:gd name="adj" fmla="val 50000"/>
                </a:avLst>
              </a:prstGeom>
              <a:solidFill>
                <a:srgbClr val="F3F3F3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4877" name="Line 48"/>
              <p:cNvSpPr>
                <a:spLocks noChangeShapeType="1"/>
              </p:cNvSpPr>
              <p:nvPr/>
            </p:nvSpPr>
            <p:spPr bwMode="auto">
              <a:xfrm>
                <a:off x="4464" y="235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4854" name="AutoShape 51"/>
            <p:cNvSpPr>
              <a:spLocks noChangeArrowheads="1"/>
            </p:cNvSpPr>
            <p:nvPr/>
          </p:nvSpPr>
          <p:spPr bwMode="auto">
            <a:xfrm>
              <a:off x="2151" y="2304"/>
              <a:ext cx="268" cy="240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55" name="AutoShape 52"/>
            <p:cNvSpPr>
              <a:spLocks noChangeArrowheads="1"/>
            </p:cNvSpPr>
            <p:nvPr/>
          </p:nvSpPr>
          <p:spPr bwMode="auto">
            <a:xfrm>
              <a:off x="1306" y="2304"/>
              <a:ext cx="268" cy="411"/>
            </a:xfrm>
            <a:prstGeom prst="upArrow">
              <a:avLst>
                <a:gd name="adj1" fmla="val 50000"/>
                <a:gd name="adj2" fmla="val 3834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56" name="AutoShape 53"/>
            <p:cNvSpPr>
              <a:spLocks noChangeArrowheads="1"/>
            </p:cNvSpPr>
            <p:nvPr/>
          </p:nvSpPr>
          <p:spPr bwMode="auto">
            <a:xfrm>
              <a:off x="1728" y="1362"/>
              <a:ext cx="268" cy="411"/>
            </a:xfrm>
            <a:prstGeom prst="upArrow">
              <a:avLst>
                <a:gd name="adj1" fmla="val 50000"/>
                <a:gd name="adj2" fmla="val 3834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57" name="Text Box 55"/>
            <p:cNvSpPr txBox="1">
              <a:spLocks noChangeArrowheads="1"/>
            </p:cNvSpPr>
            <p:nvPr/>
          </p:nvSpPr>
          <p:spPr bwMode="auto">
            <a:xfrm>
              <a:off x="1306" y="2688"/>
              <a:ext cx="36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i</a:t>
              </a:r>
            </a:p>
          </p:txBody>
        </p:sp>
        <p:sp>
          <p:nvSpPr>
            <p:cNvPr id="34858" name="Text Box 56"/>
            <p:cNvSpPr txBox="1">
              <a:spLocks noChangeArrowheads="1"/>
            </p:cNvSpPr>
            <p:nvPr/>
          </p:nvSpPr>
          <p:spPr bwMode="auto">
            <a:xfrm>
              <a:off x="2181" y="3024"/>
              <a:ext cx="36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en-US" altLang="zh-CN" baseline="-25000"/>
                <a:t>i</a:t>
              </a:r>
            </a:p>
          </p:txBody>
        </p:sp>
        <p:sp>
          <p:nvSpPr>
            <p:cNvPr id="34859" name="Text Box 57"/>
            <p:cNvSpPr txBox="1">
              <a:spLocks noChangeArrowheads="1"/>
            </p:cNvSpPr>
            <p:nvPr/>
          </p:nvSpPr>
          <p:spPr bwMode="auto">
            <a:xfrm>
              <a:off x="1728" y="1104"/>
              <a:ext cx="36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F</a:t>
              </a:r>
              <a:r>
                <a:rPr lang="en-US" altLang="zh-CN" baseline="-25000"/>
                <a:t>i</a:t>
              </a:r>
            </a:p>
          </p:txBody>
        </p:sp>
        <p:sp>
          <p:nvSpPr>
            <p:cNvPr id="34860" name="Text Box 58"/>
            <p:cNvSpPr txBox="1">
              <a:spLocks noChangeArrowheads="1"/>
            </p:cNvSpPr>
            <p:nvPr/>
          </p:nvSpPr>
          <p:spPr bwMode="auto">
            <a:xfrm>
              <a:off x="1547" y="1872"/>
              <a:ext cx="6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加法器</a:t>
              </a:r>
            </a:p>
          </p:txBody>
        </p:sp>
        <p:sp>
          <p:nvSpPr>
            <p:cNvPr id="34861" name="Rectangle 83"/>
            <p:cNvSpPr>
              <a:spLocks noChangeArrowheads="1"/>
            </p:cNvSpPr>
            <p:nvPr/>
          </p:nvSpPr>
          <p:spPr bwMode="auto">
            <a:xfrm>
              <a:off x="1866" y="2544"/>
              <a:ext cx="864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/>
                <a:t>变反网络</a:t>
              </a:r>
            </a:p>
          </p:txBody>
        </p:sp>
        <p:sp>
          <p:nvSpPr>
            <p:cNvPr id="34862" name="AutoShape 84"/>
            <p:cNvSpPr>
              <a:spLocks noChangeArrowheads="1"/>
            </p:cNvSpPr>
            <p:nvPr/>
          </p:nvSpPr>
          <p:spPr bwMode="auto">
            <a:xfrm>
              <a:off x="2181" y="2784"/>
              <a:ext cx="268" cy="240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63" name="Line 85"/>
            <p:cNvSpPr>
              <a:spLocks noChangeShapeType="1"/>
            </p:cNvSpPr>
            <p:nvPr/>
          </p:nvSpPr>
          <p:spPr bwMode="auto">
            <a:xfrm>
              <a:off x="2373" y="201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64" name="Line 86"/>
            <p:cNvSpPr>
              <a:spLocks noChangeShapeType="1"/>
            </p:cNvSpPr>
            <p:nvPr/>
          </p:nvSpPr>
          <p:spPr bwMode="auto">
            <a:xfrm>
              <a:off x="2709" y="264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65" name="Line 87"/>
            <p:cNvSpPr>
              <a:spLocks noChangeShapeType="1"/>
            </p:cNvSpPr>
            <p:nvPr/>
          </p:nvSpPr>
          <p:spPr bwMode="auto">
            <a:xfrm>
              <a:off x="3093" y="2016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66" name="Line 88"/>
            <p:cNvSpPr>
              <a:spLocks noChangeShapeType="1"/>
            </p:cNvSpPr>
            <p:nvPr/>
          </p:nvSpPr>
          <p:spPr bwMode="auto">
            <a:xfrm>
              <a:off x="1077" y="182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67" name="Line 89"/>
            <p:cNvSpPr>
              <a:spLocks noChangeShapeType="1"/>
            </p:cNvSpPr>
            <p:nvPr/>
          </p:nvSpPr>
          <p:spPr bwMode="auto">
            <a:xfrm>
              <a:off x="981" y="196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68" name="Line 90"/>
            <p:cNvSpPr>
              <a:spLocks noChangeShapeType="1"/>
            </p:cNvSpPr>
            <p:nvPr/>
          </p:nvSpPr>
          <p:spPr bwMode="auto">
            <a:xfrm>
              <a:off x="885" y="211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69" name="Line 91"/>
            <p:cNvSpPr>
              <a:spLocks noChangeShapeType="1"/>
            </p:cNvSpPr>
            <p:nvPr/>
          </p:nvSpPr>
          <p:spPr bwMode="auto">
            <a:xfrm>
              <a:off x="789" y="225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870" name="Text Box 92"/>
            <p:cNvSpPr txBox="1">
              <a:spLocks noChangeArrowheads="1"/>
            </p:cNvSpPr>
            <p:nvPr/>
          </p:nvSpPr>
          <p:spPr bwMode="auto">
            <a:xfrm>
              <a:off x="528" y="1824"/>
              <a:ext cx="43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Sign</a:t>
              </a:r>
              <a:endParaRPr lang="en-US" altLang="zh-CN" baseline="-25000"/>
            </a:p>
          </p:txBody>
        </p:sp>
        <p:sp>
          <p:nvSpPr>
            <p:cNvPr id="34871" name="Text Box 93"/>
            <p:cNvSpPr txBox="1">
              <a:spLocks noChangeArrowheads="1"/>
            </p:cNvSpPr>
            <p:nvPr/>
          </p:nvSpPr>
          <p:spPr bwMode="auto">
            <a:xfrm>
              <a:off x="336" y="1968"/>
              <a:ext cx="48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Zero</a:t>
              </a:r>
              <a:endParaRPr lang="en-US" altLang="zh-CN" baseline="-25000"/>
            </a:p>
          </p:txBody>
        </p:sp>
        <p:sp>
          <p:nvSpPr>
            <p:cNvPr id="34872" name="Text Box 94"/>
            <p:cNvSpPr txBox="1">
              <a:spLocks noChangeArrowheads="1"/>
            </p:cNvSpPr>
            <p:nvPr/>
          </p:nvSpPr>
          <p:spPr bwMode="auto">
            <a:xfrm>
              <a:off x="192" y="2160"/>
              <a:ext cx="62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Carry</a:t>
              </a:r>
              <a:endParaRPr lang="en-US" altLang="zh-CN" baseline="-25000"/>
            </a:p>
          </p:txBody>
        </p:sp>
        <p:sp>
          <p:nvSpPr>
            <p:cNvPr id="34873" name="Text Box 95"/>
            <p:cNvSpPr txBox="1">
              <a:spLocks noChangeArrowheads="1"/>
            </p:cNvSpPr>
            <p:nvPr/>
          </p:nvSpPr>
          <p:spPr bwMode="auto">
            <a:xfrm>
              <a:off x="576" y="2976"/>
              <a:ext cx="72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i=1,2,3,4</a:t>
              </a:r>
              <a:endParaRPr lang="en-US" altLang="zh-CN" baseline="-25000"/>
            </a:p>
          </p:txBody>
        </p:sp>
        <p:sp>
          <p:nvSpPr>
            <p:cNvPr id="34874" name="Text Box 96"/>
            <p:cNvSpPr txBox="1">
              <a:spLocks noChangeArrowheads="1"/>
            </p:cNvSpPr>
            <p:nvPr/>
          </p:nvSpPr>
          <p:spPr bwMode="auto">
            <a:xfrm>
              <a:off x="1872" y="2304"/>
              <a:ext cx="36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X</a:t>
              </a:r>
              <a:r>
                <a:rPr lang="en-US" altLang="zh-CN" baseline="-25000"/>
                <a:t>i</a:t>
              </a:r>
            </a:p>
          </p:txBody>
        </p:sp>
      </p:grpSp>
      <p:grpSp>
        <p:nvGrpSpPr>
          <p:cNvPr id="5" name="Group 110"/>
          <p:cNvGrpSpPr>
            <a:grpSpLocks/>
          </p:cNvGrpSpPr>
          <p:nvPr/>
        </p:nvGrpSpPr>
        <p:grpSpPr bwMode="auto">
          <a:xfrm>
            <a:off x="4953000" y="1752600"/>
            <a:ext cx="4060825" cy="2987675"/>
            <a:chOff x="3120" y="1104"/>
            <a:chExt cx="2558" cy="1882"/>
          </a:xfrm>
        </p:grpSpPr>
        <p:grpSp>
          <p:nvGrpSpPr>
            <p:cNvPr id="34828" name="Group 107"/>
            <p:cNvGrpSpPr>
              <a:grpSpLocks/>
            </p:cNvGrpSpPr>
            <p:nvPr/>
          </p:nvGrpSpPr>
          <p:grpSpPr bwMode="auto">
            <a:xfrm>
              <a:off x="3120" y="1104"/>
              <a:ext cx="2544" cy="1882"/>
              <a:chOff x="3120" y="1104"/>
              <a:chExt cx="2544" cy="1882"/>
            </a:xfrm>
          </p:grpSpPr>
          <p:grpSp>
            <p:nvGrpSpPr>
              <p:cNvPr id="34830" name="Group 69"/>
              <p:cNvGrpSpPr>
                <a:grpSpLocks/>
              </p:cNvGrpSpPr>
              <p:nvPr/>
            </p:nvGrpSpPr>
            <p:grpSpPr bwMode="auto">
              <a:xfrm>
                <a:off x="3792" y="1104"/>
                <a:ext cx="1872" cy="1882"/>
                <a:chOff x="3600" y="864"/>
                <a:chExt cx="1680" cy="1882"/>
              </a:xfrm>
            </p:grpSpPr>
            <p:grpSp>
              <p:nvGrpSpPr>
                <p:cNvPr id="34838" name="Group 70"/>
                <p:cNvGrpSpPr>
                  <a:grpSpLocks/>
                </p:cNvGrpSpPr>
                <p:nvPr/>
              </p:nvGrpSpPr>
              <p:grpSpPr bwMode="auto">
                <a:xfrm>
                  <a:off x="3600" y="1536"/>
                  <a:ext cx="1152" cy="528"/>
                  <a:chOff x="3936" y="1824"/>
                  <a:chExt cx="1152" cy="528"/>
                </a:xfrm>
              </p:grpSpPr>
              <p:sp>
                <p:nvSpPr>
                  <p:cNvPr id="34848" name="AutoShape 71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936" y="1824"/>
                    <a:ext cx="1152" cy="52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500 h 21600"/>
                      <a:gd name="T14" fmla="*/ 17100 w 21600"/>
                      <a:gd name="T15" fmla="*/ 171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49" name="AutoShape 7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208"/>
                    <a:ext cx="144" cy="14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3F3F3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50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352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839" name="AutoShape 74"/>
                <p:cNvSpPr>
                  <a:spLocks noChangeArrowheads="1"/>
                </p:cNvSpPr>
                <p:nvPr/>
              </p:nvSpPr>
              <p:spPr bwMode="auto">
                <a:xfrm>
                  <a:off x="4416" y="2064"/>
                  <a:ext cx="213" cy="411"/>
                </a:xfrm>
                <a:prstGeom prst="upArrow">
                  <a:avLst>
                    <a:gd name="adj1" fmla="val 50000"/>
                    <a:gd name="adj2" fmla="val 48239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4840" name="AutoShape 75"/>
                <p:cNvSpPr>
                  <a:spLocks noChangeArrowheads="1"/>
                </p:cNvSpPr>
                <p:nvPr/>
              </p:nvSpPr>
              <p:spPr bwMode="auto">
                <a:xfrm>
                  <a:off x="3744" y="2064"/>
                  <a:ext cx="213" cy="411"/>
                </a:xfrm>
                <a:prstGeom prst="upArrow">
                  <a:avLst>
                    <a:gd name="adj1" fmla="val 50000"/>
                    <a:gd name="adj2" fmla="val 48239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4841" name="AutoShape 76"/>
                <p:cNvSpPr>
                  <a:spLocks noChangeArrowheads="1"/>
                </p:cNvSpPr>
                <p:nvPr/>
              </p:nvSpPr>
              <p:spPr bwMode="auto">
                <a:xfrm>
                  <a:off x="4080" y="1122"/>
                  <a:ext cx="213" cy="411"/>
                </a:xfrm>
                <a:prstGeom prst="upArrow">
                  <a:avLst>
                    <a:gd name="adj1" fmla="val 50000"/>
                    <a:gd name="adj2" fmla="val 48239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4842" name="AutoShape 77"/>
                <p:cNvSpPr>
                  <a:spLocks noChangeArrowheads="1"/>
                </p:cNvSpPr>
                <p:nvPr/>
              </p:nvSpPr>
              <p:spPr bwMode="auto">
                <a:xfrm>
                  <a:off x="4560" y="1584"/>
                  <a:ext cx="528" cy="144"/>
                </a:xfrm>
                <a:prstGeom prst="leftArrow">
                  <a:avLst>
                    <a:gd name="adj1" fmla="val 50000"/>
                    <a:gd name="adj2" fmla="val 91667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34843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744" y="2448"/>
                  <a:ext cx="288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/>
                    <a:t>A</a:t>
                  </a:r>
                  <a:r>
                    <a:rPr lang="en-US" altLang="zh-CN" baseline="-25000"/>
                    <a:t>i</a:t>
                  </a:r>
                </a:p>
              </p:txBody>
            </p:sp>
            <p:sp>
              <p:nvSpPr>
                <p:cNvPr id="3484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416" y="2496"/>
                  <a:ext cx="288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/>
                    <a:t>B</a:t>
                  </a:r>
                  <a:r>
                    <a:rPr lang="en-US" altLang="zh-CN" baseline="-25000"/>
                    <a:t>i</a:t>
                  </a:r>
                </a:p>
              </p:txBody>
            </p:sp>
            <p:sp>
              <p:nvSpPr>
                <p:cNvPr id="34845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080" y="864"/>
                  <a:ext cx="288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/>
                    <a:t>S</a:t>
                  </a:r>
                  <a:r>
                    <a:rPr lang="en-US" altLang="zh-CN" baseline="-25000"/>
                    <a:t>i</a:t>
                  </a:r>
                </a:p>
              </p:txBody>
            </p:sp>
            <p:sp>
              <p:nvSpPr>
                <p:cNvPr id="3484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936" y="1632"/>
                  <a:ext cx="480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/>
                    <a:t>ALU</a:t>
                  </a:r>
                </a:p>
              </p:txBody>
            </p:sp>
            <p:sp>
              <p:nvSpPr>
                <p:cNvPr id="34847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5088" y="1536"/>
                  <a:ext cx="19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/>
                    <a:t>M</a:t>
                  </a:r>
                  <a:endParaRPr lang="en-US" altLang="zh-CN" baseline="-25000"/>
                </a:p>
              </p:txBody>
            </p:sp>
          </p:grpSp>
          <p:sp>
            <p:nvSpPr>
              <p:cNvPr id="34831" name="Text Box 98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528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A=B</a:t>
                </a:r>
                <a:endParaRPr lang="en-US" altLang="zh-CN" baseline="-25000"/>
              </a:p>
            </p:txBody>
          </p:sp>
          <p:sp>
            <p:nvSpPr>
              <p:cNvPr id="34832" name="Line 99"/>
              <p:cNvSpPr>
                <a:spLocks noChangeShapeType="1"/>
              </p:cNvSpPr>
              <p:nvPr/>
            </p:nvSpPr>
            <p:spPr bwMode="auto">
              <a:xfrm>
                <a:off x="3717" y="1824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4833" name="Line 100"/>
              <p:cNvSpPr>
                <a:spLocks noChangeShapeType="1"/>
              </p:cNvSpPr>
              <p:nvPr/>
            </p:nvSpPr>
            <p:spPr bwMode="auto">
              <a:xfrm>
                <a:off x="3621" y="1968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4834" name="Line 101"/>
              <p:cNvSpPr>
                <a:spLocks noChangeShapeType="1"/>
              </p:cNvSpPr>
              <p:nvPr/>
            </p:nvSpPr>
            <p:spPr bwMode="auto">
              <a:xfrm>
                <a:off x="3525" y="211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4835" name="Text Box 103"/>
              <p:cNvSpPr txBox="1">
                <a:spLocks noChangeArrowheads="1"/>
              </p:cNvSpPr>
              <p:nvPr/>
            </p:nvSpPr>
            <p:spPr bwMode="auto">
              <a:xfrm>
                <a:off x="3216" y="1824"/>
                <a:ext cx="43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P</a:t>
                </a:r>
                <a:endParaRPr lang="en-US" altLang="zh-CN" baseline="-25000"/>
              </a:p>
            </p:txBody>
          </p:sp>
          <p:sp>
            <p:nvSpPr>
              <p:cNvPr id="34836" name="Text Box 104"/>
              <p:cNvSpPr txBox="1">
                <a:spLocks noChangeArrowheads="1"/>
              </p:cNvSpPr>
              <p:nvPr/>
            </p:nvSpPr>
            <p:spPr bwMode="auto">
              <a:xfrm>
                <a:off x="3120" y="2016"/>
                <a:ext cx="48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G</a:t>
                </a:r>
                <a:endParaRPr lang="en-US" altLang="zh-CN" baseline="-25000"/>
              </a:p>
            </p:txBody>
          </p:sp>
          <p:sp>
            <p:nvSpPr>
              <p:cNvPr id="34837" name="Line 105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4829" name="Text Box 109"/>
            <p:cNvSpPr txBox="1">
              <a:spLocks noChangeArrowheads="1"/>
            </p:cNvSpPr>
            <p:nvPr/>
          </p:nvSpPr>
          <p:spPr bwMode="auto">
            <a:xfrm>
              <a:off x="5342" y="2005"/>
              <a:ext cx="3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0</a:t>
              </a:r>
            </a:p>
          </p:txBody>
        </p:sp>
      </p:grpSp>
      <p:sp>
        <p:nvSpPr>
          <p:cNvPr id="405615" name="Text Box 111"/>
          <p:cNvSpPr txBox="1">
            <a:spLocks noChangeArrowheads="1"/>
          </p:cNvSpPr>
          <p:nvPr/>
        </p:nvSpPr>
        <p:spPr bwMode="auto">
          <a:xfrm>
            <a:off x="1752600" y="5334000"/>
            <a:ext cx="26670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实现：</a:t>
            </a:r>
            <a:r>
              <a:rPr lang="zh-CN" altLang="en-US"/>
              <a:t>算术加、减、传送、加</a:t>
            </a:r>
            <a:r>
              <a:rPr lang="en-US" altLang="zh-CN"/>
              <a:t>1</a:t>
            </a:r>
            <a:r>
              <a:rPr lang="zh-CN" altLang="en-US"/>
              <a:t>等运算功能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66" grpId="0" autoUpdateAnimBg="0"/>
      <p:bldP spid="405568" grpId="0" autoUpdateAnimBg="0"/>
      <p:bldP spid="405569" grpId="0" autoUpdateAnimBg="0"/>
      <p:bldP spid="405571" grpId="0" autoUpdateAnimBg="0"/>
      <p:bldP spid="40561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1400" y="6237288"/>
            <a:ext cx="1752600" cy="381000"/>
          </a:xfrm>
        </p:spPr>
        <p:txBody>
          <a:bodyPr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子系统</a:t>
            </a:r>
            <a:r>
              <a:rPr lang="en-US" altLang="zh-CN" sz="20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ALU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" y="228600"/>
            <a:ext cx="5410200" cy="396875"/>
            <a:chOff x="144" y="1152"/>
            <a:chExt cx="1728" cy="250"/>
          </a:xfrm>
        </p:grpSpPr>
        <p:sp>
          <p:nvSpPr>
            <p:cNvPr id="35898" name="Text Box 5"/>
            <p:cNvSpPr txBox="1">
              <a:spLocks noChangeArrowheads="1"/>
            </p:cNvSpPr>
            <p:nvPr/>
          </p:nvSpPr>
          <p:spPr bwMode="auto">
            <a:xfrm>
              <a:off x="144" y="1152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算术逻辑运算单元 </a:t>
              </a:r>
              <a:r>
                <a:rPr lang="en-US" altLang="zh-CN"/>
                <a:t>ALU(74LS181)</a:t>
              </a:r>
            </a:p>
          </p:txBody>
        </p:sp>
        <p:sp>
          <p:nvSpPr>
            <p:cNvPr id="35899" name="Line 6"/>
            <p:cNvSpPr>
              <a:spLocks noChangeShapeType="1"/>
            </p:cNvSpPr>
            <p:nvPr/>
          </p:nvSpPr>
          <p:spPr bwMode="auto">
            <a:xfrm>
              <a:off x="240" y="1392"/>
              <a:ext cx="115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04800" y="692150"/>
            <a:ext cx="3962400" cy="4130675"/>
            <a:chOff x="288" y="960"/>
            <a:chExt cx="2496" cy="2602"/>
          </a:xfrm>
        </p:grpSpPr>
        <p:sp>
          <p:nvSpPr>
            <p:cNvPr id="35864" name="Rectangle 8"/>
            <p:cNvSpPr>
              <a:spLocks noChangeArrowheads="1"/>
            </p:cNvSpPr>
            <p:nvPr/>
          </p:nvSpPr>
          <p:spPr bwMode="auto">
            <a:xfrm>
              <a:off x="1008" y="1536"/>
              <a:ext cx="1056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/>
                <a:t>全加器</a:t>
              </a:r>
            </a:p>
          </p:txBody>
        </p:sp>
        <p:sp>
          <p:nvSpPr>
            <p:cNvPr id="35865" name="AutoShape 9"/>
            <p:cNvSpPr>
              <a:spLocks noChangeArrowheads="1"/>
            </p:cNvSpPr>
            <p:nvPr/>
          </p:nvSpPr>
          <p:spPr bwMode="auto">
            <a:xfrm>
              <a:off x="1392" y="1200"/>
              <a:ext cx="288" cy="336"/>
            </a:xfrm>
            <a:prstGeom prst="upArrow">
              <a:avLst>
                <a:gd name="adj1" fmla="val 50000"/>
                <a:gd name="adj2" fmla="val 291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66" name="Rectangle 10"/>
            <p:cNvSpPr>
              <a:spLocks noChangeArrowheads="1"/>
            </p:cNvSpPr>
            <p:nvPr/>
          </p:nvSpPr>
          <p:spPr bwMode="auto">
            <a:xfrm>
              <a:off x="1008" y="2352"/>
              <a:ext cx="1056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/>
                <a:t>函数发生器</a:t>
              </a:r>
            </a:p>
          </p:txBody>
        </p:sp>
        <p:sp>
          <p:nvSpPr>
            <p:cNvPr id="35867" name="AutoShape 11"/>
            <p:cNvSpPr>
              <a:spLocks noChangeArrowheads="1"/>
            </p:cNvSpPr>
            <p:nvPr/>
          </p:nvSpPr>
          <p:spPr bwMode="auto">
            <a:xfrm>
              <a:off x="1680" y="1939"/>
              <a:ext cx="213" cy="411"/>
            </a:xfrm>
            <a:prstGeom prst="upArrow">
              <a:avLst>
                <a:gd name="adj1" fmla="val 50000"/>
                <a:gd name="adj2" fmla="val 48239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68" name="AutoShape 12"/>
            <p:cNvSpPr>
              <a:spLocks noChangeArrowheads="1"/>
            </p:cNvSpPr>
            <p:nvPr/>
          </p:nvSpPr>
          <p:spPr bwMode="auto">
            <a:xfrm>
              <a:off x="1170" y="1930"/>
              <a:ext cx="213" cy="411"/>
            </a:xfrm>
            <a:prstGeom prst="upArrow">
              <a:avLst>
                <a:gd name="adj1" fmla="val 50000"/>
                <a:gd name="adj2" fmla="val 48239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69" name="AutoShape 13"/>
            <p:cNvSpPr>
              <a:spLocks noChangeArrowheads="1"/>
            </p:cNvSpPr>
            <p:nvPr/>
          </p:nvSpPr>
          <p:spPr bwMode="auto">
            <a:xfrm>
              <a:off x="1680" y="2880"/>
              <a:ext cx="213" cy="411"/>
            </a:xfrm>
            <a:prstGeom prst="upArrow">
              <a:avLst>
                <a:gd name="adj1" fmla="val 50000"/>
                <a:gd name="adj2" fmla="val 48239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70" name="AutoShape 14"/>
            <p:cNvSpPr>
              <a:spLocks noChangeArrowheads="1"/>
            </p:cNvSpPr>
            <p:nvPr/>
          </p:nvSpPr>
          <p:spPr bwMode="auto">
            <a:xfrm>
              <a:off x="1200" y="2880"/>
              <a:ext cx="213" cy="411"/>
            </a:xfrm>
            <a:prstGeom prst="upArrow">
              <a:avLst>
                <a:gd name="adj1" fmla="val 50000"/>
                <a:gd name="adj2" fmla="val 48239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71" name="Line 15"/>
            <p:cNvSpPr>
              <a:spLocks noChangeShapeType="1"/>
            </p:cNvSpPr>
            <p:nvPr/>
          </p:nvSpPr>
          <p:spPr bwMode="auto">
            <a:xfrm>
              <a:off x="672" y="24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72" name="Line 16"/>
            <p:cNvSpPr>
              <a:spLocks noChangeShapeType="1"/>
            </p:cNvSpPr>
            <p:nvPr/>
          </p:nvSpPr>
          <p:spPr bwMode="auto">
            <a:xfrm>
              <a:off x="672" y="254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73" name="Line 17"/>
            <p:cNvSpPr>
              <a:spLocks noChangeShapeType="1"/>
            </p:cNvSpPr>
            <p:nvPr/>
          </p:nvSpPr>
          <p:spPr bwMode="auto">
            <a:xfrm>
              <a:off x="672" y="268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74" name="Line 18"/>
            <p:cNvSpPr>
              <a:spLocks noChangeShapeType="1"/>
            </p:cNvSpPr>
            <p:nvPr/>
          </p:nvSpPr>
          <p:spPr bwMode="auto">
            <a:xfrm>
              <a:off x="672" y="28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75" name="Text Box 19"/>
            <p:cNvSpPr txBox="1">
              <a:spLocks noChangeArrowheads="1"/>
            </p:cNvSpPr>
            <p:nvPr/>
          </p:nvSpPr>
          <p:spPr bwMode="auto">
            <a:xfrm>
              <a:off x="432" y="2581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S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35876" name="Text Box 20"/>
            <p:cNvSpPr txBox="1">
              <a:spLocks noChangeArrowheads="1"/>
            </p:cNvSpPr>
            <p:nvPr/>
          </p:nvSpPr>
          <p:spPr bwMode="auto">
            <a:xfrm>
              <a:off x="432" y="2208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S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35877" name="Text Box 21"/>
            <p:cNvSpPr txBox="1">
              <a:spLocks noChangeArrowheads="1"/>
            </p:cNvSpPr>
            <p:nvPr/>
          </p:nvSpPr>
          <p:spPr bwMode="auto">
            <a:xfrm>
              <a:off x="421" y="2391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S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35878" name="Text Box 22"/>
            <p:cNvSpPr txBox="1">
              <a:spLocks noChangeArrowheads="1"/>
            </p:cNvSpPr>
            <p:nvPr/>
          </p:nvSpPr>
          <p:spPr bwMode="auto">
            <a:xfrm>
              <a:off x="432" y="2736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S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35879" name="Line 23"/>
            <p:cNvSpPr>
              <a:spLocks noChangeShapeType="1"/>
            </p:cNvSpPr>
            <p:nvPr/>
          </p:nvSpPr>
          <p:spPr bwMode="auto">
            <a:xfrm>
              <a:off x="2064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80" name="Line 24"/>
            <p:cNvSpPr>
              <a:spLocks noChangeShapeType="1"/>
            </p:cNvSpPr>
            <p:nvPr/>
          </p:nvSpPr>
          <p:spPr bwMode="auto">
            <a:xfrm>
              <a:off x="768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81" name="Text Box 25"/>
            <p:cNvSpPr txBox="1">
              <a:spLocks noChangeArrowheads="1"/>
            </p:cNvSpPr>
            <p:nvPr/>
          </p:nvSpPr>
          <p:spPr bwMode="auto">
            <a:xfrm>
              <a:off x="1152" y="3312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i</a:t>
              </a:r>
            </a:p>
          </p:txBody>
        </p:sp>
        <p:sp>
          <p:nvSpPr>
            <p:cNvPr id="35882" name="Text Box 26"/>
            <p:cNvSpPr txBox="1">
              <a:spLocks noChangeArrowheads="1"/>
            </p:cNvSpPr>
            <p:nvPr/>
          </p:nvSpPr>
          <p:spPr bwMode="auto">
            <a:xfrm>
              <a:off x="1632" y="3312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en-US" altLang="zh-CN" baseline="-25000"/>
                <a:t>i</a:t>
              </a:r>
            </a:p>
          </p:txBody>
        </p:sp>
        <p:sp>
          <p:nvSpPr>
            <p:cNvPr id="35883" name="Text Box 27"/>
            <p:cNvSpPr txBox="1">
              <a:spLocks noChangeArrowheads="1"/>
            </p:cNvSpPr>
            <p:nvPr/>
          </p:nvSpPr>
          <p:spPr bwMode="auto">
            <a:xfrm>
              <a:off x="1872" y="206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Y</a:t>
              </a:r>
              <a:r>
                <a:rPr lang="en-US" altLang="zh-CN" baseline="-25000"/>
                <a:t>i</a:t>
              </a:r>
            </a:p>
          </p:txBody>
        </p:sp>
        <p:sp>
          <p:nvSpPr>
            <p:cNvPr id="35884" name="Text Box 28"/>
            <p:cNvSpPr txBox="1">
              <a:spLocks noChangeArrowheads="1"/>
            </p:cNvSpPr>
            <p:nvPr/>
          </p:nvSpPr>
          <p:spPr bwMode="auto">
            <a:xfrm>
              <a:off x="960" y="206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X</a:t>
              </a:r>
              <a:r>
                <a:rPr lang="en-US" altLang="zh-CN" baseline="-25000"/>
                <a:t>i</a:t>
              </a:r>
            </a:p>
          </p:txBody>
        </p:sp>
        <p:sp>
          <p:nvSpPr>
            <p:cNvPr id="35885" name="Text Box 29"/>
            <p:cNvSpPr txBox="1">
              <a:spLocks noChangeArrowheads="1"/>
            </p:cNvSpPr>
            <p:nvPr/>
          </p:nvSpPr>
          <p:spPr bwMode="auto">
            <a:xfrm>
              <a:off x="1392" y="960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F</a:t>
              </a:r>
              <a:r>
                <a:rPr lang="en-US" altLang="zh-CN" baseline="-25000"/>
                <a:t>i</a:t>
              </a:r>
            </a:p>
          </p:txBody>
        </p:sp>
        <p:sp>
          <p:nvSpPr>
            <p:cNvPr id="35886" name="Text Box 30"/>
            <p:cNvSpPr txBox="1">
              <a:spLocks noChangeArrowheads="1"/>
            </p:cNvSpPr>
            <p:nvPr/>
          </p:nvSpPr>
          <p:spPr bwMode="auto">
            <a:xfrm>
              <a:off x="2256" y="1584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n+i</a:t>
              </a:r>
            </a:p>
          </p:txBody>
        </p:sp>
        <p:sp>
          <p:nvSpPr>
            <p:cNvPr id="35887" name="Text Box 31"/>
            <p:cNvSpPr txBox="1">
              <a:spLocks noChangeArrowheads="1"/>
            </p:cNvSpPr>
            <p:nvPr/>
          </p:nvSpPr>
          <p:spPr bwMode="auto">
            <a:xfrm>
              <a:off x="288" y="1536"/>
              <a:ext cx="52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n+i+1</a:t>
              </a:r>
            </a:p>
          </p:txBody>
        </p:sp>
        <p:sp>
          <p:nvSpPr>
            <p:cNvPr id="35888" name="Line 32"/>
            <p:cNvSpPr>
              <a:spLocks noChangeShapeType="1"/>
            </p:cNvSpPr>
            <p:nvPr/>
          </p:nvSpPr>
          <p:spPr bwMode="auto">
            <a:xfrm flipV="1">
              <a:off x="1344" y="1344"/>
              <a:ext cx="38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89" name="Line 33"/>
            <p:cNvSpPr>
              <a:spLocks noChangeShapeType="1"/>
            </p:cNvSpPr>
            <p:nvPr/>
          </p:nvSpPr>
          <p:spPr bwMode="auto">
            <a:xfrm flipV="1">
              <a:off x="1104" y="3072"/>
              <a:ext cx="38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90" name="Line 34"/>
            <p:cNvSpPr>
              <a:spLocks noChangeShapeType="1"/>
            </p:cNvSpPr>
            <p:nvPr/>
          </p:nvSpPr>
          <p:spPr bwMode="auto">
            <a:xfrm flipV="1">
              <a:off x="1584" y="3024"/>
              <a:ext cx="38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91" name="Text Box 35"/>
            <p:cNvSpPr txBox="1">
              <a:spLocks noChangeArrowheads="1"/>
            </p:cNvSpPr>
            <p:nvPr/>
          </p:nvSpPr>
          <p:spPr bwMode="auto">
            <a:xfrm flipH="1">
              <a:off x="960" y="3072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35892" name="Text Box 36"/>
            <p:cNvSpPr txBox="1">
              <a:spLocks noChangeArrowheads="1"/>
            </p:cNvSpPr>
            <p:nvPr/>
          </p:nvSpPr>
          <p:spPr bwMode="auto">
            <a:xfrm flipH="1">
              <a:off x="1440" y="3072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35893" name="Text Box 37"/>
            <p:cNvSpPr txBox="1">
              <a:spLocks noChangeArrowheads="1"/>
            </p:cNvSpPr>
            <p:nvPr/>
          </p:nvSpPr>
          <p:spPr bwMode="auto">
            <a:xfrm flipH="1">
              <a:off x="1344" y="2064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35894" name="Text Box 38"/>
            <p:cNvSpPr txBox="1">
              <a:spLocks noChangeArrowheads="1"/>
            </p:cNvSpPr>
            <p:nvPr/>
          </p:nvSpPr>
          <p:spPr bwMode="auto">
            <a:xfrm flipH="1">
              <a:off x="1536" y="2064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35895" name="Line 39"/>
            <p:cNvSpPr>
              <a:spLocks noChangeShapeType="1"/>
            </p:cNvSpPr>
            <p:nvPr/>
          </p:nvSpPr>
          <p:spPr bwMode="auto">
            <a:xfrm flipV="1">
              <a:off x="1152" y="2112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96" name="Line 40"/>
            <p:cNvSpPr>
              <a:spLocks noChangeShapeType="1"/>
            </p:cNvSpPr>
            <p:nvPr/>
          </p:nvSpPr>
          <p:spPr bwMode="auto">
            <a:xfrm flipV="1">
              <a:off x="1632" y="206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97" name="Text Box 41"/>
            <p:cNvSpPr txBox="1">
              <a:spLocks noChangeArrowheads="1"/>
            </p:cNvSpPr>
            <p:nvPr/>
          </p:nvSpPr>
          <p:spPr bwMode="auto">
            <a:xfrm flipH="1">
              <a:off x="1728" y="1248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</p:grpSp>
      <p:sp>
        <p:nvSpPr>
          <p:cNvPr id="465962" name="Text Box 42"/>
          <p:cNvSpPr txBox="1">
            <a:spLocks noChangeArrowheads="1"/>
          </p:cNvSpPr>
          <p:nvPr/>
        </p:nvSpPr>
        <p:spPr bwMode="auto">
          <a:xfrm>
            <a:off x="457200" y="4800600"/>
            <a:ext cx="16002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i = 0,1,2,3</a:t>
            </a: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580063" y="549275"/>
            <a:ext cx="2667000" cy="2987675"/>
            <a:chOff x="3600" y="864"/>
            <a:chExt cx="1680" cy="1882"/>
          </a:xfrm>
        </p:grpSpPr>
        <p:grpSp>
          <p:nvGrpSpPr>
            <p:cNvPr id="35851" name="Group 45"/>
            <p:cNvGrpSpPr>
              <a:grpSpLocks/>
            </p:cNvGrpSpPr>
            <p:nvPr/>
          </p:nvGrpSpPr>
          <p:grpSpPr bwMode="auto">
            <a:xfrm>
              <a:off x="3600" y="1536"/>
              <a:ext cx="1152" cy="528"/>
              <a:chOff x="3936" y="1824"/>
              <a:chExt cx="1152" cy="528"/>
            </a:xfrm>
          </p:grpSpPr>
          <p:sp>
            <p:nvSpPr>
              <p:cNvPr id="35861" name="AutoShape 46"/>
              <p:cNvSpPr>
                <a:spLocks noChangeArrowheads="1"/>
              </p:cNvSpPr>
              <p:nvPr/>
            </p:nvSpPr>
            <p:spPr bwMode="auto">
              <a:xfrm flipV="1">
                <a:off x="3936" y="1824"/>
                <a:ext cx="1152" cy="5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5862" name="AutoShape 47"/>
              <p:cNvSpPr>
                <a:spLocks noChangeArrowheads="1"/>
              </p:cNvSpPr>
              <p:nvPr/>
            </p:nvSpPr>
            <p:spPr bwMode="auto">
              <a:xfrm>
                <a:off x="4464" y="2208"/>
                <a:ext cx="144" cy="144"/>
              </a:xfrm>
              <a:prstGeom prst="triangle">
                <a:avLst>
                  <a:gd name="adj" fmla="val 50000"/>
                </a:avLst>
              </a:prstGeom>
              <a:solidFill>
                <a:srgbClr val="F3F3F3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5863" name="Line 48"/>
              <p:cNvSpPr>
                <a:spLocks noChangeShapeType="1"/>
              </p:cNvSpPr>
              <p:nvPr/>
            </p:nvSpPr>
            <p:spPr bwMode="auto">
              <a:xfrm>
                <a:off x="4464" y="235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5852" name="AutoShape 49"/>
            <p:cNvSpPr>
              <a:spLocks noChangeArrowheads="1"/>
            </p:cNvSpPr>
            <p:nvPr/>
          </p:nvSpPr>
          <p:spPr bwMode="auto">
            <a:xfrm>
              <a:off x="4416" y="2064"/>
              <a:ext cx="213" cy="411"/>
            </a:xfrm>
            <a:prstGeom prst="upArrow">
              <a:avLst>
                <a:gd name="adj1" fmla="val 50000"/>
                <a:gd name="adj2" fmla="val 48239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53" name="AutoShape 50"/>
            <p:cNvSpPr>
              <a:spLocks noChangeArrowheads="1"/>
            </p:cNvSpPr>
            <p:nvPr/>
          </p:nvSpPr>
          <p:spPr bwMode="auto">
            <a:xfrm>
              <a:off x="3744" y="2064"/>
              <a:ext cx="213" cy="411"/>
            </a:xfrm>
            <a:prstGeom prst="upArrow">
              <a:avLst>
                <a:gd name="adj1" fmla="val 50000"/>
                <a:gd name="adj2" fmla="val 48239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54" name="AutoShape 51"/>
            <p:cNvSpPr>
              <a:spLocks noChangeArrowheads="1"/>
            </p:cNvSpPr>
            <p:nvPr/>
          </p:nvSpPr>
          <p:spPr bwMode="auto">
            <a:xfrm>
              <a:off x="4080" y="1122"/>
              <a:ext cx="213" cy="411"/>
            </a:xfrm>
            <a:prstGeom prst="upArrow">
              <a:avLst>
                <a:gd name="adj1" fmla="val 50000"/>
                <a:gd name="adj2" fmla="val 48239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55" name="AutoShape 52"/>
            <p:cNvSpPr>
              <a:spLocks noChangeArrowheads="1"/>
            </p:cNvSpPr>
            <p:nvPr/>
          </p:nvSpPr>
          <p:spPr bwMode="auto">
            <a:xfrm>
              <a:off x="4560" y="1584"/>
              <a:ext cx="528" cy="144"/>
            </a:xfrm>
            <a:prstGeom prst="leftArrow">
              <a:avLst>
                <a:gd name="adj1" fmla="val 50000"/>
                <a:gd name="adj2" fmla="val 9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5856" name="Text Box 53"/>
            <p:cNvSpPr txBox="1">
              <a:spLocks noChangeArrowheads="1"/>
            </p:cNvSpPr>
            <p:nvPr/>
          </p:nvSpPr>
          <p:spPr bwMode="auto">
            <a:xfrm>
              <a:off x="3744" y="2448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i</a:t>
              </a:r>
            </a:p>
          </p:txBody>
        </p:sp>
        <p:sp>
          <p:nvSpPr>
            <p:cNvPr id="35857" name="Text Box 54"/>
            <p:cNvSpPr txBox="1">
              <a:spLocks noChangeArrowheads="1"/>
            </p:cNvSpPr>
            <p:nvPr/>
          </p:nvSpPr>
          <p:spPr bwMode="auto">
            <a:xfrm>
              <a:off x="4416" y="2496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en-US" altLang="zh-CN" baseline="-25000"/>
                <a:t>i</a:t>
              </a:r>
            </a:p>
          </p:txBody>
        </p:sp>
        <p:sp>
          <p:nvSpPr>
            <p:cNvPr id="35858" name="Text Box 55"/>
            <p:cNvSpPr txBox="1">
              <a:spLocks noChangeArrowheads="1"/>
            </p:cNvSpPr>
            <p:nvPr/>
          </p:nvSpPr>
          <p:spPr bwMode="auto">
            <a:xfrm>
              <a:off x="4080" y="864"/>
              <a:ext cx="28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F</a:t>
              </a:r>
              <a:r>
                <a:rPr lang="en-US" altLang="zh-CN" baseline="-25000"/>
                <a:t>i</a:t>
              </a:r>
            </a:p>
          </p:txBody>
        </p:sp>
        <p:sp>
          <p:nvSpPr>
            <p:cNvPr id="35859" name="Text Box 56"/>
            <p:cNvSpPr txBox="1">
              <a:spLocks noChangeArrowheads="1"/>
            </p:cNvSpPr>
            <p:nvPr/>
          </p:nvSpPr>
          <p:spPr bwMode="auto">
            <a:xfrm>
              <a:off x="3936" y="1632"/>
              <a:ext cx="48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ALU</a:t>
              </a:r>
            </a:p>
          </p:txBody>
        </p:sp>
        <p:sp>
          <p:nvSpPr>
            <p:cNvPr id="35860" name="Text Box 57"/>
            <p:cNvSpPr txBox="1">
              <a:spLocks noChangeArrowheads="1"/>
            </p:cNvSpPr>
            <p:nvPr/>
          </p:nvSpPr>
          <p:spPr bwMode="auto">
            <a:xfrm>
              <a:off x="5088" y="1536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S</a:t>
              </a:r>
              <a:endParaRPr lang="en-US" altLang="zh-CN" baseline="-25000"/>
            </a:p>
          </p:txBody>
        </p:sp>
      </p:grpSp>
      <p:sp>
        <p:nvSpPr>
          <p:cNvPr id="465978" name="Text Box 58"/>
          <p:cNvSpPr txBox="1">
            <a:spLocks noChangeArrowheads="1"/>
          </p:cNvSpPr>
          <p:nvPr/>
        </p:nvSpPr>
        <p:spPr bwMode="auto">
          <a:xfrm>
            <a:off x="4191000" y="3581400"/>
            <a:ext cx="2667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实现：</a:t>
            </a:r>
            <a:r>
              <a:rPr lang="en-US" altLang="zh-CN"/>
              <a:t>16</a:t>
            </a:r>
            <a:r>
              <a:rPr lang="zh-CN" altLang="en-US"/>
              <a:t>种逻辑运算</a:t>
            </a:r>
          </a:p>
        </p:txBody>
      </p:sp>
      <p:sp>
        <p:nvSpPr>
          <p:cNvPr id="465979" name="Text Box 59"/>
          <p:cNvSpPr txBox="1">
            <a:spLocks noChangeArrowheads="1"/>
          </p:cNvSpPr>
          <p:nvPr/>
        </p:nvSpPr>
        <p:spPr bwMode="auto">
          <a:xfrm>
            <a:off x="5029200" y="3962400"/>
            <a:ext cx="17049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16</a:t>
            </a:r>
            <a:r>
              <a:rPr lang="zh-CN" altLang="en-US"/>
              <a:t>种算术运算</a:t>
            </a:r>
          </a:p>
        </p:txBody>
      </p:sp>
      <p:sp>
        <p:nvSpPr>
          <p:cNvPr id="465980" name="Text Box 60"/>
          <p:cNvSpPr txBox="1">
            <a:spLocks noChangeArrowheads="1"/>
          </p:cNvSpPr>
          <p:nvPr/>
        </p:nvSpPr>
        <p:spPr bwMode="auto">
          <a:xfrm>
            <a:off x="3581400" y="4343400"/>
            <a:ext cx="1524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控制信号：</a:t>
            </a:r>
          </a:p>
        </p:txBody>
      </p:sp>
      <p:sp>
        <p:nvSpPr>
          <p:cNvPr id="465981" name="Text Box 61"/>
          <p:cNvSpPr txBox="1">
            <a:spLocks noChangeArrowheads="1"/>
          </p:cNvSpPr>
          <p:nvPr/>
        </p:nvSpPr>
        <p:spPr bwMode="auto">
          <a:xfrm>
            <a:off x="5029200" y="4343400"/>
            <a:ext cx="2057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五个 </a:t>
            </a:r>
            <a:r>
              <a:rPr lang="en-US" altLang="zh-CN"/>
              <a:t>S</a:t>
            </a:r>
            <a:r>
              <a:rPr lang="en-US" altLang="zh-CN" baseline="-25000"/>
              <a:t>0</a:t>
            </a: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S</a:t>
            </a:r>
            <a:r>
              <a:rPr lang="en-US" altLang="zh-CN" baseline="-25000"/>
              <a:t>2</a:t>
            </a:r>
            <a:r>
              <a:rPr lang="en-US" altLang="zh-CN"/>
              <a:t>S</a:t>
            </a:r>
            <a:r>
              <a:rPr lang="en-US" altLang="zh-CN" baseline="-25000"/>
              <a:t>3</a:t>
            </a:r>
            <a:r>
              <a:rPr lang="en-US" altLang="zh-CN"/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62" grpId="0" autoUpdateAnimBg="0"/>
      <p:bldP spid="465978" grpId="0" autoUpdateAnimBg="0"/>
      <p:bldP spid="465979" grpId="0" autoUpdateAnimBg="0"/>
      <p:bldP spid="465980" grpId="0" autoUpdateAnimBg="0"/>
      <p:bldP spid="465981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36625</TotalTime>
  <Words>4362</Words>
  <Application>Microsoft Office PowerPoint</Application>
  <PresentationFormat>全屏显示(4:3)</PresentationFormat>
  <Paragraphs>2311</Paragraphs>
  <Slides>66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66</vt:i4>
      </vt:variant>
    </vt:vector>
  </HeadingPairs>
  <TitlesOfParts>
    <vt:vector size="71" baseType="lpstr">
      <vt:lpstr>默认设计模板</vt:lpstr>
      <vt:lpstr>Flash 影片</vt:lpstr>
      <vt:lpstr>Equation</vt:lpstr>
      <vt:lpstr>位图图像</vt:lpstr>
      <vt:lpstr>公式</vt:lpstr>
      <vt:lpstr>第6章</vt:lpstr>
      <vt:lpstr>数字系统概念</vt:lpstr>
      <vt:lpstr>芯片结构</vt:lpstr>
      <vt:lpstr>数字系统举例</vt:lpstr>
      <vt:lpstr>数字系统的设计方法</vt:lpstr>
      <vt:lpstr>数字系统的设计流程</vt:lpstr>
      <vt:lpstr>数字系统的设计方框图</vt:lpstr>
      <vt:lpstr>子系统ALU</vt:lpstr>
      <vt:lpstr>子系统ALU</vt:lpstr>
      <vt:lpstr>74LS181</vt:lpstr>
      <vt:lpstr>寄存器堆</vt:lpstr>
      <vt:lpstr>存储器</vt:lpstr>
      <vt:lpstr>幻灯片 13</vt:lpstr>
      <vt:lpstr>幻灯片 14</vt:lpstr>
      <vt:lpstr>总线结构</vt:lpstr>
      <vt:lpstr>总线结构</vt:lpstr>
      <vt:lpstr>幻灯片 17</vt:lpstr>
      <vt:lpstr>三态门结构</vt:lpstr>
      <vt:lpstr>双向结构</vt:lpstr>
      <vt:lpstr>数据通路</vt:lpstr>
      <vt:lpstr>幻灯片 21</vt:lpstr>
      <vt:lpstr>设计方法</vt:lpstr>
      <vt:lpstr>设计方法</vt:lpstr>
      <vt:lpstr>设计方法</vt:lpstr>
      <vt:lpstr>设计方法</vt:lpstr>
      <vt:lpstr>设计方法ASM图</vt:lpstr>
      <vt:lpstr>ASM图举例</vt:lpstr>
      <vt:lpstr>设计方法ASM图</vt:lpstr>
      <vt:lpstr>幻灯片 29</vt:lpstr>
      <vt:lpstr>试题9</vt:lpstr>
      <vt:lpstr>ASM图举例</vt:lpstr>
      <vt:lpstr>ASM小型控制器的设计</vt:lpstr>
      <vt:lpstr>计数型控制器图</vt:lpstr>
      <vt:lpstr>P172 例6 举例1</vt:lpstr>
      <vt:lpstr>P172 例6 举例</vt:lpstr>
      <vt:lpstr>P172 例6 举例</vt:lpstr>
      <vt:lpstr>ASM小型控制器的设计</vt:lpstr>
      <vt:lpstr>计数型控制器</vt:lpstr>
      <vt:lpstr>计数型控制器举例</vt:lpstr>
      <vt:lpstr>计数型控制器举例</vt:lpstr>
      <vt:lpstr>试题7</vt:lpstr>
      <vt:lpstr>试题7</vt:lpstr>
      <vt:lpstr>试题7</vt:lpstr>
      <vt:lpstr>多路选择器型控制器</vt:lpstr>
      <vt:lpstr>多路选择器型控制器举例1</vt:lpstr>
      <vt:lpstr>多路选择器型控制器举例1</vt:lpstr>
      <vt:lpstr>多路选择器型控制器举例2</vt:lpstr>
      <vt:lpstr>多路选择器型控制器举例2</vt:lpstr>
      <vt:lpstr>通用多路选择器型控制器3</vt:lpstr>
      <vt:lpstr>多路选择器型控制器举例4</vt:lpstr>
      <vt:lpstr>多路选择器型控制器举例4</vt:lpstr>
      <vt:lpstr>试题11</vt:lpstr>
      <vt:lpstr>定序型控制器</vt:lpstr>
      <vt:lpstr>定序型控制器</vt:lpstr>
      <vt:lpstr>试题11</vt:lpstr>
      <vt:lpstr>第6章掌握内容</vt:lpstr>
      <vt:lpstr>提问</vt:lpstr>
      <vt:lpstr>微程序控制器的概念</vt:lpstr>
      <vt:lpstr>微程序与机器指令</vt:lpstr>
      <vt:lpstr>微程序控制器的设计举例</vt:lpstr>
      <vt:lpstr>微程序控制器的设计举例</vt:lpstr>
      <vt:lpstr>微指令的格式</vt:lpstr>
      <vt:lpstr>微程序控制器的结构</vt:lpstr>
      <vt:lpstr>微程序控制器的设计</vt:lpstr>
      <vt:lpstr>微程序举例</vt:lpstr>
      <vt:lpstr>幻灯片 66</vt:lpstr>
    </vt:vector>
  </TitlesOfParts>
  <Company>zwjx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电路与电子学</dc:title>
  <dc:creator>gaoli</dc:creator>
  <cp:lastModifiedBy>高荔</cp:lastModifiedBy>
  <cp:revision>1136</cp:revision>
  <dcterms:created xsi:type="dcterms:W3CDTF">2002-12-20T02:08:10Z</dcterms:created>
  <dcterms:modified xsi:type="dcterms:W3CDTF">2018-12-10T03:49:16Z</dcterms:modified>
</cp:coreProperties>
</file>