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6"/>
  </p:notesMasterIdLst>
  <p:handoutMasterIdLst>
    <p:handoutMasterId r:id="rId57"/>
  </p:handoutMasterIdLst>
  <p:sldIdLst>
    <p:sldId id="433" r:id="rId2"/>
    <p:sldId id="432" r:id="rId3"/>
    <p:sldId id="434" r:id="rId4"/>
    <p:sldId id="436" r:id="rId5"/>
    <p:sldId id="437" r:id="rId6"/>
    <p:sldId id="438" r:id="rId7"/>
    <p:sldId id="439" r:id="rId8"/>
    <p:sldId id="261" r:id="rId9"/>
    <p:sldId id="382" r:id="rId10"/>
    <p:sldId id="421" r:id="rId11"/>
    <p:sldId id="386" r:id="rId12"/>
    <p:sldId id="428" r:id="rId13"/>
    <p:sldId id="429" r:id="rId14"/>
    <p:sldId id="385" r:id="rId15"/>
    <p:sldId id="383" r:id="rId16"/>
    <p:sldId id="381" r:id="rId17"/>
    <p:sldId id="310" r:id="rId18"/>
    <p:sldId id="404" r:id="rId19"/>
    <p:sldId id="405" r:id="rId20"/>
    <p:sldId id="369" r:id="rId21"/>
    <p:sldId id="427" r:id="rId22"/>
    <p:sldId id="307" r:id="rId23"/>
    <p:sldId id="406" r:id="rId24"/>
    <p:sldId id="308" r:id="rId25"/>
    <p:sldId id="309" r:id="rId26"/>
    <p:sldId id="387" r:id="rId27"/>
    <p:sldId id="312" r:id="rId28"/>
    <p:sldId id="311" r:id="rId29"/>
    <p:sldId id="375" r:id="rId30"/>
    <p:sldId id="313" r:id="rId31"/>
    <p:sldId id="314" r:id="rId32"/>
    <p:sldId id="315" r:id="rId33"/>
    <p:sldId id="316" r:id="rId34"/>
    <p:sldId id="362" r:id="rId35"/>
    <p:sldId id="341" r:id="rId36"/>
    <p:sldId id="388" r:id="rId37"/>
    <p:sldId id="409" r:id="rId38"/>
    <p:sldId id="410" r:id="rId39"/>
    <p:sldId id="411" r:id="rId40"/>
    <p:sldId id="412" r:id="rId41"/>
    <p:sldId id="413" r:id="rId42"/>
    <p:sldId id="414" r:id="rId43"/>
    <p:sldId id="415" r:id="rId44"/>
    <p:sldId id="416" r:id="rId45"/>
    <p:sldId id="417" r:id="rId46"/>
    <p:sldId id="418" r:id="rId47"/>
    <p:sldId id="419" r:id="rId48"/>
    <p:sldId id="420" r:id="rId49"/>
    <p:sldId id="291" r:id="rId50"/>
    <p:sldId id="424" r:id="rId51"/>
    <p:sldId id="425" r:id="rId52"/>
    <p:sldId id="402" r:id="rId53"/>
    <p:sldId id="398" r:id="rId54"/>
    <p:sldId id="399" r:id="rId55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CC3399"/>
    <a:srgbClr val="1C1C1C"/>
    <a:srgbClr val="FF66CC"/>
    <a:srgbClr val="0066FF"/>
    <a:srgbClr val="FBD5F6"/>
    <a:srgbClr val="FAC6F4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56" autoAdjust="0"/>
    <p:restoredTop sz="86369" autoAdjust="0"/>
  </p:normalViewPr>
  <p:slideViewPr>
    <p:cSldViewPr>
      <p:cViewPr varScale="1">
        <p:scale>
          <a:sx n="87" d="100"/>
          <a:sy n="87" d="100"/>
        </p:scale>
        <p:origin x="102" y="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image" Target="../media/image60.emf"/><Relationship Id="rId4" Type="http://schemas.openxmlformats.org/officeDocument/2006/relationships/image" Target="../media/image63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3" Type="http://schemas.openxmlformats.org/officeDocument/2006/relationships/image" Target="../media/image66.emf"/><Relationship Id="rId7" Type="http://schemas.openxmlformats.org/officeDocument/2006/relationships/image" Target="../media/image70.emf"/><Relationship Id="rId2" Type="http://schemas.openxmlformats.org/officeDocument/2006/relationships/image" Target="../media/image65.emf"/><Relationship Id="rId1" Type="http://schemas.openxmlformats.org/officeDocument/2006/relationships/image" Target="../media/image64.png"/><Relationship Id="rId6" Type="http://schemas.openxmlformats.org/officeDocument/2006/relationships/image" Target="../media/image69.emf"/><Relationship Id="rId5" Type="http://schemas.openxmlformats.org/officeDocument/2006/relationships/image" Target="../media/image68.emf"/><Relationship Id="rId4" Type="http://schemas.openxmlformats.org/officeDocument/2006/relationships/image" Target="../media/image67.emf"/><Relationship Id="rId9" Type="http://schemas.openxmlformats.org/officeDocument/2006/relationships/image" Target="../media/image72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image" Target="../media/image74.emf"/><Relationship Id="rId1" Type="http://schemas.openxmlformats.org/officeDocument/2006/relationships/image" Target="../media/image73.emf"/><Relationship Id="rId4" Type="http://schemas.openxmlformats.org/officeDocument/2006/relationships/image" Target="../media/image76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image" Target="../media/image78.emf"/><Relationship Id="rId1" Type="http://schemas.openxmlformats.org/officeDocument/2006/relationships/image" Target="../media/image77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image" Target="../media/image81.emf"/><Relationship Id="rId1" Type="http://schemas.openxmlformats.org/officeDocument/2006/relationships/image" Target="../media/image80.emf"/><Relationship Id="rId5" Type="http://schemas.openxmlformats.org/officeDocument/2006/relationships/image" Target="../media/image84.wmf"/><Relationship Id="rId4" Type="http://schemas.openxmlformats.org/officeDocument/2006/relationships/image" Target="../media/image83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emf"/><Relationship Id="rId3" Type="http://schemas.openxmlformats.org/officeDocument/2006/relationships/image" Target="../media/image87.emf"/><Relationship Id="rId7" Type="http://schemas.openxmlformats.org/officeDocument/2006/relationships/image" Target="../media/image91.emf"/><Relationship Id="rId12" Type="http://schemas.openxmlformats.org/officeDocument/2006/relationships/image" Target="../media/image96.emf"/><Relationship Id="rId2" Type="http://schemas.openxmlformats.org/officeDocument/2006/relationships/image" Target="../media/image86.emf"/><Relationship Id="rId1" Type="http://schemas.openxmlformats.org/officeDocument/2006/relationships/image" Target="../media/image85.emf"/><Relationship Id="rId6" Type="http://schemas.openxmlformats.org/officeDocument/2006/relationships/image" Target="../media/image90.emf"/><Relationship Id="rId11" Type="http://schemas.openxmlformats.org/officeDocument/2006/relationships/image" Target="../media/image95.emf"/><Relationship Id="rId5" Type="http://schemas.openxmlformats.org/officeDocument/2006/relationships/image" Target="../media/image89.emf"/><Relationship Id="rId10" Type="http://schemas.openxmlformats.org/officeDocument/2006/relationships/image" Target="../media/image94.emf"/><Relationship Id="rId4" Type="http://schemas.openxmlformats.org/officeDocument/2006/relationships/image" Target="../media/image88.emf"/><Relationship Id="rId9" Type="http://schemas.openxmlformats.org/officeDocument/2006/relationships/image" Target="../media/image93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emf"/><Relationship Id="rId2" Type="http://schemas.openxmlformats.org/officeDocument/2006/relationships/image" Target="../media/image106.emf"/><Relationship Id="rId1" Type="http://schemas.openxmlformats.org/officeDocument/2006/relationships/image" Target="../media/image105.emf"/><Relationship Id="rId5" Type="http://schemas.openxmlformats.org/officeDocument/2006/relationships/image" Target="../media/image109.wmf"/><Relationship Id="rId4" Type="http://schemas.openxmlformats.org/officeDocument/2006/relationships/image" Target="../media/image108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image" Target="../media/image14.emf"/><Relationship Id="rId18" Type="http://schemas.openxmlformats.org/officeDocument/2006/relationships/image" Target="../media/image1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12" Type="http://schemas.openxmlformats.org/officeDocument/2006/relationships/image" Target="../media/image13.emf"/><Relationship Id="rId17" Type="http://schemas.openxmlformats.org/officeDocument/2006/relationships/image" Target="../media/image18.emf"/><Relationship Id="rId2" Type="http://schemas.openxmlformats.org/officeDocument/2006/relationships/image" Target="../media/image3.emf"/><Relationship Id="rId16" Type="http://schemas.openxmlformats.org/officeDocument/2006/relationships/image" Target="../media/image17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5" Type="http://schemas.openxmlformats.org/officeDocument/2006/relationships/image" Target="../media/image16.emf"/><Relationship Id="rId10" Type="http://schemas.openxmlformats.org/officeDocument/2006/relationships/image" Target="../media/image11.emf"/><Relationship Id="rId19" Type="http://schemas.openxmlformats.org/officeDocument/2006/relationships/image" Target="../media/image20.emf"/><Relationship Id="rId4" Type="http://schemas.openxmlformats.org/officeDocument/2006/relationships/image" Target="../media/image5.emf"/><Relationship Id="rId9" Type="http://schemas.openxmlformats.org/officeDocument/2006/relationships/image" Target="../media/image10.emf"/><Relationship Id="rId14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image" Target="../media/image31.emf"/><Relationship Id="rId7" Type="http://schemas.openxmlformats.org/officeDocument/2006/relationships/image" Target="../media/image35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Relationship Id="rId6" Type="http://schemas.openxmlformats.org/officeDocument/2006/relationships/image" Target="../media/image34.emf"/><Relationship Id="rId11" Type="http://schemas.openxmlformats.org/officeDocument/2006/relationships/image" Target="../media/image39.emf"/><Relationship Id="rId5" Type="http://schemas.openxmlformats.org/officeDocument/2006/relationships/image" Target="../media/image33.emf"/><Relationship Id="rId10" Type="http://schemas.openxmlformats.org/officeDocument/2006/relationships/image" Target="../media/image38.emf"/><Relationship Id="rId4" Type="http://schemas.openxmlformats.org/officeDocument/2006/relationships/image" Target="../media/image32.emf"/><Relationship Id="rId9" Type="http://schemas.openxmlformats.org/officeDocument/2006/relationships/image" Target="../media/image37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Relationship Id="rId4" Type="http://schemas.openxmlformats.org/officeDocument/2006/relationships/image" Target="../media/image4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9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9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710C61EF-655C-4016-B41B-9903683CF2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67CDE9D4-5ACB-44BA-B392-7737158EF4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7DD1C0-A72D-4FBD-B238-8CBDD5366F60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DC883-B236-4469-B145-D1A9B680B5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229CA7-157E-4A5C-9AFA-D4791EA61E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7C073-9EAC-49D6-AF84-27AD92A37A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7849E3-030B-4B14-B3BD-A0BDF8B1F8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266974-A4EF-4AA4-9E6D-5970778DAB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C08E67-6297-4488-ACE0-811B624672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2001F-170D-4144-B49F-7B7C3AB11A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38BB13-C404-40CF-9ADE-C2E59AC745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739CB-2C99-48B8-A463-E3F8B48255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D77F0D-D766-49F6-BE6C-F1A6616DE1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074D83-E32D-4B65-9088-F5E869F211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CDCDC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290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290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290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0"/>
            </a:lvl1pPr>
          </a:lstStyle>
          <a:p>
            <a:pPr>
              <a:defRPr/>
            </a:pPr>
            <a:fld id="{16FDF743-0DF4-4719-9227-32D2C46CCC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48.emf"/><Relationship Id="rId5" Type="http://schemas.openxmlformats.org/officeDocument/2006/relationships/image" Target="../media/image45.emf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40.bin"/><Relationship Id="rId9" Type="http://schemas.openxmlformats.org/officeDocument/2006/relationships/image" Target="../media/image47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9.emf"/><Relationship Id="rId26" Type="http://schemas.openxmlformats.org/officeDocument/2006/relationships/image" Target="../media/image13.emf"/><Relationship Id="rId39" Type="http://schemas.openxmlformats.org/officeDocument/2006/relationships/oleObject" Target="../embeddings/oleObject20.bin"/><Relationship Id="rId3" Type="http://schemas.openxmlformats.org/officeDocument/2006/relationships/oleObject" Target="../embeddings/oleObject2.bin"/><Relationship Id="rId21" Type="http://schemas.openxmlformats.org/officeDocument/2006/relationships/oleObject" Target="../embeddings/oleObject11.bin"/><Relationship Id="rId34" Type="http://schemas.openxmlformats.org/officeDocument/2006/relationships/image" Target="../media/image17.emf"/><Relationship Id="rId7" Type="http://schemas.openxmlformats.org/officeDocument/2006/relationships/oleObject" Target="../embeddings/oleObject4.bin"/><Relationship Id="rId12" Type="http://schemas.openxmlformats.org/officeDocument/2006/relationships/image" Target="../media/image6.emf"/><Relationship Id="rId17" Type="http://schemas.openxmlformats.org/officeDocument/2006/relationships/oleObject" Target="../embeddings/oleObject9.bin"/><Relationship Id="rId25" Type="http://schemas.openxmlformats.org/officeDocument/2006/relationships/oleObject" Target="../embeddings/oleObject13.bin"/><Relationship Id="rId33" Type="http://schemas.openxmlformats.org/officeDocument/2006/relationships/oleObject" Target="../embeddings/oleObject17.bin"/><Relationship Id="rId38" Type="http://schemas.openxmlformats.org/officeDocument/2006/relationships/image" Target="../media/image19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emf"/><Relationship Id="rId20" Type="http://schemas.openxmlformats.org/officeDocument/2006/relationships/image" Target="../media/image10.emf"/><Relationship Id="rId29" Type="http://schemas.openxmlformats.org/officeDocument/2006/relationships/oleObject" Target="../embeddings/oleObject15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6.bin"/><Relationship Id="rId24" Type="http://schemas.openxmlformats.org/officeDocument/2006/relationships/image" Target="../media/image12.emf"/><Relationship Id="rId32" Type="http://schemas.openxmlformats.org/officeDocument/2006/relationships/image" Target="../media/image16.emf"/><Relationship Id="rId37" Type="http://schemas.openxmlformats.org/officeDocument/2006/relationships/oleObject" Target="../embeddings/oleObject19.bin"/><Relationship Id="rId40" Type="http://schemas.openxmlformats.org/officeDocument/2006/relationships/image" Target="../media/image20.emf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23" Type="http://schemas.openxmlformats.org/officeDocument/2006/relationships/oleObject" Target="../embeddings/oleObject12.bin"/><Relationship Id="rId28" Type="http://schemas.openxmlformats.org/officeDocument/2006/relationships/image" Target="../media/image14.emf"/><Relationship Id="rId36" Type="http://schemas.openxmlformats.org/officeDocument/2006/relationships/image" Target="../media/image18.emf"/><Relationship Id="rId10" Type="http://schemas.openxmlformats.org/officeDocument/2006/relationships/image" Target="../media/image5.emf"/><Relationship Id="rId19" Type="http://schemas.openxmlformats.org/officeDocument/2006/relationships/oleObject" Target="../embeddings/oleObject10.bin"/><Relationship Id="rId31" Type="http://schemas.openxmlformats.org/officeDocument/2006/relationships/oleObject" Target="../embeddings/oleObject16.bin"/><Relationship Id="rId4" Type="http://schemas.openxmlformats.org/officeDocument/2006/relationships/image" Target="../media/image2.e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7.emf"/><Relationship Id="rId22" Type="http://schemas.openxmlformats.org/officeDocument/2006/relationships/image" Target="../media/image11.emf"/><Relationship Id="rId27" Type="http://schemas.openxmlformats.org/officeDocument/2006/relationships/oleObject" Target="../embeddings/oleObject14.bin"/><Relationship Id="rId30" Type="http://schemas.openxmlformats.org/officeDocument/2006/relationships/image" Target="../media/image15.emf"/><Relationship Id="rId35" Type="http://schemas.openxmlformats.org/officeDocument/2006/relationships/oleObject" Target="../embeddings/oleObject18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baike.baidu.com/view/60408.htm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13" Type="http://schemas.openxmlformats.org/officeDocument/2006/relationships/oleObject" Target="../embeddings/oleObject26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e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4.emf"/><Relationship Id="rId4" Type="http://schemas.openxmlformats.org/officeDocument/2006/relationships/image" Target="../media/image21.e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26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55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58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59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1.emf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63.emf"/><Relationship Id="rId4" Type="http://schemas.openxmlformats.org/officeDocument/2006/relationships/image" Target="../media/image60.emf"/><Relationship Id="rId9" Type="http://schemas.openxmlformats.org/officeDocument/2006/relationships/oleObject" Target="../embeddings/oleObject50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/><Relationship Id="rId13" Type="http://schemas.openxmlformats.org/officeDocument/2006/relationships/oleObject" Target="../embeddings/oleObject56.bin"/><Relationship Id="rId18" Type="http://schemas.openxmlformats.org/officeDocument/2006/relationships/image" Target="../media/image71.e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68.emf"/><Relationship Id="rId17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0.emf"/><Relationship Id="rId20" Type="http://schemas.openxmlformats.org/officeDocument/2006/relationships/image" Target="../media/image72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5.e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57.bin"/><Relationship Id="rId10" Type="http://schemas.openxmlformats.org/officeDocument/2006/relationships/image" Target="../media/image67.emf"/><Relationship Id="rId19" Type="http://schemas.openxmlformats.org/officeDocument/2006/relationships/oleObject" Target="../embeddings/oleObject59.bin"/><Relationship Id="rId4" Type="http://schemas.openxmlformats.org/officeDocument/2006/relationships/image" Target="../media/image64.png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69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e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4.emf"/><Relationship Id="rId5" Type="http://schemas.openxmlformats.org/officeDocument/2006/relationships/oleObject" Target="../embeddings/oleObject61.bin"/><Relationship Id="rId10" Type="http://schemas.openxmlformats.org/officeDocument/2006/relationships/image" Target="../media/image76.emf"/><Relationship Id="rId4" Type="http://schemas.openxmlformats.org/officeDocument/2006/relationships/image" Target="../media/image73.emf"/><Relationship Id="rId9" Type="http://schemas.openxmlformats.org/officeDocument/2006/relationships/oleObject" Target="../embeddings/oleObject63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8.e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77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e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8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1.e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0" Type="http://schemas.openxmlformats.org/officeDocument/2006/relationships/image" Target="../media/image83.emf"/><Relationship Id="rId4" Type="http://schemas.openxmlformats.org/officeDocument/2006/relationships/image" Target="../media/image80.emf"/><Relationship Id="rId9" Type="http://schemas.openxmlformats.org/officeDocument/2006/relationships/oleObject" Target="../embeddings/oleObject70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emf"/><Relationship Id="rId13" Type="http://schemas.openxmlformats.org/officeDocument/2006/relationships/oleObject" Target="../embeddings/oleObject77.bin"/><Relationship Id="rId18" Type="http://schemas.openxmlformats.org/officeDocument/2006/relationships/image" Target="../media/image92.emf"/><Relationship Id="rId26" Type="http://schemas.openxmlformats.org/officeDocument/2006/relationships/image" Target="../media/image96.emf"/><Relationship Id="rId3" Type="http://schemas.openxmlformats.org/officeDocument/2006/relationships/oleObject" Target="../embeddings/oleObject72.bin"/><Relationship Id="rId21" Type="http://schemas.openxmlformats.org/officeDocument/2006/relationships/oleObject" Target="../embeddings/oleObject81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89.emf"/><Relationship Id="rId17" Type="http://schemas.openxmlformats.org/officeDocument/2006/relationships/oleObject" Target="../embeddings/oleObject79.bin"/><Relationship Id="rId25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1.emf"/><Relationship Id="rId20" Type="http://schemas.openxmlformats.org/officeDocument/2006/relationships/image" Target="../media/image93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6.emf"/><Relationship Id="rId11" Type="http://schemas.openxmlformats.org/officeDocument/2006/relationships/oleObject" Target="../embeddings/oleObject76.bin"/><Relationship Id="rId24" Type="http://schemas.openxmlformats.org/officeDocument/2006/relationships/image" Target="../media/image95.emf"/><Relationship Id="rId5" Type="http://schemas.openxmlformats.org/officeDocument/2006/relationships/oleObject" Target="../embeddings/oleObject73.bin"/><Relationship Id="rId15" Type="http://schemas.openxmlformats.org/officeDocument/2006/relationships/oleObject" Target="../embeddings/oleObject78.bin"/><Relationship Id="rId23" Type="http://schemas.openxmlformats.org/officeDocument/2006/relationships/oleObject" Target="../embeddings/oleObject82.bin"/><Relationship Id="rId10" Type="http://schemas.openxmlformats.org/officeDocument/2006/relationships/image" Target="../media/image88.emf"/><Relationship Id="rId19" Type="http://schemas.openxmlformats.org/officeDocument/2006/relationships/oleObject" Target="../embeddings/oleObject80.bin"/><Relationship Id="rId4" Type="http://schemas.openxmlformats.org/officeDocument/2006/relationships/image" Target="../media/image85.emf"/><Relationship Id="rId9" Type="http://schemas.openxmlformats.org/officeDocument/2006/relationships/oleObject" Target="../embeddings/oleObject75.bin"/><Relationship Id="rId14" Type="http://schemas.openxmlformats.org/officeDocument/2006/relationships/image" Target="../media/image90.emf"/><Relationship Id="rId22" Type="http://schemas.openxmlformats.org/officeDocument/2006/relationships/image" Target="../media/image94.e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image" Target="../media/image9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emf"/><Relationship Id="rId13" Type="http://schemas.openxmlformats.org/officeDocument/2006/relationships/image" Target="../media/image98.wmf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10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06.emf"/><Relationship Id="rId11" Type="http://schemas.openxmlformats.org/officeDocument/2006/relationships/oleObject" Target="../embeddings/oleObject88.bin"/><Relationship Id="rId5" Type="http://schemas.openxmlformats.org/officeDocument/2006/relationships/oleObject" Target="../embeddings/oleObject85.bin"/><Relationship Id="rId10" Type="http://schemas.openxmlformats.org/officeDocument/2006/relationships/image" Target="../media/image108.emf"/><Relationship Id="rId4" Type="http://schemas.openxmlformats.org/officeDocument/2006/relationships/image" Target="../media/image105.emf"/><Relationship Id="rId9" Type="http://schemas.openxmlformats.org/officeDocument/2006/relationships/oleObject" Target="../embeddings/oleObject87.bin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7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36.emf"/><Relationship Id="rId3" Type="http://schemas.openxmlformats.org/officeDocument/2006/relationships/oleObject" Target="../embeddings/oleObject29.bin"/><Relationship Id="rId21" Type="http://schemas.openxmlformats.org/officeDocument/2006/relationships/oleObject" Target="../embeddings/oleObject38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3.emf"/><Relationship Id="rId1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5.emf"/><Relationship Id="rId20" Type="http://schemas.openxmlformats.org/officeDocument/2006/relationships/image" Target="../media/image37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0.emf"/><Relationship Id="rId11" Type="http://schemas.openxmlformats.org/officeDocument/2006/relationships/oleObject" Target="../embeddings/oleObject33.bin"/><Relationship Id="rId24" Type="http://schemas.openxmlformats.org/officeDocument/2006/relationships/image" Target="../media/image39.emf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23" Type="http://schemas.openxmlformats.org/officeDocument/2006/relationships/oleObject" Target="../embeddings/oleObject39.bin"/><Relationship Id="rId10" Type="http://schemas.openxmlformats.org/officeDocument/2006/relationships/image" Target="../media/image32.emf"/><Relationship Id="rId19" Type="http://schemas.openxmlformats.org/officeDocument/2006/relationships/oleObject" Target="../embeddings/oleObject37.bin"/><Relationship Id="rId4" Type="http://schemas.openxmlformats.org/officeDocument/2006/relationships/image" Target="../media/image29.e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4.emf"/><Relationship Id="rId22" Type="http://schemas.openxmlformats.org/officeDocument/2006/relationships/image" Target="../media/image38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>
          <a:xfrm>
            <a:off x="6192838" y="6237288"/>
            <a:ext cx="2746375" cy="346075"/>
          </a:xfrm>
        </p:spPr>
        <p:txBody>
          <a:bodyPr/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1900" dirty="0">
                <a:solidFill>
                  <a:srgbClr val="F8F8F8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49494"/>
                    </a:outerShdw>
                  </a:cont>
                  <a:effect ref="fillLine"/>
                </a:effectDag>
              </a:rPr>
              <a:t>逻辑函数的描述工具</a:t>
            </a:r>
          </a:p>
        </p:txBody>
      </p:sp>
      <p:graphicFrame>
        <p:nvGraphicFramePr>
          <p:cNvPr id="378999" name="Object 119"/>
          <p:cNvGraphicFramePr>
            <a:graphicFrameLocks noGrp="1" noChangeAspect="1"/>
          </p:cNvGraphicFramePr>
          <p:nvPr>
            <p:ph sz="half" idx="1"/>
          </p:nvPr>
        </p:nvGraphicFramePr>
        <p:xfrm>
          <a:off x="792163" y="620713"/>
          <a:ext cx="1620837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1" name="公式" r:id="rId3" imgW="933551" imgH="181043" progId="Equation.3">
                  <p:embed/>
                </p:oleObj>
              </mc:Choice>
              <mc:Fallback>
                <p:oleObj name="公式" r:id="rId3" imgW="933551" imgH="181043" progId="Equation.3">
                  <p:embed/>
                  <p:pic>
                    <p:nvPicPr>
                      <p:cNvPr id="0" name="Object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620713"/>
                        <a:ext cx="1620837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56" name="Text Box 76"/>
          <p:cNvSpPr txBox="1">
            <a:spLocks noChangeArrowheads="1"/>
          </p:cNvSpPr>
          <p:nvPr/>
        </p:nvSpPr>
        <p:spPr bwMode="auto">
          <a:xfrm>
            <a:off x="3203848" y="188640"/>
            <a:ext cx="2867025" cy="396875"/>
          </a:xfrm>
          <a:prstGeom prst="rect">
            <a:avLst/>
          </a:prstGeom>
          <a:gradFill rotWithShape="0">
            <a:gsLst>
              <a:gs pos="0">
                <a:srgbClr val="5E1847"/>
              </a:gs>
              <a:gs pos="50000">
                <a:srgbClr val="CC3399"/>
              </a:gs>
              <a:gs pos="100000">
                <a:srgbClr val="5E1847"/>
              </a:gs>
            </a:gsLst>
            <a:lin ang="5400000" scaled="1"/>
          </a:gradFill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>
                <a:solidFill>
                  <a:schemeClr val="bg1"/>
                </a:solidFill>
                <a:latin typeface="Times New Roman" pitchFamily="18" charset="0"/>
              </a:rPr>
              <a:t>逻辑函数的描述工具</a:t>
            </a:r>
          </a:p>
        </p:txBody>
      </p:sp>
      <p:sp>
        <p:nvSpPr>
          <p:cNvPr id="378980" name="Text Box 100"/>
          <p:cNvSpPr txBox="1">
            <a:spLocks noChangeArrowheads="1"/>
          </p:cNvSpPr>
          <p:nvPr/>
        </p:nvSpPr>
        <p:spPr bwMode="auto">
          <a:xfrm>
            <a:off x="3671888" y="873125"/>
            <a:ext cx="1835150" cy="415925"/>
          </a:xfrm>
          <a:prstGeom prst="rect">
            <a:avLst/>
          </a:prstGeom>
          <a:noFill/>
          <a:ln w="19050">
            <a:solidFill>
              <a:srgbClr val="FF00FF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>
                <a:latin typeface="Times New Roman" pitchFamily="18" charset="0"/>
              </a:rPr>
              <a:t>布尔代数法</a:t>
            </a:r>
          </a:p>
        </p:txBody>
      </p:sp>
      <p:sp>
        <p:nvSpPr>
          <p:cNvPr id="378994" name="Text Box 114"/>
          <p:cNvSpPr txBox="1">
            <a:spLocks noChangeArrowheads="1"/>
          </p:cNvSpPr>
          <p:nvPr/>
        </p:nvSpPr>
        <p:spPr bwMode="auto">
          <a:xfrm>
            <a:off x="3671888" y="1341438"/>
            <a:ext cx="1835150" cy="415925"/>
          </a:xfrm>
          <a:prstGeom prst="rect">
            <a:avLst/>
          </a:prstGeom>
          <a:noFill/>
          <a:ln w="19050">
            <a:solidFill>
              <a:srgbClr val="FF00FF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>
                <a:latin typeface="Times New Roman" pitchFamily="18" charset="0"/>
              </a:rPr>
              <a:t>真值表法</a:t>
            </a:r>
          </a:p>
        </p:txBody>
      </p:sp>
      <p:sp>
        <p:nvSpPr>
          <p:cNvPr id="378995" name="Text Box 115"/>
          <p:cNvSpPr txBox="1">
            <a:spLocks noChangeArrowheads="1"/>
          </p:cNvSpPr>
          <p:nvPr/>
        </p:nvSpPr>
        <p:spPr bwMode="auto">
          <a:xfrm>
            <a:off x="3671888" y="1809750"/>
            <a:ext cx="1835150" cy="415925"/>
          </a:xfrm>
          <a:prstGeom prst="rect">
            <a:avLst/>
          </a:prstGeom>
          <a:noFill/>
          <a:ln w="19050">
            <a:solidFill>
              <a:srgbClr val="FF00FF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>
                <a:latin typeface="Times New Roman" pitchFamily="18" charset="0"/>
              </a:rPr>
              <a:t>逻辑图法</a:t>
            </a:r>
          </a:p>
        </p:txBody>
      </p:sp>
      <p:sp>
        <p:nvSpPr>
          <p:cNvPr id="378996" name="Text Box 116"/>
          <p:cNvSpPr txBox="1">
            <a:spLocks noChangeArrowheads="1"/>
          </p:cNvSpPr>
          <p:nvPr/>
        </p:nvSpPr>
        <p:spPr bwMode="auto">
          <a:xfrm>
            <a:off x="3671888" y="2278063"/>
            <a:ext cx="1835150" cy="415925"/>
          </a:xfrm>
          <a:prstGeom prst="rect">
            <a:avLst/>
          </a:prstGeom>
          <a:noFill/>
          <a:ln w="19050">
            <a:solidFill>
              <a:srgbClr val="FF00FF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>
                <a:latin typeface="Times New Roman" pitchFamily="18" charset="0"/>
              </a:rPr>
              <a:t>卡诺图法</a:t>
            </a:r>
          </a:p>
        </p:txBody>
      </p:sp>
      <p:sp>
        <p:nvSpPr>
          <p:cNvPr id="378997" name="Text Box 117"/>
          <p:cNvSpPr txBox="1">
            <a:spLocks noChangeArrowheads="1"/>
          </p:cNvSpPr>
          <p:nvPr/>
        </p:nvSpPr>
        <p:spPr bwMode="auto">
          <a:xfrm>
            <a:off x="3671888" y="2746375"/>
            <a:ext cx="1835150" cy="415925"/>
          </a:xfrm>
          <a:prstGeom prst="rect">
            <a:avLst/>
          </a:prstGeom>
          <a:noFill/>
          <a:ln w="19050">
            <a:solidFill>
              <a:srgbClr val="FF00FF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>
                <a:latin typeface="Times New Roman" pitchFamily="18" charset="0"/>
              </a:rPr>
              <a:t>波形图法</a:t>
            </a:r>
          </a:p>
        </p:txBody>
      </p:sp>
      <p:sp>
        <p:nvSpPr>
          <p:cNvPr id="378998" name="Text Box 118"/>
          <p:cNvSpPr txBox="1">
            <a:spLocks noChangeArrowheads="1"/>
          </p:cNvSpPr>
          <p:nvPr/>
        </p:nvSpPr>
        <p:spPr bwMode="auto">
          <a:xfrm>
            <a:off x="3468688" y="3213100"/>
            <a:ext cx="2303462" cy="415925"/>
          </a:xfrm>
          <a:prstGeom prst="rect">
            <a:avLst/>
          </a:prstGeom>
          <a:noFill/>
          <a:ln w="19050">
            <a:solidFill>
              <a:srgbClr val="FF00FF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>
                <a:latin typeface="Times New Roman" pitchFamily="18" charset="0"/>
              </a:rPr>
              <a:t>硬件描述语言法</a:t>
            </a:r>
          </a:p>
        </p:txBody>
      </p:sp>
      <p:graphicFrame>
        <p:nvGraphicFramePr>
          <p:cNvPr id="379158" name="Group 278"/>
          <p:cNvGraphicFramePr>
            <a:graphicFrameLocks noGrp="1"/>
          </p:cNvGraphicFramePr>
          <p:nvPr>
            <p:ph sz="half" idx="2"/>
          </p:nvPr>
        </p:nvGraphicFramePr>
        <p:xfrm>
          <a:off x="6732588" y="620713"/>
          <a:ext cx="1871662" cy="1825117"/>
        </p:xfrm>
        <a:graphic>
          <a:graphicData uri="http://schemas.openxmlformats.org/drawingml/2006/table">
            <a:tbl>
              <a:tblPr/>
              <a:tblGrid>
                <a:gridCol w="938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输入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输出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A     B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4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0      0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0      1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1      0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1      1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79159" name="Group 279"/>
          <p:cNvGraphicFramePr>
            <a:graphicFrameLocks noGrp="1"/>
          </p:cNvGraphicFramePr>
          <p:nvPr/>
        </p:nvGraphicFramePr>
        <p:xfrm>
          <a:off x="935038" y="1520825"/>
          <a:ext cx="1619250" cy="128740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Group 203"/>
          <p:cNvGrpSpPr>
            <a:grpSpLocks/>
          </p:cNvGrpSpPr>
          <p:nvPr/>
        </p:nvGrpSpPr>
        <p:grpSpPr bwMode="auto">
          <a:xfrm>
            <a:off x="862013" y="1231900"/>
            <a:ext cx="838200" cy="777875"/>
            <a:chOff x="384" y="1920"/>
            <a:chExt cx="528" cy="490"/>
          </a:xfrm>
        </p:grpSpPr>
        <p:sp>
          <p:nvSpPr>
            <p:cNvPr id="45165" name="Line 204"/>
            <p:cNvSpPr>
              <a:spLocks noChangeShapeType="1"/>
            </p:cNvSpPr>
            <p:nvPr/>
          </p:nvSpPr>
          <p:spPr bwMode="auto">
            <a:xfrm flipH="1" flipV="1">
              <a:off x="405" y="2075"/>
              <a:ext cx="363" cy="2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5166" name="Text Box 205"/>
            <p:cNvSpPr txBox="1">
              <a:spLocks noChangeArrowheads="1"/>
            </p:cNvSpPr>
            <p:nvPr/>
          </p:nvSpPr>
          <p:spPr bwMode="auto">
            <a:xfrm>
              <a:off x="480" y="1920"/>
              <a:ext cx="43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5167" name="Text Box 206"/>
            <p:cNvSpPr txBox="1">
              <a:spLocks noChangeArrowheads="1"/>
            </p:cNvSpPr>
            <p:nvPr/>
          </p:nvSpPr>
          <p:spPr bwMode="auto">
            <a:xfrm>
              <a:off x="384" y="2160"/>
              <a:ext cx="19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Times New Roman" pitchFamily="18" charset="0"/>
                </a:rPr>
                <a:t>B</a:t>
              </a:r>
            </a:p>
          </p:txBody>
        </p:sp>
      </p:grpSp>
      <p:grpSp>
        <p:nvGrpSpPr>
          <p:cNvPr id="3" name="Group 229"/>
          <p:cNvGrpSpPr>
            <a:grpSpLocks/>
          </p:cNvGrpSpPr>
          <p:nvPr/>
        </p:nvGrpSpPr>
        <p:grpSpPr bwMode="auto">
          <a:xfrm>
            <a:off x="539750" y="3284538"/>
            <a:ext cx="3765550" cy="1541462"/>
            <a:chOff x="2585" y="2591"/>
            <a:chExt cx="2372" cy="971"/>
          </a:xfrm>
        </p:grpSpPr>
        <p:sp>
          <p:nvSpPr>
            <p:cNvPr id="45136" name="AutoShape 148"/>
            <p:cNvSpPr>
              <a:spLocks noChangeArrowheads="1"/>
            </p:cNvSpPr>
            <p:nvPr/>
          </p:nvSpPr>
          <p:spPr bwMode="auto">
            <a:xfrm>
              <a:off x="3440" y="2687"/>
              <a:ext cx="384" cy="336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45137" name="Line 149"/>
            <p:cNvSpPr>
              <a:spLocks noChangeShapeType="1"/>
            </p:cNvSpPr>
            <p:nvPr/>
          </p:nvSpPr>
          <p:spPr bwMode="auto">
            <a:xfrm flipV="1">
              <a:off x="2798" y="2735"/>
              <a:ext cx="64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5138" name="Line 150"/>
            <p:cNvSpPr>
              <a:spLocks noChangeShapeType="1"/>
            </p:cNvSpPr>
            <p:nvPr/>
          </p:nvSpPr>
          <p:spPr bwMode="auto">
            <a:xfrm flipV="1">
              <a:off x="3306" y="2975"/>
              <a:ext cx="13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5139" name="Line 151"/>
            <p:cNvSpPr>
              <a:spLocks noChangeShapeType="1"/>
            </p:cNvSpPr>
            <p:nvPr/>
          </p:nvSpPr>
          <p:spPr bwMode="auto">
            <a:xfrm flipV="1">
              <a:off x="3824" y="2840"/>
              <a:ext cx="2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5140" name="Text Box 152"/>
            <p:cNvSpPr txBox="1">
              <a:spLocks noChangeArrowheads="1"/>
            </p:cNvSpPr>
            <p:nvPr/>
          </p:nvSpPr>
          <p:spPr bwMode="auto">
            <a:xfrm>
              <a:off x="2590" y="3312"/>
              <a:ext cx="240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5141" name="Text Box 153"/>
            <p:cNvSpPr txBox="1">
              <a:spLocks noChangeArrowheads="1"/>
            </p:cNvSpPr>
            <p:nvPr/>
          </p:nvSpPr>
          <p:spPr bwMode="auto">
            <a:xfrm>
              <a:off x="2585" y="2591"/>
              <a:ext cx="240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5142" name="Line 154"/>
            <p:cNvSpPr>
              <a:spLocks noChangeShapeType="1"/>
            </p:cNvSpPr>
            <p:nvPr/>
          </p:nvSpPr>
          <p:spPr bwMode="auto">
            <a:xfrm flipV="1">
              <a:off x="4058" y="2966"/>
              <a:ext cx="153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5143" name="Line 155"/>
            <p:cNvSpPr>
              <a:spLocks noChangeShapeType="1"/>
            </p:cNvSpPr>
            <p:nvPr/>
          </p:nvSpPr>
          <p:spPr bwMode="auto">
            <a:xfrm flipV="1">
              <a:off x="4067" y="3196"/>
              <a:ext cx="1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5144" name="Line 156"/>
            <p:cNvSpPr>
              <a:spLocks noChangeShapeType="1"/>
            </p:cNvSpPr>
            <p:nvPr/>
          </p:nvSpPr>
          <p:spPr bwMode="auto">
            <a:xfrm flipV="1">
              <a:off x="4536" y="3090"/>
              <a:ext cx="2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5145" name="Text Box 157"/>
            <p:cNvSpPr txBox="1">
              <a:spLocks noChangeArrowheads="1"/>
            </p:cNvSpPr>
            <p:nvPr/>
          </p:nvSpPr>
          <p:spPr bwMode="auto">
            <a:xfrm>
              <a:off x="4717" y="2954"/>
              <a:ext cx="240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45146" name="Freeform 158"/>
            <p:cNvSpPr>
              <a:spLocks/>
            </p:cNvSpPr>
            <p:nvPr/>
          </p:nvSpPr>
          <p:spPr bwMode="auto">
            <a:xfrm>
              <a:off x="4168" y="2908"/>
              <a:ext cx="78" cy="354"/>
            </a:xfrm>
            <a:custGeom>
              <a:avLst/>
              <a:gdLst>
                <a:gd name="T0" fmla="*/ 2 w 85"/>
                <a:gd name="T1" fmla="*/ 0 h 306"/>
                <a:gd name="T2" fmla="*/ 6 w 85"/>
                <a:gd name="T3" fmla="*/ 731942 h 306"/>
                <a:gd name="T4" fmla="*/ 6 w 85"/>
                <a:gd name="T5" fmla="*/ 1875962 h 306"/>
                <a:gd name="T6" fmla="*/ 0 w 85"/>
                <a:gd name="T7" fmla="*/ 2564783 h 3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5"/>
                <a:gd name="T13" fmla="*/ 0 h 306"/>
                <a:gd name="T14" fmla="*/ 85 w 85"/>
                <a:gd name="T15" fmla="*/ 306 h 3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5" h="306">
                  <a:moveTo>
                    <a:pt x="2" y="0"/>
                  </a:moveTo>
                  <a:cubicBezTo>
                    <a:pt x="14" y="14"/>
                    <a:pt x="61" y="50"/>
                    <a:pt x="73" y="87"/>
                  </a:cubicBezTo>
                  <a:cubicBezTo>
                    <a:pt x="85" y="124"/>
                    <a:pt x="85" y="188"/>
                    <a:pt x="73" y="224"/>
                  </a:cubicBezTo>
                  <a:cubicBezTo>
                    <a:pt x="61" y="260"/>
                    <a:pt x="15" y="289"/>
                    <a:pt x="0" y="306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5147" name="Freeform 159"/>
            <p:cNvSpPr>
              <a:spLocks/>
            </p:cNvSpPr>
            <p:nvPr/>
          </p:nvSpPr>
          <p:spPr bwMode="auto">
            <a:xfrm>
              <a:off x="4170" y="3100"/>
              <a:ext cx="384" cy="169"/>
            </a:xfrm>
            <a:custGeom>
              <a:avLst/>
              <a:gdLst>
                <a:gd name="T0" fmla="*/ 0 w 384"/>
                <a:gd name="T1" fmla="*/ 4 h 192"/>
                <a:gd name="T2" fmla="*/ 168 w 384"/>
                <a:gd name="T3" fmla="*/ 4 h 192"/>
                <a:gd name="T4" fmla="*/ 296 w 384"/>
                <a:gd name="T5" fmla="*/ 4 h 192"/>
                <a:gd name="T6" fmla="*/ 384 w 384"/>
                <a:gd name="T7" fmla="*/ 0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92"/>
                <a:gd name="T14" fmla="*/ 384 w 38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92">
                  <a:moveTo>
                    <a:pt x="0" y="192"/>
                  </a:moveTo>
                  <a:cubicBezTo>
                    <a:pt x="28" y="185"/>
                    <a:pt x="119" y="166"/>
                    <a:pt x="168" y="148"/>
                  </a:cubicBezTo>
                  <a:cubicBezTo>
                    <a:pt x="217" y="130"/>
                    <a:pt x="260" y="109"/>
                    <a:pt x="296" y="84"/>
                  </a:cubicBezTo>
                  <a:cubicBezTo>
                    <a:pt x="332" y="59"/>
                    <a:pt x="366" y="18"/>
                    <a:pt x="384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5148" name="Freeform 160"/>
            <p:cNvSpPr>
              <a:spLocks/>
            </p:cNvSpPr>
            <p:nvPr/>
          </p:nvSpPr>
          <p:spPr bwMode="auto">
            <a:xfrm>
              <a:off x="4170" y="2908"/>
              <a:ext cx="384" cy="192"/>
            </a:xfrm>
            <a:custGeom>
              <a:avLst/>
              <a:gdLst>
                <a:gd name="T0" fmla="*/ 0 w 240"/>
                <a:gd name="T1" fmla="*/ 0 h 96"/>
                <a:gd name="T2" fmla="*/ 2147483647 w 240"/>
                <a:gd name="T3" fmla="*/ 2147483647 h 96"/>
                <a:gd name="T4" fmla="*/ 2147483647 w 240"/>
                <a:gd name="T5" fmla="*/ 2147483647 h 96"/>
                <a:gd name="T6" fmla="*/ 0 60000 65536"/>
                <a:gd name="T7" fmla="*/ 0 60000 65536"/>
                <a:gd name="T8" fmla="*/ 0 60000 65536"/>
                <a:gd name="T9" fmla="*/ 0 w 240"/>
                <a:gd name="T10" fmla="*/ 0 h 96"/>
                <a:gd name="T11" fmla="*/ 240 w 240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96">
                  <a:moveTo>
                    <a:pt x="0" y="0"/>
                  </a:moveTo>
                  <a:cubicBezTo>
                    <a:pt x="76" y="16"/>
                    <a:pt x="152" y="32"/>
                    <a:pt x="192" y="48"/>
                  </a:cubicBezTo>
                  <a:cubicBezTo>
                    <a:pt x="232" y="64"/>
                    <a:pt x="232" y="88"/>
                    <a:pt x="240" y="96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5149" name="AutoShape 161"/>
            <p:cNvSpPr>
              <a:spLocks noChangeArrowheads="1"/>
            </p:cNvSpPr>
            <p:nvPr/>
          </p:nvSpPr>
          <p:spPr bwMode="auto">
            <a:xfrm>
              <a:off x="3440" y="3167"/>
              <a:ext cx="384" cy="336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45150" name="Line 162"/>
            <p:cNvSpPr>
              <a:spLocks noChangeShapeType="1"/>
            </p:cNvSpPr>
            <p:nvPr/>
          </p:nvSpPr>
          <p:spPr bwMode="auto">
            <a:xfrm>
              <a:off x="3291" y="3209"/>
              <a:ext cx="149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5151" name="Line 163"/>
            <p:cNvSpPr>
              <a:spLocks noChangeShapeType="1"/>
            </p:cNvSpPr>
            <p:nvPr/>
          </p:nvSpPr>
          <p:spPr bwMode="auto">
            <a:xfrm>
              <a:off x="2803" y="3453"/>
              <a:ext cx="637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5152" name="Line 164"/>
            <p:cNvSpPr>
              <a:spLocks noChangeShapeType="1"/>
            </p:cNvSpPr>
            <p:nvPr/>
          </p:nvSpPr>
          <p:spPr bwMode="auto">
            <a:xfrm flipV="1">
              <a:off x="3824" y="3320"/>
              <a:ext cx="2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5153" name="Line 167"/>
            <p:cNvSpPr>
              <a:spLocks noChangeShapeType="1"/>
            </p:cNvSpPr>
            <p:nvPr/>
          </p:nvSpPr>
          <p:spPr bwMode="auto">
            <a:xfrm>
              <a:off x="4073" y="3188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5154" name="Line 168"/>
            <p:cNvSpPr>
              <a:spLocks noChangeShapeType="1"/>
            </p:cNvSpPr>
            <p:nvPr/>
          </p:nvSpPr>
          <p:spPr bwMode="auto">
            <a:xfrm>
              <a:off x="4064" y="2831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5155" name="AutoShape 219"/>
            <p:cNvSpPr>
              <a:spLocks noChangeArrowheads="1"/>
            </p:cNvSpPr>
            <p:nvPr/>
          </p:nvSpPr>
          <p:spPr bwMode="auto">
            <a:xfrm rot="16200000" flipV="1">
              <a:off x="3076" y="2902"/>
              <a:ext cx="159" cy="159"/>
            </a:xfrm>
            <a:prstGeom prst="triangle">
              <a:avLst>
                <a:gd name="adj" fmla="val 50000"/>
              </a:avLst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45156" name="Oval 220"/>
            <p:cNvSpPr>
              <a:spLocks noChangeArrowheads="1"/>
            </p:cNvSpPr>
            <p:nvPr/>
          </p:nvSpPr>
          <p:spPr bwMode="auto">
            <a:xfrm>
              <a:off x="3235" y="2947"/>
              <a:ext cx="68" cy="68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45157" name="AutoShape 221"/>
            <p:cNvSpPr>
              <a:spLocks noChangeArrowheads="1"/>
            </p:cNvSpPr>
            <p:nvPr/>
          </p:nvSpPr>
          <p:spPr bwMode="auto">
            <a:xfrm rot="16200000" flipV="1">
              <a:off x="3070" y="3122"/>
              <a:ext cx="159" cy="159"/>
            </a:xfrm>
            <a:prstGeom prst="triangle">
              <a:avLst>
                <a:gd name="adj" fmla="val 50000"/>
              </a:avLst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45158" name="Oval 222"/>
            <p:cNvSpPr>
              <a:spLocks noChangeArrowheads="1"/>
            </p:cNvSpPr>
            <p:nvPr/>
          </p:nvSpPr>
          <p:spPr bwMode="auto">
            <a:xfrm>
              <a:off x="3229" y="3167"/>
              <a:ext cx="68" cy="68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45159" name="Line 223"/>
            <p:cNvSpPr>
              <a:spLocks noChangeShapeType="1"/>
            </p:cNvSpPr>
            <p:nvPr/>
          </p:nvSpPr>
          <p:spPr bwMode="auto">
            <a:xfrm>
              <a:off x="2880" y="2976"/>
              <a:ext cx="194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5160" name="Line 224"/>
            <p:cNvSpPr>
              <a:spLocks noChangeShapeType="1"/>
            </p:cNvSpPr>
            <p:nvPr/>
          </p:nvSpPr>
          <p:spPr bwMode="auto">
            <a:xfrm>
              <a:off x="2971" y="3203"/>
              <a:ext cx="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5161" name="Line 225"/>
            <p:cNvSpPr>
              <a:spLocks noChangeShapeType="1"/>
            </p:cNvSpPr>
            <p:nvPr/>
          </p:nvSpPr>
          <p:spPr bwMode="auto">
            <a:xfrm flipV="1">
              <a:off x="2881" y="2967"/>
              <a:ext cx="0" cy="4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5162" name="Line 226"/>
            <p:cNvSpPr>
              <a:spLocks noChangeShapeType="1"/>
            </p:cNvSpPr>
            <p:nvPr/>
          </p:nvSpPr>
          <p:spPr bwMode="auto">
            <a:xfrm flipV="1">
              <a:off x="2971" y="2727"/>
              <a:ext cx="0" cy="4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5163" name="Oval 227"/>
            <p:cNvSpPr>
              <a:spLocks noChangeArrowheads="1"/>
            </p:cNvSpPr>
            <p:nvPr/>
          </p:nvSpPr>
          <p:spPr bwMode="auto">
            <a:xfrm>
              <a:off x="2948" y="2716"/>
              <a:ext cx="45" cy="46"/>
            </a:xfrm>
            <a:prstGeom prst="ellipse">
              <a:avLst/>
            </a:prstGeom>
            <a:solidFill>
              <a:schemeClr val="tx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45164" name="Oval 228"/>
            <p:cNvSpPr>
              <a:spLocks noChangeArrowheads="1"/>
            </p:cNvSpPr>
            <p:nvPr/>
          </p:nvSpPr>
          <p:spPr bwMode="auto">
            <a:xfrm>
              <a:off x="2857" y="3430"/>
              <a:ext cx="45" cy="46"/>
            </a:xfrm>
            <a:prstGeom prst="ellipse">
              <a:avLst/>
            </a:prstGeom>
            <a:solidFill>
              <a:schemeClr val="tx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/>
            </a:p>
          </p:txBody>
        </p:sp>
      </p:grpSp>
      <p:grpSp>
        <p:nvGrpSpPr>
          <p:cNvPr id="4" name="Group 267"/>
          <p:cNvGrpSpPr>
            <a:grpSpLocks/>
          </p:cNvGrpSpPr>
          <p:nvPr/>
        </p:nvGrpSpPr>
        <p:grpSpPr bwMode="auto">
          <a:xfrm>
            <a:off x="6227763" y="2816225"/>
            <a:ext cx="2709862" cy="1277938"/>
            <a:chOff x="567" y="2727"/>
            <a:chExt cx="1707" cy="805"/>
          </a:xfrm>
        </p:grpSpPr>
        <p:grpSp>
          <p:nvGrpSpPr>
            <p:cNvPr id="5" name="Group 230"/>
            <p:cNvGrpSpPr>
              <a:grpSpLocks/>
            </p:cNvGrpSpPr>
            <p:nvPr/>
          </p:nvGrpSpPr>
          <p:grpSpPr bwMode="auto">
            <a:xfrm>
              <a:off x="839" y="2727"/>
              <a:ext cx="1429" cy="549"/>
              <a:chOff x="453" y="595"/>
              <a:chExt cx="1429" cy="549"/>
            </a:xfrm>
          </p:grpSpPr>
          <p:sp>
            <p:nvSpPr>
              <p:cNvPr id="45116" name="Line 231"/>
              <p:cNvSpPr>
                <a:spLocks noChangeShapeType="1"/>
              </p:cNvSpPr>
              <p:nvPr/>
            </p:nvSpPr>
            <p:spPr bwMode="auto">
              <a:xfrm>
                <a:off x="634" y="776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45117" name="Line 232"/>
              <p:cNvSpPr>
                <a:spLocks noChangeShapeType="1"/>
              </p:cNvSpPr>
              <p:nvPr/>
            </p:nvSpPr>
            <p:spPr bwMode="auto">
              <a:xfrm flipV="1">
                <a:off x="777" y="595"/>
                <a:ext cx="311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45118" name="Line 233"/>
              <p:cNvSpPr>
                <a:spLocks noChangeShapeType="1"/>
              </p:cNvSpPr>
              <p:nvPr/>
            </p:nvSpPr>
            <p:spPr bwMode="auto">
              <a:xfrm>
                <a:off x="771" y="595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45119" name="Line 234"/>
              <p:cNvSpPr>
                <a:spLocks noChangeShapeType="1"/>
              </p:cNvSpPr>
              <p:nvPr/>
            </p:nvSpPr>
            <p:spPr bwMode="auto">
              <a:xfrm>
                <a:off x="1088" y="595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45120" name="Line 235"/>
              <p:cNvSpPr>
                <a:spLocks noChangeShapeType="1"/>
              </p:cNvSpPr>
              <p:nvPr/>
            </p:nvSpPr>
            <p:spPr bwMode="auto">
              <a:xfrm>
                <a:off x="1406" y="595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45121" name="Line 236"/>
              <p:cNvSpPr>
                <a:spLocks noChangeShapeType="1"/>
              </p:cNvSpPr>
              <p:nvPr/>
            </p:nvSpPr>
            <p:spPr bwMode="auto">
              <a:xfrm>
                <a:off x="1570" y="595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45122" name="Line 237"/>
              <p:cNvSpPr>
                <a:spLocks noChangeShapeType="1"/>
              </p:cNvSpPr>
              <p:nvPr/>
            </p:nvSpPr>
            <p:spPr bwMode="auto">
              <a:xfrm>
                <a:off x="1570" y="775"/>
                <a:ext cx="241" cy="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45123" name="Text Box 238"/>
              <p:cNvSpPr txBox="1">
                <a:spLocks noChangeArrowheads="1"/>
              </p:cNvSpPr>
              <p:nvPr/>
            </p:nvSpPr>
            <p:spPr bwMode="auto">
              <a:xfrm>
                <a:off x="453" y="595"/>
                <a:ext cx="181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45124" name="Text Box 239"/>
              <p:cNvSpPr txBox="1">
                <a:spLocks noChangeArrowheads="1"/>
              </p:cNvSpPr>
              <p:nvPr/>
            </p:nvSpPr>
            <p:spPr bwMode="auto">
              <a:xfrm>
                <a:off x="453" y="913"/>
                <a:ext cx="181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45125" name="Line 240"/>
              <p:cNvSpPr>
                <a:spLocks noChangeShapeType="1"/>
              </p:cNvSpPr>
              <p:nvPr/>
            </p:nvSpPr>
            <p:spPr bwMode="auto">
              <a:xfrm flipV="1">
                <a:off x="1088" y="777"/>
                <a:ext cx="311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45126" name="Line 241"/>
              <p:cNvSpPr>
                <a:spLocks noChangeShapeType="1"/>
              </p:cNvSpPr>
              <p:nvPr/>
            </p:nvSpPr>
            <p:spPr bwMode="auto">
              <a:xfrm>
                <a:off x="1407" y="595"/>
                <a:ext cx="16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45127" name="Line 242"/>
              <p:cNvSpPr>
                <a:spLocks noChangeShapeType="1"/>
              </p:cNvSpPr>
              <p:nvPr/>
            </p:nvSpPr>
            <p:spPr bwMode="auto">
              <a:xfrm flipV="1">
                <a:off x="635" y="1048"/>
                <a:ext cx="288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45128" name="Line 243"/>
              <p:cNvSpPr>
                <a:spLocks noChangeShapeType="1"/>
              </p:cNvSpPr>
              <p:nvPr/>
            </p:nvSpPr>
            <p:spPr bwMode="auto">
              <a:xfrm flipV="1">
                <a:off x="930" y="867"/>
                <a:ext cx="311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45129" name="Line 244"/>
              <p:cNvSpPr>
                <a:spLocks noChangeShapeType="1"/>
              </p:cNvSpPr>
              <p:nvPr/>
            </p:nvSpPr>
            <p:spPr bwMode="auto">
              <a:xfrm>
                <a:off x="924" y="8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45130" name="Line 245"/>
              <p:cNvSpPr>
                <a:spLocks noChangeShapeType="1"/>
              </p:cNvSpPr>
              <p:nvPr/>
            </p:nvSpPr>
            <p:spPr bwMode="auto">
              <a:xfrm>
                <a:off x="1241" y="8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45131" name="Line 246"/>
              <p:cNvSpPr>
                <a:spLocks noChangeShapeType="1"/>
              </p:cNvSpPr>
              <p:nvPr/>
            </p:nvSpPr>
            <p:spPr bwMode="auto">
              <a:xfrm>
                <a:off x="1559" y="8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45132" name="Line 247"/>
              <p:cNvSpPr>
                <a:spLocks noChangeShapeType="1"/>
              </p:cNvSpPr>
              <p:nvPr/>
            </p:nvSpPr>
            <p:spPr bwMode="auto">
              <a:xfrm>
                <a:off x="1723" y="86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45133" name="Line 248"/>
              <p:cNvSpPr>
                <a:spLocks noChangeShapeType="1"/>
              </p:cNvSpPr>
              <p:nvPr/>
            </p:nvSpPr>
            <p:spPr bwMode="auto">
              <a:xfrm>
                <a:off x="1723" y="1047"/>
                <a:ext cx="159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45134" name="Line 249"/>
              <p:cNvSpPr>
                <a:spLocks noChangeShapeType="1"/>
              </p:cNvSpPr>
              <p:nvPr/>
            </p:nvSpPr>
            <p:spPr bwMode="auto">
              <a:xfrm flipV="1">
                <a:off x="1241" y="1049"/>
                <a:ext cx="311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45135" name="Line 250"/>
              <p:cNvSpPr>
                <a:spLocks noChangeShapeType="1"/>
              </p:cNvSpPr>
              <p:nvPr/>
            </p:nvSpPr>
            <p:spPr bwMode="auto">
              <a:xfrm>
                <a:off x="1560" y="867"/>
                <a:ext cx="16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251"/>
            <p:cNvGrpSpPr>
              <a:grpSpLocks/>
            </p:cNvGrpSpPr>
            <p:nvPr/>
          </p:nvGrpSpPr>
          <p:grpSpPr bwMode="auto">
            <a:xfrm>
              <a:off x="567" y="3271"/>
              <a:ext cx="1707" cy="261"/>
              <a:chOff x="181" y="1132"/>
              <a:chExt cx="1707" cy="261"/>
            </a:xfrm>
          </p:grpSpPr>
          <p:sp>
            <p:nvSpPr>
              <p:cNvPr id="45101" name="Text Box 252"/>
              <p:cNvSpPr txBox="1">
                <a:spLocks noChangeArrowheads="1"/>
              </p:cNvSpPr>
              <p:nvPr/>
            </p:nvSpPr>
            <p:spPr bwMode="auto">
              <a:xfrm>
                <a:off x="181" y="1162"/>
                <a:ext cx="453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1800">
                    <a:latin typeface="Times New Roman" pitchFamily="18" charset="0"/>
                  </a:rPr>
                  <a:t>      F</a:t>
                </a:r>
              </a:p>
            </p:txBody>
          </p:sp>
          <p:grpSp>
            <p:nvGrpSpPr>
              <p:cNvPr id="7" name="Group 253"/>
              <p:cNvGrpSpPr>
                <a:grpSpLocks/>
              </p:cNvGrpSpPr>
              <p:nvPr/>
            </p:nvGrpSpPr>
            <p:grpSpPr bwMode="auto">
              <a:xfrm>
                <a:off x="612" y="1132"/>
                <a:ext cx="1276" cy="189"/>
                <a:chOff x="612" y="1132"/>
                <a:chExt cx="1276" cy="189"/>
              </a:xfrm>
            </p:grpSpPr>
            <p:sp>
              <p:nvSpPr>
                <p:cNvPr id="45103" name="Line 254"/>
                <p:cNvSpPr>
                  <a:spLocks noChangeShapeType="1"/>
                </p:cNvSpPr>
                <p:nvPr/>
              </p:nvSpPr>
              <p:spPr bwMode="auto">
                <a:xfrm>
                  <a:off x="771" y="1139"/>
                  <a:ext cx="16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45104" name="Line 255"/>
                <p:cNvSpPr>
                  <a:spLocks noChangeShapeType="1"/>
                </p:cNvSpPr>
                <p:nvPr/>
              </p:nvSpPr>
              <p:spPr bwMode="auto">
                <a:xfrm>
                  <a:off x="612" y="1321"/>
                  <a:ext cx="16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45105" name="Line 256"/>
                <p:cNvSpPr>
                  <a:spLocks noChangeShapeType="1"/>
                </p:cNvSpPr>
                <p:nvPr/>
              </p:nvSpPr>
              <p:spPr bwMode="auto">
                <a:xfrm>
                  <a:off x="771" y="1139"/>
                  <a:ext cx="0" cy="18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45106" name="Line 257"/>
                <p:cNvSpPr>
                  <a:spLocks noChangeShapeType="1"/>
                </p:cNvSpPr>
                <p:nvPr/>
              </p:nvSpPr>
              <p:spPr bwMode="auto">
                <a:xfrm>
                  <a:off x="930" y="1139"/>
                  <a:ext cx="0" cy="18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45107" name="Line 258"/>
                <p:cNvSpPr>
                  <a:spLocks noChangeShapeType="1"/>
                </p:cNvSpPr>
                <p:nvPr/>
              </p:nvSpPr>
              <p:spPr bwMode="auto">
                <a:xfrm>
                  <a:off x="925" y="1321"/>
                  <a:ext cx="16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45108" name="Line 259"/>
                <p:cNvSpPr>
                  <a:spLocks noChangeShapeType="1"/>
                </p:cNvSpPr>
                <p:nvPr/>
              </p:nvSpPr>
              <p:spPr bwMode="auto">
                <a:xfrm>
                  <a:off x="1088" y="1139"/>
                  <a:ext cx="16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45109" name="Line 260"/>
                <p:cNvSpPr>
                  <a:spLocks noChangeShapeType="1"/>
                </p:cNvSpPr>
                <p:nvPr/>
              </p:nvSpPr>
              <p:spPr bwMode="auto">
                <a:xfrm>
                  <a:off x="1088" y="1138"/>
                  <a:ext cx="0" cy="18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45110" name="Line 261"/>
                <p:cNvSpPr>
                  <a:spLocks noChangeShapeType="1"/>
                </p:cNvSpPr>
                <p:nvPr/>
              </p:nvSpPr>
              <p:spPr bwMode="auto">
                <a:xfrm>
                  <a:off x="1247" y="1321"/>
                  <a:ext cx="16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45111" name="Line 262"/>
                <p:cNvSpPr>
                  <a:spLocks noChangeShapeType="1"/>
                </p:cNvSpPr>
                <p:nvPr/>
              </p:nvSpPr>
              <p:spPr bwMode="auto">
                <a:xfrm>
                  <a:off x="1247" y="1139"/>
                  <a:ext cx="0" cy="18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45112" name="Line 263"/>
                <p:cNvSpPr>
                  <a:spLocks noChangeShapeType="1"/>
                </p:cNvSpPr>
                <p:nvPr/>
              </p:nvSpPr>
              <p:spPr bwMode="auto">
                <a:xfrm>
                  <a:off x="1410" y="1133"/>
                  <a:ext cx="32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45113" name="Line 264"/>
                <p:cNvSpPr>
                  <a:spLocks noChangeShapeType="1"/>
                </p:cNvSpPr>
                <p:nvPr/>
              </p:nvSpPr>
              <p:spPr bwMode="auto">
                <a:xfrm>
                  <a:off x="1406" y="1132"/>
                  <a:ext cx="0" cy="18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45114" name="Line 265"/>
                <p:cNvSpPr>
                  <a:spLocks noChangeShapeType="1"/>
                </p:cNvSpPr>
                <p:nvPr/>
              </p:nvSpPr>
              <p:spPr bwMode="auto">
                <a:xfrm>
                  <a:off x="1723" y="1139"/>
                  <a:ext cx="0" cy="18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45115" name="Line 266"/>
                <p:cNvSpPr>
                  <a:spLocks noChangeShapeType="1"/>
                </p:cNvSpPr>
                <p:nvPr/>
              </p:nvSpPr>
              <p:spPr bwMode="auto">
                <a:xfrm>
                  <a:off x="1723" y="1321"/>
                  <a:ext cx="16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79149" name="Text Box 269"/>
          <p:cNvSpPr txBox="1">
            <a:spLocks noChangeArrowheads="1"/>
          </p:cNvSpPr>
          <p:nvPr/>
        </p:nvSpPr>
        <p:spPr bwMode="auto">
          <a:xfrm>
            <a:off x="3348038" y="4616450"/>
            <a:ext cx="54737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itchFamily="18" charset="0"/>
              </a:rPr>
              <a:t>F &lt; = (notA and B) or (A and notB)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80" grpId="0" animBg="1" autoUpdateAnimBg="0"/>
      <p:bldP spid="378994" grpId="0" animBg="1" autoUpdateAnimBg="0"/>
      <p:bldP spid="378995" grpId="0" animBg="1" autoUpdateAnimBg="0"/>
      <p:bldP spid="378996" grpId="0" animBg="1" autoUpdateAnimBg="0"/>
      <p:bldP spid="378997" grpId="0" animBg="1" autoUpdateAnimBg="0"/>
      <p:bldP spid="378998" grpId="0" animBg="1" autoUpdateAnimBg="0"/>
      <p:bldP spid="37914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图片 3" descr="005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1363" y="0"/>
            <a:ext cx="51212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363" name="组合 12"/>
          <p:cNvGrpSpPr>
            <a:grpSpLocks/>
          </p:cNvGrpSpPr>
          <p:nvPr/>
        </p:nvGrpSpPr>
        <p:grpSpPr bwMode="auto">
          <a:xfrm>
            <a:off x="2608263" y="5721350"/>
            <a:ext cx="590550" cy="596900"/>
            <a:chOff x="2607568" y="5721673"/>
            <a:chExt cx="591666" cy="596350"/>
          </a:xfrm>
        </p:grpSpPr>
        <p:cxnSp>
          <p:nvCxnSpPr>
            <p:cNvPr id="15368" name="直接连接符 3"/>
            <p:cNvCxnSpPr>
              <a:cxnSpLocks noChangeShapeType="1"/>
            </p:cNvCxnSpPr>
            <p:nvPr/>
          </p:nvCxnSpPr>
          <p:spPr bwMode="auto">
            <a:xfrm>
              <a:off x="2805768" y="5721992"/>
              <a:ext cx="8870" cy="388296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5369" name="直接连接符 5"/>
            <p:cNvCxnSpPr>
              <a:cxnSpLocks noChangeShapeType="1"/>
            </p:cNvCxnSpPr>
            <p:nvPr/>
          </p:nvCxnSpPr>
          <p:spPr bwMode="auto">
            <a:xfrm>
              <a:off x="2943225" y="5721673"/>
              <a:ext cx="0" cy="40290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1" name="TextBox 10"/>
            <p:cNvSpPr txBox="1"/>
            <p:nvPr/>
          </p:nvSpPr>
          <p:spPr>
            <a:xfrm>
              <a:off x="2607568" y="6048397"/>
              <a:ext cx="432616" cy="26169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050" dirty="0"/>
                <a:t>A</a:t>
              </a:r>
              <a:r>
                <a:rPr lang="en-US" altLang="zh-CN" sz="600" dirty="0"/>
                <a:t>1</a:t>
              </a:r>
              <a:endParaRPr lang="zh-CN" altLang="en-US" sz="105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66618" y="6056327"/>
              <a:ext cx="432616" cy="26169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050" dirty="0"/>
                <a:t>A</a:t>
              </a:r>
              <a:r>
                <a:rPr lang="en-US" altLang="zh-CN" sz="600" dirty="0"/>
                <a:t>0</a:t>
              </a:r>
              <a:endParaRPr lang="zh-CN" altLang="en-US" sz="1050" dirty="0"/>
            </a:p>
          </p:txBody>
        </p:sp>
      </p:grpSp>
      <p:cxnSp>
        <p:nvCxnSpPr>
          <p:cNvPr id="15364" name="直接连接符 14"/>
          <p:cNvCxnSpPr>
            <a:cxnSpLocks noChangeShapeType="1"/>
          </p:cNvCxnSpPr>
          <p:nvPr/>
        </p:nvCxnSpPr>
        <p:spPr bwMode="auto">
          <a:xfrm>
            <a:off x="6383338" y="5724525"/>
            <a:ext cx="7937" cy="38735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365" name="直接连接符 15"/>
          <p:cNvCxnSpPr>
            <a:cxnSpLocks noChangeShapeType="1"/>
          </p:cNvCxnSpPr>
          <p:nvPr/>
        </p:nvCxnSpPr>
        <p:spPr bwMode="auto">
          <a:xfrm>
            <a:off x="6486525" y="5694363"/>
            <a:ext cx="0" cy="40322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7" name="TextBox 16"/>
          <p:cNvSpPr txBox="1"/>
          <p:nvPr/>
        </p:nvSpPr>
        <p:spPr>
          <a:xfrm>
            <a:off x="6156325" y="6059488"/>
            <a:ext cx="4318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050" dirty="0"/>
              <a:t>A</a:t>
            </a:r>
            <a:r>
              <a:rPr lang="en-US" altLang="zh-CN" sz="600" dirty="0"/>
              <a:t>1</a:t>
            </a:r>
            <a:endParaRPr lang="zh-CN" altLang="en-US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6289675" y="6067425"/>
            <a:ext cx="431800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050" dirty="0"/>
              <a:t>A</a:t>
            </a:r>
            <a:r>
              <a:rPr lang="en-US" altLang="zh-CN" sz="600" dirty="0"/>
              <a:t>0</a:t>
            </a:r>
            <a:endParaRPr lang="zh-CN" altLang="en-US" sz="10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>
          <a:xfrm>
            <a:off x="7116763" y="6511925"/>
            <a:ext cx="2027237" cy="346075"/>
          </a:xfrm>
        </p:spPr>
        <p:txBody>
          <a:bodyPr/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18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双端口寄存器</a:t>
            </a:r>
          </a:p>
        </p:txBody>
      </p:sp>
      <p:sp>
        <p:nvSpPr>
          <p:cNvPr id="437252" name="Text Box 4"/>
          <p:cNvSpPr txBox="1">
            <a:spLocks noChangeArrowheads="1"/>
          </p:cNvSpPr>
          <p:nvPr/>
        </p:nvSpPr>
        <p:spPr bwMode="auto">
          <a:xfrm>
            <a:off x="395288" y="260350"/>
            <a:ext cx="2362200" cy="396875"/>
          </a:xfrm>
          <a:prstGeom prst="rect">
            <a:avLst/>
          </a:prstGeom>
          <a:gradFill rotWithShape="0">
            <a:gsLst>
              <a:gs pos="0">
                <a:srgbClr val="5E1847"/>
              </a:gs>
              <a:gs pos="50000">
                <a:srgbClr val="CC3399"/>
              </a:gs>
              <a:gs pos="100000">
                <a:srgbClr val="5E1847"/>
              </a:gs>
            </a:gsLst>
            <a:lin ang="5400000" scaled="1"/>
          </a:gradFill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  <a:latin typeface="Times New Roman" pitchFamily="18" charset="0"/>
              </a:rPr>
              <a:t>双端口输出寄存器</a:t>
            </a:r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3635375" y="692150"/>
            <a:ext cx="4419600" cy="4511675"/>
            <a:chOff x="2290" y="436"/>
            <a:chExt cx="2784" cy="2842"/>
          </a:xfrm>
        </p:grpSpPr>
        <p:sp>
          <p:nvSpPr>
            <p:cNvPr id="16415" name="AutoShape 7"/>
            <p:cNvSpPr>
              <a:spLocks noChangeArrowheads="1"/>
            </p:cNvSpPr>
            <p:nvPr/>
          </p:nvSpPr>
          <p:spPr bwMode="auto">
            <a:xfrm>
              <a:off x="3922" y="1396"/>
              <a:ext cx="192" cy="288"/>
            </a:xfrm>
            <a:prstGeom prst="upArrow">
              <a:avLst>
                <a:gd name="adj1" fmla="val 50000"/>
                <a:gd name="adj2" fmla="val 375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416" name="AutoShape 8"/>
            <p:cNvSpPr>
              <a:spLocks noChangeArrowheads="1"/>
            </p:cNvSpPr>
            <p:nvPr/>
          </p:nvSpPr>
          <p:spPr bwMode="auto">
            <a:xfrm>
              <a:off x="3250" y="1396"/>
              <a:ext cx="192" cy="288"/>
            </a:xfrm>
            <a:prstGeom prst="upArrow">
              <a:avLst>
                <a:gd name="adj1" fmla="val 50000"/>
                <a:gd name="adj2" fmla="val 375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417" name="Text Box 9"/>
            <p:cNvSpPr txBox="1">
              <a:spLocks noChangeArrowheads="1"/>
            </p:cNvSpPr>
            <p:nvPr/>
          </p:nvSpPr>
          <p:spPr bwMode="auto">
            <a:xfrm>
              <a:off x="3315" y="981"/>
              <a:ext cx="681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zh-CN" altLang="en-US">
                  <a:latin typeface="Times New Roman" pitchFamily="18" charset="0"/>
                </a:rPr>
                <a:t>运算器</a:t>
              </a:r>
            </a:p>
          </p:txBody>
        </p:sp>
        <p:sp>
          <p:nvSpPr>
            <p:cNvPr id="16418" name="Text Box 10"/>
            <p:cNvSpPr txBox="1">
              <a:spLocks noChangeArrowheads="1"/>
            </p:cNvSpPr>
            <p:nvPr/>
          </p:nvSpPr>
          <p:spPr bwMode="auto">
            <a:xfrm>
              <a:off x="2530" y="1684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E</a:t>
              </a:r>
              <a:endParaRPr kumimoji="1" lang="en-US" altLang="zh-CN" baseline="-25000">
                <a:latin typeface="Times New Roman" pitchFamily="18" charset="0"/>
              </a:endParaRPr>
            </a:p>
          </p:txBody>
        </p:sp>
        <p:sp>
          <p:nvSpPr>
            <p:cNvPr id="16419" name="Rectangle 11"/>
            <p:cNvSpPr>
              <a:spLocks noChangeArrowheads="1"/>
            </p:cNvSpPr>
            <p:nvPr/>
          </p:nvSpPr>
          <p:spPr bwMode="auto">
            <a:xfrm>
              <a:off x="3732" y="1675"/>
              <a:ext cx="624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spcBef>
                  <a:spcPct val="0"/>
                </a:spcBef>
              </a:pPr>
              <a:r>
                <a:rPr kumimoji="1" lang="zh-CN" altLang="en-US">
                  <a:latin typeface="Times New Roman" pitchFamily="18" charset="0"/>
                </a:rPr>
                <a:t>锁存器</a:t>
              </a:r>
              <a:r>
                <a:rPr kumimoji="1" lang="en-US" altLang="zh-CN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6420" name="Rectangle 12"/>
            <p:cNvSpPr>
              <a:spLocks noChangeArrowheads="1"/>
            </p:cNvSpPr>
            <p:nvPr/>
          </p:nvSpPr>
          <p:spPr bwMode="auto">
            <a:xfrm>
              <a:off x="3049" y="1675"/>
              <a:ext cx="624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spcBef>
                  <a:spcPct val="0"/>
                </a:spcBef>
              </a:pPr>
              <a:r>
                <a:rPr kumimoji="1" lang="zh-CN" altLang="en-US">
                  <a:latin typeface="Times New Roman" pitchFamily="18" charset="0"/>
                </a:rPr>
                <a:t>锁存器</a:t>
              </a:r>
              <a:r>
                <a:rPr kumimoji="1" lang="en-US" altLang="zh-CN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6421" name="AutoShape 13"/>
            <p:cNvSpPr>
              <a:spLocks noChangeArrowheads="1"/>
            </p:cNvSpPr>
            <p:nvPr/>
          </p:nvSpPr>
          <p:spPr bwMode="auto">
            <a:xfrm>
              <a:off x="3250" y="1979"/>
              <a:ext cx="192" cy="288"/>
            </a:xfrm>
            <a:prstGeom prst="upArrow">
              <a:avLst>
                <a:gd name="adj1" fmla="val 50000"/>
                <a:gd name="adj2" fmla="val 375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422" name="AutoShape 14"/>
            <p:cNvSpPr>
              <a:spLocks noChangeArrowheads="1"/>
            </p:cNvSpPr>
            <p:nvPr/>
          </p:nvSpPr>
          <p:spPr bwMode="auto">
            <a:xfrm>
              <a:off x="3940" y="1981"/>
              <a:ext cx="192" cy="288"/>
            </a:xfrm>
            <a:prstGeom prst="upArrow">
              <a:avLst>
                <a:gd name="adj1" fmla="val 50000"/>
                <a:gd name="adj2" fmla="val 375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423" name="Rectangle 15"/>
            <p:cNvSpPr>
              <a:spLocks noChangeArrowheads="1"/>
            </p:cNvSpPr>
            <p:nvPr/>
          </p:nvSpPr>
          <p:spPr bwMode="auto">
            <a:xfrm>
              <a:off x="2818" y="2260"/>
              <a:ext cx="1728" cy="5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spcBef>
                  <a:spcPct val="0"/>
                </a:spcBef>
              </a:pPr>
              <a:r>
                <a:rPr kumimoji="1" lang="zh-CN" altLang="en-US">
                  <a:latin typeface="Times New Roman" pitchFamily="18" charset="0"/>
                </a:rPr>
                <a:t>双端口寄存器组</a:t>
              </a:r>
            </a:p>
          </p:txBody>
        </p:sp>
        <p:sp>
          <p:nvSpPr>
            <p:cNvPr id="16424" name="Line 16"/>
            <p:cNvSpPr>
              <a:spLocks noChangeShapeType="1"/>
            </p:cNvSpPr>
            <p:nvPr/>
          </p:nvSpPr>
          <p:spPr bwMode="auto">
            <a:xfrm>
              <a:off x="2770" y="1828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425" name="Line 17"/>
            <p:cNvSpPr>
              <a:spLocks noChangeShapeType="1"/>
            </p:cNvSpPr>
            <p:nvPr/>
          </p:nvSpPr>
          <p:spPr bwMode="auto">
            <a:xfrm>
              <a:off x="4354" y="1828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426" name="Text Box 18"/>
            <p:cNvSpPr txBox="1">
              <a:spLocks noChangeArrowheads="1"/>
            </p:cNvSpPr>
            <p:nvPr/>
          </p:nvSpPr>
          <p:spPr bwMode="auto">
            <a:xfrm>
              <a:off x="4594" y="1684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E</a:t>
              </a:r>
              <a:endParaRPr kumimoji="1" lang="en-US" altLang="zh-CN" baseline="-25000">
                <a:latin typeface="Times New Roman" pitchFamily="18" charset="0"/>
              </a:endParaRPr>
            </a:p>
          </p:txBody>
        </p:sp>
        <p:sp>
          <p:nvSpPr>
            <p:cNvPr id="16427" name="Rectangle 19"/>
            <p:cNvSpPr>
              <a:spLocks noChangeArrowheads="1"/>
            </p:cNvSpPr>
            <p:nvPr/>
          </p:nvSpPr>
          <p:spPr bwMode="auto">
            <a:xfrm>
              <a:off x="3634" y="436"/>
              <a:ext cx="96" cy="432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428" name="Rectangle 20"/>
            <p:cNvSpPr>
              <a:spLocks noChangeArrowheads="1"/>
            </p:cNvSpPr>
            <p:nvPr/>
          </p:nvSpPr>
          <p:spPr bwMode="auto">
            <a:xfrm>
              <a:off x="3634" y="436"/>
              <a:ext cx="1440" cy="96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429" name="Rectangle 21"/>
            <p:cNvSpPr>
              <a:spLocks noChangeArrowheads="1"/>
            </p:cNvSpPr>
            <p:nvPr/>
          </p:nvSpPr>
          <p:spPr bwMode="auto">
            <a:xfrm>
              <a:off x="4978" y="532"/>
              <a:ext cx="96" cy="2448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430" name="Rectangle 22"/>
            <p:cNvSpPr>
              <a:spLocks noChangeArrowheads="1"/>
            </p:cNvSpPr>
            <p:nvPr/>
          </p:nvSpPr>
          <p:spPr bwMode="auto">
            <a:xfrm>
              <a:off x="3634" y="2980"/>
              <a:ext cx="1440" cy="96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431" name="AutoShape 23"/>
            <p:cNvSpPr>
              <a:spLocks noChangeArrowheads="1"/>
            </p:cNvSpPr>
            <p:nvPr/>
          </p:nvSpPr>
          <p:spPr bwMode="auto">
            <a:xfrm>
              <a:off x="3586" y="2788"/>
              <a:ext cx="192" cy="288"/>
            </a:xfrm>
            <a:prstGeom prst="upArrow">
              <a:avLst>
                <a:gd name="adj1" fmla="val 50000"/>
                <a:gd name="adj2" fmla="val 37500"/>
              </a:avLst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432" name="AutoShape 24"/>
            <p:cNvSpPr>
              <a:spLocks noChangeArrowheads="1"/>
            </p:cNvSpPr>
            <p:nvPr/>
          </p:nvSpPr>
          <p:spPr bwMode="auto">
            <a:xfrm flipH="1">
              <a:off x="4546" y="2404"/>
              <a:ext cx="336" cy="192"/>
            </a:xfrm>
            <a:prstGeom prst="rightArrow">
              <a:avLst>
                <a:gd name="adj1" fmla="val 50000"/>
                <a:gd name="adj2" fmla="val 43750"/>
              </a:avLst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433" name="AutoShape 25"/>
            <p:cNvSpPr>
              <a:spLocks noChangeArrowheads="1"/>
            </p:cNvSpPr>
            <p:nvPr/>
          </p:nvSpPr>
          <p:spPr bwMode="auto">
            <a:xfrm>
              <a:off x="2482" y="2404"/>
              <a:ext cx="336" cy="192"/>
            </a:xfrm>
            <a:prstGeom prst="rightArrow">
              <a:avLst>
                <a:gd name="adj1" fmla="val 50000"/>
                <a:gd name="adj2" fmla="val 43750"/>
              </a:avLst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434" name="Text Box 26"/>
            <p:cNvSpPr txBox="1">
              <a:spLocks noChangeArrowheads="1"/>
            </p:cNvSpPr>
            <p:nvPr/>
          </p:nvSpPr>
          <p:spPr bwMode="auto">
            <a:xfrm>
              <a:off x="2290" y="2212"/>
              <a:ext cx="480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solidFill>
                    <a:srgbClr val="0066FF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baseline="-25000">
                  <a:solidFill>
                    <a:srgbClr val="0066FF"/>
                  </a:solidFill>
                  <a:latin typeface="Times New Roman" pitchFamily="18" charset="0"/>
                </a:rPr>
                <a:t>0~3</a:t>
              </a:r>
            </a:p>
          </p:txBody>
        </p:sp>
        <p:sp>
          <p:nvSpPr>
            <p:cNvPr id="16435" name="Text Box 27"/>
            <p:cNvSpPr txBox="1">
              <a:spLocks noChangeArrowheads="1"/>
            </p:cNvSpPr>
            <p:nvPr/>
          </p:nvSpPr>
          <p:spPr bwMode="auto">
            <a:xfrm>
              <a:off x="4498" y="2164"/>
              <a:ext cx="480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solidFill>
                    <a:srgbClr val="0066FF"/>
                  </a:solidFill>
                  <a:latin typeface="Times New Roman" pitchFamily="18" charset="0"/>
                </a:rPr>
                <a:t>B</a:t>
              </a:r>
              <a:r>
                <a:rPr kumimoji="1" lang="en-US" altLang="zh-CN" baseline="-25000">
                  <a:solidFill>
                    <a:srgbClr val="0066FF"/>
                  </a:solidFill>
                  <a:latin typeface="Times New Roman" pitchFamily="18" charset="0"/>
                </a:rPr>
                <a:t>0~3</a:t>
              </a:r>
            </a:p>
          </p:txBody>
        </p:sp>
        <p:sp>
          <p:nvSpPr>
            <p:cNvPr id="16436" name="Text Box 28"/>
            <p:cNvSpPr txBox="1">
              <a:spLocks noChangeArrowheads="1"/>
            </p:cNvSpPr>
            <p:nvPr/>
          </p:nvSpPr>
          <p:spPr bwMode="auto">
            <a:xfrm>
              <a:off x="2914" y="1444"/>
              <a:ext cx="480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A</a:t>
              </a:r>
              <a:endParaRPr kumimoji="1" lang="en-US" altLang="zh-CN" baseline="-25000">
                <a:latin typeface="Times New Roman" pitchFamily="18" charset="0"/>
              </a:endParaRPr>
            </a:p>
          </p:txBody>
        </p:sp>
        <p:sp>
          <p:nvSpPr>
            <p:cNvPr id="16437" name="Text Box 29"/>
            <p:cNvSpPr txBox="1">
              <a:spLocks noChangeArrowheads="1"/>
            </p:cNvSpPr>
            <p:nvPr/>
          </p:nvSpPr>
          <p:spPr bwMode="auto">
            <a:xfrm>
              <a:off x="4066" y="1444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B</a:t>
              </a:r>
              <a:endParaRPr kumimoji="1" lang="en-US" altLang="zh-CN" baseline="-25000">
                <a:latin typeface="Times New Roman" pitchFamily="18" charset="0"/>
              </a:endParaRPr>
            </a:p>
          </p:txBody>
        </p:sp>
        <p:grpSp>
          <p:nvGrpSpPr>
            <p:cNvPr id="16438" name="Group 30"/>
            <p:cNvGrpSpPr>
              <a:grpSpLocks/>
            </p:cNvGrpSpPr>
            <p:nvPr/>
          </p:nvGrpSpPr>
          <p:grpSpPr bwMode="auto">
            <a:xfrm>
              <a:off x="3106" y="868"/>
              <a:ext cx="1152" cy="528"/>
              <a:chOff x="3936" y="1824"/>
              <a:chExt cx="1152" cy="528"/>
            </a:xfrm>
          </p:grpSpPr>
          <p:sp>
            <p:nvSpPr>
              <p:cNvPr id="16447" name="AutoShape 31"/>
              <p:cNvSpPr>
                <a:spLocks noChangeArrowheads="1"/>
              </p:cNvSpPr>
              <p:nvPr/>
            </p:nvSpPr>
            <p:spPr bwMode="auto">
              <a:xfrm flipV="1">
                <a:off x="3936" y="1824"/>
                <a:ext cx="1152" cy="52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6448" name="AutoShape 32"/>
              <p:cNvSpPr>
                <a:spLocks noChangeArrowheads="1"/>
              </p:cNvSpPr>
              <p:nvPr/>
            </p:nvSpPr>
            <p:spPr bwMode="auto">
              <a:xfrm>
                <a:off x="4464" y="2208"/>
                <a:ext cx="144" cy="144"/>
              </a:xfrm>
              <a:prstGeom prst="triangle">
                <a:avLst>
                  <a:gd name="adj" fmla="val 50000"/>
                </a:avLst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6449" name="Line 33"/>
              <p:cNvSpPr>
                <a:spLocks noChangeShapeType="1"/>
              </p:cNvSpPr>
              <p:nvPr/>
            </p:nvSpPr>
            <p:spPr bwMode="auto">
              <a:xfrm>
                <a:off x="4464" y="2352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16439" name="Line 34"/>
            <p:cNvSpPr>
              <a:spLocks noChangeShapeType="1"/>
            </p:cNvSpPr>
            <p:nvPr/>
          </p:nvSpPr>
          <p:spPr bwMode="auto">
            <a:xfrm>
              <a:off x="3106" y="2788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440" name="Line 35"/>
            <p:cNvSpPr>
              <a:spLocks noChangeShapeType="1"/>
            </p:cNvSpPr>
            <p:nvPr/>
          </p:nvSpPr>
          <p:spPr bwMode="auto">
            <a:xfrm>
              <a:off x="2914" y="2788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441" name="Text Box 36"/>
            <p:cNvSpPr txBox="1">
              <a:spLocks noChangeArrowheads="1"/>
            </p:cNvSpPr>
            <p:nvPr/>
          </p:nvSpPr>
          <p:spPr bwMode="auto">
            <a:xfrm>
              <a:off x="2578" y="3028"/>
              <a:ext cx="43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solidFill>
                    <a:srgbClr val="FF3300"/>
                  </a:solidFill>
                  <a:latin typeface="Times New Roman" pitchFamily="18" charset="0"/>
                </a:rPr>
                <a:t>WR</a:t>
              </a:r>
              <a:endParaRPr kumimoji="1" lang="en-US" altLang="zh-CN" baseline="-250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16442" name="Text Box 37"/>
            <p:cNvSpPr txBox="1">
              <a:spLocks noChangeArrowheads="1"/>
            </p:cNvSpPr>
            <p:nvPr/>
          </p:nvSpPr>
          <p:spPr bwMode="auto">
            <a:xfrm>
              <a:off x="3010" y="3028"/>
              <a:ext cx="43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solidFill>
                    <a:srgbClr val="FF3300"/>
                  </a:solidFill>
                  <a:latin typeface="Times New Roman" pitchFamily="18" charset="0"/>
                </a:rPr>
                <a:t>RD</a:t>
              </a:r>
              <a:endParaRPr kumimoji="1" lang="en-US" altLang="zh-CN" baseline="-250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16443" name="Rectangle 38"/>
            <p:cNvSpPr>
              <a:spLocks noChangeArrowheads="1"/>
            </p:cNvSpPr>
            <p:nvPr/>
          </p:nvSpPr>
          <p:spPr bwMode="auto">
            <a:xfrm>
              <a:off x="3643" y="508"/>
              <a:ext cx="73" cy="65"/>
            </a:xfrm>
            <a:prstGeom prst="rect">
              <a:avLst/>
            </a:prstGeom>
            <a:solidFill>
              <a:srgbClr val="EAEAEA"/>
            </a:solidFill>
            <a:ln w="190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444" name="Rectangle 39"/>
            <p:cNvSpPr>
              <a:spLocks noChangeArrowheads="1"/>
            </p:cNvSpPr>
            <p:nvPr/>
          </p:nvSpPr>
          <p:spPr bwMode="auto">
            <a:xfrm>
              <a:off x="4986" y="2941"/>
              <a:ext cx="83" cy="65"/>
            </a:xfrm>
            <a:prstGeom prst="rect">
              <a:avLst/>
            </a:prstGeom>
            <a:solidFill>
              <a:srgbClr val="EAEAEA"/>
            </a:solidFill>
            <a:ln w="190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445" name="Rectangle 40"/>
            <p:cNvSpPr>
              <a:spLocks noChangeArrowheads="1"/>
            </p:cNvSpPr>
            <p:nvPr/>
          </p:nvSpPr>
          <p:spPr bwMode="auto">
            <a:xfrm>
              <a:off x="3698" y="3005"/>
              <a:ext cx="83" cy="65"/>
            </a:xfrm>
            <a:prstGeom prst="rect">
              <a:avLst/>
            </a:prstGeom>
            <a:solidFill>
              <a:srgbClr val="EAEAEA"/>
            </a:solidFill>
            <a:ln w="190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446" name="Rectangle 41"/>
            <p:cNvSpPr>
              <a:spLocks noChangeArrowheads="1"/>
            </p:cNvSpPr>
            <p:nvPr/>
          </p:nvSpPr>
          <p:spPr bwMode="auto">
            <a:xfrm>
              <a:off x="4986" y="499"/>
              <a:ext cx="83" cy="65"/>
            </a:xfrm>
            <a:prstGeom prst="rect">
              <a:avLst/>
            </a:prstGeom>
            <a:solidFill>
              <a:srgbClr val="EAEAEA"/>
            </a:solidFill>
            <a:ln w="190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4" name="Group 67"/>
          <p:cNvGrpSpPr>
            <a:grpSpLocks/>
          </p:cNvGrpSpPr>
          <p:nvPr/>
        </p:nvGrpSpPr>
        <p:grpSpPr bwMode="auto">
          <a:xfrm>
            <a:off x="207963" y="1196975"/>
            <a:ext cx="3355975" cy="4398963"/>
            <a:chOff x="131" y="754"/>
            <a:chExt cx="2114" cy="2771"/>
          </a:xfrm>
        </p:grpSpPr>
        <p:sp>
          <p:nvSpPr>
            <p:cNvPr id="16391" name="Rectangle 43"/>
            <p:cNvSpPr>
              <a:spLocks noChangeArrowheads="1"/>
            </p:cNvSpPr>
            <p:nvPr/>
          </p:nvSpPr>
          <p:spPr bwMode="auto">
            <a:xfrm>
              <a:off x="895" y="1379"/>
              <a:ext cx="480" cy="155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392" name="AutoShape 44"/>
            <p:cNvSpPr>
              <a:spLocks noChangeArrowheads="1"/>
            </p:cNvSpPr>
            <p:nvPr/>
          </p:nvSpPr>
          <p:spPr bwMode="auto">
            <a:xfrm>
              <a:off x="930" y="999"/>
              <a:ext cx="144" cy="384"/>
            </a:xfrm>
            <a:prstGeom prst="upArrow">
              <a:avLst>
                <a:gd name="adj1" fmla="val 50000"/>
                <a:gd name="adj2" fmla="val 66667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393" name="AutoShape 45"/>
            <p:cNvSpPr>
              <a:spLocks noChangeArrowheads="1"/>
            </p:cNvSpPr>
            <p:nvPr/>
          </p:nvSpPr>
          <p:spPr bwMode="auto">
            <a:xfrm>
              <a:off x="1066" y="2931"/>
              <a:ext cx="155" cy="383"/>
            </a:xfrm>
            <a:prstGeom prst="upArrow">
              <a:avLst>
                <a:gd name="adj1" fmla="val 50000"/>
                <a:gd name="adj2" fmla="val 61774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394" name="Line 46"/>
            <p:cNvSpPr>
              <a:spLocks noChangeShapeType="1"/>
            </p:cNvSpPr>
            <p:nvPr/>
          </p:nvSpPr>
          <p:spPr bwMode="auto">
            <a:xfrm>
              <a:off x="1383" y="1570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395" name="Line 47"/>
            <p:cNvSpPr>
              <a:spLocks noChangeShapeType="1"/>
            </p:cNvSpPr>
            <p:nvPr/>
          </p:nvSpPr>
          <p:spPr bwMode="auto">
            <a:xfrm flipH="1">
              <a:off x="612" y="2432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396" name="AutoShape 48"/>
            <p:cNvSpPr>
              <a:spLocks noChangeArrowheads="1"/>
            </p:cNvSpPr>
            <p:nvPr/>
          </p:nvSpPr>
          <p:spPr bwMode="auto">
            <a:xfrm>
              <a:off x="612" y="2568"/>
              <a:ext cx="288" cy="227"/>
            </a:xfrm>
            <a:prstGeom prst="rightArrow">
              <a:avLst>
                <a:gd name="adj1" fmla="val 50000"/>
                <a:gd name="adj2" fmla="val 31718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397" name="Text Box 49"/>
            <p:cNvSpPr txBox="1">
              <a:spLocks noChangeArrowheads="1"/>
            </p:cNvSpPr>
            <p:nvPr/>
          </p:nvSpPr>
          <p:spPr bwMode="auto">
            <a:xfrm>
              <a:off x="793" y="3294"/>
              <a:ext cx="768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zh-CN" altLang="en-US" sz="1800">
                  <a:latin typeface="Times New Roman" pitchFamily="18" charset="0"/>
                </a:rPr>
                <a:t>数据入</a:t>
              </a:r>
            </a:p>
          </p:txBody>
        </p:sp>
        <p:sp>
          <p:nvSpPr>
            <p:cNvPr id="16398" name="Text Box 50"/>
            <p:cNvSpPr txBox="1">
              <a:spLocks noChangeArrowheads="1"/>
            </p:cNvSpPr>
            <p:nvPr/>
          </p:nvSpPr>
          <p:spPr bwMode="auto">
            <a:xfrm>
              <a:off x="568" y="763"/>
              <a:ext cx="560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 sz="1800">
                  <a:latin typeface="Times New Roman" pitchFamily="18" charset="0"/>
                </a:rPr>
                <a:t>A</a:t>
              </a:r>
              <a:r>
                <a:rPr kumimoji="1" lang="zh-CN" altLang="en-US" sz="1800">
                  <a:latin typeface="Times New Roman" pitchFamily="18" charset="0"/>
                </a:rPr>
                <a:t>输出</a:t>
              </a:r>
            </a:p>
          </p:txBody>
        </p:sp>
        <p:sp>
          <p:nvSpPr>
            <p:cNvPr id="16399" name="Text Box 51"/>
            <p:cNvSpPr txBox="1">
              <a:spLocks noChangeArrowheads="1"/>
            </p:cNvSpPr>
            <p:nvPr/>
          </p:nvSpPr>
          <p:spPr bwMode="auto">
            <a:xfrm>
              <a:off x="1474" y="2750"/>
              <a:ext cx="771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 sz="1800">
                  <a:latin typeface="Times New Roman" pitchFamily="18" charset="0"/>
                </a:rPr>
                <a:t>B</a:t>
              </a:r>
              <a:r>
                <a:rPr kumimoji="1" lang="zh-CN" altLang="en-US" sz="1800">
                  <a:latin typeface="Times New Roman" pitchFamily="18" charset="0"/>
                </a:rPr>
                <a:t>地址</a:t>
              </a:r>
              <a:r>
                <a:rPr kumimoji="1" lang="en-US" altLang="zh-CN" sz="1800">
                  <a:latin typeface="Times New Roman" pitchFamily="18" charset="0"/>
                </a:rPr>
                <a:t>4</a:t>
              </a:r>
              <a:r>
                <a:rPr kumimoji="1" lang="zh-CN" altLang="en-US" sz="1800">
                  <a:latin typeface="Times New Roman" pitchFamily="18" charset="0"/>
                </a:rPr>
                <a:t>位</a:t>
              </a:r>
            </a:p>
          </p:txBody>
        </p:sp>
        <p:sp>
          <p:nvSpPr>
            <p:cNvPr id="16400" name="Text Box 52"/>
            <p:cNvSpPr txBox="1">
              <a:spLocks noChangeArrowheads="1"/>
            </p:cNvSpPr>
            <p:nvPr/>
          </p:nvSpPr>
          <p:spPr bwMode="auto">
            <a:xfrm>
              <a:off x="1655" y="1389"/>
              <a:ext cx="43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WR</a:t>
              </a:r>
            </a:p>
          </p:txBody>
        </p:sp>
        <p:sp>
          <p:nvSpPr>
            <p:cNvPr id="16401" name="Text Box 53"/>
            <p:cNvSpPr txBox="1">
              <a:spLocks noChangeArrowheads="1"/>
            </p:cNvSpPr>
            <p:nvPr/>
          </p:nvSpPr>
          <p:spPr bwMode="auto">
            <a:xfrm>
              <a:off x="1610" y="2296"/>
              <a:ext cx="43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RD</a:t>
              </a:r>
            </a:p>
          </p:txBody>
        </p:sp>
        <p:sp>
          <p:nvSpPr>
            <p:cNvPr id="16402" name="Text Box 54"/>
            <p:cNvSpPr txBox="1">
              <a:spLocks noChangeArrowheads="1"/>
            </p:cNvSpPr>
            <p:nvPr/>
          </p:nvSpPr>
          <p:spPr bwMode="auto">
            <a:xfrm>
              <a:off x="984" y="1486"/>
              <a:ext cx="249" cy="8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zh-CN" altLang="en-US">
                  <a:latin typeface="Times New Roman" pitchFamily="18" charset="0"/>
                </a:rPr>
                <a:t>寄存器堆</a:t>
              </a:r>
            </a:p>
          </p:txBody>
        </p:sp>
        <p:sp>
          <p:nvSpPr>
            <p:cNvPr id="16403" name="AutoShape 55"/>
            <p:cNvSpPr>
              <a:spLocks noChangeArrowheads="1"/>
            </p:cNvSpPr>
            <p:nvPr/>
          </p:nvSpPr>
          <p:spPr bwMode="auto">
            <a:xfrm>
              <a:off x="1211" y="1000"/>
              <a:ext cx="144" cy="384"/>
            </a:xfrm>
            <a:prstGeom prst="upArrow">
              <a:avLst>
                <a:gd name="adj1" fmla="val 50000"/>
                <a:gd name="adj2" fmla="val 66667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404" name="Text Box 56"/>
            <p:cNvSpPr txBox="1">
              <a:spLocks noChangeArrowheads="1"/>
            </p:cNvSpPr>
            <p:nvPr/>
          </p:nvSpPr>
          <p:spPr bwMode="auto">
            <a:xfrm>
              <a:off x="1202" y="754"/>
              <a:ext cx="560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 sz="1800">
                  <a:latin typeface="Times New Roman" pitchFamily="18" charset="0"/>
                </a:rPr>
                <a:t>B</a:t>
              </a:r>
              <a:r>
                <a:rPr kumimoji="1" lang="zh-CN" altLang="en-US" sz="1800">
                  <a:latin typeface="Times New Roman" pitchFamily="18" charset="0"/>
                </a:rPr>
                <a:t>输出</a:t>
              </a:r>
            </a:p>
          </p:txBody>
        </p:sp>
        <p:sp>
          <p:nvSpPr>
            <p:cNvPr id="16405" name="Line 57"/>
            <p:cNvSpPr>
              <a:spLocks noChangeShapeType="1"/>
            </p:cNvSpPr>
            <p:nvPr/>
          </p:nvSpPr>
          <p:spPr bwMode="auto">
            <a:xfrm>
              <a:off x="1383" y="2432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406" name="Text Box 58"/>
            <p:cNvSpPr txBox="1">
              <a:spLocks noChangeArrowheads="1"/>
            </p:cNvSpPr>
            <p:nvPr/>
          </p:nvSpPr>
          <p:spPr bwMode="auto">
            <a:xfrm>
              <a:off x="259" y="2296"/>
              <a:ext cx="43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RD</a:t>
              </a:r>
            </a:p>
          </p:txBody>
        </p:sp>
        <p:sp>
          <p:nvSpPr>
            <p:cNvPr id="16407" name="AutoShape 59"/>
            <p:cNvSpPr>
              <a:spLocks noChangeArrowheads="1"/>
            </p:cNvSpPr>
            <p:nvPr/>
          </p:nvSpPr>
          <p:spPr bwMode="auto">
            <a:xfrm flipH="1">
              <a:off x="1383" y="2568"/>
              <a:ext cx="288" cy="227"/>
            </a:xfrm>
            <a:prstGeom prst="rightArrow">
              <a:avLst>
                <a:gd name="adj1" fmla="val 50000"/>
                <a:gd name="adj2" fmla="val 31718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408" name="AutoShape 60"/>
            <p:cNvSpPr>
              <a:spLocks noChangeArrowheads="1"/>
            </p:cNvSpPr>
            <p:nvPr/>
          </p:nvSpPr>
          <p:spPr bwMode="auto">
            <a:xfrm flipH="1">
              <a:off x="1383" y="1706"/>
              <a:ext cx="288" cy="227"/>
            </a:xfrm>
            <a:prstGeom prst="rightArrow">
              <a:avLst>
                <a:gd name="adj1" fmla="val 50000"/>
                <a:gd name="adj2" fmla="val 31718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409" name="Line 61"/>
            <p:cNvSpPr>
              <a:spLocks noChangeShapeType="1"/>
            </p:cNvSpPr>
            <p:nvPr/>
          </p:nvSpPr>
          <p:spPr bwMode="auto">
            <a:xfrm flipH="1">
              <a:off x="1519" y="1706"/>
              <a:ext cx="136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10" name="Line 62"/>
            <p:cNvSpPr>
              <a:spLocks noChangeShapeType="1"/>
            </p:cNvSpPr>
            <p:nvPr/>
          </p:nvSpPr>
          <p:spPr bwMode="auto">
            <a:xfrm flipH="1">
              <a:off x="1520" y="2568"/>
              <a:ext cx="136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11" name="Line 63"/>
            <p:cNvSpPr>
              <a:spLocks noChangeShapeType="1"/>
            </p:cNvSpPr>
            <p:nvPr/>
          </p:nvSpPr>
          <p:spPr bwMode="auto">
            <a:xfrm flipH="1">
              <a:off x="612" y="2568"/>
              <a:ext cx="136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12" name="Text Box 64"/>
            <p:cNvSpPr txBox="1">
              <a:spLocks noChangeArrowheads="1"/>
            </p:cNvSpPr>
            <p:nvPr/>
          </p:nvSpPr>
          <p:spPr bwMode="auto">
            <a:xfrm>
              <a:off x="1474" y="1888"/>
              <a:ext cx="771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 sz="1800">
                  <a:latin typeface="Times New Roman" pitchFamily="18" charset="0"/>
                </a:rPr>
                <a:t>B</a:t>
              </a:r>
              <a:r>
                <a:rPr kumimoji="1" lang="zh-CN" altLang="en-US" sz="1800">
                  <a:latin typeface="Times New Roman" pitchFamily="18" charset="0"/>
                </a:rPr>
                <a:t>地址</a:t>
              </a:r>
              <a:r>
                <a:rPr kumimoji="1" lang="en-US" altLang="zh-CN" sz="1800">
                  <a:latin typeface="Times New Roman" pitchFamily="18" charset="0"/>
                </a:rPr>
                <a:t>4</a:t>
              </a:r>
              <a:r>
                <a:rPr kumimoji="1" lang="zh-CN" altLang="en-US" sz="1800">
                  <a:latin typeface="Times New Roman" pitchFamily="18" charset="0"/>
                </a:rPr>
                <a:t>位</a:t>
              </a:r>
            </a:p>
          </p:txBody>
        </p:sp>
        <p:sp>
          <p:nvSpPr>
            <p:cNvPr id="16413" name="Text Box 65"/>
            <p:cNvSpPr txBox="1">
              <a:spLocks noChangeArrowheads="1"/>
            </p:cNvSpPr>
            <p:nvPr/>
          </p:nvSpPr>
          <p:spPr bwMode="auto">
            <a:xfrm>
              <a:off x="131" y="2795"/>
              <a:ext cx="771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 sz="1800">
                  <a:latin typeface="Times New Roman" pitchFamily="18" charset="0"/>
                </a:rPr>
                <a:t>A</a:t>
              </a:r>
              <a:r>
                <a:rPr kumimoji="1" lang="zh-CN" altLang="en-US" sz="1800">
                  <a:latin typeface="Times New Roman" pitchFamily="18" charset="0"/>
                </a:rPr>
                <a:t>地址</a:t>
              </a:r>
              <a:r>
                <a:rPr kumimoji="1" lang="en-US" altLang="zh-CN" sz="1800">
                  <a:latin typeface="Times New Roman" pitchFamily="18" charset="0"/>
                </a:rPr>
                <a:t>4</a:t>
              </a:r>
              <a:r>
                <a:rPr kumimoji="1" lang="zh-CN" altLang="en-US" sz="1800">
                  <a:latin typeface="Times New Roman" pitchFamily="18" charset="0"/>
                </a:rPr>
                <a:t>位</a:t>
              </a:r>
            </a:p>
          </p:txBody>
        </p:sp>
        <p:sp>
          <p:nvSpPr>
            <p:cNvPr id="16414" name="Text Box 66"/>
            <p:cNvSpPr txBox="1">
              <a:spLocks noChangeArrowheads="1"/>
            </p:cNvSpPr>
            <p:nvPr/>
          </p:nvSpPr>
          <p:spPr bwMode="auto">
            <a:xfrm>
              <a:off x="911" y="2304"/>
              <a:ext cx="454" cy="19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 sz="1400"/>
                <a:t>16</a:t>
              </a:r>
              <a:r>
                <a:rPr lang="zh-CN" altLang="en-US" sz="1400"/>
                <a:t>个</a:t>
              </a:r>
            </a:p>
          </p:txBody>
        </p:sp>
      </p:grpSp>
      <p:sp>
        <p:nvSpPr>
          <p:cNvPr id="437316" name="Text Box 68"/>
          <p:cNvSpPr txBox="1">
            <a:spLocks noChangeArrowheads="1"/>
          </p:cNvSpPr>
          <p:nvPr/>
        </p:nvSpPr>
        <p:spPr bwMode="auto">
          <a:xfrm>
            <a:off x="2987675" y="5445125"/>
            <a:ext cx="4248150" cy="385763"/>
          </a:xfrm>
          <a:prstGeom prst="rect">
            <a:avLst/>
          </a:prstGeom>
          <a:noFill/>
          <a:ln w="19050" algn="ctr">
            <a:solidFill>
              <a:srgbClr val="FF33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 sz="1800"/>
              <a:t>可以同时从寄存器堆中取出</a:t>
            </a:r>
            <a:r>
              <a:rPr lang="en-US" altLang="zh-CN" sz="1800"/>
              <a:t>A</a:t>
            </a:r>
            <a:r>
              <a:rPr lang="zh-CN" altLang="en-US" sz="1800"/>
              <a:t>、</a:t>
            </a:r>
            <a:r>
              <a:rPr lang="en-US" altLang="zh-CN" sz="1800"/>
              <a:t>B</a:t>
            </a:r>
            <a:r>
              <a:rPr lang="zh-CN" altLang="en-US" sz="1800"/>
              <a:t>两个数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2" grpId="0" animBg="1" autoUpdateAnimBg="0"/>
      <p:bldP spid="4373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476250"/>
            <a:ext cx="8039100" cy="45370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283968" y="4581128"/>
            <a:ext cx="2447925" cy="400050"/>
          </a:xfrm>
          <a:prstGeom prst="rect">
            <a:avLst/>
          </a:prstGeom>
          <a:noFill/>
          <a:ln>
            <a:solidFill>
              <a:srgbClr val="CC3399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accent6"/>
                </a:solidFill>
              </a:rPr>
              <a:t>CPU</a:t>
            </a:r>
            <a:r>
              <a:rPr lang="zh-CN" altLang="en-US" dirty="0">
                <a:solidFill>
                  <a:schemeClr val="accent6"/>
                </a:solidFill>
              </a:rPr>
              <a:t>的内部结构</a:t>
            </a:r>
          </a:p>
        </p:txBody>
      </p:sp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250825" y="549275"/>
            <a:ext cx="1225550" cy="1295400"/>
            <a:chOff x="251520" y="548680"/>
            <a:chExt cx="1224136" cy="1296144"/>
          </a:xfrm>
        </p:grpSpPr>
        <p:sp>
          <p:nvSpPr>
            <p:cNvPr id="6" name="TextBox 5"/>
            <p:cNvSpPr txBox="1"/>
            <p:nvPr/>
          </p:nvSpPr>
          <p:spPr>
            <a:xfrm>
              <a:off x="251520" y="548680"/>
              <a:ext cx="1224136" cy="400280"/>
            </a:xfrm>
            <a:prstGeom prst="rect">
              <a:avLst/>
            </a:prstGeom>
            <a:noFill/>
            <a:ln>
              <a:solidFill>
                <a:srgbClr val="CC3399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dirty="0">
                  <a:solidFill>
                    <a:schemeClr val="accent6"/>
                  </a:solidFill>
                </a:rPr>
                <a:t>寄存器堆</a:t>
              </a:r>
            </a:p>
          </p:txBody>
        </p:sp>
        <p:cxnSp>
          <p:nvCxnSpPr>
            <p:cNvPr id="17414" name="直接箭头连接符 7"/>
            <p:cNvCxnSpPr>
              <a:cxnSpLocks noChangeShapeType="1"/>
            </p:cNvCxnSpPr>
            <p:nvPr/>
          </p:nvCxnSpPr>
          <p:spPr bwMode="auto">
            <a:xfrm>
              <a:off x="1259632" y="980728"/>
              <a:ext cx="144016" cy="864096"/>
            </a:xfrm>
            <a:prstGeom prst="straightConnector1">
              <a:avLst/>
            </a:prstGeom>
            <a:noFill/>
            <a:ln w="19050" algn="ctr">
              <a:solidFill>
                <a:srgbClr val="CC3399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820"/>
          <p:cNvGrpSpPr>
            <a:grpSpLocks/>
          </p:cNvGrpSpPr>
          <p:nvPr/>
        </p:nvGrpSpPr>
        <p:grpSpPr bwMode="auto">
          <a:xfrm>
            <a:off x="323850" y="476250"/>
            <a:ext cx="8820150" cy="6118225"/>
            <a:chOff x="204" y="300"/>
            <a:chExt cx="5556" cy="3854"/>
          </a:xfrm>
        </p:grpSpPr>
        <p:sp>
          <p:nvSpPr>
            <p:cNvPr id="18436" name="Line 761"/>
            <p:cNvSpPr>
              <a:spLocks noChangeShapeType="1"/>
            </p:cNvSpPr>
            <p:nvPr/>
          </p:nvSpPr>
          <p:spPr bwMode="auto">
            <a:xfrm>
              <a:off x="5057" y="300"/>
              <a:ext cx="0" cy="1224"/>
            </a:xfrm>
            <a:prstGeom prst="line">
              <a:avLst/>
            </a:prstGeom>
            <a:noFill/>
            <a:ln w="117475">
              <a:solidFill>
                <a:srgbClr val="996600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8437" name="Group 819"/>
            <p:cNvGrpSpPr>
              <a:grpSpLocks/>
            </p:cNvGrpSpPr>
            <p:nvPr/>
          </p:nvGrpSpPr>
          <p:grpSpPr bwMode="auto">
            <a:xfrm>
              <a:off x="204" y="346"/>
              <a:ext cx="5556" cy="3808"/>
              <a:chOff x="204" y="345"/>
              <a:chExt cx="5556" cy="3808"/>
            </a:xfrm>
          </p:grpSpPr>
          <p:sp>
            <p:nvSpPr>
              <p:cNvPr id="18438" name="Rectangle 727"/>
              <p:cNvSpPr>
                <a:spLocks noChangeArrowheads="1"/>
              </p:cNvSpPr>
              <p:nvPr/>
            </p:nvSpPr>
            <p:spPr bwMode="auto">
              <a:xfrm>
                <a:off x="3402" y="2931"/>
                <a:ext cx="1202" cy="27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99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8439" name="Text Box 728"/>
              <p:cNvSpPr txBox="1">
                <a:spLocks noChangeArrowheads="1"/>
              </p:cNvSpPr>
              <p:nvPr/>
            </p:nvSpPr>
            <p:spPr bwMode="auto">
              <a:xfrm>
                <a:off x="3406" y="2973"/>
                <a:ext cx="1243" cy="231"/>
              </a:xfrm>
              <a:prstGeom prst="rect">
                <a:avLst/>
              </a:prstGeom>
              <a:noFill/>
              <a:ln w="88900">
                <a:noFill/>
                <a:miter lim="800000"/>
                <a:headEnd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 sz="1800">
                    <a:latin typeface="Times New Roman" pitchFamily="18" charset="0"/>
                  </a:rPr>
                  <a:t>1    2     3   4   5   6 </a:t>
                </a:r>
              </a:p>
            </p:txBody>
          </p:sp>
          <p:sp>
            <p:nvSpPr>
              <p:cNvPr id="18440" name="Rectangle 729"/>
              <p:cNvSpPr>
                <a:spLocks noChangeArrowheads="1"/>
              </p:cNvSpPr>
              <p:nvPr/>
            </p:nvSpPr>
            <p:spPr bwMode="auto">
              <a:xfrm>
                <a:off x="1004" y="753"/>
                <a:ext cx="848" cy="1451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rgbClr val="99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8441" name="Line 730"/>
              <p:cNvSpPr>
                <a:spLocks noChangeShapeType="1"/>
              </p:cNvSpPr>
              <p:nvPr/>
            </p:nvSpPr>
            <p:spPr bwMode="auto">
              <a:xfrm>
                <a:off x="1004" y="1841"/>
                <a:ext cx="848" cy="0"/>
              </a:xfrm>
              <a:prstGeom prst="line">
                <a:avLst/>
              </a:prstGeom>
              <a:noFill/>
              <a:ln w="12700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42" name="Line 731"/>
              <p:cNvSpPr>
                <a:spLocks noChangeShapeType="1"/>
              </p:cNvSpPr>
              <p:nvPr/>
            </p:nvSpPr>
            <p:spPr bwMode="auto">
              <a:xfrm>
                <a:off x="1004" y="2023"/>
                <a:ext cx="848" cy="0"/>
              </a:xfrm>
              <a:prstGeom prst="line">
                <a:avLst/>
              </a:prstGeom>
              <a:noFill/>
              <a:ln w="12700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43" name="Line 732"/>
              <p:cNvSpPr>
                <a:spLocks noChangeShapeType="1"/>
              </p:cNvSpPr>
              <p:nvPr/>
            </p:nvSpPr>
            <p:spPr bwMode="auto">
              <a:xfrm>
                <a:off x="1004" y="935"/>
                <a:ext cx="848" cy="0"/>
              </a:xfrm>
              <a:prstGeom prst="line">
                <a:avLst/>
              </a:prstGeom>
              <a:noFill/>
              <a:ln w="12700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44" name="Line 733"/>
              <p:cNvSpPr>
                <a:spLocks noChangeShapeType="1"/>
              </p:cNvSpPr>
              <p:nvPr/>
            </p:nvSpPr>
            <p:spPr bwMode="auto">
              <a:xfrm>
                <a:off x="1004" y="1116"/>
                <a:ext cx="848" cy="0"/>
              </a:xfrm>
              <a:prstGeom prst="line">
                <a:avLst/>
              </a:prstGeom>
              <a:noFill/>
              <a:ln w="12700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45" name="Line 734"/>
              <p:cNvSpPr>
                <a:spLocks noChangeShapeType="1"/>
              </p:cNvSpPr>
              <p:nvPr/>
            </p:nvSpPr>
            <p:spPr bwMode="auto">
              <a:xfrm>
                <a:off x="1004" y="1297"/>
                <a:ext cx="848" cy="0"/>
              </a:xfrm>
              <a:prstGeom prst="line">
                <a:avLst/>
              </a:prstGeom>
              <a:noFill/>
              <a:ln w="12700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46" name="Line 735"/>
              <p:cNvSpPr>
                <a:spLocks noChangeShapeType="1"/>
              </p:cNvSpPr>
              <p:nvPr/>
            </p:nvSpPr>
            <p:spPr bwMode="auto">
              <a:xfrm>
                <a:off x="1004" y="1479"/>
                <a:ext cx="848" cy="0"/>
              </a:xfrm>
              <a:prstGeom prst="line">
                <a:avLst/>
              </a:prstGeom>
              <a:noFill/>
              <a:ln w="12700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47" name="Line 736"/>
              <p:cNvSpPr>
                <a:spLocks noChangeShapeType="1"/>
              </p:cNvSpPr>
              <p:nvPr/>
            </p:nvSpPr>
            <p:spPr bwMode="auto">
              <a:xfrm>
                <a:off x="1004" y="1660"/>
                <a:ext cx="848" cy="0"/>
              </a:xfrm>
              <a:prstGeom prst="line">
                <a:avLst/>
              </a:prstGeom>
              <a:noFill/>
              <a:ln w="12700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48" name="Line 737"/>
              <p:cNvSpPr>
                <a:spLocks noChangeShapeType="1"/>
              </p:cNvSpPr>
              <p:nvPr/>
            </p:nvSpPr>
            <p:spPr bwMode="auto">
              <a:xfrm>
                <a:off x="1428" y="753"/>
                <a:ext cx="0" cy="726"/>
              </a:xfrm>
              <a:prstGeom prst="line">
                <a:avLst/>
              </a:prstGeom>
              <a:noFill/>
              <a:ln w="12700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49" name="Freeform 738"/>
              <p:cNvSpPr>
                <a:spLocks/>
              </p:cNvSpPr>
              <p:nvPr/>
            </p:nvSpPr>
            <p:spPr bwMode="auto">
              <a:xfrm>
                <a:off x="863" y="2838"/>
                <a:ext cx="1177" cy="454"/>
              </a:xfrm>
              <a:custGeom>
                <a:avLst/>
                <a:gdLst>
                  <a:gd name="T0" fmla="*/ 0 w 1200"/>
                  <a:gd name="T1" fmla="*/ 0 h 480"/>
                  <a:gd name="T2" fmla="*/ 241 w 1200"/>
                  <a:gd name="T3" fmla="*/ 0 h 480"/>
                  <a:gd name="T4" fmla="*/ 302 w 1200"/>
                  <a:gd name="T5" fmla="*/ 51 h 480"/>
                  <a:gd name="T6" fmla="*/ 451 w 1200"/>
                  <a:gd name="T7" fmla="*/ 51 h 480"/>
                  <a:gd name="T8" fmla="*/ 514 w 1200"/>
                  <a:gd name="T9" fmla="*/ 0 h 480"/>
                  <a:gd name="T10" fmla="*/ 753 w 1200"/>
                  <a:gd name="T11" fmla="*/ 0 h 480"/>
                  <a:gd name="T12" fmla="*/ 573 w 1200"/>
                  <a:gd name="T13" fmla="*/ 125 h 480"/>
                  <a:gd name="T14" fmla="*/ 152 w 1200"/>
                  <a:gd name="T15" fmla="*/ 125 h 480"/>
                  <a:gd name="T16" fmla="*/ 0 w 1200"/>
                  <a:gd name="T17" fmla="*/ 0 h 48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00"/>
                  <a:gd name="T28" fmla="*/ 0 h 480"/>
                  <a:gd name="T29" fmla="*/ 1200 w 1200"/>
                  <a:gd name="T30" fmla="*/ 480 h 48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00" h="480">
                    <a:moveTo>
                      <a:pt x="0" y="0"/>
                    </a:moveTo>
                    <a:lnTo>
                      <a:pt x="384" y="0"/>
                    </a:lnTo>
                    <a:lnTo>
                      <a:pt x="480" y="192"/>
                    </a:lnTo>
                    <a:lnTo>
                      <a:pt x="720" y="192"/>
                    </a:lnTo>
                    <a:lnTo>
                      <a:pt x="816" y="0"/>
                    </a:lnTo>
                    <a:lnTo>
                      <a:pt x="1200" y="0"/>
                    </a:lnTo>
                    <a:lnTo>
                      <a:pt x="912" y="480"/>
                    </a:lnTo>
                    <a:lnTo>
                      <a:pt x="240" y="4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flat" cmpd="sng">
                <a:solidFill>
                  <a:srgbClr val="9933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50" name="Line 739"/>
              <p:cNvSpPr>
                <a:spLocks noChangeShapeType="1"/>
              </p:cNvSpPr>
              <p:nvPr/>
            </p:nvSpPr>
            <p:spPr bwMode="auto">
              <a:xfrm>
                <a:off x="1428" y="2204"/>
                <a:ext cx="0" cy="317"/>
              </a:xfrm>
              <a:prstGeom prst="line">
                <a:avLst/>
              </a:prstGeom>
              <a:noFill/>
              <a:ln w="76200">
                <a:solidFill>
                  <a:srgbClr val="996600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51" name="Line 740"/>
              <p:cNvSpPr>
                <a:spLocks noChangeShapeType="1"/>
              </p:cNvSpPr>
              <p:nvPr/>
            </p:nvSpPr>
            <p:spPr bwMode="auto">
              <a:xfrm>
                <a:off x="1099" y="2521"/>
                <a:ext cx="0" cy="317"/>
              </a:xfrm>
              <a:prstGeom prst="line">
                <a:avLst/>
              </a:prstGeom>
              <a:noFill/>
              <a:ln w="76200">
                <a:solidFill>
                  <a:srgbClr val="996600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52" name="Line 741"/>
              <p:cNvSpPr>
                <a:spLocks noChangeShapeType="1"/>
              </p:cNvSpPr>
              <p:nvPr/>
            </p:nvSpPr>
            <p:spPr bwMode="auto">
              <a:xfrm>
                <a:off x="1852" y="2521"/>
                <a:ext cx="0" cy="317"/>
              </a:xfrm>
              <a:prstGeom prst="line">
                <a:avLst/>
              </a:prstGeom>
              <a:noFill/>
              <a:ln w="76200">
                <a:solidFill>
                  <a:srgbClr val="996600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53" name="Rectangle 742"/>
              <p:cNvSpPr>
                <a:spLocks noChangeArrowheads="1"/>
              </p:cNvSpPr>
              <p:nvPr/>
            </p:nvSpPr>
            <p:spPr bwMode="auto">
              <a:xfrm>
                <a:off x="957" y="3654"/>
                <a:ext cx="1036" cy="227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rgbClr val="99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8454" name="Line 743"/>
              <p:cNvSpPr>
                <a:spLocks noChangeShapeType="1"/>
              </p:cNvSpPr>
              <p:nvPr/>
            </p:nvSpPr>
            <p:spPr bwMode="auto">
              <a:xfrm>
                <a:off x="1617" y="3292"/>
                <a:ext cx="0" cy="362"/>
              </a:xfrm>
              <a:prstGeom prst="line">
                <a:avLst/>
              </a:prstGeom>
              <a:noFill/>
              <a:ln w="28575">
                <a:solidFill>
                  <a:srgbClr val="996600"/>
                </a:solidFill>
                <a:round/>
                <a:headEnd/>
                <a:tailEnd type="triangl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55" name="Line 744"/>
              <p:cNvSpPr>
                <a:spLocks noChangeShapeType="1"/>
              </p:cNvSpPr>
              <p:nvPr/>
            </p:nvSpPr>
            <p:spPr bwMode="auto">
              <a:xfrm>
                <a:off x="722" y="2521"/>
                <a:ext cx="0" cy="952"/>
              </a:xfrm>
              <a:prstGeom prst="line">
                <a:avLst/>
              </a:prstGeom>
              <a:noFill/>
              <a:ln w="76200">
                <a:solidFill>
                  <a:srgbClr val="996600"/>
                </a:solidFill>
                <a:round/>
                <a:headEnd type="triangle" w="sm" len="med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56" name="Line 745"/>
              <p:cNvSpPr>
                <a:spLocks noChangeShapeType="1"/>
              </p:cNvSpPr>
              <p:nvPr/>
            </p:nvSpPr>
            <p:spPr bwMode="auto">
              <a:xfrm>
                <a:off x="722" y="3473"/>
                <a:ext cx="565" cy="0"/>
              </a:xfrm>
              <a:prstGeom prst="line">
                <a:avLst/>
              </a:prstGeom>
              <a:noFill/>
              <a:ln w="76200">
                <a:solidFill>
                  <a:srgbClr val="99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57" name="Line 746"/>
              <p:cNvSpPr>
                <a:spLocks noChangeShapeType="1"/>
              </p:cNvSpPr>
              <p:nvPr/>
            </p:nvSpPr>
            <p:spPr bwMode="auto">
              <a:xfrm>
                <a:off x="1287" y="3292"/>
                <a:ext cx="0" cy="181"/>
              </a:xfrm>
              <a:prstGeom prst="line">
                <a:avLst/>
              </a:prstGeom>
              <a:noFill/>
              <a:ln w="76200">
                <a:solidFill>
                  <a:srgbClr val="99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58" name="Line 747"/>
              <p:cNvSpPr>
                <a:spLocks noChangeShapeType="1"/>
              </p:cNvSpPr>
              <p:nvPr/>
            </p:nvSpPr>
            <p:spPr bwMode="auto">
              <a:xfrm>
                <a:off x="204" y="2521"/>
                <a:ext cx="3202" cy="0"/>
              </a:xfrm>
              <a:prstGeom prst="line">
                <a:avLst/>
              </a:prstGeom>
              <a:noFill/>
              <a:ln w="117475">
                <a:solidFill>
                  <a:srgbClr val="99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59" name="Line 748"/>
              <p:cNvSpPr>
                <a:spLocks noChangeShapeType="1"/>
              </p:cNvSpPr>
              <p:nvPr/>
            </p:nvSpPr>
            <p:spPr bwMode="auto">
              <a:xfrm>
                <a:off x="392" y="2521"/>
                <a:ext cx="0" cy="1587"/>
              </a:xfrm>
              <a:prstGeom prst="line">
                <a:avLst/>
              </a:prstGeom>
              <a:noFill/>
              <a:ln w="76200">
                <a:solidFill>
                  <a:srgbClr val="996600"/>
                </a:solidFill>
                <a:round/>
                <a:headEnd type="triangle" w="sm" len="med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60" name="Line 749"/>
              <p:cNvSpPr>
                <a:spLocks noChangeShapeType="1"/>
              </p:cNvSpPr>
              <p:nvPr/>
            </p:nvSpPr>
            <p:spPr bwMode="auto">
              <a:xfrm>
                <a:off x="392" y="4108"/>
                <a:ext cx="1130" cy="0"/>
              </a:xfrm>
              <a:prstGeom prst="line">
                <a:avLst/>
              </a:prstGeom>
              <a:noFill/>
              <a:ln w="76200">
                <a:solidFill>
                  <a:srgbClr val="99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61" name="Line 750"/>
              <p:cNvSpPr>
                <a:spLocks noChangeShapeType="1"/>
              </p:cNvSpPr>
              <p:nvPr/>
            </p:nvSpPr>
            <p:spPr bwMode="auto">
              <a:xfrm>
                <a:off x="1522" y="3881"/>
                <a:ext cx="0" cy="227"/>
              </a:xfrm>
              <a:prstGeom prst="line">
                <a:avLst/>
              </a:prstGeom>
              <a:noFill/>
              <a:ln w="76200">
                <a:solidFill>
                  <a:srgbClr val="99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62" name="Freeform 751">
                <a:hlinkClick r:id="rId2" action="ppaction://hlinksldjump"/>
              </p:cNvPr>
              <p:cNvSpPr>
                <a:spLocks/>
              </p:cNvSpPr>
              <p:nvPr/>
            </p:nvSpPr>
            <p:spPr bwMode="auto">
              <a:xfrm>
                <a:off x="3406" y="572"/>
                <a:ext cx="989" cy="363"/>
              </a:xfrm>
              <a:custGeom>
                <a:avLst/>
                <a:gdLst>
                  <a:gd name="T0" fmla="*/ 0 w 1008"/>
                  <a:gd name="T1" fmla="*/ 99 h 384"/>
                  <a:gd name="T2" fmla="*/ 182 w 1008"/>
                  <a:gd name="T3" fmla="*/ 99 h 384"/>
                  <a:gd name="T4" fmla="*/ 243 w 1008"/>
                  <a:gd name="T5" fmla="*/ 50 h 384"/>
                  <a:gd name="T6" fmla="*/ 394 w 1008"/>
                  <a:gd name="T7" fmla="*/ 50 h 384"/>
                  <a:gd name="T8" fmla="*/ 456 w 1008"/>
                  <a:gd name="T9" fmla="*/ 99 h 384"/>
                  <a:gd name="T10" fmla="*/ 639 w 1008"/>
                  <a:gd name="T11" fmla="*/ 99 h 384"/>
                  <a:gd name="T12" fmla="*/ 517 w 1008"/>
                  <a:gd name="T13" fmla="*/ 0 h 384"/>
                  <a:gd name="T14" fmla="*/ 92 w 1008"/>
                  <a:gd name="T15" fmla="*/ 0 h 384"/>
                  <a:gd name="T16" fmla="*/ 0 w 1008"/>
                  <a:gd name="T17" fmla="*/ 99 h 3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08"/>
                  <a:gd name="T28" fmla="*/ 0 h 384"/>
                  <a:gd name="T29" fmla="*/ 1008 w 1008"/>
                  <a:gd name="T30" fmla="*/ 384 h 38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08" h="384">
                    <a:moveTo>
                      <a:pt x="0" y="384"/>
                    </a:moveTo>
                    <a:lnTo>
                      <a:pt x="288" y="384"/>
                    </a:lnTo>
                    <a:lnTo>
                      <a:pt x="384" y="192"/>
                    </a:lnTo>
                    <a:lnTo>
                      <a:pt x="624" y="192"/>
                    </a:lnTo>
                    <a:lnTo>
                      <a:pt x="720" y="384"/>
                    </a:lnTo>
                    <a:lnTo>
                      <a:pt x="1008" y="384"/>
                    </a:lnTo>
                    <a:lnTo>
                      <a:pt x="816" y="0"/>
                    </a:lnTo>
                    <a:lnTo>
                      <a:pt x="144" y="0"/>
                    </a:lnTo>
                    <a:lnTo>
                      <a:pt x="0" y="384"/>
                    </a:lnTo>
                    <a:close/>
                  </a:path>
                </a:pathLst>
              </a:custGeom>
              <a:solidFill>
                <a:srgbClr val="B2B2B2"/>
              </a:solidFill>
              <a:ln w="12700" cap="flat" cmpd="sng">
                <a:solidFill>
                  <a:srgbClr val="9933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63" name="Rectangle 752"/>
              <p:cNvSpPr>
                <a:spLocks noChangeArrowheads="1"/>
              </p:cNvSpPr>
              <p:nvPr/>
            </p:nvSpPr>
            <p:spPr bwMode="auto">
              <a:xfrm>
                <a:off x="3500" y="1207"/>
                <a:ext cx="847" cy="1133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rgbClr val="99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kumimoji="1" lang="zh-CN" altLang="zh-CN" sz="1800">
                  <a:solidFill>
                    <a:schemeClr val="hlin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464" name="Line 753"/>
              <p:cNvSpPr>
                <a:spLocks noChangeShapeType="1"/>
              </p:cNvSpPr>
              <p:nvPr/>
            </p:nvSpPr>
            <p:spPr bwMode="auto">
              <a:xfrm>
                <a:off x="3500" y="1932"/>
                <a:ext cx="847" cy="0"/>
              </a:xfrm>
              <a:prstGeom prst="line">
                <a:avLst/>
              </a:prstGeom>
              <a:noFill/>
              <a:ln w="12700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65" name="Line 754"/>
              <p:cNvSpPr>
                <a:spLocks noChangeShapeType="1"/>
              </p:cNvSpPr>
              <p:nvPr/>
            </p:nvSpPr>
            <p:spPr bwMode="auto">
              <a:xfrm>
                <a:off x="3500" y="1751"/>
                <a:ext cx="847" cy="0"/>
              </a:xfrm>
              <a:prstGeom prst="line">
                <a:avLst/>
              </a:prstGeom>
              <a:noFill/>
              <a:ln w="12700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66" name="Line 755"/>
              <p:cNvSpPr>
                <a:spLocks noChangeShapeType="1"/>
              </p:cNvSpPr>
              <p:nvPr/>
            </p:nvSpPr>
            <p:spPr bwMode="auto">
              <a:xfrm>
                <a:off x="3500" y="1388"/>
                <a:ext cx="847" cy="0"/>
              </a:xfrm>
              <a:prstGeom prst="line">
                <a:avLst/>
              </a:prstGeom>
              <a:noFill/>
              <a:ln w="12700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67" name="Line 756"/>
              <p:cNvSpPr>
                <a:spLocks noChangeShapeType="1"/>
              </p:cNvSpPr>
              <p:nvPr/>
            </p:nvSpPr>
            <p:spPr bwMode="auto">
              <a:xfrm>
                <a:off x="3500" y="1569"/>
                <a:ext cx="847" cy="0"/>
              </a:xfrm>
              <a:prstGeom prst="line">
                <a:avLst/>
              </a:prstGeom>
              <a:noFill/>
              <a:ln w="12700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68" name="Line 757"/>
              <p:cNvSpPr>
                <a:spLocks noChangeShapeType="1"/>
              </p:cNvSpPr>
              <p:nvPr/>
            </p:nvSpPr>
            <p:spPr bwMode="auto">
              <a:xfrm>
                <a:off x="3500" y="2113"/>
                <a:ext cx="847" cy="0"/>
              </a:xfrm>
              <a:prstGeom prst="line">
                <a:avLst/>
              </a:prstGeom>
              <a:noFill/>
              <a:ln w="12700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69" name="Rectangle 758"/>
              <p:cNvSpPr>
                <a:spLocks noChangeArrowheads="1"/>
              </p:cNvSpPr>
              <p:nvPr/>
            </p:nvSpPr>
            <p:spPr bwMode="auto">
              <a:xfrm>
                <a:off x="2276" y="2838"/>
                <a:ext cx="706" cy="454"/>
              </a:xfrm>
              <a:prstGeom prst="rect">
                <a:avLst/>
              </a:prstGeom>
              <a:solidFill>
                <a:srgbClr val="FF9900"/>
              </a:solidFill>
              <a:ln w="12700">
                <a:solidFill>
                  <a:srgbClr val="99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8470" name="Rectangle 759"/>
              <p:cNvSpPr>
                <a:spLocks noChangeArrowheads="1"/>
              </p:cNvSpPr>
              <p:nvPr/>
            </p:nvSpPr>
            <p:spPr bwMode="auto">
              <a:xfrm>
                <a:off x="4583" y="1524"/>
                <a:ext cx="706" cy="499"/>
              </a:xfrm>
              <a:prstGeom prst="rect">
                <a:avLst/>
              </a:prstGeom>
              <a:solidFill>
                <a:srgbClr val="FF9900"/>
              </a:solidFill>
              <a:ln w="12700">
                <a:solidFill>
                  <a:srgbClr val="99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8471" name="Line 760"/>
              <p:cNvSpPr>
                <a:spLocks noChangeShapeType="1"/>
              </p:cNvSpPr>
              <p:nvPr/>
            </p:nvSpPr>
            <p:spPr bwMode="auto">
              <a:xfrm>
                <a:off x="5289" y="1796"/>
                <a:ext cx="471" cy="0"/>
              </a:xfrm>
              <a:prstGeom prst="line">
                <a:avLst/>
              </a:prstGeom>
              <a:noFill/>
              <a:ln w="117475">
                <a:solidFill>
                  <a:srgbClr val="996600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72" name="Line 762"/>
              <p:cNvSpPr>
                <a:spLocks noChangeShapeType="1"/>
              </p:cNvSpPr>
              <p:nvPr/>
            </p:nvSpPr>
            <p:spPr bwMode="auto">
              <a:xfrm>
                <a:off x="3877" y="436"/>
                <a:ext cx="1130" cy="0"/>
              </a:xfrm>
              <a:prstGeom prst="line">
                <a:avLst/>
              </a:prstGeom>
              <a:noFill/>
              <a:ln w="76200">
                <a:solidFill>
                  <a:srgbClr val="996600"/>
                </a:solidFill>
                <a:round/>
                <a:headEnd/>
                <a:tailEnd type="triangl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73" name="Line 763"/>
              <p:cNvSpPr>
                <a:spLocks noChangeShapeType="1"/>
              </p:cNvSpPr>
              <p:nvPr/>
            </p:nvSpPr>
            <p:spPr bwMode="auto">
              <a:xfrm>
                <a:off x="3877" y="436"/>
                <a:ext cx="0" cy="136"/>
              </a:xfrm>
              <a:prstGeom prst="line">
                <a:avLst/>
              </a:prstGeom>
              <a:noFill/>
              <a:ln w="76200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74" name="Line 764"/>
              <p:cNvSpPr>
                <a:spLocks noChangeShapeType="1"/>
              </p:cNvSpPr>
              <p:nvPr/>
            </p:nvSpPr>
            <p:spPr bwMode="auto">
              <a:xfrm>
                <a:off x="3594" y="935"/>
                <a:ext cx="0" cy="272"/>
              </a:xfrm>
              <a:prstGeom prst="line">
                <a:avLst/>
              </a:prstGeom>
              <a:noFill/>
              <a:ln w="76200">
                <a:solidFill>
                  <a:srgbClr val="9966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75" name="Line 765"/>
              <p:cNvSpPr>
                <a:spLocks noChangeShapeType="1"/>
              </p:cNvSpPr>
              <p:nvPr/>
            </p:nvSpPr>
            <p:spPr bwMode="auto">
              <a:xfrm>
                <a:off x="4206" y="935"/>
                <a:ext cx="0" cy="272"/>
              </a:xfrm>
              <a:prstGeom prst="line">
                <a:avLst/>
              </a:prstGeom>
              <a:noFill/>
              <a:ln w="76200">
                <a:solidFill>
                  <a:srgbClr val="996600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76" name="Line 766"/>
              <p:cNvSpPr>
                <a:spLocks noChangeShapeType="1"/>
              </p:cNvSpPr>
              <p:nvPr/>
            </p:nvSpPr>
            <p:spPr bwMode="auto">
              <a:xfrm>
                <a:off x="4206" y="1071"/>
                <a:ext cx="848" cy="0"/>
              </a:xfrm>
              <a:prstGeom prst="line">
                <a:avLst/>
              </a:prstGeom>
              <a:noFill/>
              <a:ln w="76200">
                <a:solidFill>
                  <a:srgbClr val="996600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77" name="Text Box 767"/>
              <p:cNvSpPr txBox="1">
                <a:spLocks noChangeArrowheads="1"/>
              </p:cNvSpPr>
              <p:nvPr/>
            </p:nvSpPr>
            <p:spPr bwMode="auto">
              <a:xfrm>
                <a:off x="3527" y="2122"/>
                <a:ext cx="8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kumimoji="1" lang="zh-CN" altLang="en-US" sz="1800">
                    <a:latin typeface="Times New Roman" pitchFamily="18" charset="0"/>
                  </a:rPr>
                  <a:t>内部暂存器</a:t>
                </a:r>
                <a:endParaRPr kumimoji="1" lang="zh-CN" altLang="en-US" sz="1800">
                  <a:solidFill>
                    <a:schemeClr val="hlin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478" name="Text Box 768"/>
              <p:cNvSpPr txBox="1">
                <a:spLocks noChangeArrowheads="1"/>
              </p:cNvSpPr>
              <p:nvPr/>
            </p:nvSpPr>
            <p:spPr bwMode="auto">
              <a:xfrm>
                <a:off x="3547" y="1931"/>
                <a:ext cx="659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kumimoji="1" lang="zh-CN" altLang="zh-CN" sz="1800">
                    <a:solidFill>
                      <a:schemeClr val="hlink"/>
                    </a:solidFill>
                    <a:latin typeface="Times New Roman" pitchFamily="18" charset="0"/>
                  </a:rPr>
                  <a:t>      </a:t>
                </a:r>
                <a:r>
                  <a:rPr kumimoji="1" lang="en-US" altLang="zh-CN" sz="1800">
                    <a:latin typeface="Times New Roman" pitchFamily="18" charset="0"/>
                  </a:rPr>
                  <a:t>IP</a:t>
                </a:r>
              </a:p>
            </p:txBody>
          </p:sp>
          <p:sp>
            <p:nvSpPr>
              <p:cNvPr id="18479" name="Text Box 769"/>
              <p:cNvSpPr txBox="1">
                <a:spLocks noChangeArrowheads="1"/>
              </p:cNvSpPr>
              <p:nvPr/>
            </p:nvSpPr>
            <p:spPr bwMode="auto">
              <a:xfrm>
                <a:off x="3594" y="1751"/>
                <a:ext cx="612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 sz="1800">
                    <a:solidFill>
                      <a:schemeClr val="hlink"/>
                    </a:solidFill>
                    <a:latin typeface="Times New Roman" pitchFamily="18" charset="0"/>
                  </a:rPr>
                  <a:t>    </a:t>
                </a:r>
                <a:r>
                  <a:rPr kumimoji="1" lang="en-US" altLang="zh-CN" sz="1800">
                    <a:latin typeface="Times New Roman" pitchFamily="18" charset="0"/>
                  </a:rPr>
                  <a:t>ES</a:t>
                </a:r>
                <a:endParaRPr kumimoji="1" lang="en-US" altLang="zh-CN" sz="1800" b="0" i="1">
                  <a:solidFill>
                    <a:schemeClr val="hlin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480" name="Text Box 770"/>
              <p:cNvSpPr txBox="1">
                <a:spLocks noChangeArrowheads="1"/>
              </p:cNvSpPr>
              <p:nvPr/>
            </p:nvSpPr>
            <p:spPr bwMode="auto">
              <a:xfrm>
                <a:off x="3688" y="1569"/>
                <a:ext cx="377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 sz="18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kumimoji="1" lang="en-US" altLang="zh-CN" sz="1800">
                    <a:latin typeface="Times New Roman" pitchFamily="18" charset="0"/>
                  </a:rPr>
                  <a:t>SS</a:t>
                </a:r>
              </a:p>
            </p:txBody>
          </p:sp>
          <p:sp>
            <p:nvSpPr>
              <p:cNvPr id="18481" name="Text Box 771"/>
              <p:cNvSpPr txBox="1">
                <a:spLocks noChangeArrowheads="1"/>
              </p:cNvSpPr>
              <p:nvPr/>
            </p:nvSpPr>
            <p:spPr bwMode="auto">
              <a:xfrm>
                <a:off x="3688" y="1388"/>
                <a:ext cx="424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 sz="1800">
                    <a:latin typeface="Times New Roman" pitchFamily="18" charset="0"/>
                  </a:rPr>
                  <a:t> DS</a:t>
                </a:r>
              </a:p>
            </p:txBody>
          </p:sp>
          <p:sp>
            <p:nvSpPr>
              <p:cNvPr id="18482" name="Text Box 772"/>
              <p:cNvSpPr txBox="1">
                <a:spLocks noChangeArrowheads="1"/>
              </p:cNvSpPr>
              <p:nvPr/>
            </p:nvSpPr>
            <p:spPr bwMode="auto">
              <a:xfrm>
                <a:off x="3688" y="1207"/>
                <a:ext cx="518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 sz="1800">
                    <a:latin typeface="Times New Roman" pitchFamily="18" charset="0"/>
                  </a:rPr>
                  <a:t> CS</a:t>
                </a:r>
              </a:p>
            </p:txBody>
          </p:sp>
          <p:sp>
            <p:nvSpPr>
              <p:cNvPr id="18483" name="Text Box 773"/>
              <p:cNvSpPr txBox="1">
                <a:spLocks noChangeArrowheads="1"/>
              </p:cNvSpPr>
              <p:nvPr/>
            </p:nvSpPr>
            <p:spPr bwMode="auto">
              <a:xfrm>
                <a:off x="4583" y="1569"/>
                <a:ext cx="800" cy="40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kumimoji="1" lang="zh-CN" altLang="en-US" sz="1800">
                    <a:latin typeface="Times New Roman" pitchFamily="18" charset="0"/>
                  </a:rPr>
                  <a:t>输入</a:t>
                </a:r>
                <a:r>
                  <a:rPr kumimoji="1" lang="en-US" altLang="zh-CN" sz="1800">
                    <a:latin typeface="Times New Roman" pitchFamily="18" charset="0"/>
                  </a:rPr>
                  <a:t>/</a:t>
                </a:r>
                <a:r>
                  <a:rPr kumimoji="1" lang="zh-CN" altLang="en-US" sz="1800">
                    <a:latin typeface="Times New Roman" pitchFamily="18" charset="0"/>
                  </a:rPr>
                  <a:t>输出控制电路</a:t>
                </a:r>
              </a:p>
            </p:txBody>
          </p:sp>
          <p:sp>
            <p:nvSpPr>
              <p:cNvPr id="18484" name="Text Box 774"/>
              <p:cNvSpPr txBox="1">
                <a:spLocks noChangeArrowheads="1"/>
              </p:cNvSpPr>
              <p:nvPr/>
            </p:nvSpPr>
            <p:spPr bwMode="auto">
              <a:xfrm>
                <a:off x="5471" y="1977"/>
                <a:ext cx="289" cy="4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vert="eaVert">
                <a:spAutoFit/>
              </a:bodyPr>
              <a:lstStyle/>
              <a:p>
                <a:pPr algn="l"/>
                <a:r>
                  <a:rPr kumimoji="1" lang="zh-CN" altLang="en-US" sz="1800">
                    <a:latin typeface="Times New Roman" pitchFamily="18" charset="0"/>
                  </a:rPr>
                  <a:t>总线</a:t>
                </a:r>
              </a:p>
            </p:txBody>
          </p:sp>
          <p:sp>
            <p:nvSpPr>
              <p:cNvPr id="18485" name="Line 775"/>
              <p:cNvSpPr>
                <a:spLocks noChangeShapeType="1"/>
              </p:cNvSpPr>
              <p:nvPr/>
            </p:nvSpPr>
            <p:spPr bwMode="auto">
              <a:xfrm>
                <a:off x="2982" y="3065"/>
                <a:ext cx="424" cy="0"/>
              </a:xfrm>
              <a:prstGeom prst="line">
                <a:avLst/>
              </a:prstGeom>
              <a:noFill/>
              <a:ln w="95250">
                <a:solidFill>
                  <a:srgbClr val="9966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86" name="Line 776"/>
              <p:cNvSpPr>
                <a:spLocks noChangeShapeType="1"/>
              </p:cNvSpPr>
              <p:nvPr/>
            </p:nvSpPr>
            <p:spPr bwMode="auto">
              <a:xfrm>
                <a:off x="5054" y="2023"/>
                <a:ext cx="0" cy="1042"/>
              </a:xfrm>
              <a:prstGeom prst="line">
                <a:avLst/>
              </a:prstGeom>
              <a:noFill/>
              <a:ln w="101600">
                <a:solidFill>
                  <a:srgbClr val="99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87" name="Line 777"/>
              <p:cNvSpPr>
                <a:spLocks noChangeShapeType="1"/>
              </p:cNvSpPr>
              <p:nvPr/>
            </p:nvSpPr>
            <p:spPr bwMode="auto">
              <a:xfrm>
                <a:off x="4581" y="3067"/>
                <a:ext cx="502" cy="5"/>
              </a:xfrm>
              <a:prstGeom prst="line">
                <a:avLst/>
              </a:prstGeom>
              <a:noFill/>
              <a:ln w="95250">
                <a:solidFill>
                  <a:srgbClr val="9966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88" name="Line 778"/>
              <p:cNvSpPr>
                <a:spLocks noChangeShapeType="1"/>
              </p:cNvSpPr>
              <p:nvPr/>
            </p:nvSpPr>
            <p:spPr bwMode="auto">
              <a:xfrm>
                <a:off x="3265" y="2521"/>
                <a:ext cx="0" cy="544"/>
              </a:xfrm>
              <a:prstGeom prst="line">
                <a:avLst/>
              </a:prstGeom>
              <a:noFill/>
              <a:ln w="88900">
                <a:solidFill>
                  <a:srgbClr val="9966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89" name="Line 779"/>
              <p:cNvSpPr>
                <a:spLocks noChangeShapeType="1"/>
              </p:cNvSpPr>
              <p:nvPr/>
            </p:nvSpPr>
            <p:spPr bwMode="auto">
              <a:xfrm>
                <a:off x="3170" y="2249"/>
                <a:ext cx="330" cy="0"/>
              </a:xfrm>
              <a:prstGeom prst="line">
                <a:avLst/>
              </a:prstGeom>
              <a:noFill/>
              <a:ln w="88900">
                <a:solidFill>
                  <a:srgbClr val="996600"/>
                </a:solidFill>
                <a:round/>
                <a:headEnd/>
                <a:tailEnd type="triangl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90" name="Line 780"/>
              <p:cNvSpPr>
                <a:spLocks noChangeShapeType="1"/>
              </p:cNvSpPr>
              <p:nvPr/>
            </p:nvSpPr>
            <p:spPr bwMode="auto">
              <a:xfrm flipH="1">
                <a:off x="3170" y="2249"/>
                <a:ext cx="1" cy="227"/>
              </a:xfrm>
              <a:prstGeom prst="line">
                <a:avLst/>
              </a:prstGeom>
              <a:noFill/>
              <a:ln w="88900">
                <a:solidFill>
                  <a:srgbClr val="996600"/>
                </a:solidFill>
                <a:round/>
                <a:headEnd/>
                <a:tailEnd type="triangl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91" name="Text Box 781"/>
              <p:cNvSpPr txBox="1">
                <a:spLocks noChangeArrowheads="1"/>
              </p:cNvSpPr>
              <p:nvPr/>
            </p:nvSpPr>
            <p:spPr bwMode="auto">
              <a:xfrm>
                <a:off x="2322" y="2884"/>
                <a:ext cx="707" cy="40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kumimoji="1" lang="zh-CN" altLang="en-US" sz="1800">
                    <a:latin typeface="Times New Roman" pitchFamily="18" charset="0"/>
                  </a:rPr>
                  <a:t>执行部分控制电路</a:t>
                </a:r>
              </a:p>
            </p:txBody>
          </p:sp>
          <p:sp>
            <p:nvSpPr>
              <p:cNvPr id="18492" name="Line 782"/>
              <p:cNvSpPr>
                <a:spLocks noChangeShapeType="1"/>
              </p:cNvSpPr>
              <p:nvPr/>
            </p:nvSpPr>
            <p:spPr bwMode="auto">
              <a:xfrm>
                <a:off x="2182" y="2340"/>
                <a:ext cx="0" cy="1405"/>
              </a:xfrm>
              <a:prstGeom prst="line">
                <a:avLst/>
              </a:pr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93" name="Line 783"/>
              <p:cNvSpPr>
                <a:spLocks noChangeShapeType="1"/>
              </p:cNvSpPr>
              <p:nvPr/>
            </p:nvSpPr>
            <p:spPr bwMode="auto">
              <a:xfrm>
                <a:off x="1758" y="2340"/>
                <a:ext cx="424" cy="0"/>
              </a:xfrm>
              <a:prstGeom prst="line">
                <a:avLst/>
              </a:pr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94" name="Line 784"/>
              <p:cNvSpPr>
                <a:spLocks noChangeShapeType="1"/>
              </p:cNvSpPr>
              <p:nvPr/>
            </p:nvSpPr>
            <p:spPr bwMode="auto">
              <a:xfrm>
                <a:off x="1758" y="2204"/>
                <a:ext cx="0" cy="136"/>
              </a:xfrm>
              <a:prstGeom prst="line">
                <a:avLst/>
              </a:prstGeom>
              <a:noFill/>
              <a:ln w="25400">
                <a:solidFill>
                  <a:srgbClr val="FF6600"/>
                </a:solidFill>
                <a:round/>
                <a:headEnd type="triangle" w="sm" len="med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95" name="Line 785"/>
              <p:cNvSpPr>
                <a:spLocks noChangeShapeType="1"/>
              </p:cNvSpPr>
              <p:nvPr/>
            </p:nvSpPr>
            <p:spPr bwMode="auto">
              <a:xfrm>
                <a:off x="1899" y="3065"/>
                <a:ext cx="377" cy="0"/>
              </a:xfrm>
              <a:prstGeom prst="line">
                <a:avLst/>
              </a:prstGeom>
              <a:noFill/>
              <a:ln w="25400">
                <a:solidFill>
                  <a:srgbClr val="FF6600"/>
                </a:solidFill>
                <a:round/>
                <a:headEnd type="triangle" w="sm" len="med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96" name="Line 786"/>
              <p:cNvSpPr>
                <a:spLocks noChangeShapeType="1"/>
              </p:cNvSpPr>
              <p:nvPr/>
            </p:nvSpPr>
            <p:spPr bwMode="auto">
              <a:xfrm>
                <a:off x="1993" y="3745"/>
                <a:ext cx="189" cy="0"/>
              </a:xfrm>
              <a:prstGeom prst="line">
                <a:avLst/>
              </a:prstGeom>
              <a:noFill/>
              <a:ln w="25400">
                <a:solidFill>
                  <a:srgbClr val="FF6600"/>
                </a:solidFill>
                <a:round/>
                <a:headEnd type="triangle" w="sm" len="med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97" name="Line 787"/>
              <p:cNvSpPr>
                <a:spLocks noChangeShapeType="1"/>
              </p:cNvSpPr>
              <p:nvPr/>
            </p:nvSpPr>
            <p:spPr bwMode="auto">
              <a:xfrm>
                <a:off x="3627" y="2929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996600"/>
                </a:solidFill>
                <a:round/>
                <a:headEnd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98" name="Line 788"/>
              <p:cNvSpPr>
                <a:spLocks noChangeShapeType="1"/>
              </p:cNvSpPr>
              <p:nvPr/>
            </p:nvSpPr>
            <p:spPr bwMode="auto">
              <a:xfrm>
                <a:off x="3835" y="2929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996600"/>
                </a:solidFill>
                <a:round/>
                <a:headEnd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99" name="Line 789"/>
              <p:cNvSpPr>
                <a:spLocks noChangeShapeType="1"/>
              </p:cNvSpPr>
              <p:nvPr/>
            </p:nvSpPr>
            <p:spPr bwMode="auto">
              <a:xfrm>
                <a:off x="4059" y="2931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996600"/>
                </a:solidFill>
                <a:round/>
                <a:headEnd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00" name="Line 790"/>
              <p:cNvSpPr>
                <a:spLocks noChangeShapeType="1"/>
              </p:cNvSpPr>
              <p:nvPr/>
            </p:nvSpPr>
            <p:spPr bwMode="auto">
              <a:xfrm>
                <a:off x="3076" y="391"/>
                <a:ext cx="0" cy="3762"/>
              </a:xfrm>
              <a:prstGeom prst="line">
                <a:avLst/>
              </a:prstGeom>
              <a:noFill/>
              <a:ln w="12700">
                <a:solidFill>
                  <a:srgbClr val="996600"/>
                </a:solidFill>
                <a:prstDash val="lgDashDot"/>
                <a:round/>
                <a:headEnd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01" name="Text Box 791"/>
              <p:cNvSpPr txBox="1">
                <a:spLocks noChangeArrowheads="1"/>
              </p:cNvSpPr>
              <p:nvPr/>
            </p:nvSpPr>
            <p:spPr bwMode="auto">
              <a:xfrm>
                <a:off x="3756" y="527"/>
                <a:ext cx="330" cy="231"/>
              </a:xfrm>
              <a:prstGeom prst="rect">
                <a:avLst/>
              </a:prstGeom>
              <a:noFill/>
              <a:ln w="88900">
                <a:noFill/>
                <a:miter lim="800000"/>
                <a:headEnd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 sz="1800">
                    <a:latin typeface="Tahoma" pitchFamily="34" charset="0"/>
                  </a:rPr>
                  <a:t>∑</a:t>
                </a:r>
              </a:p>
            </p:txBody>
          </p:sp>
          <p:sp>
            <p:nvSpPr>
              <p:cNvPr id="18502" name="Text Box 792"/>
              <p:cNvSpPr txBox="1">
                <a:spLocks noChangeArrowheads="1"/>
              </p:cNvSpPr>
              <p:nvPr/>
            </p:nvSpPr>
            <p:spPr bwMode="auto">
              <a:xfrm>
                <a:off x="1193" y="3020"/>
                <a:ext cx="518" cy="231"/>
              </a:xfrm>
              <a:prstGeom prst="rect">
                <a:avLst/>
              </a:prstGeom>
              <a:noFill/>
              <a:ln w="88900">
                <a:noFill/>
                <a:miter lim="800000"/>
                <a:headEnd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 sz="1800">
                    <a:latin typeface="Times New Roman" pitchFamily="18" charset="0"/>
                  </a:rPr>
                  <a:t>ALU</a:t>
                </a:r>
              </a:p>
            </p:txBody>
          </p:sp>
          <p:sp>
            <p:nvSpPr>
              <p:cNvPr id="18503" name="Text Box 793"/>
              <p:cNvSpPr txBox="1">
                <a:spLocks noChangeArrowheads="1"/>
              </p:cNvSpPr>
              <p:nvPr/>
            </p:nvSpPr>
            <p:spPr bwMode="auto">
              <a:xfrm>
                <a:off x="1003" y="3654"/>
                <a:ext cx="943" cy="231"/>
              </a:xfrm>
              <a:prstGeom prst="rect">
                <a:avLst/>
              </a:prstGeom>
              <a:noFill/>
              <a:ln w="88900">
                <a:noFill/>
                <a:miter lim="800000"/>
                <a:headEnd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kumimoji="1" lang="zh-CN" altLang="en-US" sz="1800">
                    <a:latin typeface="Times New Roman" pitchFamily="18" charset="0"/>
                  </a:rPr>
                  <a:t>标志寄存器</a:t>
                </a:r>
              </a:p>
            </p:txBody>
          </p:sp>
          <p:sp>
            <p:nvSpPr>
              <p:cNvPr id="18504" name="Text Box 794"/>
              <p:cNvSpPr txBox="1">
                <a:spLocks noChangeArrowheads="1"/>
              </p:cNvSpPr>
              <p:nvPr/>
            </p:nvSpPr>
            <p:spPr bwMode="auto">
              <a:xfrm>
                <a:off x="957" y="753"/>
                <a:ext cx="942" cy="231"/>
              </a:xfrm>
              <a:prstGeom prst="rect">
                <a:avLst/>
              </a:prstGeom>
              <a:noFill/>
              <a:ln w="88900">
                <a:noFill/>
                <a:miter lim="800000"/>
                <a:headEnd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 sz="1800">
                    <a:latin typeface="Times New Roman" pitchFamily="18" charset="0"/>
                  </a:rPr>
                  <a:t>  AH      AL   </a:t>
                </a:r>
              </a:p>
            </p:txBody>
          </p:sp>
          <p:sp>
            <p:nvSpPr>
              <p:cNvPr id="18505" name="Text Box 795"/>
              <p:cNvSpPr txBox="1">
                <a:spLocks noChangeArrowheads="1"/>
              </p:cNvSpPr>
              <p:nvPr/>
            </p:nvSpPr>
            <p:spPr bwMode="auto">
              <a:xfrm>
                <a:off x="1003" y="935"/>
                <a:ext cx="849" cy="231"/>
              </a:xfrm>
              <a:prstGeom prst="rect">
                <a:avLst/>
              </a:prstGeom>
              <a:noFill/>
              <a:ln w="88900">
                <a:noFill/>
                <a:miter lim="800000"/>
                <a:headEnd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 sz="1800">
                    <a:latin typeface="Times New Roman" pitchFamily="18" charset="0"/>
                  </a:rPr>
                  <a:t> BH      BL</a:t>
                </a:r>
              </a:p>
            </p:txBody>
          </p:sp>
          <p:sp>
            <p:nvSpPr>
              <p:cNvPr id="18506" name="Text Box 796"/>
              <p:cNvSpPr txBox="1">
                <a:spLocks noChangeArrowheads="1"/>
              </p:cNvSpPr>
              <p:nvPr/>
            </p:nvSpPr>
            <p:spPr bwMode="auto">
              <a:xfrm>
                <a:off x="1052" y="1116"/>
                <a:ext cx="800" cy="231"/>
              </a:xfrm>
              <a:prstGeom prst="rect">
                <a:avLst/>
              </a:prstGeom>
              <a:noFill/>
              <a:ln w="88900">
                <a:noFill/>
                <a:miter lim="800000"/>
                <a:headEnd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 sz="1800">
                    <a:latin typeface="Times New Roman" pitchFamily="18" charset="0"/>
                  </a:rPr>
                  <a:t>CH      CL</a:t>
                </a:r>
              </a:p>
            </p:txBody>
          </p:sp>
          <p:sp>
            <p:nvSpPr>
              <p:cNvPr id="18507" name="Text Box 797"/>
              <p:cNvSpPr txBox="1">
                <a:spLocks noChangeArrowheads="1"/>
              </p:cNvSpPr>
              <p:nvPr/>
            </p:nvSpPr>
            <p:spPr bwMode="auto">
              <a:xfrm>
                <a:off x="1003" y="1297"/>
                <a:ext cx="849" cy="231"/>
              </a:xfrm>
              <a:prstGeom prst="rect">
                <a:avLst/>
              </a:prstGeom>
              <a:noFill/>
              <a:ln w="88900">
                <a:noFill/>
                <a:miter lim="800000"/>
                <a:headEnd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 sz="1800">
                    <a:latin typeface="Times New Roman" pitchFamily="18" charset="0"/>
                  </a:rPr>
                  <a:t> DH      DL</a:t>
                </a:r>
              </a:p>
            </p:txBody>
          </p:sp>
          <p:sp>
            <p:nvSpPr>
              <p:cNvPr id="18508" name="Text Box 798"/>
              <p:cNvSpPr txBox="1">
                <a:spLocks noChangeArrowheads="1"/>
              </p:cNvSpPr>
              <p:nvPr/>
            </p:nvSpPr>
            <p:spPr bwMode="auto">
              <a:xfrm>
                <a:off x="1146" y="1480"/>
                <a:ext cx="565" cy="231"/>
              </a:xfrm>
              <a:prstGeom prst="rect">
                <a:avLst/>
              </a:prstGeom>
              <a:noFill/>
              <a:ln w="88900">
                <a:noFill/>
                <a:miter lim="800000"/>
                <a:headEnd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 sz="1800">
                    <a:latin typeface="Times New Roman" pitchFamily="18" charset="0"/>
                  </a:rPr>
                  <a:t>    SP</a:t>
                </a:r>
              </a:p>
            </p:txBody>
          </p:sp>
          <p:sp>
            <p:nvSpPr>
              <p:cNvPr id="18509" name="Text Box 799"/>
              <p:cNvSpPr txBox="1">
                <a:spLocks noChangeArrowheads="1"/>
              </p:cNvSpPr>
              <p:nvPr/>
            </p:nvSpPr>
            <p:spPr bwMode="auto">
              <a:xfrm>
                <a:off x="1146" y="1660"/>
                <a:ext cx="518" cy="231"/>
              </a:xfrm>
              <a:prstGeom prst="rect">
                <a:avLst/>
              </a:prstGeom>
              <a:noFill/>
              <a:ln w="88900">
                <a:noFill/>
                <a:miter lim="800000"/>
                <a:headEnd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 sz="1800">
                    <a:latin typeface="Times New Roman" pitchFamily="18" charset="0"/>
                  </a:rPr>
                  <a:t>    BP</a:t>
                </a:r>
              </a:p>
            </p:txBody>
          </p:sp>
          <p:sp>
            <p:nvSpPr>
              <p:cNvPr id="18510" name="Text Box 800"/>
              <p:cNvSpPr txBox="1">
                <a:spLocks noChangeArrowheads="1"/>
              </p:cNvSpPr>
              <p:nvPr/>
            </p:nvSpPr>
            <p:spPr bwMode="auto">
              <a:xfrm>
                <a:off x="1146" y="1841"/>
                <a:ext cx="565" cy="231"/>
              </a:xfrm>
              <a:prstGeom prst="rect">
                <a:avLst/>
              </a:prstGeom>
              <a:noFill/>
              <a:ln w="88900">
                <a:noFill/>
                <a:miter lim="800000"/>
                <a:headEnd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 sz="1800">
                    <a:latin typeface="Times New Roman" pitchFamily="18" charset="0"/>
                  </a:rPr>
                  <a:t>    SI</a:t>
                </a:r>
              </a:p>
            </p:txBody>
          </p:sp>
          <p:sp>
            <p:nvSpPr>
              <p:cNvPr id="18511" name="Text Box 801"/>
              <p:cNvSpPr txBox="1">
                <a:spLocks noChangeArrowheads="1"/>
              </p:cNvSpPr>
              <p:nvPr/>
            </p:nvSpPr>
            <p:spPr bwMode="auto">
              <a:xfrm>
                <a:off x="1193" y="2023"/>
                <a:ext cx="471" cy="231"/>
              </a:xfrm>
              <a:prstGeom prst="rect">
                <a:avLst/>
              </a:prstGeom>
              <a:noFill/>
              <a:ln w="88900">
                <a:noFill/>
                <a:miter lim="800000"/>
                <a:headEnd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 sz="1800">
                    <a:latin typeface="Times New Roman" pitchFamily="18" charset="0"/>
                  </a:rPr>
                  <a:t>   DI</a:t>
                </a:r>
              </a:p>
            </p:txBody>
          </p:sp>
          <p:sp>
            <p:nvSpPr>
              <p:cNvPr id="18512" name="Text Box 802"/>
              <p:cNvSpPr txBox="1">
                <a:spLocks noChangeArrowheads="1"/>
              </p:cNvSpPr>
              <p:nvPr/>
            </p:nvSpPr>
            <p:spPr bwMode="auto">
              <a:xfrm>
                <a:off x="345" y="1297"/>
                <a:ext cx="658" cy="369"/>
              </a:xfrm>
              <a:prstGeom prst="rect">
                <a:avLst/>
              </a:prstGeom>
              <a:noFill/>
              <a:ln w="88900">
                <a:noFill/>
                <a:miter lim="800000"/>
                <a:headEnd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65000"/>
                  </a:lnSpc>
                </a:pPr>
                <a:r>
                  <a:rPr kumimoji="1" lang="zh-CN" altLang="en-US" sz="1800">
                    <a:latin typeface="Times New Roman" pitchFamily="18" charset="0"/>
                  </a:rPr>
                  <a:t>通用</a:t>
                </a:r>
              </a:p>
              <a:p>
                <a:pPr>
                  <a:lnSpc>
                    <a:spcPct val="65000"/>
                  </a:lnSpc>
                </a:pPr>
                <a:r>
                  <a:rPr kumimoji="1" lang="zh-CN" altLang="en-US" sz="1800">
                    <a:latin typeface="Times New Roman" pitchFamily="18" charset="0"/>
                  </a:rPr>
                  <a:t>寄存器</a:t>
                </a:r>
              </a:p>
            </p:txBody>
          </p:sp>
          <p:sp>
            <p:nvSpPr>
              <p:cNvPr id="18513" name="Text Box 803"/>
              <p:cNvSpPr txBox="1">
                <a:spLocks noChangeArrowheads="1"/>
              </p:cNvSpPr>
              <p:nvPr/>
            </p:nvSpPr>
            <p:spPr bwMode="auto">
              <a:xfrm>
                <a:off x="3123" y="436"/>
                <a:ext cx="424" cy="577"/>
              </a:xfrm>
              <a:prstGeom prst="rect">
                <a:avLst/>
              </a:prstGeom>
              <a:noFill/>
              <a:ln w="88900">
                <a:noFill/>
                <a:miter lim="800000"/>
                <a:headEnd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kumimoji="1" lang="zh-CN" altLang="en-US" sz="1800">
                    <a:latin typeface="Times New Roman" pitchFamily="18" charset="0"/>
                  </a:rPr>
                  <a:t>地址加法器</a:t>
                </a:r>
              </a:p>
            </p:txBody>
          </p:sp>
          <p:sp>
            <p:nvSpPr>
              <p:cNvPr id="18514" name="Text Box 804"/>
              <p:cNvSpPr txBox="1">
                <a:spLocks noChangeArrowheads="1"/>
              </p:cNvSpPr>
              <p:nvPr/>
            </p:nvSpPr>
            <p:spPr bwMode="auto">
              <a:xfrm>
                <a:off x="3359" y="3246"/>
                <a:ext cx="1177" cy="231"/>
              </a:xfrm>
              <a:prstGeom prst="rect">
                <a:avLst/>
              </a:prstGeom>
              <a:noFill/>
              <a:ln w="88900">
                <a:noFill/>
                <a:miter lim="800000"/>
                <a:headEnd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kumimoji="1" lang="zh-CN" altLang="en-US" sz="1800">
                    <a:latin typeface="Times New Roman" pitchFamily="18" charset="0"/>
                  </a:rPr>
                  <a:t>指令队列</a:t>
                </a:r>
              </a:p>
            </p:txBody>
          </p:sp>
          <p:sp>
            <p:nvSpPr>
              <p:cNvPr id="18515" name="Text Box 805"/>
              <p:cNvSpPr txBox="1">
                <a:spLocks noChangeArrowheads="1"/>
              </p:cNvSpPr>
              <p:nvPr/>
            </p:nvSpPr>
            <p:spPr bwMode="auto">
              <a:xfrm>
                <a:off x="1993" y="3915"/>
                <a:ext cx="1130" cy="231"/>
              </a:xfrm>
              <a:prstGeom prst="rect">
                <a:avLst/>
              </a:prstGeom>
              <a:noFill/>
              <a:ln w="88900">
                <a:noFill/>
                <a:miter lim="800000"/>
                <a:headEnd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kumimoji="1" lang="zh-CN" altLang="en-US" sz="1800">
                    <a:latin typeface="Times New Roman" pitchFamily="18" charset="0"/>
                  </a:rPr>
                  <a:t>执行部件 （</a:t>
                </a:r>
                <a:r>
                  <a:rPr kumimoji="1" lang="en-US" altLang="zh-CN" sz="1800">
                    <a:latin typeface="Times New Roman" pitchFamily="18" charset="0"/>
                  </a:rPr>
                  <a:t>EU)</a:t>
                </a:r>
              </a:p>
            </p:txBody>
          </p:sp>
          <p:sp>
            <p:nvSpPr>
              <p:cNvPr id="18516" name="Text Box 806"/>
              <p:cNvSpPr txBox="1">
                <a:spLocks noChangeArrowheads="1"/>
              </p:cNvSpPr>
              <p:nvPr/>
            </p:nvSpPr>
            <p:spPr bwMode="auto">
              <a:xfrm>
                <a:off x="3436" y="3915"/>
                <a:ext cx="1601" cy="231"/>
              </a:xfrm>
              <a:prstGeom prst="rect">
                <a:avLst/>
              </a:prstGeom>
              <a:noFill/>
              <a:ln w="88900">
                <a:noFill/>
                <a:miter lim="800000"/>
                <a:headEnd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kumimoji="1" lang="zh-CN" altLang="en-US" sz="1800">
                    <a:latin typeface="Times New Roman" pitchFamily="18" charset="0"/>
                  </a:rPr>
                  <a:t>总线接口部件 （</a:t>
                </a:r>
                <a:r>
                  <a:rPr kumimoji="1" lang="en-US" altLang="zh-CN" sz="1800">
                    <a:latin typeface="Times New Roman" pitchFamily="18" charset="0"/>
                  </a:rPr>
                  <a:t>BIU)</a:t>
                </a:r>
              </a:p>
            </p:txBody>
          </p:sp>
          <p:sp>
            <p:nvSpPr>
              <p:cNvPr id="18517" name="Line 807"/>
              <p:cNvSpPr>
                <a:spLocks noChangeShapeType="1"/>
              </p:cNvSpPr>
              <p:nvPr/>
            </p:nvSpPr>
            <p:spPr bwMode="auto">
              <a:xfrm flipH="1">
                <a:off x="2415" y="2429"/>
                <a:ext cx="235" cy="182"/>
              </a:xfrm>
              <a:prstGeom prst="line">
                <a:avLst/>
              </a:prstGeom>
              <a:noFill/>
              <a:ln w="12700">
                <a:solidFill>
                  <a:srgbClr val="A50021"/>
                </a:solidFill>
                <a:round/>
                <a:headEnd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18" name="Text Box 808"/>
              <p:cNvSpPr txBox="1">
                <a:spLocks noChangeArrowheads="1"/>
              </p:cNvSpPr>
              <p:nvPr/>
            </p:nvSpPr>
            <p:spPr bwMode="auto">
              <a:xfrm>
                <a:off x="2417" y="2249"/>
                <a:ext cx="565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 sz="1800">
                    <a:solidFill>
                      <a:srgbClr val="0066FF"/>
                    </a:solidFill>
                    <a:latin typeface="Times New Roman" pitchFamily="18" charset="0"/>
                  </a:rPr>
                  <a:t>16</a:t>
                </a:r>
                <a:r>
                  <a:rPr kumimoji="1" lang="zh-CN" altLang="en-US" sz="1800">
                    <a:solidFill>
                      <a:srgbClr val="0066FF"/>
                    </a:solidFill>
                    <a:latin typeface="Times New Roman" pitchFamily="18" charset="0"/>
                  </a:rPr>
                  <a:t>位</a:t>
                </a:r>
              </a:p>
            </p:txBody>
          </p:sp>
          <p:sp>
            <p:nvSpPr>
              <p:cNvPr id="18519" name="Line 809"/>
              <p:cNvSpPr>
                <a:spLocks noChangeShapeType="1"/>
              </p:cNvSpPr>
              <p:nvPr/>
            </p:nvSpPr>
            <p:spPr bwMode="auto">
              <a:xfrm flipH="1">
                <a:off x="4489" y="345"/>
                <a:ext cx="235" cy="182"/>
              </a:xfrm>
              <a:prstGeom prst="line">
                <a:avLst/>
              </a:prstGeom>
              <a:noFill/>
              <a:ln w="12700">
                <a:solidFill>
                  <a:srgbClr val="A50021"/>
                </a:solidFill>
                <a:round/>
                <a:headEnd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20" name="Text Box 810"/>
              <p:cNvSpPr txBox="1">
                <a:spLocks noChangeArrowheads="1"/>
              </p:cNvSpPr>
              <p:nvPr/>
            </p:nvSpPr>
            <p:spPr bwMode="auto">
              <a:xfrm>
                <a:off x="4395" y="481"/>
                <a:ext cx="56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 sz="1800">
                    <a:solidFill>
                      <a:srgbClr val="0066FF"/>
                    </a:solidFill>
                    <a:latin typeface="Times New Roman" pitchFamily="18" charset="0"/>
                  </a:rPr>
                  <a:t>20</a:t>
                </a:r>
                <a:r>
                  <a:rPr kumimoji="1" lang="zh-CN" altLang="en-US" sz="1800">
                    <a:solidFill>
                      <a:srgbClr val="0066FF"/>
                    </a:solidFill>
                    <a:latin typeface="Times New Roman" pitchFamily="18" charset="0"/>
                  </a:rPr>
                  <a:t>位</a:t>
                </a:r>
              </a:p>
            </p:txBody>
          </p:sp>
          <p:sp>
            <p:nvSpPr>
              <p:cNvPr id="18521" name="Line 811"/>
              <p:cNvSpPr>
                <a:spLocks noChangeShapeType="1"/>
              </p:cNvSpPr>
              <p:nvPr/>
            </p:nvSpPr>
            <p:spPr bwMode="auto">
              <a:xfrm flipH="1">
                <a:off x="4583" y="980"/>
                <a:ext cx="188" cy="181"/>
              </a:xfrm>
              <a:prstGeom prst="line">
                <a:avLst/>
              </a:prstGeom>
              <a:noFill/>
              <a:ln w="12700">
                <a:solidFill>
                  <a:srgbClr val="A50021"/>
                </a:solidFill>
                <a:round/>
                <a:headEnd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22" name="Text Box 812"/>
              <p:cNvSpPr txBox="1">
                <a:spLocks noChangeArrowheads="1"/>
              </p:cNvSpPr>
              <p:nvPr/>
            </p:nvSpPr>
            <p:spPr bwMode="auto">
              <a:xfrm>
                <a:off x="4489" y="1116"/>
                <a:ext cx="518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 sz="1800">
                    <a:solidFill>
                      <a:srgbClr val="0066FF"/>
                    </a:solidFill>
                    <a:latin typeface="Times New Roman" pitchFamily="18" charset="0"/>
                  </a:rPr>
                  <a:t>16</a:t>
                </a:r>
                <a:r>
                  <a:rPr kumimoji="1" lang="zh-CN" altLang="en-US" sz="1800">
                    <a:solidFill>
                      <a:srgbClr val="0066FF"/>
                    </a:solidFill>
                    <a:latin typeface="Times New Roman" pitchFamily="18" charset="0"/>
                  </a:rPr>
                  <a:t>位</a:t>
                </a:r>
              </a:p>
            </p:txBody>
          </p:sp>
          <p:sp>
            <p:nvSpPr>
              <p:cNvPr id="18523" name="Line 813"/>
              <p:cNvSpPr>
                <a:spLocks noChangeShapeType="1"/>
              </p:cNvSpPr>
              <p:nvPr/>
            </p:nvSpPr>
            <p:spPr bwMode="auto">
              <a:xfrm flipH="1">
                <a:off x="3170" y="2974"/>
                <a:ext cx="189" cy="182"/>
              </a:xfrm>
              <a:prstGeom prst="line">
                <a:avLst/>
              </a:prstGeom>
              <a:noFill/>
              <a:ln w="12700">
                <a:solidFill>
                  <a:srgbClr val="A50021"/>
                </a:solidFill>
                <a:round/>
                <a:headEnd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24" name="Text Box 814"/>
              <p:cNvSpPr txBox="1">
                <a:spLocks noChangeArrowheads="1"/>
              </p:cNvSpPr>
              <p:nvPr/>
            </p:nvSpPr>
            <p:spPr bwMode="auto">
              <a:xfrm>
                <a:off x="3076" y="3110"/>
                <a:ext cx="471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 sz="1800">
                    <a:solidFill>
                      <a:srgbClr val="0066FF"/>
                    </a:solidFill>
                    <a:latin typeface="Times New Roman" pitchFamily="18" charset="0"/>
                  </a:rPr>
                  <a:t>16</a:t>
                </a:r>
                <a:r>
                  <a:rPr kumimoji="1" lang="zh-CN" altLang="en-US" sz="1800">
                    <a:solidFill>
                      <a:srgbClr val="0066FF"/>
                    </a:solidFill>
                    <a:latin typeface="Times New Roman" pitchFamily="18" charset="0"/>
                  </a:rPr>
                  <a:t>位</a:t>
                </a:r>
              </a:p>
            </p:txBody>
          </p:sp>
          <p:sp>
            <p:nvSpPr>
              <p:cNvPr id="18525" name="Line 815"/>
              <p:cNvSpPr>
                <a:spLocks noChangeShapeType="1"/>
              </p:cNvSpPr>
              <p:nvPr/>
            </p:nvSpPr>
            <p:spPr bwMode="auto">
              <a:xfrm>
                <a:off x="4241" y="2931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996600"/>
                </a:solidFill>
                <a:round/>
                <a:headEnd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26" name="Line 816"/>
              <p:cNvSpPr>
                <a:spLocks noChangeShapeType="1"/>
              </p:cNvSpPr>
              <p:nvPr/>
            </p:nvSpPr>
            <p:spPr bwMode="auto">
              <a:xfrm>
                <a:off x="4422" y="2931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996600"/>
                </a:solidFill>
                <a:round/>
                <a:headEnd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8435" name="TextBox 95"/>
          <p:cNvSpPr txBox="1">
            <a:spLocks noChangeArrowheads="1"/>
          </p:cNvSpPr>
          <p:nvPr/>
        </p:nvSpPr>
        <p:spPr bwMode="auto">
          <a:xfrm>
            <a:off x="1619250" y="333375"/>
            <a:ext cx="2447925" cy="400050"/>
          </a:xfrm>
          <a:prstGeom prst="rect">
            <a:avLst/>
          </a:prstGeom>
          <a:noFill/>
          <a:ln w="9525">
            <a:solidFill>
              <a:srgbClr val="CC3399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8086</a:t>
            </a:r>
            <a:r>
              <a:rPr kumimoji="1" lang="zh-CN" altLang="en-US">
                <a:latin typeface="Times New Roman" pitchFamily="18" charset="0"/>
              </a:rPr>
              <a:t>的内部结构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77050" y="6453188"/>
            <a:ext cx="1727200" cy="404812"/>
          </a:xfrm>
        </p:spPr>
        <p:txBody>
          <a:bodyPr/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20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寄存器队列</a:t>
            </a:r>
          </a:p>
        </p:txBody>
      </p:sp>
      <p:pic>
        <p:nvPicPr>
          <p:cNvPr id="4362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275" y="1412875"/>
            <a:ext cx="4657725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0" y="188913"/>
            <a:ext cx="2895600" cy="396875"/>
            <a:chOff x="144" y="1152"/>
            <a:chExt cx="1728" cy="250"/>
          </a:xfrm>
        </p:grpSpPr>
        <p:sp>
          <p:nvSpPr>
            <p:cNvPr id="436231" name="Text Box 7"/>
            <p:cNvSpPr txBox="1">
              <a:spLocks noChangeArrowheads="1"/>
            </p:cNvSpPr>
            <p:nvPr/>
          </p:nvSpPr>
          <p:spPr bwMode="auto">
            <a:xfrm>
              <a:off x="144" y="1152"/>
              <a:ext cx="17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en-US" altLang="zh-CN" b="0">
                  <a:solidFill>
                    <a:srgbClr val="FF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●</a:t>
              </a:r>
              <a:r>
                <a:rPr kumimoji="1" lang="en-US" altLang="zh-CN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  <a:r>
                <a:rPr kumimoji="1" lang="zh-CN" altLang="en-US">
                  <a:latin typeface="Times New Roman" pitchFamily="18" charset="0"/>
                </a:rPr>
                <a:t>二、寄存器队列</a:t>
              </a:r>
            </a:p>
          </p:txBody>
        </p:sp>
        <p:sp>
          <p:nvSpPr>
            <p:cNvPr id="19467" name="Line 8"/>
            <p:cNvSpPr>
              <a:spLocks noChangeShapeType="1"/>
            </p:cNvSpPr>
            <p:nvPr/>
          </p:nvSpPr>
          <p:spPr bwMode="auto">
            <a:xfrm>
              <a:off x="240" y="1392"/>
              <a:ext cx="1152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</p:grpSp>
      <p:sp>
        <p:nvSpPr>
          <p:cNvPr id="436233" name="Text Box 9"/>
          <p:cNvSpPr txBox="1">
            <a:spLocks noChangeArrowheads="1"/>
          </p:cNvSpPr>
          <p:nvPr/>
        </p:nvSpPr>
        <p:spPr bwMode="auto">
          <a:xfrm>
            <a:off x="611188" y="620713"/>
            <a:ext cx="3960812" cy="7016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/>
              <a:t>以先进先出（</a:t>
            </a:r>
            <a:r>
              <a:rPr lang="en-US" altLang="zh-CN">
                <a:latin typeface="Times New Roman" pitchFamily="18" charset="0"/>
              </a:rPr>
              <a:t>FIFO</a:t>
            </a:r>
            <a:r>
              <a:rPr lang="zh-CN" altLang="en-US"/>
              <a:t>）方式用若干个寄存器构成的小型存储部件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500563" y="765175"/>
            <a:ext cx="2533650" cy="457200"/>
            <a:chOff x="2962" y="421"/>
            <a:chExt cx="1596" cy="288"/>
          </a:xfrm>
        </p:grpSpPr>
        <p:sp>
          <p:nvSpPr>
            <p:cNvPr id="19463" name="Line 10"/>
            <p:cNvSpPr>
              <a:spLocks noChangeShapeType="1"/>
            </p:cNvSpPr>
            <p:nvPr/>
          </p:nvSpPr>
          <p:spPr bwMode="auto">
            <a:xfrm>
              <a:off x="2962" y="563"/>
              <a:ext cx="409" cy="0"/>
            </a:xfrm>
            <a:prstGeom prst="line">
              <a:avLst/>
            </a:prstGeom>
            <a:noFill/>
            <a:ln w="19050">
              <a:solidFill>
                <a:srgbClr val="CC3399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64" name="AutoShape 11"/>
            <p:cNvSpPr>
              <a:spLocks noChangeArrowheads="1"/>
            </p:cNvSpPr>
            <p:nvPr/>
          </p:nvSpPr>
          <p:spPr bwMode="auto">
            <a:xfrm>
              <a:off x="3379" y="421"/>
              <a:ext cx="1179" cy="288"/>
            </a:xfrm>
            <a:prstGeom prst="flowChartTerminator">
              <a:avLst/>
            </a:prstGeom>
            <a:gradFill rotWithShape="1">
              <a:gsLst>
                <a:gs pos="0">
                  <a:srgbClr val="762F5E"/>
                </a:gs>
                <a:gs pos="50000">
                  <a:srgbClr val="FF66CC"/>
                </a:gs>
                <a:gs pos="100000">
                  <a:srgbClr val="762F5E"/>
                </a:gs>
              </a:gsLst>
              <a:lin ang="5400000" scaled="1"/>
            </a:gradFill>
            <a:ln w="19050" algn="ctr">
              <a:solidFill>
                <a:srgbClr val="CC3399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65" name="Text Box 12"/>
            <p:cNvSpPr txBox="1">
              <a:spLocks noChangeArrowheads="1"/>
            </p:cNvSpPr>
            <p:nvPr/>
          </p:nvSpPr>
          <p:spPr bwMode="auto">
            <a:xfrm>
              <a:off x="3470" y="436"/>
              <a:ext cx="998" cy="25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</a:rPr>
                <a:t>寄存器队列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0" y="188913"/>
            <a:ext cx="2895600" cy="396875"/>
            <a:chOff x="144" y="1152"/>
            <a:chExt cx="1728" cy="250"/>
          </a:xfrm>
        </p:grpSpPr>
        <p:sp>
          <p:nvSpPr>
            <p:cNvPr id="434182" name="Text Box 6"/>
            <p:cNvSpPr txBox="1">
              <a:spLocks noChangeArrowheads="1"/>
            </p:cNvSpPr>
            <p:nvPr/>
          </p:nvSpPr>
          <p:spPr bwMode="auto">
            <a:xfrm>
              <a:off x="144" y="1152"/>
              <a:ext cx="17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en-US" altLang="zh-CN" b="0">
                  <a:solidFill>
                    <a:srgbClr val="FF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●</a:t>
              </a:r>
              <a:r>
                <a:rPr kumimoji="1" lang="en-US" altLang="zh-CN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  <a:r>
                <a:rPr kumimoji="1" lang="zh-CN" altLang="en-US">
                  <a:latin typeface="Times New Roman" pitchFamily="18" charset="0"/>
                </a:rPr>
                <a:t>三、寄存器堆栈</a:t>
              </a:r>
            </a:p>
          </p:txBody>
        </p:sp>
        <p:sp>
          <p:nvSpPr>
            <p:cNvPr id="20493" name="Line 7"/>
            <p:cNvSpPr>
              <a:spLocks noChangeShapeType="1"/>
            </p:cNvSpPr>
            <p:nvPr/>
          </p:nvSpPr>
          <p:spPr bwMode="auto">
            <a:xfrm>
              <a:off x="240" y="1392"/>
              <a:ext cx="1152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</p:grpSp>
      <p:sp>
        <p:nvSpPr>
          <p:cNvPr id="434184" name="Text Box 8"/>
          <p:cNvSpPr txBox="1">
            <a:spLocks noChangeArrowheads="1"/>
          </p:cNvSpPr>
          <p:nvPr/>
        </p:nvSpPr>
        <p:spPr bwMode="auto">
          <a:xfrm>
            <a:off x="611188" y="620713"/>
            <a:ext cx="3960812" cy="7016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/>
              <a:t>以后进先出（</a:t>
            </a:r>
            <a:r>
              <a:rPr lang="en-US" altLang="zh-CN">
                <a:latin typeface="Times New Roman" pitchFamily="18" charset="0"/>
              </a:rPr>
              <a:t>LIFO</a:t>
            </a:r>
            <a:r>
              <a:rPr lang="zh-CN" altLang="en-US"/>
              <a:t>）方式用若干个寄存器构成的小型存储部件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4500563" y="765175"/>
            <a:ext cx="2533650" cy="457200"/>
            <a:chOff x="2962" y="421"/>
            <a:chExt cx="1596" cy="288"/>
          </a:xfrm>
        </p:grpSpPr>
        <p:sp>
          <p:nvSpPr>
            <p:cNvPr id="20489" name="Line 10"/>
            <p:cNvSpPr>
              <a:spLocks noChangeShapeType="1"/>
            </p:cNvSpPr>
            <p:nvPr/>
          </p:nvSpPr>
          <p:spPr bwMode="auto">
            <a:xfrm>
              <a:off x="2962" y="563"/>
              <a:ext cx="409" cy="0"/>
            </a:xfrm>
            <a:prstGeom prst="line">
              <a:avLst/>
            </a:prstGeom>
            <a:noFill/>
            <a:ln w="19050">
              <a:solidFill>
                <a:srgbClr val="CC3399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0" name="AutoShape 11"/>
            <p:cNvSpPr>
              <a:spLocks noChangeArrowheads="1"/>
            </p:cNvSpPr>
            <p:nvPr/>
          </p:nvSpPr>
          <p:spPr bwMode="auto">
            <a:xfrm>
              <a:off x="3379" y="421"/>
              <a:ext cx="1179" cy="288"/>
            </a:xfrm>
            <a:prstGeom prst="flowChartTerminator">
              <a:avLst/>
            </a:prstGeom>
            <a:gradFill rotWithShape="1">
              <a:gsLst>
                <a:gs pos="0">
                  <a:srgbClr val="762F5E"/>
                </a:gs>
                <a:gs pos="50000">
                  <a:srgbClr val="FF66CC"/>
                </a:gs>
                <a:gs pos="100000">
                  <a:srgbClr val="762F5E"/>
                </a:gs>
              </a:gsLst>
              <a:lin ang="5400000" scaled="1"/>
            </a:gradFill>
            <a:ln w="19050" algn="ctr">
              <a:solidFill>
                <a:srgbClr val="CC3399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1" name="Text Box 12"/>
            <p:cNvSpPr txBox="1">
              <a:spLocks noChangeArrowheads="1"/>
            </p:cNvSpPr>
            <p:nvPr/>
          </p:nvSpPr>
          <p:spPr bwMode="auto">
            <a:xfrm>
              <a:off x="3470" y="436"/>
              <a:ext cx="998" cy="25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</a:rPr>
                <a:t>寄存器堆栈</a:t>
              </a:r>
            </a:p>
          </p:txBody>
        </p:sp>
      </p:grpSp>
      <p:sp>
        <p:nvSpPr>
          <p:cNvPr id="434191" name="Rectangle 15"/>
          <p:cNvSpPr>
            <a:spLocks noGrp="1" noChangeArrowheads="1"/>
          </p:cNvSpPr>
          <p:nvPr>
            <p:ph type="title"/>
          </p:nvPr>
        </p:nvSpPr>
        <p:spPr>
          <a:xfrm>
            <a:off x="7451725" y="6453188"/>
            <a:ext cx="1449388" cy="215900"/>
          </a:xfrm>
        </p:spPr>
        <p:txBody>
          <a:bodyPr/>
          <a:lstStyle/>
          <a:p>
            <a:pPr algn="r" eaLnBrk="1" hangingPunct="1">
              <a:defRPr/>
            </a:pPr>
            <a:r>
              <a:rPr lang="zh-CN" altLang="en-US" sz="18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寄存器堆栈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547813" y="1557338"/>
            <a:ext cx="6484937" cy="4629150"/>
            <a:chOff x="975" y="981"/>
            <a:chExt cx="4085" cy="2916"/>
          </a:xfrm>
        </p:grpSpPr>
        <p:pic>
          <p:nvPicPr>
            <p:cNvPr id="2048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75" y="981"/>
              <a:ext cx="4085" cy="29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488" name="Text Box 16"/>
            <p:cNvSpPr txBox="1">
              <a:spLocks noChangeArrowheads="1"/>
            </p:cNvSpPr>
            <p:nvPr/>
          </p:nvSpPr>
          <p:spPr bwMode="auto">
            <a:xfrm>
              <a:off x="4241" y="3657"/>
              <a:ext cx="499" cy="154"/>
            </a:xfrm>
            <a:prstGeom prst="rect">
              <a:avLst/>
            </a:prstGeom>
            <a:solidFill>
              <a:schemeClr val="bg1"/>
            </a:solidFill>
            <a:ln w="1905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1600">
                  <a:solidFill>
                    <a:schemeClr val="accent2"/>
                  </a:solidFill>
                </a:rPr>
                <a:t>(c)</a:t>
              </a:r>
              <a:r>
                <a:rPr lang="zh-CN" altLang="en-US" sz="1600">
                  <a:solidFill>
                    <a:schemeClr val="accent2"/>
                  </a:solidFill>
                </a:rPr>
                <a:t>出栈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8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7162800" y="6477000"/>
            <a:ext cx="1981200" cy="381000"/>
          </a:xfrm>
        </p:spPr>
        <p:txBody>
          <a:bodyPr/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20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随机读写存储器</a:t>
            </a:r>
          </a:p>
        </p:txBody>
      </p:sp>
      <p:sp>
        <p:nvSpPr>
          <p:cNvPr id="432131" name="AutoShape 3"/>
          <p:cNvSpPr>
            <a:spLocks noChangeArrowheads="1"/>
          </p:cNvSpPr>
          <p:nvPr/>
        </p:nvSpPr>
        <p:spPr bwMode="auto">
          <a:xfrm>
            <a:off x="174625" y="228600"/>
            <a:ext cx="4037013" cy="3810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CC0000"/>
              </a:gs>
              <a:gs pos="100000">
                <a:schemeClr val="accent2"/>
              </a:gs>
            </a:gsLst>
            <a:lin ang="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r>
              <a:rPr kumimoji="1"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第二节   随机读写存储器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1392238"/>
            <a:ext cx="3276600" cy="396875"/>
            <a:chOff x="144" y="1152"/>
            <a:chExt cx="1728" cy="250"/>
          </a:xfrm>
        </p:grpSpPr>
        <p:sp>
          <p:nvSpPr>
            <p:cNvPr id="432133" name="Text Box 5"/>
            <p:cNvSpPr txBox="1">
              <a:spLocks noChangeArrowheads="1"/>
            </p:cNvSpPr>
            <p:nvPr/>
          </p:nvSpPr>
          <p:spPr bwMode="auto">
            <a:xfrm>
              <a:off x="144" y="1152"/>
              <a:ext cx="17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en-US" altLang="zh-CN" b="0">
                  <a:solidFill>
                    <a:srgbClr val="FF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●</a:t>
              </a:r>
              <a:r>
                <a:rPr kumimoji="1" lang="en-US" altLang="zh-CN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  <a:r>
                <a:rPr kumimoji="1" lang="zh-CN" altLang="en-US">
                  <a:latin typeface="Times New Roman" pitchFamily="18" charset="0"/>
                </a:rPr>
                <a:t>一、存储元的结构</a:t>
              </a:r>
            </a:p>
          </p:txBody>
        </p:sp>
        <p:sp>
          <p:nvSpPr>
            <p:cNvPr id="21622" name="Line 6"/>
            <p:cNvSpPr>
              <a:spLocks noChangeShapeType="1"/>
            </p:cNvSpPr>
            <p:nvPr/>
          </p:nvSpPr>
          <p:spPr bwMode="auto">
            <a:xfrm>
              <a:off x="240" y="1392"/>
              <a:ext cx="1152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</p:grpSp>
      <p:sp>
        <p:nvSpPr>
          <p:cNvPr id="432135" name="Text Box 7"/>
          <p:cNvSpPr txBox="1">
            <a:spLocks noChangeArrowheads="1"/>
          </p:cNvSpPr>
          <p:nvPr/>
        </p:nvSpPr>
        <p:spPr bwMode="auto">
          <a:xfrm>
            <a:off x="381000" y="762000"/>
            <a:ext cx="4267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kumimoji="1"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随机读写存储器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----RAM</a:t>
            </a:r>
            <a:r>
              <a:rPr kumimoji="1"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记忆部件</a:t>
            </a:r>
          </a:p>
        </p:txBody>
      </p:sp>
      <p:sp>
        <p:nvSpPr>
          <p:cNvPr id="432136" name="AutoShape 8"/>
          <p:cNvSpPr>
            <a:spLocks/>
          </p:cNvSpPr>
          <p:nvPr/>
        </p:nvSpPr>
        <p:spPr bwMode="auto">
          <a:xfrm>
            <a:off x="4572000" y="620713"/>
            <a:ext cx="76200" cy="735012"/>
          </a:xfrm>
          <a:prstGeom prst="leftBrace">
            <a:avLst>
              <a:gd name="adj1" fmla="val 80382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32137" name="Text Box 9"/>
          <p:cNvSpPr txBox="1">
            <a:spLocks noChangeArrowheads="1"/>
          </p:cNvSpPr>
          <p:nvPr/>
        </p:nvSpPr>
        <p:spPr bwMode="auto">
          <a:xfrm>
            <a:off x="4724400" y="457200"/>
            <a:ext cx="1066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latin typeface="Times New Roman" pitchFamily="18" charset="0"/>
              </a:rPr>
              <a:t>双极型</a:t>
            </a:r>
          </a:p>
        </p:txBody>
      </p:sp>
      <p:sp>
        <p:nvSpPr>
          <p:cNvPr id="432138" name="Text Box 10"/>
          <p:cNvSpPr txBox="1">
            <a:spLocks noChangeArrowheads="1"/>
          </p:cNvSpPr>
          <p:nvPr/>
        </p:nvSpPr>
        <p:spPr bwMode="auto">
          <a:xfrm>
            <a:off x="4648200" y="990600"/>
            <a:ext cx="1371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MOS</a:t>
            </a:r>
            <a:r>
              <a:rPr kumimoji="1" lang="zh-CN" altLang="en-US">
                <a:latin typeface="Times New Roman" pitchFamily="18" charset="0"/>
              </a:rPr>
              <a:t>型</a:t>
            </a:r>
          </a:p>
        </p:txBody>
      </p:sp>
      <p:sp>
        <p:nvSpPr>
          <p:cNvPr id="432139" name="AutoShape 11"/>
          <p:cNvSpPr>
            <a:spLocks/>
          </p:cNvSpPr>
          <p:nvPr/>
        </p:nvSpPr>
        <p:spPr bwMode="auto">
          <a:xfrm>
            <a:off x="5867400" y="908050"/>
            <a:ext cx="144463" cy="611188"/>
          </a:xfrm>
          <a:prstGeom prst="leftBrace">
            <a:avLst>
              <a:gd name="adj1" fmla="val 35256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32140" name="Text Box 12"/>
          <p:cNvSpPr txBox="1">
            <a:spLocks noChangeArrowheads="1"/>
          </p:cNvSpPr>
          <p:nvPr/>
        </p:nvSpPr>
        <p:spPr bwMode="auto">
          <a:xfrm>
            <a:off x="5943600" y="1219200"/>
            <a:ext cx="11430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latin typeface="Times New Roman" pitchFamily="18" charset="0"/>
              </a:rPr>
              <a:t>动态</a:t>
            </a:r>
          </a:p>
        </p:txBody>
      </p:sp>
      <p:sp>
        <p:nvSpPr>
          <p:cNvPr id="432141" name="Text Box 13"/>
          <p:cNvSpPr txBox="1">
            <a:spLocks noChangeArrowheads="1"/>
          </p:cNvSpPr>
          <p:nvPr/>
        </p:nvSpPr>
        <p:spPr bwMode="auto">
          <a:xfrm>
            <a:off x="6019800" y="762000"/>
            <a:ext cx="990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latin typeface="Times New Roman" pitchFamily="18" charset="0"/>
              </a:rPr>
              <a:t>静态</a:t>
            </a: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0" y="1836738"/>
            <a:ext cx="3886200" cy="396875"/>
            <a:chOff x="144" y="1152"/>
            <a:chExt cx="1728" cy="250"/>
          </a:xfrm>
        </p:grpSpPr>
        <p:sp>
          <p:nvSpPr>
            <p:cNvPr id="432143" name="Text Box 15"/>
            <p:cNvSpPr txBox="1">
              <a:spLocks noChangeArrowheads="1"/>
            </p:cNvSpPr>
            <p:nvPr/>
          </p:nvSpPr>
          <p:spPr bwMode="auto">
            <a:xfrm>
              <a:off x="144" y="1152"/>
              <a:ext cx="17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en-US" altLang="zh-CN" b="0">
                  <a:solidFill>
                    <a:srgbClr val="FF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●</a:t>
              </a:r>
              <a:r>
                <a:rPr kumimoji="1" lang="en-US" altLang="zh-CN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>
                  <a:latin typeface="Times New Roman" pitchFamily="18" charset="0"/>
                </a:rPr>
                <a:t>1</a:t>
              </a:r>
              <a:r>
                <a:rPr kumimoji="1" lang="zh-CN" altLang="en-US">
                  <a:latin typeface="Times New Roman" pitchFamily="18" charset="0"/>
                </a:rPr>
                <a:t>、</a:t>
              </a:r>
              <a:r>
                <a:rPr kumimoji="1" lang="en-US" altLang="zh-CN">
                  <a:latin typeface="Times New Roman" pitchFamily="18" charset="0"/>
                </a:rPr>
                <a:t>SRAM</a:t>
              </a:r>
              <a:r>
                <a:rPr kumimoji="1" lang="zh-CN" altLang="en-US">
                  <a:latin typeface="Times New Roman" pitchFamily="18" charset="0"/>
                </a:rPr>
                <a:t>的存储元</a:t>
              </a:r>
            </a:p>
          </p:txBody>
        </p:sp>
        <p:sp>
          <p:nvSpPr>
            <p:cNvPr id="21620" name="Line 16"/>
            <p:cNvSpPr>
              <a:spLocks noChangeShapeType="1"/>
            </p:cNvSpPr>
            <p:nvPr/>
          </p:nvSpPr>
          <p:spPr bwMode="auto">
            <a:xfrm>
              <a:off x="240" y="1392"/>
              <a:ext cx="1152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</p:grpSp>
      <p:sp>
        <p:nvSpPr>
          <p:cNvPr id="432145" name="Text Box 17"/>
          <p:cNvSpPr txBox="1">
            <a:spLocks noChangeArrowheads="1"/>
          </p:cNvSpPr>
          <p:nvPr/>
        </p:nvSpPr>
        <p:spPr bwMode="auto">
          <a:xfrm>
            <a:off x="1981200" y="5257800"/>
            <a:ext cx="24384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latin typeface="Times New Roman" pitchFamily="18" charset="0"/>
              </a:rPr>
              <a:t>六管静态存储单元</a:t>
            </a:r>
          </a:p>
        </p:txBody>
      </p:sp>
      <p:sp>
        <p:nvSpPr>
          <p:cNvPr id="432146" name="Text Box 18"/>
          <p:cNvSpPr txBox="1">
            <a:spLocks noChangeArrowheads="1"/>
          </p:cNvSpPr>
          <p:nvPr/>
        </p:nvSpPr>
        <p:spPr bwMode="auto">
          <a:xfrm>
            <a:off x="1763713" y="3644900"/>
            <a:ext cx="3810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solidFill>
                  <a:srgbClr val="FF3300"/>
                </a:solidFill>
                <a:latin typeface="Times New Roman" pitchFamily="18" charset="0"/>
              </a:rPr>
              <a:t>A</a:t>
            </a:r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0" y="2286000"/>
            <a:ext cx="4800600" cy="2987675"/>
            <a:chOff x="336" y="1584"/>
            <a:chExt cx="3024" cy="1882"/>
          </a:xfrm>
        </p:grpSpPr>
        <p:grpSp>
          <p:nvGrpSpPr>
            <p:cNvPr id="21540" name="Group 20"/>
            <p:cNvGrpSpPr>
              <a:grpSpLocks/>
            </p:cNvGrpSpPr>
            <p:nvPr/>
          </p:nvGrpSpPr>
          <p:grpSpPr bwMode="auto">
            <a:xfrm>
              <a:off x="336" y="1584"/>
              <a:ext cx="3024" cy="1882"/>
              <a:chOff x="336" y="1584"/>
              <a:chExt cx="3024" cy="1882"/>
            </a:xfrm>
          </p:grpSpPr>
          <p:grpSp>
            <p:nvGrpSpPr>
              <p:cNvPr id="21545" name="Group 21"/>
              <p:cNvGrpSpPr>
                <a:grpSpLocks/>
              </p:cNvGrpSpPr>
              <p:nvPr/>
            </p:nvGrpSpPr>
            <p:grpSpPr bwMode="auto">
              <a:xfrm>
                <a:off x="1680" y="2832"/>
                <a:ext cx="234" cy="192"/>
                <a:chOff x="1392" y="2064"/>
                <a:chExt cx="234" cy="192"/>
              </a:xfrm>
            </p:grpSpPr>
            <p:sp>
              <p:nvSpPr>
                <p:cNvPr id="21614" name="Line 22"/>
                <p:cNvSpPr>
                  <a:spLocks noChangeShapeType="1"/>
                </p:cNvSpPr>
                <p:nvPr/>
              </p:nvSpPr>
              <p:spPr bwMode="auto">
                <a:xfrm>
                  <a:off x="1392" y="211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21615" name="Line 23"/>
                <p:cNvSpPr>
                  <a:spLocks noChangeShapeType="1"/>
                </p:cNvSpPr>
                <p:nvPr/>
              </p:nvSpPr>
              <p:spPr bwMode="auto">
                <a:xfrm>
                  <a:off x="1392" y="2208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21616" name="Line 24"/>
                <p:cNvSpPr>
                  <a:spLocks noChangeShapeType="1"/>
                </p:cNvSpPr>
                <p:nvPr/>
              </p:nvSpPr>
              <p:spPr bwMode="auto">
                <a:xfrm>
                  <a:off x="1488" y="2064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21617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1530" y="2112"/>
                  <a:ext cx="6" cy="1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21618" name="Line 26"/>
                <p:cNvSpPr>
                  <a:spLocks noChangeShapeType="1"/>
                </p:cNvSpPr>
                <p:nvPr/>
              </p:nvSpPr>
              <p:spPr bwMode="auto">
                <a:xfrm>
                  <a:off x="1536" y="2160"/>
                  <a:ext cx="9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546" name="Group 27"/>
              <p:cNvGrpSpPr>
                <a:grpSpLocks/>
              </p:cNvGrpSpPr>
              <p:nvPr/>
            </p:nvGrpSpPr>
            <p:grpSpPr bwMode="auto">
              <a:xfrm>
                <a:off x="1680" y="2304"/>
                <a:ext cx="234" cy="192"/>
                <a:chOff x="1392" y="2064"/>
                <a:chExt cx="234" cy="192"/>
              </a:xfrm>
            </p:grpSpPr>
            <p:sp>
              <p:nvSpPr>
                <p:cNvPr id="21609" name="Line 28"/>
                <p:cNvSpPr>
                  <a:spLocks noChangeShapeType="1"/>
                </p:cNvSpPr>
                <p:nvPr/>
              </p:nvSpPr>
              <p:spPr bwMode="auto">
                <a:xfrm>
                  <a:off x="1392" y="211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21610" name="Line 29"/>
                <p:cNvSpPr>
                  <a:spLocks noChangeShapeType="1"/>
                </p:cNvSpPr>
                <p:nvPr/>
              </p:nvSpPr>
              <p:spPr bwMode="auto">
                <a:xfrm>
                  <a:off x="1392" y="2208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21611" name="Line 30"/>
                <p:cNvSpPr>
                  <a:spLocks noChangeShapeType="1"/>
                </p:cNvSpPr>
                <p:nvPr/>
              </p:nvSpPr>
              <p:spPr bwMode="auto">
                <a:xfrm>
                  <a:off x="1488" y="2064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21612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1530" y="2112"/>
                  <a:ext cx="6" cy="1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21613" name="Line 32"/>
                <p:cNvSpPr>
                  <a:spLocks noChangeShapeType="1"/>
                </p:cNvSpPr>
                <p:nvPr/>
              </p:nvSpPr>
              <p:spPr bwMode="auto">
                <a:xfrm>
                  <a:off x="1536" y="2160"/>
                  <a:ext cx="9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547" name="Group 33"/>
              <p:cNvGrpSpPr>
                <a:grpSpLocks/>
              </p:cNvGrpSpPr>
              <p:nvPr/>
            </p:nvGrpSpPr>
            <p:grpSpPr bwMode="auto">
              <a:xfrm flipH="1">
                <a:off x="2256" y="2832"/>
                <a:ext cx="234" cy="192"/>
                <a:chOff x="1392" y="2064"/>
                <a:chExt cx="234" cy="192"/>
              </a:xfrm>
            </p:grpSpPr>
            <p:sp>
              <p:nvSpPr>
                <p:cNvPr id="21604" name="Line 34"/>
                <p:cNvSpPr>
                  <a:spLocks noChangeShapeType="1"/>
                </p:cNvSpPr>
                <p:nvPr/>
              </p:nvSpPr>
              <p:spPr bwMode="auto">
                <a:xfrm>
                  <a:off x="1392" y="211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21605" name="Line 35"/>
                <p:cNvSpPr>
                  <a:spLocks noChangeShapeType="1"/>
                </p:cNvSpPr>
                <p:nvPr/>
              </p:nvSpPr>
              <p:spPr bwMode="auto">
                <a:xfrm>
                  <a:off x="1392" y="2208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21606" name="Line 36"/>
                <p:cNvSpPr>
                  <a:spLocks noChangeShapeType="1"/>
                </p:cNvSpPr>
                <p:nvPr/>
              </p:nvSpPr>
              <p:spPr bwMode="auto">
                <a:xfrm>
                  <a:off x="1488" y="2064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21607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1530" y="2112"/>
                  <a:ext cx="6" cy="1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21608" name="Line 38"/>
                <p:cNvSpPr>
                  <a:spLocks noChangeShapeType="1"/>
                </p:cNvSpPr>
                <p:nvPr/>
              </p:nvSpPr>
              <p:spPr bwMode="auto">
                <a:xfrm>
                  <a:off x="1536" y="2160"/>
                  <a:ext cx="9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548" name="Group 39"/>
              <p:cNvGrpSpPr>
                <a:grpSpLocks/>
              </p:cNvGrpSpPr>
              <p:nvPr/>
            </p:nvGrpSpPr>
            <p:grpSpPr bwMode="auto">
              <a:xfrm flipH="1">
                <a:off x="2256" y="2304"/>
                <a:ext cx="234" cy="192"/>
                <a:chOff x="1392" y="2064"/>
                <a:chExt cx="234" cy="192"/>
              </a:xfrm>
            </p:grpSpPr>
            <p:sp>
              <p:nvSpPr>
                <p:cNvPr id="21599" name="Line 40"/>
                <p:cNvSpPr>
                  <a:spLocks noChangeShapeType="1"/>
                </p:cNvSpPr>
                <p:nvPr/>
              </p:nvSpPr>
              <p:spPr bwMode="auto">
                <a:xfrm>
                  <a:off x="1392" y="211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21600" name="Line 41"/>
                <p:cNvSpPr>
                  <a:spLocks noChangeShapeType="1"/>
                </p:cNvSpPr>
                <p:nvPr/>
              </p:nvSpPr>
              <p:spPr bwMode="auto">
                <a:xfrm>
                  <a:off x="1392" y="2208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21601" name="Line 42"/>
                <p:cNvSpPr>
                  <a:spLocks noChangeShapeType="1"/>
                </p:cNvSpPr>
                <p:nvPr/>
              </p:nvSpPr>
              <p:spPr bwMode="auto">
                <a:xfrm>
                  <a:off x="1488" y="2064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21602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1530" y="2112"/>
                  <a:ext cx="6" cy="1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21603" name="Line 44"/>
                <p:cNvSpPr>
                  <a:spLocks noChangeShapeType="1"/>
                </p:cNvSpPr>
                <p:nvPr/>
              </p:nvSpPr>
              <p:spPr bwMode="auto">
                <a:xfrm>
                  <a:off x="1536" y="2160"/>
                  <a:ext cx="9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1549" name="Line 45"/>
              <p:cNvSpPr>
                <a:spLocks noChangeShapeType="1"/>
              </p:cNvSpPr>
              <p:nvPr/>
            </p:nvSpPr>
            <p:spPr bwMode="auto">
              <a:xfrm>
                <a:off x="1680" y="2448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1550" name="Line 46"/>
              <p:cNvSpPr>
                <a:spLocks noChangeShapeType="1"/>
              </p:cNvSpPr>
              <p:nvPr/>
            </p:nvSpPr>
            <p:spPr bwMode="auto">
              <a:xfrm>
                <a:off x="2496" y="2448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1551" name="Line 47"/>
              <p:cNvSpPr>
                <a:spLocks noChangeShapeType="1"/>
              </p:cNvSpPr>
              <p:nvPr/>
            </p:nvSpPr>
            <p:spPr bwMode="auto">
              <a:xfrm>
                <a:off x="1680" y="2640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1552" name="Line 48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1553" name="Line 49"/>
              <p:cNvSpPr>
                <a:spLocks noChangeShapeType="1"/>
              </p:cNvSpPr>
              <p:nvPr/>
            </p:nvSpPr>
            <p:spPr bwMode="auto">
              <a:xfrm>
                <a:off x="1968" y="2640"/>
                <a:ext cx="288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1554" name="Line 50"/>
              <p:cNvSpPr>
                <a:spLocks noChangeShapeType="1"/>
              </p:cNvSpPr>
              <p:nvPr/>
            </p:nvSpPr>
            <p:spPr bwMode="auto">
              <a:xfrm flipH="1">
                <a:off x="1920" y="2640"/>
                <a:ext cx="288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1555" name="Line 51"/>
              <p:cNvSpPr>
                <a:spLocks noChangeShapeType="1"/>
              </p:cNvSpPr>
              <p:nvPr/>
            </p:nvSpPr>
            <p:spPr bwMode="auto">
              <a:xfrm flipV="1">
                <a:off x="1920" y="2160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1556" name="Line 52"/>
              <p:cNvSpPr>
                <a:spLocks noChangeShapeType="1"/>
              </p:cNvSpPr>
              <p:nvPr/>
            </p:nvSpPr>
            <p:spPr bwMode="auto">
              <a:xfrm flipV="1">
                <a:off x="2256" y="2160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1557" name="Line 53"/>
              <p:cNvSpPr>
                <a:spLocks noChangeShapeType="1"/>
              </p:cNvSpPr>
              <p:nvPr/>
            </p:nvSpPr>
            <p:spPr bwMode="auto">
              <a:xfrm>
                <a:off x="1680" y="2160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1558" name="Line 54"/>
              <p:cNvSpPr>
                <a:spLocks noChangeShapeType="1"/>
              </p:cNvSpPr>
              <p:nvPr/>
            </p:nvSpPr>
            <p:spPr bwMode="auto">
              <a:xfrm>
                <a:off x="2496" y="2160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1559" name="Line 55"/>
              <p:cNvSpPr>
                <a:spLocks noChangeShapeType="1"/>
              </p:cNvSpPr>
              <p:nvPr/>
            </p:nvSpPr>
            <p:spPr bwMode="auto">
              <a:xfrm>
                <a:off x="1680" y="2160"/>
                <a:ext cx="8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1560" name="Line 56"/>
              <p:cNvSpPr>
                <a:spLocks noChangeShapeType="1"/>
              </p:cNvSpPr>
              <p:nvPr/>
            </p:nvSpPr>
            <p:spPr bwMode="auto">
              <a:xfrm flipV="1">
                <a:off x="2094" y="1968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1561" name="Oval 57"/>
              <p:cNvSpPr>
                <a:spLocks noChangeArrowheads="1"/>
              </p:cNvSpPr>
              <p:nvPr/>
            </p:nvSpPr>
            <p:spPr bwMode="auto">
              <a:xfrm>
                <a:off x="2064" y="1920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grpSp>
            <p:nvGrpSpPr>
              <p:cNvPr id="21562" name="Group 58"/>
              <p:cNvGrpSpPr>
                <a:grpSpLocks/>
              </p:cNvGrpSpPr>
              <p:nvPr/>
            </p:nvGrpSpPr>
            <p:grpSpPr bwMode="auto">
              <a:xfrm rot="-5400000">
                <a:off x="1131" y="2421"/>
                <a:ext cx="234" cy="192"/>
                <a:chOff x="1392" y="2064"/>
                <a:chExt cx="234" cy="192"/>
              </a:xfrm>
            </p:grpSpPr>
            <p:sp>
              <p:nvSpPr>
                <p:cNvPr id="21594" name="Line 59"/>
                <p:cNvSpPr>
                  <a:spLocks noChangeShapeType="1"/>
                </p:cNvSpPr>
                <p:nvPr/>
              </p:nvSpPr>
              <p:spPr bwMode="auto">
                <a:xfrm>
                  <a:off x="1392" y="211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21595" name="Line 60"/>
                <p:cNvSpPr>
                  <a:spLocks noChangeShapeType="1"/>
                </p:cNvSpPr>
                <p:nvPr/>
              </p:nvSpPr>
              <p:spPr bwMode="auto">
                <a:xfrm>
                  <a:off x="1392" y="2208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21596" name="Line 61"/>
                <p:cNvSpPr>
                  <a:spLocks noChangeShapeType="1"/>
                </p:cNvSpPr>
                <p:nvPr/>
              </p:nvSpPr>
              <p:spPr bwMode="auto">
                <a:xfrm>
                  <a:off x="1488" y="2064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21597" name="Line 62"/>
                <p:cNvSpPr>
                  <a:spLocks noChangeShapeType="1"/>
                </p:cNvSpPr>
                <p:nvPr/>
              </p:nvSpPr>
              <p:spPr bwMode="auto">
                <a:xfrm flipH="1">
                  <a:off x="1530" y="2112"/>
                  <a:ext cx="6" cy="1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21598" name="Line 63"/>
                <p:cNvSpPr>
                  <a:spLocks noChangeShapeType="1"/>
                </p:cNvSpPr>
                <p:nvPr/>
              </p:nvSpPr>
              <p:spPr bwMode="auto">
                <a:xfrm>
                  <a:off x="1536" y="2160"/>
                  <a:ext cx="9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563" name="Group 64"/>
              <p:cNvGrpSpPr>
                <a:grpSpLocks/>
              </p:cNvGrpSpPr>
              <p:nvPr/>
            </p:nvGrpSpPr>
            <p:grpSpPr bwMode="auto">
              <a:xfrm rot="-5400000">
                <a:off x="2811" y="2421"/>
                <a:ext cx="234" cy="192"/>
                <a:chOff x="1392" y="2064"/>
                <a:chExt cx="234" cy="192"/>
              </a:xfrm>
            </p:grpSpPr>
            <p:sp>
              <p:nvSpPr>
                <p:cNvPr id="21589" name="Line 65"/>
                <p:cNvSpPr>
                  <a:spLocks noChangeShapeType="1"/>
                </p:cNvSpPr>
                <p:nvPr/>
              </p:nvSpPr>
              <p:spPr bwMode="auto">
                <a:xfrm>
                  <a:off x="1392" y="211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21590" name="Line 66"/>
                <p:cNvSpPr>
                  <a:spLocks noChangeShapeType="1"/>
                </p:cNvSpPr>
                <p:nvPr/>
              </p:nvSpPr>
              <p:spPr bwMode="auto">
                <a:xfrm>
                  <a:off x="1392" y="2208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21591" name="Line 67"/>
                <p:cNvSpPr>
                  <a:spLocks noChangeShapeType="1"/>
                </p:cNvSpPr>
                <p:nvPr/>
              </p:nvSpPr>
              <p:spPr bwMode="auto">
                <a:xfrm>
                  <a:off x="1488" y="2064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21592" name="Line 68"/>
                <p:cNvSpPr>
                  <a:spLocks noChangeShapeType="1"/>
                </p:cNvSpPr>
                <p:nvPr/>
              </p:nvSpPr>
              <p:spPr bwMode="auto">
                <a:xfrm flipH="1">
                  <a:off x="1530" y="2112"/>
                  <a:ext cx="6" cy="1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21593" name="Line 69"/>
                <p:cNvSpPr>
                  <a:spLocks noChangeShapeType="1"/>
                </p:cNvSpPr>
                <p:nvPr/>
              </p:nvSpPr>
              <p:spPr bwMode="auto">
                <a:xfrm>
                  <a:off x="1536" y="2160"/>
                  <a:ext cx="9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1564" name="Line 70"/>
              <p:cNvSpPr>
                <a:spLocks noChangeShapeType="1"/>
              </p:cNvSpPr>
              <p:nvPr/>
            </p:nvSpPr>
            <p:spPr bwMode="auto">
              <a:xfrm>
                <a:off x="1296" y="2640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1565" name="Line 71"/>
              <p:cNvSpPr>
                <a:spLocks noChangeShapeType="1"/>
              </p:cNvSpPr>
              <p:nvPr/>
            </p:nvSpPr>
            <p:spPr bwMode="auto">
              <a:xfrm>
                <a:off x="2496" y="2640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1566" name="Line 72"/>
              <p:cNvSpPr>
                <a:spLocks noChangeShapeType="1"/>
              </p:cNvSpPr>
              <p:nvPr/>
            </p:nvSpPr>
            <p:spPr bwMode="auto">
              <a:xfrm flipH="1">
                <a:off x="1104" y="264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1567" name="Line 73"/>
              <p:cNvSpPr>
                <a:spLocks noChangeShapeType="1"/>
              </p:cNvSpPr>
              <p:nvPr/>
            </p:nvSpPr>
            <p:spPr bwMode="auto">
              <a:xfrm flipH="1">
                <a:off x="2976" y="264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1568" name="Line 74"/>
              <p:cNvSpPr>
                <a:spLocks noChangeShapeType="1"/>
              </p:cNvSpPr>
              <p:nvPr/>
            </p:nvSpPr>
            <p:spPr bwMode="auto">
              <a:xfrm>
                <a:off x="1104" y="2304"/>
                <a:ext cx="0" cy="8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1569" name="Line 75"/>
              <p:cNvSpPr>
                <a:spLocks noChangeShapeType="1"/>
              </p:cNvSpPr>
              <p:nvPr/>
            </p:nvSpPr>
            <p:spPr bwMode="auto">
              <a:xfrm>
                <a:off x="3072" y="2256"/>
                <a:ext cx="0" cy="8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1570" name="Line 76"/>
              <p:cNvSpPr>
                <a:spLocks noChangeShapeType="1"/>
              </p:cNvSpPr>
              <p:nvPr/>
            </p:nvSpPr>
            <p:spPr bwMode="auto">
              <a:xfrm>
                <a:off x="1680" y="297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1571" name="Line 77"/>
              <p:cNvSpPr>
                <a:spLocks noChangeShapeType="1"/>
              </p:cNvSpPr>
              <p:nvPr/>
            </p:nvSpPr>
            <p:spPr bwMode="auto">
              <a:xfrm>
                <a:off x="2496" y="297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1572" name="Line 78"/>
              <p:cNvSpPr>
                <a:spLocks noChangeShapeType="1"/>
              </p:cNvSpPr>
              <p:nvPr/>
            </p:nvSpPr>
            <p:spPr bwMode="auto">
              <a:xfrm>
                <a:off x="1680" y="3168"/>
                <a:ext cx="8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1573" name="Line 79"/>
              <p:cNvSpPr>
                <a:spLocks noChangeShapeType="1"/>
              </p:cNvSpPr>
              <p:nvPr/>
            </p:nvSpPr>
            <p:spPr bwMode="auto">
              <a:xfrm>
                <a:off x="2064" y="3168"/>
                <a:ext cx="0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1574" name="Line 80"/>
              <p:cNvSpPr>
                <a:spLocks noChangeShapeType="1"/>
              </p:cNvSpPr>
              <p:nvPr/>
            </p:nvSpPr>
            <p:spPr bwMode="auto">
              <a:xfrm>
                <a:off x="2016" y="326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1575" name="Text Box 81"/>
              <p:cNvSpPr txBox="1">
                <a:spLocks noChangeArrowheads="1"/>
              </p:cNvSpPr>
              <p:nvPr/>
            </p:nvSpPr>
            <p:spPr bwMode="auto">
              <a:xfrm>
                <a:off x="1392" y="2784"/>
                <a:ext cx="288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r>
                  <a:rPr kumimoji="1" lang="en-US" altLang="zh-CN">
                    <a:latin typeface="Times New Roman" pitchFamily="18" charset="0"/>
                  </a:rPr>
                  <a:t>T</a:t>
                </a:r>
                <a:r>
                  <a:rPr kumimoji="1" lang="en-US" altLang="zh-CN" baseline="-25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21576" name="Text Box 82"/>
              <p:cNvSpPr txBox="1">
                <a:spLocks noChangeArrowheads="1"/>
              </p:cNvSpPr>
              <p:nvPr/>
            </p:nvSpPr>
            <p:spPr bwMode="auto">
              <a:xfrm>
                <a:off x="2496" y="2832"/>
                <a:ext cx="288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r>
                  <a:rPr kumimoji="1" lang="en-US" altLang="zh-CN">
                    <a:latin typeface="Times New Roman" pitchFamily="18" charset="0"/>
                  </a:rPr>
                  <a:t>T</a:t>
                </a:r>
                <a:r>
                  <a:rPr kumimoji="1" lang="en-US" altLang="zh-CN" baseline="-250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21577" name="Text Box 83"/>
              <p:cNvSpPr txBox="1">
                <a:spLocks noChangeArrowheads="1"/>
              </p:cNvSpPr>
              <p:nvPr/>
            </p:nvSpPr>
            <p:spPr bwMode="auto">
              <a:xfrm>
                <a:off x="1392" y="2256"/>
                <a:ext cx="288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r>
                  <a:rPr kumimoji="1" lang="en-US" altLang="zh-CN">
                    <a:latin typeface="Times New Roman" pitchFamily="18" charset="0"/>
                  </a:rPr>
                  <a:t>T</a:t>
                </a:r>
                <a:r>
                  <a:rPr kumimoji="1" lang="en-US" altLang="zh-CN" baseline="-2500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21578" name="Text Box 84"/>
              <p:cNvSpPr txBox="1">
                <a:spLocks noChangeArrowheads="1"/>
              </p:cNvSpPr>
              <p:nvPr/>
            </p:nvSpPr>
            <p:spPr bwMode="auto">
              <a:xfrm>
                <a:off x="2496" y="2256"/>
                <a:ext cx="288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r>
                  <a:rPr kumimoji="1" lang="en-US" altLang="zh-CN">
                    <a:latin typeface="Times New Roman" pitchFamily="18" charset="0"/>
                  </a:rPr>
                  <a:t>T</a:t>
                </a:r>
                <a:r>
                  <a:rPr kumimoji="1" lang="en-US" altLang="zh-CN" baseline="-25000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21579" name="Text Box 85"/>
              <p:cNvSpPr txBox="1">
                <a:spLocks noChangeArrowheads="1"/>
              </p:cNvSpPr>
              <p:nvPr/>
            </p:nvSpPr>
            <p:spPr bwMode="auto">
              <a:xfrm>
                <a:off x="1104" y="2640"/>
                <a:ext cx="288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r>
                  <a:rPr kumimoji="1" lang="en-US" altLang="zh-CN">
                    <a:latin typeface="Times New Roman" pitchFamily="18" charset="0"/>
                  </a:rPr>
                  <a:t>T</a:t>
                </a:r>
                <a:r>
                  <a:rPr kumimoji="1" lang="en-US" altLang="zh-CN" baseline="-25000">
                    <a:latin typeface="Times New Roman" pitchFamily="18" charset="0"/>
                  </a:rPr>
                  <a:t>5</a:t>
                </a:r>
              </a:p>
            </p:txBody>
          </p:sp>
          <p:sp>
            <p:nvSpPr>
              <p:cNvPr id="21580" name="Text Box 86"/>
              <p:cNvSpPr txBox="1">
                <a:spLocks noChangeArrowheads="1"/>
              </p:cNvSpPr>
              <p:nvPr/>
            </p:nvSpPr>
            <p:spPr bwMode="auto">
              <a:xfrm>
                <a:off x="2736" y="2640"/>
                <a:ext cx="288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r>
                  <a:rPr kumimoji="1" lang="en-US" altLang="zh-CN">
                    <a:latin typeface="Times New Roman" pitchFamily="18" charset="0"/>
                  </a:rPr>
                  <a:t>T</a:t>
                </a:r>
                <a:r>
                  <a:rPr kumimoji="1" lang="en-US" altLang="zh-CN" baseline="-25000">
                    <a:latin typeface="Times New Roman" pitchFamily="18" charset="0"/>
                  </a:rPr>
                  <a:t>6</a:t>
                </a:r>
              </a:p>
            </p:txBody>
          </p:sp>
          <p:sp>
            <p:nvSpPr>
              <p:cNvPr id="21581" name="Line 87"/>
              <p:cNvSpPr>
                <a:spLocks noChangeShapeType="1"/>
              </p:cNvSpPr>
              <p:nvPr/>
            </p:nvSpPr>
            <p:spPr bwMode="auto">
              <a:xfrm>
                <a:off x="2934" y="1782"/>
                <a:ext cx="0" cy="6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1582" name="Line 88"/>
              <p:cNvSpPr>
                <a:spLocks noChangeShapeType="1"/>
              </p:cNvSpPr>
              <p:nvPr/>
            </p:nvSpPr>
            <p:spPr bwMode="auto">
              <a:xfrm>
                <a:off x="1254" y="1776"/>
                <a:ext cx="0" cy="6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1583" name="Line 89"/>
              <p:cNvSpPr>
                <a:spLocks noChangeShapeType="1"/>
              </p:cNvSpPr>
              <p:nvPr/>
            </p:nvSpPr>
            <p:spPr bwMode="auto">
              <a:xfrm>
                <a:off x="1104" y="1776"/>
                <a:ext cx="192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1584" name="Text Box 90"/>
              <p:cNvSpPr txBox="1">
                <a:spLocks noChangeArrowheads="1"/>
              </p:cNvSpPr>
              <p:nvPr/>
            </p:nvSpPr>
            <p:spPr bwMode="auto">
              <a:xfrm>
                <a:off x="960" y="3216"/>
                <a:ext cx="432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r>
                  <a:rPr kumimoji="1" lang="en-US" altLang="zh-CN">
                    <a:latin typeface="Times New Roman" pitchFamily="18" charset="0"/>
                  </a:rPr>
                  <a:t>D</a:t>
                </a:r>
                <a:r>
                  <a:rPr kumimoji="1" lang="zh-CN" altLang="en-US">
                    <a:latin typeface="Times New Roman" pitchFamily="18" charset="0"/>
                  </a:rPr>
                  <a:t>线</a:t>
                </a:r>
                <a:endParaRPr kumimoji="1" lang="zh-CN" altLang="en-US" baseline="-25000">
                  <a:latin typeface="Times New Roman" pitchFamily="18" charset="0"/>
                </a:endParaRPr>
              </a:p>
            </p:txBody>
          </p:sp>
          <p:grpSp>
            <p:nvGrpSpPr>
              <p:cNvPr id="21585" name="Group 91"/>
              <p:cNvGrpSpPr>
                <a:grpSpLocks/>
              </p:cNvGrpSpPr>
              <p:nvPr/>
            </p:nvGrpSpPr>
            <p:grpSpPr bwMode="auto">
              <a:xfrm>
                <a:off x="2880" y="3168"/>
                <a:ext cx="480" cy="250"/>
                <a:chOff x="2688" y="2784"/>
                <a:chExt cx="480" cy="250"/>
              </a:xfrm>
            </p:grpSpPr>
            <p:sp>
              <p:nvSpPr>
                <p:cNvPr id="21587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2688" y="2784"/>
                  <a:ext cx="480" cy="25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r>
                    <a:rPr kumimoji="1" lang="en-US" altLang="zh-CN">
                      <a:latin typeface="Times New Roman" pitchFamily="18" charset="0"/>
                    </a:rPr>
                    <a:t>D</a:t>
                  </a:r>
                  <a:r>
                    <a:rPr kumimoji="1" lang="zh-CN" altLang="en-US">
                      <a:latin typeface="Times New Roman" pitchFamily="18" charset="0"/>
                    </a:rPr>
                    <a:t>线</a:t>
                  </a:r>
                </a:p>
              </p:txBody>
            </p:sp>
            <p:sp>
              <p:nvSpPr>
                <p:cNvPr id="21588" name="Line 93"/>
                <p:cNvSpPr>
                  <a:spLocks noChangeShapeType="1"/>
                </p:cNvSpPr>
                <p:nvPr/>
              </p:nvSpPr>
              <p:spPr bwMode="auto">
                <a:xfrm>
                  <a:off x="2768" y="2784"/>
                  <a:ext cx="16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1586" name="Text Box 94"/>
              <p:cNvSpPr txBox="1">
                <a:spLocks noChangeArrowheads="1"/>
              </p:cNvSpPr>
              <p:nvPr/>
            </p:nvSpPr>
            <p:spPr bwMode="auto">
              <a:xfrm>
                <a:off x="336" y="1584"/>
                <a:ext cx="768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r>
                  <a:rPr kumimoji="1" lang="zh-CN" altLang="en-US">
                    <a:latin typeface="Times New Roman" pitchFamily="18" charset="0"/>
                  </a:rPr>
                  <a:t>选择线</a:t>
                </a:r>
                <a:r>
                  <a:rPr kumimoji="1" lang="en-US" altLang="zh-CN">
                    <a:latin typeface="Times New Roman" pitchFamily="18" charset="0"/>
                  </a:rPr>
                  <a:t>X</a:t>
                </a:r>
                <a:endParaRPr kumimoji="1" lang="en-US" altLang="zh-CN" baseline="-25000">
                  <a:latin typeface="Times New Roman" pitchFamily="18" charset="0"/>
                </a:endParaRPr>
              </a:p>
            </p:txBody>
          </p:sp>
        </p:grpSp>
        <p:sp>
          <p:nvSpPr>
            <p:cNvPr id="21541" name="Oval 95"/>
            <p:cNvSpPr>
              <a:spLocks noChangeArrowheads="1"/>
            </p:cNvSpPr>
            <p:nvPr/>
          </p:nvSpPr>
          <p:spPr bwMode="auto">
            <a:xfrm>
              <a:off x="2472" y="2620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1542" name="Oval 96"/>
            <p:cNvSpPr>
              <a:spLocks noChangeArrowheads="1"/>
            </p:cNvSpPr>
            <p:nvPr/>
          </p:nvSpPr>
          <p:spPr bwMode="auto">
            <a:xfrm>
              <a:off x="1661" y="2628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1543" name="Oval 97"/>
            <p:cNvSpPr>
              <a:spLocks noChangeArrowheads="1"/>
            </p:cNvSpPr>
            <p:nvPr/>
          </p:nvSpPr>
          <p:spPr bwMode="auto">
            <a:xfrm>
              <a:off x="2073" y="2124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1544" name="Text Box 98"/>
            <p:cNvSpPr txBox="1">
              <a:spLocks noChangeArrowheads="1"/>
            </p:cNvSpPr>
            <p:nvPr/>
          </p:nvSpPr>
          <p:spPr bwMode="auto">
            <a:xfrm>
              <a:off x="2016" y="1776"/>
              <a:ext cx="43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V</a:t>
              </a:r>
              <a:r>
                <a:rPr kumimoji="1" lang="en-US" altLang="zh-CN" baseline="-25000">
                  <a:latin typeface="Times New Roman" pitchFamily="18" charset="0"/>
                </a:rPr>
                <a:t>CC</a:t>
              </a:r>
            </a:p>
          </p:txBody>
        </p:sp>
      </p:grpSp>
      <p:sp>
        <p:nvSpPr>
          <p:cNvPr id="432227" name="Text Box 99"/>
          <p:cNvSpPr txBox="1">
            <a:spLocks noChangeArrowheads="1"/>
          </p:cNvSpPr>
          <p:nvPr/>
        </p:nvSpPr>
        <p:spPr bwMode="auto">
          <a:xfrm>
            <a:off x="4419600" y="1752600"/>
            <a:ext cx="45720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latin typeface="Times New Roman" pitchFamily="18" charset="0"/>
              </a:rPr>
              <a:t>静态下约定：</a:t>
            </a:r>
            <a:r>
              <a:rPr kumimoji="1" lang="en-US" altLang="zh-CN">
                <a:latin typeface="Times New Roman" pitchFamily="18" charset="0"/>
              </a:rPr>
              <a:t>T</a:t>
            </a:r>
            <a:r>
              <a:rPr kumimoji="1" lang="en-US" altLang="zh-CN" baseline="-25000">
                <a:latin typeface="Times New Roman" pitchFamily="18" charset="0"/>
              </a:rPr>
              <a:t>1</a:t>
            </a:r>
            <a:r>
              <a:rPr kumimoji="1" lang="zh-CN" altLang="en-US">
                <a:latin typeface="Times New Roman" pitchFamily="18" charset="0"/>
              </a:rPr>
              <a:t>截止，</a:t>
            </a:r>
            <a:r>
              <a:rPr kumimoji="1" lang="en-US" altLang="zh-CN">
                <a:latin typeface="Times New Roman" pitchFamily="18" charset="0"/>
              </a:rPr>
              <a:t>T</a:t>
            </a:r>
            <a:r>
              <a:rPr kumimoji="1" lang="en-US" altLang="zh-CN" baseline="-25000">
                <a:latin typeface="Times New Roman" pitchFamily="18" charset="0"/>
              </a:rPr>
              <a:t>2</a:t>
            </a:r>
            <a:r>
              <a:rPr kumimoji="1" lang="zh-CN" altLang="en-US">
                <a:latin typeface="Times New Roman" pitchFamily="18" charset="0"/>
              </a:rPr>
              <a:t>导通，存“</a:t>
            </a:r>
            <a:r>
              <a:rPr kumimoji="1" lang="en-US" altLang="zh-CN">
                <a:latin typeface="Times New Roman" pitchFamily="18" charset="0"/>
              </a:rPr>
              <a:t>1”</a:t>
            </a:r>
          </a:p>
        </p:txBody>
      </p:sp>
      <p:sp>
        <p:nvSpPr>
          <p:cNvPr id="432228" name="Text Box 100"/>
          <p:cNvSpPr txBox="1">
            <a:spLocks noChangeArrowheads="1"/>
          </p:cNvSpPr>
          <p:nvPr/>
        </p:nvSpPr>
        <p:spPr bwMode="auto">
          <a:xfrm>
            <a:off x="6010275" y="2133600"/>
            <a:ext cx="30480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T</a:t>
            </a:r>
            <a:r>
              <a:rPr kumimoji="1" lang="en-US" altLang="zh-CN" baseline="-25000">
                <a:latin typeface="Times New Roman" pitchFamily="18" charset="0"/>
              </a:rPr>
              <a:t>1</a:t>
            </a:r>
            <a:r>
              <a:rPr kumimoji="1" lang="zh-CN" altLang="en-US">
                <a:latin typeface="Times New Roman" pitchFamily="18" charset="0"/>
              </a:rPr>
              <a:t>导通，</a:t>
            </a:r>
            <a:r>
              <a:rPr kumimoji="1" lang="en-US" altLang="zh-CN">
                <a:latin typeface="Times New Roman" pitchFamily="18" charset="0"/>
              </a:rPr>
              <a:t>T</a:t>
            </a:r>
            <a:r>
              <a:rPr kumimoji="1" lang="en-US" altLang="zh-CN" baseline="-25000">
                <a:latin typeface="Times New Roman" pitchFamily="18" charset="0"/>
              </a:rPr>
              <a:t>2</a:t>
            </a:r>
            <a:r>
              <a:rPr kumimoji="1" lang="zh-CN" altLang="en-US">
                <a:latin typeface="Times New Roman" pitchFamily="18" charset="0"/>
              </a:rPr>
              <a:t>截止，存“</a:t>
            </a:r>
            <a:r>
              <a:rPr kumimoji="1" lang="en-US" altLang="zh-CN">
                <a:latin typeface="Times New Roman" pitchFamily="18" charset="0"/>
              </a:rPr>
              <a:t>0”</a:t>
            </a:r>
          </a:p>
        </p:txBody>
      </p:sp>
      <p:sp>
        <p:nvSpPr>
          <p:cNvPr id="432229" name="Text Box 101"/>
          <p:cNvSpPr txBox="1">
            <a:spLocks noChangeArrowheads="1"/>
          </p:cNvSpPr>
          <p:nvPr/>
        </p:nvSpPr>
        <p:spPr bwMode="auto">
          <a:xfrm>
            <a:off x="4716463" y="2565400"/>
            <a:ext cx="792162" cy="415925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latin typeface="Times New Roman" pitchFamily="18" charset="0"/>
              </a:rPr>
              <a:t>写入</a:t>
            </a:r>
          </a:p>
        </p:txBody>
      </p:sp>
      <p:sp>
        <p:nvSpPr>
          <p:cNvPr id="432230" name="Text Box 102"/>
          <p:cNvSpPr txBox="1">
            <a:spLocks noChangeArrowheads="1"/>
          </p:cNvSpPr>
          <p:nvPr/>
        </p:nvSpPr>
        <p:spPr bwMode="auto">
          <a:xfrm>
            <a:off x="5638800" y="2590800"/>
            <a:ext cx="2209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kumimoji="1" lang="en-US" altLang="zh-CN">
                <a:solidFill>
                  <a:srgbClr val="FF3300"/>
                </a:solidFill>
                <a:latin typeface="Times New Roman" pitchFamily="18" charset="0"/>
              </a:rPr>
              <a:t>*</a:t>
            </a:r>
            <a:r>
              <a:rPr kumimoji="1" lang="en-US" altLang="zh-CN">
                <a:solidFill>
                  <a:srgbClr val="66FF33"/>
                </a:solidFill>
                <a:latin typeface="Times New Roman" pitchFamily="18" charset="0"/>
              </a:rPr>
              <a:t> </a:t>
            </a:r>
            <a:r>
              <a:rPr kumimoji="1" lang="zh-CN" altLang="en-US">
                <a:latin typeface="Times New Roman" pitchFamily="18" charset="0"/>
              </a:rPr>
              <a:t>数据放在</a:t>
            </a:r>
            <a:r>
              <a:rPr kumimoji="1" lang="en-US" altLang="zh-CN">
                <a:latin typeface="Times New Roman" pitchFamily="18" charset="0"/>
              </a:rPr>
              <a:t>D</a:t>
            </a:r>
            <a:r>
              <a:rPr kumimoji="1" lang="zh-CN" altLang="en-US">
                <a:latin typeface="Times New Roman" pitchFamily="18" charset="0"/>
              </a:rPr>
              <a:t>线上</a:t>
            </a:r>
          </a:p>
        </p:txBody>
      </p:sp>
      <p:sp>
        <p:nvSpPr>
          <p:cNvPr id="432231" name="Text Box 103"/>
          <p:cNvSpPr txBox="1">
            <a:spLocks noChangeArrowheads="1"/>
          </p:cNvSpPr>
          <p:nvPr/>
        </p:nvSpPr>
        <p:spPr bwMode="auto">
          <a:xfrm>
            <a:off x="5638800" y="2971800"/>
            <a:ext cx="368617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kumimoji="1" lang="en-US" altLang="zh-CN">
                <a:solidFill>
                  <a:srgbClr val="FF3300"/>
                </a:solidFill>
                <a:latin typeface="Times New Roman" pitchFamily="18" charset="0"/>
              </a:rPr>
              <a:t>*</a:t>
            </a:r>
            <a:r>
              <a:rPr kumimoji="1" lang="en-US" altLang="zh-CN">
                <a:solidFill>
                  <a:srgbClr val="66FF33"/>
                </a:solidFill>
                <a:latin typeface="Times New Roman" pitchFamily="18" charset="0"/>
              </a:rPr>
              <a:t> </a:t>
            </a:r>
            <a:r>
              <a:rPr kumimoji="1" lang="zh-CN" altLang="en-US">
                <a:latin typeface="Times New Roman" pitchFamily="18" charset="0"/>
              </a:rPr>
              <a:t>字选择线</a:t>
            </a:r>
            <a:r>
              <a:rPr kumimoji="1" lang="en-US" altLang="zh-CN">
                <a:latin typeface="Times New Roman" pitchFamily="18" charset="0"/>
              </a:rPr>
              <a:t>X</a:t>
            </a:r>
            <a:r>
              <a:rPr kumimoji="1" lang="zh-CN" altLang="en-US">
                <a:latin typeface="Times New Roman" pitchFamily="18" charset="0"/>
              </a:rPr>
              <a:t>高电平（送地址）</a:t>
            </a:r>
          </a:p>
        </p:txBody>
      </p:sp>
      <p:sp>
        <p:nvSpPr>
          <p:cNvPr id="432232" name="Text Box 104"/>
          <p:cNvSpPr txBox="1">
            <a:spLocks noChangeArrowheads="1"/>
          </p:cNvSpPr>
          <p:nvPr/>
        </p:nvSpPr>
        <p:spPr bwMode="auto">
          <a:xfrm>
            <a:off x="5638800" y="3352800"/>
            <a:ext cx="2590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kumimoji="1" lang="en-US" altLang="zh-CN">
                <a:solidFill>
                  <a:srgbClr val="FF3300"/>
                </a:solidFill>
                <a:latin typeface="Times New Roman" pitchFamily="18" charset="0"/>
              </a:rPr>
              <a:t>*</a:t>
            </a:r>
            <a:r>
              <a:rPr kumimoji="1" lang="en-US" altLang="zh-CN">
                <a:solidFill>
                  <a:srgbClr val="66FF33"/>
                </a:solidFill>
                <a:latin typeface="Times New Roman" pitchFamily="18" charset="0"/>
              </a:rPr>
              <a:t> </a:t>
            </a:r>
            <a:r>
              <a:rPr kumimoji="1" lang="en-US" altLang="zh-CN">
                <a:latin typeface="Times New Roman" pitchFamily="18" charset="0"/>
              </a:rPr>
              <a:t>T</a:t>
            </a:r>
            <a:r>
              <a:rPr kumimoji="1" lang="en-US" altLang="zh-CN" baseline="-25000">
                <a:latin typeface="Times New Roman" pitchFamily="18" charset="0"/>
              </a:rPr>
              <a:t>5</a:t>
            </a:r>
            <a:r>
              <a:rPr kumimoji="1" lang="en-US" altLang="zh-CN">
                <a:latin typeface="Times New Roman" pitchFamily="18" charset="0"/>
              </a:rPr>
              <a:t>T</a:t>
            </a:r>
            <a:r>
              <a:rPr kumimoji="1" lang="en-US" altLang="zh-CN" baseline="-25000">
                <a:latin typeface="Times New Roman" pitchFamily="18" charset="0"/>
              </a:rPr>
              <a:t>6</a:t>
            </a:r>
            <a:r>
              <a:rPr kumimoji="1" lang="zh-CN" altLang="en-US">
                <a:latin typeface="Times New Roman" pitchFamily="18" charset="0"/>
              </a:rPr>
              <a:t>导通</a:t>
            </a:r>
          </a:p>
        </p:txBody>
      </p:sp>
      <p:sp>
        <p:nvSpPr>
          <p:cNvPr id="432233" name="Text Box 105"/>
          <p:cNvSpPr txBox="1">
            <a:spLocks noChangeArrowheads="1"/>
          </p:cNvSpPr>
          <p:nvPr/>
        </p:nvSpPr>
        <p:spPr bwMode="auto">
          <a:xfrm>
            <a:off x="5638800" y="3733800"/>
            <a:ext cx="2590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kumimoji="1" lang="en-US" altLang="zh-CN">
                <a:solidFill>
                  <a:srgbClr val="FF3300"/>
                </a:solidFill>
                <a:latin typeface="Times New Roman" pitchFamily="18" charset="0"/>
              </a:rPr>
              <a:t>*</a:t>
            </a:r>
            <a:r>
              <a:rPr kumimoji="1" lang="en-US" altLang="zh-CN">
                <a:solidFill>
                  <a:srgbClr val="66FF33"/>
                </a:solidFill>
                <a:latin typeface="Times New Roman" pitchFamily="18" charset="0"/>
              </a:rPr>
              <a:t> </a:t>
            </a:r>
            <a:r>
              <a:rPr kumimoji="1" lang="en-US" altLang="zh-CN">
                <a:latin typeface="Times New Roman" pitchFamily="18" charset="0"/>
              </a:rPr>
              <a:t>A=D</a:t>
            </a:r>
            <a:r>
              <a:rPr kumimoji="1" lang="zh-CN" altLang="en-US">
                <a:latin typeface="Times New Roman" pitchFamily="18" charset="0"/>
              </a:rPr>
              <a:t>线</a:t>
            </a:r>
          </a:p>
        </p:txBody>
      </p:sp>
      <p:sp>
        <p:nvSpPr>
          <p:cNvPr id="432234" name="Text Box 106"/>
          <p:cNvSpPr txBox="1">
            <a:spLocks noChangeArrowheads="1"/>
          </p:cNvSpPr>
          <p:nvPr/>
        </p:nvSpPr>
        <p:spPr bwMode="auto">
          <a:xfrm>
            <a:off x="5638800" y="4114800"/>
            <a:ext cx="3505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kumimoji="1" lang="en-US" altLang="zh-CN">
                <a:solidFill>
                  <a:srgbClr val="FF3300"/>
                </a:solidFill>
                <a:latin typeface="Times New Roman" pitchFamily="18" charset="0"/>
              </a:rPr>
              <a:t>*</a:t>
            </a:r>
            <a:r>
              <a:rPr kumimoji="1" lang="en-US" altLang="zh-CN">
                <a:solidFill>
                  <a:srgbClr val="66FF33"/>
                </a:solidFill>
                <a:latin typeface="Times New Roman" pitchFamily="18" charset="0"/>
              </a:rPr>
              <a:t> </a:t>
            </a:r>
            <a:r>
              <a:rPr kumimoji="1" lang="en-US" altLang="zh-CN">
                <a:latin typeface="Times New Roman" pitchFamily="18" charset="0"/>
              </a:rPr>
              <a:t>D=1   T</a:t>
            </a:r>
            <a:r>
              <a:rPr kumimoji="1" lang="en-US" altLang="zh-CN" baseline="-25000">
                <a:latin typeface="Times New Roman" pitchFamily="18" charset="0"/>
              </a:rPr>
              <a:t>2</a:t>
            </a:r>
            <a:r>
              <a:rPr kumimoji="1" lang="zh-CN" altLang="en-US">
                <a:latin typeface="Times New Roman" pitchFamily="18" charset="0"/>
              </a:rPr>
              <a:t>导通，</a:t>
            </a:r>
            <a:r>
              <a:rPr kumimoji="1" lang="en-US" altLang="zh-CN">
                <a:latin typeface="Times New Roman" pitchFamily="18" charset="0"/>
              </a:rPr>
              <a:t>T</a:t>
            </a:r>
            <a:r>
              <a:rPr kumimoji="1" lang="en-US" altLang="zh-CN" baseline="-25000">
                <a:latin typeface="Times New Roman" pitchFamily="18" charset="0"/>
              </a:rPr>
              <a:t>1</a:t>
            </a:r>
            <a:r>
              <a:rPr kumimoji="1" lang="zh-CN" altLang="en-US">
                <a:latin typeface="Times New Roman" pitchFamily="18" charset="0"/>
              </a:rPr>
              <a:t>截止，写</a:t>
            </a:r>
            <a:r>
              <a:rPr kumimoji="1" lang="en-US" altLang="zh-CN">
                <a:latin typeface="Times New Roman" pitchFamily="18" charset="0"/>
              </a:rPr>
              <a:t>1   </a:t>
            </a:r>
          </a:p>
        </p:txBody>
      </p:sp>
      <p:sp>
        <p:nvSpPr>
          <p:cNvPr id="432235" name="Text Box 107"/>
          <p:cNvSpPr txBox="1">
            <a:spLocks noChangeArrowheads="1"/>
          </p:cNvSpPr>
          <p:nvPr/>
        </p:nvSpPr>
        <p:spPr bwMode="auto">
          <a:xfrm>
            <a:off x="5791200" y="4419600"/>
            <a:ext cx="3352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D=0   T</a:t>
            </a:r>
            <a:r>
              <a:rPr kumimoji="1" lang="en-US" altLang="zh-CN" baseline="-25000">
                <a:latin typeface="Times New Roman" pitchFamily="18" charset="0"/>
              </a:rPr>
              <a:t>2</a:t>
            </a:r>
            <a:r>
              <a:rPr kumimoji="1" lang="zh-CN" altLang="en-US">
                <a:latin typeface="Times New Roman" pitchFamily="18" charset="0"/>
              </a:rPr>
              <a:t>截止，</a:t>
            </a:r>
            <a:r>
              <a:rPr kumimoji="1" lang="en-US" altLang="zh-CN">
                <a:latin typeface="Times New Roman" pitchFamily="18" charset="0"/>
              </a:rPr>
              <a:t>T</a:t>
            </a:r>
            <a:r>
              <a:rPr kumimoji="1" lang="en-US" altLang="zh-CN" baseline="-25000">
                <a:latin typeface="Times New Roman" pitchFamily="18" charset="0"/>
              </a:rPr>
              <a:t>1</a:t>
            </a:r>
            <a:r>
              <a:rPr kumimoji="1" lang="zh-CN" altLang="en-US">
                <a:latin typeface="Times New Roman" pitchFamily="18" charset="0"/>
              </a:rPr>
              <a:t>导通，写</a:t>
            </a:r>
            <a:r>
              <a:rPr kumimoji="1" lang="en-US" altLang="zh-CN">
                <a:latin typeface="Times New Roman" pitchFamily="18" charset="0"/>
              </a:rPr>
              <a:t>0</a:t>
            </a:r>
          </a:p>
        </p:txBody>
      </p:sp>
      <p:sp>
        <p:nvSpPr>
          <p:cNvPr id="432236" name="Text Box 108"/>
          <p:cNvSpPr txBox="1">
            <a:spLocks noChangeArrowheads="1"/>
          </p:cNvSpPr>
          <p:nvPr/>
        </p:nvSpPr>
        <p:spPr bwMode="auto">
          <a:xfrm>
            <a:off x="5638800" y="4800600"/>
            <a:ext cx="2971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kumimoji="1" lang="en-US" altLang="zh-CN">
                <a:solidFill>
                  <a:srgbClr val="FF3300"/>
                </a:solidFill>
                <a:latin typeface="Times New Roman" pitchFamily="18" charset="0"/>
              </a:rPr>
              <a:t>*</a:t>
            </a:r>
            <a:r>
              <a:rPr kumimoji="1" lang="en-US" altLang="zh-CN">
                <a:solidFill>
                  <a:srgbClr val="66FF33"/>
                </a:solidFill>
                <a:latin typeface="Times New Roman" pitchFamily="18" charset="0"/>
              </a:rPr>
              <a:t> </a:t>
            </a:r>
            <a:r>
              <a:rPr kumimoji="1" lang="en-US" altLang="zh-CN">
                <a:latin typeface="Times New Roman" pitchFamily="18" charset="0"/>
              </a:rPr>
              <a:t>T</a:t>
            </a:r>
            <a:r>
              <a:rPr kumimoji="1" lang="en-US" altLang="zh-CN" baseline="-25000">
                <a:latin typeface="Times New Roman" pitchFamily="18" charset="0"/>
              </a:rPr>
              <a:t>5</a:t>
            </a:r>
            <a:r>
              <a:rPr kumimoji="1" lang="en-US" altLang="zh-CN">
                <a:latin typeface="Times New Roman" pitchFamily="18" charset="0"/>
              </a:rPr>
              <a:t>T</a:t>
            </a:r>
            <a:r>
              <a:rPr kumimoji="1" lang="en-US" altLang="zh-CN" baseline="-25000">
                <a:latin typeface="Times New Roman" pitchFamily="18" charset="0"/>
              </a:rPr>
              <a:t>6</a:t>
            </a:r>
            <a:r>
              <a:rPr kumimoji="1" lang="zh-CN" altLang="en-US">
                <a:latin typeface="Times New Roman" pitchFamily="18" charset="0"/>
              </a:rPr>
              <a:t>截止后，状态保留</a:t>
            </a:r>
          </a:p>
        </p:txBody>
      </p:sp>
      <p:sp>
        <p:nvSpPr>
          <p:cNvPr id="432237" name="Text Box 109"/>
          <p:cNvSpPr txBox="1">
            <a:spLocks noChangeArrowheads="1"/>
          </p:cNvSpPr>
          <p:nvPr/>
        </p:nvSpPr>
        <p:spPr bwMode="auto">
          <a:xfrm>
            <a:off x="4572000" y="5114925"/>
            <a:ext cx="719138" cy="415925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latin typeface="Times New Roman" pitchFamily="18" charset="0"/>
              </a:rPr>
              <a:t>读出</a:t>
            </a:r>
          </a:p>
        </p:txBody>
      </p:sp>
      <p:sp>
        <p:nvSpPr>
          <p:cNvPr id="432238" name="Text Box 110"/>
          <p:cNvSpPr txBox="1">
            <a:spLocks noChangeArrowheads="1"/>
          </p:cNvSpPr>
          <p:nvPr/>
        </p:nvSpPr>
        <p:spPr bwMode="auto">
          <a:xfrm>
            <a:off x="5334000" y="6096000"/>
            <a:ext cx="1447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kumimoji="1" lang="en-US" altLang="zh-CN">
                <a:solidFill>
                  <a:srgbClr val="FF3300"/>
                </a:solidFill>
                <a:latin typeface="Times New Roman" pitchFamily="18" charset="0"/>
              </a:rPr>
              <a:t>*</a:t>
            </a:r>
            <a:r>
              <a:rPr kumimoji="1" lang="en-US" altLang="zh-CN">
                <a:solidFill>
                  <a:srgbClr val="66FF33"/>
                </a:solidFill>
                <a:latin typeface="Times New Roman" pitchFamily="18" charset="0"/>
              </a:rPr>
              <a:t> </a:t>
            </a:r>
            <a:r>
              <a:rPr kumimoji="1" lang="zh-CN" altLang="en-US">
                <a:latin typeface="Times New Roman" pitchFamily="18" charset="0"/>
              </a:rPr>
              <a:t>取走</a:t>
            </a:r>
            <a:r>
              <a:rPr kumimoji="1" lang="en-US" altLang="zh-CN">
                <a:latin typeface="Times New Roman" pitchFamily="18" charset="0"/>
              </a:rPr>
              <a:t>1</a:t>
            </a:r>
            <a:r>
              <a:rPr kumimoji="1" lang="zh-CN" altLang="en-US">
                <a:latin typeface="Times New Roman" pitchFamily="18" charset="0"/>
              </a:rPr>
              <a:t>或</a:t>
            </a:r>
            <a:r>
              <a:rPr kumimoji="1" lang="en-US" altLang="zh-CN">
                <a:latin typeface="Times New Roman" pitchFamily="18" charset="0"/>
              </a:rPr>
              <a:t>0</a:t>
            </a:r>
          </a:p>
        </p:txBody>
      </p:sp>
      <p:sp>
        <p:nvSpPr>
          <p:cNvPr id="432239" name="Text Box 111"/>
          <p:cNvSpPr txBox="1">
            <a:spLocks noChangeArrowheads="1"/>
          </p:cNvSpPr>
          <p:nvPr/>
        </p:nvSpPr>
        <p:spPr bwMode="auto">
          <a:xfrm>
            <a:off x="5334000" y="5181600"/>
            <a:ext cx="3657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kumimoji="1" lang="en-US" altLang="zh-CN">
                <a:solidFill>
                  <a:srgbClr val="FF3300"/>
                </a:solidFill>
                <a:latin typeface="Times New Roman" pitchFamily="18" charset="0"/>
              </a:rPr>
              <a:t>*</a:t>
            </a:r>
            <a:r>
              <a:rPr kumimoji="1" lang="en-US" altLang="zh-CN">
                <a:solidFill>
                  <a:srgbClr val="66FF33"/>
                </a:solidFill>
                <a:latin typeface="Times New Roman" pitchFamily="18" charset="0"/>
              </a:rPr>
              <a:t> </a:t>
            </a:r>
            <a:r>
              <a:rPr kumimoji="1" lang="zh-CN" altLang="en-US">
                <a:solidFill>
                  <a:schemeClr val="bg1"/>
                </a:solidFill>
                <a:latin typeface="Times New Roman" pitchFamily="18" charset="0"/>
              </a:rPr>
              <a:t>字</a:t>
            </a:r>
            <a:r>
              <a:rPr kumimoji="1" lang="zh-CN" altLang="en-US">
                <a:latin typeface="Times New Roman" pitchFamily="18" charset="0"/>
              </a:rPr>
              <a:t>选择线</a:t>
            </a:r>
            <a:r>
              <a:rPr kumimoji="1" lang="en-US" altLang="zh-CN">
                <a:latin typeface="Times New Roman" pitchFamily="18" charset="0"/>
              </a:rPr>
              <a:t>X</a:t>
            </a:r>
            <a:r>
              <a:rPr kumimoji="1" lang="zh-CN" altLang="en-US">
                <a:latin typeface="Times New Roman" pitchFamily="18" charset="0"/>
              </a:rPr>
              <a:t>高电平（送地址）</a:t>
            </a:r>
          </a:p>
        </p:txBody>
      </p:sp>
      <p:sp>
        <p:nvSpPr>
          <p:cNvPr id="432240" name="Text Box 112"/>
          <p:cNvSpPr txBox="1">
            <a:spLocks noChangeArrowheads="1"/>
          </p:cNvSpPr>
          <p:nvPr/>
        </p:nvSpPr>
        <p:spPr bwMode="auto">
          <a:xfrm>
            <a:off x="5334000" y="5486400"/>
            <a:ext cx="2590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kumimoji="1" lang="en-US" altLang="zh-CN">
                <a:solidFill>
                  <a:srgbClr val="FF3300"/>
                </a:solidFill>
                <a:latin typeface="Times New Roman" pitchFamily="18" charset="0"/>
              </a:rPr>
              <a:t>* </a:t>
            </a:r>
            <a:r>
              <a:rPr kumimoji="1" lang="en-US" altLang="zh-CN">
                <a:latin typeface="Times New Roman" pitchFamily="18" charset="0"/>
              </a:rPr>
              <a:t>T</a:t>
            </a:r>
            <a:r>
              <a:rPr kumimoji="1" lang="en-US" altLang="zh-CN" baseline="-25000">
                <a:latin typeface="Times New Roman" pitchFamily="18" charset="0"/>
              </a:rPr>
              <a:t>5</a:t>
            </a:r>
            <a:r>
              <a:rPr kumimoji="1" lang="en-US" altLang="zh-CN">
                <a:latin typeface="Times New Roman" pitchFamily="18" charset="0"/>
              </a:rPr>
              <a:t>T</a:t>
            </a:r>
            <a:r>
              <a:rPr kumimoji="1" lang="en-US" altLang="zh-CN" baseline="-25000">
                <a:latin typeface="Times New Roman" pitchFamily="18" charset="0"/>
              </a:rPr>
              <a:t>6</a:t>
            </a:r>
            <a:r>
              <a:rPr kumimoji="1" lang="zh-CN" altLang="en-US">
                <a:latin typeface="Times New Roman" pitchFamily="18" charset="0"/>
              </a:rPr>
              <a:t>导通</a:t>
            </a:r>
          </a:p>
        </p:txBody>
      </p:sp>
      <p:sp>
        <p:nvSpPr>
          <p:cNvPr id="432241" name="Text Box 113"/>
          <p:cNvSpPr txBox="1">
            <a:spLocks noChangeArrowheads="1"/>
          </p:cNvSpPr>
          <p:nvPr/>
        </p:nvSpPr>
        <p:spPr bwMode="auto">
          <a:xfrm>
            <a:off x="5334000" y="5791200"/>
            <a:ext cx="2590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kumimoji="1" lang="en-US" altLang="zh-CN">
                <a:solidFill>
                  <a:srgbClr val="FF3300"/>
                </a:solidFill>
                <a:latin typeface="Times New Roman" pitchFamily="18" charset="0"/>
              </a:rPr>
              <a:t>*</a:t>
            </a:r>
            <a:r>
              <a:rPr kumimoji="1" lang="en-US" altLang="zh-CN">
                <a:solidFill>
                  <a:srgbClr val="66FF33"/>
                </a:solidFill>
                <a:latin typeface="Times New Roman" pitchFamily="18" charset="0"/>
              </a:rPr>
              <a:t> </a:t>
            </a:r>
            <a:r>
              <a:rPr kumimoji="1" lang="en-US" altLang="zh-CN">
                <a:latin typeface="Times New Roman" pitchFamily="18" charset="0"/>
              </a:rPr>
              <a:t>D</a:t>
            </a:r>
            <a:r>
              <a:rPr kumimoji="1" lang="zh-CN" altLang="en-US">
                <a:latin typeface="Times New Roman" pitchFamily="18" charset="0"/>
              </a:rPr>
              <a:t>线 </a:t>
            </a:r>
            <a:r>
              <a:rPr kumimoji="1" lang="en-US" altLang="zh-CN">
                <a:latin typeface="Times New Roman" pitchFamily="18" charset="0"/>
              </a:rPr>
              <a:t>= A</a:t>
            </a:r>
          </a:p>
        </p:txBody>
      </p:sp>
      <p:sp>
        <p:nvSpPr>
          <p:cNvPr id="432242" name="Text Box 114"/>
          <p:cNvSpPr txBox="1">
            <a:spLocks noChangeArrowheads="1"/>
          </p:cNvSpPr>
          <p:nvPr/>
        </p:nvSpPr>
        <p:spPr bwMode="auto">
          <a:xfrm>
            <a:off x="6462713" y="6076950"/>
            <a:ext cx="22860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kumimoji="1" lang="zh-CN" altLang="en-US">
                <a:latin typeface="Times New Roman" pitchFamily="18" charset="0"/>
              </a:rPr>
              <a:t>（非破坏性读出）</a:t>
            </a:r>
          </a:p>
        </p:txBody>
      </p:sp>
      <p:sp>
        <p:nvSpPr>
          <p:cNvPr id="432243" name="Text Box 115"/>
          <p:cNvSpPr txBox="1">
            <a:spLocks noChangeArrowheads="1"/>
          </p:cNvSpPr>
          <p:nvPr/>
        </p:nvSpPr>
        <p:spPr bwMode="auto">
          <a:xfrm>
            <a:off x="7086600" y="762000"/>
            <a:ext cx="1066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SRAM</a:t>
            </a:r>
          </a:p>
        </p:txBody>
      </p:sp>
      <p:sp>
        <p:nvSpPr>
          <p:cNvPr id="432244" name="Text Box 116"/>
          <p:cNvSpPr txBox="1">
            <a:spLocks noChangeArrowheads="1"/>
          </p:cNvSpPr>
          <p:nvPr/>
        </p:nvSpPr>
        <p:spPr bwMode="auto">
          <a:xfrm>
            <a:off x="6934200" y="1219200"/>
            <a:ext cx="12954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DRAM     </a:t>
            </a:r>
          </a:p>
        </p:txBody>
      </p:sp>
      <p:sp>
        <p:nvSpPr>
          <p:cNvPr id="432245" name="AutoShape 117"/>
          <p:cNvSpPr>
            <a:spLocks noChangeArrowheads="1"/>
          </p:cNvSpPr>
          <p:nvPr/>
        </p:nvSpPr>
        <p:spPr bwMode="auto">
          <a:xfrm>
            <a:off x="179388" y="5661025"/>
            <a:ext cx="2590800" cy="838200"/>
          </a:xfrm>
          <a:prstGeom prst="wedgeEllipseCallout">
            <a:avLst>
              <a:gd name="adj1" fmla="val 36949"/>
              <a:gd name="adj2" fmla="val -133523"/>
            </a:avLst>
          </a:prstGeom>
          <a:solidFill>
            <a:srgbClr val="EAEAEA"/>
          </a:solidFill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r>
              <a:rPr kumimoji="1" lang="en-US" altLang="zh-CN">
                <a:latin typeface="Times New Roman" pitchFamily="18" charset="0"/>
              </a:rPr>
              <a:t>T</a:t>
            </a:r>
            <a:r>
              <a:rPr kumimoji="1" lang="en-US" altLang="zh-CN" baseline="-25000">
                <a:latin typeface="Times New Roman" pitchFamily="18" charset="0"/>
              </a:rPr>
              <a:t>1 </a:t>
            </a:r>
            <a:r>
              <a:rPr kumimoji="1" lang="en-US" altLang="zh-CN">
                <a:latin typeface="Times New Roman" pitchFamily="18" charset="0"/>
              </a:rPr>
              <a:t>T</a:t>
            </a:r>
            <a:r>
              <a:rPr kumimoji="1" lang="en-US" altLang="zh-CN" baseline="-25000">
                <a:latin typeface="Times New Roman" pitchFamily="18" charset="0"/>
              </a:rPr>
              <a:t>2</a:t>
            </a:r>
            <a:r>
              <a:rPr kumimoji="1" lang="zh-CN" altLang="en-US">
                <a:latin typeface="Times New Roman" pitchFamily="18" charset="0"/>
              </a:rPr>
              <a:t>交叉耦合构成触发器</a:t>
            </a:r>
          </a:p>
        </p:txBody>
      </p:sp>
      <p:sp>
        <p:nvSpPr>
          <p:cNvPr id="432247" name="Text Box 119"/>
          <p:cNvSpPr txBox="1">
            <a:spLocks noChangeArrowheads="1"/>
          </p:cNvSpPr>
          <p:nvPr/>
        </p:nvSpPr>
        <p:spPr bwMode="auto">
          <a:xfrm>
            <a:off x="2584450" y="1125538"/>
            <a:ext cx="1901825" cy="415925"/>
          </a:xfrm>
          <a:prstGeom prst="rect">
            <a:avLst/>
          </a:prstGeom>
          <a:noFill/>
          <a:ln w="19050" algn="ctr">
            <a:solidFill>
              <a:srgbClr val="FF33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/>
              <a:t>易失性存储器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1" grpId="0" animBg="1" autoUpdateAnimBg="0"/>
      <p:bldP spid="432135" grpId="0" autoUpdateAnimBg="0"/>
      <p:bldP spid="432136" grpId="0" animBg="1"/>
      <p:bldP spid="432137" grpId="0" autoUpdateAnimBg="0"/>
      <p:bldP spid="432138" grpId="0" autoUpdateAnimBg="0"/>
      <p:bldP spid="432139" grpId="0" animBg="1"/>
      <p:bldP spid="432140" grpId="0" autoUpdateAnimBg="0"/>
      <p:bldP spid="432141" grpId="0" autoUpdateAnimBg="0"/>
      <p:bldP spid="432145" grpId="0" autoUpdateAnimBg="0"/>
      <p:bldP spid="432146" grpId="0" autoUpdateAnimBg="0"/>
      <p:bldP spid="432227" grpId="0" autoUpdateAnimBg="0"/>
      <p:bldP spid="432228" grpId="0" autoUpdateAnimBg="0"/>
      <p:bldP spid="432229" grpId="0" animBg="1" autoUpdateAnimBg="0"/>
      <p:bldP spid="432230" grpId="0" autoUpdateAnimBg="0"/>
      <p:bldP spid="432231" grpId="0" autoUpdateAnimBg="0"/>
      <p:bldP spid="432232" grpId="0" autoUpdateAnimBg="0"/>
      <p:bldP spid="432233" grpId="0" autoUpdateAnimBg="0"/>
      <p:bldP spid="432234" grpId="0" autoUpdateAnimBg="0"/>
      <p:bldP spid="432235" grpId="0" autoUpdateAnimBg="0"/>
      <p:bldP spid="432236" grpId="0" autoUpdateAnimBg="0"/>
      <p:bldP spid="432237" grpId="0" animBg="1" autoUpdateAnimBg="0"/>
      <p:bldP spid="432238" grpId="0" autoUpdateAnimBg="0"/>
      <p:bldP spid="432239" grpId="0" autoUpdateAnimBg="0"/>
      <p:bldP spid="432240" grpId="0" autoUpdateAnimBg="0"/>
      <p:bldP spid="432241" grpId="0" autoUpdateAnimBg="0"/>
      <p:bldP spid="432242" grpId="0" autoUpdateAnimBg="0"/>
      <p:bldP spid="432243" grpId="0" autoUpdateAnimBg="0"/>
      <p:bldP spid="432244" grpId="0" autoUpdateAnimBg="0"/>
      <p:bldP spid="432245" grpId="0" animBg="1" autoUpdateAnimBg="0"/>
      <p:bldP spid="43224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7315200" y="6477000"/>
            <a:ext cx="1828800" cy="381000"/>
          </a:xfrm>
        </p:spPr>
        <p:txBody>
          <a:bodyPr/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DRAM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0"/>
            <a:ext cx="6019800" cy="396875"/>
            <a:chOff x="144" y="1152"/>
            <a:chExt cx="1728" cy="250"/>
          </a:xfrm>
        </p:grpSpPr>
        <p:sp>
          <p:nvSpPr>
            <p:cNvPr id="340997" name="Text Box 5"/>
            <p:cNvSpPr txBox="1">
              <a:spLocks noChangeArrowheads="1"/>
            </p:cNvSpPr>
            <p:nvPr/>
          </p:nvSpPr>
          <p:spPr bwMode="auto">
            <a:xfrm>
              <a:off x="144" y="1152"/>
              <a:ext cx="17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en-US" altLang="zh-CN" b="0" dirty="0">
                  <a:solidFill>
                    <a:srgbClr val="FF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●</a:t>
              </a:r>
              <a:r>
                <a:rPr kumimoji="1" lang="en-US" altLang="zh-CN" dirty="0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dirty="0">
                  <a:latin typeface="Times New Roman" pitchFamily="18" charset="0"/>
                </a:rPr>
                <a:t>2</a:t>
              </a:r>
              <a:r>
                <a:rPr kumimoji="1" lang="zh-CN" altLang="en-US" dirty="0">
                  <a:latin typeface="Times New Roman" pitchFamily="18" charset="0"/>
                </a:rPr>
                <a:t>、</a:t>
              </a:r>
              <a:r>
                <a:rPr kumimoji="1" lang="en-US" altLang="zh-CN" dirty="0">
                  <a:latin typeface="Times New Roman" pitchFamily="18" charset="0"/>
                </a:rPr>
                <a:t>DRAM</a:t>
              </a:r>
              <a:r>
                <a:rPr kumimoji="1" lang="zh-CN" altLang="en-US" dirty="0">
                  <a:latin typeface="Times New Roman" pitchFamily="18" charset="0"/>
                </a:rPr>
                <a:t>的存储元</a:t>
              </a:r>
              <a:r>
                <a:rPr kumimoji="1" lang="zh-CN" altLang="en-US" dirty="0">
                  <a:solidFill>
                    <a:schemeClr val="bg1"/>
                  </a:solidFill>
                  <a:latin typeface="Times New Roman" pitchFamily="18" charset="0"/>
                </a:rPr>
                <a:t>    </a:t>
              </a:r>
              <a:r>
                <a:rPr kumimoji="1" lang="en-US" altLang="zh-CN" dirty="0">
                  <a:latin typeface="Times New Roman" pitchFamily="18" charset="0"/>
                </a:rPr>
                <a:t>(Dynamic RAM)</a:t>
              </a:r>
            </a:p>
          </p:txBody>
        </p:sp>
        <p:sp>
          <p:nvSpPr>
            <p:cNvPr id="1091" name="Line 6"/>
            <p:cNvSpPr>
              <a:spLocks noChangeShapeType="1"/>
            </p:cNvSpPr>
            <p:nvPr/>
          </p:nvSpPr>
          <p:spPr bwMode="auto">
            <a:xfrm>
              <a:off x="240" y="1392"/>
              <a:ext cx="1152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</p:grpSp>
      <p:sp>
        <p:nvSpPr>
          <p:cNvPr id="340999" name="Text Box 7"/>
          <p:cNvSpPr txBox="1">
            <a:spLocks noChangeArrowheads="1"/>
          </p:cNvSpPr>
          <p:nvPr/>
        </p:nvSpPr>
        <p:spPr bwMode="auto">
          <a:xfrm>
            <a:off x="457200" y="3810000"/>
            <a:ext cx="24384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latin typeface="Times New Roman" pitchFamily="18" charset="0"/>
              </a:rPr>
              <a:t>单管动态存储单元</a:t>
            </a:r>
          </a:p>
        </p:txBody>
      </p:sp>
      <p:sp>
        <p:nvSpPr>
          <p:cNvPr id="341081" name="Text Box 89"/>
          <p:cNvSpPr txBox="1">
            <a:spLocks noChangeArrowheads="1"/>
          </p:cNvSpPr>
          <p:nvPr/>
        </p:nvSpPr>
        <p:spPr bwMode="auto">
          <a:xfrm>
            <a:off x="131763" y="457200"/>
            <a:ext cx="4440237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kumimoji="1" lang="zh-CN" altLang="en-US">
                <a:latin typeface="Times New Roman" pitchFamily="18" charset="0"/>
              </a:rPr>
              <a:t>依赖电容</a:t>
            </a:r>
            <a:r>
              <a:rPr kumimoji="1" lang="en-US" altLang="zh-CN">
                <a:latin typeface="Times New Roman" pitchFamily="18" charset="0"/>
              </a:rPr>
              <a:t>C</a:t>
            </a:r>
            <a:r>
              <a:rPr kumimoji="1" lang="zh-CN" altLang="en-US">
                <a:latin typeface="Times New Roman" pitchFamily="18" charset="0"/>
              </a:rPr>
              <a:t>的充电电荷记存“</a:t>
            </a:r>
            <a:r>
              <a:rPr kumimoji="1" lang="en-US" altLang="zh-CN">
                <a:latin typeface="Times New Roman" pitchFamily="18" charset="0"/>
              </a:rPr>
              <a:t>1” “0”</a:t>
            </a:r>
            <a:r>
              <a:rPr kumimoji="1" lang="zh-CN" altLang="en-US">
                <a:latin typeface="Times New Roman" pitchFamily="18" charset="0"/>
              </a:rPr>
              <a:t>。</a:t>
            </a:r>
          </a:p>
        </p:txBody>
      </p:sp>
      <p:sp>
        <p:nvSpPr>
          <p:cNvPr id="341083" name="Text Box 91"/>
          <p:cNvSpPr txBox="1">
            <a:spLocks noChangeArrowheads="1"/>
          </p:cNvSpPr>
          <p:nvPr/>
        </p:nvSpPr>
        <p:spPr bwMode="auto">
          <a:xfrm>
            <a:off x="4211638" y="549275"/>
            <a:ext cx="865187" cy="415925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latin typeface="Times New Roman" pitchFamily="18" charset="0"/>
              </a:rPr>
              <a:t>写入</a:t>
            </a:r>
          </a:p>
        </p:txBody>
      </p:sp>
      <p:sp>
        <p:nvSpPr>
          <p:cNvPr id="341084" name="Text Box 92"/>
          <p:cNvSpPr txBox="1">
            <a:spLocks noChangeArrowheads="1"/>
          </p:cNvSpPr>
          <p:nvPr/>
        </p:nvSpPr>
        <p:spPr bwMode="auto">
          <a:xfrm>
            <a:off x="5181600" y="533400"/>
            <a:ext cx="2209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kumimoji="1" lang="en-US" altLang="zh-CN">
                <a:solidFill>
                  <a:srgbClr val="FF3300"/>
                </a:solidFill>
                <a:latin typeface="Times New Roman" pitchFamily="18" charset="0"/>
              </a:rPr>
              <a:t>*</a:t>
            </a:r>
            <a:r>
              <a:rPr kumimoji="1" lang="en-US" altLang="zh-CN">
                <a:solidFill>
                  <a:srgbClr val="66FF33"/>
                </a:solidFill>
                <a:latin typeface="Times New Roman" pitchFamily="18" charset="0"/>
              </a:rPr>
              <a:t> </a:t>
            </a:r>
            <a:r>
              <a:rPr kumimoji="1" lang="zh-CN" altLang="en-US">
                <a:latin typeface="Times New Roman" pitchFamily="18" charset="0"/>
              </a:rPr>
              <a:t>数据放在</a:t>
            </a:r>
            <a:r>
              <a:rPr kumimoji="1" lang="en-US" altLang="zh-CN">
                <a:latin typeface="Times New Roman" pitchFamily="18" charset="0"/>
              </a:rPr>
              <a:t>D</a:t>
            </a:r>
            <a:r>
              <a:rPr kumimoji="1" lang="zh-CN" altLang="en-US">
                <a:latin typeface="Times New Roman" pitchFamily="18" charset="0"/>
              </a:rPr>
              <a:t>线上</a:t>
            </a:r>
          </a:p>
        </p:txBody>
      </p:sp>
      <p:sp>
        <p:nvSpPr>
          <p:cNvPr id="341085" name="Text Box 93"/>
          <p:cNvSpPr txBox="1">
            <a:spLocks noChangeArrowheads="1"/>
          </p:cNvSpPr>
          <p:nvPr/>
        </p:nvSpPr>
        <p:spPr bwMode="auto">
          <a:xfrm>
            <a:off x="5181600" y="914400"/>
            <a:ext cx="3657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kumimoji="1" lang="en-US" altLang="zh-CN">
                <a:solidFill>
                  <a:srgbClr val="FF3300"/>
                </a:solidFill>
                <a:latin typeface="Times New Roman" pitchFamily="18" charset="0"/>
              </a:rPr>
              <a:t>* </a:t>
            </a:r>
            <a:r>
              <a:rPr kumimoji="1" lang="zh-CN" altLang="en-US">
                <a:latin typeface="Times New Roman" pitchFamily="18" charset="0"/>
              </a:rPr>
              <a:t>字选择线</a:t>
            </a:r>
            <a:r>
              <a:rPr kumimoji="1" lang="en-US" altLang="zh-CN">
                <a:latin typeface="Times New Roman" pitchFamily="18" charset="0"/>
              </a:rPr>
              <a:t>X</a:t>
            </a:r>
            <a:r>
              <a:rPr kumimoji="1" lang="zh-CN" altLang="en-US">
                <a:latin typeface="Times New Roman" pitchFamily="18" charset="0"/>
              </a:rPr>
              <a:t>高电平（送地址）</a:t>
            </a:r>
          </a:p>
        </p:txBody>
      </p:sp>
      <p:sp>
        <p:nvSpPr>
          <p:cNvPr id="341086" name="Text Box 94"/>
          <p:cNvSpPr txBox="1">
            <a:spLocks noChangeArrowheads="1"/>
          </p:cNvSpPr>
          <p:nvPr/>
        </p:nvSpPr>
        <p:spPr bwMode="auto">
          <a:xfrm>
            <a:off x="5181600" y="1295400"/>
            <a:ext cx="2590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kumimoji="1" lang="en-US" altLang="zh-CN">
                <a:solidFill>
                  <a:srgbClr val="FF3300"/>
                </a:solidFill>
                <a:latin typeface="Times New Roman" pitchFamily="18" charset="0"/>
              </a:rPr>
              <a:t>*</a:t>
            </a:r>
            <a:r>
              <a:rPr kumimoji="1" lang="en-US" altLang="zh-CN">
                <a:solidFill>
                  <a:srgbClr val="66FF33"/>
                </a:solidFill>
                <a:latin typeface="Times New Roman" pitchFamily="18" charset="0"/>
              </a:rPr>
              <a:t> </a:t>
            </a:r>
            <a:r>
              <a:rPr kumimoji="1" lang="en-US" altLang="zh-CN">
                <a:latin typeface="Times New Roman" pitchFamily="18" charset="0"/>
              </a:rPr>
              <a:t>T</a:t>
            </a:r>
            <a:r>
              <a:rPr kumimoji="1" lang="en-US" altLang="zh-CN" baseline="-25000">
                <a:latin typeface="Times New Roman" pitchFamily="18" charset="0"/>
              </a:rPr>
              <a:t>1</a:t>
            </a:r>
            <a:r>
              <a:rPr kumimoji="1" lang="zh-CN" altLang="en-US">
                <a:latin typeface="Times New Roman" pitchFamily="18" charset="0"/>
              </a:rPr>
              <a:t>导通</a:t>
            </a:r>
          </a:p>
        </p:txBody>
      </p:sp>
      <p:sp>
        <p:nvSpPr>
          <p:cNvPr id="341088" name="Text Box 96"/>
          <p:cNvSpPr txBox="1">
            <a:spLocks noChangeArrowheads="1"/>
          </p:cNvSpPr>
          <p:nvPr/>
        </p:nvSpPr>
        <p:spPr bwMode="auto">
          <a:xfrm>
            <a:off x="5181600" y="1676400"/>
            <a:ext cx="2971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kumimoji="1" lang="en-US" altLang="zh-CN">
                <a:solidFill>
                  <a:srgbClr val="FF3300"/>
                </a:solidFill>
                <a:latin typeface="Times New Roman" pitchFamily="18" charset="0"/>
              </a:rPr>
              <a:t>* </a:t>
            </a:r>
            <a:r>
              <a:rPr kumimoji="1" lang="en-US" altLang="zh-CN">
                <a:latin typeface="Times New Roman" pitchFamily="18" charset="0"/>
              </a:rPr>
              <a:t>D=1   C</a:t>
            </a:r>
            <a:r>
              <a:rPr kumimoji="1" lang="zh-CN" altLang="en-US">
                <a:latin typeface="Times New Roman" pitchFamily="18" charset="0"/>
              </a:rPr>
              <a:t>充电，写</a:t>
            </a:r>
            <a:r>
              <a:rPr kumimoji="1" lang="en-US" altLang="zh-CN">
                <a:latin typeface="Times New Roman" pitchFamily="18" charset="0"/>
              </a:rPr>
              <a:t>1   </a:t>
            </a:r>
          </a:p>
        </p:txBody>
      </p:sp>
      <p:sp>
        <p:nvSpPr>
          <p:cNvPr id="341089" name="Text Box 97"/>
          <p:cNvSpPr txBox="1">
            <a:spLocks noChangeArrowheads="1"/>
          </p:cNvSpPr>
          <p:nvPr/>
        </p:nvSpPr>
        <p:spPr bwMode="auto">
          <a:xfrm>
            <a:off x="5381625" y="1981200"/>
            <a:ext cx="2895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kumimoji="1" lang="en-US" altLang="zh-CN">
                <a:latin typeface="Times New Roman" pitchFamily="18" charset="0"/>
              </a:rPr>
              <a:t>D=0   C</a:t>
            </a:r>
            <a:r>
              <a:rPr kumimoji="1" lang="zh-CN" altLang="en-US">
                <a:latin typeface="Times New Roman" pitchFamily="18" charset="0"/>
              </a:rPr>
              <a:t>放电，写</a:t>
            </a:r>
            <a:r>
              <a:rPr kumimoji="1" lang="en-US" altLang="zh-CN">
                <a:latin typeface="Times New Roman" pitchFamily="18" charset="0"/>
              </a:rPr>
              <a:t>0</a:t>
            </a:r>
          </a:p>
        </p:txBody>
      </p:sp>
      <p:sp>
        <p:nvSpPr>
          <p:cNvPr id="341091" name="Text Box 99"/>
          <p:cNvSpPr txBox="1">
            <a:spLocks noChangeArrowheads="1"/>
          </p:cNvSpPr>
          <p:nvPr/>
        </p:nvSpPr>
        <p:spPr bwMode="auto">
          <a:xfrm>
            <a:off x="4211638" y="2590800"/>
            <a:ext cx="969962" cy="415925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latin typeface="Times New Roman" pitchFamily="18" charset="0"/>
              </a:rPr>
              <a:t>读出</a:t>
            </a:r>
          </a:p>
        </p:txBody>
      </p:sp>
      <p:sp>
        <p:nvSpPr>
          <p:cNvPr id="341093" name="Text Box 101"/>
          <p:cNvSpPr txBox="1">
            <a:spLocks noChangeArrowheads="1"/>
          </p:cNvSpPr>
          <p:nvPr/>
        </p:nvSpPr>
        <p:spPr bwMode="auto">
          <a:xfrm>
            <a:off x="5334000" y="3048000"/>
            <a:ext cx="38100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kumimoji="1" lang="en-US" altLang="zh-CN">
                <a:solidFill>
                  <a:srgbClr val="FF3300"/>
                </a:solidFill>
                <a:latin typeface="Times New Roman" pitchFamily="18" charset="0"/>
              </a:rPr>
              <a:t>* </a:t>
            </a:r>
            <a:r>
              <a:rPr kumimoji="1" lang="zh-CN" altLang="en-US">
                <a:latin typeface="Times New Roman" pitchFamily="18" charset="0"/>
              </a:rPr>
              <a:t>字选择线</a:t>
            </a:r>
            <a:r>
              <a:rPr kumimoji="1" lang="en-US" altLang="zh-CN">
                <a:latin typeface="Times New Roman" pitchFamily="18" charset="0"/>
              </a:rPr>
              <a:t>X</a:t>
            </a:r>
            <a:r>
              <a:rPr kumimoji="1" lang="zh-CN" altLang="en-US">
                <a:latin typeface="Times New Roman" pitchFamily="18" charset="0"/>
              </a:rPr>
              <a:t>高电平（送地址）</a:t>
            </a:r>
          </a:p>
        </p:txBody>
      </p:sp>
      <p:sp>
        <p:nvSpPr>
          <p:cNvPr id="341094" name="Text Box 102"/>
          <p:cNvSpPr txBox="1">
            <a:spLocks noChangeArrowheads="1"/>
          </p:cNvSpPr>
          <p:nvPr/>
        </p:nvSpPr>
        <p:spPr bwMode="auto">
          <a:xfrm>
            <a:off x="5334000" y="3352800"/>
            <a:ext cx="2590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kumimoji="1" lang="en-US" altLang="zh-CN">
                <a:solidFill>
                  <a:srgbClr val="FF3300"/>
                </a:solidFill>
                <a:latin typeface="Times New Roman" pitchFamily="18" charset="0"/>
              </a:rPr>
              <a:t>*</a:t>
            </a:r>
            <a:r>
              <a:rPr kumimoji="1" lang="en-US" altLang="zh-CN">
                <a:solidFill>
                  <a:srgbClr val="66FF33"/>
                </a:solidFill>
                <a:latin typeface="Times New Roman" pitchFamily="18" charset="0"/>
              </a:rPr>
              <a:t> </a:t>
            </a:r>
            <a:r>
              <a:rPr kumimoji="1" lang="en-US" altLang="zh-CN">
                <a:latin typeface="Times New Roman" pitchFamily="18" charset="0"/>
              </a:rPr>
              <a:t>T</a:t>
            </a:r>
            <a:r>
              <a:rPr kumimoji="1" lang="en-US" altLang="zh-CN" baseline="-25000">
                <a:latin typeface="Times New Roman" pitchFamily="18" charset="0"/>
              </a:rPr>
              <a:t>1</a:t>
            </a:r>
            <a:r>
              <a:rPr kumimoji="1" lang="zh-CN" altLang="en-US">
                <a:latin typeface="Times New Roman" pitchFamily="18" charset="0"/>
              </a:rPr>
              <a:t>导通</a:t>
            </a:r>
          </a:p>
        </p:txBody>
      </p:sp>
      <p:sp>
        <p:nvSpPr>
          <p:cNvPr id="341095" name="Text Box 103"/>
          <p:cNvSpPr txBox="1">
            <a:spLocks noChangeArrowheads="1"/>
          </p:cNvSpPr>
          <p:nvPr/>
        </p:nvSpPr>
        <p:spPr bwMode="auto">
          <a:xfrm>
            <a:off x="5334000" y="3657600"/>
            <a:ext cx="3733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kumimoji="1" lang="en-US" altLang="zh-CN">
                <a:solidFill>
                  <a:srgbClr val="FF3300"/>
                </a:solidFill>
                <a:latin typeface="Times New Roman" pitchFamily="18" charset="0"/>
              </a:rPr>
              <a:t>*</a:t>
            </a:r>
            <a:r>
              <a:rPr kumimoji="1" lang="en-US" altLang="zh-CN">
                <a:solidFill>
                  <a:srgbClr val="66FF33"/>
                </a:solidFill>
                <a:latin typeface="Times New Roman" pitchFamily="18" charset="0"/>
              </a:rPr>
              <a:t> </a:t>
            </a:r>
            <a:r>
              <a:rPr kumimoji="1" lang="en-US" altLang="zh-CN">
                <a:latin typeface="Times New Roman" pitchFamily="18" charset="0"/>
              </a:rPr>
              <a:t>C</a:t>
            </a:r>
            <a:r>
              <a:rPr kumimoji="1" lang="en-US" altLang="zh-CN" baseline="-25000">
                <a:latin typeface="Times New Roman" pitchFamily="18" charset="0"/>
              </a:rPr>
              <a:t>D</a:t>
            </a:r>
            <a:r>
              <a:rPr kumimoji="1" lang="zh-CN" altLang="en-US">
                <a:latin typeface="Times New Roman" pitchFamily="18" charset="0"/>
              </a:rPr>
              <a:t>与</a:t>
            </a:r>
            <a:r>
              <a:rPr kumimoji="1" lang="en-US" altLang="zh-CN">
                <a:latin typeface="Times New Roman" pitchFamily="18" charset="0"/>
              </a:rPr>
              <a:t>C</a:t>
            </a:r>
            <a:r>
              <a:rPr kumimoji="1" lang="zh-CN" altLang="en-US">
                <a:latin typeface="Times New Roman" pitchFamily="18" charset="0"/>
              </a:rPr>
              <a:t>电荷重新分布</a:t>
            </a:r>
          </a:p>
        </p:txBody>
      </p:sp>
      <p:sp>
        <p:nvSpPr>
          <p:cNvPr id="341096" name="Text Box 104"/>
          <p:cNvSpPr txBox="1">
            <a:spLocks noChangeArrowheads="1"/>
          </p:cNvSpPr>
          <p:nvPr/>
        </p:nvSpPr>
        <p:spPr bwMode="auto">
          <a:xfrm>
            <a:off x="6781800" y="3962400"/>
            <a:ext cx="2133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kumimoji="1" lang="zh-CN" altLang="en-US">
                <a:latin typeface="Times New Roman" pitchFamily="18" charset="0"/>
              </a:rPr>
              <a:t>（破坏性读出）</a:t>
            </a:r>
          </a:p>
        </p:txBody>
      </p:sp>
      <p:grpSp>
        <p:nvGrpSpPr>
          <p:cNvPr id="3" name="Group 117"/>
          <p:cNvGrpSpPr>
            <a:grpSpLocks/>
          </p:cNvGrpSpPr>
          <p:nvPr/>
        </p:nvGrpSpPr>
        <p:grpSpPr bwMode="auto">
          <a:xfrm>
            <a:off x="250825" y="908050"/>
            <a:ext cx="3581400" cy="2743200"/>
            <a:chOff x="0" y="528"/>
            <a:chExt cx="2256" cy="1728"/>
          </a:xfrm>
        </p:grpSpPr>
        <p:grpSp>
          <p:nvGrpSpPr>
            <p:cNvPr id="1063" name="Group 48"/>
            <p:cNvGrpSpPr>
              <a:grpSpLocks/>
            </p:cNvGrpSpPr>
            <p:nvPr/>
          </p:nvGrpSpPr>
          <p:grpSpPr bwMode="auto">
            <a:xfrm rot="-5400000">
              <a:off x="795" y="981"/>
              <a:ext cx="234" cy="192"/>
              <a:chOff x="1392" y="2064"/>
              <a:chExt cx="234" cy="192"/>
            </a:xfrm>
          </p:grpSpPr>
          <p:sp>
            <p:nvSpPr>
              <p:cNvPr id="1085" name="Line 49"/>
              <p:cNvSpPr>
                <a:spLocks noChangeShapeType="1"/>
              </p:cNvSpPr>
              <p:nvPr/>
            </p:nvSpPr>
            <p:spPr bwMode="auto">
              <a:xfrm>
                <a:off x="1392" y="211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086" name="Line 50"/>
              <p:cNvSpPr>
                <a:spLocks noChangeShapeType="1"/>
              </p:cNvSpPr>
              <p:nvPr/>
            </p:nvSpPr>
            <p:spPr bwMode="auto">
              <a:xfrm>
                <a:off x="1392" y="2208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087" name="Line 51"/>
              <p:cNvSpPr>
                <a:spLocks noChangeShapeType="1"/>
              </p:cNvSpPr>
              <p:nvPr/>
            </p:nvSpPr>
            <p:spPr bwMode="auto">
              <a:xfrm>
                <a:off x="1488" y="206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088" name="Line 52"/>
              <p:cNvSpPr>
                <a:spLocks noChangeShapeType="1"/>
              </p:cNvSpPr>
              <p:nvPr/>
            </p:nvSpPr>
            <p:spPr bwMode="auto">
              <a:xfrm flipH="1">
                <a:off x="1530" y="2112"/>
                <a:ext cx="6" cy="12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089" name="Line 53"/>
              <p:cNvSpPr>
                <a:spLocks noChangeShapeType="1"/>
              </p:cNvSpPr>
              <p:nvPr/>
            </p:nvSpPr>
            <p:spPr bwMode="auto">
              <a:xfrm>
                <a:off x="1536" y="2160"/>
                <a:ext cx="90" cy="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1064" name="Line 60"/>
            <p:cNvSpPr>
              <a:spLocks noChangeShapeType="1"/>
            </p:cNvSpPr>
            <p:nvPr/>
          </p:nvSpPr>
          <p:spPr bwMode="auto">
            <a:xfrm>
              <a:off x="475" y="1180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65" name="Line 64"/>
            <p:cNvSpPr>
              <a:spLocks noChangeShapeType="1"/>
            </p:cNvSpPr>
            <p:nvPr/>
          </p:nvSpPr>
          <p:spPr bwMode="auto">
            <a:xfrm>
              <a:off x="471" y="119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66" name="Text Box 71"/>
            <p:cNvSpPr txBox="1">
              <a:spLocks noChangeArrowheads="1"/>
            </p:cNvSpPr>
            <p:nvPr/>
          </p:nvSpPr>
          <p:spPr bwMode="auto">
            <a:xfrm>
              <a:off x="864" y="1872"/>
              <a:ext cx="52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D</a:t>
              </a:r>
              <a:r>
                <a:rPr kumimoji="1" lang="zh-CN" altLang="en-US">
                  <a:latin typeface="Times New Roman" pitchFamily="18" charset="0"/>
                </a:rPr>
                <a:t>线</a:t>
              </a:r>
              <a:endParaRPr kumimoji="1" lang="zh-CN" altLang="en-US" baseline="-25000">
                <a:latin typeface="Times New Roman" pitchFamily="18" charset="0"/>
              </a:endParaRPr>
            </a:p>
          </p:txBody>
        </p:sp>
        <p:sp>
          <p:nvSpPr>
            <p:cNvPr id="1067" name="Text Box 73"/>
            <p:cNvSpPr txBox="1">
              <a:spLocks noChangeArrowheads="1"/>
            </p:cNvSpPr>
            <p:nvPr/>
          </p:nvSpPr>
          <p:spPr bwMode="auto">
            <a:xfrm>
              <a:off x="768" y="1200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T</a:t>
              </a:r>
              <a:r>
                <a:rPr kumimoji="1" lang="en-US" altLang="zh-CN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068" name="Line 77"/>
            <p:cNvSpPr>
              <a:spLocks noChangeShapeType="1"/>
            </p:cNvSpPr>
            <p:nvPr/>
          </p:nvSpPr>
          <p:spPr bwMode="auto">
            <a:xfrm>
              <a:off x="1344" y="1056"/>
              <a:ext cx="0" cy="1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69" name="Line 78"/>
            <p:cNvSpPr>
              <a:spLocks noChangeShapeType="1"/>
            </p:cNvSpPr>
            <p:nvPr/>
          </p:nvSpPr>
          <p:spPr bwMode="auto">
            <a:xfrm flipH="1">
              <a:off x="912" y="864"/>
              <a:ext cx="6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70" name="Line 79"/>
            <p:cNvSpPr>
              <a:spLocks noChangeShapeType="1"/>
            </p:cNvSpPr>
            <p:nvPr/>
          </p:nvSpPr>
          <p:spPr bwMode="auto">
            <a:xfrm>
              <a:off x="336" y="864"/>
              <a:ext cx="19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71" name="Text Box 80"/>
            <p:cNvSpPr txBox="1">
              <a:spLocks noChangeArrowheads="1"/>
            </p:cNvSpPr>
            <p:nvPr/>
          </p:nvSpPr>
          <p:spPr bwMode="auto">
            <a:xfrm>
              <a:off x="576" y="1392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C</a:t>
              </a:r>
              <a:endParaRPr kumimoji="1" lang="en-US" altLang="zh-CN" baseline="-25000">
                <a:latin typeface="Times New Roman" pitchFamily="18" charset="0"/>
              </a:endParaRPr>
            </a:p>
          </p:txBody>
        </p:sp>
        <p:sp>
          <p:nvSpPr>
            <p:cNvPr id="1072" name="Text Box 84"/>
            <p:cNvSpPr txBox="1">
              <a:spLocks noChangeArrowheads="1"/>
            </p:cNvSpPr>
            <p:nvPr/>
          </p:nvSpPr>
          <p:spPr bwMode="auto">
            <a:xfrm>
              <a:off x="0" y="528"/>
              <a:ext cx="115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zh-CN" altLang="en-US">
                  <a:latin typeface="Times New Roman" pitchFamily="18" charset="0"/>
                </a:rPr>
                <a:t>字选择线</a:t>
              </a:r>
              <a:r>
                <a:rPr kumimoji="1" lang="en-US" altLang="zh-CN">
                  <a:latin typeface="Times New Roman" pitchFamily="18" charset="0"/>
                </a:rPr>
                <a:t>X</a:t>
              </a:r>
              <a:endParaRPr kumimoji="1" lang="en-US" altLang="zh-CN" baseline="-25000">
                <a:latin typeface="Times New Roman" pitchFamily="18" charset="0"/>
              </a:endParaRPr>
            </a:p>
          </p:txBody>
        </p:sp>
        <p:sp>
          <p:nvSpPr>
            <p:cNvPr id="1073" name="Line 105"/>
            <p:cNvSpPr>
              <a:spLocks noChangeShapeType="1"/>
            </p:cNvSpPr>
            <p:nvPr/>
          </p:nvSpPr>
          <p:spPr bwMode="auto">
            <a:xfrm>
              <a:off x="961" y="1191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74" name="Line 106"/>
            <p:cNvSpPr>
              <a:spLocks noChangeShapeType="1"/>
            </p:cNvSpPr>
            <p:nvPr/>
          </p:nvSpPr>
          <p:spPr bwMode="auto">
            <a:xfrm flipH="1" flipV="1">
              <a:off x="387" y="1545"/>
              <a:ext cx="188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75" name="Line 107"/>
            <p:cNvSpPr>
              <a:spLocks noChangeShapeType="1"/>
            </p:cNvSpPr>
            <p:nvPr/>
          </p:nvSpPr>
          <p:spPr bwMode="auto">
            <a:xfrm flipH="1" flipV="1">
              <a:off x="384" y="1488"/>
              <a:ext cx="188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76" name="Line 108"/>
            <p:cNvSpPr>
              <a:spLocks noChangeShapeType="1"/>
            </p:cNvSpPr>
            <p:nvPr/>
          </p:nvSpPr>
          <p:spPr bwMode="auto">
            <a:xfrm>
              <a:off x="470" y="1545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77" name="Line 109"/>
            <p:cNvSpPr>
              <a:spLocks noChangeShapeType="1"/>
            </p:cNvSpPr>
            <p:nvPr/>
          </p:nvSpPr>
          <p:spPr bwMode="auto">
            <a:xfrm>
              <a:off x="402" y="168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78" name="Line 110"/>
            <p:cNvSpPr>
              <a:spLocks noChangeShapeType="1"/>
            </p:cNvSpPr>
            <p:nvPr/>
          </p:nvSpPr>
          <p:spPr bwMode="auto">
            <a:xfrm>
              <a:off x="1536" y="1344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79" name="Line 111"/>
            <p:cNvSpPr>
              <a:spLocks noChangeShapeType="1"/>
            </p:cNvSpPr>
            <p:nvPr/>
          </p:nvSpPr>
          <p:spPr bwMode="auto">
            <a:xfrm flipH="1" flipV="1">
              <a:off x="1452" y="1699"/>
              <a:ext cx="188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80" name="Line 112"/>
            <p:cNvSpPr>
              <a:spLocks noChangeShapeType="1"/>
            </p:cNvSpPr>
            <p:nvPr/>
          </p:nvSpPr>
          <p:spPr bwMode="auto">
            <a:xfrm flipH="1" flipV="1">
              <a:off x="1449" y="1642"/>
              <a:ext cx="188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81" name="Line 113"/>
            <p:cNvSpPr>
              <a:spLocks noChangeShapeType="1"/>
            </p:cNvSpPr>
            <p:nvPr/>
          </p:nvSpPr>
          <p:spPr bwMode="auto">
            <a:xfrm>
              <a:off x="1535" y="1699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82" name="Line 114"/>
            <p:cNvSpPr>
              <a:spLocks noChangeShapeType="1"/>
            </p:cNvSpPr>
            <p:nvPr/>
          </p:nvSpPr>
          <p:spPr bwMode="auto">
            <a:xfrm>
              <a:off x="1467" y="183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83" name="Line 115"/>
            <p:cNvSpPr>
              <a:spLocks noChangeShapeType="1"/>
            </p:cNvSpPr>
            <p:nvPr/>
          </p:nvSpPr>
          <p:spPr bwMode="auto">
            <a:xfrm>
              <a:off x="1344" y="134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84" name="Text Box 116"/>
            <p:cNvSpPr txBox="1">
              <a:spLocks noChangeArrowheads="1"/>
            </p:cNvSpPr>
            <p:nvPr/>
          </p:nvSpPr>
          <p:spPr bwMode="auto">
            <a:xfrm>
              <a:off x="1632" y="1536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C</a:t>
              </a:r>
              <a:r>
                <a:rPr kumimoji="1" lang="en-US" altLang="zh-CN" baseline="-25000">
                  <a:latin typeface="Times New Roman" pitchFamily="18" charset="0"/>
                </a:rPr>
                <a:t>D</a:t>
              </a:r>
            </a:p>
          </p:txBody>
        </p:sp>
      </p:grpSp>
      <p:sp>
        <p:nvSpPr>
          <p:cNvPr id="341110" name="Text Box 118"/>
          <p:cNvSpPr txBox="1">
            <a:spLocks noChangeArrowheads="1"/>
          </p:cNvSpPr>
          <p:nvPr/>
        </p:nvSpPr>
        <p:spPr bwMode="auto">
          <a:xfrm>
            <a:off x="5334000" y="2667000"/>
            <a:ext cx="3276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kumimoji="1" lang="en-US" altLang="zh-CN">
                <a:solidFill>
                  <a:srgbClr val="FF3300"/>
                </a:solidFill>
                <a:latin typeface="Times New Roman" pitchFamily="18" charset="0"/>
              </a:rPr>
              <a:t>* </a:t>
            </a:r>
            <a:r>
              <a:rPr kumimoji="1" lang="zh-CN" altLang="en-US">
                <a:latin typeface="Times New Roman" pitchFamily="18" charset="0"/>
              </a:rPr>
              <a:t>先对</a:t>
            </a:r>
            <a:r>
              <a:rPr kumimoji="1" lang="en-US" altLang="zh-CN">
                <a:latin typeface="Times New Roman" pitchFamily="18" charset="0"/>
              </a:rPr>
              <a:t>C</a:t>
            </a:r>
            <a:r>
              <a:rPr kumimoji="1" lang="en-US" altLang="zh-CN" baseline="-25000">
                <a:latin typeface="Times New Roman" pitchFamily="18" charset="0"/>
              </a:rPr>
              <a:t>D</a:t>
            </a:r>
            <a:r>
              <a:rPr kumimoji="1" lang="zh-CN" altLang="en-US">
                <a:latin typeface="Times New Roman" pitchFamily="18" charset="0"/>
              </a:rPr>
              <a:t>预充电（</a:t>
            </a:r>
            <a:r>
              <a:rPr kumimoji="1" lang="en-US" altLang="zh-CN" i="1">
                <a:latin typeface="Times New Roman" pitchFamily="18" charset="0"/>
              </a:rPr>
              <a:t>V’</a:t>
            </a:r>
            <a:r>
              <a:rPr kumimoji="1" lang="zh-CN" altLang="en-US">
                <a:latin typeface="Times New Roman" pitchFamily="18" charset="0"/>
              </a:rPr>
              <a:t>）</a:t>
            </a:r>
          </a:p>
        </p:txBody>
      </p:sp>
      <p:sp>
        <p:nvSpPr>
          <p:cNvPr id="341111" name="Text Box 119"/>
          <p:cNvSpPr txBox="1">
            <a:spLocks noChangeArrowheads="1"/>
          </p:cNvSpPr>
          <p:nvPr/>
        </p:nvSpPr>
        <p:spPr bwMode="auto">
          <a:xfrm>
            <a:off x="0" y="4343400"/>
            <a:ext cx="4495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C</a:t>
            </a:r>
            <a:r>
              <a:rPr kumimoji="1" lang="zh-CN" altLang="en-US">
                <a:latin typeface="Times New Roman" pitchFamily="18" charset="0"/>
              </a:rPr>
              <a:t>上的“</a:t>
            </a:r>
            <a:r>
              <a:rPr kumimoji="1" lang="en-US" altLang="zh-CN">
                <a:latin typeface="Times New Roman" pitchFamily="18" charset="0"/>
              </a:rPr>
              <a:t>1”</a:t>
            </a:r>
            <a:r>
              <a:rPr kumimoji="1" lang="zh-CN" altLang="en-US">
                <a:latin typeface="Times New Roman" pitchFamily="18" charset="0"/>
              </a:rPr>
              <a:t>和“</a:t>
            </a:r>
            <a:r>
              <a:rPr kumimoji="1" lang="en-US" altLang="zh-CN">
                <a:latin typeface="Times New Roman" pitchFamily="18" charset="0"/>
              </a:rPr>
              <a:t>0”</a:t>
            </a:r>
            <a:r>
              <a:rPr kumimoji="1" lang="zh-CN" altLang="en-US">
                <a:latin typeface="Times New Roman" pitchFamily="18" charset="0"/>
              </a:rPr>
              <a:t>，对应电压 </a:t>
            </a:r>
            <a:r>
              <a:rPr kumimoji="1" lang="en-US" altLang="zh-CN">
                <a:latin typeface="Times New Roman" pitchFamily="18" charset="0"/>
              </a:rPr>
              <a:t>V</a:t>
            </a:r>
            <a:r>
              <a:rPr kumimoji="1" lang="en-US" altLang="zh-CN" baseline="-25000">
                <a:latin typeface="Times New Roman" pitchFamily="18" charset="0"/>
              </a:rPr>
              <a:t>S1</a:t>
            </a:r>
            <a:r>
              <a:rPr kumimoji="1" lang="zh-CN" altLang="en-US">
                <a:latin typeface="Times New Roman" pitchFamily="18" charset="0"/>
              </a:rPr>
              <a:t>和</a:t>
            </a:r>
            <a:r>
              <a:rPr kumimoji="1" lang="en-US" altLang="zh-CN">
                <a:latin typeface="Times New Roman" pitchFamily="18" charset="0"/>
              </a:rPr>
              <a:t>V</a:t>
            </a:r>
            <a:r>
              <a:rPr kumimoji="1" lang="en-US" altLang="zh-CN" baseline="-25000">
                <a:latin typeface="Times New Roman" pitchFamily="18" charset="0"/>
              </a:rPr>
              <a:t>S0</a:t>
            </a:r>
          </a:p>
        </p:txBody>
      </p:sp>
      <p:sp>
        <p:nvSpPr>
          <p:cNvPr id="341112" name="Text Box 120"/>
          <p:cNvSpPr txBox="1">
            <a:spLocks noChangeArrowheads="1"/>
          </p:cNvSpPr>
          <p:nvPr/>
        </p:nvSpPr>
        <p:spPr bwMode="auto">
          <a:xfrm>
            <a:off x="0" y="4648200"/>
            <a:ext cx="4495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latin typeface="Times New Roman" pitchFamily="18" charset="0"/>
              </a:rPr>
              <a:t>读出的电压 </a:t>
            </a:r>
            <a:r>
              <a:rPr kumimoji="1" lang="en-US" altLang="zh-CN">
                <a:latin typeface="Times New Roman" pitchFamily="18" charset="0"/>
              </a:rPr>
              <a:t>V</a:t>
            </a:r>
            <a:r>
              <a:rPr kumimoji="1" lang="en-US" altLang="zh-CN" baseline="-25000">
                <a:latin typeface="Times New Roman" pitchFamily="18" charset="0"/>
              </a:rPr>
              <a:t>1</a:t>
            </a:r>
            <a:r>
              <a:rPr kumimoji="1" lang="zh-CN" altLang="en-US">
                <a:latin typeface="Times New Roman" pitchFamily="18" charset="0"/>
              </a:rPr>
              <a:t>和</a:t>
            </a:r>
            <a:r>
              <a:rPr kumimoji="1" lang="en-US" altLang="zh-CN">
                <a:latin typeface="Times New Roman" pitchFamily="18" charset="0"/>
              </a:rPr>
              <a:t>V</a:t>
            </a:r>
            <a:r>
              <a:rPr kumimoji="1" lang="en-US" altLang="zh-CN" baseline="-25000">
                <a:latin typeface="Times New Roman" pitchFamily="18" charset="0"/>
              </a:rPr>
              <a:t>0</a:t>
            </a:r>
            <a:r>
              <a:rPr kumimoji="1" lang="zh-CN" altLang="en-US">
                <a:latin typeface="Times New Roman" pitchFamily="18" charset="0"/>
              </a:rPr>
              <a:t>，对应“</a:t>
            </a:r>
            <a:r>
              <a:rPr kumimoji="1" lang="en-US" altLang="zh-CN">
                <a:latin typeface="Times New Roman" pitchFamily="18" charset="0"/>
              </a:rPr>
              <a:t>1”</a:t>
            </a:r>
            <a:r>
              <a:rPr kumimoji="1" lang="zh-CN" altLang="en-US">
                <a:latin typeface="Times New Roman" pitchFamily="18" charset="0"/>
              </a:rPr>
              <a:t>和“</a:t>
            </a:r>
            <a:r>
              <a:rPr kumimoji="1" lang="en-US" altLang="zh-CN">
                <a:latin typeface="Times New Roman" pitchFamily="18" charset="0"/>
              </a:rPr>
              <a:t>0”</a:t>
            </a:r>
          </a:p>
        </p:txBody>
      </p:sp>
      <p:sp>
        <p:nvSpPr>
          <p:cNvPr id="341113" name="Text Box 121"/>
          <p:cNvSpPr txBox="1">
            <a:spLocks noChangeArrowheads="1"/>
          </p:cNvSpPr>
          <p:nvPr/>
        </p:nvSpPr>
        <p:spPr bwMode="auto">
          <a:xfrm>
            <a:off x="0" y="5029200"/>
            <a:ext cx="1752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latin typeface="Times New Roman" pitchFamily="18" charset="0"/>
              </a:rPr>
              <a:t>总电荷不变：</a:t>
            </a:r>
          </a:p>
        </p:txBody>
      </p:sp>
      <p:graphicFrame>
        <p:nvGraphicFramePr>
          <p:cNvPr id="341114" name="Object 122"/>
          <p:cNvGraphicFramePr>
            <a:graphicFrameLocks noChangeAspect="1"/>
          </p:cNvGraphicFramePr>
          <p:nvPr/>
        </p:nvGraphicFramePr>
        <p:xfrm>
          <a:off x="1524000" y="5105400"/>
          <a:ext cx="304958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4" imgW="1752480" imgH="228600" progId="Equation.3">
                  <p:embed/>
                </p:oleObj>
              </mc:Choice>
              <mc:Fallback>
                <p:oleObj name="Equation" r:id="rId4" imgW="1752480" imgH="228600" progId="Equation.3">
                  <p:embed/>
                  <p:pic>
                    <p:nvPicPr>
                      <p:cNvPr id="0" name="Object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105400"/>
                        <a:ext cx="3049588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1115" name="Object 123"/>
          <p:cNvGraphicFramePr>
            <a:graphicFrameLocks noChangeAspect="1"/>
          </p:cNvGraphicFramePr>
          <p:nvPr/>
        </p:nvGraphicFramePr>
        <p:xfrm>
          <a:off x="1458913" y="5486400"/>
          <a:ext cx="302736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6" imgW="1752480" imgH="228600" progId="Equation.3">
                  <p:embed/>
                </p:oleObj>
              </mc:Choice>
              <mc:Fallback>
                <p:oleObj name="Equation" r:id="rId6" imgW="1752480" imgH="228600" progId="Equation.3">
                  <p:embed/>
                  <p:pic>
                    <p:nvPicPr>
                      <p:cNvPr id="0" name="Object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913" y="5486400"/>
                        <a:ext cx="302736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27"/>
          <p:cNvGrpSpPr>
            <a:grpSpLocks/>
          </p:cNvGrpSpPr>
          <p:nvPr/>
        </p:nvGrpSpPr>
        <p:grpSpPr bwMode="auto">
          <a:xfrm>
            <a:off x="2514600" y="3886200"/>
            <a:ext cx="1676400" cy="1295400"/>
            <a:chOff x="1584" y="2448"/>
            <a:chExt cx="1056" cy="816"/>
          </a:xfrm>
        </p:grpSpPr>
        <p:sp>
          <p:nvSpPr>
            <p:cNvPr id="1061" name="Text Box 124"/>
            <p:cNvSpPr txBox="1">
              <a:spLocks noChangeArrowheads="1"/>
            </p:cNvSpPr>
            <p:nvPr/>
          </p:nvSpPr>
          <p:spPr bwMode="auto">
            <a:xfrm>
              <a:off x="1728" y="2448"/>
              <a:ext cx="912" cy="262"/>
            </a:xfrm>
            <a:prstGeom prst="rect">
              <a:avLst/>
            </a:prstGeom>
            <a:noFill/>
            <a:ln w="19050">
              <a:solidFill>
                <a:srgbClr val="3399FF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zh-CN" altLang="en-US">
                  <a:latin typeface="Times New Roman" pitchFamily="18" charset="0"/>
                </a:rPr>
                <a:t>电源电压</a:t>
              </a:r>
            </a:p>
          </p:txBody>
        </p:sp>
        <p:sp>
          <p:nvSpPr>
            <p:cNvPr id="1062" name="Line 125"/>
            <p:cNvSpPr>
              <a:spLocks noChangeShapeType="1"/>
            </p:cNvSpPr>
            <p:nvPr/>
          </p:nvSpPr>
          <p:spPr bwMode="auto">
            <a:xfrm flipH="1">
              <a:off x="1584" y="2688"/>
              <a:ext cx="576" cy="576"/>
            </a:xfrm>
            <a:prstGeom prst="line">
              <a:avLst/>
            </a:prstGeom>
            <a:noFill/>
            <a:ln w="19050">
              <a:solidFill>
                <a:srgbClr val="3399FF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aphicFrame>
        <p:nvGraphicFramePr>
          <p:cNvPr id="341120" name="Object 128"/>
          <p:cNvGraphicFramePr>
            <a:graphicFrameLocks noChangeAspect="1"/>
          </p:cNvGraphicFramePr>
          <p:nvPr/>
        </p:nvGraphicFramePr>
        <p:xfrm>
          <a:off x="5811838" y="5551488"/>
          <a:ext cx="1976437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8" imgW="1143000" imgH="596880" progId="Equation.3">
                  <p:embed/>
                </p:oleObj>
              </mc:Choice>
              <mc:Fallback>
                <p:oleObj name="Equation" r:id="rId8" imgW="1143000" imgH="596880" progId="Equation.3">
                  <p:embed/>
                  <p:pic>
                    <p:nvPicPr>
                      <p:cNvPr id="0" name="Object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1838" y="5551488"/>
                        <a:ext cx="1976437" cy="1093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1121" name="Object 129"/>
          <p:cNvGraphicFramePr>
            <a:graphicFrameLocks noChangeAspect="1"/>
          </p:cNvGraphicFramePr>
          <p:nvPr/>
        </p:nvGraphicFramePr>
        <p:xfrm>
          <a:off x="5737225" y="4408488"/>
          <a:ext cx="1952625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10" imgW="1130040" imgH="596880" progId="Equation.3">
                  <p:embed/>
                </p:oleObj>
              </mc:Choice>
              <mc:Fallback>
                <p:oleObj name="Equation" r:id="rId10" imgW="1130040" imgH="596880" progId="Equation.3">
                  <p:embed/>
                  <p:pic>
                    <p:nvPicPr>
                      <p:cNvPr id="0" name="Object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7225" y="4408488"/>
                        <a:ext cx="1952625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1122" name="Text Box 130"/>
          <p:cNvSpPr txBox="1">
            <a:spLocks noChangeArrowheads="1"/>
          </p:cNvSpPr>
          <p:nvPr/>
        </p:nvSpPr>
        <p:spPr bwMode="auto">
          <a:xfrm>
            <a:off x="4572000" y="4648200"/>
            <a:ext cx="12954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latin typeface="Times New Roman" pitchFamily="18" charset="0"/>
              </a:rPr>
              <a:t>读“</a:t>
            </a:r>
            <a:r>
              <a:rPr kumimoji="1" lang="en-US" altLang="zh-CN">
                <a:latin typeface="Times New Roman" pitchFamily="18" charset="0"/>
              </a:rPr>
              <a:t>1”</a:t>
            </a:r>
            <a:r>
              <a:rPr kumimoji="1" lang="zh-CN" altLang="en-US">
                <a:latin typeface="Times New Roman" pitchFamily="18" charset="0"/>
              </a:rPr>
              <a:t>：</a:t>
            </a:r>
          </a:p>
        </p:txBody>
      </p:sp>
      <p:sp>
        <p:nvSpPr>
          <p:cNvPr id="341123" name="Text Box 131"/>
          <p:cNvSpPr txBox="1">
            <a:spLocks noChangeArrowheads="1"/>
          </p:cNvSpPr>
          <p:nvPr/>
        </p:nvSpPr>
        <p:spPr bwMode="auto">
          <a:xfrm>
            <a:off x="4643438" y="5805488"/>
            <a:ext cx="1219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latin typeface="Times New Roman" pitchFamily="18" charset="0"/>
              </a:rPr>
              <a:t>读“</a:t>
            </a:r>
            <a:r>
              <a:rPr kumimoji="1" lang="en-US" altLang="zh-CN">
                <a:latin typeface="Times New Roman" pitchFamily="18" charset="0"/>
              </a:rPr>
              <a:t>0”</a:t>
            </a:r>
            <a:r>
              <a:rPr kumimoji="1" lang="zh-CN" altLang="en-US">
                <a:latin typeface="Times New Roman" pitchFamily="18" charset="0"/>
              </a:rPr>
              <a:t>：</a:t>
            </a:r>
          </a:p>
        </p:txBody>
      </p:sp>
      <p:sp>
        <p:nvSpPr>
          <p:cNvPr id="341124" name="AutoShape 132"/>
          <p:cNvSpPr>
            <a:spLocks/>
          </p:cNvSpPr>
          <p:nvPr/>
        </p:nvSpPr>
        <p:spPr bwMode="auto">
          <a:xfrm>
            <a:off x="7696200" y="4800600"/>
            <a:ext cx="304800" cy="1371600"/>
          </a:xfrm>
          <a:prstGeom prst="rightBrace">
            <a:avLst>
              <a:gd name="adj1" fmla="val 37500"/>
              <a:gd name="adj2" fmla="val 50000"/>
            </a:avLst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41125" name="Text Box 133"/>
          <p:cNvSpPr txBox="1">
            <a:spLocks noChangeArrowheads="1"/>
          </p:cNvSpPr>
          <p:nvPr/>
        </p:nvSpPr>
        <p:spPr bwMode="auto">
          <a:xfrm>
            <a:off x="7924800" y="5029200"/>
            <a:ext cx="990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C</a:t>
            </a:r>
            <a:r>
              <a:rPr kumimoji="1" lang="en-US" altLang="zh-CN" baseline="-25000">
                <a:latin typeface="Times New Roman" pitchFamily="18" charset="0"/>
              </a:rPr>
              <a:t>D</a:t>
            </a:r>
            <a:r>
              <a:rPr kumimoji="1" lang="en-US" altLang="zh-CN">
                <a:latin typeface="Times New Roman" pitchFamily="18" charset="0"/>
              </a:rPr>
              <a:t>&gt;&gt;C</a:t>
            </a:r>
          </a:p>
        </p:txBody>
      </p:sp>
      <p:sp>
        <p:nvSpPr>
          <p:cNvPr id="341126" name="Text Box 134"/>
          <p:cNvSpPr txBox="1">
            <a:spLocks noChangeArrowheads="1"/>
          </p:cNvSpPr>
          <p:nvPr/>
        </p:nvSpPr>
        <p:spPr bwMode="auto">
          <a:xfrm>
            <a:off x="0" y="6096000"/>
            <a:ext cx="15240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latin typeface="Times New Roman" pitchFamily="18" charset="0"/>
              </a:rPr>
              <a:t>读出放大器</a:t>
            </a:r>
          </a:p>
        </p:txBody>
      </p:sp>
      <p:sp>
        <p:nvSpPr>
          <p:cNvPr id="341127" name="Text Box 135"/>
          <p:cNvSpPr txBox="1">
            <a:spLocks noChangeArrowheads="1"/>
          </p:cNvSpPr>
          <p:nvPr/>
        </p:nvSpPr>
        <p:spPr bwMode="auto">
          <a:xfrm>
            <a:off x="2319338" y="5895975"/>
            <a:ext cx="838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kumimoji="1" lang="zh-CN" altLang="en-US">
                <a:latin typeface="Times New Roman" pitchFamily="18" charset="0"/>
              </a:rPr>
              <a:t>重写</a:t>
            </a:r>
          </a:p>
        </p:txBody>
      </p:sp>
      <p:sp>
        <p:nvSpPr>
          <p:cNvPr id="341128" name="Text Box 136"/>
          <p:cNvSpPr txBox="1">
            <a:spLocks noChangeArrowheads="1"/>
          </p:cNvSpPr>
          <p:nvPr/>
        </p:nvSpPr>
        <p:spPr bwMode="auto">
          <a:xfrm>
            <a:off x="2327275" y="6300788"/>
            <a:ext cx="9144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kumimoji="1" lang="zh-CN" altLang="en-US">
                <a:latin typeface="Times New Roman" pitchFamily="18" charset="0"/>
              </a:rPr>
              <a:t>刷新</a:t>
            </a:r>
          </a:p>
        </p:txBody>
      </p:sp>
      <p:sp>
        <p:nvSpPr>
          <p:cNvPr id="341130" name="AutoShape 138"/>
          <p:cNvSpPr>
            <a:spLocks/>
          </p:cNvSpPr>
          <p:nvPr/>
        </p:nvSpPr>
        <p:spPr bwMode="auto">
          <a:xfrm>
            <a:off x="2209800" y="5943600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41132" name="Text Box 140"/>
          <p:cNvSpPr txBox="1">
            <a:spLocks noChangeArrowheads="1"/>
          </p:cNvSpPr>
          <p:nvPr/>
        </p:nvSpPr>
        <p:spPr bwMode="auto">
          <a:xfrm>
            <a:off x="7924800" y="5562600"/>
            <a:ext cx="990600" cy="10064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latin typeface="Times New Roman" pitchFamily="18" charset="0"/>
              </a:rPr>
              <a:t>读出的电压值很小</a:t>
            </a:r>
          </a:p>
        </p:txBody>
      </p:sp>
      <p:sp>
        <p:nvSpPr>
          <p:cNvPr id="341133" name="Text Box 141"/>
          <p:cNvSpPr txBox="1">
            <a:spLocks noChangeArrowheads="1"/>
          </p:cNvSpPr>
          <p:nvPr/>
        </p:nvSpPr>
        <p:spPr bwMode="auto">
          <a:xfrm>
            <a:off x="1371600" y="6096000"/>
            <a:ext cx="7620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solidFill>
                  <a:srgbClr val="FF3300"/>
                </a:solidFill>
                <a:latin typeface="Times New Roman" pitchFamily="18" charset="0"/>
              </a:rPr>
              <a:t>功能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9" grpId="0" autoUpdateAnimBg="0"/>
      <p:bldP spid="341081" grpId="0" autoUpdateAnimBg="0"/>
      <p:bldP spid="341083" grpId="0" animBg="1" autoUpdateAnimBg="0"/>
      <p:bldP spid="341084" grpId="0" autoUpdateAnimBg="0"/>
      <p:bldP spid="341085" grpId="0" autoUpdateAnimBg="0"/>
      <p:bldP spid="341086" grpId="0" autoUpdateAnimBg="0"/>
      <p:bldP spid="341088" grpId="0" autoUpdateAnimBg="0"/>
      <p:bldP spid="341089" grpId="0" autoUpdateAnimBg="0"/>
      <p:bldP spid="341091" grpId="0" animBg="1" autoUpdateAnimBg="0"/>
      <p:bldP spid="341093" grpId="0" autoUpdateAnimBg="0"/>
      <p:bldP spid="341094" grpId="0" autoUpdateAnimBg="0"/>
      <p:bldP spid="341095" grpId="0" autoUpdateAnimBg="0"/>
      <p:bldP spid="341096" grpId="0" autoUpdateAnimBg="0"/>
      <p:bldP spid="341110" grpId="0" autoUpdateAnimBg="0"/>
      <p:bldP spid="341111" grpId="0" autoUpdateAnimBg="0"/>
      <p:bldP spid="341112" grpId="0" autoUpdateAnimBg="0"/>
      <p:bldP spid="341113" grpId="0" autoUpdateAnimBg="0"/>
      <p:bldP spid="341122" grpId="0" autoUpdateAnimBg="0"/>
      <p:bldP spid="341123" grpId="0" autoUpdateAnimBg="0"/>
      <p:bldP spid="341124" grpId="0" animBg="1"/>
      <p:bldP spid="341125" grpId="0" autoUpdateAnimBg="0"/>
      <p:bldP spid="341126" grpId="0" autoUpdateAnimBg="0"/>
      <p:bldP spid="341127" grpId="0" autoUpdateAnimBg="0"/>
      <p:bldP spid="341128" grpId="0" autoUpdateAnimBg="0"/>
      <p:bldP spid="341130" grpId="0" animBg="1"/>
      <p:bldP spid="341132" grpId="0" autoUpdateAnimBg="0"/>
      <p:bldP spid="34113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757988" y="6583363"/>
            <a:ext cx="2386012" cy="274637"/>
          </a:xfrm>
        </p:spPr>
        <p:txBody>
          <a:bodyPr/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en-US" altLang="zh-CN" sz="18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DRAM</a:t>
            </a:r>
            <a:r>
              <a:rPr lang="zh-CN" altLang="en-US" sz="18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的控制电路</a:t>
            </a:r>
          </a:p>
        </p:txBody>
      </p:sp>
      <p:pic>
        <p:nvPicPr>
          <p:cNvPr id="2253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538" y="1196975"/>
            <a:ext cx="8820150" cy="389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2339975" y="549275"/>
            <a:ext cx="410368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altLang="zh-CN"/>
              <a:t>DRAM </a:t>
            </a:r>
            <a:r>
              <a:rPr lang="zh-CN" altLang="en-US"/>
              <a:t>动态存储器的读写控制电路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9" name="Rectangle 5"/>
          <p:cNvSpPr>
            <a:spLocks noGrp="1" noChangeArrowheads="1"/>
          </p:cNvSpPr>
          <p:nvPr>
            <p:ph type="title"/>
          </p:nvPr>
        </p:nvSpPr>
        <p:spPr>
          <a:xfrm>
            <a:off x="6397625" y="6511925"/>
            <a:ext cx="2746375" cy="3460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16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存储元上数据线的工作情况</a:t>
            </a:r>
          </a:p>
        </p:txBody>
      </p:sp>
      <p:sp>
        <p:nvSpPr>
          <p:cNvPr id="456710" name="Text Box 6"/>
          <p:cNvSpPr txBox="1">
            <a:spLocks noChangeArrowheads="1"/>
          </p:cNvSpPr>
          <p:nvPr/>
        </p:nvSpPr>
        <p:spPr bwMode="auto">
          <a:xfrm>
            <a:off x="309563" y="41275"/>
            <a:ext cx="4333875" cy="4635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 sz="2400"/>
              <a:t>存储元数据线的工作情况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885825" y="617538"/>
            <a:ext cx="6697663" cy="4537075"/>
            <a:chOff x="567" y="754"/>
            <a:chExt cx="4219" cy="2858"/>
          </a:xfrm>
        </p:grpSpPr>
        <p:pic>
          <p:nvPicPr>
            <p:cNvPr id="2359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67" y="754"/>
              <a:ext cx="4219" cy="28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99" name="Text Box 7"/>
            <p:cNvSpPr txBox="1">
              <a:spLocks noChangeArrowheads="1"/>
            </p:cNvSpPr>
            <p:nvPr/>
          </p:nvSpPr>
          <p:spPr bwMode="auto">
            <a:xfrm>
              <a:off x="1973" y="1933"/>
              <a:ext cx="953" cy="491"/>
            </a:xfrm>
            <a:prstGeom prst="rect">
              <a:avLst/>
            </a:prstGeom>
            <a:solidFill>
              <a:schemeClr val="bg1"/>
            </a:solidFill>
            <a:ln w="19050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lang="zh-CN" altLang="en-US" sz="1800">
                  <a:solidFill>
                    <a:srgbClr val="0000FF"/>
                  </a:solidFill>
                  <a:latin typeface="楷体_GB2312" charset="-122"/>
                  <a:ea typeface="楷体_GB2312" charset="-122"/>
                </a:rPr>
                <a:t>输出缓冲器</a:t>
              </a:r>
            </a:p>
            <a:p>
              <a:endParaRPr lang="en-US" altLang="zh-CN" sz="1800">
                <a:solidFill>
                  <a:srgbClr val="0000FF"/>
                </a:solidFill>
                <a:latin typeface="楷体_GB2312" charset="-122"/>
                <a:ea typeface="楷体_GB2312" charset="-122"/>
              </a:endParaRPr>
            </a:p>
          </p:txBody>
        </p:sp>
        <p:sp>
          <p:nvSpPr>
            <p:cNvPr id="23600" name="Text Box 12"/>
            <p:cNvSpPr txBox="1">
              <a:spLocks noChangeArrowheads="1"/>
            </p:cNvSpPr>
            <p:nvPr/>
          </p:nvSpPr>
          <p:spPr bwMode="auto">
            <a:xfrm>
              <a:off x="1790" y="3362"/>
              <a:ext cx="953" cy="231"/>
            </a:xfrm>
            <a:prstGeom prst="rect">
              <a:avLst/>
            </a:prstGeom>
            <a:solidFill>
              <a:schemeClr val="bg1"/>
            </a:solidFill>
            <a:ln w="19050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lang="zh-CN" altLang="en-US" sz="1800">
                  <a:solidFill>
                    <a:srgbClr val="0000FF"/>
                  </a:solidFill>
                  <a:ea typeface="楷体_GB2312" charset="-122"/>
                </a:rPr>
                <a:t>输入缓冲器</a:t>
              </a:r>
            </a:p>
          </p:txBody>
        </p:sp>
        <p:sp>
          <p:nvSpPr>
            <p:cNvPr id="23601" name="Text Box 13"/>
            <p:cNvSpPr txBox="1">
              <a:spLocks noChangeArrowheads="1"/>
            </p:cNvSpPr>
            <p:nvPr/>
          </p:nvSpPr>
          <p:spPr bwMode="auto">
            <a:xfrm>
              <a:off x="1837" y="799"/>
              <a:ext cx="953" cy="231"/>
            </a:xfrm>
            <a:prstGeom prst="rect">
              <a:avLst/>
            </a:prstGeom>
            <a:solidFill>
              <a:schemeClr val="bg1"/>
            </a:solidFill>
            <a:ln w="19050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lang="zh-CN" altLang="en-US" sz="1800">
                  <a:solidFill>
                    <a:srgbClr val="0000FF"/>
                  </a:solidFill>
                  <a:ea typeface="楷体_GB2312" charset="-122"/>
                </a:rPr>
                <a:t>刷新缓冲器</a:t>
              </a:r>
            </a:p>
          </p:txBody>
        </p:sp>
      </p:grpSp>
      <p:sp>
        <p:nvSpPr>
          <p:cNvPr id="456718" name="Text Box 14"/>
          <p:cNvSpPr txBox="1">
            <a:spLocks noChangeArrowheads="1"/>
          </p:cNvSpPr>
          <p:nvPr/>
        </p:nvSpPr>
        <p:spPr bwMode="auto">
          <a:xfrm>
            <a:off x="984250" y="2273300"/>
            <a:ext cx="765175" cy="366713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altLang="zh-CN" sz="1800"/>
              <a:t>(</a:t>
            </a:r>
            <a:r>
              <a:rPr lang="zh-CN" altLang="en-US" sz="1800"/>
              <a:t>字线</a:t>
            </a:r>
            <a:r>
              <a:rPr lang="en-US" altLang="zh-CN" sz="1800"/>
              <a:t>)</a:t>
            </a:r>
          </a:p>
        </p:txBody>
      </p:sp>
      <p:sp>
        <p:nvSpPr>
          <p:cNvPr id="456719" name="Text Box 15"/>
          <p:cNvSpPr txBox="1">
            <a:spLocks noChangeArrowheads="1"/>
          </p:cNvSpPr>
          <p:nvPr/>
        </p:nvSpPr>
        <p:spPr bwMode="auto">
          <a:xfrm>
            <a:off x="4486275" y="4722813"/>
            <a:ext cx="1152525" cy="366712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altLang="zh-CN" sz="1800"/>
              <a:t>(</a:t>
            </a:r>
            <a:r>
              <a:rPr lang="zh-CN" altLang="en-US" sz="1800"/>
              <a:t>数据线</a:t>
            </a:r>
            <a:r>
              <a:rPr lang="en-US" altLang="zh-CN" sz="1800"/>
              <a:t>)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4629150" y="185738"/>
            <a:ext cx="3384550" cy="3600450"/>
            <a:chOff x="2925" y="482"/>
            <a:chExt cx="2132" cy="2268"/>
          </a:xfrm>
        </p:grpSpPr>
        <p:sp>
          <p:nvSpPr>
            <p:cNvPr id="23595" name="Rectangle 8"/>
            <p:cNvSpPr>
              <a:spLocks noChangeArrowheads="1"/>
            </p:cNvSpPr>
            <p:nvPr/>
          </p:nvSpPr>
          <p:spPr bwMode="auto">
            <a:xfrm>
              <a:off x="2925" y="1706"/>
              <a:ext cx="1724" cy="1044"/>
            </a:xfrm>
            <a:prstGeom prst="rect">
              <a:avLst/>
            </a:prstGeom>
            <a:noFill/>
            <a:ln w="19050" algn="ctr">
              <a:solidFill>
                <a:srgbClr val="CC3399"/>
              </a:solidFill>
              <a:prstDash val="dash"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96" name="Text Box 9"/>
            <p:cNvSpPr txBox="1">
              <a:spLocks noChangeArrowheads="1"/>
            </p:cNvSpPr>
            <p:nvPr/>
          </p:nvSpPr>
          <p:spPr bwMode="auto">
            <a:xfrm>
              <a:off x="4377" y="482"/>
              <a:ext cx="680" cy="262"/>
            </a:xfrm>
            <a:prstGeom prst="rect">
              <a:avLst/>
            </a:prstGeom>
            <a:noFill/>
            <a:ln w="19050" algn="ctr">
              <a:solidFill>
                <a:srgbClr val="CC3399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lang="zh-CN" altLang="en-US"/>
                <a:t>存储元</a:t>
              </a:r>
            </a:p>
          </p:txBody>
        </p:sp>
        <p:sp>
          <p:nvSpPr>
            <p:cNvPr id="23597" name="Line 10"/>
            <p:cNvSpPr>
              <a:spLocks noChangeShapeType="1"/>
            </p:cNvSpPr>
            <p:nvPr/>
          </p:nvSpPr>
          <p:spPr bwMode="auto">
            <a:xfrm flipV="1">
              <a:off x="4332" y="754"/>
              <a:ext cx="272" cy="952"/>
            </a:xfrm>
            <a:prstGeom prst="line">
              <a:avLst/>
            </a:prstGeom>
            <a:noFill/>
            <a:ln w="19050">
              <a:solidFill>
                <a:srgbClr val="CC3399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56721" name="Text Box 17"/>
          <p:cNvSpPr txBox="1">
            <a:spLocks noChangeArrowheads="1"/>
          </p:cNvSpPr>
          <p:nvPr/>
        </p:nvSpPr>
        <p:spPr bwMode="auto">
          <a:xfrm>
            <a:off x="800100" y="5211763"/>
            <a:ext cx="115093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/>
              <a:t>写入：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1635125" y="5226050"/>
            <a:ext cx="1081088" cy="396875"/>
            <a:chOff x="1066" y="3339"/>
            <a:chExt cx="681" cy="250"/>
          </a:xfrm>
        </p:grpSpPr>
        <p:sp>
          <p:nvSpPr>
            <p:cNvPr id="23593" name="Text Box 18"/>
            <p:cNvSpPr txBox="1">
              <a:spLocks noChangeArrowheads="1"/>
            </p:cNvSpPr>
            <p:nvPr/>
          </p:nvSpPr>
          <p:spPr bwMode="auto">
            <a:xfrm>
              <a:off x="1066" y="3339"/>
              <a:ext cx="681" cy="25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/>
                <a:t>R/W=0</a:t>
              </a:r>
            </a:p>
          </p:txBody>
        </p:sp>
        <p:sp>
          <p:nvSpPr>
            <p:cNvPr id="23594" name="Line 19"/>
            <p:cNvSpPr>
              <a:spLocks noChangeShapeType="1"/>
            </p:cNvSpPr>
            <p:nvPr/>
          </p:nvSpPr>
          <p:spPr bwMode="auto">
            <a:xfrm>
              <a:off x="1329" y="3366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56725" name="Text Box 21"/>
          <p:cNvSpPr txBox="1">
            <a:spLocks noChangeArrowheads="1"/>
          </p:cNvSpPr>
          <p:nvPr/>
        </p:nvSpPr>
        <p:spPr bwMode="auto">
          <a:xfrm>
            <a:off x="2614613" y="5226050"/>
            <a:ext cx="2160587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/>
              <a:t>输入缓冲器打开</a:t>
            </a:r>
          </a:p>
        </p:txBody>
      </p: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1533525" y="2994025"/>
            <a:ext cx="5256213" cy="1296988"/>
            <a:chOff x="930" y="2069"/>
            <a:chExt cx="3311" cy="817"/>
          </a:xfrm>
        </p:grpSpPr>
        <p:sp>
          <p:nvSpPr>
            <p:cNvPr id="23587" name="Line 22"/>
            <p:cNvSpPr>
              <a:spLocks noChangeShapeType="1"/>
            </p:cNvSpPr>
            <p:nvPr/>
          </p:nvSpPr>
          <p:spPr bwMode="auto">
            <a:xfrm>
              <a:off x="930" y="2886"/>
              <a:ext cx="181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88" name="Line 23"/>
            <p:cNvSpPr>
              <a:spLocks noChangeShapeType="1"/>
            </p:cNvSpPr>
            <p:nvPr/>
          </p:nvSpPr>
          <p:spPr bwMode="auto">
            <a:xfrm flipV="1">
              <a:off x="2744" y="2659"/>
              <a:ext cx="0" cy="227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89" name="Line 24"/>
            <p:cNvSpPr>
              <a:spLocks noChangeShapeType="1"/>
            </p:cNvSpPr>
            <p:nvPr/>
          </p:nvSpPr>
          <p:spPr bwMode="auto">
            <a:xfrm>
              <a:off x="2744" y="2659"/>
              <a:ext cx="408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90" name="Line 25"/>
            <p:cNvSpPr>
              <a:spLocks noChangeShapeType="1"/>
            </p:cNvSpPr>
            <p:nvPr/>
          </p:nvSpPr>
          <p:spPr bwMode="auto">
            <a:xfrm flipV="1">
              <a:off x="3152" y="2069"/>
              <a:ext cx="0" cy="59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91" name="Line 26"/>
            <p:cNvSpPr>
              <a:spLocks noChangeShapeType="1"/>
            </p:cNvSpPr>
            <p:nvPr/>
          </p:nvSpPr>
          <p:spPr bwMode="auto">
            <a:xfrm>
              <a:off x="3152" y="2069"/>
              <a:ext cx="1089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92" name="Line 27"/>
            <p:cNvSpPr>
              <a:spLocks noChangeShapeType="1"/>
            </p:cNvSpPr>
            <p:nvPr/>
          </p:nvSpPr>
          <p:spPr bwMode="auto">
            <a:xfrm>
              <a:off x="4241" y="2069"/>
              <a:ext cx="0" cy="227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1749425" y="2994025"/>
            <a:ext cx="5113338" cy="360363"/>
            <a:chOff x="1111" y="2024"/>
            <a:chExt cx="3221" cy="227"/>
          </a:xfrm>
        </p:grpSpPr>
        <p:sp>
          <p:nvSpPr>
            <p:cNvPr id="23583" name="Line 29"/>
            <p:cNvSpPr>
              <a:spLocks noChangeShapeType="1"/>
            </p:cNvSpPr>
            <p:nvPr/>
          </p:nvSpPr>
          <p:spPr bwMode="auto">
            <a:xfrm flipH="1">
              <a:off x="3152" y="2024"/>
              <a:ext cx="1180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84" name="Line 30"/>
            <p:cNvSpPr>
              <a:spLocks noChangeShapeType="1"/>
            </p:cNvSpPr>
            <p:nvPr/>
          </p:nvSpPr>
          <p:spPr bwMode="auto">
            <a:xfrm>
              <a:off x="4332" y="2024"/>
              <a:ext cx="0" cy="181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85" name="Line 31"/>
            <p:cNvSpPr>
              <a:spLocks noChangeShapeType="1"/>
            </p:cNvSpPr>
            <p:nvPr/>
          </p:nvSpPr>
          <p:spPr bwMode="auto">
            <a:xfrm>
              <a:off x="3152" y="2024"/>
              <a:ext cx="0" cy="227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86" name="Line 32"/>
            <p:cNvSpPr>
              <a:spLocks noChangeShapeType="1"/>
            </p:cNvSpPr>
            <p:nvPr/>
          </p:nvSpPr>
          <p:spPr bwMode="auto">
            <a:xfrm flipH="1">
              <a:off x="1111" y="2251"/>
              <a:ext cx="2041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56738" name="Text Box 34"/>
          <p:cNvSpPr txBox="1">
            <a:spLocks noChangeArrowheads="1"/>
          </p:cNvSpPr>
          <p:nvPr/>
        </p:nvSpPr>
        <p:spPr bwMode="auto">
          <a:xfrm>
            <a:off x="798513" y="5643563"/>
            <a:ext cx="1150937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/>
              <a:t>读出：</a:t>
            </a:r>
          </a:p>
        </p:txBody>
      </p: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1633538" y="5657850"/>
            <a:ext cx="1081087" cy="396875"/>
            <a:chOff x="1066" y="3339"/>
            <a:chExt cx="681" cy="250"/>
          </a:xfrm>
        </p:grpSpPr>
        <p:sp>
          <p:nvSpPr>
            <p:cNvPr id="23581" name="Text Box 36"/>
            <p:cNvSpPr txBox="1">
              <a:spLocks noChangeArrowheads="1"/>
            </p:cNvSpPr>
            <p:nvPr/>
          </p:nvSpPr>
          <p:spPr bwMode="auto">
            <a:xfrm>
              <a:off x="1066" y="3339"/>
              <a:ext cx="681" cy="25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/>
                <a:t>R/W=1</a:t>
              </a:r>
            </a:p>
          </p:txBody>
        </p:sp>
        <p:sp>
          <p:nvSpPr>
            <p:cNvPr id="23582" name="Line 37"/>
            <p:cNvSpPr>
              <a:spLocks noChangeShapeType="1"/>
            </p:cNvSpPr>
            <p:nvPr/>
          </p:nvSpPr>
          <p:spPr bwMode="auto">
            <a:xfrm>
              <a:off x="1329" y="3366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56742" name="Text Box 38"/>
          <p:cNvSpPr txBox="1">
            <a:spLocks noChangeArrowheads="1"/>
          </p:cNvSpPr>
          <p:nvPr/>
        </p:nvSpPr>
        <p:spPr bwMode="auto">
          <a:xfrm>
            <a:off x="2613025" y="5657850"/>
            <a:ext cx="216058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/>
              <a:t>输出缓冲器打开</a:t>
            </a:r>
          </a:p>
        </p:txBody>
      </p:sp>
      <p:sp>
        <p:nvSpPr>
          <p:cNvPr id="456743" name="Text Box 39"/>
          <p:cNvSpPr txBox="1">
            <a:spLocks noChangeArrowheads="1"/>
          </p:cNvSpPr>
          <p:nvPr/>
        </p:nvSpPr>
        <p:spPr bwMode="auto">
          <a:xfrm rot="-756171">
            <a:off x="6475413" y="3829050"/>
            <a:ext cx="2089150" cy="415925"/>
          </a:xfrm>
          <a:prstGeom prst="rect">
            <a:avLst/>
          </a:prstGeom>
          <a:noFill/>
          <a:ln w="19050" algn="ctr">
            <a:solidFill>
              <a:srgbClr val="0066FF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>
                <a:ea typeface="楷体_GB2312" charset="-122"/>
              </a:rPr>
              <a:t>破坏性读出重写</a:t>
            </a:r>
          </a:p>
        </p:txBody>
      </p:sp>
      <p:sp>
        <p:nvSpPr>
          <p:cNvPr id="456744" name="Text Box 40"/>
          <p:cNvSpPr txBox="1">
            <a:spLocks noChangeArrowheads="1"/>
          </p:cNvSpPr>
          <p:nvPr/>
        </p:nvSpPr>
        <p:spPr bwMode="auto">
          <a:xfrm>
            <a:off x="828675" y="6018213"/>
            <a:ext cx="115093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/>
              <a:t>刷新：</a:t>
            </a:r>
          </a:p>
        </p:txBody>
      </p:sp>
      <p:sp>
        <p:nvSpPr>
          <p:cNvPr id="456745" name="Text Box 41"/>
          <p:cNvSpPr txBox="1">
            <a:spLocks noChangeArrowheads="1"/>
          </p:cNvSpPr>
          <p:nvPr/>
        </p:nvSpPr>
        <p:spPr bwMode="auto">
          <a:xfrm>
            <a:off x="1604963" y="6018213"/>
            <a:ext cx="194310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/>
              <a:t>刷新控制线</a:t>
            </a:r>
            <a:r>
              <a:rPr lang="en-US" altLang="zh-CN"/>
              <a:t>=1 </a:t>
            </a:r>
          </a:p>
        </p:txBody>
      </p:sp>
      <p:sp>
        <p:nvSpPr>
          <p:cNvPr id="456746" name="Text Box 42"/>
          <p:cNvSpPr txBox="1">
            <a:spLocks noChangeArrowheads="1"/>
          </p:cNvSpPr>
          <p:nvPr/>
        </p:nvSpPr>
        <p:spPr bwMode="auto">
          <a:xfrm>
            <a:off x="3262313" y="6018213"/>
            <a:ext cx="4319587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/>
              <a:t>刷新缓冲器打开，读出的</a:t>
            </a:r>
            <a:r>
              <a:rPr lang="en-US" altLang="zh-CN"/>
              <a:t>1</a:t>
            </a:r>
            <a:r>
              <a:rPr lang="zh-CN" altLang="en-US"/>
              <a:t>被写入</a:t>
            </a:r>
          </a:p>
        </p:txBody>
      </p:sp>
      <p:grpSp>
        <p:nvGrpSpPr>
          <p:cNvPr id="8" name="Group 51"/>
          <p:cNvGrpSpPr>
            <a:grpSpLocks/>
          </p:cNvGrpSpPr>
          <p:nvPr/>
        </p:nvGrpSpPr>
        <p:grpSpPr bwMode="auto">
          <a:xfrm>
            <a:off x="1303338" y="1550988"/>
            <a:ext cx="5486400" cy="1954212"/>
            <a:chOff x="830" y="1115"/>
            <a:chExt cx="3456" cy="1231"/>
          </a:xfrm>
        </p:grpSpPr>
        <p:grpSp>
          <p:nvGrpSpPr>
            <p:cNvPr id="23573" name="Group 49"/>
            <p:cNvGrpSpPr>
              <a:grpSpLocks/>
            </p:cNvGrpSpPr>
            <p:nvPr/>
          </p:nvGrpSpPr>
          <p:grpSpPr bwMode="auto">
            <a:xfrm>
              <a:off x="1111" y="1115"/>
              <a:ext cx="3175" cy="1181"/>
              <a:chOff x="1111" y="1115"/>
              <a:chExt cx="3175" cy="1181"/>
            </a:xfrm>
          </p:grpSpPr>
          <p:sp>
            <p:nvSpPr>
              <p:cNvPr id="23575" name="Line 43"/>
              <p:cNvSpPr>
                <a:spLocks noChangeShapeType="1"/>
              </p:cNvSpPr>
              <p:nvPr/>
            </p:nvSpPr>
            <p:spPr bwMode="auto">
              <a:xfrm>
                <a:off x="1111" y="2296"/>
                <a:ext cx="771" cy="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576" name="Line 44"/>
              <p:cNvSpPr>
                <a:spLocks noChangeShapeType="1"/>
              </p:cNvSpPr>
              <p:nvPr/>
            </p:nvSpPr>
            <p:spPr bwMode="auto">
              <a:xfrm flipV="1">
                <a:off x="1873" y="1115"/>
                <a:ext cx="1" cy="1172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577" name="Line 45"/>
              <p:cNvSpPr>
                <a:spLocks noChangeShapeType="1"/>
              </p:cNvSpPr>
              <p:nvPr/>
            </p:nvSpPr>
            <p:spPr bwMode="auto">
              <a:xfrm>
                <a:off x="1882" y="1117"/>
                <a:ext cx="1134" cy="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578" name="Line 46"/>
              <p:cNvSpPr>
                <a:spLocks noChangeShapeType="1"/>
              </p:cNvSpPr>
              <p:nvPr/>
            </p:nvSpPr>
            <p:spPr bwMode="auto">
              <a:xfrm>
                <a:off x="3016" y="1117"/>
                <a:ext cx="0" cy="907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579" name="Line 47"/>
              <p:cNvSpPr>
                <a:spLocks noChangeShapeType="1"/>
              </p:cNvSpPr>
              <p:nvPr/>
            </p:nvSpPr>
            <p:spPr bwMode="auto">
              <a:xfrm>
                <a:off x="3016" y="2024"/>
                <a:ext cx="1270" cy="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580" name="Line 48"/>
              <p:cNvSpPr>
                <a:spLocks noChangeShapeType="1"/>
              </p:cNvSpPr>
              <p:nvPr/>
            </p:nvSpPr>
            <p:spPr bwMode="auto">
              <a:xfrm>
                <a:off x="4286" y="2024"/>
                <a:ext cx="0" cy="181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574" name="Text Box 50"/>
            <p:cNvSpPr txBox="1">
              <a:spLocks noChangeArrowheads="1"/>
            </p:cNvSpPr>
            <p:nvPr/>
          </p:nvSpPr>
          <p:spPr bwMode="auto">
            <a:xfrm>
              <a:off x="830" y="2096"/>
              <a:ext cx="499" cy="25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</a:rPr>
                <a:t>“1”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710" grpId="0"/>
      <p:bldP spid="456718" grpId="0" animBg="1"/>
      <p:bldP spid="456719" grpId="0" animBg="1"/>
      <p:bldP spid="456721" grpId="0"/>
      <p:bldP spid="456725" grpId="0"/>
      <p:bldP spid="456738" grpId="0"/>
      <p:bldP spid="456742" grpId="0"/>
      <p:bldP spid="456743" grpId="0" animBg="1"/>
      <p:bldP spid="456744" grpId="0"/>
      <p:bldP spid="456745" grpId="0"/>
      <p:bldP spid="45674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696075" y="6642100"/>
            <a:ext cx="2447925" cy="215900"/>
          </a:xfrm>
        </p:spPr>
        <p:txBody>
          <a:bodyPr/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1800" dirty="0">
                <a:solidFill>
                  <a:srgbClr val="F8F8F8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49494"/>
                    </a:outerShdw>
                  </a:cont>
                  <a:effect ref="fillLine"/>
                </a:effectDag>
              </a:rPr>
              <a:t>提问</a:t>
            </a:r>
          </a:p>
        </p:txBody>
      </p:sp>
      <p:graphicFrame>
        <p:nvGraphicFramePr>
          <p:cNvPr id="2053" name="Object 114"/>
          <p:cNvGraphicFramePr>
            <a:graphicFrameLocks noChangeAspect="1"/>
          </p:cNvGraphicFramePr>
          <p:nvPr/>
        </p:nvGraphicFramePr>
        <p:xfrm>
          <a:off x="3478720" y="137886"/>
          <a:ext cx="298767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6" name="公式" r:id="rId3" imgW="1638000" imgH="203040" progId="Equation.3">
                  <p:embed/>
                </p:oleObj>
              </mc:Choice>
              <mc:Fallback>
                <p:oleObj name="公式" r:id="rId3" imgW="1638000" imgH="203040" progId="Equation.3">
                  <p:embed/>
                  <p:pic>
                    <p:nvPicPr>
                      <p:cNvPr id="0" name="Object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8720" y="137886"/>
                        <a:ext cx="2987675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3332" name="Text Box 116"/>
          <p:cNvSpPr txBox="1">
            <a:spLocks noChangeArrowheads="1"/>
          </p:cNvSpPr>
          <p:nvPr/>
        </p:nvSpPr>
        <p:spPr bwMode="auto">
          <a:xfrm>
            <a:off x="395536" y="548680"/>
            <a:ext cx="2951163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 dirty="0">
                <a:solidFill>
                  <a:srgbClr val="FF6600"/>
                </a:solidFill>
              </a:rPr>
              <a:t>方法</a:t>
            </a:r>
            <a:r>
              <a:rPr lang="en-US" altLang="zh-CN" dirty="0">
                <a:solidFill>
                  <a:srgbClr val="FF6600"/>
                </a:solidFill>
              </a:rPr>
              <a:t>1</a:t>
            </a:r>
            <a:r>
              <a:rPr lang="zh-CN" altLang="en-US" dirty="0">
                <a:solidFill>
                  <a:srgbClr val="FF6600"/>
                </a:solidFill>
              </a:rPr>
              <a:t>：逻辑门实现。</a:t>
            </a:r>
          </a:p>
        </p:txBody>
      </p:sp>
      <p:sp>
        <p:nvSpPr>
          <p:cNvPr id="393333" name="Text Box 117"/>
          <p:cNvSpPr txBox="1">
            <a:spLocks noChangeArrowheads="1"/>
          </p:cNvSpPr>
          <p:nvPr/>
        </p:nvSpPr>
        <p:spPr bwMode="auto">
          <a:xfrm>
            <a:off x="323528" y="1772816"/>
            <a:ext cx="3527425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 dirty="0">
                <a:solidFill>
                  <a:srgbClr val="FF6600"/>
                </a:solidFill>
              </a:rPr>
              <a:t>方法</a:t>
            </a:r>
            <a:r>
              <a:rPr lang="en-US" altLang="zh-CN" dirty="0">
                <a:solidFill>
                  <a:srgbClr val="FF6600"/>
                </a:solidFill>
              </a:rPr>
              <a:t>2</a:t>
            </a:r>
            <a:r>
              <a:rPr lang="zh-CN" altLang="en-US" dirty="0">
                <a:solidFill>
                  <a:srgbClr val="FF6600"/>
                </a:solidFill>
              </a:rPr>
              <a:t>：数据选择器实现。</a:t>
            </a:r>
          </a:p>
        </p:txBody>
      </p:sp>
      <p:graphicFrame>
        <p:nvGraphicFramePr>
          <p:cNvPr id="393335" name="Object 119"/>
          <p:cNvGraphicFramePr>
            <a:graphicFrameLocks noChangeAspect="1"/>
          </p:cNvGraphicFramePr>
          <p:nvPr/>
        </p:nvGraphicFramePr>
        <p:xfrm>
          <a:off x="684734" y="908720"/>
          <a:ext cx="295275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7" name="公式" r:id="rId5" imgW="1619216" imgH="181043" progId="Equation.3">
                  <p:embed/>
                </p:oleObj>
              </mc:Choice>
              <mc:Fallback>
                <p:oleObj name="公式" r:id="rId5" imgW="1619216" imgH="181043" progId="Equation.3">
                  <p:embed/>
                  <p:pic>
                    <p:nvPicPr>
                      <p:cNvPr id="0" name="Object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734" y="908720"/>
                        <a:ext cx="2952750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3337" name="Object 121"/>
          <p:cNvGraphicFramePr>
            <a:graphicFrameLocks noChangeAspect="1"/>
          </p:cNvGraphicFramePr>
          <p:nvPr/>
        </p:nvGraphicFramePr>
        <p:xfrm>
          <a:off x="3635896" y="908720"/>
          <a:ext cx="1579563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8" name="公式" r:id="rId7" imgW="857216" imgH="181043" progId="Equation.3">
                  <p:embed/>
                </p:oleObj>
              </mc:Choice>
              <mc:Fallback>
                <p:oleObj name="公式" r:id="rId7" imgW="857216" imgH="181043" progId="Equation.3">
                  <p:embed/>
                  <p:pic>
                    <p:nvPicPr>
                      <p:cNvPr id="0" name="Object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908720"/>
                        <a:ext cx="1579563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37"/>
          <p:cNvGrpSpPr>
            <a:grpSpLocks/>
          </p:cNvGrpSpPr>
          <p:nvPr/>
        </p:nvGrpSpPr>
        <p:grpSpPr bwMode="auto">
          <a:xfrm>
            <a:off x="5508104" y="476672"/>
            <a:ext cx="2328863" cy="1282700"/>
            <a:chOff x="2699" y="2886"/>
            <a:chExt cx="1467" cy="808"/>
          </a:xfrm>
        </p:grpSpPr>
        <p:sp>
          <p:nvSpPr>
            <p:cNvPr id="2109" name="Line 183"/>
            <p:cNvSpPr>
              <a:spLocks noChangeShapeType="1"/>
            </p:cNvSpPr>
            <p:nvPr/>
          </p:nvSpPr>
          <p:spPr bwMode="auto">
            <a:xfrm flipV="1">
              <a:off x="2861" y="3016"/>
              <a:ext cx="30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110" name="AutoShape 182"/>
            <p:cNvSpPr>
              <a:spLocks noChangeArrowheads="1"/>
            </p:cNvSpPr>
            <p:nvPr/>
          </p:nvSpPr>
          <p:spPr bwMode="auto">
            <a:xfrm>
              <a:off x="3188" y="2976"/>
              <a:ext cx="269" cy="363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111" name="Line 185"/>
            <p:cNvSpPr>
              <a:spLocks noChangeShapeType="1"/>
            </p:cNvSpPr>
            <p:nvPr/>
          </p:nvSpPr>
          <p:spPr bwMode="auto">
            <a:xfrm flipV="1">
              <a:off x="3470" y="3158"/>
              <a:ext cx="1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112" name="Oval 198"/>
            <p:cNvSpPr>
              <a:spLocks noChangeArrowheads="1"/>
            </p:cNvSpPr>
            <p:nvPr/>
          </p:nvSpPr>
          <p:spPr bwMode="auto">
            <a:xfrm>
              <a:off x="2986" y="2986"/>
              <a:ext cx="44" cy="4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113" name="Text Box 210"/>
            <p:cNvSpPr txBox="1">
              <a:spLocks noChangeArrowheads="1"/>
            </p:cNvSpPr>
            <p:nvPr/>
          </p:nvSpPr>
          <p:spPr bwMode="auto">
            <a:xfrm>
              <a:off x="3878" y="3113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/>
                <a:t>F</a:t>
              </a:r>
            </a:p>
          </p:txBody>
        </p:sp>
        <p:sp>
          <p:nvSpPr>
            <p:cNvPr id="2114" name="AutoShape 214"/>
            <p:cNvSpPr>
              <a:spLocks noChangeArrowheads="1"/>
            </p:cNvSpPr>
            <p:nvPr/>
          </p:nvSpPr>
          <p:spPr bwMode="auto">
            <a:xfrm flipH="1">
              <a:off x="3560" y="3113"/>
              <a:ext cx="272" cy="498"/>
            </a:xfrm>
            <a:prstGeom prst="moon">
              <a:avLst>
                <a:gd name="adj" fmla="val 50000"/>
              </a:avLst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115" name="Line 184"/>
            <p:cNvSpPr>
              <a:spLocks noChangeShapeType="1"/>
            </p:cNvSpPr>
            <p:nvPr/>
          </p:nvSpPr>
          <p:spPr bwMode="auto">
            <a:xfrm flipV="1">
              <a:off x="2863" y="3258"/>
              <a:ext cx="32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116" name="Line 215"/>
            <p:cNvSpPr>
              <a:spLocks noChangeShapeType="1"/>
            </p:cNvSpPr>
            <p:nvPr/>
          </p:nvSpPr>
          <p:spPr bwMode="auto">
            <a:xfrm flipV="1">
              <a:off x="2876" y="3136"/>
              <a:ext cx="315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117" name="Text Box 216"/>
            <p:cNvSpPr txBox="1">
              <a:spLocks noChangeArrowheads="1"/>
            </p:cNvSpPr>
            <p:nvPr/>
          </p:nvSpPr>
          <p:spPr bwMode="auto">
            <a:xfrm>
              <a:off x="2699" y="2886"/>
              <a:ext cx="136" cy="17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1800"/>
                <a:t>A</a:t>
              </a:r>
            </a:p>
          </p:txBody>
        </p:sp>
        <p:sp>
          <p:nvSpPr>
            <p:cNvPr id="2118" name="Text Box 217"/>
            <p:cNvSpPr txBox="1">
              <a:spLocks noChangeArrowheads="1"/>
            </p:cNvSpPr>
            <p:nvPr/>
          </p:nvSpPr>
          <p:spPr bwMode="auto">
            <a:xfrm>
              <a:off x="2699" y="3067"/>
              <a:ext cx="136" cy="17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1800"/>
                <a:t>B</a:t>
              </a:r>
            </a:p>
          </p:txBody>
        </p:sp>
        <p:sp>
          <p:nvSpPr>
            <p:cNvPr id="2119" name="Text Box 218"/>
            <p:cNvSpPr txBox="1">
              <a:spLocks noChangeArrowheads="1"/>
            </p:cNvSpPr>
            <p:nvPr/>
          </p:nvSpPr>
          <p:spPr bwMode="auto">
            <a:xfrm>
              <a:off x="2699" y="3194"/>
              <a:ext cx="136" cy="17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1800"/>
                <a:t>C</a:t>
              </a:r>
            </a:p>
          </p:txBody>
        </p:sp>
        <p:sp>
          <p:nvSpPr>
            <p:cNvPr id="2120" name="Line 219"/>
            <p:cNvSpPr>
              <a:spLocks noChangeShapeType="1"/>
            </p:cNvSpPr>
            <p:nvPr/>
          </p:nvSpPr>
          <p:spPr bwMode="auto">
            <a:xfrm>
              <a:off x="2726" y="3067"/>
              <a:ext cx="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121" name="AutoShape 221"/>
            <p:cNvSpPr>
              <a:spLocks noChangeArrowheads="1"/>
            </p:cNvSpPr>
            <p:nvPr/>
          </p:nvSpPr>
          <p:spPr bwMode="auto">
            <a:xfrm>
              <a:off x="3198" y="3385"/>
              <a:ext cx="226" cy="272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122" name="Line 222"/>
            <p:cNvSpPr>
              <a:spLocks noChangeShapeType="1"/>
            </p:cNvSpPr>
            <p:nvPr/>
          </p:nvSpPr>
          <p:spPr bwMode="auto">
            <a:xfrm flipV="1">
              <a:off x="3016" y="3430"/>
              <a:ext cx="173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123" name="Line 223"/>
            <p:cNvSpPr>
              <a:spLocks noChangeShapeType="1"/>
            </p:cNvSpPr>
            <p:nvPr/>
          </p:nvSpPr>
          <p:spPr bwMode="auto">
            <a:xfrm flipV="1">
              <a:off x="2844" y="3600"/>
              <a:ext cx="346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124" name="Line 226"/>
            <p:cNvSpPr>
              <a:spLocks noChangeShapeType="1"/>
            </p:cNvSpPr>
            <p:nvPr/>
          </p:nvSpPr>
          <p:spPr bwMode="auto">
            <a:xfrm>
              <a:off x="3016" y="3022"/>
              <a:ext cx="0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125" name="Text Box 227"/>
            <p:cNvSpPr txBox="1">
              <a:spLocks noChangeArrowheads="1"/>
            </p:cNvSpPr>
            <p:nvPr/>
          </p:nvSpPr>
          <p:spPr bwMode="auto">
            <a:xfrm>
              <a:off x="2699" y="3521"/>
              <a:ext cx="136" cy="17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1800"/>
                <a:t>B</a:t>
              </a:r>
            </a:p>
          </p:txBody>
        </p:sp>
        <p:sp>
          <p:nvSpPr>
            <p:cNvPr id="2126" name="AutoShape 228"/>
            <p:cNvSpPr>
              <a:spLocks noChangeArrowheads="1"/>
            </p:cNvSpPr>
            <p:nvPr/>
          </p:nvSpPr>
          <p:spPr bwMode="auto">
            <a:xfrm>
              <a:off x="2881" y="3402"/>
              <a:ext cx="108" cy="108"/>
            </a:xfrm>
            <a:prstGeom prst="triangle">
              <a:avLst>
                <a:gd name="adj" fmla="val 50000"/>
              </a:avLst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127" name="Oval 230"/>
            <p:cNvSpPr>
              <a:spLocks noChangeArrowheads="1"/>
            </p:cNvSpPr>
            <p:nvPr/>
          </p:nvSpPr>
          <p:spPr bwMode="auto">
            <a:xfrm>
              <a:off x="2917" y="3365"/>
              <a:ext cx="44" cy="45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128" name="Line 231"/>
            <p:cNvSpPr>
              <a:spLocks noChangeShapeType="1"/>
            </p:cNvSpPr>
            <p:nvPr/>
          </p:nvSpPr>
          <p:spPr bwMode="auto">
            <a:xfrm flipV="1">
              <a:off x="2943" y="3521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129" name="Line 232"/>
            <p:cNvSpPr>
              <a:spLocks noChangeShapeType="1"/>
            </p:cNvSpPr>
            <p:nvPr/>
          </p:nvSpPr>
          <p:spPr bwMode="auto">
            <a:xfrm flipV="1">
              <a:off x="2943" y="3149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130" name="Oval 233"/>
            <p:cNvSpPr>
              <a:spLocks noChangeArrowheads="1"/>
            </p:cNvSpPr>
            <p:nvPr/>
          </p:nvSpPr>
          <p:spPr bwMode="auto">
            <a:xfrm>
              <a:off x="2925" y="3122"/>
              <a:ext cx="44" cy="4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131" name="Oval 234"/>
            <p:cNvSpPr>
              <a:spLocks noChangeArrowheads="1"/>
            </p:cNvSpPr>
            <p:nvPr/>
          </p:nvSpPr>
          <p:spPr bwMode="auto">
            <a:xfrm>
              <a:off x="2916" y="3585"/>
              <a:ext cx="44" cy="4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132" name="Line 235"/>
            <p:cNvSpPr>
              <a:spLocks noChangeShapeType="1"/>
            </p:cNvSpPr>
            <p:nvPr/>
          </p:nvSpPr>
          <p:spPr bwMode="auto">
            <a:xfrm>
              <a:off x="3424" y="3521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133" name="Line 236"/>
            <p:cNvSpPr>
              <a:spLocks noChangeShapeType="1"/>
            </p:cNvSpPr>
            <p:nvPr/>
          </p:nvSpPr>
          <p:spPr bwMode="auto">
            <a:xfrm>
              <a:off x="3833" y="3339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393454" name="Text Box 238"/>
          <p:cNvSpPr txBox="1">
            <a:spLocks noChangeArrowheads="1"/>
          </p:cNvSpPr>
          <p:nvPr/>
        </p:nvSpPr>
        <p:spPr bwMode="auto">
          <a:xfrm rot="-1382412">
            <a:off x="3824011" y="571052"/>
            <a:ext cx="935037" cy="415925"/>
          </a:xfrm>
          <a:prstGeom prst="rect">
            <a:avLst/>
          </a:prstGeom>
          <a:noFill/>
          <a:ln w="19050" algn="ctr">
            <a:solidFill>
              <a:srgbClr val="FF66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>
                <a:solidFill>
                  <a:schemeClr val="accent2"/>
                </a:solidFill>
                <a:ea typeface="楷体_GB2312"/>
                <a:cs typeface="楷体_GB2312"/>
              </a:rPr>
              <a:t>化简</a:t>
            </a:r>
          </a:p>
        </p:txBody>
      </p:sp>
      <p:graphicFrame>
        <p:nvGraphicFramePr>
          <p:cNvPr id="393507" name="Object 291"/>
          <p:cNvGraphicFramePr>
            <a:graphicFrameLocks noChangeAspect="1"/>
          </p:cNvGraphicFramePr>
          <p:nvPr/>
        </p:nvGraphicFramePr>
        <p:xfrm>
          <a:off x="610866" y="2204616"/>
          <a:ext cx="295275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9" name="公式" r:id="rId9" imgW="1619216" imgH="181043" progId="Equation.3">
                  <p:embed/>
                </p:oleObj>
              </mc:Choice>
              <mc:Fallback>
                <p:oleObj name="公式" r:id="rId9" imgW="1619216" imgH="181043" progId="Equation.3">
                  <p:embed/>
                  <p:pic>
                    <p:nvPicPr>
                      <p:cNvPr id="0" name="Object 2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866" y="2204616"/>
                        <a:ext cx="2952750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75"/>
          <p:cNvGrpSpPr>
            <a:grpSpLocks/>
          </p:cNvGrpSpPr>
          <p:nvPr/>
        </p:nvGrpSpPr>
        <p:grpSpPr bwMode="auto">
          <a:xfrm>
            <a:off x="4211960" y="1844825"/>
            <a:ext cx="4283075" cy="1925638"/>
            <a:chOff x="2653" y="1253"/>
            <a:chExt cx="2698" cy="1213"/>
          </a:xfrm>
        </p:grpSpPr>
        <p:grpSp>
          <p:nvGrpSpPr>
            <p:cNvPr id="5" name="Group 296"/>
            <p:cNvGrpSpPr>
              <a:grpSpLocks/>
            </p:cNvGrpSpPr>
            <p:nvPr/>
          </p:nvGrpSpPr>
          <p:grpSpPr bwMode="auto">
            <a:xfrm>
              <a:off x="2653" y="1253"/>
              <a:ext cx="2698" cy="1213"/>
              <a:chOff x="2290" y="1253"/>
              <a:chExt cx="2698" cy="1213"/>
            </a:xfrm>
          </p:grpSpPr>
          <p:sp>
            <p:nvSpPr>
              <p:cNvPr id="2064" name="Line 280"/>
              <p:cNvSpPr>
                <a:spLocks noChangeShapeType="1"/>
              </p:cNvSpPr>
              <p:nvPr/>
            </p:nvSpPr>
            <p:spPr bwMode="auto">
              <a:xfrm flipV="1">
                <a:off x="4113" y="2414"/>
                <a:ext cx="53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 sz="1600"/>
              </a:p>
            </p:txBody>
          </p:sp>
          <p:sp>
            <p:nvSpPr>
              <p:cNvPr id="2065" name="Rectangle 241"/>
              <p:cNvSpPr>
                <a:spLocks noChangeArrowheads="1"/>
              </p:cNvSpPr>
              <p:nvPr/>
            </p:nvSpPr>
            <p:spPr bwMode="auto">
              <a:xfrm>
                <a:off x="2725" y="1571"/>
                <a:ext cx="1824" cy="57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 sz="1600"/>
              </a:p>
            </p:txBody>
          </p:sp>
          <p:sp>
            <p:nvSpPr>
              <p:cNvPr id="2066" name="Text Box 242"/>
              <p:cNvSpPr txBox="1">
                <a:spLocks noChangeArrowheads="1"/>
              </p:cNvSpPr>
              <p:nvPr/>
            </p:nvSpPr>
            <p:spPr bwMode="auto">
              <a:xfrm>
                <a:off x="2725" y="1859"/>
                <a:ext cx="381" cy="21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90000" tIns="46800" rIns="90000" bIns="46800">
                <a:spAutoFit/>
              </a:bodyPr>
              <a:lstStyle/>
              <a:p>
                <a:r>
                  <a:rPr lang="en-US" altLang="zh-CN" sz="1600" dirty="0"/>
                  <a:t>A</a:t>
                </a:r>
                <a:r>
                  <a:rPr lang="en-US" altLang="zh-CN" sz="1600" baseline="-25000" dirty="0"/>
                  <a:t>0</a:t>
                </a:r>
              </a:p>
            </p:txBody>
          </p:sp>
          <p:sp>
            <p:nvSpPr>
              <p:cNvPr id="2067" name="Text Box 243"/>
              <p:cNvSpPr txBox="1">
                <a:spLocks noChangeArrowheads="1"/>
              </p:cNvSpPr>
              <p:nvPr/>
            </p:nvSpPr>
            <p:spPr bwMode="auto">
              <a:xfrm>
                <a:off x="2725" y="1715"/>
                <a:ext cx="381" cy="21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90000" tIns="46800" rIns="90000" bIns="46800">
                <a:spAutoFit/>
              </a:bodyPr>
              <a:lstStyle/>
              <a:p>
                <a:r>
                  <a:rPr lang="en-US" altLang="zh-CN" sz="1600" dirty="0"/>
                  <a:t>A</a:t>
                </a:r>
                <a:r>
                  <a:rPr lang="en-US" altLang="zh-CN" sz="1600" baseline="-25000" dirty="0"/>
                  <a:t>1</a:t>
                </a:r>
              </a:p>
            </p:txBody>
          </p:sp>
          <p:sp>
            <p:nvSpPr>
              <p:cNvPr id="2068" name="Text Box 244"/>
              <p:cNvSpPr txBox="1">
                <a:spLocks noChangeArrowheads="1"/>
              </p:cNvSpPr>
              <p:nvPr/>
            </p:nvSpPr>
            <p:spPr bwMode="auto">
              <a:xfrm>
                <a:off x="2725" y="1571"/>
                <a:ext cx="381" cy="21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90000" tIns="46800" rIns="90000" bIns="46800">
                <a:spAutoFit/>
              </a:bodyPr>
              <a:lstStyle/>
              <a:p>
                <a:r>
                  <a:rPr lang="en-US" altLang="zh-CN" sz="1600" dirty="0"/>
                  <a:t>A</a:t>
                </a:r>
                <a:r>
                  <a:rPr lang="en-US" altLang="zh-CN" sz="1600" baseline="-25000" dirty="0"/>
                  <a:t>2</a:t>
                </a:r>
              </a:p>
            </p:txBody>
          </p:sp>
          <p:sp>
            <p:nvSpPr>
              <p:cNvPr id="2069" name="Line 245"/>
              <p:cNvSpPr>
                <a:spLocks noChangeShapeType="1"/>
              </p:cNvSpPr>
              <p:nvPr/>
            </p:nvSpPr>
            <p:spPr bwMode="auto">
              <a:xfrm>
                <a:off x="2530" y="1679"/>
                <a:ext cx="205" cy="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 sz="1600"/>
              </a:p>
            </p:txBody>
          </p:sp>
          <p:sp>
            <p:nvSpPr>
              <p:cNvPr id="2070" name="Line 246"/>
              <p:cNvSpPr>
                <a:spLocks noChangeShapeType="1"/>
              </p:cNvSpPr>
              <p:nvPr/>
            </p:nvSpPr>
            <p:spPr bwMode="auto">
              <a:xfrm>
                <a:off x="2533" y="1857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 sz="1600"/>
              </a:p>
            </p:txBody>
          </p:sp>
          <p:sp>
            <p:nvSpPr>
              <p:cNvPr id="2071" name="Line 247"/>
              <p:cNvSpPr>
                <a:spLocks noChangeShapeType="1"/>
              </p:cNvSpPr>
              <p:nvPr/>
            </p:nvSpPr>
            <p:spPr bwMode="auto">
              <a:xfrm>
                <a:off x="2533" y="2030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 sz="1600"/>
              </a:p>
            </p:txBody>
          </p:sp>
          <p:sp>
            <p:nvSpPr>
              <p:cNvPr id="2072" name="Text Box 248"/>
              <p:cNvSpPr txBox="1">
                <a:spLocks noChangeArrowheads="1"/>
              </p:cNvSpPr>
              <p:nvPr/>
            </p:nvSpPr>
            <p:spPr bwMode="auto">
              <a:xfrm>
                <a:off x="3667" y="1253"/>
                <a:ext cx="288" cy="21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r>
                  <a:rPr lang="en-US" altLang="zh-CN" sz="1600"/>
                  <a:t>F</a:t>
                </a:r>
                <a:endParaRPr lang="en-US" altLang="zh-CN" sz="1600" baseline="-25000"/>
              </a:p>
            </p:txBody>
          </p:sp>
          <p:sp>
            <p:nvSpPr>
              <p:cNvPr id="2073" name="Text Box 249"/>
              <p:cNvSpPr txBox="1">
                <a:spLocks noChangeArrowheads="1"/>
              </p:cNvSpPr>
              <p:nvPr/>
            </p:nvSpPr>
            <p:spPr bwMode="auto">
              <a:xfrm>
                <a:off x="2300" y="1705"/>
                <a:ext cx="288" cy="21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r>
                  <a:rPr lang="en-US" altLang="zh-CN" sz="1600"/>
                  <a:t>B</a:t>
                </a:r>
                <a:endParaRPr lang="en-US" altLang="zh-CN" sz="1600" baseline="-25000"/>
              </a:p>
            </p:txBody>
          </p:sp>
          <p:sp>
            <p:nvSpPr>
              <p:cNvPr id="2074" name="Text Box 250"/>
              <p:cNvSpPr txBox="1">
                <a:spLocks noChangeArrowheads="1"/>
              </p:cNvSpPr>
              <p:nvPr/>
            </p:nvSpPr>
            <p:spPr bwMode="auto">
              <a:xfrm>
                <a:off x="2290" y="1516"/>
                <a:ext cx="288" cy="21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r>
                  <a:rPr lang="en-US" altLang="zh-CN" sz="1600"/>
                  <a:t>A</a:t>
                </a:r>
                <a:endParaRPr lang="en-US" altLang="zh-CN" sz="1600" baseline="-25000"/>
              </a:p>
            </p:txBody>
          </p:sp>
          <p:sp>
            <p:nvSpPr>
              <p:cNvPr id="2075" name="Line 256"/>
              <p:cNvSpPr>
                <a:spLocks noChangeShapeType="1"/>
              </p:cNvSpPr>
              <p:nvPr/>
            </p:nvSpPr>
            <p:spPr bwMode="auto">
              <a:xfrm rot="16200000" flipV="1">
                <a:off x="3976" y="2290"/>
                <a:ext cx="260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 sz="1600"/>
              </a:p>
            </p:txBody>
          </p:sp>
          <p:sp>
            <p:nvSpPr>
              <p:cNvPr id="2076" name="Line 257"/>
              <p:cNvSpPr>
                <a:spLocks noChangeShapeType="1"/>
              </p:cNvSpPr>
              <p:nvPr/>
            </p:nvSpPr>
            <p:spPr bwMode="auto">
              <a:xfrm rot="-5400000">
                <a:off x="4155" y="2284"/>
                <a:ext cx="279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 sz="1600"/>
              </a:p>
            </p:txBody>
          </p:sp>
          <p:sp>
            <p:nvSpPr>
              <p:cNvPr id="2077" name="Line 258"/>
              <p:cNvSpPr>
                <a:spLocks noChangeShapeType="1"/>
              </p:cNvSpPr>
              <p:nvPr/>
            </p:nvSpPr>
            <p:spPr bwMode="auto">
              <a:xfrm rot="5400000" flipH="1">
                <a:off x="4330" y="2293"/>
                <a:ext cx="274" cy="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 sz="1600"/>
              </a:p>
            </p:txBody>
          </p:sp>
          <p:sp>
            <p:nvSpPr>
              <p:cNvPr id="2078" name="Text Box 259"/>
              <p:cNvSpPr txBox="1">
                <a:spLocks noChangeArrowheads="1"/>
              </p:cNvSpPr>
              <p:nvPr/>
            </p:nvSpPr>
            <p:spPr bwMode="auto">
              <a:xfrm>
                <a:off x="3157" y="1859"/>
                <a:ext cx="358" cy="21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90000" tIns="46800" rIns="90000" bIns="46800">
                <a:spAutoFit/>
              </a:bodyPr>
              <a:lstStyle/>
              <a:p>
                <a:r>
                  <a:rPr lang="en-US" altLang="zh-CN" sz="1600" dirty="0"/>
                  <a:t>D</a:t>
                </a:r>
                <a:r>
                  <a:rPr lang="en-US" altLang="zh-CN" sz="1600" baseline="-25000" dirty="0"/>
                  <a:t>1</a:t>
                </a:r>
              </a:p>
            </p:txBody>
          </p:sp>
          <p:sp>
            <p:nvSpPr>
              <p:cNvPr id="2079" name="Text Box 260"/>
              <p:cNvSpPr txBox="1">
                <a:spLocks noChangeArrowheads="1"/>
              </p:cNvSpPr>
              <p:nvPr/>
            </p:nvSpPr>
            <p:spPr bwMode="auto">
              <a:xfrm>
                <a:off x="2965" y="1859"/>
                <a:ext cx="323" cy="21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90000" tIns="46800" rIns="90000" bIns="46800">
                <a:spAutoFit/>
              </a:bodyPr>
              <a:lstStyle/>
              <a:p>
                <a:r>
                  <a:rPr lang="en-US" altLang="zh-CN" sz="1600" dirty="0"/>
                  <a:t>D</a:t>
                </a:r>
                <a:r>
                  <a:rPr lang="en-US" altLang="zh-CN" sz="1600" baseline="-25000" dirty="0"/>
                  <a:t>0</a:t>
                </a:r>
              </a:p>
            </p:txBody>
          </p:sp>
          <p:sp>
            <p:nvSpPr>
              <p:cNvPr id="2080" name="Text Box 261"/>
              <p:cNvSpPr txBox="1">
                <a:spLocks noChangeArrowheads="1"/>
              </p:cNvSpPr>
              <p:nvPr/>
            </p:nvSpPr>
            <p:spPr bwMode="auto">
              <a:xfrm>
                <a:off x="3349" y="1859"/>
                <a:ext cx="302" cy="21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90000" tIns="46800" rIns="90000" bIns="46800">
                <a:spAutoFit/>
              </a:bodyPr>
              <a:lstStyle/>
              <a:p>
                <a:r>
                  <a:rPr lang="en-US" altLang="zh-CN" sz="1600"/>
                  <a:t>D</a:t>
                </a:r>
                <a:r>
                  <a:rPr lang="en-US" altLang="zh-CN" sz="1600" baseline="-25000"/>
                  <a:t>2</a:t>
                </a:r>
              </a:p>
            </p:txBody>
          </p:sp>
          <p:sp>
            <p:nvSpPr>
              <p:cNvPr id="2081" name="Text Box 262"/>
              <p:cNvSpPr txBox="1">
                <a:spLocks noChangeArrowheads="1"/>
              </p:cNvSpPr>
              <p:nvPr/>
            </p:nvSpPr>
            <p:spPr bwMode="auto">
              <a:xfrm>
                <a:off x="3541" y="1859"/>
                <a:ext cx="291" cy="21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90000" tIns="46800" rIns="90000" bIns="46800">
                <a:spAutoFit/>
              </a:bodyPr>
              <a:lstStyle/>
              <a:p>
                <a:r>
                  <a:rPr lang="en-US" altLang="zh-CN" sz="1600" dirty="0"/>
                  <a:t>D</a:t>
                </a:r>
                <a:r>
                  <a:rPr lang="en-US" altLang="zh-CN" sz="1600" baseline="-25000" dirty="0"/>
                  <a:t>3</a:t>
                </a:r>
              </a:p>
            </p:txBody>
          </p:sp>
          <p:sp>
            <p:nvSpPr>
              <p:cNvPr id="2082" name="Text Box 263"/>
              <p:cNvSpPr txBox="1">
                <a:spLocks noChangeArrowheads="1"/>
              </p:cNvSpPr>
              <p:nvPr/>
            </p:nvSpPr>
            <p:spPr bwMode="auto">
              <a:xfrm>
                <a:off x="3733" y="1859"/>
                <a:ext cx="371" cy="21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90000" tIns="46800" rIns="90000" bIns="46800">
                <a:spAutoFit/>
              </a:bodyPr>
              <a:lstStyle/>
              <a:p>
                <a:r>
                  <a:rPr lang="en-US" altLang="zh-CN" sz="1600" dirty="0"/>
                  <a:t>D</a:t>
                </a:r>
                <a:r>
                  <a:rPr lang="en-US" altLang="zh-CN" sz="1600" baseline="-25000" dirty="0"/>
                  <a:t>4</a:t>
                </a:r>
              </a:p>
            </p:txBody>
          </p:sp>
          <p:sp>
            <p:nvSpPr>
              <p:cNvPr id="2083" name="Text Box 264"/>
              <p:cNvSpPr txBox="1">
                <a:spLocks noChangeArrowheads="1"/>
              </p:cNvSpPr>
              <p:nvPr/>
            </p:nvSpPr>
            <p:spPr bwMode="auto">
              <a:xfrm>
                <a:off x="3925" y="1859"/>
                <a:ext cx="315" cy="21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90000" tIns="46800" rIns="90000" bIns="46800">
                <a:spAutoFit/>
              </a:bodyPr>
              <a:lstStyle/>
              <a:p>
                <a:r>
                  <a:rPr lang="en-US" altLang="zh-CN" sz="1600" dirty="0"/>
                  <a:t>D</a:t>
                </a:r>
                <a:r>
                  <a:rPr lang="en-US" altLang="zh-CN" sz="1600" baseline="-25000" dirty="0"/>
                  <a:t>5</a:t>
                </a:r>
              </a:p>
            </p:txBody>
          </p:sp>
          <p:sp>
            <p:nvSpPr>
              <p:cNvPr id="2084" name="Text Box 265"/>
              <p:cNvSpPr txBox="1">
                <a:spLocks noChangeArrowheads="1"/>
              </p:cNvSpPr>
              <p:nvPr/>
            </p:nvSpPr>
            <p:spPr bwMode="auto">
              <a:xfrm>
                <a:off x="4117" y="1859"/>
                <a:ext cx="305" cy="21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90000" tIns="46800" rIns="90000" bIns="46800">
                <a:spAutoFit/>
              </a:bodyPr>
              <a:lstStyle/>
              <a:p>
                <a:r>
                  <a:rPr lang="en-US" altLang="zh-CN" sz="1600" dirty="0"/>
                  <a:t>D</a:t>
                </a:r>
                <a:r>
                  <a:rPr lang="en-US" altLang="zh-CN" sz="1600" baseline="-25000" dirty="0"/>
                  <a:t>6</a:t>
                </a:r>
              </a:p>
            </p:txBody>
          </p:sp>
          <p:sp>
            <p:nvSpPr>
              <p:cNvPr id="2085" name="Text Box 266"/>
              <p:cNvSpPr txBox="1">
                <a:spLocks noChangeArrowheads="1"/>
              </p:cNvSpPr>
              <p:nvPr/>
            </p:nvSpPr>
            <p:spPr bwMode="auto">
              <a:xfrm>
                <a:off x="4302" y="1875"/>
                <a:ext cx="340" cy="21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90000" tIns="46800" rIns="90000" bIns="46800">
                <a:spAutoFit/>
              </a:bodyPr>
              <a:lstStyle/>
              <a:p>
                <a:r>
                  <a:rPr lang="en-US" altLang="zh-CN" sz="1600" dirty="0"/>
                  <a:t>D</a:t>
                </a:r>
                <a:r>
                  <a:rPr lang="en-US" altLang="zh-CN" sz="1600" baseline="-25000" dirty="0"/>
                  <a:t>7</a:t>
                </a:r>
              </a:p>
            </p:txBody>
          </p:sp>
          <p:sp>
            <p:nvSpPr>
              <p:cNvPr id="2086" name="Text Box 267"/>
              <p:cNvSpPr txBox="1">
                <a:spLocks noChangeArrowheads="1"/>
              </p:cNvSpPr>
              <p:nvPr/>
            </p:nvSpPr>
            <p:spPr bwMode="auto">
              <a:xfrm>
                <a:off x="3493" y="1571"/>
                <a:ext cx="288" cy="21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r>
                  <a:rPr lang="en-US" altLang="zh-CN" sz="1600"/>
                  <a:t>Y</a:t>
                </a:r>
                <a:endParaRPr lang="en-US" altLang="zh-CN" sz="1600" baseline="-25000"/>
              </a:p>
            </p:txBody>
          </p:sp>
          <p:sp>
            <p:nvSpPr>
              <p:cNvPr id="2087" name="Line 268"/>
              <p:cNvSpPr>
                <a:spLocks noChangeShapeType="1"/>
              </p:cNvSpPr>
              <p:nvPr/>
            </p:nvSpPr>
            <p:spPr bwMode="auto">
              <a:xfrm>
                <a:off x="3637" y="1342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 sz="1600"/>
              </a:p>
            </p:txBody>
          </p:sp>
          <p:sp>
            <p:nvSpPr>
              <p:cNvPr id="2088" name="Text Box 269"/>
              <p:cNvSpPr txBox="1">
                <a:spLocks noChangeArrowheads="1"/>
              </p:cNvSpPr>
              <p:nvPr/>
            </p:nvSpPr>
            <p:spPr bwMode="auto">
              <a:xfrm>
                <a:off x="4195" y="1616"/>
                <a:ext cx="384" cy="21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r>
                  <a:rPr lang="en-US" altLang="zh-CN" sz="1600"/>
                  <a:t>EN</a:t>
                </a:r>
                <a:endParaRPr lang="en-US" altLang="zh-CN" sz="1600" baseline="-25000"/>
              </a:p>
            </p:txBody>
          </p:sp>
          <p:sp>
            <p:nvSpPr>
              <p:cNvPr id="2089" name="Oval 270"/>
              <p:cNvSpPr>
                <a:spLocks noChangeArrowheads="1"/>
              </p:cNvSpPr>
              <p:nvPr/>
            </p:nvSpPr>
            <p:spPr bwMode="auto">
              <a:xfrm>
                <a:off x="4549" y="1777"/>
                <a:ext cx="92" cy="8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 sz="1600"/>
              </a:p>
            </p:txBody>
          </p:sp>
          <p:sp>
            <p:nvSpPr>
              <p:cNvPr id="2090" name="Line 271"/>
              <p:cNvSpPr>
                <a:spLocks noChangeShapeType="1"/>
              </p:cNvSpPr>
              <p:nvPr/>
            </p:nvSpPr>
            <p:spPr bwMode="auto">
              <a:xfrm>
                <a:off x="4645" y="1811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 sz="1600"/>
              </a:p>
            </p:txBody>
          </p:sp>
          <p:sp>
            <p:nvSpPr>
              <p:cNvPr id="2091" name="Line 272"/>
              <p:cNvSpPr>
                <a:spLocks noChangeShapeType="1"/>
              </p:cNvSpPr>
              <p:nvPr/>
            </p:nvSpPr>
            <p:spPr bwMode="auto">
              <a:xfrm>
                <a:off x="4286" y="1661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 sz="1600"/>
              </a:p>
            </p:txBody>
          </p:sp>
          <p:sp>
            <p:nvSpPr>
              <p:cNvPr id="2092" name="Line 273"/>
              <p:cNvSpPr>
                <a:spLocks noChangeShapeType="1"/>
              </p:cNvSpPr>
              <p:nvPr/>
            </p:nvSpPr>
            <p:spPr bwMode="auto">
              <a:xfrm>
                <a:off x="4837" y="1811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 sz="1600"/>
              </a:p>
            </p:txBody>
          </p:sp>
          <p:sp>
            <p:nvSpPr>
              <p:cNvPr id="2093" name="Line 274"/>
              <p:cNvSpPr>
                <a:spLocks noChangeShapeType="1"/>
              </p:cNvSpPr>
              <p:nvPr/>
            </p:nvSpPr>
            <p:spPr bwMode="auto">
              <a:xfrm>
                <a:off x="4741" y="1944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 sz="1600"/>
              </a:p>
            </p:txBody>
          </p:sp>
          <p:sp>
            <p:nvSpPr>
              <p:cNvPr id="2094" name="Oval 279"/>
              <p:cNvSpPr>
                <a:spLocks noChangeArrowheads="1"/>
              </p:cNvSpPr>
              <p:nvPr/>
            </p:nvSpPr>
            <p:spPr bwMode="auto">
              <a:xfrm>
                <a:off x="4267" y="2387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 sz="1600"/>
              </a:p>
            </p:txBody>
          </p:sp>
          <p:sp>
            <p:nvSpPr>
              <p:cNvPr id="2095" name="Text Box 284"/>
              <p:cNvSpPr txBox="1">
                <a:spLocks noChangeArrowheads="1"/>
              </p:cNvSpPr>
              <p:nvPr/>
            </p:nvSpPr>
            <p:spPr bwMode="auto">
              <a:xfrm>
                <a:off x="4604" y="2251"/>
                <a:ext cx="384" cy="21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r>
                  <a:rPr lang="en-US" altLang="zh-CN" sz="1600"/>
                  <a:t>“1”</a:t>
                </a:r>
              </a:p>
            </p:txBody>
          </p:sp>
          <p:sp>
            <p:nvSpPr>
              <p:cNvPr id="2096" name="Text Box 290"/>
              <p:cNvSpPr txBox="1">
                <a:spLocks noChangeArrowheads="1"/>
              </p:cNvSpPr>
              <p:nvPr/>
            </p:nvSpPr>
            <p:spPr bwMode="auto">
              <a:xfrm>
                <a:off x="2307" y="1905"/>
                <a:ext cx="240" cy="21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l"/>
                <a:r>
                  <a:rPr lang="en-US" altLang="zh-CN" sz="1600"/>
                  <a:t>C</a:t>
                </a:r>
              </a:p>
            </p:txBody>
          </p:sp>
          <p:sp>
            <p:nvSpPr>
              <p:cNvPr id="2097" name="Oval 292"/>
              <p:cNvSpPr>
                <a:spLocks noChangeArrowheads="1"/>
              </p:cNvSpPr>
              <p:nvPr/>
            </p:nvSpPr>
            <p:spPr bwMode="auto">
              <a:xfrm>
                <a:off x="4440" y="2387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 sz="1600"/>
              </a:p>
            </p:txBody>
          </p:sp>
          <p:sp>
            <p:nvSpPr>
              <p:cNvPr id="2098" name="Line 251"/>
              <p:cNvSpPr>
                <a:spLocks noChangeShapeType="1"/>
              </p:cNvSpPr>
              <p:nvPr/>
            </p:nvSpPr>
            <p:spPr bwMode="auto">
              <a:xfrm rot="5400000" flipH="1" flipV="1">
                <a:off x="3048" y="2258"/>
                <a:ext cx="213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 sz="1600"/>
              </a:p>
            </p:txBody>
          </p:sp>
          <p:sp>
            <p:nvSpPr>
              <p:cNvPr id="2099" name="Line 252"/>
              <p:cNvSpPr>
                <a:spLocks noChangeShapeType="1"/>
              </p:cNvSpPr>
              <p:nvPr/>
            </p:nvSpPr>
            <p:spPr bwMode="auto">
              <a:xfrm rot="-5400000">
                <a:off x="3247" y="2256"/>
                <a:ext cx="226" cy="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 sz="1600"/>
              </a:p>
            </p:txBody>
          </p:sp>
          <p:sp>
            <p:nvSpPr>
              <p:cNvPr id="2100" name="Line 253"/>
              <p:cNvSpPr>
                <a:spLocks noChangeShapeType="1"/>
              </p:cNvSpPr>
              <p:nvPr/>
            </p:nvSpPr>
            <p:spPr bwMode="auto">
              <a:xfrm rot="-5400000">
                <a:off x="3425" y="2259"/>
                <a:ext cx="22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 sz="1600"/>
              </a:p>
            </p:txBody>
          </p:sp>
          <p:sp>
            <p:nvSpPr>
              <p:cNvPr id="2101" name="Line 254"/>
              <p:cNvSpPr>
                <a:spLocks noChangeShapeType="1"/>
              </p:cNvSpPr>
              <p:nvPr/>
            </p:nvSpPr>
            <p:spPr bwMode="auto">
              <a:xfrm rot="-5400000">
                <a:off x="3616" y="2249"/>
                <a:ext cx="207" cy="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 sz="1600"/>
              </a:p>
            </p:txBody>
          </p:sp>
          <p:sp>
            <p:nvSpPr>
              <p:cNvPr id="2102" name="Line 255"/>
              <p:cNvSpPr>
                <a:spLocks noChangeShapeType="1"/>
              </p:cNvSpPr>
              <p:nvPr/>
            </p:nvSpPr>
            <p:spPr bwMode="auto">
              <a:xfrm rot="-5400000">
                <a:off x="3754" y="2286"/>
                <a:ext cx="280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 sz="1600"/>
              </a:p>
            </p:txBody>
          </p:sp>
          <p:sp>
            <p:nvSpPr>
              <p:cNvPr id="2103" name="Line 275"/>
              <p:cNvSpPr>
                <a:spLocks noChangeShapeType="1"/>
              </p:cNvSpPr>
              <p:nvPr/>
            </p:nvSpPr>
            <p:spPr bwMode="auto">
              <a:xfrm>
                <a:off x="3152" y="2367"/>
                <a:ext cx="72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 sz="1600"/>
              </a:p>
            </p:txBody>
          </p:sp>
          <p:sp>
            <p:nvSpPr>
              <p:cNvPr id="2104" name="Line 277"/>
              <p:cNvSpPr>
                <a:spLocks noChangeShapeType="1"/>
              </p:cNvSpPr>
              <p:nvPr/>
            </p:nvSpPr>
            <p:spPr bwMode="auto">
              <a:xfrm>
                <a:off x="3824" y="2432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 sz="1600"/>
              </a:p>
            </p:txBody>
          </p:sp>
          <p:sp>
            <p:nvSpPr>
              <p:cNvPr id="2105" name="Oval 281"/>
              <p:cNvSpPr>
                <a:spLocks noChangeArrowheads="1"/>
              </p:cNvSpPr>
              <p:nvPr/>
            </p:nvSpPr>
            <p:spPr bwMode="auto">
              <a:xfrm>
                <a:off x="3870" y="2330"/>
                <a:ext cx="48" cy="4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 sz="1600"/>
              </a:p>
            </p:txBody>
          </p:sp>
          <p:sp>
            <p:nvSpPr>
              <p:cNvPr id="2106" name="Oval 282"/>
              <p:cNvSpPr>
                <a:spLocks noChangeArrowheads="1"/>
              </p:cNvSpPr>
              <p:nvPr/>
            </p:nvSpPr>
            <p:spPr bwMode="auto">
              <a:xfrm>
                <a:off x="3511" y="2332"/>
                <a:ext cx="48" cy="4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 sz="1600"/>
              </a:p>
            </p:txBody>
          </p:sp>
          <p:sp>
            <p:nvSpPr>
              <p:cNvPr id="2107" name="Oval 289"/>
              <p:cNvSpPr>
                <a:spLocks noChangeArrowheads="1"/>
              </p:cNvSpPr>
              <p:nvPr/>
            </p:nvSpPr>
            <p:spPr bwMode="auto">
              <a:xfrm>
                <a:off x="3314" y="2332"/>
                <a:ext cx="48" cy="4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 sz="1600"/>
              </a:p>
            </p:txBody>
          </p:sp>
          <p:sp>
            <p:nvSpPr>
              <p:cNvPr id="2108" name="Oval 293"/>
              <p:cNvSpPr>
                <a:spLocks noChangeArrowheads="1"/>
              </p:cNvSpPr>
              <p:nvPr/>
            </p:nvSpPr>
            <p:spPr bwMode="auto">
              <a:xfrm>
                <a:off x="3687" y="2331"/>
                <a:ext cx="48" cy="4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 sz="1600"/>
              </a:p>
            </p:txBody>
          </p:sp>
        </p:grpSp>
        <p:sp>
          <p:nvSpPr>
            <p:cNvPr id="2063" name="Text Box 374"/>
            <p:cNvSpPr txBox="1">
              <a:spLocks noChangeArrowheads="1"/>
            </p:cNvSpPr>
            <p:nvPr/>
          </p:nvSpPr>
          <p:spPr bwMode="auto">
            <a:xfrm>
              <a:off x="3515" y="1707"/>
              <a:ext cx="1043" cy="215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 sz="1600" b="0" dirty="0">
                  <a:latin typeface="楷体_GB2312"/>
                  <a:ea typeface="楷体_GB2312"/>
                  <a:cs typeface="楷体_GB2312"/>
                </a:rPr>
                <a:t>8</a:t>
              </a:r>
              <a:r>
                <a:rPr lang="zh-CN" altLang="en-US" sz="1600" b="0" dirty="0">
                  <a:latin typeface="楷体_GB2312"/>
                  <a:ea typeface="楷体_GB2312"/>
                  <a:cs typeface="楷体_GB2312"/>
                </a:rPr>
                <a:t>选</a:t>
              </a:r>
              <a:r>
                <a:rPr lang="en-US" altLang="zh-CN" sz="1600" b="0" dirty="0">
                  <a:latin typeface="楷体_GB2312"/>
                  <a:ea typeface="楷体_GB2312"/>
                  <a:cs typeface="楷体_GB2312"/>
                </a:rPr>
                <a:t>1</a:t>
              </a:r>
              <a:r>
                <a:rPr lang="zh-CN" altLang="en-US" sz="1600" b="0" dirty="0">
                  <a:latin typeface="楷体_GB2312"/>
                  <a:ea typeface="楷体_GB2312"/>
                  <a:cs typeface="楷体_GB2312"/>
                </a:rPr>
                <a:t>数据选择器</a:t>
              </a:r>
            </a:p>
          </p:txBody>
        </p:sp>
      </p:grpSp>
      <p:sp>
        <p:nvSpPr>
          <p:cNvPr id="393599" name="Text Box 383"/>
          <p:cNvSpPr txBox="1">
            <a:spLocks noChangeArrowheads="1"/>
          </p:cNvSpPr>
          <p:nvPr/>
        </p:nvSpPr>
        <p:spPr bwMode="auto">
          <a:xfrm>
            <a:off x="467991" y="2564978"/>
            <a:ext cx="259080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>
                <a:solidFill>
                  <a:schemeClr val="accent2"/>
                </a:solidFill>
              </a:rPr>
              <a:t>用</a:t>
            </a:r>
            <a:r>
              <a:rPr lang="en-US" altLang="zh-CN">
                <a:solidFill>
                  <a:schemeClr val="accent2"/>
                </a:solidFill>
              </a:rPr>
              <a:t>4</a:t>
            </a:r>
            <a:r>
              <a:rPr lang="zh-CN" altLang="en-US">
                <a:solidFill>
                  <a:schemeClr val="accent2"/>
                </a:solidFill>
              </a:rPr>
              <a:t>选</a:t>
            </a:r>
            <a:r>
              <a:rPr lang="en-US" altLang="zh-CN">
                <a:solidFill>
                  <a:schemeClr val="accent2"/>
                </a:solidFill>
              </a:rPr>
              <a:t>1</a:t>
            </a:r>
            <a:r>
              <a:rPr lang="zh-CN" altLang="en-US">
                <a:solidFill>
                  <a:schemeClr val="accent2"/>
                </a:solidFill>
              </a:rPr>
              <a:t>数据选择器？</a:t>
            </a:r>
          </a:p>
        </p:txBody>
      </p:sp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2987824" y="3501008"/>
            <a:ext cx="5943600" cy="2833687"/>
            <a:chOff x="431" y="2256"/>
            <a:chExt cx="3744" cy="1785"/>
          </a:xfrm>
        </p:grpSpPr>
        <p:graphicFrame>
          <p:nvGraphicFramePr>
            <p:cNvPr id="88" name="Object 13"/>
            <p:cNvGraphicFramePr>
              <a:graphicFrameLocks noChangeAspect="1"/>
            </p:cNvGraphicFramePr>
            <p:nvPr/>
          </p:nvGraphicFramePr>
          <p:xfrm>
            <a:off x="3317" y="3521"/>
            <a:ext cx="858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90" name="公式" r:id="rId11" imgW="714257" imgH="247785" progId="Equation.3">
                    <p:embed/>
                  </p:oleObj>
                </mc:Choice>
                <mc:Fallback>
                  <p:oleObj name="公式" r:id="rId11" imgW="714257" imgH="247785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7" y="3521"/>
                          <a:ext cx="858" cy="3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" name="Rectangle 14"/>
            <p:cNvSpPr>
              <a:spLocks noChangeArrowheads="1"/>
            </p:cNvSpPr>
            <p:nvPr/>
          </p:nvSpPr>
          <p:spPr bwMode="auto">
            <a:xfrm>
              <a:off x="1121" y="2448"/>
              <a:ext cx="1038" cy="15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spcBef>
                  <a:spcPct val="0"/>
                </a:spcBef>
              </a:pPr>
              <a:r>
                <a:rPr lang="en-US" altLang="zh-CN"/>
                <a:t>3:8</a:t>
              </a:r>
            </a:p>
            <a:p>
              <a:pPr>
                <a:spcBef>
                  <a:spcPct val="0"/>
                </a:spcBef>
              </a:pPr>
              <a:r>
                <a:rPr lang="zh-CN" altLang="en-US">
                  <a:ea typeface="楷体_GB2312"/>
                  <a:cs typeface="楷体_GB2312"/>
                </a:rPr>
                <a:t>译码器</a:t>
              </a:r>
            </a:p>
          </p:txBody>
        </p:sp>
        <p:sp>
          <p:nvSpPr>
            <p:cNvPr id="90" name="Line 15"/>
            <p:cNvSpPr>
              <a:spLocks noChangeShapeType="1"/>
            </p:cNvSpPr>
            <p:nvPr/>
          </p:nvSpPr>
          <p:spPr bwMode="auto">
            <a:xfrm>
              <a:off x="2159" y="259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91" name="Line 16"/>
            <p:cNvSpPr>
              <a:spLocks noChangeShapeType="1"/>
            </p:cNvSpPr>
            <p:nvPr/>
          </p:nvSpPr>
          <p:spPr bwMode="auto">
            <a:xfrm>
              <a:off x="2159" y="2763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92" name="Line 17"/>
            <p:cNvSpPr>
              <a:spLocks noChangeShapeType="1"/>
            </p:cNvSpPr>
            <p:nvPr/>
          </p:nvSpPr>
          <p:spPr bwMode="auto">
            <a:xfrm>
              <a:off x="2159" y="292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93" name="Line 18"/>
            <p:cNvSpPr>
              <a:spLocks noChangeShapeType="1"/>
            </p:cNvSpPr>
            <p:nvPr/>
          </p:nvSpPr>
          <p:spPr bwMode="auto">
            <a:xfrm>
              <a:off x="833" y="2544"/>
              <a:ext cx="27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94" name="Line 19"/>
            <p:cNvSpPr>
              <a:spLocks noChangeShapeType="1"/>
            </p:cNvSpPr>
            <p:nvPr/>
          </p:nvSpPr>
          <p:spPr bwMode="auto">
            <a:xfrm>
              <a:off x="815" y="2715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95" name="Line 20"/>
            <p:cNvSpPr>
              <a:spLocks noChangeShapeType="1"/>
            </p:cNvSpPr>
            <p:nvPr/>
          </p:nvSpPr>
          <p:spPr bwMode="auto">
            <a:xfrm>
              <a:off x="815" y="288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96" name="Line 21"/>
            <p:cNvSpPr>
              <a:spLocks noChangeShapeType="1"/>
            </p:cNvSpPr>
            <p:nvPr/>
          </p:nvSpPr>
          <p:spPr bwMode="auto">
            <a:xfrm>
              <a:off x="882" y="345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97" name="Line 22"/>
            <p:cNvSpPr>
              <a:spLocks noChangeShapeType="1"/>
            </p:cNvSpPr>
            <p:nvPr/>
          </p:nvSpPr>
          <p:spPr bwMode="auto">
            <a:xfrm>
              <a:off x="882" y="3627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98" name="Line 23"/>
            <p:cNvSpPr>
              <a:spLocks noChangeShapeType="1"/>
            </p:cNvSpPr>
            <p:nvPr/>
          </p:nvSpPr>
          <p:spPr bwMode="auto">
            <a:xfrm>
              <a:off x="882" y="379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99" name="Oval 24"/>
            <p:cNvSpPr>
              <a:spLocks noChangeArrowheads="1"/>
            </p:cNvSpPr>
            <p:nvPr/>
          </p:nvSpPr>
          <p:spPr bwMode="auto">
            <a:xfrm>
              <a:off x="1055" y="2841"/>
              <a:ext cx="55" cy="6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0" name="Oval 25"/>
            <p:cNvSpPr>
              <a:spLocks noChangeArrowheads="1"/>
            </p:cNvSpPr>
            <p:nvPr/>
          </p:nvSpPr>
          <p:spPr bwMode="auto">
            <a:xfrm>
              <a:off x="1055" y="2688"/>
              <a:ext cx="55" cy="6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1" name="Text Box 26"/>
            <p:cNvSpPr txBox="1">
              <a:spLocks noChangeArrowheads="1"/>
            </p:cNvSpPr>
            <p:nvPr/>
          </p:nvSpPr>
          <p:spPr bwMode="auto">
            <a:xfrm>
              <a:off x="1076" y="3312"/>
              <a:ext cx="371" cy="2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/>
                <a:t>A</a:t>
              </a:r>
              <a:r>
                <a:rPr lang="en-US" altLang="zh-CN" baseline="-25000"/>
                <a:t>0</a:t>
              </a:r>
            </a:p>
          </p:txBody>
        </p:sp>
        <p:sp>
          <p:nvSpPr>
            <p:cNvPr id="102" name="Text Box 27"/>
            <p:cNvSpPr txBox="1">
              <a:spLocks noChangeArrowheads="1"/>
            </p:cNvSpPr>
            <p:nvPr/>
          </p:nvSpPr>
          <p:spPr bwMode="auto">
            <a:xfrm>
              <a:off x="1103" y="3504"/>
              <a:ext cx="326" cy="2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/>
                <a:t>A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103" name="Text Box 28"/>
            <p:cNvSpPr txBox="1">
              <a:spLocks noChangeArrowheads="1"/>
            </p:cNvSpPr>
            <p:nvPr/>
          </p:nvSpPr>
          <p:spPr bwMode="auto">
            <a:xfrm>
              <a:off x="1103" y="3678"/>
              <a:ext cx="326" cy="2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/>
                <a:t>A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104" name="Text Box 29"/>
            <p:cNvSpPr txBox="1">
              <a:spLocks noChangeArrowheads="1"/>
            </p:cNvSpPr>
            <p:nvPr/>
          </p:nvSpPr>
          <p:spPr bwMode="auto">
            <a:xfrm>
              <a:off x="1103" y="2448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/>
                <a:t>G</a:t>
              </a:r>
              <a:r>
                <a:rPr lang="en-US" altLang="zh-CN" baseline="-25000"/>
                <a:t>1</a:t>
              </a:r>
              <a:endParaRPr lang="en-US" altLang="zh-CN"/>
            </a:p>
          </p:txBody>
        </p:sp>
        <p:sp>
          <p:nvSpPr>
            <p:cNvPr id="105" name="Text Box 30"/>
            <p:cNvSpPr txBox="1">
              <a:spLocks noChangeArrowheads="1"/>
            </p:cNvSpPr>
            <p:nvPr/>
          </p:nvSpPr>
          <p:spPr bwMode="auto">
            <a:xfrm>
              <a:off x="1064" y="2604"/>
              <a:ext cx="38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 dirty="0"/>
                <a:t>G</a:t>
              </a:r>
              <a:r>
                <a:rPr lang="en-US" altLang="zh-CN" baseline="-25000" dirty="0"/>
                <a:t>2A</a:t>
              </a:r>
              <a:endParaRPr lang="en-US" altLang="zh-CN" dirty="0"/>
            </a:p>
          </p:txBody>
        </p:sp>
        <p:sp>
          <p:nvSpPr>
            <p:cNvPr id="106" name="Text Box 31"/>
            <p:cNvSpPr txBox="1">
              <a:spLocks noChangeArrowheads="1"/>
            </p:cNvSpPr>
            <p:nvPr/>
          </p:nvSpPr>
          <p:spPr bwMode="auto">
            <a:xfrm>
              <a:off x="1072" y="2794"/>
              <a:ext cx="38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 dirty="0"/>
                <a:t>G</a:t>
              </a:r>
              <a:r>
                <a:rPr lang="en-US" altLang="zh-CN" baseline="-25000" dirty="0"/>
                <a:t>2B</a:t>
              </a:r>
              <a:endParaRPr lang="en-US" altLang="zh-CN" dirty="0"/>
            </a:p>
          </p:txBody>
        </p:sp>
        <p:sp>
          <p:nvSpPr>
            <p:cNvPr id="107" name="Line 32"/>
            <p:cNvSpPr>
              <a:spLocks noChangeShapeType="1"/>
            </p:cNvSpPr>
            <p:nvPr/>
          </p:nvSpPr>
          <p:spPr bwMode="auto">
            <a:xfrm>
              <a:off x="806" y="2715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8" name="Line 33"/>
            <p:cNvSpPr>
              <a:spLocks noChangeShapeType="1"/>
            </p:cNvSpPr>
            <p:nvPr/>
          </p:nvSpPr>
          <p:spPr bwMode="auto">
            <a:xfrm>
              <a:off x="757" y="300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9" name="Text Box 34"/>
            <p:cNvSpPr txBox="1">
              <a:spLocks noChangeArrowheads="1"/>
            </p:cNvSpPr>
            <p:nvPr/>
          </p:nvSpPr>
          <p:spPr bwMode="auto">
            <a:xfrm>
              <a:off x="648" y="3476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/>
                <a:t>B</a:t>
              </a:r>
            </a:p>
          </p:txBody>
        </p:sp>
        <p:sp>
          <p:nvSpPr>
            <p:cNvPr id="110" name="Text Box 35"/>
            <p:cNvSpPr txBox="1">
              <a:spLocks noChangeArrowheads="1"/>
            </p:cNvSpPr>
            <p:nvPr/>
          </p:nvSpPr>
          <p:spPr bwMode="auto">
            <a:xfrm>
              <a:off x="648" y="3657"/>
              <a:ext cx="29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/>
                <a:t>A</a:t>
              </a:r>
            </a:p>
          </p:txBody>
        </p:sp>
        <p:sp>
          <p:nvSpPr>
            <p:cNvPr id="111" name="Text Box 36"/>
            <p:cNvSpPr txBox="1">
              <a:spLocks noChangeArrowheads="1"/>
            </p:cNvSpPr>
            <p:nvPr/>
          </p:nvSpPr>
          <p:spPr bwMode="auto">
            <a:xfrm>
              <a:off x="657" y="3294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/>
                <a:t>C</a:t>
              </a:r>
            </a:p>
          </p:txBody>
        </p:sp>
        <p:sp>
          <p:nvSpPr>
            <p:cNvPr id="112" name="Line 37"/>
            <p:cNvSpPr>
              <a:spLocks noChangeShapeType="1"/>
            </p:cNvSpPr>
            <p:nvPr/>
          </p:nvSpPr>
          <p:spPr bwMode="auto">
            <a:xfrm flipV="1">
              <a:off x="833" y="236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3" name="Text Box 38"/>
            <p:cNvSpPr txBox="1">
              <a:spLocks noChangeArrowheads="1"/>
            </p:cNvSpPr>
            <p:nvPr/>
          </p:nvSpPr>
          <p:spPr bwMode="auto">
            <a:xfrm>
              <a:off x="431" y="2256"/>
              <a:ext cx="480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/>
                <a:t>“1”</a:t>
              </a:r>
            </a:p>
          </p:txBody>
        </p:sp>
        <p:sp>
          <p:nvSpPr>
            <p:cNvPr id="114" name="AutoShape 39"/>
            <p:cNvSpPr>
              <a:spLocks noChangeArrowheads="1"/>
            </p:cNvSpPr>
            <p:nvPr/>
          </p:nvSpPr>
          <p:spPr bwMode="auto">
            <a:xfrm>
              <a:off x="2608" y="3475"/>
              <a:ext cx="384" cy="432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5" name="Line 40"/>
            <p:cNvSpPr>
              <a:spLocks noChangeShapeType="1"/>
            </p:cNvSpPr>
            <p:nvPr/>
          </p:nvSpPr>
          <p:spPr bwMode="auto">
            <a:xfrm flipV="1">
              <a:off x="3077" y="3665"/>
              <a:ext cx="2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6" name="Oval 41"/>
            <p:cNvSpPr>
              <a:spLocks noChangeArrowheads="1"/>
            </p:cNvSpPr>
            <p:nvPr/>
          </p:nvSpPr>
          <p:spPr bwMode="auto">
            <a:xfrm>
              <a:off x="2981" y="3633"/>
              <a:ext cx="85" cy="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aphicFrame>
          <p:nvGraphicFramePr>
            <p:cNvPr id="117" name="Object 42"/>
            <p:cNvGraphicFramePr>
              <a:graphicFrameLocks noChangeAspect="1"/>
            </p:cNvGraphicFramePr>
            <p:nvPr/>
          </p:nvGraphicFramePr>
          <p:xfrm>
            <a:off x="1973" y="2419"/>
            <a:ext cx="166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91" name="公式" r:id="rId13" imgW="161841" imgH="219143" progId="Equation.3">
                    <p:embed/>
                  </p:oleObj>
                </mc:Choice>
                <mc:Fallback>
                  <p:oleObj name="公式" r:id="rId13" imgW="161841" imgH="219143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2419"/>
                          <a:ext cx="166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" name="Object 43"/>
            <p:cNvGraphicFramePr>
              <a:graphicFrameLocks noChangeAspect="1"/>
            </p:cNvGraphicFramePr>
            <p:nvPr/>
          </p:nvGraphicFramePr>
          <p:xfrm>
            <a:off x="1962" y="2627"/>
            <a:ext cx="167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92" name="公式" r:id="rId15" imgW="161841" imgH="209685" progId="Equation.3">
                    <p:embed/>
                  </p:oleObj>
                </mc:Choice>
                <mc:Fallback>
                  <p:oleObj name="公式" r:id="rId15" imgW="161841" imgH="209685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2" y="2627"/>
                          <a:ext cx="167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9" name="Object 44"/>
            <p:cNvGraphicFramePr>
              <a:graphicFrameLocks noChangeAspect="1"/>
            </p:cNvGraphicFramePr>
            <p:nvPr/>
          </p:nvGraphicFramePr>
          <p:xfrm>
            <a:off x="1973" y="3016"/>
            <a:ext cx="166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93" name="公式" r:id="rId17" imgW="161841" imgH="219143" progId="Equation.3">
                    <p:embed/>
                  </p:oleObj>
                </mc:Choice>
                <mc:Fallback>
                  <p:oleObj name="公式" r:id="rId17" imgW="161841" imgH="219143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3016"/>
                          <a:ext cx="166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" name="Object 45"/>
            <p:cNvGraphicFramePr>
              <a:graphicFrameLocks noChangeAspect="1"/>
            </p:cNvGraphicFramePr>
            <p:nvPr/>
          </p:nvGraphicFramePr>
          <p:xfrm>
            <a:off x="1963" y="2813"/>
            <a:ext cx="167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94" name="公式" r:id="rId19" imgW="161841" imgH="209685" progId="Equation.3">
                    <p:embed/>
                  </p:oleObj>
                </mc:Choice>
                <mc:Fallback>
                  <p:oleObj name="公式" r:id="rId19" imgW="161841" imgH="209685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3" y="2813"/>
                          <a:ext cx="167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1" name="Object 46"/>
            <p:cNvGraphicFramePr>
              <a:graphicFrameLocks noChangeAspect="1"/>
            </p:cNvGraphicFramePr>
            <p:nvPr/>
          </p:nvGraphicFramePr>
          <p:xfrm>
            <a:off x="1973" y="3215"/>
            <a:ext cx="166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95" name="公式" r:id="rId21" imgW="161841" imgH="209685" progId="Equation.3">
                    <p:embed/>
                  </p:oleObj>
                </mc:Choice>
                <mc:Fallback>
                  <p:oleObj name="公式" r:id="rId21" imgW="161841" imgH="209685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3215"/>
                          <a:ext cx="166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" name="Object 47"/>
            <p:cNvGraphicFramePr>
              <a:graphicFrameLocks noChangeAspect="1"/>
            </p:cNvGraphicFramePr>
            <p:nvPr/>
          </p:nvGraphicFramePr>
          <p:xfrm>
            <a:off x="1973" y="3400"/>
            <a:ext cx="166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96" name="公式" r:id="rId23" imgW="161841" imgH="219143" progId="Equation.3">
                    <p:embed/>
                  </p:oleObj>
                </mc:Choice>
                <mc:Fallback>
                  <p:oleObj name="公式" r:id="rId23" imgW="161841" imgH="219143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3400"/>
                          <a:ext cx="166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" name="Object 48"/>
            <p:cNvGraphicFramePr>
              <a:graphicFrameLocks noChangeAspect="1"/>
            </p:cNvGraphicFramePr>
            <p:nvPr/>
          </p:nvGraphicFramePr>
          <p:xfrm>
            <a:off x="1973" y="3592"/>
            <a:ext cx="166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97" name="公式" r:id="rId25" imgW="161841" imgH="219143" progId="Equation.3">
                    <p:embed/>
                  </p:oleObj>
                </mc:Choice>
                <mc:Fallback>
                  <p:oleObj name="公式" r:id="rId25" imgW="161841" imgH="219143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3592"/>
                          <a:ext cx="166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" name="Object 49"/>
            <p:cNvGraphicFramePr>
              <a:graphicFrameLocks noChangeAspect="1"/>
            </p:cNvGraphicFramePr>
            <p:nvPr/>
          </p:nvGraphicFramePr>
          <p:xfrm>
            <a:off x="1955" y="3783"/>
            <a:ext cx="166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98" name="公式" r:id="rId27" imgW="161841" imgH="219143" progId="Equation.3">
                    <p:embed/>
                  </p:oleObj>
                </mc:Choice>
                <mc:Fallback>
                  <p:oleObj name="公式" r:id="rId27" imgW="161841" imgH="219143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5" y="3783"/>
                          <a:ext cx="166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5" name="Line 50"/>
            <p:cNvSpPr>
              <a:spLocks noChangeShapeType="1"/>
            </p:cNvSpPr>
            <p:nvPr/>
          </p:nvSpPr>
          <p:spPr bwMode="auto">
            <a:xfrm>
              <a:off x="2154" y="312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6" name="Line 51"/>
            <p:cNvSpPr>
              <a:spLocks noChangeShapeType="1"/>
            </p:cNvSpPr>
            <p:nvPr/>
          </p:nvSpPr>
          <p:spPr bwMode="auto">
            <a:xfrm>
              <a:off x="2173" y="3323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7" name="Line 52"/>
            <p:cNvSpPr>
              <a:spLocks noChangeShapeType="1"/>
            </p:cNvSpPr>
            <p:nvPr/>
          </p:nvSpPr>
          <p:spPr bwMode="auto">
            <a:xfrm>
              <a:off x="2154" y="3558"/>
              <a:ext cx="4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8" name="Line 53"/>
            <p:cNvSpPr>
              <a:spLocks noChangeShapeType="1"/>
            </p:cNvSpPr>
            <p:nvPr/>
          </p:nvSpPr>
          <p:spPr bwMode="auto">
            <a:xfrm>
              <a:off x="2154" y="3702"/>
              <a:ext cx="4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9" name="Line 54"/>
            <p:cNvSpPr>
              <a:spLocks noChangeShapeType="1"/>
            </p:cNvSpPr>
            <p:nvPr/>
          </p:nvSpPr>
          <p:spPr bwMode="auto">
            <a:xfrm>
              <a:off x="2154" y="3838"/>
              <a:ext cx="4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aphicFrame>
        <p:nvGraphicFramePr>
          <p:cNvPr id="130" name="Object 55"/>
          <p:cNvGraphicFramePr>
            <a:graphicFrameLocks noChangeAspect="1"/>
          </p:cNvGraphicFramePr>
          <p:nvPr/>
        </p:nvGraphicFramePr>
        <p:xfrm>
          <a:off x="323528" y="3717032"/>
          <a:ext cx="295275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9" name="公式" r:id="rId29" imgW="1619216" imgH="181043" progId="Equation.3">
                  <p:embed/>
                </p:oleObj>
              </mc:Choice>
              <mc:Fallback>
                <p:oleObj name="公式" r:id="rId29" imgW="1619216" imgH="181043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717032"/>
                        <a:ext cx="2952750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" name="Object 56"/>
          <p:cNvGraphicFramePr>
            <a:graphicFrameLocks noChangeAspect="1"/>
          </p:cNvGraphicFramePr>
          <p:nvPr/>
        </p:nvGraphicFramePr>
        <p:xfrm>
          <a:off x="410841" y="4137720"/>
          <a:ext cx="244792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0" name="公式" r:id="rId31" imgW="1133424" imgH="209685" progId="Equation.3">
                  <p:embed/>
                </p:oleObj>
              </mc:Choice>
              <mc:Fallback>
                <p:oleObj name="公式" r:id="rId31" imgW="1133424" imgH="209685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841" y="4137720"/>
                        <a:ext cx="2447925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" name="Object 57"/>
          <p:cNvGraphicFramePr>
            <a:graphicFrameLocks noChangeAspect="1"/>
          </p:cNvGraphicFramePr>
          <p:nvPr/>
        </p:nvGraphicFramePr>
        <p:xfrm>
          <a:off x="425128" y="4553645"/>
          <a:ext cx="2474913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1" name="公式" r:id="rId33" imgW="1152576" imgH="257243" progId="Equation.3">
                  <p:embed/>
                </p:oleObj>
              </mc:Choice>
              <mc:Fallback>
                <p:oleObj name="公式" r:id="rId33" imgW="1152576" imgH="257243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128" y="4553645"/>
                        <a:ext cx="2474913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" name="Object 58"/>
          <p:cNvGraphicFramePr>
            <a:graphicFrameLocks noChangeAspect="1"/>
          </p:cNvGraphicFramePr>
          <p:nvPr/>
        </p:nvGraphicFramePr>
        <p:xfrm>
          <a:off x="439416" y="5115620"/>
          <a:ext cx="2233612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2" name="公式" r:id="rId35" imgW="1038208" imgH="257243" progId="Equation.3">
                  <p:embed/>
                </p:oleObj>
              </mc:Choice>
              <mc:Fallback>
                <p:oleObj name="公式" r:id="rId35" imgW="1038208" imgH="257243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416" y="5115620"/>
                        <a:ext cx="2233612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" name="Object 59"/>
          <p:cNvGraphicFramePr>
            <a:graphicFrameLocks noChangeAspect="1"/>
          </p:cNvGraphicFramePr>
          <p:nvPr/>
        </p:nvGraphicFramePr>
        <p:xfrm>
          <a:off x="583878" y="5736332"/>
          <a:ext cx="1508125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3" name="公式" r:id="rId37" imgW="895249" imgH="257243" progId="Equation.3">
                  <p:embed/>
                </p:oleObj>
              </mc:Choice>
              <mc:Fallback>
                <p:oleObj name="公式" r:id="rId37" imgW="895249" imgH="257243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878" y="5736332"/>
                        <a:ext cx="1508125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" name="Text Box 117"/>
          <p:cNvSpPr txBox="1">
            <a:spLocks noChangeArrowheads="1"/>
          </p:cNvSpPr>
          <p:nvPr/>
        </p:nvSpPr>
        <p:spPr bwMode="auto">
          <a:xfrm>
            <a:off x="0" y="3212976"/>
            <a:ext cx="3527425" cy="402291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 dirty="0">
                <a:solidFill>
                  <a:srgbClr val="FF6600"/>
                </a:solidFill>
              </a:rPr>
              <a:t>方法</a:t>
            </a:r>
            <a:r>
              <a:rPr lang="en-US" altLang="zh-CN" dirty="0">
                <a:solidFill>
                  <a:srgbClr val="FF6600"/>
                </a:solidFill>
              </a:rPr>
              <a:t>3</a:t>
            </a:r>
            <a:r>
              <a:rPr lang="zh-CN" altLang="en-US" dirty="0">
                <a:solidFill>
                  <a:srgbClr val="FF6600"/>
                </a:solidFill>
              </a:rPr>
              <a:t>：译码器实现。</a:t>
            </a:r>
          </a:p>
        </p:txBody>
      </p:sp>
      <p:sp>
        <p:nvSpPr>
          <p:cNvPr id="136" name="Text Box 76"/>
          <p:cNvSpPr txBox="1">
            <a:spLocks noChangeArrowheads="1"/>
          </p:cNvSpPr>
          <p:nvPr/>
        </p:nvSpPr>
        <p:spPr bwMode="auto">
          <a:xfrm>
            <a:off x="488546" y="101756"/>
            <a:ext cx="2867025" cy="402291"/>
          </a:xfrm>
          <a:prstGeom prst="rect">
            <a:avLst/>
          </a:prstGeom>
          <a:gradFill rotWithShape="0">
            <a:gsLst>
              <a:gs pos="0">
                <a:srgbClr val="5E1847"/>
              </a:gs>
              <a:gs pos="50000">
                <a:srgbClr val="CC3399"/>
              </a:gs>
              <a:gs pos="100000">
                <a:srgbClr val="5E1847"/>
              </a:gs>
            </a:gsLst>
            <a:lin ang="5400000" scaled="1"/>
          </a:gradFill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dirty="0">
                <a:solidFill>
                  <a:schemeClr val="bg1"/>
                </a:solidFill>
                <a:latin typeface="Times New Roman" pitchFamily="18" charset="0"/>
              </a:rPr>
              <a:t>逻辑函数的电路实现</a:t>
            </a:r>
          </a:p>
        </p:txBody>
      </p:sp>
      <p:graphicFrame>
        <p:nvGraphicFramePr>
          <p:cNvPr id="138" name="Object 114"/>
          <p:cNvGraphicFramePr>
            <a:graphicFrameLocks noChangeAspect="1"/>
          </p:cNvGraphicFramePr>
          <p:nvPr/>
        </p:nvGraphicFramePr>
        <p:xfrm>
          <a:off x="6489931" y="154363"/>
          <a:ext cx="215423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4" name="公式" r:id="rId39" imgW="1180800" imgH="253800" progId="Equation.3">
                  <p:embed/>
                </p:oleObj>
              </mc:Choice>
              <mc:Fallback>
                <p:oleObj name="公式" r:id="rId39" imgW="1180800" imgH="2538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9931" y="154363"/>
                        <a:ext cx="2154238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332" grpId="0"/>
      <p:bldP spid="393333" grpId="0"/>
      <p:bldP spid="393454" grpId="0" animBg="1"/>
      <p:bldP spid="393599" grpId="0"/>
      <p:bldP spid="13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0" y="6400800"/>
            <a:ext cx="2286000" cy="457200"/>
          </a:xfrm>
        </p:spPr>
        <p:txBody>
          <a:bodyPr/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SDRAM</a:t>
            </a:r>
          </a:p>
        </p:txBody>
      </p:sp>
      <p:sp>
        <p:nvSpPr>
          <p:cNvPr id="409605" name="Text Box 5"/>
          <p:cNvSpPr txBox="1">
            <a:spLocks noChangeArrowheads="1"/>
          </p:cNvSpPr>
          <p:nvPr/>
        </p:nvSpPr>
        <p:spPr bwMode="auto">
          <a:xfrm>
            <a:off x="404813" y="87313"/>
            <a:ext cx="8208962" cy="16335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kumimoji="1" lang="zh-CN" altLang="en-US">
                <a:solidFill>
                  <a:srgbClr val="0000FF"/>
                </a:solidFill>
                <a:latin typeface="Times New Roman" pitchFamily="18" charset="0"/>
              </a:rPr>
              <a:t>补充：</a:t>
            </a:r>
          </a:p>
          <a:p>
            <a:pPr algn="l"/>
            <a:r>
              <a:rPr kumimoji="1" lang="en-US" altLang="zh-CN">
                <a:solidFill>
                  <a:srgbClr val="FF3300"/>
                </a:solidFill>
                <a:latin typeface="Times New Roman" pitchFamily="18" charset="0"/>
              </a:rPr>
              <a:t>SDRAM</a:t>
            </a:r>
            <a:r>
              <a:rPr kumimoji="1" lang="en-US" altLang="zh-CN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kumimoji="1" lang="en-US" altLang="zh-CN">
                <a:latin typeface="Times New Roman" pitchFamily="18" charset="0"/>
              </a:rPr>
              <a:t>—— Synchronous DRAM</a:t>
            </a:r>
            <a:r>
              <a:rPr kumimoji="1" lang="zh-CN" altLang="en-US">
                <a:latin typeface="Times New Roman" pitchFamily="18" charset="0"/>
              </a:rPr>
              <a:t>同步动态存储器</a:t>
            </a:r>
          </a:p>
          <a:p>
            <a:pPr algn="l"/>
            <a:r>
              <a:rPr kumimoji="1" lang="zh-CN" altLang="en-US">
                <a:latin typeface="Times New Roman" pitchFamily="18" charset="0"/>
              </a:rPr>
              <a:t>在现有的标准动态存储器中加入同步控制逻辑</a:t>
            </a:r>
            <a:r>
              <a:rPr kumimoji="1" lang="en-US" altLang="zh-CN">
                <a:latin typeface="Times New Roman" pitchFamily="18" charset="0"/>
              </a:rPr>
              <a:t>(</a:t>
            </a:r>
            <a:r>
              <a:rPr kumimoji="1" lang="zh-CN" altLang="en-US">
                <a:latin typeface="Times New Roman" pitchFamily="18" charset="0"/>
              </a:rPr>
              <a:t>一个状态机</a:t>
            </a:r>
            <a:r>
              <a:rPr kumimoji="1" lang="en-US" altLang="zh-CN">
                <a:latin typeface="Times New Roman" pitchFamily="18" charset="0"/>
              </a:rPr>
              <a:t>)</a:t>
            </a:r>
            <a:r>
              <a:rPr kumimoji="1" lang="zh-CN" altLang="en-US">
                <a:latin typeface="Times New Roman" pitchFamily="18" charset="0"/>
              </a:rPr>
              <a:t>，利用一个单一的系统时钟同步所有的地址数据和控制信号。</a:t>
            </a:r>
          </a:p>
        </p:txBody>
      </p:sp>
      <p:sp>
        <p:nvSpPr>
          <p:cNvPr id="409606" name="Text Box 6"/>
          <p:cNvSpPr txBox="1">
            <a:spLocks noChangeArrowheads="1"/>
          </p:cNvSpPr>
          <p:nvPr/>
        </p:nvSpPr>
        <p:spPr bwMode="auto">
          <a:xfrm>
            <a:off x="409575" y="3213100"/>
            <a:ext cx="8153400" cy="17684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kumimoji="1" lang="en-US" altLang="zh-CN">
                <a:solidFill>
                  <a:srgbClr val="FF3300"/>
                </a:solidFill>
                <a:latin typeface="Times New Roman" pitchFamily="18" charset="0"/>
              </a:rPr>
              <a:t>SGRAM</a:t>
            </a:r>
            <a:r>
              <a:rPr kumimoji="1" lang="en-US" altLang="zh-CN">
                <a:latin typeface="Times New Roman" pitchFamily="18" charset="0"/>
              </a:rPr>
              <a:t> ——Synchronous Graphics Random-Access Memory</a:t>
            </a:r>
            <a:r>
              <a:rPr kumimoji="1" lang="zh-CN" altLang="en-US">
                <a:latin typeface="宋体" pitchFamily="2" charset="-122"/>
              </a:rPr>
              <a:t>同步图形随机存储器</a:t>
            </a:r>
          </a:p>
          <a:p>
            <a:pPr algn="l"/>
            <a:r>
              <a:rPr kumimoji="1" lang="zh-CN" altLang="en-US">
                <a:latin typeface="宋体" pitchFamily="2" charset="-122"/>
              </a:rPr>
              <a:t>一种图形读写能力较强的显存，由</a:t>
            </a:r>
            <a:r>
              <a:rPr kumimoji="1" lang="en-US" altLang="zh-CN">
                <a:latin typeface="Times New Roman" pitchFamily="18" charset="0"/>
              </a:rPr>
              <a:t>SDRAM</a:t>
            </a:r>
            <a:r>
              <a:rPr kumimoji="1" lang="zh-CN" altLang="en-US">
                <a:latin typeface="宋体" pitchFamily="2" charset="-122"/>
              </a:rPr>
              <a:t>改良而成。</a:t>
            </a:r>
            <a:r>
              <a:rPr kumimoji="1" lang="en-US" altLang="zh-CN">
                <a:latin typeface="Times New Roman" pitchFamily="18" charset="0"/>
              </a:rPr>
              <a:t>SGRAM</a:t>
            </a:r>
            <a:r>
              <a:rPr kumimoji="1" lang="zh-CN" altLang="en-US">
                <a:latin typeface="宋体" pitchFamily="2" charset="-122"/>
              </a:rPr>
              <a:t>读写数据时不是一一读取，而是以</a:t>
            </a:r>
            <a:r>
              <a:rPr kumimoji="1" lang="en-US" altLang="zh-CN">
                <a:latin typeface="Times New Roman" pitchFamily="18" charset="0"/>
              </a:rPr>
              <a:t>"</a:t>
            </a:r>
            <a:r>
              <a:rPr kumimoji="1" lang="zh-CN" altLang="en-US">
                <a:latin typeface="宋体" pitchFamily="2" charset="-122"/>
              </a:rPr>
              <a:t>块</a:t>
            </a:r>
            <a:r>
              <a:rPr kumimoji="1" lang="en-US" altLang="zh-CN">
                <a:latin typeface="Times New Roman" pitchFamily="18" charset="0"/>
              </a:rPr>
              <a:t>"</a:t>
            </a:r>
            <a:r>
              <a:rPr kumimoji="1" lang="zh-CN" altLang="en-US">
                <a:latin typeface="宋体" pitchFamily="2" charset="-122"/>
              </a:rPr>
              <a:t>（</a:t>
            </a:r>
            <a:r>
              <a:rPr kumimoji="1" lang="en-US" altLang="zh-CN">
                <a:latin typeface="Times New Roman" pitchFamily="18" charset="0"/>
              </a:rPr>
              <a:t>Block</a:t>
            </a:r>
            <a:r>
              <a:rPr kumimoji="1" lang="zh-CN" altLang="en-US">
                <a:latin typeface="宋体" pitchFamily="2" charset="-122"/>
              </a:rPr>
              <a:t>）为单位，从而减少了内存整体读写的次数，提高了图形控制器的效率。用于视频存储。</a:t>
            </a:r>
            <a:r>
              <a:rPr kumimoji="1" lang="zh-CN" altLang="en-US">
                <a:latin typeface="Times New Roman" pitchFamily="18" charset="0"/>
              </a:rPr>
              <a:t> </a:t>
            </a:r>
          </a:p>
        </p:txBody>
      </p:sp>
      <p:sp>
        <p:nvSpPr>
          <p:cNvPr id="409607" name="Text Box 7"/>
          <p:cNvSpPr txBox="1">
            <a:spLocks noChangeArrowheads="1"/>
          </p:cNvSpPr>
          <p:nvPr/>
        </p:nvSpPr>
        <p:spPr bwMode="auto">
          <a:xfrm>
            <a:off x="501650" y="1668463"/>
            <a:ext cx="7772400" cy="701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kumimoji="1" lang="en-US" altLang="zh-CN">
                <a:solidFill>
                  <a:srgbClr val="FF3300"/>
                </a:solidFill>
                <a:latin typeface="Times New Roman" pitchFamily="18" charset="0"/>
                <a:cs typeface="Arial" charset="0"/>
              </a:rPr>
              <a:t>DDR</a:t>
            </a:r>
            <a:r>
              <a:rPr kumimoji="1" lang="en-US" altLang="zh-CN">
                <a:latin typeface="Times New Roman" pitchFamily="18" charset="0"/>
                <a:cs typeface="Arial" charset="0"/>
              </a:rPr>
              <a:t> </a:t>
            </a:r>
            <a:r>
              <a:rPr kumimoji="1" lang="zh-CN" altLang="en-US">
                <a:latin typeface="Times New Roman" pitchFamily="18" charset="0"/>
              </a:rPr>
              <a:t>（</a:t>
            </a:r>
            <a:r>
              <a:rPr kumimoji="1" lang="en-US" altLang="zh-CN">
                <a:latin typeface="Times New Roman" pitchFamily="18" charset="0"/>
                <a:cs typeface="Arial" charset="0"/>
              </a:rPr>
              <a:t>DDR SDRAM</a:t>
            </a:r>
            <a:r>
              <a:rPr kumimoji="1" lang="zh-CN" altLang="en-US">
                <a:latin typeface="Times New Roman" pitchFamily="18" charset="0"/>
              </a:rPr>
              <a:t>）</a:t>
            </a:r>
            <a:r>
              <a:rPr kumimoji="1" lang="en-US" altLang="zh-CN">
                <a:latin typeface="Times New Roman" pitchFamily="18" charset="0"/>
              </a:rPr>
              <a:t>——</a:t>
            </a:r>
            <a:r>
              <a:rPr kumimoji="1" lang="en-US" altLang="zh-CN">
                <a:latin typeface="Times New Roman" pitchFamily="18" charset="0"/>
                <a:cs typeface="Arial" charset="0"/>
              </a:rPr>
              <a:t>Double Data Rate SDRAM</a:t>
            </a:r>
            <a:r>
              <a:rPr kumimoji="1" lang="zh-CN" altLang="en-US">
                <a:latin typeface="宋体" pitchFamily="2" charset="-122"/>
              </a:rPr>
              <a:t>双倍速率同步动态随机存储器</a:t>
            </a:r>
            <a:endParaRPr kumimoji="1" lang="zh-CN" altLang="en-US">
              <a:latin typeface="Times New Roman" pitchFamily="18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95288" y="5229225"/>
            <a:ext cx="15843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/>
              <a:t>存储容量：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619250" y="5300663"/>
            <a:ext cx="10810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B</a:t>
            </a:r>
            <a:r>
              <a:rPr lang="zh-CN" altLang="en-US" sz="2400"/>
              <a:t>→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755650" y="2349500"/>
            <a:ext cx="6264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/>
              <a:t>GDDR5</a:t>
            </a:r>
            <a:r>
              <a:rPr lang="zh-CN" altLang="en-US"/>
              <a:t>（</a:t>
            </a:r>
            <a:r>
              <a:rPr lang="en-US" altLang="zh-CN"/>
              <a:t>Graphics Double Data Rate, version 5</a:t>
            </a:r>
            <a:r>
              <a:rPr lang="zh-CN" altLang="en-US"/>
              <a:t>）</a:t>
            </a:r>
          </a:p>
        </p:txBody>
      </p:sp>
      <p:pic>
        <p:nvPicPr>
          <p:cNvPr id="9" name="图片 8" descr="91ef76c6a7efce1ba576a8baaf51f3deb48f6564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588" y="1989138"/>
            <a:ext cx="185102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2339975" y="5300663"/>
            <a:ext cx="10080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KB</a:t>
            </a:r>
            <a:r>
              <a:rPr lang="zh-CN" altLang="en-US" sz="2400"/>
              <a:t>→</a:t>
            </a: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3276600" y="5300663"/>
            <a:ext cx="9715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/>
              <a:t>MB</a:t>
            </a:r>
            <a:r>
              <a:rPr lang="zh-CN" altLang="en-US" sz="2400"/>
              <a:t>→</a:t>
            </a: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4140200" y="5300663"/>
            <a:ext cx="9540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/>
              <a:t>GB</a:t>
            </a:r>
            <a:r>
              <a:rPr lang="zh-CN" altLang="en-US" sz="2400"/>
              <a:t>→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4932363" y="5300663"/>
            <a:ext cx="9017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/>
              <a:t>TB</a:t>
            </a:r>
            <a:r>
              <a:rPr lang="zh-CN" altLang="en-US" sz="2400"/>
              <a:t>→</a:t>
            </a: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5867400" y="5300663"/>
            <a:ext cx="9207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/>
              <a:t>PB</a:t>
            </a:r>
            <a:r>
              <a:rPr lang="zh-CN" altLang="en-US" sz="2400"/>
              <a:t>→</a:t>
            </a: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6732588" y="5300663"/>
            <a:ext cx="2006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/>
              <a:t>EB(10</a:t>
            </a:r>
            <a:r>
              <a:rPr lang="en-US" altLang="zh-CN" sz="2400" baseline="30000"/>
              <a:t>18</a:t>
            </a:r>
            <a:r>
              <a:rPr lang="zh-CN" altLang="en-US" sz="2400"/>
              <a:t>字节</a:t>
            </a:r>
            <a:r>
              <a:rPr lang="en-US" altLang="zh-CN" sz="2400"/>
              <a:t>)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5" grpId="0" autoUpdateAnimBg="0"/>
      <p:bldP spid="409606" grpId="0" autoUpdateAnimBg="0"/>
      <p:bldP spid="409607" grpId="0" autoUpdateAnimBg="0"/>
      <p:bldP spid="6" grpId="0"/>
      <p:bldP spid="7" grpId="0"/>
      <p:bldP spid="8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矩形 3"/>
          <p:cNvSpPr>
            <a:spLocks noChangeArrowheads="1"/>
          </p:cNvSpPr>
          <p:nvPr/>
        </p:nvSpPr>
        <p:spPr bwMode="auto">
          <a:xfrm>
            <a:off x="0" y="458788"/>
            <a:ext cx="9144000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sz="2400" dirty="0"/>
              <a:t>1KB=1024Byte</a:t>
            </a:r>
            <a:r>
              <a:rPr lang="zh-CN" altLang="en-US" sz="2400" dirty="0"/>
              <a:t>；</a:t>
            </a:r>
            <a:r>
              <a:rPr lang="en-US" altLang="zh-CN" sz="2400" dirty="0"/>
              <a:t>1MB=1024KB</a:t>
            </a:r>
            <a:r>
              <a:rPr lang="zh-CN" altLang="en-US" sz="2400" dirty="0"/>
              <a:t>；</a:t>
            </a:r>
            <a:r>
              <a:rPr lang="en-US" altLang="zh-CN" sz="2400" dirty="0"/>
              <a:t>1GB=1024MB</a:t>
            </a:r>
            <a:r>
              <a:rPr lang="zh-CN" altLang="en-US" sz="2400" dirty="0"/>
              <a:t>；</a:t>
            </a:r>
            <a:r>
              <a:rPr lang="en-US" altLang="zh-CN" sz="2400" dirty="0"/>
              <a:t>1TB=1024GB</a:t>
            </a:r>
            <a:r>
              <a:rPr lang="zh-CN" altLang="en-US" sz="2400" dirty="0"/>
              <a:t>。</a:t>
            </a:r>
          </a:p>
          <a:p>
            <a:pPr algn="l">
              <a:defRPr/>
            </a:pPr>
            <a:r>
              <a:rPr lang="en-US" altLang="zh-CN" sz="2400" dirty="0"/>
              <a:t>1KB=1024B=1024</a:t>
            </a:r>
            <a:r>
              <a:rPr lang="zh-CN" altLang="en-US" sz="2400" dirty="0">
                <a:hlinkClick r:id="rId2"/>
              </a:rPr>
              <a:t>字节</a:t>
            </a:r>
            <a:endParaRPr lang="zh-CN" altLang="en-US" sz="2400" dirty="0"/>
          </a:p>
          <a:p>
            <a:pPr algn="l">
              <a:defRPr/>
            </a:pPr>
            <a:r>
              <a:rPr lang="en-US" altLang="zh-CN" sz="2400" dirty="0"/>
              <a:t>1MB=1024KB=104,8576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</a:rPr>
              <a:t>字节</a:t>
            </a:r>
          </a:p>
          <a:p>
            <a:pPr algn="l">
              <a:defRPr/>
            </a:pPr>
            <a:r>
              <a:rPr lang="en-US" altLang="zh-CN" sz="2400" dirty="0"/>
              <a:t>1GB=1024MB=10,7374,1824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</a:rPr>
              <a:t>字节</a:t>
            </a:r>
          </a:p>
          <a:p>
            <a:pPr algn="l">
              <a:defRPr/>
            </a:pPr>
            <a:r>
              <a:rPr lang="en-US" altLang="zh-CN" sz="2400" dirty="0"/>
              <a:t>1TB=1024GB=1,0995,1162,7776</a:t>
            </a:r>
            <a:r>
              <a:rPr lang="zh-CN" altLang="en-US" sz="2400" dirty="0">
                <a:hlinkClick r:id="rId2"/>
              </a:rPr>
              <a:t>字节</a:t>
            </a:r>
            <a:endParaRPr lang="zh-CN" altLang="en-US" sz="2400" dirty="0"/>
          </a:p>
          <a:p>
            <a:pPr algn="l">
              <a:defRPr/>
            </a:pPr>
            <a:r>
              <a:rPr lang="en-US" altLang="zh-CN" sz="2400" dirty="0"/>
              <a:t>1PB=1024TB=112,589,99,0684</a:t>
            </a:r>
            <a:r>
              <a:rPr lang="zh-CN" altLang="en-US" sz="2400" dirty="0"/>
              <a:t>，</a:t>
            </a:r>
            <a:r>
              <a:rPr lang="en-US" altLang="zh-CN" sz="2400" dirty="0"/>
              <a:t>2624</a:t>
            </a:r>
            <a:r>
              <a:rPr lang="zh-CN" altLang="en-US" sz="2400" dirty="0">
                <a:hlinkClick r:id="rId2"/>
              </a:rPr>
              <a:t>字节</a:t>
            </a:r>
            <a:endParaRPr lang="zh-CN" altLang="en-US" sz="2400" dirty="0"/>
          </a:p>
          <a:p>
            <a:pPr algn="l">
              <a:defRPr/>
            </a:pPr>
            <a:r>
              <a:rPr lang="en-US" altLang="zh-CN" sz="2400" dirty="0"/>
              <a:t>1EB=1024PB=11,5292,1504,6068,46976</a:t>
            </a:r>
            <a:r>
              <a:rPr lang="zh-CN" altLang="en-US" sz="2400" dirty="0">
                <a:hlinkClick r:id="rId2"/>
              </a:rPr>
              <a:t>字节</a:t>
            </a:r>
            <a:endParaRPr lang="zh-CN" altLang="en-US" sz="2400" dirty="0"/>
          </a:p>
          <a:p>
            <a:pPr algn="l">
              <a:defRPr/>
            </a:pPr>
            <a:r>
              <a:rPr lang="en-US" altLang="zh-CN" sz="2400" dirty="0"/>
              <a:t>1ZB=1024EB=118,059,162,0717,41130,3424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</a:rPr>
              <a:t>字节</a:t>
            </a:r>
          </a:p>
          <a:p>
            <a:pPr algn="l">
              <a:defRPr/>
            </a:pPr>
            <a:r>
              <a:rPr lang="en-US" altLang="zh-CN" sz="2400" dirty="0"/>
              <a:t>1YB=1024ZB=1,2089,2581,9614,6291,7470,6176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</a:rPr>
              <a:t>字节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181725" y="6511925"/>
            <a:ext cx="2962275" cy="346075"/>
          </a:xfrm>
        </p:spPr>
        <p:txBody>
          <a:bodyPr/>
          <a:lstStyle/>
          <a:p>
            <a:pPr>
              <a:defRPr/>
            </a:pPr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</a:rPr>
              <a:t>容量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7315200" y="6477000"/>
            <a:ext cx="1828800" cy="381000"/>
          </a:xfrm>
        </p:spPr>
        <p:txBody>
          <a:bodyPr/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RAM</a:t>
            </a:r>
            <a:r>
              <a:rPr lang="zh-CN" altLang="en-US" sz="20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的组成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152400"/>
            <a:ext cx="3048000" cy="396875"/>
            <a:chOff x="144" y="1152"/>
            <a:chExt cx="1728" cy="250"/>
          </a:xfrm>
        </p:grpSpPr>
        <p:sp>
          <p:nvSpPr>
            <p:cNvPr id="337925" name="Text Box 5"/>
            <p:cNvSpPr txBox="1">
              <a:spLocks noChangeArrowheads="1"/>
            </p:cNvSpPr>
            <p:nvPr/>
          </p:nvSpPr>
          <p:spPr bwMode="auto">
            <a:xfrm>
              <a:off x="144" y="1152"/>
              <a:ext cx="17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en-US" altLang="zh-CN" b="0">
                  <a:solidFill>
                    <a:srgbClr val="FF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●</a:t>
              </a:r>
              <a:r>
                <a:rPr kumimoji="1" lang="en-US" altLang="zh-CN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  <a:r>
                <a:rPr kumimoji="1" lang="zh-CN" altLang="en-US">
                  <a:latin typeface="Times New Roman" pitchFamily="18" charset="0"/>
                </a:rPr>
                <a:t>二、</a:t>
              </a:r>
              <a:r>
                <a:rPr kumimoji="1" lang="en-US" altLang="zh-CN">
                  <a:latin typeface="Times New Roman" pitchFamily="18" charset="0"/>
                </a:rPr>
                <a:t>RAM</a:t>
              </a:r>
              <a:r>
                <a:rPr kumimoji="1" lang="zh-CN" altLang="en-US">
                  <a:latin typeface="Times New Roman" pitchFamily="18" charset="0"/>
                </a:rPr>
                <a:t>的结构</a:t>
              </a:r>
            </a:p>
          </p:txBody>
        </p:sp>
        <p:sp>
          <p:nvSpPr>
            <p:cNvPr id="26943" name="Line 6"/>
            <p:cNvSpPr>
              <a:spLocks noChangeShapeType="1"/>
            </p:cNvSpPr>
            <p:nvPr/>
          </p:nvSpPr>
          <p:spPr bwMode="auto">
            <a:xfrm>
              <a:off x="240" y="1392"/>
              <a:ext cx="1152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1524000" y="685800"/>
            <a:ext cx="5568950" cy="1939925"/>
            <a:chOff x="912" y="432"/>
            <a:chExt cx="3456" cy="1222"/>
          </a:xfrm>
        </p:grpSpPr>
        <p:sp>
          <p:nvSpPr>
            <p:cNvPr id="26926" name="Rectangle 7" descr="小网格"/>
            <p:cNvSpPr>
              <a:spLocks noChangeArrowheads="1"/>
            </p:cNvSpPr>
            <p:nvPr/>
          </p:nvSpPr>
          <p:spPr bwMode="auto">
            <a:xfrm>
              <a:off x="2016" y="576"/>
              <a:ext cx="720" cy="672"/>
            </a:xfrm>
            <a:prstGeom prst="rect">
              <a:avLst/>
            </a:prstGeom>
            <a:pattFill prst="smGrid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spcBef>
                  <a:spcPct val="0"/>
                </a:spcBef>
              </a:pPr>
              <a:endParaRPr kumimoji="1" lang="zh-CN" altLang="zh-CN">
                <a:solidFill>
                  <a:srgbClr val="040000"/>
                </a:solidFill>
                <a:latin typeface="Times New Roman" pitchFamily="18" charset="0"/>
              </a:endParaRPr>
            </a:p>
          </p:txBody>
        </p:sp>
        <p:sp>
          <p:nvSpPr>
            <p:cNvPr id="26927" name="Text Box 8"/>
            <p:cNvSpPr txBox="1">
              <a:spLocks noChangeArrowheads="1"/>
            </p:cNvSpPr>
            <p:nvPr/>
          </p:nvSpPr>
          <p:spPr bwMode="auto">
            <a:xfrm>
              <a:off x="1536" y="432"/>
              <a:ext cx="288" cy="8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zh-CN" altLang="en-US">
                  <a:latin typeface="Times New Roman" pitchFamily="18" charset="0"/>
                </a:rPr>
                <a:t>地址译码</a:t>
              </a:r>
            </a:p>
          </p:txBody>
        </p:sp>
        <p:sp>
          <p:nvSpPr>
            <p:cNvPr id="26928" name="Text Box 9"/>
            <p:cNvSpPr txBox="1">
              <a:spLocks noChangeArrowheads="1"/>
            </p:cNvSpPr>
            <p:nvPr/>
          </p:nvSpPr>
          <p:spPr bwMode="auto">
            <a:xfrm>
              <a:off x="2928" y="480"/>
              <a:ext cx="288" cy="8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zh-CN" altLang="en-US">
                  <a:latin typeface="Times New Roman" pitchFamily="18" charset="0"/>
                </a:rPr>
                <a:t>读写电路</a:t>
              </a:r>
            </a:p>
          </p:txBody>
        </p:sp>
        <p:sp>
          <p:nvSpPr>
            <p:cNvPr id="26929" name="AutoShape 10"/>
            <p:cNvSpPr>
              <a:spLocks noChangeArrowheads="1"/>
            </p:cNvSpPr>
            <p:nvPr/>
          </p:nvSpPr>
          <p:spPr bwMode="auto">
            <a:xfrm>
              <a:off x="2736" y="624"/>
              <a:ext cx="192" cy="9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6930" name="AutoShape 11"/>
            <p:cNvSpPr>
              <a:spLocks noChangeArrowheads="1"/>
            </p:cNvSpPr>
            <p:nvPr/>
          </p:nvSpPr>
          <p:spPr bwMode="auto">
            <a:xfrm>
              <a:off x="1248" y="816"/>
              <a:ext cx="288" cy="96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6931" name="Text Box 12"/>
            <p:cNvSpPr txBox="1">
              <a:spLocks noChangeArrowheads="1"/>
            </p:cNvSpPr>
            <p:nvPr/>
          </p:nvSpPr>
          <p:spPr bwMode="auto">
            <a:xfrm>
              <a:off x="912" y="528"/>
              <a:ext cx="336" cy="64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zh-CN" altLang="en-US">
                  <a:latin typeface="Times New Roman" pitchFamily="18" charset="0"/>
                </a:rPr>
                <a:t>地址码</a:t>
              </a:r>
            </a:p>
          </p:txBody>
        </p:sp>
        <p:sp>
          <p:nvSpPr>
            <p:cNvPr id="26932" name="AutoShape 13"/>
            <p:cNvSpPr>
              <a:spLocks noChangeArrowheads="1"/>
            </p:cNvSpPr>
            <p:nvPr/>
          </p:nvSpPr>
          <p:spPr bwMode="auto">
            <a:xfrm>
              <a:off x="1824" y="816"/>
              <a:ext cx="192" cy="9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6933" name="AutoShape 14"/>
            <p:cNvSpPr>
              <a:spLocks noChangeArrowheads="1"/>
            </p:cNvSpPr>
            <p:nvPr/>
          </p:nvSpPr>
          <p:spPr bwMode="auto">
            <a:xfrm flipH="1">
              <a:off x="2736" y="1008"/>
              <a:ext cx="192" cy="9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6934" name="AutoShape 15"/>
            <p:cNvSpPr>
              <a:spLocks noChangeArrowheads="1"/>
            </p:cNvSpPr>
            <p:nvPr/>
          </p:nvSpPr>
          <p:spPr bwMode="auto">
            <a:xfrm>
              <a:off x="3216" y="624"/>
              <a:ext cx="192" cy="9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6935" name="AutoShape 17"/>
            <p:cNvSpPr>
              <a:spLocks noChangeArrowheads="1"/>
            </p:cNvSpPr>
            <p:nvPr/>
          </p:nvSpPr>
          <p:spPr bwMode="auto">
            <a:xfrm flipH="1">
              <a:off x="3216" y="960"/>
              <a:ext cx="192" cy="9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6936" name="Line 18"/>
            <p:cNvSpPr>
              <a:spLocks noChangeShapeType="1"/>
            </p:cNvSpPr>
            <p:nvPr/>
          </p:nvSpPr>
          <p:spPr bwMode="auto">
            <a:xfrm flipV="1">
              <a:off x="3054" y="1326"/>
              <a:ext cx="0" cy="2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6937" name="Line 19"/>
            <p:cNvSpPr>
              <a:spLocks noChangeShapeType="1"/>
            </p:cNvSpPr>
            <p:nvPr/>
          </p:nvSpPr>
          <p:spPr bwMode="auto">
            <a:xfrm>
              <a:off x="3054" y="153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6938" name="Text Box 20"/>
            <p:cNvSpPr txBox="1">
              <a:spLocks noChangeArrowheads="1"/>
            </p:cNvSpPr>
            <p:nvPr/>
          </p:nvSpPr>
          <p:spPr bwMode="auto">
            <a:xfrm>
              <a:off x="3408" y="1392"/>
              <a:ext cx="96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zh-CN" altLang="en-US">
                  <a:latin typeface="Times New Roman" pitchFamily="18" charset="0"/>
                </a:rPr>
                <a:t>读</a:t>
              </a:r>
              <a:r>
                <a:rPr kumimoji="1" lang="en-US" altLang="zh-CN">
                  <a:latin typeface="Times New Roman" pitchFamily="18" charset="0"/>
                </a:rPr>
                <a:t>/</a:t>
              </a:r>
              <a:r>
                <a:rPr kumimoji="1" lang="zh-CN" altLang="en-US">
                  <a:latin typeface="Times New Roman" pitchFamily="18" charset="0"/>
                </a:rPr>
                <a:t>写控制</a:t>
              </a:r>
            </a:p>
          </p:txBody>
        </p:sp>
        <p:sp>
          <p:nvSpPr>
            <p:cNvPr id="26939" name="Text Box 21"/>
            <p:cNvSpPr txBox="1">
              <a:spLocks noChangeArrowheads="1"/>
            </p:cNvSpPr>
            <p:nvPr/>
          </p:nvSpPr>
          <p:spPr bwMode="auto">
            <a:xfrm>
              <a:off x="3408" y="528"/>
              <a:ext cx="96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zh-CN" altLang="en-US">
                  <a:latin typeface="Times New Roman" pitchFamily="18" charset="0"/>
                </a:rPr>
                <a:t>输出数据</a:t>
              </a:r>
            </a:p>
          </p:txBody>
        </p:sp>
        <p:sp>
          <p:nvSpPr>
            <p:cNvPr id="26940" name="Text Box 23"/>
            <p:cNvSpPr txBox="1">
              <a:spLocks noChangeArrowheads="1"/>
            </p:cNvSpPr>
            <p:nvPr/>
          </p:nvSpPr>
          <p:spPr bwMode="auto">
            <a:xfrm>
              <a:off x="3408" y="864"/>
              <a:ext cx="96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zh-CN" altLang="en-US">
                  <a:latin typeface="Times New Roman" pitchFamily="18" charset="0"/>
                </a:rPr>
                <a:t>输入数据</a:t>
              </a:r>
            </a:p>
          </p:txBody>
        </p:sp>
        <p:sp>
          <p:nvSpPr>
            <p:cNvPr id="26941" name="Rectangle 24"/>
            <p:cNvSpPr>
              <a:spLocks noChangeArrowheads="1"/>
            </p:cNvSpPr>
            <p:nvPr/>
          </p:nvSpPr>
          <p:spPr bwMode="auto">
            <a:xfrm>
              <a:off x="2112" y="722"/>
              <a:ext cx="528" cy="38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spcBef>
                  <a:spcPct val="0"/>
                </a:spcBef>
              </a:pPr>
              <a:r>
                <a:rPr kumimoji="1" lang="zh-CN" altLang="en-US">
                  <a:solidFill>
                    <a:srgbClr val="040000"/>
                  </a:solidFill>
                  <a:latin typeface="Times New Roman" pitchFamily="18" charset="0"/>
                </a:rPr>
                <a:t>存储</a:t>
              </a:r>
            </a:p>
            <a:p>
              <a:pPr>
                <a:spcBef>
                  <a:spcPct val="0"/>
                </a:spcBef>
              </a:pPr>
              <a:r>
                <a:rPr kumimoji="1" lang="zh-CN" altLang="en-US">
                  <a:solidFill>
                    <a:srgbClr val="040000"/>
                  </a:solidFill>
                  <a:latin typeface="Times New Roman" pitchFamily="18" charset="0"/>
                </a:rPr>
                <a:t>矩阵</a:t>
              </a:r>
            </a:p>
          </p:txBody>
        </p:sp>
      </p:grpSp>
      <p:sp>
        <p:nvSpPr>
          <p:cNvPr id="337946" name="Text Box 26"/>
          <p:cNvSpPr txBox="1">
            <a:spLocks noChangeArrowheads="1"/>
          </p:cNvSpPr>
          <p:nvPr/>
        </p:nvSpPr>
        <p:spPr bwMode="auto">
          <a:xfrm>
            <a:off x="381000" y="2590800"/>
            <a:ext cx="3759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latin typeface="Times New Roman" pitchFamily="18" charset="0"/>
              </a:rPr>
              <a:t>将若干个存储元排成矩阵形式</a:t>
            </a:r>
          </a:p>
        </p:txBody>
      </p:sp>
      <p:sp>
        <p:nvSpPr>
          <p:cNvPr id="337948" name="Text Box 28"/>
          <p:cNvSpPr txBox="1">
            <a:spLocks noChangeArrowheads="1"/>
          </p:cNvSpPr>
          <p:nvPr/>
        </p:nvSpPr>
        <p:spPr bwMode="auto">
          <a:xfrm>
            <a:off x="2514600" y="304800"/>
            <a:ext cx="304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solidFill>
                  <a:srgbClr val="FF33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37949" name="Text Box 29"/>
          <p:cNvSpPr txBox="1">
            <a:spLocks noChangeArrowheads="1"/>
          </p:cNvSpPr>
          <p:nvPr/>
        </p:nvSpPr>
        <p:spPr bwMode="auto">
          <a:xfrm>
            <a:off x="3733800" y="457200"/>
            <a:ext cx="304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solidFill>
                  <a:srgbClr val="FF33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337950" name="Text Box 30"/>
          <p:cNvSpPr txBox="1">
            <a:spLocks noChangeArrowheads="1"/>
          </p:cNvSpPr>
          <p:nvPr/>
        </p:nvSpPr>
        <p:spPr bwMode="auto">
          <a:xfrm>
            <a:off x="4724400" y="304800"/>
            <a:ext cx="304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solidFill>
                  <a:srgbClr val="FF3300"/>
                </a:solidFill>
                <a:latin typeface="Times New Roman" pitchFamily="18" charset="0"/>
              </a:rPr>
              <a:t>3</a:t>
            </a:r>
          </a:p>
        </p:txBody>
      </p: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0" y="3200400"/>
            <a:ext cx="2743200" cy="396875"/>
            <a:chOff x="144" y="1152"/>
            <a:chExt cx="1728" cy="250"/>
          </a:xfrm>
        </p:grpSpPr>
        <p:sp>
          <p:nvSpPr>
            <p:cNvPr id="337952" name="Text Box 32"/>
            <p:cNvSpPr txBox="1">
              <a:spLocks noChangeArrowheads="1"/>
            </p:cNvSpPr>
            <p:nvPr/>
          </p:nvSpPr>
          <p:spPr bwMode="auto">
            <a:xfrm>
              <a:off x="144" y="1152"/>
              <a:ext cx="17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en-US" altLang="zh-CN" b="0">
                  <a:solidFill>
                    <a:srgbClr val="FF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●</a:t>
              </a:r>
              <a:r>
                <a:rPr kumimoji="1" lang="en-US" altLang="zh-CN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  <a:r>
                <a:rPr kumimoji="1" lang="zh-CN" altLang="en-US">
                  <a:latin typeface="Times New Roman" pitchFamily="18" charset="0"/>
                </a:rPr>
                <a:t>三、地址译码</a:t>
              </a:r>
            </a:p>
          </p:txBody>
        </p:sp>
        <p:sp>
          <p:nvSpPr>
            <p:cNvPr id="26925" name="Line 33"/>
            <p:cNvSpPr>
              <a:spLocks noChangeShapeType="1"/>
            </p:cNvSpPr>
            <p:nvPr/>
          </p:nvSpPr>
          <p:spPr bwMode="auto">
            <a:xfrm>
              <a:off x="240" y="1392"/>
              <a:ext cx="1152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</p:grpSp>
      <p:sp>
        <p:nvSpPr>
          <p:cNvPr id="337954" name="Text Box 34"/>
          <p:cNvSpPr txBox="1">
            <a:spLocks noChangeArrowheads="1"/>
          </p:cNvSpPr>
          <p:nvPr/>
        </p:nvSpPr>
        <p:spPr bwMode="auto">
          <a:xfrm>
            <a:off x="228600" y="3733800"/>
            <a:ext cx="1981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solidFill>
                  <a:srgbClr val="FF3300"/>
                </a:solidFill>
                <a:latin typeface="Times New Roman" pitchFamily="18" charset="0"/>
              </a:rPr>
              <a:t>*  </a:t>
            </a:r>
            <a:r>
              <a:rPr kumimoji="1" lang="zh-CN" altLang="en-US">
                <a:latin typeface="Times New Roman" pitchFamily="18" charset="0"/>
              </a:rPr>
              <a:t>单地址译码</a:t>
            </a:r>
          </a:p>
        </p:txBody>
      </p:sp>
      <p:graphicFrame>
        <p:nvGraphicFramePr>
          <p:cNvPr id="338714" name="Group 794"/>
          <p:cNvGraphicFramePr>
            <a:graphicFrameLocks noGrp="1"/>
          </p:cNvGraphicFramePr>
          <p:nvPr/>
        </p:nvGraphicFramePr>
        <p:xfrm>
          <a:off x="2895600" y="3643313"/>
          <a:ext cx="5075238" cy="2228851"/>
        </p:xfrm>
        <a:graphic>
          <a:graphicData uri="http://schemas.openxmlformats.org/drawingml/2006/table">
            <a:tbl>
              <a:tblPr/>
              <a:tblGrid>
                <a:gridCol w="563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38338" name="Text Box 418"/>
          <p:cNvSpPr txBox="1">
            <a:spLocks noChangeArrowheads="1"/>
          </p:cNvSpPr>
          <p:nvPr/>
        </p:nvSpPr>
        <p:spPr bwMode="auto">
          <a:xfrm>
            <a:off x="457200" y="5791200"/>
            <a:ext cx="1752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4×8</a:t>
            </a:r>
            <a:r>
              <a:rPr kumimoji="1" lang="zh-CN" altLang="en-US">
                <a:latin typeface="Times New Roman" pitchFamily="18" charset="0"/>
              </a:rPr>
              <a:t>存储器</a:t>
            </a:r>
          </a:p>
        </p:txBody>
      </p:sp>
      <p:sp>
        <p:nvSpPr>
          <p:cNvPr id="338345" name="Text Box 425"/>
          <p:cNvSpPr txBox="1">
            <a:spLocks noChangeArrowheads="1"/>
          </p:cNvSpPr>
          <p:nvPr/>
        </p:nvSpPr>
        <p:spPr bwMode="auto">
          <a:xfrm>
            <a:off x="7772400" y="3810000"/>
            <a:ext cx="68580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 sz="1600">
                <a:solidFill>
                  <a:srgbClr val="FF3300"/>
                </a:solidFill>
                <a:latin typeface="Times New Roman" pitchFamily="18" charset="0"/>
              </a:rPr>
              <a:t>字线</a:t>
            </a:r>
          </a:p>
        </p:txBody>
      </p:sp>
      <p:sp>
        <p:nvSpPr>
          <p:cNvPr id="338346" name="Text Box 426"/>
          <p:cNvSpPr txBox="1">
            <a:spLocks noChangeArrowheads="1"/>
          </p:cNvSpPr>
          <p:nvPr/>
        </p:nvSpPr>
        <p:spPr bwMode="auto">
          <a:xfrm>
            <a:off x="7772400" y="4267200"/>
            <a:ext cx="68580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 sz="1600">
                <a:solidFill>
                  <a:srgbClr val="FF3300"/>
                </a:solidFill>
                <a:latin typeface="Times New Roman" pitchFamily="18" charset="0"/>
              </a:rPr>
              <a:t>字线</a:t>
            </a:r>
          </a:p>
        </p:txBody>
      </p:sp>
      <p:sp>
        <p:nvSpPr>
          <p:cNvPr id="338347" name="Text Box 427"/>
          <p:cNvSpPr txBox="1">
            <a:spLocks noChangeArrowheads="1"/>
          </p:cNvSpPr>
          <p:nvPr/>
        </p:nvSpPr>
        <p:spPr bwMode="auto">
          <a:xfrm>
            <a:off x="7772400" y="4648200"/>
            <a:ext cx="68580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 sz="1600">
                <a:solidFill>
                  <a:srgbClr val="FF3300"/>
                </a:solidFill>
                <a:latin typeface="Times New Roman" pitchFamily="18" charset="0"/>
              </a:rPr>
              <a:t>字线</a:t>
            </a:r>
          </a:p>
        </p:txBody>
      </p:sp>
      <p:sp>
        <p:nvSpPr>
          <p:cNvPr id="338348" name="Text Box 428"/>
          <p:cNvSpPr txBox="1">
            <a:spLocks noChangeArrowheads="1"/>
          </p:cNvSpPr>
          <p:nvPr/>
        </p:nvSpPr>
        <p:spPr bwMode="auto">
          <a:xfrm>
            <a:off x="7772400" y="5105400"/>
            <a:ext cx="68580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 sz="1600">
                <a:solidFill>
                  <a:srgbClr val="FF3300"/>
                </a:solidFill>
                <a:latin typeface="Times New Roman" pitchFamily="18" charset="0"/>
              </a:rPr>
              <a:t>字线</a:t>
            </a:r>
          </a:p>
        </p:txBody>
      </p:sp>
      <p:grpSp>
        <p:nvGrpSpPr>
          <p:cNvPr id="5" name="Group 434"/>
          <p:cNvGrpSpPr>
            <a:grpSpLocks/>
          </p:cNvGrpSpPr>
          <p:nvPr/>
        </p:nvGrpSpPr>
        <p:grpSpPr bwMode="auto">
          <a:xfrm>
            <a:off x="3802063" y="3068638"/>
            <a:ext cx="5018087" cy="396875"/>
            <a:chOff x="2496" y="1968"/>
            <a:chExt cx="3067" cy="250"/>
          </a:xfrm>
        </p:grpSpPr>
        <p:sp>
          <p:nvSpPr>
            <p:cNvPr id="26920" name="Text Box 429"/>
            <p:cNvSpPr txBox="1">
              <a:spLocks noChangeArrowheads="1"/>
            </p:cNvSpPr>
            <p:nvPr/>
          </p:nvSpPr>
          <p:spPr bwMode="auto">
            <a:xfrm>
              <a:off x="2496" y="1968"/>
              <a:ext cx="196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zh-CN" altLang="en-US">
                  <a:latin typeface="Times New Roman" pitchFamily="18" charset="0"/>
                </a:rPr>
                <a:t>挂在字线上的所有存储元</a:t>
              </a:r>
            </a:p>
          </p:txBody>
        </p:sp>
        <p:grpSp>
          <p:nvGrpSpPr>
            <p:cNvPr id="26921" name="Group 433"/>
            <p:cNvGrpSpPr>
              <a:grpSpLocks/>
            </p:cNvGrpSpPr>
            <p:nvPr/>
          </p:nvGrpSpPr>
          <p:grpSpPr bwMode="auto">
            <a:xfrm>
              <a:off x="4416" y="1968"/>
              <a:ext cx="1147" cy="240"/>
              <a:chOff x="4037" y="1680"/>
              <a:chExt cx="1147" cy="240"/>
            </a:xfrm>
          </p:grpSpPr>
          <p:sp>
            <p:nvSpPr>
              <p:cNvPr id="26922" name="AutoShape 431"/>
              <p:cNvSpPr>
                <a:spLocks noChangeArrowheads="1"/>
              </p:cNvSpPr>
              <p:nvPr/>
            </p:nvSpPr>
            <p:spPr bwMode="auto">
              <a:xfrm>
                <a:off x="4272" y="1680"/>
                <a:ext cx="912" cy="2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470047"/>
                  </a:gs>
                  <a:gs pos="100000">
                    <a:srgbClr val="990099"/>
                  </a:gs>
                </a:gsLst>
                <a:lin ang="0" scaled="1"/>
              </a:gra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r>
                  <a:rPr kumimoji="1" lang="zh-CN" altLang="en-US">
                    <a:solidFill>
                      <a:schemeClr val="bg1"/>
                    </a:solidFill>
                    <a:latin typeface="Times New Roman" pitchFamily="18" charset="0"/>
                  </a:rPr>
                  <a:t>存储单元</a:t>
                </a:r>
              </a:p>
            </p:txBody>
          </p:sp>
          <p:sp>
            <p:nvSpPr>
              <p:cNvPr id="26923" name="Line 432"/>
              <p:cNvSpPr>
                <a:spLocks noChangeShapeType="1"/>
              </p:cNvSpPr>
              <p:nvPr/>
            </p:nvSpPr>
            <p:spPr bwMode="auto">
              <a:xfrm flipV="1">
                <a:off x="4037" y="1806"/>
                <a:ext cx="237" cy="1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38355" name="Text Box 435"/>
          <p:cNvSpPr txBox="1">
            <a:spLocks noChangeArrowheads="1"/>
          </p:cNvSpPr>
          <p:nvPr/>
        </p:nvSpPr>
        <p:spPr bwMode="auto">
          <a:xfrm>
            <a:off x="3924300" y="2636838"/>
            <a:ext cx="237648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/>
              <a:t> </a:t>
            </a:r>
            <a:r>
              <a:rPr kumimoji="1" lang="zh-CN" altLang="en-US"/>
              <a:t>如：</a:t>
            </a:r>
            <a:r>
              <a:rPr kumimoji="1" lang="en-US" altLang="zh-CN"/>
              <a:t>16×8=128</a:t>
            </a:r>
          </a:p>
        </p:txBody>
      </p:sp>
      <p:sp>
        <p:nvSpPr>
          <p:cNvPr id="338356" name="Line 436"/>
          <p:cNvSpPr>
            <a:spLocks noChangeShapeType="1"/>
          </p:cNvSpPr>
          <p:nvPr/>
        </p:nvSpPr>
        <p:spPr bwMode="auto">
          <a:xfrm flipH="1">
            <a:off x="2555875" y="1989138"/>
            <a:ext cx="1079500" cy="576262"/>
          </a:xfrm>
          <a:prstGeom prst="line">
            <a:avLst/>
          </a:prstGeom>
          <a:noFill/>
          <a:ln w="19050">
            <a:solidFill>
              <a:srgbClr val="3399FF"/>
            </a:solidFill>
            <a:round/>
            <a:headEnd/>
            <a:tailEnd type="triangle" w="med" len="med"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grpSp>
        <p:nvGrpSpPr>
          <p:cNvPr id="7" name="Group 795"/>
          <p:cNvGrpSpPr>
            <a:grpSpLocks/>
          </p:cNvGrpSpPr>
          <p:nvPr/>
        </p:nvGrpSpPr>
        <p:grpSpPr bwMode="auto">
          <a:xfrm>
            <a:off x="3390900" y="3817938"/>
            <a:ext cx="4354513" cy="1662112"/>
            <a:chOff x="2136" y="2405"/>
            <a:chExt cx="2743" cy="1047"/>
          </a:xfrm>
        </p:grpSpPr>
        <p:grpSp>
          <p:nvGrpSpPr>
            <p:cNvPr id="26852" name="Group 598"/>
            <p:cNvGrpSpPr>
              <a:grpSpLocks/>
            </p:cNvGrpSpPr>
            <p:nvPr/>
          </p:nvGrpSpPr>
          <p:grpSpPr bwMode="auto">
            <a:xfrm>
              <a:off x="2163" y="2405"/>
              <a:ext cx="2716" cy="209"/>
              <a:chOff x="2163" y="2405"/>
              <a:chExt cx="2716" cy="209"/>
            </a:xfrm>
          </p:grpSpPr>
          <p:sp>
            <p:nvSpPr>
              <p:cNvPr id="26904" name="Oval 438"/>
              <p:cNvSpPr>
                <a:spLocks noChangeArrowheads="1"/>
              </p:cNvSpPr>
              <p:nvPr/>
            </p:nvSpPr>
            <p:spPr bwMode="auto">
              <a:xfrm>
                <a:off x="2163" y="2405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905" name="Oval 439"/>
              <p:cNvSpPr>
                <a:spLocks noChangeArrowheads="1"/>
              </p:cNvSpPr>
              <p:nvPr/>
            </p:nvSpPr>
            <p:spPr bwMode="auto">
              <a:xfrm>
                <a:off x="2336" y="2568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906" name="Oval 440"/>
              <p:cNvSpPr>
                <a:spLocks noChangeArrowheads="1"/>
              </p:cNvSpPr>
              <p:nvPr/>
            </p:nvSpPr>
            <p:spPr bwMode="auto">
              <a:xfrm>
                <a:off x="2526" y="2414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907" name="Oval 441"/>
              <p:cNvSpPr>
                <a:spLocks noChangeArrowheads="1"/>
              </p:cNvSpPr>
              <p:nvPr/>
            </p:nvSpPr>
            <p:spPr bwMode="auto">
              <a:xfrm>
                <a:off x="2699" y="2568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908" name="Oval 442"/>
              <p:cNvSpPr>
                <a:spLocks noChangeArrowheads="1"/>
              </p:cNvSpPr>
              <p:nvPr/>
            </p:nvSpPr>
            <p:spPr bwMode="auto">
              <a:xfrm>
                <a:off x="2854" y="2413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909" name="Oval 443"/>
              <p:cNvSpPr>
                <a:spLocks noChangeArrowheads="1"/>
              </p:cNvSpPr>
              <p:nvPr/>
            </p:nvSpPr>
            <p:spPr bwMode="auto">
              <a:xfrm>
                <a:off x="3036" y="2567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910" name="Oval 444"/>
              <p:cNvSpPr>
                <a:spLocks noChangeArrowheads="1"/>
              </p:cNvSpPr>
              <p:nvPr/>
            </p:nvSpPr>
            <p:spPr bwMode="auto">
              <a:xfrm>
                <a:off x="3217" y="2422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911" name="Oval 445"/>
              <p:cNvSpPr>
                <a:spLocks noChangeArrowheads="1"/>
              </p:cNvSpPr>
              <p:nvPr/>
            </p:nvSpPr>
            <p:spPr bwMode="auto">
              <a:xfrm>
                <a:off x="3390" y="2567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912" name="Oval 590"/>
              <p:cNvSpPr>
                <a:spLocks noChangeArrowheads="1"/>
              </p:cNvSpPr>
              <p:nvPr/>
            </p:nvSpPr>
            <p:spPr bwMode="auto">
              <a:xfrm>
                <a:off x="3577" y="2415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913" name="Oval 591"/>
              <p:cNvSpPr>
                <a:spLocks noChangeArrowheads="1"/>
              </p:cNvSpPr>
              <p:nvPr/>
            </p:nvSpPr>
            <p:spPr bwMode="auto">
              <a:xfrm>
                <a:off x="3768" y="2569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914" name="Oval 592"/>
              <p:cNvSpPr>
                <a:spLocks noChangeArrowheads="1"/>
              </p:cNvSpPr>
              <p:nvPr/>
            </p:nvSpPr>
            <p:spPr bwMode="auto">
              <a:xfrm>
                <a:off x="3933" y="2423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915" name="Oval 593"/>
              <p:cNvSpPr>
                <a:spLocks noChangeArrowheads="1"/>
              </p:cNvSpPr>
              <p:nvPr/>
            </p:nvSpPr>
            <p:spPr bwMode="auto">
              <a:xfrm>
                <a:off x="4122" y="2559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916" name="Oval 594"/>
              <p:cNvSpPr>
                <a:spLocks noChangeArrowheads="1"/>
              </p:cNvSpPr>
              <p:nvPr/>
            </p:nvSpPr>
            <p:spPr bwMode="auto">
              <a:xfrm>
                <a:off x="4295" y="2423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917" name="Oval 595"/>
              <p:cNvSpPr>
                <a:spLocks noChangeArrowheads="1"/>
              </p:cNvSpPr>
              <p:nvPr/>
            </p:nvSpPr>
            <p:spPr bwMode="auto">
              <a:xfrm>
                <a:off x="4468" y="2548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918" name="Oval 596"/>
              <p:cNvSpPr>
                <a:spLocks noChangeArrowheads="1"/>
              </p:cNvSpPr>
              <p:nvPr/>
            </p:nvSpPr>
            <p:spPr bwMode="auto">
              <a:xfrm>
                <a:off x="4640" y="2432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919" name="Oval 597"/>
              <p:cNvSpPr>
                <a:spLocks noChangeArrowheads="1"/>
              </p:cNvSpPr>
              <p:nvPr/>
            </p:nvSpPr>
            <p:spPr bwMode="auto">
              <a:xfrm>
                <a:off x="4833" y="2568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6853" name="Group 743"/>
            <p:cNvGrpSpPr>
              <a:grpSpLocks/>
            </p:cNvGrpSpPr>
            <p:nvPr/>
          </p:nvGrpSpPr>
          <p:grpSpPr bwMode="auto">
            <a:xfrm>
              <a:off x="2160" y="2686"/>
              <a:ext cx="2716" cy="209"/>
              <a:chOff x="2163" y="2405"/>
              <a:chExt cx="2716" cy="209"/>
            </a:xfrm>
          </p:grpSpPr>
          <p:sp>
            <p:nvSpPr>
              <p:cNvPr id="26888" name="Oval 744"/>
              <p:cNvSpPr>
                <a:spLocks noChangeArrowheads="1"/>
              </p:cNvSpPr>
              <p:nvPr/>
            </p:nvSpPr>
            <p:spPr bwMode="auto">
              <a:xfrm>
                <a:off x="2163" y="2405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89" name="Oval 745"/>
              <p:cNvSpPr>
                <a:spLocks noChangeArrowheads="1"/>
              </p:cNvSpPr>
              <p:nvPr/>
            </p:nvSpPr>
            <p:spPr bwMode="auto">
              <a:xfrm>
                <a:off x="2336" y="2568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90" name="Oval 746"/>
              <p:cNvSpPr>
                <a:spLocks noChangeArrowheads="1"/>
              </p:cNvSpPr>
              <p:nvPr/>
            </p:nvSpPr>
            <p:spPr bwMode="auto">
              <a:xfrm>
                <a:off x="2526" y="2414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91" name="Oval 747"/>
              <p:cNvSpPr>
                <a:spLocks noChangeArrowheads="1"/>
              </p:cNvSpPr>
              <p:nvPr/>
            </p:nvSpPr>
            <p:spPr bwMode="auto">
              <a:xfrm>
                <a:off x="2699" y="2568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92" name="Oval 748"/>
              <p:cNvSpPr>
                <a:spLocks noChangeArrowheads="1"/>
              </p:cNvSpPr>
              <p:nvPr/>
            </p:nvSpPr>
            <p:spPr bwMode="auto">
              <a:xfrm>
                <a:off x="2854" y="2413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93" name="Oval 749"/>
              <p:cNvSpPr>
                <a:spLocks noChangeArrowheads="1"/>
              </p:cNvSpPr>
              <p:nvPr/>
            </p:nvSpPr>
            <p:spPr bwMode="auto">
              <a:xfrm>
                <a:off x="3036" y="2567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94" name="Oval 750"/>
              <p:cNvSpPr>
                <a:spLocks noChangeArrowheads="1"/>
              </p:cNvSpPr>
              <p:nvPr/>
            </p:nvSpPr>
            <p:spPr bwMode="auto">
              <a:xfrm>
                <a:off x="3217" y="2422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95" name="Oval 751"/>
              <p:cNvSpPr>
                <a:spLocks noChangeArrowheads="1"/>
              </p:cNvSpPr>
              <p:nvPr/>
            </p:nvSpPr>
            <p:spPr bwMode="auto">
              <a:xfrm>
                <a:off x="3390" y="2567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96" name="Oval 752"/>
              <p:cNvSpPr>
                <a:spLocks noChangeArrowheads="1"/>
              </p:cNvSpPr>
              <p:nvPr/>
            </p:nvSpPr>
            <p:spPr bwMode="auto">
              <a:xfrm>
                <a:off x="3577" y="2415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97" name="Oval 753"/>
              <p:cNvSpPr>
                <a:spLocks noChangeArrowheads="1"/>
              </p:cNvSpPr>
              <p:nvPr/>
            </p:nvSpPr>
            <p:spPr bwMode="auto">
              <a:xfrm>
                <a:off x="3768" y="2569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98" name="Oval 754"/>
              <p:cNvSpPr>
                <a:spLocks noChangeArrowheads="1"/>
              </p:cNvSpPr>
              <p:nvPr/>
            </p:nvSpPr>
            <p:spPr bwMode="auto">
              <a:xfrm>
                <a:off x="3933" y="2423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99" name="Oval 755"/>
              <p:cNvSpPr>
                <a:spLocks noChangeArrowheads="1"/>
              </p:cNvSpPr>
              <p:nvPr/>
            </p:nvSpPr>
            <p:spPr bwMode="auto">
              <a:xfrm>
                <a:off x="4122" y="2559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900" name="Oval 756"/>
              <p:cNvSpPr>
                <a:spLocks noChangeArrowheads="1"/>
              </p:cNvSpPr>
              <p:nvPr/>
            </p:nvSpPr>
            <p:spPr bwMode="auto">
              <a:xfrm>
                <a:off x="4295" y="2423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901" name="Oval 757"/>
              <p:cNvSpPr>
                <a:spLocks noChangeArrowheads="1"/>
              </p:cNvSpPr>
              <p:nvPr/>
            </p:nvSpPr>
            <p:spPr bwMode="auto">
              <a:xfrm>
                <a:off x="4468" y="2548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902" name="Oval 758"/>
              <p:cNvSpPr>
                <a:spLocks noChangeArrowheads="1"/>
              </p:cNvSpPr>
              <p:nvPr/>
            </p:nvSpPr>
            <p:spPr bwMode="auto">
              <a:xfrm>
                <a:off x="4640" y="2432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903" name="Oval 759"/>
              <p:cNvSpPr>
                <a:spLocks noChangeArrowheads="1"/>
              </p:cNvSpPr>
              <p:nvPr/>
            </p:nvSpPr>
            <p:spPr bwMode="auto">
              <a:xfrm>
                <a:off x="4833" y="2568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6854" name="Group 760"/>
            <p:cNvGrpSpPr>
              <a:grpSpLocks/>
            </p:cNvGrpSpPr>
            <p:nvPr/>
          </p:nvGrpSpPr>
          <p:grpSpPr bwMode="auto">
            <a:xfrm>
              <a:off x="2154" y="2958"/>
              <a:ext cx="2716" cy="209"/>
              <a:chOff x="2163" y="2405"/>
              <a:chExt cx="2716" cy="209"/>
            </a:xfrm>
          </p:grpSpPr>
          <p:sp>
            <p:nvSpPr>
              <p:cNvPr id="26872" name="Oval 761"/>
              <p:cNvSpPr>
                <a:spLocks noChangeArrowheads="1"/>
              </p:cNvSpPr>
              <p:nvPr/>
            </p:nvSpPr>
            <p:spPr bwMode="auto">
              <a:xfrm>
                <a:off x="2163" y="2405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73" name="Oval 762"/>
              <p:cNvSpPr>
                <a:spLocks noChangeArrowheads="1"/>
              </p:cNvSpPr>
              <p:nvPr/>
            </p:nvSpPr>
            <p:spPr bwMode="auto">
              <a:xfrm>
                <a:off x="2336" y="2568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74" name="Oval 763"/>
              <p:cNvSpPr>
                <a:spLocks noChangeArrowheads="1"/>
              </p:cNvSpPr>
              <p:nvPr/>
            </p:nvSpPr>
            <p:spPr bwMode="auto">
              <a:xfrm>
                <a:off x="2526" y="2414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75" name="Oval 764"/>
              <p:cNvSpPr>
                <a:spLocks noChangeArrowheads="1"/>
              </p:cNvSpPr>
              <p:nvPr/>
            </p:nvSpPr>
            <p:spPr bwMode="auto">
              <a:xfrm>
                <a:off x="2699" y="2568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76" name="Oval 765"/>
              <p:cNvSpPr>
                <a:spLocks noChangeArrowheads="1"/>
              </p:cNvSpPr>
              <p:nvPr/>
            </p:nvSpPr>
            <p:spPr bwMode="auto">
              <a:xfrm>
                <a:off x="2854" y="2413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77" name="Oval 766"/>
              <p:cNvSpPr>
                <a:spLocks noChangeArrowheads="1"/>
              </p:cNvSpPr>
              <p:nvPr/>
            </p:nvSpPr>
            <p:spPr bwMode="auto">
              <a:xfrm>
                <a:off x="3036" y="2567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78" name="Oval 767"/>
              <p:cNvSpPr>
                <a:spLocks noChangeArrowheads="1"/>
              </p:cNvSpPr>
              <p:nvPr/>
            </p:nvSpPr>
            <p:spPr bwMode="auto">
              <a:xfrm>
                <a:off x="3217" y="2422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79" name="Oval 768"/>
              <p:cNvSpPr>
                <a:spLocks noChangeArrowheads="1"/>
              </p:cNvSpPr>
              <p:nvPr/>
            </p:nvSpPr>
            <p:spPr bwMode="auto">
              <a:xfrm>
                <a:off x="3390" y="2567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80" name="Oval 769"/>
              <p:cNvSpPr>
                <a:spLocks noChangeArrowheads="1"/>
              </p:cNvSpPr>
              <p:nvPr/>
            </p:nvSpPr>
            <p:spPr bwMode="auto">
              <a:xfrm>
                <a:off x="3577" y="2415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81" name="Oval 770"/>
              <p:cNvSpPr>
                <a:spLocks noChangeArrowheads="1"/>
              </p:cNvSpPr>
              <p:nvPr/>
            </p:nvSpPr>
            <p:spPr bwMode="auto">
              <a:xfrm>
                <a:off x="3768" y="2569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82" name="Oval 771"/>
              <p:cNvSpPr>
                <a:spLocks noChangeArrowheads="1"/>
              </p:cNvSpPr>
              <p:nvPr/>
            </p:nvSpPr>
            <p:spPr bwMode="auto">
              <a:xfrm>
                <a:off x="3933" y="2423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83" name="Oval 772"/>
              <p:cNvSpPr>
                <a:spLocks noChangeArrowheads="1"/>
              </p:cNvSpPr>
              <p:nvPr/>
            </p:nvSpPr>
            <p:spPr bwMode="auto">
              <a:xfrm>
                <a:off x="4122" y="2559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84" name="Oval 773"/>
              <p:cNvSpPr>
                <a:spLocks noChangeArrowheads="1"/>
              </p:cNvSpPr>
              <p:nvPr/>
            </p:nvSpPr>
            <p:spPr bwMode="auto">
              <a:xfrm>
                <a:off x="4295" y="2423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85" name="Oval 774"/>
              <p:cNvSpPr>
                <a:spLocks noChangeArrowheads="1"/>
              </p:cNvSpPr>
              <p:nvPr/>
            </p:nvSpPr>
            <p:spPr bwMode="auto">
              <a:xfrm>
                <a:off x="4468" y="2548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86" name="Oval 775"/>
              <p:cNvSpPr>
                <a:spLocks noChangeArrowheads="1"/>
              </p:cNvSpPr>
              <p:nvPr/>
            </p:nvSpPr>
            <p:spPr bwMode="auto">
              <a:xfrm>
                <a:off x="4640" y="2432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87" name="Oval 776"/>
              <p:cNvSpPr>
                <a:spLocks noChangeArrowheads="1"/>
              </p:cNvSpPr>
              <p:nvPr/>
            </p:nvSpPr>
            <p:spPr bwMode="auto">
              <a:xfrm>
                <a:off x="4833" y="2568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6855" name="Group 777"/>
            <p:cNvGrpSpPr>
              <a:grpSpLocks/>
            </p:cNvGrpSpPr>
            <p:nvPr/>
          </p:nvGrpSpPr>
          <p:grpSpPr bwMode="auto">
            <a:xfrm>
              <a:off x="2136" y="3243"/>
              <a:ext cx="2716" cy="209"/>
              <a:chOff x="2163" y="2405"/>
              <a:chExt cx="2716" cy="209"/>
            </a:xfrm>
          </p:grpSpPr>
          <p:sp>
            <p:nvSpPr>
              <p:cNvPr id="26856" name="Oval 778"/>
              <p:cNvSpPr>
                <a:spLocks noChangeArrowheads="1"/>
              </p:cNvSpPr>
              <p:nvPr/>
            </p:nvSpPr>
            <p:spPr bwMode="auto">
              <a:xfrm>
                <a:off x="2163" y="2405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57" name="Oval 779"/>
              <p:cNvSpPr>
                <a:spLocks noChangeArrowheads="1"/>
              </p:cNvSpPr>
              <p:nvPr/>
            </p:nvSpPr>
            <p:spPr bwMode="auto">
              <a:xfrm>
                <a:off x="2336" y="2568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58" name="Oval 780"/>
              <p:cNvSpPr>
                <a:spLocks noChangeArrowheads="1"/>
              </p:cNvSpPr>
              <p:nvPr/>
            </p:nvSpPr>
            <p:spPr bwMode="auto">
              <a:xfrm>
                <a:off x="2526" y="2414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59" name="Oval 781"/>
              <p:cNvSpPr>
                <a:spLocks noChangeArrowheads="1"/>
              </p:cNvSpPr>
              <p:nvPr/>
            </p:nvSpPr>
            <p:spPr bwMode="auto">
              <a:xfrm>
                <a:off x="2699" y="2568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60" name="Oval 782"/>
              <p:cNvSpPr>
                <a:spLocks noChangeArrowheads="1"/>
              </p:cNvSpPr>
              <p:nvPr/>
            </p:nvSpPr>
            <p:spPr bwMode="auto">
              <a:xfrm>
                <a:off x="2854" y="2413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61" name="Oval 783"/>
              <p:cNvSpPr>
                <a:spLocks noChangeArrowheads="1"/>
              </p:cNvSpPr>
              <p:nvPr/>
            </p:nvSpPr>
            <p:spPr bwMode="auto">
              <a:xfrm>
                <a:off x="3036" y="2567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62" name="Oval 784"/>
              <p:cNvSpPr>
                <a:spLocks noChangeArrowheads="1"/>
              </p:cNvSpPr>
              <p:nvPr/>
            </p:nvSpPr>
            <p:spPr bwMode="auto">
              <a:xfrm>
                <a:off x="3217" y="2422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63" name="Oval 785"/>
              <p:cNvSpPr>
                <a:spLocks noChangeArrowheads="1"/>
              </p:cNvSpPr>
              <p:nvPr/>
            </p:nvSpPr>
            <p:spPr bwMode="auto">
              <a:xfrm>
                <a:off x="3390" y="2567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64" name="Oval 786"/>
              <p:cNvSpPr>
                <a:spLocks noChangeArrowheads="1"/>
              </p:cNvSpPr>
              <p:nvPr/>
            </p:nvSpPr>
            <p:spPr bwMode="auto">
              <a:xfrm>
                <a:off x="3577" y="2415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65" name="Oval 787"/>
              <p:cNvSpPr>
                <a:spLocks noChangeArrowheads="1"/>
              </p:cNvSpPr>
              <p:nvPr/>
            </p:nvSpPr>
            <p:spPr bwMode="auto">
              <a:xfrm>
                <a:off x="3768" y="2569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66" name="Oval 788"/>
              <p:cNvSpPr>
                <a:spLocks noChangeArrowheads="1"/>
              </p:cNvSpPr>
              <p:nvPr/>
            </p:nvSpPr>
            <p:spPr bwMode="auto">
              <a:xfrm>
                <a:off x="3933" y="2423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67" name="Oval 789"/>
              <p:cNvSpPr>
                <a:spLocks noChangeArrowheads="1"/>
              </p:cNvSpPr>
              <p:nvPr/>
            </p:nvSpPr>
            <p:spPr bwMode="auto">
              <a:xfrm>
                <a:off x="4122" y="2559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68" name="Oval 790"/>
              <p:cNvSpPr>
                <a:spLocks noChangeArrowheads="1"/>
              </p:cNvSpPr>
              <p:nvPr/>
            </p:nvSpPr>
            <p:spPr bwMode="auto">
              <a:xfrm>
                <a:off x="4295" y="2423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69" name="Oval 791"/>
              <p:cNvSpPr>
                <a:spLocks noChangeArrowheads="1"/>
              </p:cNvSpPr>
              <p:nvPr/>
            </p:nvSpPr>
            <p:spPr bwMode="auto">
              <a:xfrm>
                <a:off x="4468" y="2548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70" name="Oval 792"/>
              <p:cNvSpPr>
                <a:spLocks noChangeArrowheads="1"/>
              </p:cNvSpPr>
              <p:nvPr/>
            </p:nvSpPr>
            <p:spPr bwMode="auto">
              <a:xfrm>
                <a:off x="4640" y="2432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71" name="Oval 793"/>
              <p:cNvSpPr>
                <a:spLocks noChangeArrowheads="1"/>
              </p:cNvSpPr>
              <p:nvPr/>
            </p:nvSpPr>
            <p:spPr bwMode="auto">
              <a:xfrm>
                <a:off x="4833" y="2568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338716" name="Text Box 796"/>
          <p:cNvSpPr txBox="1">
            <a:spLocks noChangeArrowheads="1"/>
          </p:cNvSpPr>
          <p:nvPr/>
        </p:nvSpPr>
        <p:spPr bwMode="auto">
          <a:xfrm>
            <a:off x="8056563" y="3471863"/>
            <a:ext cx="720725" cy="3667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altLang="zh-CN" sz="1800"/>
              <a:t>A</a:t>
            </a:r>
            <a:r>
              <a:rPr lang="en-US" altLang="zh-CN" sz="1800" baseline="-25000"/>
              <a:t>1</a:t>
            </a:r>
            <a:r>
              <a:rPr lang="en-US" altLang="zh-CN" sz="1800"/>
              <a:t>A</a:t>
            </a:r>
            <a:r>
              <a:rPr lang="en-US" altLang="zh-CN" sz="1800" baseline="-25000"/>
              <a:t>0</a:t>
            </a:r>
          </a:p>
        </p:txBody>
      </p:sp>
      <p:grpSp>
        <p:nvGrpSpPr>
          <p:cNvPr id="12" name="Group 801"/>
          <p:cNvGrpSpPr>
            <a:grpSpLocks/>
          </p:cNvGrpSpPr>
          <p:nvPr/>
        </p:nvGrpSpPr>
        <p:grpSpPr bwMode="auto">
          <a:xfrm>
            <a:off x="1331913" y="3716338"/>
            <a:ext cx="7391400" cy="2535237"/>
            <a:chOff x="839" y="2341"/>
            <a:chExt cx="4656" cy="1597"/>
          </a:xfrm>
        </p:grpSpPr>
        <p:grpSp>
          <p:nvGrpSpPr>
            <p:cNvPr id="26704" name="Group 422"/>
            <p:cNvGrpSpPr>
              <a:grpSpLocks/>
            </p:cNvGrpSpPr>
            <p:nvPr/>
          </p:nvGrpSpPr>
          <p:grpSpPr bwMode="auto">
            <a:xfrm>
              <a:off x="839" y="2341"/>
              <a:ext cx="4656" cy="1597"/>
              <a:chOff x="864" y="2352"/>
              <a:chExt cx="4656" cy="1597"/>
            </a:xfrm>
          </p:grpSpPr>
          <p:sp>
            <p:nvSpPr>
              <p:cNvPr id="26709" name="Line 271"/>
              <p:cNvSpPr>
                <a:spLocks noChangeShapeType="1"/>
              </p:cNvSpPr>
              <p:nvPr/>
            </p:nvSpPr>
            <p:spPr bwMode="auto">
              <a:xfrm>
                <a:off x="1152" y="2784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6710" name="Line 272"/>
              <p:cNvSpPr>
                <a:spLocks noChangeShapeType="1"/>
              </p:cNvSpPr>
              <p:nvPr/>
            </p:nvSpPr>
            <p:spPr bwMode="auto">
              <a:xfrm>
                <a:off x="1152" y="3264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6711" name="Text Box 273"/>
              <p:cNvSpPr txBox="1">
                <a:spLocks noChangeArrowheads="1"/>
              </p:cNvSpPr>
              <p:nvPr/>
            </p:nvSpPr>
            <p:spPr bwMode="auto">
              <a:xfrm>
                <a:off x="864" y="2640"/>
                <a:ext cx="336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r>
                  <a:rPr kumimoji="1" lang="en-US" altLang="zh-CN">
                    <a:latin typeface="Times New Roman" pitchFamily="18" charset="0"/>
                  </a:rPr>
                  <a:t>A</a:t>
                </a:r>
                <a:r>
                  <a:rPr kumimoji="1" lang="en-US" altLang="zh-CN" baseline="-25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26712" name="Text Box 274"/>
              <p:cNvSpPr txBox="1">
                <a:spLocks noChangeArrowheads="1"/>
              </p:cNvSpPr>
              <p:nvPr/>
            </p:nvSpPr>
            <p:spPr bwMode="auto">
              <a:xfrm>
                <a:off x="864" y="3120"/>
                <a:ext cx="336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r>
                  <a:rPr kumimoji="1" lang="en-US" altLang="zh-CN">
                    <a:latin typeface="Times New Roman" pitchFamily="18" charset="0"/>
                  </a:rPr>
                  <a:t>A</a:t>
                </a:r>
                <a:r>
                  <a:rPr kumimoji="1" lang="en-US" altLang="zh-CN" baseline="-250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26713" name="Rectangle 293"/>
              <p:cNvSpPr>
                <a:spLocks noChangeArrowheads="1"/>
              </p:cNvSpPr>
              <p:nvPr/>
            </p:nvSpPr>
            <p:spPr bwMode="auto">
              <a:xfrm>
                <a:off x="1440" y="2352"/>
                <a:ext cx="384" cy="129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spcBef>
                    <a:spcPct val="0"/>
                  </a:spcBef>
                </a:pPr>
                <a:endParaRPr kumimoji="1" lang="zh-CN" altLang="zh-CN">
                  <a:latin typeface="Times New Roman" pitchFamily="18" charset="0"/>
                </a:endParaRPr>
              </a:p>
            </p:txBody>
          </p:sp>
          <p:sp>
            <p:nvSpPr>
              <p:cNvPr id="26714" name="Text Box 294"/>
              <p:cNvSpPr txBox="1">
                <a:spLocks noChangeArrowheads="1"/>
              </p:cNvSpPr>
              <p:nvPr/>
            </p:nvSpPr>
            <p:spPr bwMode="auto">
              <a:xfrm>
                <a:off x="1465" y="2572"/>
                <a:ext cx="336" cy="82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r>
                  <a:rPr kumimoji="1" lang="en-US" altLang="zh-CN">
                    <a:latin typeface="Times New Roman" pitchFamily="18" charset="0"/>
                  </a:rPr>
                  <a:t>2:4</a:t>
                </a:r>
                <a:r>
                  <a:rPr kumimoji="1" lang="zh-CN" altLang="en-US">
                    <a:latin typeface="Times New Roman" pitchFamily="18" charset="0"/>
                  </a:rPr>
                  <a:t>译码器</a:t>
                </a:r>
              </a:p>
            </p:txBody>
          </p:sp>
          <p:grpSp>
            <p:nvGrpSpPr>
              <p:cNvPr id="26715" name="Group 311"/>
              <p:cNvGrpSpPr>
                <a:grpSpLocks/>
              </p:cNvGrpSpPr>
              <p:nvPr/>
            </p:nvGrpSpPr>
            <p:grpSpPr bwMode="auto">
              <a:xfrm>
                <a:off x="2181" y="2382"/>
                <a:ext cx="622" cy="1044"/>
                <a:chOff x="2181" y="2382"/>
                <a:chExt cx="622" cy="1044"/>
              </a:xfrm>
            </p:grpSpPr>
            <p:grpSp>
              <p:nvGrpSpPr>
                <p:cNvPr id="26820" name="Group 280"/>
                <p:cNvGrpSpPr>
                  <a:grpSpLocks/>
                </p:cNvGrpSpPr>
                <p:nvPr/>
              </p:nvGrpSpPr>
              <p:grpSpPr bwMode="auto">
                <a:xfrm>
                  <a:off x="2189" y="2955"/>
                  <a:ext cx="250" cy="192"/>
                  <a:chOff x="2180" y="2688"/>
                  <a:chExt cx="250" cy="192"/>
                </a:xfrm>
              </p:grpSpPr>
              <p:sp>
                <p:nvSpPr>
                  <p:cNvPr id="26849" name="Rectangle 275"/>
                  <p:cNvSpPr>
                    <a:spLocks noChangeArrowheads="1"/>
                  </p:cNvSpPr>
                  <p:nvPr/>
                </p:nvSpPr>
                <p:spPr bwMode="auto">
                  <a:xfrm>
                    <a:off x="2273" y="2688"/>
                    <a:ext cx="157" cy="10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50" name="Line 276"/>
                  <p:cNvSpPr>
                    <a:spLocks noChangeShapeType="1"/>
                  </p:cNvSpPr>
                  <p:nvPr/>
                </p:nvSpPr>
                <p:spPr bwMode="auto">
                  <a:xfrm>
                    <a:off x="2180" y="2743"/>
                    <a:ext cx="10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51" name="Line 279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2784"/>
                    <a:ext cx="0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6821" name="Group 281"/>
                <p:cNvGrpSpPr>
                  <a:grpSpLocks/>
                </p:cNvGrpSpPr>
                <p:nvPr/>
              </p:nvGrpSpPr>
              <p:grpSpPr bwMode="auto">
                <a:xfrm>
                  <a:off x="2181" y="3226"/>
                  <a:ext cx="250" cy="192"/>
                  <a:chOff x="2180" y="2688"/>
                  <a:chExt cx="250" cy="192"/>
                </a:xfrm>
              </p:grpSpPr>
              <p:sp>
                <p:nvSpPr>
                  <p:cNvPr id="26846" name="Rectangle 282"/>
                  <p:cNvSpPr>
                    <a:spLocks noChangeArrowheads="1"/>
                  </p:cNvSpPr>
                  <p:nvPr/>
                </p:nvSpPr>
                <p:spPr bwMode="auto">
                  <a:xfrm>
                    <a:off x="2273" y="2688"/>
                    <a:ext cx="157" cy="10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47" name="Line 283"/>
                  <p:cNvSpPr>
                    <a:spLocks noChangeShapeType="1"/>
                  </p:cNvSpPr>
                  <p:nvPr/>
                </p:nvSpPr>
                <p:spPr bwMode="auto">
                  <a:xfrm>
                    <a:off x="2180" y="2743"/>
                    <a:ext cx="10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48" name="Line 284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2784"/>
                    <a:ext cx="0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6822" name="Group 285"/>
                <p:cNvGrpSpPr>
                  <a:grpSpLocks/>
                </p:cNvGrpSpPr>
                <p:nvPr/>
              </p:nvGrpSpPr>
              <p:grpSpPr bwMode="auto">
                <a:xfrm>
                  <a:off x="2196" y="2382"/>
                  <a:ext cx="250" cy="192"/>
                  <a:chOff x="2180" y="2688"/>
                  <a:chExt cx="250" cy="192"/>
                </a:xfrm>
              </p:grpSpPr>
              <p:sp>
                <p:nvSpPr>
                  <p:cNvPr id="26843" name="Rectangle 286"/>
                  <p:cNvSpPr>
                    <a:spLocks noChangeArrowheads="1"/>
                  </p:cNvSpPr>
                  <p:nvPr/>
                </p:nvSpPr>
                <p:spPr bwMode="auto">
                  <a:xfrm>
                    <a:off x="2273" y="2688"/>
                    <a:ext cx="157" cy="10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44" name="Line 287"/>
                  <p:cNvSpPr>
                    <a:spLocks noChangeShapeType="1"/>
                  </p:cNvSpPr>
                  <p:nvPr/>
                </p:nvSpPr>
                <p:spPr bwMode="auto">
                  <a:xfrm>
                    <a:off x="2180" y="2743"/>
                    <a:ext cx="10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45" name="Line 288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2784"/>
                    <a:ext cx="0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6823" name="Group 289"/>
                <p:cNvGrpSpPr>
                  <a:grpSpLocks/>
                </p:cNvGrpSpPr>
                <p:nvPr/>
              </p:nvGrpSpPr>
              <p:grpSpPr bwMode="auto">
                <a:xfrm>
                  <a:off x="2190" y="2677"/>
                  <a:ext cx="250" cy="192"/>
                  <a:chOff x="2180" y="2688"/>
                  <a:chExt cx="250" cy="192"/>
                </a:xfrm>
              </p:grpSpPr>
              <p:sp>
                <p:nvSpPr>
                  <p:cNvPr id="26840" name="Rectangle 290"/>
                  <p:cNvSpPr>
                    <a:spLocks noChangeArrowheads="1"/>
                  </p:cNvSpPr>
                  <p:nvPr/>
                </p:nvSpPr>
                <p:spPr bwMode="auto">
                  <a:xfrm>
                    <a:off x="2273" y="2688"/>
                    <a:ext cx="157" cy="10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41" name="Line 291"/>
                  <p:cNvSpPr>
                    <a:spLocks noChangeShapeType="1"/>
                  </p:cNvSpPr>
                  <p:nvPr/>
                </p:nvSpPr>
                <p:spPr bwMode="auto">
                  <a:xfrm>
                    <a:off x="2180" y="2743"/>
                    <a:ext cx="10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42" name="Line 292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2784"/>
                    <a:ext cx="0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6824" name="Group 295"/>
                <p:cNvGrpSpPr>
                  <a:grpSpLocks/>
                </p:cNvGrpSpPr>
                <p:nvPr/>
              </p:nvGrpSpPr>
              <p:grpSpPr bwMode="auto">
                <a:xfrm>
                  <a:off x="2546" y="2963"/>
                  <a:ext cx="250" cy="192"/>
                  <a:chOff x="2180" y="2688"/>
                  <a:chExt cx="250" cy="192"/>
                </a:xfrm>
              </p:grpSpPr>
              <p:sp>
                <p:nvSpPr>
                  <p:cNvPr id="26837" name="Rectangle 296"/>
                  <p:cNvSpPr>
                    <a:spLocks noChangeArrowheads="1"/>
                  </p:cNvSpPr>
                  <p:nvPr/>
                </p:nvSpPr>
                <p:spPr bwMode="auto">
                  <a:xfrm>
                    <a:off x="2273" y="2688"/>
                    <a:ext cx="157" cy="10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38" name="Line 297"/>
                  <p:cNvSpPr>
                    <a:spLocks noChangeShapeType="1"/>
                  </p:cNvSpPr>
                  <p:nvPr/>
                </p:nvSpPr>
                <p:spPr bwMode="auto">
                  <a:xfrm>
                    <a:off x="2180" y="2743"/>
                    <a:ext cx="10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39" name="Line 298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2784"/>
                    <a:ext cx="0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6825" name="Group 299"/>
                <p:cNvGrpSpPr>
                  <a:grpSpLocks/>
                </p:cNvGrpSpPr>
                <p:nvPr/>
              </p:nvGrpSpPr>
              <p:grpSpPr bwMode="auto">
                <a:xfrm>
                  <a:off x="2538" y="3234"/>
                  <a:ext cx="250" cy="192"/>
                  <a:chOff x="2180" y="2688"/>
                  <a:chExt cx="250" cy="192"/>
                </a:xfrm>
              </p:grpSpPr>
              <p:sp>
                <p:nvSpPr>
                  <p:cNvPr id="26834" name="Rectangle 300"/>
                  <p:cNvSpPr>
                    <a:spLocks noChangeArrowheads="1"/>
                  </p:cNvSpPr>
                  <p:nvPr/>
                </p:nvSpPr>
                <p:spPr bwMode="auto">
                  <a:xfrm>
                    <a:off x="2273" y="2688"/>
                    <a:ext cx="157" cy="10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35" name="Line 301"/>
                  <p:cNvSpPr>
                    <a:spLocks noChangeShapeType="1"/>
                  </p:cNvSpPr>
                  <p:nvPr/>
                </p:nvSpPr>
                <p:spPr bwMode="auto">
                  <a:xfrm>
                    <a:off x="2180" y="2743"/>
                    <a:ext cx="10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36" name="Line 302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2784"/>
                    <a:ext cx="0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6826" name="Group 303"/>
                <p:cNvGrpSpPr>
                  <a:grpSpLocks/>
                </p:cNvGrpSpPr>
                <p:nvPr/>
              </p:nvGrpSpPr>
              <p:grpSpPr bwMode="auto">
                <a:xfrm>
                  <a:off x="2553" y="2390"/>
                  <a:ext cx="250" cy="192"/>
                  <a:chOff x="2180" y="2688"/>
                  <a:chExt cx="250" cy="192"/>
                </a:xfrm>
              </p:grpSpPr>
              <p:sp>
                <p:nvSpPr>
                  <p:cNvPr id="26831" name="Rectangle 304"/>
                  <p:cNvSpPr>
                    <a:spLocks noChangeArrowheads="1"/>
                  </p:cNvSpPr>
                  <p:nvPr/>
                </p:nvSpPr>
                <p:spPr bwMode="auto">
                  <a:xfrm>
                    <a:off x="2273" y="2688"/>
                    <a:ext cx="157" cy="10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32" name="Line 305"/>
                  <p:cNvSpPr>
                    <a:spLocks noChangeShapeType="1"/>
                  </p:cNvSpPr>
                  <p:nvPr/>
                </p:nvSpPr>
                <p:spPr bwMode="auto">
                  <a:xfrm>
                    <a:off x="2180" y="2743"/>
                    <a:ext cx="10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33" name="Line 306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2784"/>
                    <a:ext cx="0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6827" name="Group 307"/>
                <p:cNvGrpSpPr>
                  <a:grpSpLocks/>
                </p:cNvGrpSpPr>
                <p:nvPr/>
              </p:nvGrpSpPr>
              <p:grpSpPr bwMode="auto">
                <a:xfrm>
                  <a:off x="2547" y="2685"/>
                  <a:ext cx="250" cy="192"/>
                  <a:chOff x="2180" y="2688"/>
                  <a:chExt cx="250" cy="192"/>
                </a:xfrm>
              </p:grpSpPr>
              <p:sp>
                <p:nvSpPr>
                  <p:cNvPr id="26828" name="Rectangle 308"/>
                  <p:cNvSpPr>
                    <a:spLocks noChangeArrowheads="1"/>
                  </p:cNvSpPr>
                  <p:nvPr/>
                </p:nvSpPr>
                <p:spPr bwMode="auto">
                  <a:xfrm>
                    <a:off x="2273" y="2688"/>
                    <a:ext cx="157" cy="10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29" name="Line 309"/>
                  <p:cNvSpPr>
                    <a:spLocks noChangeShapeType="1"/>
                  </p:cNvSpPr>
                  <p:nvPr/>
                </p:nvSpPr>
                <p:spPr bwMode="auto">
                  <a:xfrm>
                    <a:off x="2180" y="2743"/>
                    <a:ext cx="10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30" name="Line 310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2784"/>
                    <a:ext cx="0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6716" name="Group 312"/>
              <p:cNvGrpSpPr>
                <a:grpSpLocks/>
              </p:cNvGrpSpPr>
              <p:nvPr/>
            </p:nvGrpSpPr>
            <p:grpSpPr bwMode="auto">
              <a:xfrm>
                <a:off x="2880" y="2382"/>
                <a:ext cx="622" cy="1044"/>
                <a:chOff x="2181" y="2382"/>
                <a:chExt cx="622" cy="1044"/>
              </a:xfrm>
            </p:grpSpPr>
            <p:grpSp>
              <p:nvGrpSpPr>
                <p:cNvPr id="26788" name="Group 313"/>
                <p:cNvGrpSpPr>
                  <a:grpSpLocks/>
                </p:cNvGrpSpPr>
                <p:nvPr/>
              </p:nvGrpSpPr>
              <p:grpSpPr bwMode="auto">
                <a:xfrm>
                  <a:off x="2189" y="2955"/>
                  <a:ext cx="250" cy="192"/>
                  <a:chOff x="2180" y="2688"/>
                  <a:chExt cx="250" cy="192"/>
                </a:xfrm>
              </p:grpSpPr>
              <p:sp>
                <p:nvSpPr>
                  <p:cNvPr id="26817" name="Rectangle 314"/>
                  <p:cNvSpPr>
                    <a:spLocks noChangeArrowheads="1"/>
                  </p:cNvSpPr>
                  <p:nvPr/>
                </p:nvSpPr>
                <p:spPr bwMode="auto">
                  <a:xfrm>
                    <a:off x="2273" y="2688"/>
                    <a:ext cx="157" cy="10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18" name="Line 315"/>
                  <p:cNvSpPr>
                    <a:spLocks noChangeShapeType="1"/>
                  </p:cNvSpPr>
                  <p:nvPr/>
                </p:nvSpPr>
                <p:spPr bwMode="auto">
                  <a:xfrm>
                    <a:off x="2180" y="2743"/>
                    <a:ext cx="10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19" name="Line 316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2784"/>
                    <a:ext cx="0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6789" name="Group 317"/>
                <p:cNvGrpSpPr>
                  <a:grpSpLocks/>
                </p:cNvGrpSpPr>
                <p:nvPr/>
              </p:nvGrpSpPr>
              <p:grpSpPr bwMode="auto">
                <a:xfrm>
                  <a:off x="2181" y="3226"/>
                  <a:ext cx="250" cy="192"/>
                  <a:chOff x="2180" y="2688"/>
                  <a:chExt cx="250" cy="192"/>
                </a:xfrm>
              </p:grpSpPr>
              <p:sp>
                <p:nvSpPr>
                  <p:cNvPr id="26814" name="Rectangle 318"/>
                  <p:cNvSpPr>
                    <a:spLocks noChangeArrowheads="1"/>
                  </p:cNvSpPr>
                  <p:nvPr/>
                </p:nvSpPr>
                <p:spPr bwMode="auto">
                  <a:xfrm>
                    <a:off x="2273" y="2688"/>
                    <a:ext cx="157" cy="10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15" name="Line 319"/>
                  <p:cNvSpPr>
                    <a:spLocks noChangeShapeType="1"/>
                  </p:cNvSpPr>
                  <p:nvPr/>
                </p:nvSpPr>
                <p:spPr bwMode="auto">
                  <a:xfrm>
                    <a:off x="2180" y="2743"/>
                    <a:ext cx="10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16" name="Line 320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2784"/>
                    <a:ext cx="0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6790" name="Group 321"/>
                <p:cNvGrpSpPr>
                  <a:grpSpLocks/>
                </p:cNvGrpSpPr>
                <p:nvPr/>
              </p:nvGrpSpPr>
              <p:grpSpPr bwMode="auto">
                <a:xfrm>
                  <a:off x="2196" y="2382"/>
                  <a:ext cx="250" cy="192"/>
                  <a:chOff x="2180" y="2688"/>
                  <a:chExt cx="250" cy="192"/>
                </a:xfrm>
              </p:grpSpPr>
              <p:sp>
                <p:nvSpPr>
                  <p:cNvPr id="26811" name="Rectangle 322"/>
                  <p:cNvSpPr>
                    <a:spLocks noChangeArrowheads="1"/>
                  </p:cNvSpPr>
                  <p:nvPr/>
                </p:nvSpPr>
                <p:spPr bwMode="auto">
                  <a:xfrm>
                    <a:off x="2273" y="2688"/>
                    <a:ext cx="157" cy="10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12" name="Line 323"/>
                  <p:cNvSpPr>
                    <a:spLocks noChangeShapeType="1"/>
                  </p:cNvSpPr>
                  <p:nvPr/>
                </p:nvSpPr>
                <p:spPr bwMode="auto">
                  <a:xfrm>
                    <a:off x="2180" y="2743"/>
                    <a:ext cx="10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13" name="Line 324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2784"/>
                    <a:ext cx="0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6791" name="Group 325"/>
                <p:cNvGrpSpPr>
                  <a:grpSpLocks/>
                </p:cNvGrpSpPr>
                <p:nvPr/>
              </p:nvGrpSpPr>
              <p:grpSpPr bwMode="auto">
                <a:xfrm>
                  <a:off x="2190" y="2677"/>
                  <a:ext cx="250" cy="192"/>
                  <a:chOff x="2180" y="2688"/>
                  <a:chExt cx="250" cy="192"/>
                </a:xfrm>
              </p:grpSpPr>
              <p:sp>
                <p:nvSpPr>
                  <p:cNvPr id="26808" name="Rectangle 326"/>
                  <p:cNvSpPr>
                    <a:spLocks noChangeArrowheads="1"/>
                  </p:cNvSpPr>
                  <p:nvPr/>
                </p:nvSpPr>
                <p:spPr bwMode="auto">
                  <a:xfrm>
                    <a:off x="2273" y="2688"/>
                    <a:ext cx="157" cy="10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09" name="Line 327"/>
                  <p:cNvSpPr>
                    <a:spLocks noChangeShapeType="1"/>
                  </p:cNvSpPr>
                  <p:nvPr/>
                </p:nvSpPr>
                <p:spPr bwMode="auto">
                  <a:xfrm>
                    <a:off x="2180" y="2743"/>
                    <a:ext cx="10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10" name="Line 328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2784"/>
                    <a:ext cx="0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6792" name="Group 329"/>
                <p:cNvGrpSpPr>
                  <a:grpSpLocks/>
                </p:cNvGrpSpPr>
                <p:nvPr/>
              </p:nvGrpSpPr>
              <p:grpSpPr bwMode="auto">
                <a:xfrm>
                  <a:off x="2546" y="2963"/>
                  <a:ext cx="250" cy="192"/>
                  <a:chOff x="2180" y="2688"/>
                  <a:chExt cx="250" cy="192"/>
                </a:xfrm>
              </p:grpSpPr>
              <p:sp>
                <p:nvSpPr>
                  <p:cNvPr id="26805" name="Rectangle 330"/>
                  <p:cNvSpPr>
                    <a:spLocks noChangeArrowheads="1"/>
                  </p:cNvSpPr>
                  <p:nvPr/>
                </p:nvSpPr>
                <p:spPr bwMode="auto">
                  <a:xfrm>
                    <a:off x="2273" y="2688"/>
                    <a:ext cx="157" cy="10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06" name="Line 331"/>
                  <p:cNvSpPr>
                    <a:spLocks noChangeShapeType="1"/>
                  </p:cNvSpPr>
                  <p:nvPr/>
                </p:nvSpPr>
                <p:spPr bwMode="auto">
                  <a:xfrm>
                    <a:off x="2180" y="2743"/>
                    <a:ext cx="10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07" name="Line 332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2784"/>
                    <a:ext cx="0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6793" name="Group 333"/>
                <p:cNvGrpSpPr>
                  <a:grpSpLocks/>
                </p:cNvGrpSpPr>
                <p:nvPr/>
              </p:nvGrpSpPr>
              <p:grpSpPr bwMode="auto">
                <a:xfrm>
                  <a:off x="2538" y="3234"/>
                  <a:ext cx="250" cy="192"/>
                  <a:chOff x="2180" y="2688"/>
                  <a:chExt cx="250" cy="192"/>
                </a:xfrm>
              </p:grpSpPr>
              <p:sp>
                <p:nvSpPr>
                  <p:cNvPr id="26802" name="Rectangle 334"/>
                  <p:cNvSpPr>
                    <a:spLocks noChangeArrowheads="1"/>
                  </p:cNvSpPr>
                  <p:nvPr/>
                </p:nvSpPr>
                <p:spPr bwMode="auto">
                  <a:xfrm>
                    <a:off x="2273" y="2688"/>
                    <a:ext cx="157" cy="10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03" name="Line 335"/>
                  <p:cNvSpPr>
                    <a:spLocks noChangeShapeType="1"/>
                  </p:cNvSpPr>
                  <p:nvPr/>
                </p:nvSpPr>
                <p:spPr bwMode="auto">
                  <a:xfrm>
                    <a:off x="2180" y="2743"/>
                    <a:ext cx="10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04" name="Line 336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2784"/>
                    <a:ext cx="0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6794" name="Group 337"/>
                <p:cNvGrpSpPr>
                  <a:grpSpLocks/>
                </p:cNvGrpSpPr>
                <p:nvPr/>
              </p:nvGrpSpPr>
              <p:grpSpPr bwMode="auto">
                <a:xfrm>
                  <a:off x="2553" y="2390"/>
                  <a:ext cx="250" cy="192"/>
                  <a:chOff x="2180" y="2688"/>
                  <a:chExt cx="250" cy="192"/>
                </a:xfrm>
              </p:grpSpPr>
              <p:sp>
                <p:nvSpPr>
                  <p:cNvPr id="26799" name="Rectangle 338"/>
                  <p:cNvSpPr>
                    <a:spLocks noChangeArrowheads="1"/>
                  </p:cNvSpPr>
                  <p:nvPr/>
                </p:nvSpPr>
                <p:spPr bwMode="auto">
                  <a:xfrm>
                    <a:off x="2273" y="2688"/>
                    <a:ext cx="157" cy="10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00" name="Line 339"/>
                  <p:cNvSpPr>
                    <a:spLocks noChangeShapeType="1"/>
                  </p:cNvSpPr>
                  <p:nvPr/>
                </p:nvSpPr>
                <p:spPr bwMode="auto">
                  <a:xfrm>
                    <a:off x="2180" y="2743"/>
                    <a:ext cx="10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01" name="Line 340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2784"/>
                    <a:ext cx="0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6795" name="Group 341"/>
                <p:cNvGrpSpPr>
                  <a:grpSpLocks/>
                </p:cNvGrpSpPr>
                <p:nvPr/>
              </p:nvGrpSpPr>
              <p:grpSpPr bwMode="auto">
                <a:xfrm>
                  <a:off x="2547" y="2685"/>
                  <a:ext cx="250" cy="192"/>
                  <a:chOff x="2180" y="2688"/>
                  <a:chExt cx="250" cy="192"/>
                </a:xfrm>
              </p:grpSpPr>
              <p:sp>
                <p:nvSpPr>
                  <p:cNvPr id="26796" name="Rectangle 342"/>
                  <p:cNvSpPr>
                    <a:spLocks noChangeArrowheads="1"/>
                  </p:cNvSpPr>
                  <p:nvPr/>
                </p:nvSpPr>
                <p:spPr bwMode="auto">
                  <a:xfrm>
                    <a:off x="2273" y="2688"/>
                    <a:ext cx="157" cy="10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97" name="Line 343"/>
                  <p:cNvSpPr>
                    <a:spLocks noChangeShapeType="1"/>
                  </p:cNvSpPr>
                  <p:nvPr/>
                </p:nvSpPr>
                <p:spPr bwMode="auto">
                  <a:xfrm>
                    <a:off x="2180" y="2743"/>
                    <a:ext cx="10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98" name="Line 344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2784"/>
                    <a:ext cx="0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6717" name="Group 345"/>
              <p:cNvGrpSpPr>
                <a:grpSpLocks/>
              </p:cNvGrpSpPr>
              <p:nvPr/>
            </p:nvGrpSpPr>
            <p:grpSpPr bwMode="auto">
              <a:xfrm>
                <a:off x="4313" y="2383"/>
                <a:ext cx="622" cy="1044"/>
                <a:chOff x="2181" y="2382"/>
                <a:chExt cx="622" cy="1044"/>
              </a:xfrm>
            </p:grpSpPr>
            <p:grpSp>
              <p:nvGrpSpPr>
                <p:cNvPr id="26756" name="Group 346"/>
                <p:cNvGrpSpPr>
                  <a:grpSpLocks/>
                </p:cNvGrpSpPr>
                <p:nvPr/>
              </p:nvGrpSpPr>
              <p:grpSpPr bwMode="auto">
                <a:xfrm>
                  <a:off x="2189" y="2955"/>
                  <a:ext cx="250" cy="192"/>
                  <a:chOff x="2180" y="2688"/>
                  <a:chExt cx="250" cy="192"/>
                </a:xfrm>
              </p:grpSpPr>
              <p:sp>
                <p:nvSpPr>
                  <p:cNvPr id="26785" name="Rectangle 347"/>
                  <p:cNvSpPr>
                    <a:spLocks noChangeArrowheads="1"/>
                  </p:cNvSpPr>
                  <p:nvPr/>
                </p:nvSpPr>
                <p:spPr bwMode="auto">
                  <a:xfrm>
                    <a:off x="2273" y="2688"/>
                    <a:ext cx="157" cy="10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86" name="Line 348"/>
                  <p:cNvSpPr>
                    <a:spLocks noChangeShapeType="1"/>
                  </p:cNvSpPr>
                  <p:nvPr/>
                </p:nvSpPr>
                <p:spPr bwMode="auto">
                  <a:xfrm>
                    <a:off x="2180" y="2743"/>
                    <a:ext cx="10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87" name="Line 349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2784"/>
                    <a:ext cx="0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6757" name="Group 350"/>
                <p:cNvGrpSpPr>
                  <a:grpSpLocks/>
                </p:cNvGrpSpPr>
                <p:nvPr/>
              </p:nvGrpSpPr>
              <p:grpSpPr bwMode="auto">
                <a:xfrm>
                  <a:off x="2181" y="3226"/>
                  <a:ext cx="250" cy="192"/>
                  <a:chOff x="2180" y="2688"/>
                  <a:chExt cx="250" cy="192"/>
                </a:xfrm>
              </p:grpSpPr>
              <p:sp>
                <p:nvSpPr>
                  <p:cNvPr id="26782" name="Rectangle 351"/>
                  <p:cNvSpPr>
                    <a:spLocks noChangeArrowheads="1"/>
                  </p:cNvSpPr>
                  <p:nvPr/>
                </p:nvSpPr>
                <p:spPr bwMode="auto">
                  <a:xfrm>
                    <a:off x="2273" y="2688"/>
                    <a:ext cx="157" cy="10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83" name="Line 352"/>
                  <p:cNvSpPr>
                    <a:spLocks noChangeShapeType="1"/>
                  </p:cNvSpPr>
                  <p:nvPr/>
                </p:nvSpPr>
                <p:spPr bwMode="auto">
                  <a:xfrm>
                    <a:off x="2180" y="2743"/>
                    <a:ext cx="10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84" name="Line 353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2784"/>
                    <a:ext cx="0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6758" name="Group 354"/>
                <p:cNvGrpSpPr>
                  <a:grpSpLocks/>
                </p:cNvGrpSpPr>
                <p:nvPr/>
              </p:nvGrpSpPr>
              <p:grpSpPr bwMode="auto">
                <a:xfrm>
                  <a:off x="2196" y="2382"/>
                  <a:ext cx="250" cy="192"/>
                  <a:chOff x="2180" y="2688"/>
                  <a:chExt cx="250" cy="192"/>
                </a:xfrm>
              </p:grpSpPr>
              <p:sp>
                <p:nvSpPr>
                  <p:cNvPr id="26779" name="Rectangle 355"/>
                  <p:cNvSpPr>
                    <a:spLocks noChangeArrowheads="1"/>
                  </p:cNvSpPr>
                  <p:nvPr/>
                </p:nvSpPr>
                <p:spPr bwMode="auto">
                  <a:xfrm>
                    <a:off x="2273" y="2688"/>
                    <a:ext cx="157" cy="10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80" name="Line 356"/>
                  <p:cNvSpPr>
                    <a:spLocks noChangeShapeType="1"/>
                  </p:cNvSpPr>
                  <p:nvPr/>
                </p:nvSpPr>
                <p:spPr bwMode="auto">
                  <a:xfrm>
                    <a:off x="2180" y="2743"/>
                    <a:ext cx="10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81" name="Line 357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2784"/>
                    <a:ext cx="0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6759" name="Group 358"/>
                <p:cNvGrpSpPr>
                  <a:grpSpLocks/>
                </p:cNvGrpSpPr>
                <p:nvPr/>
              </p:nvGrpSpPr>
              <p:grpSpPr bwMode="auto">
                <a:xfrm>
                  <a:off x="2190" y="2677"/>
                  <a:ext cx="250" cy="192"/>
                  <a:chOff x="2180" y="2688"/>
                  <a:chExt cx="250" cy="192"/>
                </a:xfrm>
              </p:grpSpPr>
              <p:sp>
                <p:nvSpPr>
                  <p:cNvPr id="26776" name="Rectangle 359"/>
                  <p:cNvSpPr>
                    <a:spLocks noChangeArrowheads="1"/>
                  </p:cNvSpPr>
                  <p:nvPr/>
                </p:nvSpPr>
                <p:spPr bwMode="auto">
                  <a:xfrm>
                    <a:off x="2273" y="2688"/>
                    <a:ext cx="157" cy="10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77" name="Line 360"/>
                  <p:cNvSpPr>
                    <a:spLocks noChangeShapeType="1"/>
                  </p:cNvSpPr>
                  <p:nvPr/>
                </p:nvSpPr>
                <p:spPr bwMode="auto">
                  <a:xfrm>
                    <a:off x="2180" y="2743"/>
                    <a:ext cx="10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78" name="Line 361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2784"/>
                    <a:ext cx="0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6760" name="Group 362"/>
                <p:cNvGrpSpPr>
                  <a:grpSpLocks/>
                </p:cNvGrpSpPr>
                <p:nvPr/>
              </p:nvGrpSpPr>
              <p:grpSpPr bwMode="auto">
                <a:xfrm>
                  <a:off x="2546" y="2963"/>
                  <a:ext cx="250" cy="192"/>
                  <a:chOff x="2180" y="2688"/>
                  <a:chExt cx="250" cy="192"/>
                </a:xfrm>
              </p:grpSpPr>
              <p:sp>
                <p:nvSpPr>
                  <p:cNvPr id="26773" name="Rectangle 363"/>
                  <p:cNvSpPr>
                    <a:spLocks noChangeArrowheads="1"/>
                  </p:cNvSpPr>
                  <p:nvPr/>
                </p:nvSpPr>
                <p:spPr bwMode="auto">
                  <a:xfrm>
                    <a:off x="2273" y="2688"/>
                    <a:ext cx="157" cy="10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74" name="Line 364"/>
                  <p:cNvSpPr>
                    <a:spLocks noChangeShapeType="1"/>
                  </p:cNvSpPr>
                  <p:nvPr/>
                </p:nvSpPr>
                <p:spPr bwMode="auto">
                  <a:xfrm>
                    <a:off x="2180" y="2743"/>
                    <a:ext cx="10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75" name="Line 365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2784"/>
                    <a:ext cx="0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6761" name="Group 366"/>
                <p:cNvGrpSpPr>
                  <a:grpSpLocks/>
                </p:cNvGrpSpPr>
                <p:nvPr/>
              </p:nvGrpSpPr>
              <p:grpSpPr bwMode="auto">
                <a:xfrm>
                  <a:off x="2538" y="3234"/>
                  <a:ext cx="250" cy="192"/>
                  <a:chOff x="2180" y="2688"/>
                  <a:chExt cx="250" cy="192"/>
                </a:xfrm>
              </p:grpSpPr>
              <p:sp>
                <p:nvSpPr>
                  <p:cNvPr id="26770" name="Rectangle 367"/>
                  <p:cNvSpPr>
                    <a:spLocks noChangeArrowheads="1"/>
                  </p:cNvSpPr>
                  <p:nvPr/>
                </p:nvSpPr>
                <p:spPr bwMode="auto">
                  <a:xfrm>
                    <a:off x="2273" y="2688"/>
                    <a:ext cx="157" cy="10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71" name="Line 368"/>
                  <p:cNvSpPr>
                    <a:spLocks noChangeShapeType="1"/>
                  </p:cNvSpPr>
                  <p:nvPr/>
                </p:nvSpPr>
                <p:spPr bwMode="auto">
                  <a:xfrm>
                    <a:off x="2180" y="2743"/>
                    <a:ext cx="10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72" name="Line 369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2784"/>
                    <a:ext cx="0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6762" name="Group 370"/>
                <p:cNvGrpSpPr>
                  <a:grpSpLocks/>
                </p:cNvGrpSpPr>
                <p:nvPr/>
              </p:nvGrpSpPr>
              <p:grpSpPr bwMode="auto">
                <a:xfrm>
                  <a:off x="2553" y="2390"/>
                  <a:ext cx="250" cy="192"/>
                  <a:chOff x="2180" y="2688"/>
                  <a:chExt cx="250" cy="192"/>
                </a:xfrm>
              </p:grpSpPr>
              <p:sp>
                <p:nvSpPr>
                  <p:cNvPr id="26767" name="Rectangle 371"/>
                  <p:cNvSpPr>
                    <a:spLocks noChangeArrowheads="1"/>
                  </p:cNvSpPr>
                  <p:nvPr/>
                </p:nvSpPr>
                <p:spPr bwMode="auto">
                  <a:xfrm>
                    <a:off x="2273" y="2688"/>
                    <a:ext cx="157" cy="10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68" name="Line 372"/>
                  <p:cNvSpPr>
                    <a:spLocks noChangeShapeType="1"/>
                  </p:cNvSpPr>
                  <p:nvPr/>
                </p:nvSpPr>
                <p:spPr bwMode="auto">
                  <a:xfrm>
                    <a:off x="2180" y="2743"/>
                    <a:ext cx="10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69" name="Line 373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2784"/>
                    <a:ext cx="0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6763" name="Group 374"/>
                <p:cNvGrpSpPr>
                  <a:grpSpLocks/>
                </p:cNvGrpSpPr>
                <p:nvPr/>
              </p:nvGrpSpPr>
              <p:grpSpPr bwMode="auto">
                <a:xfrm>
                  <a:off x="2547" y="2685"/>
                  <a:ext cx="250" cy="192"/>
                  <a:chOff x="2180" y="2688"/>
                  <a:chExt cx="250" cy="192"/>
                </a:xfrm>
              </p:grpSpPr>
              <p:sp>
                <p:nvSpPr>
                  <p:cNvPr id="26764" name="Rectangle 375"/>
                  <p:cNvSpPr>
                    <a:spLocks noChangeArrowheads="1"/>
                  </p:cNvSpPr>
                  <p:nvPr/>
                </p:nvSpPr>
                <p:spPr bwMode="auto">
                  <a:xfrm>
                    <a:off x="2273" y="2688"/>
                    <a:ext cx="157" cy="10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65" name="Line 376"/>
                  <p:cNvSpPr>
                    <a:spLocks noChangeShapeType="1"/>
                  </p:cNvSpPr>
                  <p:nvPr/>
                </p:nvSpPr>
                <p:spPr bwMode="auto">
                  <a:xfrm>
                    <a:off x="2180" y="2743"/>
                    <a:ext cx="10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66" name="Line 377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2784"/>
                    <a:ext cx="0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6718" name="Group 378"/>
              <p:cNvGrpSpPr>
                <a:grpSpLocks/>
              </p:cNvGrpSpPr>
              <p:nvPr/>
            </p:nvGrpSpPr>
            <p:grpSpPr bwMode="auto">
              <a:xfrm>
                <a:off x="3609" y="2391"/>
                <a:ext cx="622" cy="1044"/>
                <a:chOff x="2181" y="2382"/>
                <a:chExt cx="622" cy="1044"/>
              </a:xfrm>
            </p:grpSpPr>
            <p:grpSp>
              <p:nvGrpSpPr>
                <p:cNvPr id="26724" name="Group 379"/>
                <p:cNvGrpSpPr>
                  <a:grpSpLocks/>
                </p:cNvGrpSpPr>
                <p:nvPr/>
              </p:nvGrpSpPr>
              <p:grpSpPr bwMode="auto">
                <a:xfrm>
                  <a:off x="2189" y="2955"/>
                  <a:ext cx="250" cy="192"/>
                  <a:chOff x="2180" y="2688"/>
                  <a:chExt cx="250" cy="192"/>
                </a:xfrm>
              </p:grpSpPr>
              <p:sp>
                <p:nvSpPr>
                  <p:cNvPr id="26753" name="Rectangle 380"/>
                  <p:cNvSpPr>
                    <a:spLocks noChangeArrowheads="1"/>
                  </p:cNvSpPr>
                  <p:nvPr/>
                </p:nvSpPr>
                <p:spPr bwMode="auto">
                  <a:xfrm>
                    <a:off x="2273" y="2688"/>
                    <a:ext cx="157" cy="10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54" name="Line 381"/>
                  <p:cNvSpPr>
                    <a:spLocks noChangeShapeType="1"/>
                  </p:cNvSpPr>
                  <p:nvPr/>
                </p:nvSpPr>
                <p:spPr bwMode="auto">
                  <a:xfrm>
                    <a:off x="2180" y="2743"/>
                    <a:ext cx="10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55" name="Line 382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2784"/>
                    <a:ext cx="0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6725" name="Group 383"/>
                <p:cNvGrpSpPr>
                  <a:grpSpLocks/>
                </p:cNvGrpSpPr>
                <p:nvPr/>
              </p:nvGrpSpPr>
              <p:grpSpPr bwMode="auto">
                <a:xfrm>
                  <a:off x="2181" y="3226"/>
                  <a:ext cx="250" cy="192"/>
                  <a:chOff x="2180" y="2688"/>
                  <a:chExt cx="250" cy="192"/>
                </a:xfrm>
              </p:grpSpPr>
              <p:sp>
                <p:nvSpPr>
                  <p:cNvPr id="26750" name="Rectangle 384"/>
                  <p:cNvSpPr>
                    <a:spLocks noChangeArrowheads="1"/>
                  </p:cNvSpPr>
                  <p:nvPr/>
                </p:nvSpPr>
                <p:spPr bwMode="auto">
                  <a:xfrm>
                    <a:off x="2273" y="2688"/>
                    <a:ext cx="157" cy="10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51" name="Line 385"/>
                  <p:cNvSpPr>
                    <a:spLocks noChangeShapeType="1"/>
                  </p:cNvSpPr>
                  <p:nvPr/>
                </p:nvSpPr>
                <p:spPr bwMode="auto">
                  <a:xfrm>
                    <a:off x="2180" y="2743"/>
                    <a:ext cx="10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52" name="Line 386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2784"/>
                    <a:ext cx="0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6726" name="Group 387"/>
                <p:cNvGrpSpPr>
                  <a:grpSpLocks/>
                </p:cNvGrpSpPr>
                <p:nvPr/>
              </p:nvGrpSpPr>
              <p:grpSpPr bwMode="auto">
                <a:xfrm>
                  <a:off x="2196" y="2382"/>
                  <a:ext cx="250" cy="192"/>
                  <a:chOff x="2180" y="2688"/>
                  <a:chExt cx="250" cy="192"/>
                </a:xfrm>
              </p:grpSpPr>
              <p:sp>
                <p:nvSpPr>
                  <p:cNvPr id="26747" name="Rectangle 388"/>
                  <p:cNvSpPr>
                    <a:spLocks noChangeArrowheads="1"/>
                  </p:cNvSpPr>
                  <p:nvPr/>
                </p:nvSpPr>
                <p:spPr bwMode="auto">
                  <a:xfrm>
                    <a:off x="2273" y="2688"/>
                    <a:ext cx="157" cy="10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48" name="Line 389"/>
                  <p:cNvSpPr>
                    <a:spLocks noChangeShapeType="1"/>
                  </p:cNvSpPr>
                  <p:nvPr/>
                </p:nvSpPr>
                <p:spPr bwMode="auto">
                  <a:xfrm>
                    <a:off x="2180" y="2743"/>
                    <a:ext cx="10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49" name="Line 390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2784"/>
                    <a:ext cx="0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6727" name="Group 391"/>
                <p:cNvGrpSpPr>
                  <a:grpSpLocks/>
                </p:cNvGrpSpPr>
                <p:nvPr/>
              </p:nvGrpSpPr>
              <p:grpSpPr bwMode="auto">
                <a:xfrm>
                  <a:off x="2190" y="2677"/>
                  <a:ext cx="250" cy="192"/>
                  <a:chOff x="2180" y="2688"/>
                  <a:chExt cx="250" cy="192"/>
                </a:xfrm>
              </p:grpSpPr>
              <p:sp>
                <p:nvSpPr>
                  <p:cNvPr id="26744" name="Rectangle 392"/>
                  <p:cNvSpPr>
                    <a:spLocks noChangeArrowheads="1"/>
                  </p:cNvSpPr>
                  <p:nvPr/>
                </p:nvSpPr>
                <p:spPr bwMode="auto">
                  <a:xfrm>
                    <a:off x="2273" y="2688"/>
                    <a:ext cx="157" cy="10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45" name="Line 393"/>
                  <p:cNvSpPr>
                    <a:spLocks noChangeShapeType="1"/>
                  </p:cNvSpPr>
                  <p:nvPr/>
                </p:nvSpPr>
                <p:spPr bwMode="auto">
                  <a:xfrm>
                    <a:off x="2180" y="2743"/>
                    <a:ext cx="10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46" name="Line 394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2784"/>
                    <a:ext cx="0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6728" name="Group 395"/>
                <p:cNvGrpSpPr>
                  <a:grpSpLocks/>
                </p:cNvGrpSpPr>
                <p:nvPr/>
              </p:nvGrpSpPr>
              <p:grpSpPr bwMode="auto">
                <a:xfrm>
                  <a:off x="2546" y="2963"/>
                  <a:ext cx="250" cy="192"/>
                  <a:chOff x="2180" y="2688"/>
                  <a:chExt cx="250" cy="192"/>
                </a:xfrm>
              </p:grpSpPr>
              <p:sp>
                <p:nvSpPr>
                  <p:cNvPr id="26741" name="Rectangle 396"/>
                  <p:cNvSpPr>
                    <a:spLocks noChangeArrowheads="1"/>
                  </p:cNvSpPr>
                  <p:nvPr/>
                </p:nvSpPr>
                <p:spPr bwMode="auto">
                  <a:xfrm>
                    <a:off x="2273" y="2688"/>
                    <a:ext cx="157" cy="10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42" name="Line 397"/>
                  <p:cNvSpPr>
                    <a:spLocks noChangeShapeType="1"/>
                  </p:cNvSpPr>
                  <p:nvPr/>
                </p:nvSpPr>
                <p:spPr bwMode="auto">
                  <a:xfrm>
                    <a:off x="2180" y="2743"/>
                    <a:ext cx="10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43" name="Line 398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2784"/>
                    <a:ext cx="0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6729" name="Group 399"/>
                <p:cNvGrpSpPr>
                  <a:grpSpLocks/>
                </p:cNvGrpSpPr>
                <p:nvPr/>
              </p:nvGrpSpPr>
              <p:grpSpPr bwMode="auto">
                <a:xfrm>
                  <a:off x="2538" y="3234"/>
                  <a:ext cx="250" cy="192"/>
                  <a:chOff x="2180" y="2688"/>
                  <a:chExt cx="250" cy="192"/>
                </a:xfrm>
              </p:grpSpPr>
              <p:sp>
                <p:nvSpPr>
                  <p:cNvPr id="26738" name="Rectangle 400"/>
                  <p:cNvSpPr>
                    <a:spLocks noChangeArrowheads="1"/>
                  </p:cNvSpPr>
                  <p:nvPr/>
                </p:nvSpPr>
                <p:spPr bwMode="auto">
                  <a:xfrm>
                    <a:off x="2273" y="2688"/>
                    <a:ext cx="157" cy="10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39" name="Line 401"/>
                  <p:cNvSpPr>
                    <a:spLocks noChangeShapeType="1"/>
                  </p:cNvSpPr>
                  <p:nvPr/>
                </p:nvSpPr>
                <p:spPr bwMode="auto">
                  <a:xfrm>
                    <a:off x="2180" y="2743"/>
                    <a:ext cx="10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40" name="Line 402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2784"/>
                    <a:ext cx="0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6730" name="Group 403"/>
                <p:cNvGrpSpPr>
                  <a:grpSpLocks/>
                </p:cNvGrpSpPr>
                <p:nvPr/>
              </p:nvGrpSpPr>
              <p:grpSpPr bwMode="auto">
                <a:xfrm>
                  <a:off x="2553" y="2390"/>
                  <a:ext cx="250" cy="192"/>
                  <a:chOff x="2180" y="2688"/>
                  <a:chExt cx="250" cy="192"/>
                </a:xfrm>
              </p:grpSpPr>
              <p:sp>
                <p:nvSpPr>
                  <p:cNvPr id="26735" name="Rectangle 404"/>
                  <p:cNvSpPr>
                    <a:spLocks noChangeArrowheads="1"/>
                  </p:cNvSpPr>
                  <p:nvPr/>
                </p:nvSpPr>
                <p:spPr bwMode="auto">
                  <a:xfrm>
                    <a:off x="2273" y="2688"/>
                    <a:ext cx="157" cy="10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36" name="Line 405"/>
                  <p:cNvSpPr>
                    <a:spLocks noChangeShapeType="1"/>
                  </p:cNvSpPr>
                  <p:nvPr/>
                </p:nvSpPr>
                <p:spPr bwMode="auto">
                  <a:xfrm>
                    <a:off x="2180" y="2743"/>
                    <a:ext cx="10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37" name="Line 406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2784"/>
                    <a:ext cx="0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6731" name="Group 407"/>
                <p:cNvGrpSpPr>
                  <a:grpSpLocks/>
                </p:cNvGrpSpPr>
                <p:nvPr/>
              </p:nvGrpSpPr>
              <p:grpSpPr bwMode="auto">
                <a:xfrm>
                  <a:off x="2547" y="2685"/>
                  <a:ext cx="250" cy="192"/>
                  <a:chOff x="2180" y="2688"/>
                  <a:chExt cx="250" cy="192"/>
                </a:xfrm>
              </p:grpSpPr>
              <p:sp>
                <p:nvSpPr>
                  <p:cNvPr id="26732" name="Rectangle 408"/>
                  <p:cNvSpPr>
                    <a:spLocks noChangeArrowheads="1"/>
                  </p:cNvSpPr>
                  <p:nvPr/>
                </p:nvSpPr>
                <p:spPr bwMode="auto">
                  <a:xfrm>
                    <a:off x="2273" y="2688"/>
                    <a:ext cx="157" cy="10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33" name="Line 409"/>
                  <p:cNvSpPr>
                    <a:spLocks noChangeShapeType="1"/>
                  </p:cNvSpPr>
                  <p:nvPr/>
                </p:nvSpPr>
                <p:spPr bwMode="auto">
                  <a:xfrm>
                    <a:off x="2180" y="2743"/>
                    <a:ext cx="10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34" name="Line 410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2784"/>
                    <a:ext cx="0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26719" name="Text Box 412"/>
              <p:cNvSpPr txBox="1">
                <a:spLocks noChangeArrowheads="1"/>
              </p:cNvSpPr>
              <p:nvPr/>
            </p:nvSpPr>
            <p:spPr bwMode="auto">
              <a:xfrm>
                <a:off x="2064" y="3696"/>
                <a:ext cx="3018" cy="25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l"/>
                <a:r>
                  <a:rPr kumimoji="1" lang="en-US" altLang="zh-CN">
                    <a:latin typeface="Times New Roman" pitchFamily="18" charset="0"/>
                  </a:rPr>
                  <a:t>b</a:t>
                </a:r>
                <a:r>
                  <a:rPr kumimoji="1" lang="en-US" altLang="zh-CN" baseline="-25000">
                    <a:latin typeface="Times New Roman" pitchFamily="18" charset="0"/>
                  </a:rPr>
                  <a:t>7         </a:t>
                </a:r>
                <a:r>
                  <a:rPr kumimoji="1" lang="en-US" altLang="zh-CN">
                    <a:latin typeface="Times New Roman" pitchFamily="18" charset="0"/>
                  </a:rPr>
                  <a:t>b</a:t>
                </a:r>
                <a:r>
                  <a:rPr kumimoji="1" lang="en-US" altLang="zh-CN" baseline="-25000">
                    <a:latin typeface="Times New Roman" pitchFamily="18" charset="0"/>
                  </a:rPr>
                  <a:t>6        </a:t>
                </a:r>
                <a:r>
                  <a:rPr kumimoji="1" lang="en-US" altLang="zh-CN">
                    <a:latin typeface="Times New Roman" pitchFamily="18" charset="0"/>
                  </a:rPr>
                  <a:t>b</a:t>
                </a:r>
                <a:r>
                  <a:rPr kumimoji="1" lang="en-US" altLang="zh-CN" baseline="-25000">
                    <a:latin typeface="Times New Roman" pitchFamily="18" charset="0"/>
                  </a:rPr>
                  <a:t>5         </a:t>
                </a:r>
                <a:r>
                  <a:rPr kumimoji="1" lang="en-US" altLang="zh-CN">
                    <a:latin typeface="Times New Roman" pitchFamily="18" charset="0"/>
                  </a:rPr>
                  <a:t>b</a:t>
                </a:r>
                <a:r>
                  <a:rPr kumimoji="1" lang="en-US" altLang="zh-CN" baseline="-25000">
                    <a:latin typeface="Times New Roman" pitchFamily="18" charset="0"/>
                  </a:rPr>
                  <a:t>4        </a:t>
                </a:r>
                <a:r>
                  <a:rPr kumimoji="1" lang="en-US" altLang="zh-CN">
                    <a:latin typeface="Times New Roman" pitchFamily="18" charset="0"/>
                  </a:rPr>
                  <a:t>b</a:t>
                </a:r>
                <a:r>
                  <a:rPr kumimoji="1" lang="en-US" altLang="zh-CN" baseline="-25000">
                    <a:latin typeface="Times New Roman" pitchFamily="18" charset="0"/>
                  </a:rPr>
                  <a:t>3         </a:t>
                </a:r>
                <a:r>
                  <a:rPr kumimoji="1" lang="en-US" altLang="zh-CN">
                    <a:latin typeface="Times New Roman" pitchFamily="18" charset="0"/>
                  </a:rPr>
                  <a:t>b</a:t>
                </a:r>
                <a:r>
                  <a:rPr kumimoji="1" lang="en-US" altLang="zh-CN" baseline="-25000">
                    <a:latin typeface="Times New Roman" pitchFamily="18" charset="0"/>
                  </a:rPr>
                  <a:t>2        </a:t>
                </a:r>
                <a:r>
                  <a:rPr kumimoji="1" lang="en-US" altLang="zh-CN">
                    <a:latin typeface="Times New Roman" pitchFamily="18" charset="0"/>
                  </a:rPr>
                  <a:t>b</a:t>
                </a:r>
                <a:r>
                  <a:rPr kumimoji="1" lang="en-US" altLang="zh-CN" baseline="-25000">
                    <a:latin typeface="Times New Roman" pitchFamily="18" charset="0"/>
                  </a:rPr>
                  <a:t>1        </a:t>
                </a:r>
                <a:r>
                  <a:rPr kumimoji="1" lang="en-US" altLang="zh-CN">
                    <a:latin typeface="Times New Roman" pitchFamily="18" charset="0"/>
                  </a:rPr>
                  <a:t>b</a:t>
                </a:r>
                <a:r>
                  <a:rPr kumimoji="1" lang="en-US" altLang="zh-CN" baseline="-250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26720" name="Text Box 414"/>
              <p:cNvSpPr txBox="1">
                <a:spLocks noChangeArrowheads="1"/>
              </p:cNvSpPr>
              <p:nvPr/>
            </p:nvSpPr>
            <p:spPr bwMode="auto">
              <a:xfrm>
                <a:off x="5136" y="2352"/>
                <a:ext cx="384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r>
                  <a:rPr kumimoji="1" lang="en-US" altLang="zh-CN">
                    <a:latin typeface="Times New Roman" pitchFamily="18" charset="0"/>
                  </a:rPr>
                  <a:t>00</a:t>
                </a:r>
              </a:p>
            </p:txBody>
          </p:sp>
          <p:sp>
            <p:nvSpPr>
              <p:cNvPr id="26721" name="Text Box 415"/>
              <p:cNvSpPr txBox="1">
                <a:spLocks noChangeArrowheads="1"/>
              </p:cNvSpPr>
              <p:nvPr/>
            </p:nvSpPr>
            <p:spPr bwMode="auto">
              <a:xfrm>
                <a:off x="5136" y="2688"/>
                <a:ext cx="384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r>
                  <a:rPr kumimoji="1" lang="en-US" altLang="zh-CN">
                    <a:latin typeface="Times New Roman" pitchFamily="18" charset="0"/>
                  </a:rPr>
                  <a:t>01</a:t>
                </a:r>
              </a:p>
            </p:txBody>
          </p:sp>
          <p:sp>
            <p:nvSpPr>
              <p:cNvPr id="26722" name="Text Box 416"/>
              <p:cNvSpPr txBox="1">
                <a:spLocks noChangeArrowheads="1"/>
              </p:cNvSpPr>
              <p:nvPr/>
            </p:nvSpPr>
            <p:spPr bwMode="auto">
              <a:xfrm>
                <a:off x="5136" y="2976"/>
                <a:ext cx="384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r>
                  <a:rPr kumimoji="1" lang="en-US" altLang="zh-CN">
                    <a:latin typeface="Times New Roman" pitchFamily="18" charset="0"/>
                  </a:rPr>
                  <a:t>10</a:t>
                </a:r>
              </a:p>
            </p:txBody>
          </p:sp>
          <p:sp>
            <p:nvSpPr>
              <p:cNvPr id="26723" name="Text Box 417"/>
              <p:cNvSpPr txBox="1">
                <a:spLocks noChangeArrowheads="1"/>
              </p:cNvSpPr>
              <p:nvPr/>
            </p:nvSpPr>
            <p:spPr bwMode="auto">
              <a:xfrm>
                <a:off x="5136" y="3312"/>
                <a:ext cx="384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r>
                  <a:rPr kumimoji="1" lang="en-US" altLang="zh-CN">
                    <a:latin typeface="Times New Roman" pitchFamily="18" charset="0"/>
                  </a:rPr>
                  <a:t>11</a:t>
                </a:r>
              </a:p>
            </p:txBody>
          </p:sp>
        </p:grpSp>
        <p:sp>
          <p:nvSpPr>
            <p:cNvPr id="26705" name="Text Box 797"/>
            <p:cNvSpPr txBox="1">
              <a:spLocks noChangeArrowheads="1"/>
            </p:cNvSpPr>
            <p:nvPr/>
          </p:nvSpPr>
          <p:spPr bwMode="auto">
            <a:xfrm>
              <a:off x="1746" y="2387"/>
              <a:ext cx="273" cy="21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 sz="1600"/>
                <a:t>y</a:t>
              </a:r>
              <a:r>
                <a:rPr lang="en-US" altLang="zh-CN" sz="1600" baseline="-25000"/>
                <a:t>0</a:t>
              </a:r>
            </a:p>
          </p:txBody>
        </p:sp>
        <p:sp>
          <p:nvSpPr>
            <p:cNvPr id="26706" name="Text Box 798"/>
            <p:cNvSpPr txBox="1">
              <a:spLocks noChangeArrowheads="1"/>
            </p:cNvSpPr>
            <p:nvPr/>
          </p:nvSpPr>
          <p:spPr bwMode="auto">
            <a:xfrm>
              <a:off x="1746" y="2659"/>
              <a:ext cx="273" cy="21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 sz="1600"/>
                <a:t>y</a:t>
              </a:r>
              <a:r>
                <a:rPr lang="en-US" altLang="zh-CN" sz="1600" baseline="-25000"/>
                <a:t>1</a:t>
              </a:r>
            </a:p>
          </p:txBody>
        </p:sp>
        <p:sp>
          <p:nvSpPr>
            <p:cNvPr id="26707" name="Text Box 799"/>
            <p:cNvSpPr txBox="1">
              <a:spLocks noChangeArrowheads="1"/>
            </p:cNvSpPr>
            <p:nvPr/>
          </p:nvSpPr>
          <p:spPr bwMode="auto">
            <a:xfrm>
              <a:off x="1746" y="2931"/>
              <a:ext cx="273" cy="21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 sz="1600"/>
                <a:t>y</a:t>
              </a:r>
              <a:r>
                <a:rPr lang="en-US" altLang="zh-CN" sz="1600" baseline="-25000"/>
                <a:t>2</a:t>
              </a:r>
            </a:p>
          </p:txBody>
        </p:sp>
        <p:sp>
          <p:nvSpPr>
            <p:cNvPr id="26708" name="Text Box 800"/>
            <p:cNvSpPr txBox="1">
              <a:spLocks noChangeArrowheads="1"/>
            </p:cNvSpPr>
            <p:nvPr/>
          </p:nvSpPr>
          <p:spPr bwMode="auto">
            <a:xfrm>
              <a:off x="1746" y="3203"/>
              <a:ext cx="273" cy="21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 sz="1600"/>
                <a:t>y</a:t>
              </a:r>
              <a:r>
                <a:rPr lang="en-US" altLang="zh-CN" sz="1600" baseline="-25000"/>
                <a:t>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6" grpId="0" autoUpdateAnimBg="0"/>
      <p:bldP spid="337948" grpId="0" autoUpdateAnimBg="0"/>
      <p:bldP spid="337949" grpId="0" autoUpdateAnimBg="0"/>
      <p:bldP spid="337950" grpId="0" autoUpdateAnimBg="0"/>
      <p:bldP spid="337954" grpId="0" autoUpdateAnimBg="0"/>
      <p:bldP spid="338338" grpId="0" autoUpdateAnimBg="0"/>
      <p:bldP spid="338345" grpId="0" autoUpdateAnimBg="0"/>
      <p:bldP spid="338346" grpId="0" autoUpdateAnimBg="0"/>
      <p:bldP spid="338347" grpId="0" autoUpdateAnimBg="0"/>
      <p:bldP spid="338348" grpId="0" autoUpdateAnimBg="0"/>
      <p:bldP spid="338355" grpId="0"/>
      <p:bldP spid="338356" grpId="0" animBg="1"/>
      <p:bldP spid="3387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7045325" y="6511925"/>
            <a:ext cx="2098675" cy="346075"/>
          </a:xfrm>
        </p:spPr>
        <p:txBody>
          <a:bodyPr/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en-US" altLang="zh-CN" sz="18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16X4</a:t>
            </a:r>
            <a:r>
              <a:rPr lang="zh-CN" altLang="en-US" sz="18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译码电路</a:t>
            </a:r>
          </a:p>
        </p:txBody>
      </p:sp>
      <p:pic>
        <p:nvPicPr>
          <p:cNvPr id="4577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692150"/>
            <a:ext cx="7848600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7733" name="Text Box 5"/>
          <p:cNvSpPr txBox="1">
            <a:spLocks noChangeArrowheads="1"/>
          </p:cNvSpPr>
          <p:nvPr/>
        </p:nvSpPr>
        <p:spPr bwMode="auto">
          <a:xfrm>
            <a:off x="638175" y="203200"/>
            <a:ext cx="3527425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altLang="zh-CN"/>
              <a:t>16X4</a:t>
            </a:r>
            <a:r>
              <a:rPr lang="zh-CN" altLang="en-US"/>
              <a:t>存储器的译码电路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7391400" y="6553200"/>
            <a:ext cx="1752600" cy="304800"/>
          </a:xfrm>
        </p:spPr>
        <p:txBody>
          <a:bodyPr/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20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译码电路</a:t>
            </a:r>
          </a:p>
        </p:txBody>
      </p:sp>
      <p:graphicFrame>
        <p:nvGraphicFramePr>
          <p:cNvPr id="339568" name="Group 624"/>
          <p:cNvGraphicFramePr>
            <a:graphicFrameLocks noGrp="1"/>
          </p:cNvGraphicFramePr>
          <p:nvPr/>
        </p:nvGraphicFramePr>
        <p:xfrm>
          <a:off x="2138363" y="4235450"/>
          <a:ext cx="2870200" cy="2282826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90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9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90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39174" name="Text Box 230"/>
          <p:cNvSpPr txBox="1">
            <a:spLocks noChangeArrowheads="1"/>
          </p:cNvSpPr>
          <p:nvPr/>
        </p:nvSpPr>
        <p:spPr bwMode="auto">
          <a:xfrm>
            <a:off x="0" y="2286000"/>
            <a:ext cx="1752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4×1</a:t>
            </a:r>
            <a:r>
              <a:rPr kumimoji="1" lang="zh-CN" altLang="en-US">
                <a:latin typeface="Times New Roman" pitchFamily="18" charset="0"/>
              </a:rPr>
              <a:t>存储器</a:t>
            </a:r>
          </a:p>
        </p:txBody>
      </p:sp>
      <p:graphicFrame>
        <p:nvGraphicFramePr>
          <p:cNvPr id="339530" name="Group 586"/>
          <p:cNvGraphicFramePr>
            <a:graphicFrameLocks noGrp="1"/>
          </p:cNvGraphicFramePr>
          <p:nvPr/>
        </p:nvGraphicFramePr>
        <p:xfrm>
          <a:off x="1447800" y="0"/>
          <a:ext cx="2819400" cy="2209802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39501" name="Text Box 557"/>
          <p:cNvSpPr txBox="1">
            <a:spLocks noChangeArrowheads="1"/>
          </p:cNvSpPr>
          <p:nvPr/>
        </p:nvSpPr>
        <p:spPr bwMode="auto">
          <a:xfrm>
            <a:off x="0" y="2743200"/>
            <a:ext cx="1981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solidFill>
                  <a:srgbClr val="FF3300"/>
                </a:solidFill>
                <a:latin typeface="Times New Roman" pitchFamily="18" charset="0"/>
              </a:rPr>
              <a:t>*</a:t>
            </a:r>
            <a:r>
              <a:rPr kumimoji="1" lang="en-US" altLang="zh-CN">
                <a:solidFill>
                  <a:srgbClr val="66FF33"/>
                </a:solidFill>
                <a:latin typeface="Times New Roman" pitchFamily="18" charset="0"/>
              </a:rPr>
              <a:t> </a:t>
            </a:r>
            <a:r>
              <a:rPr kumimoji="1" lang="en-US" altLang="zh-CN">
                <a:latin typeface="Times New Roman" pitchFamily="18" charset="0"/>
              </a:rPr>
              <a:t> </a:t>
            </a:r>
            <a:r>
              <a:rPr kumimoji="1" lang="zh-CN" altLang="en-US">
                <a:latin typeface="Times New Roman" pitchFamily="18" charset="0"/>
              </a:rPr>
              <a:t>双地址译码</a:t>
            </a:r>
          </a:p>
        </p:txBody>
      </p:sp>
      <p:sp>
        <p:nvSpPr>
          <p:cNvPr id="339502" name="Text Box 558"/>
          <p:cNvSpPr txBox="1">
            <a:spLocks noChangeArrowheads="1"/>
          </p:cNvSpPr>
          <p:nvPr/>
        </p:nvSpPr>
        <p:spPr bwMode="auto">
          <a:xfrm>
            <a:off x="4643438" y="3213100"/>
            <a:ext cx="38100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kumimoji="1" lang="zh-CN" altLang="en-US">
                <a:latin typeface="Times New Roman" pitchFamily="18" charset="0"/>
              </a:rPr>
              <a:t>选中</a:t>
            </a:r>
            <a:r>
              <a:rPr kumimoji="1" lang="en-US" altLang="zh-CN">
                <a:latin typeface="Times New Roman" pitchFamily="18" charset="0"/>
              </a:rPr>
              <a:t>64</a:t>
            </a:r>
            <a:r>
              <a:rPr kumimoji="1" lang="zh-CN" altLang="en-US">
                <a:latin typeface="Times New Roman" pitchFamily="18" charset="0"/>
              </a:rPr>
              <a:t>个单元仅需要</a:t>
            </a:r>
            <a:r>
              <a:rPr kumimoji="1" lang="en-US" altLang="zh-CN">
                <a:latin typeface="Times New Roman" pitchFamily="18" charset="0"/>
              </a:rPr>
              <a:t>16</a:t>
            </a:r>
            <a:r>
              <a:rPr kumimoji="1" lang="zh-CN" altLang="en-US">
                <a:latin typeface="Times New Roman" pitchFamily="18" charset="0"/>
              </a:rPr>
              <a:t>条地址线</a:t>
            </a:r>
          </a:p>
        </p:txBody>
      </p:sp>
      <p:grpSp>
        <p:nvGrpSpPr>
          <p:cNvPr id="2" name="Group 562"/>
          <p:cNvGrpSpPr>
            <a:grpSpLocks/>
          </p:cNvGrpSpPr>
          <p:nvPr/>
        </p:nvGrpSpPr>
        <p:grpSpPr bwMode="auto">
          <a:xfrm>
            <a:off x="2238375" y="4210050"/>
            <a:ext cx="228600" cy="2590800"/>
            <a:chOff x="1392" y="2688"/>
            <a:chExt cx="144" cy="1431"/>
          </a:xfrm>
        </p:grpSpPr>
        <p:sp>
          <p:nvSpPr>
            <p:cNvPr id="28890" name="Line 549"/>
            <p:cNvSpPr>
              <a:spLocks noChangeShapeType="1"/>
            </p:cNvSpPr>
            <p:nvPr/>
          </p:nvSpPr>
          <p:spPr bwMode="auto">
            <a:xfrm flipH="1">
              <a:off x="1392" y="2688"/>
              <a:ext cx="144" cy="14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8891" name="Oval 559"/>
            <p:cNvSpPr>
              <a:spLocks noChangeArrowheads="1"/>
            </p:cNvSpPr>
            <p:nvPr/>
          </p:nvSpPr>
          <p:spPr bwMode="auto">
            <a:xfrm>
              <a:off x="1440" y="2736"/>
              <a:ext cx="48" cy="4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8892" name="Line 560"/>
            <p:cNvSpPr>
              <a:spLocks noChangeShapeType="1"/>
            </p:cNvSpPr>
            <p:nvPr/>
          </p:nvSpPr>
          <p:spPr bwMode="auto">
            <a:xfrm>
              <a:off x="1452" y="2775"/>
              <a:ext cx="0" cy="134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339507" name="Text Box 563"/>
          <p:cNvSpPr txBox="1">
            <a:spLocks noChangeArrowheads="1"/>
          </p:cNvSpPr>
          <p:nvPr/>
        </p:nvSpPr>
        <p:spPr bwMode="auto">
          <a:xfrm>
            <a:off x="2209800" y="6461125"/>
            <a:ext cx="1498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solidFill>
                  <a:srgbClr val="FF3300"/>
                </a:solidFill>
                <a:latin typeface="Times New Roman" pitchFamily="18" charset="0"/>
              </a:rPr>
              <a:t>（</a:t>
            </a:r>
            <a:r>
              <a:rPr kumimoji="1" lang="en-US" altLang="zh-CN">
                <a:solidFill>
                  <a:srgbClr val="FF3300"/>
                </a:solidFill>
                <a:latin typeface="Times New Roman" pitchFamily="18" charset="0"/>
              </a:rPr>
              <a:t>000000</a:t>
            </a:r>
            <a:r>
              <a:rPr kumimoji="1" lang="zh-CN" altLang="en-US">
                <a:solidFill>
                  <a:srgbClr val="FF3300"/>
                </a:solidFill>
                <a:latin typeface="Times New Roman" pitchFamily="18" charset="0"/>
              </a:rPr>
              <a:t>）</a:t>
            </a:r>
          </a:p>
        </p:txBody>
      </p:sp>
      <p:grpSp>
        <p:nvGrpSpPr>
          <p:cNvPr id="3" name="Group 564"/>
          <p:cNvGrpSpPr>
            <a:grpSpLocks/>
          </p:cNvGrpSpPr>
          <p:nvPr/>
        </p:nvGrpSpPr>
        <p:grpSpPr bwMode="auto">
          <a:xfrm>
            <a:off x="3867150" y="4500563"/>
            <a:ext cx="171450" cy="2128837"/>
            <a:chOff x="1392" y="2688"/>
            <a:chExt cx="144" cy="1431"/>
          </a:xfrm>
        </p:grpSpPr>
        <p:sp>
          <p:nvSpPr>
            <p:cNvPr id="28887" name="Line 565"/>
            <p:cNvSpPr>
              <a:spLocks noChangeShapeType="1"/>
            </p:cNvSpPr>
            <p:nvPr/>
          </p:nvSpPr>
          <p:spPr bwMode="auto">
            <a:xfrm flipH="1">
              <a:off x="1392" y="2688"/>
              <a:ext cx="144" cy="14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8888" name="Oval 566"/>
            <p:cNvSpPr>
              <a:spLocks noChangeArrowheads="1"/>
            </p:cNvSpPr>
            <p:nvPr/>
          </p:nvSpPr>
          <p:spPr bwMode="auto">
            <a:xfrm>
              <a:off x="1440" y="2736"/>
              <a:ext cx="48" cy="4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8889" name="Line 567"/>
            <p:cNvSpPr>
              <a:spLocks noChangeShapeType="1"/>
            </p:cNvSpPr>
            <p:nvPr/>
          </p:nvSpPr>
          <p:spPr bwMode="auto">
            <a:xfrm>
              <a:off x="1452" y="2775"/>
              <a:ext cx="0" cy="134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339512" name="Text Box 568"/>
          <p:cNvSpPr txBox="1">
            <a:spLocks noChangeArrowheads="1"/>
          </p:cNvSpPr>
          <p:nvPr/>
        </p:nvSpPr>
        <p:spPr bwMode="auto">
          <a:xfrm>
            <a:off x="3810000" y="6461125"/>
            <a:ext cx="1554163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solidFill>
                  <a:srgbClr val="FF3300"/>
                </a:solidFill>
                <a:latin typeface="Times New Roman" pitchFamily="18" charset="0"/>
              </a:rPr>
              <a:t>（</a:t>
            </a:r>
            <a:r>
              <a:rPr kumimoji="1" lang="en-US" altLang="zh-CN">
                <a:solidFill>
                  <a:srgbClr val="FF3300"/>
                </a:solidFill>
                <a:latin typeface="Times New Roman" pitchFamily="18" charset="0"/>
              </a:rPr>
              <a:t>101001</a:t>
            </a:r>
            <a:r>
              <a:rPr kumimoji="1" lang="zh-CN" altLang="en-US">
                <a:solidFill>
                  <a:srgbClr val="FF3300"/>
                </a:solidFill>
                <a:latin typeface="Times New Roman" pitchFamily="18" charset="0"/>
              </a:rPr>
              <a:t>）</a:t>
            </a:r>
          </a:p>
        </p:txBody>
      </p:sp>
      <p:grpSp>
        <p:nvGrpSpPr>
          <p:cNvPr id="4" name="Group 575"/>
          <p:cNvGrpSpPr>
            <a:grpSpLocks/>
          </p:cNvGrpSpPr>
          <p:nvPr/>
        </p:nvGrpSpPr>
        <p:grpSpPr bwMode="auto">
          <a:xfrm>
            <a:off x="4427538" y="4724400"/>
            <a:ext cx="352425" cy="303213"/>
            <a:chOff x="4398" y="2948"/>
            <a:chExt cx="222" cy="191"/>
          </a:xfrm>
        </p:grpSpPr>
        <p:sp>
          <p:nvSpPr>
            <p:cNvPr id="28883" name="Line 570"/>
            <p:cNvSpPr>
              <a:spLocks noChangeShapeType="1"/>
            </p:cNvSpPr>
            <p:nvPr/>
          </p:nvSpPr>
          <p:spPr bwMode="auto">
            <a:xfrm flipH="1">
              <a:off x="4464" y="3024"/>
              <a:ext cx="144" cy="9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8884" name="Line 573"/>
            <p:cNvSpPr>
              <a:spLocks noChangeShapeType="1"/>
            </p:cNvSpPr>
            <p:nvPr/>
          </p:nvSpPr>
          <p:spPr bwMode="auto">
            <a:xfrm flipH="1">
              <a:off x="4485" y="3043"/>
              <a:ext cx="135" cy="9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8885" name="Line 574"/>
            <p:cNvSpPr>
              <a:spLocks noChangeShapeType="1"/>
            </p:cNvSpPr>
            <p:nvPr/>
          </p:nvSpPr>
          <p:spPr bwMode="auto">
            <a:xfrm flipH="1">
              <a:off x="4416" y="2976"/>
              <a:ext cx="195" cy="129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8886" name="Line 574"/>
            <p:cNvSpPr>
              <a:spLocks noChangeShapeType="1"/>
            </p:cNvSpPr>
            <p:nvPr/>
          </p:nvSpPr>
          <p:spPr bwMode="auto">
            <a:xfrm flipH="1">
              <a:off x="4398" y="2948"/>
              <a:ext cx="195" cy="129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5" name="Group 623"/>
          <p:cNvGrpSpPr>
            <a:grpSpLocks/>
          </p:cNvGrpSpPr>
          <p:nvPr/>
        </p:nvGrpSpPr>
        <p:grpSpPr bwMode="auto">
          <a:xfrm>
            <a:off x="4716463" y="4365625"/>
            <a:ext cx="2303462" cy="520700"/>
            <a:chOff x="2971" y="2750"/>
            <a:chExt cx="1451" cy="328"/>
          </a:xfrm>
        </p:grpSpPr>
        <p:sp>
          <p:nvSpPr>
            <p:cNvPr id="28881" name="Text Box 576"/>
            <p:cNvSpPr txBox="1">
              <a:spLocks noChangeArrowheads="1"/>
            </p:cNvSpPr>
            <p:nvPr/>
          </p:nvSpPr>
          <p:spPr bwMode="auto">
            <a:xfrm>
              <a:off x="3606" y="2750"/>
              <a:ext cx="816" cy="253"/>
            </a:xfrm>
            <a:prstGeom prst="rect">
              <a:avLst/>
            </a:prstGeom>
            <a:noFill/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solidFill>
                    <a:srgbClr val="FF3300"/>
                  </a:solidFill>
                  <a:latin typeface="Times New Roman" pitchFamily="18" charset="0"/>
                </a:rPr>
                <a:t>D</a:t>
              </a:r>
              <a:r>
                <a:rPr kumimoji="1" lang="en-US" altLang="zh-CN" baseline="-2500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  <a:r>
                <a:rPr kumimoji="1" lang="en-US" altLang="zh-CN">
                  <a:solidFill>
                    <a:srgbClr val="FF3300"/>
                  </a:solidFill>
                  <a:latin typeface="Times New Roman" pitchFamily="18" charset="0"/>
                </a:rPr>
                <a:t>D</a:t>
              </a:r>
              <a:r>
                <a:rPr kumimoji="1" lang="en-US" altLang="zh-CN" baseline="-2500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>
                  <a:solidFill>
                    <a:srgbClr val="FF3300"/>
                  </a:solidFill>
                  <a:latin typeface="Times New Roman" pitchFamily="18" charset="0"/>
                </a:rPr>
                <a:t>D</a:t>
              </a:r>
              <a:r>
                <a:rPr kumimoji="1" lang="en-US" altLang="zh-CN" baseline="-2500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  <a:r>
                <a:rPr kumimoji="1" lang="en-US" altLang="zh-CN">
                  <a:solidFill>
                    <a:srgbClr val="FF3300"/>
                  </a:solidFill>
                  <a:latin typeface="Times New Roman" pitchFamily="18" charset="0"/>
                </a:rPr>
                <a:t>D</a:t>
              </a:r>
              <a:r>
                <a:rPr kumimoji="1" lang="en-US" altLang="zh-CN" baseline="-2500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8882" name="Line 577"/>
            <p:cNvSpPr>
              <a:spLocks noChangeShapeType="1"/>
            </p:cNvSpPr>
            <p:nvPr/>
          </p:nvSpPr>
          <p:spPr bwMode="auto">
            <a:xfrm flipH="1">
              <a:off x="2971" y="2886"/>
              <a:ext cx="624" cy="192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339523" name="Text Box 579"/>
          <p:cNvSpPr txBox="1">
            <a:spLocks noChangeArrowheads="1"/>
          </p:cNvSpPr>
          <p:nvPr/>
        </p:nvSpPr>
        <p:spPr bwMode="auto">
          <a:xfrm>
            <a:off x="5364163" y="4941888"/>
            <a:ext cx="2667000" cy="701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latin typeface="Times New Roman" pitchFamily="18" charset="0"/>
              </a:rPr>
              <a:t>用两个</a:t>
            </a:r>
            <a:r>
              <a:rPr kumimoji="1" lang="en-US" altLang="zh-CN">
                <a:latin typeface="Times New Roman" pitchFamily="18" charset="0"/>
              </a:rPr>
              <a:t>6:64</a:t>
            </a:r>
            <a:r>
              <a:rPr kumimoji="1" lang="zh-CN" altLang="en-US">
                <a:latin typeface="Times New Roman" pitchFamily="18" charset="0"/>
              </a:rPr>
              <a:t>译码器，地址范围是  </a:t>
            </a:r>
            <a:r>
              <a:rPr kumimoji="1" lang="en-US" altLang="zh-CN">
                <a:latin typeface="Times New Roman" pitchFamily="18" charset="0"/>
              </a:rPr>
              <a:t>?  K</a:t>
            </a:r>
          </a:p>
        </p:txBody>
      </p:sp>
      <p:sp>
        <p:nvSpPr>
          <p:cNvPr id="339524" name="Text Box 580"/>
          <p:cNvSpPr txBox="1">
            <a:spLocks noChangeArrowheads="1"/>
          </p:cNvSpPr>
          <p:nvPr/>
        </p:nvSpPr>
        <p:spPr bwMode="auto">
          <a:xfrm>
            <a:off x="4876800" y="981075"/>
            <a:ext cx="4267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latin typeface="Times New Roman" pitchFamily="18" charset="0"/>
              </a:rPr>
              <a:t>问题：</a:t>
            </a:r>
            <a:r>
              <a:rPr kumimoji="1" lang="en-US" altLang="zh-CN">
                <a:latin typeface="Times New Roman" pitchFamily="18" charset="0"/>
              </a:rPr>
              <a:t>1K×8</a:t>
            </a:r>
            <a:r>
              <a:rPr kumimoji="1" lang="zh-CN" altLang="en-US">
                <a:latin typeface="Times New Roman" pitchFamily="18" charset="0"/>
              </a:rPr>
              <a:t>存储器所需的译码器？</a:t>
            </a:r>
          </a:p>
        </p:txBody>
      </p:sp>
      <p:sp>
        <p:nvSpPr>
          <p:cNvPr id="339525" name="Text Box 581"/>
          <p:cNvSpPr txBox="1">
            <a:spLocks noChangeArrowheads="1"/>
          </p:cNvSpPr>
          <p:nvPr/>
        </p:nvSpPr>
        <p:spPr bwMode="auto">
          <a:xfrm>
            <a:off x="5867400" y="1447800"/>
            <a:ext cx="2362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1024×8</a:t>
            </a:r>
            <a:r>
              <a:rPr kumimoji="1" lang="zh-CN" altLang="en-US">
                <a:latin typeface="Times New Roman" pitchFamily="18" charset="0"/>
              </a:rPr>
              <a:t>存储器</a:t>
            </a:r>
          </a:p>
        </p:txBody>
      </p:sp>
      <p:sp>
        <p:nvSpPr>
          <p:cNvPr id="339526" name="Text Box 582"/>
          <p:cNvSpPr txBox="1">
            <a:spLocks noChangeArrowheads="1"/>
          </p:cNvSpPr>
          <p:nvPr/>
        </p:nvSpPr>
        <p:spPr bwMode="auto">
          <a:xfrm>
            <a:off x="5867400" y="1905000"/>
            <a:ext cx="2362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10:1024</a:t>
            </a:r>
            <a:r>
              <a:rPr kumimoji="1" lang="zh-CN" altLang="en-US">
                <a:latin typeface="Times New Roman" pitchFamily="18" charset="0"/>
              </a:rPr>
              <a:t>译码器</a:t>
            </a:r>
          </a:p>
        </p:txBody>
      </p:sp>
      <p:sp>
        <p:nvSpPr>
          <p:cNvPr id="339527" name="Text Box 583"/>
          <p:cNvSpPr txBox="1">
            <a:spLocks noChangeArrowheads="1"/>
          </p:cNvSpPr>
          <p:nvPr/>
        </p:nvSpPr>
        <p:spPr bwMode="auto">
          <a:xfrm>
            <a:off x="7726363" y="5246688"/>
            <a:ext cx="609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solidFill>
                  <a:srgbClr val="FF3300"/>
                </a:solidFill>
                <a:latin typeface="Times New Roman" pitchFamily="18" charset="0"/>
              </a:rPr>
              <a:t>4K</a:t>
            </a:r>
          </a:p>
        </p:txBody>
      </p:sp>
      <p:grpSp>
        <p:nvGrpSpPr>
          <p:cNvPr id="6" name="Group 233"/>
          <p:cNvGrpSpPr>
            <a:grpSpLocks/>
          </p:cNvGrpSpPr>
          <p:nvPr/>
        </p:nvGrpSpPr>
        <p:grpSpPr bwMode="auto">
          <a:xfrm>
            <a:off x="-71438" y="101600"/>
            <a:ext cx="5029201" cy="2530475"/>
            <a:chOff x="384" y="144"/>
            <a:chExt cx="3168" cy="1594"/>
          </a:xfrm>
        </p:grpSpPr>
        <p:sp>
          <p:nvSpPr>
            <p:cNvPr id="28856" name="Line 87"/>
            <p:cNvSpPr>
              <a:spLocks noChangeShapeType="1"/>
            </p:cNvSpPr>
            <p:nvPr/>
          </p:nvSpPr>
          <p:spPr bwMode="auto">
            <a:xfrm>
              <a:off x="672" y="576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8857" name="Line 88"/>
            <p:cNvSpPr>
              <a:spLocks noChangeShapeType="1"/>
            </p:cNvSpPr>
            <p:nvPr/>
          </p:nvSpPr>
          <p:spPr bwMode="auto">
            <a:xfrm>
              <a:off x="672" y="1056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8858" name="Text Box 89"/>
            <p:cNvSpPr txBox="1">
              <a:spLocks noChangeArrowheads="1"/>
            </p:cNvSpPr>
            <p:nvPr/>
          </p:nvSpPr>
          <p:spPr bwMode="auto">
            <a:xfrm>
              <a:off x="384" y="432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A</a:t>
              </a:r>
              <a:r>
                <a:rPr kumimoji="1" lang="en-US" altLang="zh-CN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8859" name="Text Box 90"/>
            <p:cNvSpPr txBox="1">
              <a:spLocks noChangeArrowheads="1"/>
            </p:cNvSpPr>
            <p:nvPr/>
          </p:nvSpPr>
          <p:spPr bwMode="auto">
            <a:xfrm>
              <a:off x="384" y="912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A</a:t>
              </a:r>
              <a:r>
                <a:rPr kumimoji="1" lang="en-US" altLang="zh-CN" baseline="-25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8860" name="Rectangle 91"/>
            <p:cNvSpPr>
              <a:spLocks noChangeArrowheads="1"/>
            </p:cNvSpPr>
            <p:nvPr/>
          </p:nvSpPr>
          <p:spPr bwMode="auto">
            <a:xfrm>
              <a:off x="960" y="144"/>
              <a:ext cx="384" cy="129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spcBef>
                  <a:spcPct val="0"/>
                </a:spcBef>
              </a:pPr>
              <a:endParaRPr kumimoji="1" lang="zh-CN" altLang="zh-CN">
                <a:latin typeface="Times New Roman" pitchFamily="18" charset="0"/>
              </a:endParaRPr>
            </a:p>
          </p:txBody>
        </p:sp>
        <p:sp>
          <p:nvSpPr>
            <p:cNvPr id="28861" name="Text Box 92"/>
            <p:cNvSpPr txBox="1">
              <a:spLocks noChangeArrowheads="1"/>
            </p:cNvSpPr>
            <p:nvPr/>
          </p:nvSpPr>
          <p:spPr bwMode="auto">
            <a:xfrm>
              <a:off x="985" y="364"/>
              <a:ext cx="336" cy="8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2:4</a:t>
              </a:r>
              <a:r>
                <a:rPr kumimoji="1" lang="zh-CN" altLang="en-US">
                  <a:latin typeface="Times New Roman" pitchFamily="18" charset="0"/>
                </a:rPr>
                <a:t>译码器</a:t>
              </a:r>
            </a:p>
          </p:txBody>
        </p:sp>
        <p:sp>
          <p:nvSpPr>
            <p:cNvPr id="28862" name="Rectangle 103"/>
            <p:cNvSpPr>
              <a:spLocks noChangeArrowheads="1"/>
            </p:cNvSpPr>
            <p:nvPr/>
          </p:nvSpPr>
          <p:spPr bwMode="auto">
            <a:xfrm>
              <a:off x="1809" y="174"/>
              <a:ext cx="157" cy="10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8863" name="Line 104"/>
            <p:cNvSpPr>
              <a:spLocks noChangeShapeType="1"/>
            </p:cNvSpPr>
            <p:nvPr/>
          </p:nvSpPr>
          <p:spPr bwMode="auto">
            <a:xfrm>
              <a:off x="1716" y="229"/>
              <a:ext cx="1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8864" name="Line 105"/>
            <p:cNvSpPr>
              <a:spLocks noChangeShapeType="1"/>
            </p:cNvSpPr>
            <p:nvPr/>
          </p:nvSpPr>
          <p:spPr bwMode="auto">
            <a:xfrm>
              <a:off x="1888" y="270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8865" name="Rectangle 123"/>
            <p:cNvSpPr>
              <a:spLocks noChangeArrowheads="1"/>
            </p:cNvSpPr>
            <p:nvPr/>
          </p:nvSpPr>
          <p:spPr bwMode="auto">
            <a:xfrm>
              <a:off x="2160" y="477"/>
              <a:ext cx="157" cy="10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8866" name="Line 124"/>
            <p:cNvSpPr>
              <a:spLocks noChangeShapeType="1"/>
            </p:cNvSpPr>
            <p:nvPr/>
          </p:nvSpPr>
          <p:spPr bwMode="auto">
            <a:xfrm>
              <a:off x="2067" y="532"/>
              <a:ext cx="1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8867" name="Line 125"/>
            <p:cNvSpPr>
              <a:spLocks noChangeShapeType="1"/>
            </p:cNvSpPr>
            <p:nvPr/>
          </p:nvSpPr>
          <p:spPr bwMode="auto">
            <a:xfrm>
              <a:off x="2239" y="573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pSp>
          <p:nvGrpSpPr>
            <p:cNvPr id="28868" name="Group 127"/>
            <p:cNvGrpSpPr>
              <a:grpSpLocks/>
            </p:cNvGrpSpPr>
            <p:nvPr/>
          </p:nvGrpSpPr>
          <p:grpSpPr bwMode="auto">
            <a:xfrm>
              <a:off x="2426" y="747"/>
              <a:ext cx="250" cy="192"/>
              <a:chOff x="2180" y="2688"/>
              <a:chExt cx="250" cy="192"/>
            </a:xfrm>
          </p:grpSpPr>
          <p:sp>
            <p:nvSpPr>
              <p:cNvPr id="28878" name="Rectangle 128"/>
              <p:cNvSpPr>
                <a:spLocks noChangeArrowheads="1"/>
              </p:cNvSpPr>
              <p:nvPr/>
            </p:nvSpPr>
            <p:spPr bwMode="auto">
              <a:xfrm>
                <a:off x="2273" y="2688"/>
                <a:ext cx="157" cy="106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8879" name="Line 129"/>
              <p:cNvSpPr>
                <a:spLocks noChangeShapeType="1"/>
              </p:cNvSpPr>
              <p:nvPr/>
            </p:nvSpPr>
            <p:spPr bwMode="auto">
              <a:xfrm>
                <a:off x="2180" y="2743"/>
                <a:ext cx="1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8880" name="Line 130"/>
              <p:cNvSpPr>
                <a:spLocks noChangeShapeType="1"/>
              </p:cNvSpPr>
              <p:nvPr/>
            </p:nvSpPr>
            <p:spPr bwMode="auto">
              <a:xfrm>
                <a:off x="2352" y="2784"/>
                <a:ext cx="0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28869" name="Group 147"/>
            <p:cNvGrpSpPr>
              <a:grpSpLocks/>
            </p:cNvGrpSpPr>
            <p:nvPr/>
          </p:nvGrpSpPr>
          <p:grpSpPr bwMode="auto">
            <a:xfrm>
              <a:off x="2776" y="1026"/>
              <a:ext cx="250" cy="192"/>
              <a:chOff x="2180" y="2688"/>
              <a:chExt cx="250" cy="192"/>
            </a:xfrm>
          </p:grpSpPr>
          <p:sp>
            <p:nvSpPr>
              <p:cNvPr id="28875" name="Rectangle 148"/>
              <p:cNvSpPr>
                <a:spLocks noChangeArrowheads="1"/>
              </p:cNvSpPr>
              <p:nvPr/>
            </p:nvSpPr>
            <p:spPr bwMode="auto">
              <a:xfrm>
                <a:off x="2273" y="2688"/>
                <a:ext cx="157" cy="106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8876" name="Line 149"/>
              <p:cNvSpPr>
                <a:spLocks noChangeShapeType="1"/>
              </p:cNvSpPr>
              <p:nvPr/>
            </p:nvSpPr>
            <p:spPr bwMode="auto">
              <a:xfrm>
                <a:off x="2180" y="2743"/>
                <a:ext cx="1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8877" name="Line 150"/>
              <p:cNvSpPr>
                <a:spLocks noChangeShapeType="1"/>
              </p:cNvSpPr>
              <p:nvPr/>
            </p:nvSpPr>
            <p:spPr bwMode="auto">
              <a:xfrm>
                <a:off x="2352" y="2784"/>
                <a:ext cx="0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28870" name="Text Box 225"/>
            <p:cNvSpPr txBox="1">
              <a:spLocks noChangeArrowheads="1"/>
            </p:cNvSpPr>
            <p:nvPr/>
          </p:nvSpPr>
          <p:spPr bwMode="auto">
            <a:xfrm>
              <a:off x="1584" y="1488"/>
              <a:ext cx="1440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l"/>
              <a:r>
                <a:rPr kumimoji="1" lang="en-US" altLang="zh-CN">
                  <a:latin typeface="Times New Roman" pitchFamily="18" charset="0"/>
                </a:rPr>
                <a:t>B</a:t>
              </a:r>
              <a:r>
                <a:rPr kumimoji="1" lang="en-US" altLang="zh-CN" baseline="-25000">
                  <a:latin typeface="Times New Roman" pitchFamily="18" charset="0"/>
                </a:rPr>
                <a:t>          </a:t>
              </a:r>
              <a:r>
                <a:rPr kumimoji="1" lang="en-US" altLang="zh-CN">
                  <a:latin typeface="Times New Roman" pitchFamily="18" charset="0"/>
                </a:rPr>
                <a:t>B</a:t>
              </a:r>
              <a:r>
                <a:rPr kumimoji="1" lang="en-US" altLang="zh-CN" baseline="-25000">
                  <a:latin typeface="Times New Roman" pitchFamily="18" charset="0"/>
                </a:rPr>
                <a:t>          </a:t>
              </a:r>
              <a:r>
                <a:rPr kumimoji="1" lang="en-US" altLang="zh-CN">
                  <a:latin typeface="Times New Roman" pitchFamily="18" charset="0"/>
                </a:rPr>
                <a:t>B</a:t>
              </a:r>
              <a:r>
                <a:rPr kumimoji="1" lang="en-US" altLang="zh-CN" baseline="-25000">
                  <a:latin typeface="Times New Roman" pitchFamily="18" charset="0"/>
                </a:rPr>
                <a:t>         </a:t>
              </a:r>
              <a:r>
                <a:rPr kumimoji="1" lang="en-US" altLang="zh-CN">
                  <a:latin typeface="Times New Roman" pitchFamily="18" charset="0"/>
                </a:rPr>
                <a:t>B</a:t>
              </a:r>
              <a:endParaRPr kumimoji="1" lang="en-US" altLang="zh-CN" baseline="-25000">
                <a:latin typeface="Times New Roman" pitchFamily="18" charset="0"/>
              </a:endParaRPr>
            </a:p>
          </p:txBody>
        </p:sp>
        <p:sp>
          <p:nvSpPr>
            <p:cNvPr id="28871" name="Text Box 226"/>
            <p:cNvSpPr txBox="1">
              <a:spLocks noChangeArrowheads="1"/>
            </p:cNvSpPr>
            <p:nvPr/>
          </p:nvSpPr>
          <p:spPr bwMode="auto">
            <a:xfrm>
              <a:off x="3168" y="192"/>
              <a:ext cx="38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00</a:t>
              </a:r>
            </a:p>
          </p:txBody>
        </p:sp>
        <p:sp>
          <p:nvSpPr>
            <p:cNvPr id="28872" name="Text Box 227"/>
            <p:cNvSpPr txBox="1">
              <a:spLocks noChangeArrowheads="1"/>
            </p:cNvSpPr>
            <p:nvPr/>
          </p:nvSpPr>
          <p:spPr bwMode="auto">
            <a:xfrm>
              <a:off x="3168" y="528"/>
              <a:ext cx="38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01</a:t>
              </a:r>
            </a:p>
          </p:txBody>
        </p:sp>
        <p:sp>
          <p:nvSpPr>
            <p:cNvPr id="28873" name="Text Box 228"/>
            <p:cNvSpPr txBox="1">
              <a:spLocks noChangeArrowheads="1"/>
            </p:cNvSpPr>
            <p:nvPr/>
          </p:nvSpPr>
          <p:spPr bwMode="auto">
            <a:xfrm>
              <a:off x="3168" y="816"/>
              <a:ext cx="38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28874" name="Text Box 229"/>
            <p:cNvSpPr txBox="1">
              <a:spLocks noChangeArrowheads="1"/>
            </p:cNvSpPr>
            <p:nvPr/>
          </p:nvSpPr>
          <p:spPr bwMode="auto">
            <a:xfrm>
              <a:off x="3168" y="1152"/>
              <a:ext cx="38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11</a:t>
              </a:r>
            </a:p>
          </p:txBody>
        </p:sp>
      </p:grpSp>
      <p:grpSp>
        <p:nvGrpSpPr>
          <p:cNvPr id="9" name="Group 633"/>
          <p:cNvGrpSpPr>
            <a:grpSpLocks/>
          </p:cNvGrpSpPr>
          <p:nvPr/>
        </p:nvGrpSpPr>
        <p:grpSpPr bwMode="auto">
          <a:xfrm>
            <a:off x="609600" y="2895600"/>
            <a:ext cx="4648200" cy="3457575"/>
            <a:chOff x="384" y="1824"/>
            <a:chExt cx="2928" cy="2178"/>
          </a:xfrm>
        </p:grpSpPr>
        <p:sp>
          <p:nvSpPr>
            <p:cNvPr id="28823" name="Line 235"/>
            <p:cNvSpPr>
              <a:spLocks noChangeShapeType="1"/>
            </p:cNvSpPr>
            <p:nvPr/>
          </p:nvSpPr>
          <p:spPr bwMode="auto">
            <a:xfrm>
              <a:off x="645" y="3138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8824" name="Line 236"/>
            <p:cNvSpPr>
              <a:spLocks noChangeShapeType="1"/>
            </p:cNvSpPr>
            <p:nvPr/>
          </p:nvSpPr>
          <p:spPr bwMode="auto">
            <a:xfrm>
              <a:off x="645" y="3618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8825" name="Text Box 237"/>
            <p:cNvSpPr txBox="1">
              <a:spLocks noChangeArrowheads="1"/>
            </p:cNvSpPr>
            <p:nvPr/>
          </p:nvSpPr>
          <p:spPr bwMode="auto">
            <a:xfrm>
              <a:off x="384" y="2994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A</a:t>
              </a:r>
              <a:r>
                <a:rPr kumimoji="1" lang="en-US" altLang="zh-CN" baseline="-25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8826" name="Text Box 238"/>
            <p:cNvSpPr txBox="1">
              <a:spLocks noChangeArrowheads="1"/>
            </p:cNvSpPr>
            <p:nvPr/>
          </p:nvSpPr>
          <p:spPr bwMode="auto">
            <a:xfrm>
              <a:off x="384" y="3474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A</a:t>
              </a:r>
              <a:r>
                <a:rPr kumimoji="1" lang="en-US" altLang="zh-CN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8827" name="Rectangle 239"/>
            <p:cNvSpPr>
              <a:spLocks noChangeArrowheads="1"/>
            </p:cNvSpPr>
            <p:nvPr/>
          </p:nvSpPr>
          <p:spPr bwMode="auto">
            <a:xfrm>
              <a:off x="930" y="2706"/>
              <a:ext cx="414" cy="129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spcBef>
                  <a:spcPct val="0"/>
                </a:spcBef>
              </a:pPr>
              <a:endParaRPr kumimoji="1" lang="zh-CN" altLang="zh-CN">
                <a:latin typeface="Times New Roman" pitchFamily="18" charset="0"/>
              </a:endParaRPr>
            </a:p>
          </p:txBody>
        </p:sp>
        <p:sp>
          <p:nvSpPr>
            <p:cNvPr id="28828" name="Text Box 240"/>
            <p:cNvSpPr txBox="1">
              <a:spLocks noChangeArrowheads="1"/>
            </p:cNvSpPr>
            <p:nvPr/>
          </p:nvSpPr>
          <p:spPr bwMode="auto">
            <a:xfrm>
              <a:off x="902" y="3031"/>
              <a:ext cx="353" cy="8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3:8</a:t>
              </a:r>
              <a:r>
                <a:rPr kumimoji="1" lang="zh-CN" altLang="en-US">
                  <a:latin typeface="Times New Roman" pitchFamily="18" charset="0"/>
                </a:rPr>
                <a:t>译码器</a:t>
              </a:r>
            </a:p>
          </p:txBody>
        </p:sp>
        <p:sp>
          <p:nvSpPr>
            <p:cNvPr id="28829" name="Line 260"/>
            <p:cNvSpPr>
              <a:spLocks noChangeShapeType="1"/>
            </p:cNvSpPr>
            <p:nvPr/>
          </p:nvSpPr>
          <p:spPr bwMode="auto">
            <a:xfrm>
              <a:off x="645" y="3378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8830" name="Text Box 261"/>
            <p:cNvSpPr txBox="1">
              <a:spLocks noChangeArrowheads="1"/>
            </p:cNvSpPr>
            <p:nvPr/>
          </p:nvSpPr>
          <p:spPr bwMode="auto">
            <a:xfrm>
              <a:off x="384" y="3234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A</a:t>
              </a:r>
              <a:r>
                <a:rPr kumimoji="1" lang="en-US" altLang="zh-CN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8831" name="Rectangle 396"/>
            <p:cNvSpPr>
              <a:spLocks noChangeArrowheads="1"/>
            </p:cNvSpPr>
            <p:nvPr/>
          </p:nvSpPr>
          <p:spPr bwMode="auto">
            <a:xfrm>
              <a:off x="1344" y="2370"/>
              <a:ext cx="1968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8832" name="Text Box 397"/>
            <p:cNvSpPr txBox="1">
              <a:spLocks noChangeArrowheads="1"/>
            </p:cNvSpPr>
            <p:nvPr/>
          </p:nvSpPr>
          <p:spPr bwMode="auto">
            <a:xfrm>
              <a:off x="1776" y="2354"/>
              <a:ext cx="110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3:8</a:t>
              </a:r>
              <a:r>
                <a:rPr kumimoji="1" lang="zh-CN" altLang="en-US">
                  <a:latin typeface="Times New Roman" pitchFamily="18" charset="0"/>
                </a:rPr>
                <a:t>译码器</a:t>
              </a:r>
            </a:p>
          </p:txBody>
        </p:sp>
        <p:sp>
          <p:nvSpPr>
            <p:cNvPr id="28833" name="Text Box 552"/>
            <p:cNvSpPr txBox="1">
              <a:spLocks noChangeArrowheads="1"/>
            </p:cNvSpPr>
            <p:nvPr/>
          </p:nvSpPr>
          <p:spPr bwMode="auto">
            <a:xfrm>
              <a:off x="1824" y="1824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A</a:t>
              </a:r>
              <a:r>
                <a:rPr kumimoji="1" lang="en-US" altLang="zh-CN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8834" name="Text Box 553"/>
            <p:cNvSpPr txBox="1">
              <a:spLocks noChangeArrowheads="1"/>
            </p:cNvSpPr>
            <p:nvPr/>
          </p:nvSpPr>
          <p:spPr bwMode="auto">
            <a:xfrm>
              <a:off x="2352" y="1824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A</a:t>
              </a:r>
              <a:r>
                <a:rPr kumimoji="1" lang="en-US" altLang="zh-CN" baseline="-25000">
                  <a:latin typeface="Times New Roman" pitchFamily="18" charset="0"/>
                </a:rPr>
                <a:t>5</a:t>
              </a:r>
            </a:p>
          </p:txBody>
        </p:sp>
        <p:grpSp>
          <p:nvGrpSpPr>
            <p:cNvPr id="28835" name="Group 556"/>
            <p:cNvGrpSpPr>
              <a:grpSpLocks/>
            </p:cNvGrpSpPr>
            <p:nvPr/>
          </p:nvGrpSpPr>
          <p:grpSpPr bwMode="auto">
            <a:xfrm rot="-5400000">
              <a:off x="2112" y="1968"/>
              <a:ext cx="288" cy="480"/>
              <a:chOff x="2352" y="1776"/>
              <a:chExt cx="288" cy="480"/>
            </a:xfrm>
          </p:grpSpPr>
          <p:sp>
            <p:nvSpPr>
              <p:cNvPr id="28853" name="Line 550"/>
              <p:cNvSpPr>
                <a:spLocks noChangeShapeType="1"/>
              </p:cNvSpPr>
              <p:nvPr/>
            </p:nvSpPr>
            <p:spPr bwMode="auto">
              <a:xfrm>
                <a:off x="2352" y="1776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8854" name="Line 551"/>
              <p:cNvSpPr>
                <a:spLocks noChangeShapeType="1"/>
              </p:cNvSpPr>
              <p:nvPr/>
            </p:nvSpPr>
            <p:spPr bwMode="auto">
              <a:xfrm>
                <a:off x="2352" y="2256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8855" name="Line 554"/>
              <p:cNvSpPr>
                <a:spLocks noChangeShapeType="1"/>
              </p:cNvSpPr>
              <p:nvPr/>
            </p:nvSpPr>
            <p:spPr bwMode="auto">
              <a:xfrm>
                <a:off x="2352" y="2016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28836" name="Text Box 555"/>
            <p:cNvSpPr txBox="1">
              <a:spLocks noChangeArrowheads="1"/>
            </p:cNvSpPr>
            <p:nvPr/>
          </p:nvSpPr>
          <p:spPr bwMode="auto">
            <a:xfrm>
              <a:off x="2064" y="1824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A</a:t>
              </a:r>
              <a:r>
                <a:rPr kumimoji="1" lang="en-US" altLang="zh-CN" baseline="-25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8837" name="Text Box 587"/>
            <p:cNvSpPr txBox="1">
              <a:spLocks noChangeArrowheads="1"/>
            </p:cNvSpPr>
            <p:nvPr/>
          </p:nvSpPr>
          <p:spPr bwMode="auto">
            <a:xfrm>
              <a:off x="1462" y="2524"/>
              <a:ext cx="136" cy="13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1400"/>
                <a:t>0</a:t>
              </a:r>
            </a:p>
          </p:txBody>
        </p:sp>
        <p:sp>
          <p:nvSpPr>
            <p:cNvPr id="28838" name="Text Box 588"/>
            <p:cNvSpPr txBox="1">
              <a:spLocks noChangeArrowheads="1"/>
            </p:cNvSpPr>
            <p:nvPr/>
          </p:nvSpPr>
          <p:spPr bwMode="auto">
            <a:xfrm>
              <a:off x="1655" y="2523"/>
              <a:ext cx="136" cy="13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1400"/>
                <a:t>1</a:t>
              </a:r>
            </a:p>
          </p:txBody>
        </p:sp>
        <p:sp>
          <p:nvSpPr>
            <p:cNvPr id="28839" name="Text Box 589"/>
            <p:cNvSpPr txBox="1">
              <a:spLocks noChangeArrowheads="1"/>
            </p:cNvSpPr>
            <p:nvPr/>
          </p:nvSpPr>
          <p:spPr bwMode="auto">
            <a:xfrm>
              <a:off x="1882" y="2523"/>
              <a:ext cx="136" cy="13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1400"/>
                <a:t>2</a:t>
              </a:r>
            </a:p>
          </p:txBody>
        </p:sp>
        <p:sp>
          <p:nvSpPr>
            <p:cNvPr id="28840" name="Text Box 590"/>
            <p:cNvSpPr txBox="1">
              <a:spLocks noChangeArrowheads="1"/>
            </p:cNvSpPr>
            <p:nvPr/>
          </p:nvSpPr>
          <p:spPr bwMode="auto">
            <a:xfrm>
              <a:off x="2265" y="2550"/>
              <a:ext cx="136" cy="13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1400"/>
                <a:t>4</a:t>
              </a:r>
            </a:p>
          </p:txBody>
        </p:sp>
        <p:sp>
          <p:nvSpPr>
            <p:cNvPr id="28841" name="Text Box 591"/>
            <p:cNvSpPr txBox="1">
              <a:spLocks noChangeArrowheads="1"/>
            </p:cNvSpPr>
            <p:nvPr/>
          </p:nvSpPr>
          <p:spPr bwMode="auto">
            <a:xfrm>
              <a:off x="2064" y="2541"/>
              <a:ext cx="136" cy="13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1400"/>
                <a:t>3</a:t>
              </a:r>
            </a:p>
          </p:txBody>
        </p:sp>
        <p:sp>
          <p:nvSpPr>
            <p:cNvPr id="28842" name="Text Box 592"/>
            <p:cNvSpPr txBox="1">
              <a:spLocks noChangeArrowheads="1"/>
            </p:cNvSpPr>
            <p:nvPr/>
          </p:nvSpPr>
          <p:spPr bwMode="auto">
            <a:xfrm>
              <a:off x="2490" y="2541"/>
              <a:ext cx="136" cy="13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1400"/>
                <a:t>5</a:t>
              </a:r>
            </a:p>
          </p:txBody>
        </p:sp>
        <p:sp>
          <p:nvSpPr>
            <p:cNvPr id="28843" name="Text Box 593"/>
            <p:cNvSpPr txBox="1">
              <a:spLocks noChangeArrowheads="1"/>
            </p:cNvSpPr>
            <p:nvPr/>
          </p:nvSpPr>
          <p:spPr bwMode="auto">
            <a:xfrm>
              <a:off x="2699" y="2523"/>
              <a:ext cx="136" cy="13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1400"/>
                <a:t>6</a:t>
              </a:r>
            </a:p>
          </p:txBody>
        </p:sp>
        <p:sp>
          <p:nvSpPr>
            <p:cNvPr id="28844" name="Text Box 594"/>
            <p:cNvSpPr txBox="1">
              <a:spLocks noChangeArrowheads="1"/>
            </p:cNvSpPr>
            <p:nvPr/>
          </p:nvSpPr>
          <p:spPr bwMode="auto">
            <a:xfrm>
              <a:off x="2916" y="2541"/>
              <a:ext cx="136" cy="13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1400"/>
                <a:t>7</a:t>
              </a:r>
            </a:p>
          </p:txBody>
        </p:sp>
        <p:sp>
          <p:nvSpPr>
            <p:cNvPr id="28845" name="Text Box 625"/>
            <p:cNvSpPr txBox="1">
              <a:spLocks noChangeArrowheads="1"/>
            </p:cNvSpPr>
            <p:nvPr/>
          </p:nvSpPr>
          <p:spPr bwMode="auto">
            <a:xfrm>
              <a:off x="1202" y="2750"/>
              <a:ext cx="136" cy="13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1400"/>
                <a:t>0</a:t>
              </a:r>
            </a:p>
          </p:txBody>
        </p:sp>
        <p:sp>
          <p:nvSpPr>
            <p:cNvPr id="28846" name="Text Box 626"/>
            <p:cNvSpPr txBox="1">
              <a:spLocks noChangeArrowheads="1"/>
            </p:cNvSpPr>
            <p:nvPr/>
          </p:nvSpPr>
          <p:spPr bwMode="auto">
            <a:xfrm>
              <a:off x="1211" y="2931"/>
              <a:ext cx="136" cy="13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1400"/>
                <a:t>1</a:t>
              </a:r>
            </a:p>
          </p:txBody>
        </p:sp>
        <p:sp>
          <p:nvSpPr>
            <p:cNvPr id="28847" name="Text Box 627"/>
            <p:cNvSpPr txBox="1">
              <a:spLocks noChangeArrowheads="1"/>
            </p:cNvSpPr>
            <p:nvPr/>
          </p:nvSpPr>
          <p:spPr bwMode="auto">
            <a:xfrm>
              <a:off x="1220" y="3095"/>
              <a:ext cx="136" cy="13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1400"/>
                <a:t>2</a:t>
              </a:r>
            </a:p>
          </p:txBody>
        </p:sp>
        <p:sp>
          <p:nvSpPr>
            <p:cNvPr id="28848" name="Text Box 628"/>
            <p:cNvSpPr txBox="1">
              <a:spLocks noChangeArrowheads="1"/>
            </p:cNvSpPr>
            <p:nvPr/>
          </p:nvSpPr>
          <p:spPr bwMode="auto">
            <a:xfrm>
              <a:off x="1220" y="3412"/>
              <a:ext cx="136" cy="13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1400"/>
                <a:t>4</a:t>
              </a:r>
            </a:p>
          </p:txBody>
        </p:sp>
        <p:sp>
          <p:nvSpPr>
            <p:cNvPr id="28849" name="Text Box 629"/>
            <p:cNvSpPr txBox="1">
              <a:spLocks noChangeArrowheads="1"/>
            </p:cNvSpPr>
            <p:nvPr/>
          </p:nvSpPr>
          <p:spPr bwMode="auto">
            <a:xfrm>
              <a:off x="1212" y="3257"/>
              <a:ext cx="136" cy="13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1400"/>
                <a:t>3</a:t>
              </a:r>
            </a:p>
          </p:txBody>
        </p:sp>
        <p:sp>
          <p:nvSpPr>
            <p:cNvPr id="28850" name="Text Box 630"/>
            <p:cNvSpPr txBox="1">
              <a:spLocks noChangeArrowheads="1"/>
            </p:cNvSpPr>
            <p:nvPr/>
          </p:nvSpPr>
          <p:spPr bwMode="auto">
            <a:xfrm>
              <a:off x="1220" y="3566"/>
              <a:ext cx="136" cy="13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1400"/>
                <a:t>5</a:t>
              </a:r>
            </a:p>
          </p:txBody>
        </p:sp>
        <p:sp>
          <p:nvSpPr>
            <p:cNvPr id="28851" name="Text Box 631"/>
            <p:cNvSpPr txBox="1">
              <a:spLocks noChangeArrowheads="1"/>
            </p:cNvSpPr>
            <p:nvPr/>
          </p:nvSpPr>
          <p:spPr bwMode="auto">
            <a:xfrm>
              <a:off x="1212" y="3702"/>
              <a:ext cx="136" cy="13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1400"/>
                <a:t>6</a:t>
              </a:r>
            </a:p>
          </p:txBody>
        </p:sp>
        <p:sp>
          <p:nvSpPr>
            <p:cNvPr id="28852" name="Text Box 632"/>
            <p:cNvSpPr txBox="1">
              <a:spLocks noChangeArrowheads="1"/>
            </p:cNvSpPr>
            <p:nvPr/>
          </p:nvSpPr>
          <p:spPr bwMode="auto">
            <a:xfrm>
              <a:off x="1219" y="3847"/>
              <a:ext cx="136" cy="13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1400"/>
                <a:t>7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174" grpId="0" autoUpdateAnimBg="0"/>
      <p:bldP spid="339501" grpId="0" autoUpdateAnimBg="0"/>
      <p:bldP spid="339502" grpId="0" autoUpdateAnimBg="0"/>
      <p:bldP spid="339507" grpId="0" autoUpdateAnimBg="0"/>
      <p:bldP spid="339512" grpId="0" autoUpdateAnimBg="0"/>
      <p:bldP spid="339523" grpId="0" autoUpdateAnimBg="0"/>
      <p:bldP spid="339524" grpId="0" autoUpdateAnimBg="0"/>
      <p:bldP spid="339525" grpId="0" autoUpdateAnimBg="0"/>
      <p:bldP spid="339526" grpId="0" autoUpdateAnimBg="0"/>
      <p:bldP spid="339527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04025" y="6553200"/>
            <a:ext cx="2339975" cy="304800"/>
          </a:xfrm>
        </p:spPr>
        <p:txBody>
          <a:bodyPr/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en-US" altLang="zh-CN" sz="20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SRAM</a:t>
            </a:r>
            <a:r>
              <a:rPr lang="zh-CN" altLang="en-US" sz="20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读写控制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971550" y="0"/>
            <a:ext cx="7812088" cy="6775450"/>
            <a:chOff x="278" y="25"/>
            <a:chExt cx="4921" cy="4268"/>
          </a:xfrm>
        </p:grpSpPr>
        <p:pic>
          <p:nvPicPr>
            <p:cNvPr id="29710" name="Picture 2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8" y="25"/>
              <a:ext cx="4921" cy="4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711" name="Text Box 21"/>
            <p:cNvSpPr txBox="1">
              <a:spLocks noChangeArrowheads="1"/>
            </p:cNvSpPr>
            <p:nvPr/>
          </p:nvSpPr>
          <p:spPr bwMode="auto">
            <a:xfrm>
              <a:off x="3152" y="527"/>
              <a:ext cx="998" cy="26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3300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solidFill>
                    <a:srgbClr val="1C1C1C"/>
                  </a:solidFill>
                  <a:latin typeface="Times New Roman" pitchFamily="18" charset="0"/>
                </a:rPr>
                <a:t>1024×4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0" y="0"/>
            <a:ext cx="2195513" cy="609600"/>
            <a:chOff x="3936" y="720"/>
            <a:chExt cx="1728" cy="384"/>
          </a:xfrm>
        </p:grpSpPr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3936" y="720"/>
              <a:ext cx="1632" cy="384"/>
            </a:xfrm>
            <a:prstGeom prst="rect">
              <a:avLst/>
            </a:prstGeom>
            <a:solidFill>
              <a:schemeClr val="bg1"/>
            </a:solidFill>
            <a:ln w="190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pSp>
          <p:nvGrpSpPr>
            <p:cNvPr id="29707" name="Group 11"/>
            <p:cNvGrpSpPr>
              <a:grpSpLocks/>
            </p:cNvGrpSpPr>
            <p:nvPr/>
          </p:nvGrpSpPr>
          <p:grpSpPr bwMode="auto">
            <a:xfrm>
              <a:off x="3936" y="816"/>
              <a:ext cx="1728" cy="250"/>
              <a:chOff x="144" y="1152"/>
              <a:chExt cx="1728" cy="250"/>
            </a:xfrm>
          </p:grpSpPr>
          <p:sp>
            <p:nvSpPr>
              <p:cNvPr id="339980" name="Text Box 12"/>
              <p:cNvSpPr txBox="1">
                <a:spLocks noChangeArrowheads="1"/>
              </p:cNvSpPr>
              <p:nvPr/>
            </p:nvSpPr>
            <p:spPr bwMode="auto">
              <a:xfrm>
                <a:off x="144" y="1152"/>
                <a:ext cx="172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defRPr/>
                </a:pPr>
                <a:r>
                  <a:rPr kumimoji="1" lang="en-US" altLang="zh-CN" b="0">
                    <a:solidFill>
                      <a:srgbClr val="FF99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●</a:t>
                </a:r>
                <a:r>
                  <a:rPr kumimoji="1" lang="en-US" altLang="zh-CN">
                    <a:solidFill>
                      <a:schemeClr val="bg1"/>
                    </a:solidFill>
                    <a:latin typeface="Times New Roman" pitchFamily="18" charset="0"/>
                  </a:rPr>
                  <a:t> </a:t>
                </a:r>
                <a:r>
                  <a:rPr kumimoji="1" lang="zh-CN" altLang="en-US">
                    <a:latin typeface="Times New Roman" pitchFamily="18" charset="0"/>
                  </a:rPr>
                  <a:t>四、读写控制</a:t>
                </a:r>
              </a:p>
            </p:txBody>
          </p:sp>
          <p:sp>
            <p:nvSpPr>
              <p:cNvPr id="29709" name="Line 13"/>
              <p:cNvSpPr>
                <a:spLocks noChangeShapeType="1"/>
              </p:cNvSpPr>
              <p:nvPr/>
            </p:nvSpPr>
            <p:spPr bwMode="auto">
              <a:xfrm>
                <a:off x="240" y="1392"/>
                <a:ext cx="1152" cy="0"/>
              </a:xfrm>
              <a:prstGeom prst="line">
                <a:avLst/>
              </a:prstGeom>
              <a:noFill/>
              <a:ln w="2857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1979613" y="188913"/>
            <a:ext cx="5172075" cy="6386512"/>
            <a:chOff x="910" y="146"/>
            <a:chExt cx="3258" cy="4023"/>
          </a:xfrm>
        </p:grpSpPr>
        <p:sp>
          <p:nvSpPr>
            <p:cNvPr id="29702" name="Line 22"/>
            <p:cNvSpPr>
              <a:spLocks noChangeShapeType="1"/>
            </p:cNvSpPr>
            <p:nvPr/>
          </p:nvSpPr>
          <p:spPr bwMode="auto">
            <a:xfrm>
              <a:off x="1429" y="146"/>
              <a:ext cx="0" cy="124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9703" name="Line 23"/>
            <p:cNvSpPr>
              <a:spLocks noChangeShapeType="1"/>
            </p:cNvSpPr>
            <p:nvPr/>
          </p:nvSpPr>
          <p:spPr bwMode="auto">
            <a:xfrm flipH="1" flipV="1">
              <a:off x="911" y="1389"/>
              <a:ext cx="507" cy="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9704" name="Line 24"/>
            <p:cNvSpPr>
              <a:spLocks noChangeShapeType="1"/>
            </p:cNvSpPr>
            <p:nvPr/>
          </p:nvSpPr>
          <p:spPr bwMode="auto">
            <a:xfrm flipH="1">
              <a:off x="910" y="1376"/>
              <a:ext cx="5" cy="2793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9705" name="Rectangle 25"/>
            <p:cNvSpPr>
              <a:spLocks noChangeArrowheads="1"/>
            </p:cNvSpPr>
            <p:nvPr/>
          </p:nvSpPr>
          <p:spPr bwMode="auto">
            <a:xfrm>
              <a:off x="3016" y="2795"/>
              <a:ext cx="1152" cy="240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DRAM</a:t>
            </a:r>
            <a:r>
              <a:rPr lang="zh-CN" altLang="en-US" sz="20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读写控制</a:t>
            </a:r>
          </a:p>
        </p:txBody>
      </p:sp>
      <p:pic>
        <p:nvPicPr>
          <p:cNvPr id="3072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413" y="303213"/>
            <a:ext cx="8532812" cy="561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4" name="Oval 6"/>
          <p:cNvSpPr>
            <a:spLocks noChangeArrowheads="1"/>
          </p:cNvSpPr>
          <p:nvPr/>
        </p:nvSpPr>
        <p:spPr bwMode="auto">
          <a:xfrm>
            <a:off x="1735138" y="101600"/>
            <a:ext cx="5472112" cy="1001713"/>
          </a:xfrm>
          <a:prstGeom prst="ellipse">
            <a:avLst/>
          </a:prstGeom>
          <a:noFill/>
          <a:ln w="19050" algn="ctr">
            <a:solidFill>
              <a:srgbClr val="CC3399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1754" name="Text Box 5"/>
          <p:cNvSpPr txBox="1">
            <a:spLocks noChangeArrowheads="1"/>
          </p:cNvSpPr>
          <p:nvPr/>
        </p:nvSpPr>
        <p:spPr bwMode="auto">
          <a:xfrm>
            <a:off x="3276600" y="6021388"/>
            <a:ext cx="237648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altLang="zh-CN"/>
              <a:t>1MX1 DRAM</a:t>
            </a:r>
          </a:p>
        </p:txBody>
      </p:sp>
      <p:grpSp>
        <p:nvGrpSpPr>
          <p:cNvPr id="2" name="组合 11"/>
          <p:cNvGrpSpPr>
            <a:grpSpLocks/>
          </p:cNvGrpSpPr>
          <p:nvPr/>
        </p:nvGrpSpPr>
        <p:grpSpPr bwMode="auto">
          <a:xfrm>
            <a:off x="4211638" y="4724400"/>
            <a:ext cx="3744912" cy="1657350"/>
            <a:chOff x="4211638" y="4724400"/>
            <a:chExt cx="3744912" cy="1657350"/>
          </a:xfrm>
        </p:grpSpPr>
        <p:sp>
          <p:nvSpPr>
            <p:cNvPr id="30731" name="椭圆 6"/>
            <p:cNvSpPr>
              <a:spLocks noChangeArrowheads="1"/>
            </p:cNvSpPr>
            <p:nvPr/>
          </p:nvSpPr>
          <p:spPr bwMode="auto">
            <a:xfrm>
              <a:off x="4211638" y="6021388"/>
              <a:ext cx="215900" cy="360362"/>
            </a:xfrm>
            <a:prstGeom prst="ellipse">
              <a:avLst/>
            </a:prstGeom>
            <a:noFill/>
            <a:ln w="19050" algn="ctr">
              <a:solidFill>
                <a:srgbClr val="CC3399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30732" name="直接箭头连接符 8"/>
            <p:cNvCxnSpPr>
              <a:cxnSpLocks noChangeShapeType="1"/>
              <a:stCxn id="30731" idx="6"/>
            </p:cNvCxnSpPr>
            <p:nvPr/>
          </p:nvCxnSpPr>
          <p:spPr bwMode="auto">
            <a:xfrm flipV="1">
              <a:off x="4428027" y="4724400"/>
              <a:ext cx="3528523" cy="1476813"/>
            </a:xfrm>
            <a:prstGeom prst="straightConnector1">
              <a:avLst/>
            </a:prstGeom>
            <a:noFill/>
            <a:ln w="19050" algn="ctr">
              <a:solidFill>
                <a:srgbClr val="CC3399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3" name="组合 11"/>
          <p:cNvGrpSpPr>
            <a:grpSpLocks/>
          </p:cNvGrpSpPr>
          <p:nvPr/>
        </p:nvGrpSpPr>
        <p:grpSpPr bwMode="auto">
          <a:xfrm>
            <a:off x="1042988" y="2997200"/>
            <a:ext cx="3024187" cy="3384550"/>
            <a:chOff x="1043608" y="2996952"/>
            <a:chExt cx="3024336" cy="3384376"/>
          </a:xfrm>
        </p:grpSpPr>
        <p:sp>
          <p:nvSpPr>
            <p:cNvPr id="30729" name="椭圆 5"/>
            <p:cNvSpPr>
              <a:spLocks noChangeArrowheads="1"/>
            </p:cNvSpPr>
            <p:nvPr/>
          </p:nvSpPr>
          <p:spPr bwMode="auto">
            <a:xfrm>
              <a:off x="3131840" y="6021288"/>
              <a:ext cx="936104" cy="360040"/>
            </a:xfrm>
            <a:prstGeom prst="ellipse">
              <a:avLst/>
            </a:prstGeom>
            <a:noFill/>
            <a:ln w="19050" algn="ctr">
              <a:solidFill>
                <a:srgbClr val="CC3399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30730" name="直接箭头连接符 10"/>
            <p:cNvCxnSpPr>
              <a:cxnSpLocks noChangeShapeType="1"/>
              <a:stCxn id="30729" idx="2"/>
            </p:cNvCxnSpPr>
            <p:nvPr/>
          </p:nvCxnSpPr>
          <p:spPr bwMode="auto">
            <a:xfrm flipH="1" flipV="1">
              <a:off x="1043608" y="2996952"/>
              <a:ext cx="2088232" cy="3204356"/>
            </a:xfrm>
            <a:prstGeom prst="straightConnector1">
              <a:avLst/>
            </a:prstGeom>
            <a:noFill/>
            <a:ln w="19050" algn="ctr">
              <a:solidFill>
                <a:srgbClr val="CC3399"/>
              </a:solidFill>
              <a:round/>
              <a:headEnd/>
              <a:tailEnd type="arrow" w="med" len="med"/>
            </a:ln>
          </p:spPr>
        </p:cxnSp>
      </p:grp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331913" y="260350"/>
            <a:ext cx="6624637" cy="5435600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4" grpId="0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56325" y="6477000"/>
            <a:ext cx="2987675" cy="381000"/>
          </a:xfrm>
        </p:spPr>
        <p:txBody>
          <a:bodyPr/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20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存储器芯片的外部接线</a:t>
            </a:r>
          </a:p>
        </p:txBody>
      </p:sp>
      <p:sp>
        <p:nvSpPr>
          <p:cNvPr id="343084" name="Text Box 44"/>
          <p:cNvSpPr txBox="1">
            <a:spLocks noChangeArrowheads="1"/>
          </p:cNvSpPr>
          <p:nvPr/>
        </p:nvSpPr>
        <p:spPr bwMode="auto">
          <a:xfrm>
            <a:off x="152400" y="304800"/>
            <a:ext cx="2362200" cy="415925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latin typeface="Times New Roman" pitchFamily="18" charset="0"/>
              </a:rPr>
              <a:t>存储芯片外部接线</a:t>
            </a:r>
          </a:p>
        </p:txBody>
      </p:sp>
      <p:sp>
        <p:nvSpPr>
          <p:cNvPr id="343085" name="Text Box 45"/>
          <p:cNvSpPr txBox="1">
            <a:spLocks noChangeArrowheads="1"/>
          </p:cNvSpPr>
          <p:nvPr/>
        </p:nvSpPr>
        <p:spPr bwMode="auto">
          <a:xfrm>
            <a:off x="568325" y="863600"/>
            <a:ext cx="1371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latin typeface="Times New Roman" pitchFamily="18" charset="0"/>
              </a:rPr>
              <a:t>地址线</a:t>
            </a:r>
          </a:p>
        </p:txBody>
      </p:sp>
      <p:sp>
        <p:nvSpPr>
          <p:cNvPr id="343086" name="Text Box 46"/>
          <p:cNvSpPr txBox="1">
            <a:spLocks noChangeArrowheads="1"/>
          </p:cNvSpPr>
          <p:nvPr/>
        </p:nvSpPr>
        <p:spPr bwMode="auto">
          <a:xfrm>
            <a:off x="568325" y="1244600"/>
            <a:ext cx="1371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latin typeface="Times New Roman" pitchFamily="18" charset="0"/>
              </a:rPr>
              <a:t>数据线</a:t>
            </a:r>
          </a:p>
        </p:txBody>
      </p:sp>
      <p:sp>
        <p:nvSpPr>
          <p:cNvPr id="343087" name="Text Box 47"/>
          <p:cNvSpPr txBox="1">
            <a:spLocks noChangeArrowheads="1"/>
          </p:cNvSpPr>
          <p:nvPr/>
        </p:nvSpPr>
        <p:spPr bwMode="auto">
          <a:xfrm>
            <a:off x="579438" y="1592263"/>
            <a:ext cx="1371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latin typeface="Times New Roman" pitchFamily="18" charset="0"/>
              </a:rPr>
              <a:t>读</a:t>
            </a:r>
            <a:r>
              <a:rPr kumimoji="1" lang="en-US" altLang="zh-CN">
                <a:latin typeface="Times New Roman" pitchFamily="18" charset="0"/>
              </a:rPr>
              <a:t>/</a:t>
            </a:r>
            <a:r>
              <a:rPr kumimoji="1" lang="zh-CN" altLang="en-US">
                <a:latin typeface="Times New Roman" pitchFamily="18" charset="0"/>
              </a:rPr>
              <a:t>写线</a:t>
            </a:r>
          </a:p>
        </p:txBody>
      </p:sp>
      <p:sp>
        <p:nvSpPr>
          <p:cNvPr id="343088" name="Text Box 48"/>
          <p:cNvSpPr txBox="1">
            <a:spLocks noChangeArrowheads="1"/>
          </p:cNvSpPr>
          <p:nvPr/>
        </p:nvSpPr>
        <p:spPr bwMode="auto">
          <a:xfrm>
            <a:off x="552450" y="1930400"/>
            <a:ext cx="1371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latin typeface="Times New Roman" pitchFamily="18" charset="0"/>
              </a:rPr>
              <a:t>片选线</a:t>
            </a:r>
          </a:p>
        </p:txBody>
      </p:sp>
      <p:sp>
        <p:nvSpPr>
          <p:cNvPr id="343089" name="AutoShape 49"/>
          <p:cNvSpPr>
            <a:spLocks/>
          </p:cNvSpPr>
          <p:nvPr/>
        </p:nvSpPr>
        <p:spPr bwMode="auto">
          <a:xfrm>
            <a:off x="492125" y="939800"/>
            <a:ext cx="228600" cy="13716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1863725" y="863600"/>
            <a:ext cx="3200400" cy="2057400"/>
            <a:chOff x="1104" y="2784"/>
            <a:chExt cx="2016" cy="1296"/>
          </a:xfrm>
        </p:grpSpPr>
        <p:sp>
          <p:nvSpPr>
            <p:cNvPr id="31770" name="Rectangle 50"/>
            <p:cNvSpPr>
              <a:spLocks noChangeArrowheads="1"/>
            </p:cNvSpPr>
            <p:nvPr/>
          </p:nvSpPr>
          <p:spPr bwMode="auto">
            <a:xfrm>
              <a:off x="1776" y="2784"/>
              <a:ext cx="672" cy="129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spcBef>
                  <a:spcPct val="0"/>
                </a:spcBef>
              </a:pPr>
              <a:r>
                <a:rPr kumimoji="1" lang="en-US" altLang="zh-CN">
                  <a:latin typeface="Times New Roman" pitchFamily="18" charset="0"/>
                </a:rPr>
                <a:t>2114</a:t>
              </a:r>
            </a:p>
          </p:txBody>
        </p:sp>
        <p:sp>
          <p:nvSpPr>
            <p:cNvPr id="31771" name="AutoShape 51"/>
            <p:cNvSpPr>
              <a:spLocks noChangeArrowheads="1"/>
            </p:cNvSpPr>
            <p:nvPr/>
          </p:nvSpPr>
          <p:spPr bwMode="auto">
            <a:xfrm>
              <a:off x="1440" y="2880"/>
              <a:ext cx="336" cy="288"/>
            </a:xfrm>
            <a:prstGeom prst="rightArrow">
              <a:avLst>
                <a:gd name="adj1" fmla="val 50000"/>
                <a:gd name="adj2" fmla="val 291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1772" name="AutoShape 52"/>
            <p:cNvSpPr>
              <a:spLocks noChangeArrowheads="1"/>
            </p:cNvSpPr>
            <p:nvPr/>
          </p:nvSpPr>
          <p:spPr bwMode="auto">
            <a:xfrm>
              <a:off x="2448" y="3024"/>
              <a:ext cx="576" cy="240"/>
            </a:xfrm>
            <a:prstGeom prst="leftRightArrow">
              <a:avLst>
                <a:gd name="adj1" fmla="val 50000"/>
                <a:gd name="adj2" fmla="val 48000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1773" name="Line 53"/>
            <p:cNvSpPr>
              <a:spLocks noChangeShapeType="1"/>
            </p:cNvSpPr>
            <p:nvPr/>
          </p:nvSpPr>
          <p:spPr bwMode="auto">
            <a:xfrm flipH="1">
              <a:off x="1392" y="2832"/>
              <a:ext cx="288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1774" name="Text Box 54"/>
            <p:cNvSpPr txBox="1">
              <a:spLocks noChangeArrowheads="1"/>
            </p:cNvSpPr>
            <p:nvPr/>
          </p:nvSpPr>
          <p:spPr bwMode="auto">
            <a:xfrm>
              <a:off x="1104" y="3216"/>
              <a:ext cx="67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A</a:t>
              </a:r>
              <a:r>
                <a:rPr kumimoji="1" lang="en-US" altLang="zh-CN" baseline="-25000">
                  <a:latin typeface="Times New Roman" pitchFamily="18" charset="0"/>
                </a:rPr>
                <a:t>0</a:t>
              </a:r>
              <a:r>
                <a:rPr kumimoji="1" lang="en-US" altLang="zh-CN">
                  <a:latin typeface="Times New Roman" pitchFamily="18" charset="0"/>
                </a:rPr>
                <a:t>~A</a:t>
              </a:r>
              <a:r>
                <a:rPr kumimoji="1" lang="en-US" altLang="zh-CN" baseline="-250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31775" name="Line 55"/>
            <p:cNvSpPr>
              <a:spLocks noChangeShapeType="1"/>
            </p:cNvSpPr>
            <p:nvPr/>
          </p:nvSpPr>
          <p:spPr bwMode="auto">
            <a:xfrm flipH="1">
              <a:off x="2544" y="2976"/>
              <a:ext cx="288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1776" name="Text Box 56"/>
            <p:cNvSpPr txBox="1">
              <a:spLocks noChangeArrowheads="1"/>
            </p:cNvSpPr>
            <p:nvPr/>
          </p:nvSpPr>
          <p:spPr bwMode="auto">
            <a:xfrm>
              <a:off x="2448" y="3264"/>
              <a:ext cx="67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D</a:t>
              </a:r>
              <a:r>
                <a:rPr kumimoji="1" lang="en-US" altLang="zh-CN" baseline="-25000">
                  <a:latin typeface="Times New Roman" pitchFamily="18" charset="0"/>
                </a:rPr>
                <a:t>0</a:t>
              </a:r>
              <a:r>
                <a:rPr kumimoji="1" lang="en-US" altLang="zh-CN">
                  <a:latin typeface="Times New Roman" pitchFamily="18" charset="0"/>
                </a:rPr>
                <a:t>~D</a:t>
              </a:r>
              <a:r>
                <a:rPr kumimoji="1" lang="en-US" altLang="zh-CN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1777" name="Text Box 57"/>
            <p:cNvSpPr txBox="1">
              <a:spLocks noChangeArrowheads="1"/>
            </p:cNvSpPr>
            <p:nvPr/>
          </p:nvSpPr>
          <p:spPr bwMode="auto">
            <a:xfrm>
              <a:off x="1728" y="3600"/>
              <a:ext cx="38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CS</a:t>
              </a:r>
            </a:p>
          </p:txBody>
        </p:sp>
        <p:sp>
          <p:nvSpPr>
            <p:cNvPr id="31778" name="Line 58"/>
            <p:cNvSpPr>
              <a:spLocks noChangeShapeType="1"/>
            </p:cNvSpPr>
            <p:nvPr/>
          </p:nvSpPr>
          <p:spPr bwMode="auto">
            <a:xfrm>
              <a:off x="1488" y="3696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1779" name="Line 59"/>
            <p:cNvSpPr>
              <a:spLocks noChangeShapeType="1"/>
            </p:cNvSpPr>
            <p:nvPr/>
          </p:nvSpPr>
          <p:spPr bwMode="auto">
            <a:xfrm>
              <a:off x="1488" y="3936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1780" name="Text Box 60"/>
            <p:cNvSpPr txBox="1">
              <a:spLocks noChangeArrowheads="1"/>
            </p:cNvSpPr>
            <p:nvPr/>
          </p:nvSpPr>
          <p:spPr bwMode="auto">
            <a:xfrm>
              <a:off x="1740" y="3801"/>
              <a:ext cx="38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WE</a:t>
              </a:r>
            </a:p>
          </p:txBody>
        </p:sp>
        <p:sp>
          <p:nvSpPr>
            <p:cNvPr id="31781" name="Line 62"/>
            <p:cNvSpPr>
              <a:spLocks noChangeShapeType="1"/>
            </p:cNvSpPr>
            <p:nvPr/>
          </p:nvSpPr>
          <p:spPr bwMode="auto">
            <a:xfrm>
              <a:off x="1824" y="364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1782" name="Line 63"/>
            <p:cNvSpPr>
              <a:spLocks noChangeShapeType="1"/>
            </p:cNvSpPr>
            <p:nvPr/>
          </p:nvSpPr>
          <p:spPr bwMode="auto">
            <a:xfrm>
              <a:off x="1824" y="384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343105" name="Text Box 65"/>
          <p:cNvSpPr txBox="1">
            <a:spLocks noChangeArrowheads="1"/>
          </p:cNvSpPr>
          <p:nvPr/>
        </p:nvSpPr>
        <p:spPr bwMode="auto">
          <a:xfrm>
            <a:off x="3844925" y="2387600"/>
            <a:ext cx="1447800" cy="701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1K×4  RAM</a:t>
            </a:r>
          </a:p>
        </p:txBody>
      </p:sp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5292725" y="939800"/>
            <a:ext cx="3657600" cy="2057400"/>
            <a:chOff x="2496" y="2832"/>
            <a:chExt cx="2304" cy="1296"/>
          </a:xfrm>
        </p:grpSpPr>
        <p:sp>
          <p:nvSpPr>
            <p:cNvPr id="31757" name="Rectangle 67"/>
            <p:cNvSpPr>
              <a:spLocks noChangeArrowheads="1"/>
            </p:cNvSpPr>
            <p:nvPr/>
          </p:nvSpPr>
          <p:spPr bwMode="auto">
            <a:xfrm>
              <a:off x="3216" y="2832"/>
              <a:ext cx="672" cy="129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spcBef>
                  <a:spcPct val="0"/>
                </a:spcBef>
              </a:pPr>
              <a:r>
                <a:rPr kumimoji="1" lang="en-US" altLang="zh-CN">
                  <a:latin typeface="Times New Roman" pitchFamily="18" charset="0"/>
                </a:rPr>
                <a:t>2716</a:t>
              </a:r>
            </a:p>
          </p:txBody>
        </p:sp>
        <p:sp>
          <p:nvSpPr>
            <p:cNvPr id="31758" name="AutoShape 68"/>
            <p:cNvSpPr>
              <a:spLocks noChangeArrowheads="1"/>
            </p:cNvSpPr>
            <p:nvPr/>
          </p:nvSpPr>
          <p:spPr bwMode="auto">
            <a:xfrm>
              <a:off x="2880" y="2928"/>
              <a:ext cx="336" cy="288"/>
            </a:xfrm>
            <a:prstGeom prst="rightArrow">
              <a:avLst>
                <a:gd name="adj1" fmla="val 50000"/>
                <a:gd name="adj2" fmla="val 291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1759" name="AutoShape 69"/>
            <p:cNvSpPr>
              <a:spLocks noChangeArrowheads="1"/>
            </p:cNvSpPr>
            <p:nvPr/>
          </p:nvSpPr>
          <p:spPr bwMode="auto">
            <a:xfrm>
              <a:off x="3888" y="3072"/>
              <a:ext cx="576" cy="240"/>
            </a:xfrm>
            <a:prstGeom prst="leftRightArrow">
              <a:avLst>
                <a:gd name="adj1" fmla="val 50000"/>
                <a:gd name="adj2" fmla="val 48000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1760" name="Line 70"/>
            <p:cNvSpPr>
              <a:spLocks noChangeShapeType="1"/>
            </p:cNvSpPr>
            <p:nvPr/>
          </p:nvSpPr>
          <p:spPr bwMode="auto">
            <a:xfrm flipH="1">
              <a:off x="2832" y="2880"/>
              <a:ext cx="288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1761" name="Text Box 71"/>
            <p:cNvSpPr txBox="1">
              <a:spLocks noChangeArrowheads="1"/>
            </p:cNvSpPr>
            <p:nvPr/>
          </p:nvSpPr>
          <p:spPr bwMode="auto">
            <a:xfrm>
              <a:off x="2496" y="3264"/>
              <a:ext cx="67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A</a:t>
              </a:r>
              <a:r>
                <a:rPr kumimoji="1" lang="en-US" altLang="zh-CN" baseline="-25000">
                  <a:latin typeface="Times New Roman" pitchFamily="18" charset="0"/>
                </a:rPr>
                <a:t>0</a:t>
              </a:r>
              <a:r>
                <a:rPr kumimoji="1" lang="en-US" altLang="zh-CN">
                  <a:latin typeface="Times New Roman" pitchFamily="18" charset="0"/>
                </a:rPr>
                <a:t>~A</a:t>
              </a:r>
              <a:r>
                <a:rPr kumimoji="1" lang="en-US" altLang="zh-CN" baseline="-250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31762" name="Line 72"/>
            <p:cNvSpPr>
              <a:spLocks noChangeShapeType="1"/>
            </p:cNvSpPr>
            <p:nvPr/>
          </p:nvSpPr>
          <p:spPr bwMode="auto">
            <a:xfrm flipH="1">
              <a:off x="3984" y="3024"/>
              <a:ext cx="288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1763" name="Text Box 73"/>
            <p:cNvSpPr txBox="1">
              <a:spLocks noChangeArrowheads="1"/>
            </p:cNvSpPr>
            <p:nvPr/>
          </p:nvSpPr>
          <p:spPr bwMode="auto">
            <a:xfrm>
              <a:off x="4128" y="3360"/>
              <a:ext cx="67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D</a:t>
              </a:r>
              <a:r>
                <a:rPr kumimoji="1" lang="en-US" altLang="zh-CN" baseline="-25000">
                  <a:latin typeface="Times New Roman" pitchFamily="18" charset="0"/>
                </a:rPr>
                <a:t>0</a:t>
              </a:r>
              <a:r>
                <a:rPr kumimoji="1" lang="en-US" altLang="zh-CN">
                  <a:latin typeface="Times New Roman" pitchFamily="18" charset="0"/>
                </a:rPr>
                <a:t>~D</a:t>
              </a:r>
              <a:r>
                <a:rPr kumimoji="1" lang="en-US" altLang="zh-CN" baseline="-25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1764" name="Text Box 74"/>
            <p:cNvSpPr txBox="1">
              <a:spLocks noChangeArrowheads="1"/>
            </p:cNvSpPr>
            <p:nvPr/>
          </p:nvSpPr>
          <p:spPr bwMode="auto">
            <a:xfrm>
              <a:off x="3168" y="3648"/>
              <a:ext cx="38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CE</a:t>
              </a:r>
            </a:p>
          </p:txBody>
        </p:sp>
        <p:sp>
          <p:nvSpPr>
            <p:cNvPr id="31765" name="Line 75"/>
            <p:cNvSpPr>
              <a:spLocks noChangeShapeType="1"/>
            </p:cNvSpPr>
            <p:nvPr/>
          </p:nvSpPr>
          <p:spPr bwMode="auto">
            <a:xfrm>
              <a:off x="2928" y="3744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1766" name="Line 76"/>
            <p:cNvSpPr>
              <a:spLocks noChangeShapeType="1"/>
            </p:cNvSpPr>
            <p:nvPr/>
          </p:nvSpPr>
          <p:spPr bwMode="auto">
            <a:xfrm>
              <a:off x="2928" y="3984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1767" name="Text Box 77"/>
            <p:cNvSpPr txBox="1">
              <a:spLocks noChangeArrowheads="1"/>
            </p:cNvSpPr>
            <p:nvPr/>
          </p:nvSpPr>
          <p:spPr bwMode="auto">
            <a:xfrm>
              <a:off x="3180" y="3849"/>
              <a:ext cx="38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RD</a:t>
              </a:r>
            </a:p>
          </p:txBody>
        </p:sp>
        <p:sp>
          <p:nvSpPr>
            <p:cNvPr id="31768" name="Line 78"/>
            <p:cNvSpPr>
              <a:spLocks noChangeShapeType="1"/>
            </p:cNvSpPr>
            <p:nvPr/>
          </p:nvSpPr>
          <p:spPr bwMode="auto">
            <a:xfrm>
              <a:off x="3264" y="369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1769" name="Line 79"/>
            <p:cNvSpPr>
              <a:spLocks noChangeShapeType="1"/>
            </p:cNvSpPr>
            <p:nvPr/>
          </p:nvSpPr>
          <p:spPr bwMode="auto">
            <a:xfrm>
              <a:off x="3264" y="388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343120" name="Text Box 80"/>
          <p:cNvSpPr txBox="1">
            <a:spLocks noChangeArrowheads="1"/>
          </p:cNvSpPr>
          <p:nvPr/>
        </p:nvSpPr>
        <p:spPr bwMode="auto">
          <a:xfrm>
            <a:off x="7550150" y="2286000"/>
            <a:ext cx="1447800" cy="701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2K×8  ROM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84" grpId="0" animBg="1" autoUpdateAnimBg="0"/>
      <p:bldP spid="343085" grpId="0" autoUpdateAnimBg="0"/>
      <p:bldP spid="343086" grpId="0" autoUpdateAnimBg="0"/>
      <p:bldP spid="343087" grpId="0" autoUpdateAnimBg="0"/>
      <p:bldP spid="343088" grpId="0" autoUpdateAnimBg="0"/>
      <p:bldP spid="343089" grpId="0" animBg="1"/>
      <p:bldP spid="343105" grpId="0" autoUpdateAnimBg="0"/>
      <p:bldP spid="343120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781800" y="6477000"/>
            <a:ext cx="2362200" cy="381000"/>
          </a:xfrm>
        </p:spPr>
        <p:txBody>
          <a:bodyPr/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20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存储器容量扩充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228600"/>
            <a:ext cx="3733800" cy="396875"/>
            <a:chOff x="144" y="1152"/>
            <a:chExt cx="1728" cy="250"/>
          </a:xfrm>
        </p:grpSpPr>
        <p:sp>
          <p:nvSpPr>
            <p:cNvPr id="342021" name="Text Box 5"/>
            <p:cNvSpPr txBox="1">
              <a:spLocks noChangeArrowheads="1"/>
            </p:cNvSpPr>
            <p:nvPr/>
          </p:nvSpPr>
          <p:spPr bwMode="auto">
            <a:xfrm>
              <a:off x="144" y="1152"/>
              <a:ext cx="17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en-US" altLang="zh-CN" b="0">
                  <a:solidFill>
                    <a:srgbClr val="FF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●</a:t>
              </a:r>
              <a:r>
                <a:rPr kumimoji="1" lang="en-US" altLang="zh-CN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  <a:r>
                <a:rPr kumimoji="1" lang="zh-CN" altLang="en-US">
                  <a:latin typeface="Times New Roman" pitchFamily="18" charset="0"/>
                </a:rPr>
                <a:t>五、存储器容量扩充</a:t>
              </a:r>
            </a:p>
          </p:txBody>
        </p:sp>
        <p:sp>
          <p:nvSpPr>
            <p:cNvPr id="32857" name="Line 6"/>
            <p:cNvSpPr>
              <a:spLocks noChangeShapeType="1"/>
            </p:cNvSpPr>
            <p:nvPr/>
          </p:nvSpPr>
          <p:spPr bwMode="auto">
            <a:xfrm>
              <a:off x="240" y="1392"/>
              <a:ext cx="1152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0" y="2057400"/>
            <a:ext cx="2286000" cy="396875"/>
            <a:chOff x="144" y="1152"/>
            <a:chExt cx="1728" cy="250"/>
          </a:xfrm>
        </p:grpSpPr>
        <p:sp>
          <p:nvSpPr>
            <p:cNvPr id="342024" name="Text Box 8"/>
            <p:cNvSpPr txBox="1">
              <a:spLocks noChangeArrowheads="1"/>
            </p:cNvSpPr>
            <p:nvPr/>
          </p:nvSpPr>
          <p:spPr bwMode="auto">
            <a:xfrm>
              <a:off x="144" y="1152"/>
              <a:ext cx="17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en-US" altLang="zh-CN" b="0">
                  <a:solidFill>
                    <a:srgbClr val="FF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●</a:t>
              </a:r>
              <a:r>
                <a:rPr kumimoji="1" lang="en-US" altLang="zh-CN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>
                  <a:latin typeface="Times New Roman" pitchFamily="18" charset="0"/>
                </a:rPr>
                <a:t>1</a:t>
              </a:r>
              <a:r>
                <a:rPr kumimoji="1" lang="zh-CN" altLang="en-US">
                  <a:latin typeface="Times New Roman" pitchFamily="18" charset="0"/>
                </a:rPr>
                <a:t>、位扩展</a:t>
              </a:r>
            </a:p>
          </p:txBody>
        </p:sp>
        <p:sp>
          <p:nvSpPr>
            <p:cNvPr id="32855" name="Line 9"/>
            <p:cNvSpPr>
              <a:spLocks noChangeShapeType="1"/>
            </p:cNvSpPr>
            <p:nvPr/>
          </p:nvSpPr>
          <p:spPr bwMode="auto">
            <a:xfrm>
              <a:off x="240" y="1392"/>
              <a:ext cx="1152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</p:grpSp>
      <p:sp>
        <p:nvSpPr>
          <p:cNvPr id="342026" name="Text Box 10"/>
          <p:cNvSpPr txBox="1">
            <a:spLocks noChangeArrowheads="1"/>
          </p:cNvSpPr>
          <p:nvPr/>
        </p:nvSpPr>
        <p:spPr bwMode="auto">
          <a:xfrm>
            <a:off x="0" y="762000"/>
            <a:ext cx="22860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RAM</a:t>
            </a:r>
            <a:r>
              <a:rPr kumimoji="1" lang="zh-CN" altLang="en-US">
                <a:latin typeface="Times New Roman" pitchFamily="18" charset="0"/>
              </a:rPr>
              <a:t>芯片的描述</a:t>
            </a:r>
          </a:p>
        </p:txBody>
      </p:sp>
      <p:sp>
        <p:nvSpPr>
          <p:cNvPr id="342027" name="Text Box 11"/>
          <p:cNvSpPr txBox="1">
            <a:spLocks noChangeArrowheads="1"/>
          </p:cNvSpPr>
          <p:nvPr/>
        </p:nvSpPr>
        <p:spPr bwMode="auto">
          <a:xfrm>
            <a:off x="2514600" y="762000"/>
            <a:ext cx="12954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2K×4</a:t>
            </a:r>
          </a:p>
        </p:txBody>
      </p:sp>
      <p:sp>
        <p:nvSpPr>
          <p:cNvPr id="342032" name="Text Box 16"/>
          <p:cNvSpPr txBox="1">
            <a:spLocks noChangeArrowheads="1"/>
          </p:cNvSpPr>
          <p:nvPr/>
        </p:nvSpPr>
        <p:spPr bwMode="auto">
          <a:xfrm>
            <a:off x="6324600" y="685800"/>
            <a:ext cx="12954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256×8</a:t>
            </a:r>
          </a:p>
        </p:txBody>
      </p:sp>
      <p:sp>
        <p:nvSpPr>
          <p:cNvPr id="342033" name="Text Box 17"/>
          <p:cNvSpPr txBox="1">
            <a:spLocks noChangeArrowheads="1"/>
          </p:cNvSpPr>
          <p:nvPr/>
        </p:nvSpPr>
        <p:spPr bwMode="auto">
          <a:xfrm>
            <a:off x="6324600" y="1143000"/>
            <a:ext cx="12954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1024×1</a:t>
            </a:r>
          </a:p>
        </p:txBody>
      </p:sp>
      <p:sp>
        <p:nvSpPr>
          <p:cNvPr id="342034" name="Text Box 18"/>
          <p:cNvSpPr txBox="1">
            <a:spLocks noChangeArrowheads="1"/>
          </p:cNvSpPr>
          <p:nvPr/>
        </p:nvSpPr>
        <p:spPr bwMode="auto">
          <a:xfrm>
            <a:off x="0" y="2667000"/>
            <a:ext cx="2971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latin typeface="Times New Roman" pitchFamily="18" charset="0"/>
              </a:rPr>
              <a:t>要组成</a:t>
            </a:r>
            <a:r>
              <a:rPr kumimoji="1" lang="en-US" altLang="zh-CN">
                <a:latin typeface="Times New Roman" pitchFamily="18" charset="0"/>
              </a:rPr>
              <a:t>1K ×8</a:t>
            </a:r>
            <a:r>
              <a:rPr kumimoji="1" lang="zh-CN" altLang="en-US">
                <a:latin typeface="Times New Roman" pitchFamily="18" charset="0"/>
              </a:rPr>
              <a:t>的存储器</a:t>
            </a:r>
          </a:p>
        </p:txBody>
      </p:sp>
      <p:sp>
        <p:nvSpPr>
          <p:cNvPr id="342035" name="Text Box 19"/>
          <p:cNvSpPr txBox="1">
            <a:spLocks noChangeArrowheads="1"/>
          </p:cNvSpPr>
          <p:nvPr/>
        </p:nvSpPr>
        <p:spPr bwMode="auto">
          <a:xfrm>
            <a:off x="2819400" y="2209800"/>
            <a:ext cx="12954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1K×1</a:t>
            </a:r>
          </a:p>
        </p:txBody>
      </p:sp>
      <p:sp>
        <p:nvSpPr>
          <p:cNvPr id="342036" name="Text Box 20"/>
          <p:cNvSpPr txBox="1">
            <a:spLocks noChangeArrowheads="1"/>
          </p:cNvSpPr>
          <p:nvPr/>
        </p:nvSpPr>
        <p:spPr bwMode="auto">
          <a:xfrm>
            <a:off x="2819400" y="2667000"/>
            <a:ext cx="12954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1K×4</a:t>
            </a:r>
          </a:p>
        </p:txBody>
      </p:sp>
      <p:sp>
        <p:nvSpPr>
          <p:cNvPr id="342037" name="Text Box 21"/>
          <p:cNvSpPr txBox="1">
            <a:spLocks noChangeArrowheads="1"/>
          </p:cNvSpPr>
          <p:nvPr/>
        </p:nvSpPr>
        <p:spPr bwMode="auto">
          <a:xfrm>
            <a:off x="2819400" y="3124200"/>
            <a:ext cx="12954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1K×8</a:t>
            </a:r>
          </a:p>
        </p:txBody>
      </p:sp>
      <p:sp>
        <p:nvSpPr>
          <p:cNvPr id="342038" name="Text Box 22"/>
          <p:cNvSpPr txBox="1">
            <a:spLocks noChangeArrowheads="1"/>
          </p:cNvSpPr>
          <p:nvPr/>
        </p:nvSpPr>
        <p:spPr bwMode="auto">
          <a:xfrm>
            <a:off x="4067175" y="2205038"/>
            <a:ext cx="685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8</a:t>
            </a:r>
            <a:r>
              <a:rPr kumimoji="1" lang="zh-CN" altLang="en-US">
                <a:latin typeface="Times New Roman" pitchFamily="18" charset="0"/>
              </a:rPr>
              <a:t>片</a:t>
            </a:r>
          </a:p>
        </p:txBody>
      </p:sp>
      <p:sp>
        <p:nvSpPr>
          <p:cNvPr id="342039" name="Text Box 23"/>
          <p:cNvSpPr txBox="1">
            <a:spLocks noChangeArrowheads="1"/>
          </p:cNvSpPr>
          <p:nvPr/>
        </p:nvSpPr>
        <p:spPr bwMode="auto">
          <a:xfrm>
            <a:off x="4038600" y="2667000"/>
            <a:ext cx="685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2</a:t>
            </a:r>
            <a:r>
              <a:rPr kumimoji="1" lang="zh-CN" altLang="en-US">
                <a:latin typeface="Times New Roman" pitchFamily="18" charset="0"/>
              </a:rPr>
              <a:t>片</a:t>
            </a:r>
          </a:p>
        </p:txBody>
      </p:sp>
      <p:sp>
        <p:nvSpPr>
          <p:cNvPr id="342040" name="Text Box 24"/>
          <p:cNvSpPr txBox="1">
            <a:spLocks noChangeArrowheads="1"/>
          </p:cNvSpPr>
          <p:nvPr/>
        </p:nvSpPr>
        <p:spPr bwMode="auto">
          <a:xfrm>
            <a:off x="4051300" y="3113088"/>
            <a:ext cx="685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1</a:t>
            </a:r>
            <a:r>
              <a:rPr kumimoji="1" lang="zh-CN" altLang="en-US">
                <a:latin typeface="Times New Roman" pitchFamily="18" charset="0"/>
              </a:rPr>
              <a:t>片</a:t>
            </a:r>
          </a:p>
        </p:txBody>
      </p:sp>
      <p:grpSp>
        <p:nvGrpSpPr>
          <p:cNvPr id="4" name="Group 73"/>
          <p:cNvGrpSpPr>
            <a:grpSpLocks/>
          </p:cNvGrpSpPr>
          <p:nvPr/>
        </p:nvGrpSpPr>
        <p:grpSpPr bwMode="auto">
          <a:xfrm>
            <a:off x="0" y="3733800"/>
            <a:ext cx="2209800" cy="396875"/>
            <a:chOff x="144" y="1152"/>
            <a:chExt cx="1728" cy="250"/>
          </a:xfrm>
        </p:grpSpPr>
        <p:sp>
          <p:nvSpPr>
            <p:cNvPr id="342090" name="Text Box 74"/>
            <p:cNvSpPr txBox="1">
              <a:spLocks noChangeArrowheads="1"/>
            </p:cNvSpPr>
            <p:nvPr/>
          </p:nvSpPr>
          <p:spPr bwMode="auto">
            <a:xfrm>
              <a:off x="144" y="1152"/>
              <a:ext cx="17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en-US" altLang="zh-CN" b="0">
                  <a:solidFill>
                    <a:srgbClr val="FF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●</a:t>
              </a:r>
              <a:r>
                <a:rPr kumimoji="1" lang="en-US" altLang="zh-CN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>
                  <a:latin typeface="Times New Roman" pitchFamily="18" charset="0"/>
                </a:rPr>
                <a:t>2</a:t>
              </a:r>
              <a:r>
                <a:rPr kumimoji="1" lang="zh-CN" altLang="en-US">
                  <a:latin typeface="Times New Roman" pitchFamily="18" charset="0"/>
                </a:rPr>
                <a:t>、字扩展</a:t>
              </a:r>
            </a:p>
          </p:txBody>
        </p:sp>
        <p:sp>
          <p:nvSpPr>
            <p:cNvPr id="32853" name="Line 75"/>
            <p:cNvSpPr>
              <a:spLocks noChangeShapeType="1"/>
            </p:cNvSpPr>
            <p:nvPr/>
          </p:nvSpPr>
          <p:spPr bwMode="auto">
            <a:xfrm>
              <a:off x="240" y="1392"/>
              <a:ext cx="1152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</p:grpSp>
      <p:sp>
        <p:nvSpPr>
          <p:cNvPr id="342092" name="Text Box 76"/>
          <p:cNvSpPr txBox="1">
            <a:spLocks noChangeArrowheads="1"/>
          </p:cNvSpPr>
          <p:nvPr/>
        </p:nvSpPr>
        <p:spPr bwMode="auto">
          <a:xfrm>
            <a:off x="0" y="4267200"/>
            <a:ext cx="2971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latin typeface="Times New Roman" pitchFamily="18" charset="0"/>
              </a:rPr>
              <a:t>要组成 </a:t>
            </a:r>
            <a:r>
              <a:rPr kumimoji="1" lang="en-US" altLang="zh-CN">
                <a:latin typeface="Times New Roman" pitchFamily="18" charset="0"/>
              </a:rPr>
              <a:t>8K ×8</a:t>
            </a:r>
            <a:r>
              <a:rPr kumimoji="1" lang="zh-CN" altLang="en-US">
                <a:latin typeface="Times New Roman" pitchFamily="18" charset="0"/>
              </a:rPr>
              <a:t>的存储器</a:t>
            </a:r>
          </a:p>
        </p:txBody>
      </p:sp>
      <p:sp>
        <p:nvSpPr>
          <p:cNvPr id="342094" name="Text Box 78"/>
          <p:cNvSpPr txBox="1">
            <a:spLocks noChangeArrowheads="1"/>
          </p:cNvSpPr>
          <p:nvPr/>
        </p:nvSpPr>
        <p:spPr bwMode="auto">
          <a:xfrm>
            <a:off x="2895600" y="3810000"/>
            <a:ext cx="12954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1K×8</a:t>
            </a:r>
          </a:p>
        </p:txBody>
      </p:sp>
      <p:sp>
        <p:nvSpPr>
          <p:cNvPr id="342095" name="Text Box 79"/>
          <p:cNvSpPr txBox="1">
            <a:spLocks noChangeArrowheads="1"/>
          </p:cNvSpPr>
          <p:nvPr/>
        </p:nvSpPr>
        <p:spPr bwMode="auto">
          <a:xfrm>
            <a:off x="2895600" y="4267200"/>
            <a:ext cx="12954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2K×8</a:t>
            </a:r>
          </a:p>
        </p:txBody>
      </p:sp>
      <p:sp>
        <p:nvSpPr>
          <p:cNvPr id="342096" name="Text Box 80"/>
          <p:cNvSpPr txBox="1">
            <a:spLocks noChangeArrowheads="1"/>
          </p:cNvSpPr>
          <p:nvPr/>
        </p:nvSpPr>
        <p:spPr bwMode="auto">
          <a:xfrm>
            <a:off x="2895600" y="4695825"/>
            <a:ext cx="12954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4K×8</a:t>
            </a:r>
          </a:p>
        </p:txBody>
      </p:sp>
      <p:sp>
        <p:nvSpPr>
          <p:cNvPr id="342097" name="Text Box 81"/>
          <p:cNvSpPr txBox="1">
            <a:spLocks noChangeArrowheads="1"/>
          </p:cNvSpPr>
          <p:nvPr/>
        </p:nvSpPr>
        <p:spPr bwMode="auto">
          <a:xfrm>
            <a:off x="4038600" y="3810000"/>
            <a:ext cx="685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8</a:t>
            </a:r>
            <a:r>
              <a:rPr kumimoji="1" lang="zh-CN" altLang="en-US">
                <a:latin typeface="Times New Roman" pitchFamily="18" charset="0"/>
              </a:rPr>
              <a:t>片</a:t>
            </a:r>
          </a:p>
        </p:txBody>
      </p:sp>
      <p:sp>
        <p:nvSpPr>
          <p:cNvPr id="342098" name="Text Box 82"/>
          <p:cNvSpPr txBox="1">
            <a:spLocks noChangeArrowheads="1"/>
          </p:cNvSpPr>
          <p:nvPr/>
        </p:nvSpPr>
        <p:spPr bwMode="auto">
          <a:xfrm>
            <a:off x="4038600" y="4267200"/>
            <a:ext cx="685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4</a:t>
            </a:r>
            <a:r>
              <a:rPr kumimoji="1" lang="zh-CN" altLang="en-US">
                <a:latin typeface="Times New Roman" pitchFamily="18" charset="0"/>
              </a:rPr>
              <a:t>片</a:t>
            </a:r>
          </a:p>
        </p:txBody>
      </p:sp>
      <p:sp>
        <p:nvSpPr>
          <p:cNvPr id="342099" name="Text Box 83"/>
          <p:cNvSpPr txBox="1">
            <a:spLocks noChangeArrowheads="1"/>
          </p:cNvSpPr>
          <p:nvPr/>
        </p:nvSpPr>
        <p:spPr bwMode="auto">
          <a:xfrm>
            <a:off x="4038600" y="4694238"/>
            <a:ext cx="685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2</a:t>
            </a:r>
            <a:r>
              <a:rPr kumimoji="1" lang="zh-CN" altLang="en-US">
                <a:latin typeface="Times New Roman" pitchFamily="18" charset="0"/>
              </a:rPr>
              <a:t>片</a:t>
            </a:r>
          </a:p>
        </p:txBody>
      </p:sp>
      <p:grpSp>
        <p:nvGrpSpPr>
          <p:cNvPr id="5" name="Group 84"/>
          <p:cNvGrpSpPr>
            <a:grpSpLocks/>
          </p:cNvGrpSpPr>
          <p:nvPr/>
        </p:nvGrpSpPr>
        <p:grpSpPr bwMode="auto">
          <a:xfrm>
            <a:off x="0" y="5105400"/>
            <a:ext cx="2438400" cy="396875"/>
            <a:chOff x="144" y="1152"/>
            <a:chExt cx="1728" cy="250"/>
          </a:xfrm>
        </p:grpSpPr>
        <p:sp>
          <p:nvSpPr>
            <p:cNvPr id="342101" name="Text Box 85"/>
            <p:cNvSpPr txBox="1">
              <a:spLocks noChangeArrowheads="1"/>
            </p:cNvSpPr>
            <p:nvPr/>
          </p:nvSpPr>
          <p:spPr bwMode="auto">
            <a:xfrm>
              <a:off x="144" y="1152"/>
              <a:ext cx="17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en-US" altLang="zh-CN" b="0">
                  <a:solidFill>
                    <a:srgbClr val="FF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●</a:t>
              </a:r>
              <a:r>
                <a:rPr kumimoji="1" lang="en-US" altLang="zh-CN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>
                  <a:latin typeface="Times New Roman" pitchFamily="18" charset="0"/>
                </a:rPr>
                <a:t>3</a:t>
              </a:r>
              <a:r>
                <a:rPr kumimoji="1" lang="zh-CN" altLang="en-US">
                  <a:latin typeface="Times New Roman" pitchFamily="18" charset="0"/>
                </a:rPr>
                <a:t>、容量扩展</a:t>
              </a:r>
            </a:p>
          </p:txBody>
        </p:sp>
        <p:sp>
          <p:nvSpPr>
            <p:cNvPr id="32851" name="Line 86"/>
            <p:cNvSpPr>
              <a:spLocks noChangeShapeType="1"/>
            </p:cNvSpPr>
            <p:nvPr/>
          </p:nvSpPr>
          <p:spPr bwMode="auto">
            <a:xfrm>
              <a:off x="240" y="1392"/>
              <a:ext cx="1152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</p:grpSp>
      <p:sp>
        <p:nvSpPr>
          <p:cNvPr id="342103" name="Text Box 87"/>
          <p:cNvSpPr txBox="1">
            <a:spLocks noChangeArrowheads="1"/>
          </p:cNvSpPr>
          <p:nvPr/>
        </p:nvSpPr>
        <p:spPr bwMode="auto">
          <a:xfrm>
            <a:off x="2362200" y="5410200"/>
            <a:ext cx="12954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4K×1</a:t>
            </a:r>
          </a:p>
        </p:txBody>
      </p:sp>
      <p:sp>
        <p:nvSpPr>
          <p:cNvPr id="342104" name="Text Box 88"/>
          <p:cNvSpPr txBox="1">
            <a:spLocks noChangeArrowheads="1"/>
          </p:cNvSpPr>
          <p:nvPr/>
        </p:nvSpPr>
        <p:spPr bwMode="auto">
          <a:xfrm>
            <a:off x="3886200" y="5410200"/>
            <a:ext cx="12954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8K×4</a:t>
            </a:r>
          </a:p>
        </p:txBody>
      </p:sp>
      <p:sp>
        <p:nvSpPr>
          <p:cNvPr id="342105" name="Text Box 89"/>
          <p:cNvSpPr txBox="1">
            <a:spLocks noChangeArrowheads="1"/>
          </p:cNvSpPr>
          <p:nvPr/>
        </p:nvSpPr>
        <p:spPr bwMode="auto">
          <a:xfrm>
            <a:off x="5334000" y="5410200"/>
            <a:ext cx="12954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1K×8</a:t>
            </a:r>
          </a:p>
        </p:txBody>
      </p:sp>
      <p:grpSp>
        <p:nvGrpSpPr>
          <p:cNvPr id="6" name="Group 97"/>
          <p:cNvGrpSpPr>
            <a:grpSpLocks/>
          </p:cNvGrpSpPr>
          <p:nvPr/>
        </p:nvGrpSpPr>
        <p:grpSpPr bwMode="auto">
          <a:xfrm>
            <a:off x="2557463" y="5741988"/>
            <a:ext cx="3673475" cy="969962"/>
            <a:chOff x="1584" y="3648"/>
            <a:chExt cx="2314" cy="611"/>
          </a:xfrm>
        </p:grpSpPr>
        <p:sp>
          <p:nvSpPr>
            <p:cNvPr id="32843" name="Line 90"/>
            <p:cNvSpPr>
              <a:spLocks noChangeShapeType="1"/>
            </p:cNvSpPr>
            <p:nvPr/>
          </p:nvSpPr>
          <p:spPr bwMode="auto">
            <a:xfrm>
              <a:off x="1776" y="3648"/>
              <a:ext cx="528" cy="28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2844" name="Line 91"/>
            <p:cNvSpPr>
              <a:spLocks noChangeShapeType="1"/>
            </p:cNvSpPr>
            <p:nvPr/>
          </p:nvSpPr>
          <p:spPr bwMode="auto">
            <a:xfrm>
              <a:off x="1584" y="3648"/>
              <a:ext cx="336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2845" name="Line 92"/>
            <p:cNvSpPr>
              <a:spLocks noChangeShapeType="1"/>
            </p:cNvSpPr>
            <p:nvPr/>
          </p:nvSpPr>
          <p:spPr bwMode="auto">
            <a:xfrm>
              <a:off x="2640" y="3648"/>
              <a:ext cx="240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2846" name="Line 93"/>
            <p:cNvSpPr>
              <a:spLocks noChangeShapeType="1"/>
            </p:cNvSpPr>
            <p:nvPr/>
          </p:nvSpPr>
          <p:spPr bwMode="auto">
            <a:xfrm>
              <a:off x="3504" y="3648"/>
              <a:ext cx="240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2847" name="Line 94"/>
            <p:cNvSpPr>
              <a:spLocks noChangeShapeType="1"/>
            </p:cNvSpPr>
            <p:nvPr/>
          </p:nvSpPr>
          <p:spPr bwMode="auto">
            <a:xfrm flipH="1">
              <a:off x="3168" y="3648"/>
              <a:ext cx="480" cy="28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2848" name="Line 95"/>
            <p:cNvSpPr>
              <a:spLocks noChangeShapeType="1"/>
            </p:cNvSpPr>
            <p:nvPr/>
          </p:nvSpPr>
          <p:spPr bwMode="auto">
            <a:xfrm>
              <a:off x="2736" y="3648"/>
              <a:ext cx="0" cy="33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2849" name="Text Box 96"/>
            <p:cNvSpPr txBox="1">
              <a:spLocks noChangeArrowheads="1"/>
            </p:cNvSpPr>
            <p:nvPr/>
          </p:nvSpPr>
          <p:spPr bwMode="auto">
            <a:xfrm>
              <a:off x="1594" y="3997"/>
              <a:ext cx="2304" cy="262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zh-CN" altLang="en-US">
                  <a:latin typeface="Times New Roman" pitchFamily="18" charset="0"/>
                </a:rPr>
                <a:t>表示片内有多少条地址线</a:t>
              </a:r>
            </a:p>
          </p:txBody>
        </p:sp>
      </p:grpSp>
      <p:grpSp>
        <p:nvGrpSpPr>
          <p:cNvPr id="7" name="Group 100"/>
          <p:cNvGrpSpPr>
            <a:grpSpLocks/>
          </p:cNvGrpSpPr>
          <p:nvPr/>
        </p:nvGrpSpPr>
        <p:grpSpPr bwMode="auto">
          <a:xfrm>
            <a:off x="914400" y="1143000"/>
            <a:ext cx="2362200" cy="854075"/>
            <a:chOff x="576" y="720"/>
            <a:chExt cx="1488" cy="538"/>
          </a:xfrm>
        </p:grpSpPr>
        <p:sp>
          <p:nvSpPr>
            <p:cNvPr id="32840" name="Text Box 12"/>
            <p:cNvSpPr txBox="1">
              <a:spLocks noChangeArrowheads="1"/>
            </p:cNvSpPr>
            <p:nvPr/>
          </p:nvSpPr>
          <p:spPr bwMode="auto">
            <a:xfrm>
              <a:off x="576" y="816"/>
              <a:ext cx="1488" cy="4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zh-CN" altLang="en-US">
                  <a:latin typeface="Times New Roman" pitchFamily="18" charset="0"/>
                </a:rPr>
                <a:t>一片内的存储单元为</a:t>
              </a:r>
              <a:r>
                <a:rPr kumimoji="1" lang="en-US" altLang="zh-CN">
                  <a:latin typeface="Times New Roman" pitchFamily="18" charset="0"/>
                </a:rPr>
                <a:t>2048</a:t>
              </a:r>
            </a:p>
          </p:txBody>
        </p:sp>
        <p:sp>
          <p:nvSpPr>
            <p:cNvPr id="32841" name="Line 13"/>
            <p:cNvSpPr>
              <a:spLocks noChangeShapeType="1"/>
            </p:cNvSpPr>
            <p:nvPr/>
          </p:nvSpPr>
          <p:spPr bwMode="auto">
            <a:xfrm>
              <a:off x="1680" y="720"/>
              <a:ext cx="336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2842" name="Line 98"/>
            <p:cNvSpPr>
              <a:spLocks noChangeShapeType="1"/>
            </p:cNvSpPr>
            <p:nvPr/>
          </p:nvSpPr>
          <p:spPr bwMode="auto">
            <a:xfrm flipH="1">
              <a:off x="1488" y="720"/>
              <a:ext cx="336" cy="14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8" name="Group 101"/>
          <p:cNvGrpSpPr>
            <a:grpSpLocks/>
          </p:cNvGrpSpPr>
          <p:nvPr/>
        </p:nvGrpSpPr>
        <p:grpSpPr bwMode="auto">
          <a:xfrm>
            <a:off x="3276600" y="1143000"/>
            <a:ext cx="2362200" cy="854075"/>
            <a:chOff x="2064" y="720"/>
            <a:chExt cx="1488" cy="538"/>
          </a:xfrm>
        </p:grpSpPr>
        <p:sp>
          <p:nvSpPr>
            <p:cNvPr id="32837" name="Line 14"/>
            <p:cNvSpPr>
              <a:spLocks noChangeShapeType="1"/>
            </p:cNvSpPr>
            <p:nvPr/>
          </p:nvSpPr>
          <p:spPr bwMode="auto">
            <a:xfrm>
              <a:off x="2112" y="720"/>
              <a:ext cx="192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2838" name="Text Box 15"/>
            <p:cNvSpPr txBox="1">
              <a:spLocks noChangeArrowheads="1"/>
            </p:cNvSpPr>
            <p:nvPr/>
          </p:nvSpPr>
          <p:spPr bwMode="auto">
            <a:xfrm>
              <a:off x="2064" y="816"/>
              <a:ext cx="1488" cy="4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zh-CN" altLang="en-US">
                  <a:latin typeface="Times New Roman" pitchFamily="18" charset="0"/>
                </a:rPr>
                <a:t>一个有效地址对应的存储元数</a:t>
              </a:r>
            </a:p>
          </p:txBody>
        </p:sp>
        <p:sp>
          <p:nvSpPr>
            <p:cNvPr id="32839" name="Line 99"/>
            <p:cNvSpPr>
              <a:spLocks noChangeShapeType="1"/>
            </p:cNvSpPr>
            <p:nvPr/>
          </p:nvSpPr>
          <p:spPr bwMode="auto">
            <a:xfrm>
              <a:off x="2208" y="720"/>
              <a:ext cx="288" cy="9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9" name="Group 107"/>
          <p:cNvGrpSpPr>
            <a:grpSpLocks/>
          </p:cNvGrpSpPr>
          <p:nvPr/>
        </p:nvGrpSpPr>
        <p:grpSpPr bwMode="auto">
          <a:xfrm>
            <a:off x="4716463" y="1981200"/>
            <a:ext cx="1455737" cy="1946275"/>
            <a:chOff x="2971" y="1248"/>
            <a:chExt cx="917" cy="1226"/>
          </a:xfrm>
        </p:grpSpPr>
        <p:grpSp>
          <p:nvGrpSpPr>
            <p:cNvPr id="32815" name="Group 65"/>
            <p:cNvGrpSpPr>
              <a:grpSpLocks/>
            </p:cNvGrpSpPr>
            <p:nvPr/>
          </p:nvGrpSpPr>
          <p:grpSpPr bwMode="auto">
            <a:xfrm>
              <a:off x="2976" y="1248"/>
              <a:ext cx="912" cy="1226"/>
              <a:chOff x="3552" y="1078"/>
              <a:chExt cx="912" cy="1226"/>
            </a:xfrm>
          </p:grpSpPr>
          <p:sp>
            <p:nvSpPr>
              <p:cNvPr id="32817" name="Rectangle 26"/>
              <p:cNvSpPr>
                <a:spLocks noChangeArrowheads="1"/>
              </p:cNvSpPr>
              <p:nvPr/>
            </p:nvSpPr>
            <p:spPr bwMode="auto">
              <a:xfrm>
                <a:off x="3995" y="1078"/>
                <a:ext cx="384" cy="576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2818" name="Rectangle 25"/>
              <p:cNvSpPr>
                <a:spLocks noChangeArrowheads="1"/>
              </p:cNvSpPr>
              <p:nvPr/>
            </p:nvSpPr>
            <p:spPr bwMode="auto">
              <a:xfrm>
                <a:off x="3936" y="1118"/>
                <a:ext cx="384" cy="576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2819" name="Rectangle 27"/>
              <p:cNvSpPr>
                <a:spLocks noChangeArrowheads="1"/>
              </p:cNvSpPr>
              <p:nvPr/>
            </p:nvSpPr>
            <p:spPr bwMode="auto">
              <a:xfrm>
                <a:off x="3888" y="1166"/>
                <a:ext cx="384" cy="576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2820" name="Rectangle 28"/>
              <p:cNvSpPr>
                <a:spLocks noChangeArrowheads="1"/>
              </p:cNvSpPr>
              <p:nvPr/>
            </p:nvSpPr>
            <p:spPr bwMode="auto">
              <a:xfrm>
                <a:off x="3840" y="1203"/>
                <a:ext cx="384" cy="576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2821" name="Rectangle 29"/>
              <p:cNvSpPr>
                <a:spLocks noChangeArrowheads="1"/>
              </p:cNvSpPr>
              <p:nvPr/>
            </p:nvSpPr>
            <p:spPr bwMode="auto">
              <a:xfrm>
                <a:off x="3764" y="1248"/>
                <a:ext cx="384" cy="576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2822" name="Rectangle 30"/>
              <p:cNvSpPr>
                <a:spLocks noChangeArrowheads="1"/>
              </p:cNvSpPr>
              <p:nvPr/>
            </p:nvSpPr>
            <p:spPr bwMode="auto">
              <a:xfrm>
                <a:off x="3696" y="1296"/>
                <a:ext cx="384" cy="576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2823" name="Rectangle 31"/>
              <p:cNvSpPr>
                <a:spLocks noChangeArrowheads="1"/>
              </p:cNvSpPr>
              <p:nvPr/>
            </p:nvSpPr>
            <p:spPr bwMode="auto">
              <a:xfrm>
                <a:off x="3618" y="1335"/>
                <a:ext cx="384" cy="576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2824" name="Rectangle 32"/>
              <p:cNvSpPr>
                <a:spLocks noChangeArrowheads="1"/>
              </p:cNvSpPr>
              <p:nvPr/>
            </p:nvSpPr>
            <p:spPr bwMode="auto">
              <a:xfrm>
                <a:off x="3552" y="1392"/>
                <a:ext cx="384" cy="576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2825" name="Line 33"/>
              <p:cNvSpPr>
                <a:spLocks noChangeShapeType="1"/>
              </p:cNvSpPr>
              <p:nvPr/>
            </p:nvSpPr>
            <p:spPr bwMode="auto">
              <a:xfrm>
                <a:off x="4080" y="1872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2826" name="Line 34"/>
              <p:cNvSpPr>
                <a:spLocks noChangeShapeType="1"/>
              </p:cNvSpPr>
              <p:nvPr/>
            </p:nvSpPr>
            <p:spPr bwMode="auto">
              <a:xfrm>
                <a:off x="4128" y="1824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2827" name="Line 35"/>
              <p:cNvSpPr>
                <a:spLocks noChangeShapeType="1"/>
              </p:cNvSpPr>
              <p:nvPr/>
            </p:nvSpPr>
            <p:spPr bwMode="auto">
              <a:xfrm>
                <a:off x="4215" y="1776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2828" name="Line 36"/>
              <p:cNvSpPr>
                <a:spLocks noChangeShapeType="1"/>
              </p:cNvSpPr>
              <p:nvPr/>
            </p:nvSpPr>
            <p:spPr bwMode="auto">
              <a:xfrm>
                <a:off x="3888" y="1968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2829" name="Line 37"/>
              <p:cNvSpPr>
                <a:spLocks noChangeShapeType="1"/>
              </p:cNvSpPr>
              <p:nvPr/>
            </p:nvSpPr>
            <p:spPr bwMode="auto">
              <a:xfrm>
                <a:off x="3984" y="1920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2830" name="Line 38"/>
              <p:cNvSpPr>
                <a:spLocks noChangeShapeType="1"/>
              </p:cNvSpPr>
              <p:nvPr/>
            </p:nvSpPr>
            <p:spPr bwMode="auto">
              <a:xfrm>
                <a:off x="4272" y="1728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2831" name="Line 39"/>
              <p:cNvSpPr>
                <a:spLocks noChangeShapeType="1"/>
              </p:cNvSpPr>
              <p:nvPr/>
            </p:nvSpPr>
            <p:spPr bwMode="auto">
              <a:xfrm>
                <a:off x="4320" y="1680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2832" name="Line 40"/>
              <p:cNvSpPr>
                <a:spLocks noChangeShapeType="1"/>
              </p:cNvSpPr>
              <p:nvPr/>
            </p:nvSpPr>
            <p:spPr bwMode="auto">
              <a:xfrm>
                <a:off x="4368" y="1661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2833" name="Text Box 41"/>
              <p:cNvSpPr txBox="1">
                <a:spLocks noChangeArrowheads="1"/>
              </p:cNvSpPr>
              <p:nvPr/>
            </p:nvSpPr>
            <p:spPr bwMode="auto">
              <a:xfrm>
                <a:off x="3936" y="2064"/>
                <a:ext cx="192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kumimoji="1" lang="en-US" altLang="zh-CN">
                    <a:latin typeface="Times New Roman" pitchFamily="18" charset="0"/>
                  </a:rPr>
                  <a:t>D</a:t>
                </a:r>
                <a:r>
                  <a:rPr kumimoji="1" lang="en-US" altLang="zh-CN" baseline="-25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32834" name="Text Box 42"/>
              <p:cNvSpPr txBox="1">
                <a:spLocks noChangeArrowheads="1"/>
              </p:cNvSpPr>
              <p:nvPr/>
            </p:nvSpPr>
            <p:spPr bwMode="auto">
              <a:xfrm>
                <a:off x="3744" y="2112"/>
                <a:ext cx="192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kumimoji="1" lang="en-US" altLang="zh-CN">
                    <a:latin typeface="Times New Roman" pitchFamily="18" charset="0"/>
                  </a:rPr>
                  <a:t>D</a:t>
                </a:r>
                <a:r>
                  <a:rPr kumimoji="1" lang="en-US" altLang="zh-CN" baseline="-250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32835" name="Text Box 43"/>
              <p:cNvSpPr txBox="1">
                <a:spLocks noChangeArrowheads="1"/>
              </p:cNvSpPr>
              <p:nvPr/>
            </p:nvSpPr>
            <p:spPr bwMode="auto">
              <a:xfrm>
                <a:off x="4272" y="1824"/>
                <a:ext cx="192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kumimoji="1" lang="en-US" altLang="zh-CN">
                    <a:latin typeface="Times New Roman" pitchFamily="18" charset="0"/>
                  </a:rPr>
                  <a:t>D</a:t>
                </a:r>
                <a:r>
                  <a:rPr kumimoji="1" lang="en-US" altLang="zh-CN" baseline="-25000">
                    <a:latin typeface="Times New Roman" pitchFamily="18" charset="0"/>
                  </a:rPr>
                  <a:t>7</a:t>
                </a:r>
              </a:p>
            </p:txBody>
          </p:sp>
          <p:sp>
            <p:nvSpPr>
              <p:cNvPr id="32836" name="Text Box 44"/>
              <p:cNvSpPr txBox="1">
                <a:spLocks noChangeArrowheads="1"/>
              </p:cNvSpPr>
              <p:nvPr/>
            </p:nvSpPr>
            <p:spPr bwMode="auto">
              <a:xfrm>
                <a:off x="4128" y="1968"/>
                <a:ext cx="192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kumimoji="1" lang="en-US" altLang="zh-CN">
                    <a:latin typeface="Times New Roman" pitchFamily="18" charset="0"/>
                  </a:rPr>
                  <a:t>…</a:t>
                </a:r>
                <a:endParaRPr kumimoji="1" lang="en-US" altLang="zh-CN" baseline="-25000">
                  <a:latin typeface="Times New Roman" pitchFamily="18" charset="0"/>
                </a:endParaRPr>
              </a:p>
            </p:txBody>
          </p:sp>
        </p:grpSp>
        <p:sp>
          <p:nvSpPr>
            <p:cNvPr id="32816" name="Text Box 104"/>
            <p:cNvSpPr txBox="1">
              <a:spLocks noChangeArrowheads="1"/>
            </p:cNvSpPr>
            <p:nvPr/>
          </p:nvSpPr>
          <p:spPr bwMode="auto">
            <a:xfrm>
              <a:off x="2971" y="1752"/>
              <a:ext cx="409" cy="19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 sz="1400"/>
                <a:t>1KX1</a:t>
              </a:r>
            </a:p>
          </p:txBody>
        </p:sp>
      </p:grpSp>
      <p:grpSp>
        <p:nvGrpSpPr>
          <p:cNvPr id="11" name="Group 108"/>
          <p:cNvGrpSpPr>
            <a:grpSpLocks/>
          </p:cNvGrpSpPr>
          <p:nvPr/>
        </p:nvGrpSpPr>
        <p:grpSpPr bwMode="auto">
          <a:xfrm>
            <a:off x="6372225" y="2174875"/>
            <a:ext cx="1628775" cy="1635125"/>
            <a:chOff x="4014" y="1370"/>
            <a:chExt cx="1026" cy="1030"/>
          </a:xfrm>
        </p:grpSpPr>
        <p:grpSp>
          <p:nvGrpSpPr>
            <p:cNvPr id="32807" name="Group 102"/>
            <p:cNvGrpSpPr>
              <a:grpSpLocks/>
            </p:cNvGrpSpPr>
            <p:nvPr/>
          </p:nvGrpSpPr>
          <p:grpSpPr bwMode="auto">
            <a:xfrm>
              <a:off x="4032" y="1370"/>
              <a:ext cx="1008" cy="1030"/>
              <a:chOff x="4032" y="1370"/>
              <a:chExt cx="1008" cy="1030"/>
            </a:xfrm>
          </p:grpSpPr>
          <p:sp>
            <p:nvSpPr>
              <p:cNvPr id="32809" name="AutoShape 69"/>
              <p:cNvSpPr>
                <a:spLocks noChangeArrowheads="1"/>
              </p:cNvSpPr>
              <p:nvPr/>
            </p:nvSpPr>
            <p:spPr bwMode="auto">
              <a:xfrm>
                <a:off x="4320" y="1898"/>
                <a:ext cx="192" cy="288"/>
              </a:xfrm>
              <a:prstGeom prst="upDownArrow">
                <a:avLst>
                  <a:gd name="adj1" fmla="val 50000"/>
                  <a:gd name="adj2" fmla="val 30000"/>
                </a:avLst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2810" name="Rectangle 51"/>
              <p:cNvSpPr>
                <a:spLocks noChangeArrowheads="1"/>
              </p:cNvSpPr>
              <p:nvPr/>
            </p:nvSpPr>
            <p:spPr bwMode="auto">
              <a:xfrm>
                <a:off x="4176" y="1370"/>
                <a:ext cx="384" cy="576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2811" name="Rectangle 52"/>
              <p:cNvSpPr>
                <a:spLocks noChangeArrowheads="1"/>
              </p:cNvSpPr>
              <p:nvPr/>
            </p:nvSpPr>
            <p:spPr bwMode="auto">
              <a:xfrm>
                <a:off x="4032" y="1418"/>
                <a:ext cx="384" cy="576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2812" name="Text Box 62"/>
              <p:cNvSpPr txBox="1">
                <a:spLocks noChangeArrowheads="1"/>
              </p:cNvSpPr>
              <p:nvPr/>
            </p:nvSpPr>
            <p:spPr bwMode="auto">
              <a:xfrm>
                <a:off x="4320" y="2208"/>
                <a:ext cx="480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kumimoji="1" lang="en-US" altLang="zh-CN">
                    <a:latin typeface="Times New Roman" pitchFamily="18" charset="0"/>
                  </a:rPr>
                  <a:t>D</a:t>
                </a:r>
                <a:r>
                  <a:rPr kumimoji="1" lang="en-US" altLang="zh-CN" baseline="-25000">
                    <a:latin typeface="Times New Roman" pitchFamily="18" charset="0"/>
                  </a:rPr>
                  <a:t>0</a:t>
                </a:r>
                <a:r>
                  <a:rPr kumimoji="1" lang="en-US" altLang="zh-CN">
                    <a:latin typeface="Times New Roman" pitchFamily="18" charset="0"/>
                  </a:rPr>
                  <a:t>~ D</a:t>
                </a:r>
                <a:r>
                  <a:rPr kumimoji="1" lang="en-US" altLang="zh-CN" baseline="-2500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32813" name="AutoShape 68"/>
              <p:cNvSpPr>
                <a:spLocks noChangeArrowheads="1"/>
              </p:cNvSpPr>
              <p:nvPr/>
            </p:nvSpPr>
            <p:spPr bwMode="auto">
              <a:xfrm>
                <a:off x="4128" y="1994"/>
                <a:ext cx="192" cy="288"/>
              </a:xfrm>
              <a:prstGeom prst="upDownArrow">
                <a:avLst>
                  <a:gd name="adj1" fmla="val 50000"/>
                  <a:gd name="adj2" fmla="val 30000"/>
                </a:avLst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2814" name="Text Box 70"/>
              <p:cNvSpPr txBox="1">
                <a:spLocks noChangeArrowheads="1"/>
              </p:cNvSpPr>
              <p:nvPr/>
            </p:nvSpPr>
            <p:spPr bwMode="auto">
              <a:xfrm>
                <a:off x="4560" y="1994"/>
                <a:ext cx="480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kumimoji="1" lang="en-US" altLang="zh-CN">
                    <a:latin typeface="Times New Roman" pitchFamily="18" charset="0"/>
                  </a:rPr>
                  <a:t>D</a:t>
                </a:r>
                <a:r>
                  <a:rPr kumimoji="1" lang="en-US" altLang="zh-CN" baseline="-25000">
                    <a:latin typeface="Times New Roman" pitchFamily="18" charset="0"/>
                  </a:rPr>
                  <a:t>4</a:t>
                </a:r>
                <a:r>
                  <a:rPr kumimoji="1" lang="en-US" altLang="zh-CN">
                    <a:latin typeface="Times New Roman" pitchFamily="18" charset="0"/>
                  </a:rPr>
                  <a:t>~ D</a:t>
                </a:r>
                <a:r>
                  <a:rPr kumimoji="1" lang="en-US" altLang="zh-CN" baseline="-25000">
                    <a:latin typeface="Times New Roman" pitchFamily="18" charset="0"/>
                  </a:rPr>
                  <a:t>7</a:t>
                </a:r>
              </a:p>
            </p:txBody>
          </p:sp>
        </p:grpSp>
        <p:sp>
          <p:nvSpPr>
            <p:cNvPr id="32808" name="Text Box 105"/>
            <p:cNvSpPr txBox="1">
              <a:spLocks noChangeArrowheads="1"/>
            </p:cNvSpPr>
            <p:nvPr/>
          </p:nvSpPr>
          <p:spPr bwMode="auto">
            <a:xfrm>
              <a:off x="4014" y="1616"/>
              <a:ext cx="409" cy="19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 sz="1400"/>
                <a:t>1KX4</a:t>
              </a:r>
            </a:p>
          </p:txBody>
        </p:sp>
      </p:grpSp>
      <p:grpSp>
        <p:nvGrpSpPr>
          <p:cNvPr id="13" name="Group 109"/>
          <p:cNvGrpSpPr>
            <a:grpSpLocks/>
          </p:cNvGrpSpPr>
          <p:nvPr/>
        </p:nvGrpSpPr>
        <p:grpSpPr bwMode="auto">
          <a:xfrm>
            <a:off x="8077200" y="2209800"/>
            <a:ext cx="762000" cy="1676400"/>
            <a:chOff x="5088" y="1392"/>
            <a:chExt cx="480" cy="1056"/>
          </a:xfrm>
        </p:grpSpPr>
        <p:grpSp>
          <p:nvGrpSpPr>
            <p:cNvPr id="32802" name="Group 103"/>
            <p:cNvGrpSpPr>
              <a:grpSpLocks/>
            </p:cNvGrpSpPr>
            <p:nvPr/>
          </p:nvGrpSpPr>
          <p:grpSpPr bwMode="auto">
            <a:xfrm>
              <a:off x="5088" y="1392"/>
              <a:ext cx="480" cy="1056"/>
              <a:chOff x="5088" y="1392"/>
              <a:chExt cx="480" cy="1056"/>
            </a:xfrm>
          </p:grpSpPr>
          <p:sp>
            <p:nvSpPr>
              <p:cNvPr id="32804" name="Rectangle 49"/>
              <p:cNvSpPr>
                <a:spLocks noChangeArrowheads="1"/>
              </p:cNvSpPr>
              <p:nvPr/>
            </p:nvSpPr>
            <p:spPr bwMode="auto">
              <a:xfrm>
                <a:off x="5136" y="1392"/>
                <a:ext cx="384" cy="576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2805" name="AutoShape 71"/>
              <p:cNvSpPr>
                <a:spLocks noChangeArrowheads="1"/>
              </p:cNvSpPr>
              <p:nvPr/>
            </p:nvSpPr>
            <p:spPr bwMode="auto">
              <a:xfrm>
                <a:off x="5232" y="1968"/>
                <a:ext cx="192" cy="288"/>
              </a:xfrm>
              <a:prstGeom prst="upDownArrow">
                <a:avLst>
                  <a:gd name="adj1" fmla="val 50000"/>
                  <a:gd name="adj2" fmla="val 30000"/>
                </a:avLst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2806" name="Text Box 72"/>
              <p:cNvSpPr txBox="1">
                <a:spLocks noChangeArrowheads="1"/>
              </p:cNvSpPr>
              <p:nvPr/>
            </p:nvSpPr>
            <p:spPr bwMode="auto">
              <a:xfrm>
                <a:off x="5088" y="2256"/>
                <a:ext cx="480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kumimoji="1" lang="en-US" altLang="zh-CN">
                    <a:latin typeface="Times New Roman" pitchFamily="18" charset="0"/>
                  </a:rPr>
                  <a:t>D</a:t>
                </a:r>
                <a:r>
                  <a:rPr kumimoji="1" lang="en-US" altLang="zh-CN" baseline="-25000">
                    <a:latin typeface="Times New Roman" pitchFamily="18" charset="0"/>
                  </a:rPr>
                  <a:t>0</a:t>
                </a:r>
                <a:r>
                  <a:rPr kumimoji="1" lang="en-US" altLang="zh-CN">
                    <a:latin typeface="Times New Roman" pitchFamily="18" charset="0"/>
                  </a:rPr>
                  <a:t>~ D</a:t>
                </a:r>
                <a:r>
                  <a:rPr kumimoji="1" lang="en-US" altLang="zh-CN" baseline="-25000">
                    <a:latin typeface="Times New Roman" pitchFamily="18" charset="0"/>
                  </a:rPr>
                  <a:t>7</a:t>
                </a:r>
              </a:p>
            </p:txBody>
          </p:sp>
        </p:grpSp>
        <p:sp>
          <p:nvSpPr>
            <p:cNvPr id="32803" name="Text Box 106"/>
            <p:cNvSpPr txBox="1">
              <a:spLocks noChangeArrowheads="1"/>
            </p:cNvSpPr>
            <p:nvPr/>
          </p:nvSpPr>
          <p:spPr bwMode="auto">
            <a:xfrm>
              <a:off x="5103" y="1616"/>
              <a:ext cx="409" cy="19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 sz="1400"/>
                <a:t>1KX8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6" grpId="0" autoUpdateAnimBg="0"/>
      <p:bldP spid="342027" grpId="0" autoUpdateAnimBg="0"/>
      <p:bldP spid="342032" grpId="0" autoUpdateAnimBg="0"/>
      <p:bldP spid="342033" grpId="0" autoUpdateAnimBg="0"/>
      <p:bldP spid="342034" grpId="0" autoUpdateAnimBg="0"/>
      <p:bldP spid="342035" grpId="0" autoUpdateAnimBg="0"/>
      <p:bldP spid="342036" grpId="0" autoUpdateAnimBg="0"/>
      <p:bldP spid="342037" grpId="0" autoUpdateAnimBg="0"/>
      <p:bldP spid="342038" grpId="0" autoUpdateAnimBg="0"/>
      <p:bldP spid="342039" grpId="0" autoUpdateAnimBg="0"/>
      <p:bldP spid="342040" grpId="0" autoUpdateAnimBg="0"/>
      <p:bldP spid="342092" grpId="0" autoUpdateAnimBg="0"/>
      <p:bldP spid="342094" grpId="0" autoUpdateAnimBg="0"/>
      <p:bldP spid="342095" grpId="0" autoUpdateAnimBg="0"/>
      <p:bldP spid="342096" grpId="0" autoUpdateAnimBg="0"/>
      <p:bldP spid="342097" grpId="0" autoUpdateAnimBg="0"/>
      <p:bldP spid="342098" grpId="0" autoUpdateAnimBg="0"/>
      <p:bldP spid="342099" grpId="0" autoUpdateAnimBg="0"/>
      <p:bldP spid="342103" grpId="0" autoUpdateAnimBg="0"/>
      <p:bldP spid="342104" grpId="0" autoUpdateAnimBg="0"/>
      <p:bldP spid="342105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934200" y="6477000"/>
            <a:ext cx="2209800" cy="381000"/>
          </a:xfrm>
        </p:spPr>
        <p:txBody>
          <a:bodyPr/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20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存储器容量扩充</a:t>
            </a:r>
          </a:p>
        </p:txBody>
      </p:sp>
      <p:sp>
        <p:nvSpPr>
          <p:cNvPr id="415747" name="Text Box 3"/>
          <p:cNvSpPr txBox="1">
            <a:spLocks noChangeArrowheads="1"/>
          </p:cNvSpPr>
          <p:nvPr/>
        </p:nvSpPr>
        <p:spPr bwMode="auto">
          <a:xfrm>
            <a:off x="28575" y="747713"/>
            <a:ext cx="6324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A</a:t>
            </a:r>
            <a:r>
              <a:rPr kumimoji="1" lang="en-US" altLang="zh-CN" baseline="-25000">
                <a:latin typeface="Times New Roman" pitchFamily="18" charset="0"/>
              </a:rPr>
              <a:t>15</a:t>
            </a:r>
            <a:r>
              <a:rPr kumimoji="1" lang="en-US" altLang="zh-CN">
                <a:latin typeface="Times New Roman" pitchFamily="18" charset="0"/>
              </a:rPr>
              <a:t> A</a:t>
            </a:r>
            <a:r>
              <a:rPr kumimoji="1" lang="en-US" altLang="zh-CN" baseline="-25000">
                <a:latin typeface="Times New Roman" pitchFamily="18" charset="0"/>
              </a:rPr>
              <a:t>14</a:t>
            </a:r>
            <a:r>
              <a:rPr kumimoji="1" lang="en-US" altLang="zh-CN">
                <a:latin typeface="Times New Roman" pitchFamily="18" charset="0"/>
              </a:rPr>
              <a:t> A</a:t>
            </a:r>
            <a:r>
              <a:rPr kumimoji="1" lang="en-US" altLang="zh-CN" baseline="-25000">
                <a:latin typeface="Times New Roman" pitchFamily="18" charset="0"/>
              </a:rPr>
              <a:t>13</a:t>
            </a:r>
            <a:r>
              <a:rPr kumimoji="1" lang="en-US" altLang="zh-CN">
                <a:latin typeface="Times New Roman" pitchFamily="18" charset="0"/>
              </a:rPr>
              <a:t> A</a:t>
            </a:r>
            <a:r>
              <a:rPr kumimoji="1" lang="en-US" altLang="zh-CN" baseline="-25000">
                <a:latin typeface="Times New Roman" pitchFamily="18" charset="0"/>
              </a:rPr>
              <a:t>12  </a:t>
            </a:r>
            <a:r>
              <a:rPr kumimoji="1" lang="en-US" altLang="zh-CN">
                <a:latin typeface="Times New Roman" pitchFamily="18" charset="0"/>
              </a:rPr>
              <a:t>A</a:t>
            </a:r>
            <a:r>
              <a:rPr kumimoji="1" lang="en-US" altLang="zh-CN" baseline="-25000">
                <a:latin typeface="Times New Roman" pitchFamily="18" charset="0"/>
              </a:rPr>
              <a:t>11  </a:t>
            </a:r>
            <a:r>
              <a:rPr kumimoji="1" lang="en-US" altLang="zh-CN">
                <a:latin typeface="Times New Roman" pitchFamily="18" charset="0"/>
              </a:rPr>
              <a:t>A</a:t>
            </a:r>
            <a:r>
              <a:rPr kumimoji="1" lang="en-US" altLang="zh-CN" baseline="-25000">
                <a:latin typeface="Times New Roman" pitchFamily="18" charset="0"/>
              </a:rPr>
              <a:t>10  </a:t>
            </a:r>
            <a:r>
              <a:rPr kumimoji="1" lang="en-US" altLang="zh-CN">
                <a:latin typeface="Times New Roman" pitchFamily="18" charset="0"/>
              </a:rPr>
              <a:t>A</a:t>
            </a:r>
            <a:r>
              <a:rPr kumimoji="1" lang="en-US" altLang="zh-CN" baseline="-25000">
                <a:latin typeface="Times New Roman" pitchFamily="18" charset="0"/>
              </a:rPr>
              <a:t>9  </a:t>
            </a:r>
            <a:r>
              <a:rPr kumimoji="1" lang="en-US" altLang="zh-CN">
                <a:latin typeface="Times New Roman" pitchFamily="18" charset="0"/>
              </a:rPr>
              <a:t>A</a:t>
            </a:r>
            <a:r>
              <a:rPr kumimoji="1" lang="en-US" altLang="zh-CN" baseline="-25000">
                <a:latin typeface="Times New Roman" pitchFamily="18" charset="0"/>
              </a:rPr>
              <a:t>8  </a:t>
            </a:r>
            <a:r>
              <a:rPr kumimoji="1" lang="en-US" altLang="zh-CN">
                <a:latin typeface="Times New Roman" pitchFamily="18" charset="0"/>
              </a:rPr>
              <a:t>A</a:t>
            </a:r>
            <a:r>
              <a:rPr kumimoji="1" lang="en-US" altLang="zh-CN" baseline="-25000">
                <a:latin typeface="Times New Roman" pitchFamily="18" charset="0"/>
              </a:rPr>
              <a:t>7  </a:t>
            </a:r>
            <a:r>
              <a:rPr kumimoji="1" lang="en-US" altLang="zh-CN">
                <a:latin typeface="Times New Roman" pitchFamily="18" charset="0"/>
              </a:rPr>
              <a:t>A</a:t>
            </a:r>
            <a:r>
              <a:rPr kumimoji="1" lang="en-US" altLang="zh-CN" baseline="-25000">
                <a:latin typeface="Times New Roman" pitchFamily="18" charset="0"/>
              </a:rPr>
              <a:t>6  </a:t>
            </a:r>
            <a:r>
              <a:rPr kumimoji="1" lang="en-US" altLang="zh-CN">
                <a:latin typeface="Times New Roman" pitchFamily="18" charset="0"/>
              </a:rPr>
              <a:t>A</a:t>
            </a:r>
            <a:r>
              <a:rPr kumimoji="1" lang="en-US" altLang="zh-CN" baseline="-25000">
                <a:latin typeface="Times New Roman" pitchFamily="18" charset="0"/>
              </a:rPr>
              <a:t>5  </a:t>
            </a:r>
            <a:r>
              <a:rPr kumimoji="1" lang="en-US" altLang="zh-CN">
                <a:latin typeface="Times New Roman" pitchFamily="18" charset="0"/>
              </a:rPr>
              <a:t>A</a:t>
            </a:r>
            <a:r>
              <a:rPr kumimoji="1" lang="en-US" altLang="zh-CN" baseline="-25000">
                <a:latin typeface="Times New Roman" pitchFamily="18" charset="0"/>
              </a:rPr>
              <a:t>4  </a:t>
            </a:r>
            <a:r>
              <a:rPr kumimoji="1" lang="en-US" altLang="zh-CN">
                <a:latin typeface="Times New Roman" pitchFamily="18" charset="0"/>
              </a:rPr>
              <a:t>A</a:t>
            </a:r>
            <a:r>
              <a:rPr kumimoji="1" lang="en-US" altLang="zh-CN" baseline="-25000">
                <a:latin typeface="Times New Roman" pitchFamily="18" charset="0"/>
              </a:rPr>
              <a:t>3  </a:t>
            </a:r>
            <a:r>
              <a:rPr kumimoji="1" lang="en-US" altLang="zh-CN">
                <a:latin typeface="Times New Roman" pitchFamily="18" charset="0"/>
              </a:rPr>
              <a:t>A</a:t>
            </a:r>
            <a:r>
              <a:rPr kumimoji="1" lang="en-US" altLang="zh-CN" baseline="-25000">
                <a:latin typeface="Times New Roman" pitchFamily="18" charset="0"/>
              </a:rPr>
              <a:t>2  </a:t>
            </a:r>
            <a:r>
              <a:rPr kumimoji="1" lang="en-US" altLang="zh-CN">
                <a:latin typeface="Times New Roman" pitchFamily="18" charset="0"/>
              </a:rPr>
              <a:t>A</a:t>
            </a:r>
            <a:r>
              <a:rPr kumimoji="1" lang="en-US" altLang="zh-CN" baseline="-25000">
                <a:latin typeface="Times New Roman" pitchFamily="18" charset="0"/>
              </a:rPr>
              <a:t>1  </a:t>
            </a:r>
            <a:r>
              <a:rPr kumimoji="1" lang="en-US" altLang="zh-CN">
                <a:latin typeface="Times New Roman" pitchFamily="18" charset="0"/>
              </a:rPr>
              <a:t>A</a:t>
            </a:r>
            <a:r>
              <a:rPr kumimoji="1" lang="en-US" altLang="zh-CN" baseline="-25000">
                <a:latin typeface="Times New Roman" pitchFamily="18" charset="0"/>
              </a:rPr>
              <a:t>0</a:t>
            </a:r>
          </a:p>
        </p:txBody>
      </p:sp>
      <p:sp>
        <p:nvSpPr>
          <p:cNvPr id="415748" name="Line 4"/>
          <p:cNvSpPr>
            <a:spLocks noChangeShapeType="1"/>
          </p:cNvSpPr>
          <p:nvPr/>
        </p:nvSpPr>
        <p:spPr bwMode="auto">
          <a:xfrm>
            <a:off x="6276975" y="900113"/>
            <a:ext cx="0" cy="3048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15749" name="Text Box 5"/>
          <p:cNvSpPr txBox="1">
            <a:spLocks noChangeArrowheads="1"/>
          </p:cNvSpPr>
          <p:nvPr/>
        </p:nvSpPr>
        <p:spPr bwMode="auto">
          <a:xfrm>
            <a:off x="6265863" y="1371600"/>
            <a:ext cx="20574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latin typeface="Times New Roman" pitchFamily="18" charset="0"/>
              </a:rPr>
              <a:t>对应</a:t>
            </a:r>
            <a:r>
              <a:rPr kumimoji="1" lang="en-US" altLang="zh-CN">
                <a:latin typeface="Times New Roman" pitchFamily="18" charset="0"/>
              </a:rPr>
              <a:t>1K×?</a:t>
            </a:r>
            <a:r>
              <a:rPr kumimoji="1" lang="zh-CN" altLang="en-US">
                <a:latin typeface="Times New Roman" pitchFamily="18" charset="0"/>
              </a:rPr>
              <a:t>芯片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667000" y="1066800"/>
            <a:ext cx="3633788" cy="625475"/>
            <a:chOff x="1872" y="480"/>
            <a:chExt cx="2208" cy="394"/>
          </a:xfrm>
        </p:grpSpPr>
        <p:sp>
          <p:nvSpPr>
            <p:cNvPr id="33830" name="Line 7"/>
            <p:cNvSpPr>
              <a:spLocks noChangeShapeType="1"/>
            </p:cNvSpPr>
            <p:nvPr/>
          </p:nvSpPr>
          <p:spPr bwMode="auto">
            <a:xfrm>
              <a:off x="1872" y="480"/>
              <a:ext cx="0" cy="384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prstDash val="dash"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3831" name="Line 8"/>
            <p:cNvSpPr>
              <a:spLocks noChangeShapeType="1"/>
            </p:cNvSpPr>
            <p:nvPr/>
          </p:nvSpPr>
          <p:spPr bwMode="auto">
            <a:xfrm>
              <a:off x="1872" y="816"/>
              <a:ext cx="2208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 type="triangle" w="med" len="med"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3832" name="Text Box 9"/>
            <p:cNvSpPr txBox="1">
              <a:spLocks noChangeArrowheads="1"/>
            </p:cNvSpPr>
            <p:nvPr/>
          </p:nvSpPr>
          <p:spPr bwMode="auto">
            <a:xfrm>
              <a:off x="2256" y="624"/>
              <a:ext cx="15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zh-CN" altLang="en-US">
                  <a:latin typeface="Times New Roman" pitchFamily="18" charset="0"/>
                </a:rPr>
                <a:t>片内地址线（</a:t>
              </a:r>
              <a:r>
                <a:rPr kumimoji="1" lang="en-US" altLang="zh-CN">
                  <a:latin typeface="Times New Roman" pitchFamily="18" charset="0"/>
                </a:rPr>
                <a:t>10</a:t>
              </a:r>
              <a:r>
                <a:rPr kumimoji="1" lang="zh-CN" altLang="en-US">
                  <a:latin typeface="Times New Roman" pitchFamily="18" charset="0"/>
                </a:rPr>
                <a:t>条） 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314575" y="1128713"/>
            <a:ext cx="4057650" cy="930275"/>
            <a:chOff x="1632" y="528"/>
            <a:chExt cx="2496" cy="586"/>
          </a:xfrm>
        </p:grpSpPr>
        <p:sp>
          <p:nvSpPr>
            <p:cNvPr id="33827" name="Line 11"/>
            <p:cNvSpPr>
              <a:spLocks noChangeShapeType="1"/>
            </p:cNvSpPr>
            <p:nvPr/>
          </p:nvSpPr>
          <p:spPr bwMode="auto">
            <a:xfrm>
              <a:off x="1632" y="528"/>
              <a:ext cx="0" cy="576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prstDash val="dash"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3828" name="Line 12"/>
            <p:cNvSpPr>
              <a:spLocks noChangeShapeType="1"/>
            </p:cNvSpPr>
            <p:nvPr/>
          </p:nvSpPr>
          <p:spPr bwMode="auto">
            <a:xfrm>
              <a:off x="1632" y="1056"/>
              <a:ext cx="2496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 type="triangle" w="med" len="med"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3829" name="Text Box 13"/>
            <p:cNvSpPr txBox="1">
              <a:spLocks noChangeArrowheads="1"/>
            </p:cNvSpPr>
            <p:nvPr/>
          </p:nvSpPr>
          <p:spPr bwMode="auto">
            <a:xfrm>
              <a:off x="2112" y="864"/>
              <a:ext cx="15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zh-CN" altLang="en-US">
                  <a:latin typeface="Times New Roman" pitchFamily="18" charset="0"/>
                </a:rPr>
                <a:t>片内地址线（</a:t>
              </a:r>
              <a:r>
                <a:rPr kumimoji="1" lang="en-US" altLang="zh-CN">
                  <a:latin typeface="Times New Roman" pitchFamily="18" charset="0"/>
                </a:rPr>
                <a:t>11</a:t>
              </a:r>
              <a:r>
                <a:rPr kumimoji="1" lang="zh-CN" altLang="en-US">
                  <a:latin typeface="Times New Roman" pitchFamily="18" charset="0"/>
                </a:rPr>
                <a:t>条） 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857375" y="1128713"/>
            <a:ext cx="4586288" cy="1311275"/>
            <a:chOff x="1344" y="528"/>
            <a:chExt cx="2784" cy="826"/>
          </a:xfrm>
        </p:grpSpPr>
        <p:sp>
          <p:nvSpPr>
            <p:cNvPr id="33824" name="Text Box 15"/>
            <p:cNvSpPr txBox="1">
              <a:spLocks noChangeArrowheads="1"/>
            </p:cNvSpPr>
            <p:nvPr/>
          </p:nvSpPr>
          <p:spPr bwMode="auto">
            <a:xfrm>
              <a:off x="2016" y="1104"/>
              <a:ext cx="15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zh-CN" altLang="en-US">
                  <a:latin typeface="Times New Roman" pitchFamily="18" charset="0"/>
                </a:rPr>
                <a:t>片内地址线（</a:t>
              </a:r>
              <a:r>
                <a:rPr kumimoji="1" lang="en-US" altLang="zh-CN">
                  <a:latin typeface="Times New Roman" pitchFamily="18" charset="0"/>
                </a:rPr>
                <a:t>12</a:t>
              </a:r>
              <a:r>
                <a:rPr kumimoji="1" lang="zh-CN" altLang="en-US">
                  <a:latin typeface="Times New Roman" pitchFamily="18" charset="0"/>
                </a:rPr>
                <a:t>条） </a:t>
              </a:r>
            </a:p>
          </p:txBody>
        </p:sp>
        <p:sp>
          <p:nvSpPr>
            <p:cNvPr id="33825" name="Line 16"/>
            <p:cNvSpPr>
              <a:spLocks noChangeShapeType="1"/>
            </p:cNvSpPr>
            <p:nvPr/>
          </p:nvSpPr>
          <p:spPr bwMode="auto">
            <a:xfrm>
              <a:off x="1344" y="528"/>
              <a:ext cx="0" cy="768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prstDash val="dash"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3826" name="Line 17"/>
            <p:cNvSpPr>
              <a:spLocks noChangeShapeType="1"/>
            </p:cNvSpPr>
            <p:nvPr/>
          </p:nvSpPr>
          <p:spPr bwMode="auto">
            <a:xfrm>
              <a:off x="1392" y="1296"/>
              <a:ext cx="2736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 type="triangle" w="med" len="med"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415762" name="Text Box 18"/>
          <p:cNvSpPr txBox="1">
            <a:spLocks noChangeArrowheads="1"/>
          </p:cNvSpPr>
          <p:nvPr/>
        </p:nvSpPr>
        <p:spPr bwMode="auto">
          <a:xfrm>
            <a:off x="6265863" y="1752600"/>
            <a:ext cx="20574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latin typeface="Times New Roman" pitchFamily="18" charset="0"/>
              </a:rPr>
              <a:t>对应</a:t>
            </a:r>
            <a:r>
              <a:rPr kumimoji="1" lang="en-US" altLang="zh-CN">
                <a:latin typeface="Times New Roman" pitchFamily="18" charset="0"/>
              </a:rPr>
              <a:t>2K×?</a:t>
            </a:r>
            <a:r>
              <a:rPr kumimoji="1" lang="zh-CN" altLang="en-US">
                <a:latin typeface="Times New Roman" pitchFamily="18" charset="0"/>
              </a:rPr>
              <a:t>芯片</a:t>
            </a:r>
          </a:p>
        </p:txBody>
      </p:sp>
      <p:sp>
        <p:nvSpPr>
          <p:cNvPr id="415763" name="Text Box 19"/>
          <p:cNvSpPr txBox="1">
            <a:spLocks noChangeArrowheads="1"/>
          </p:cNvSpPr>
          <p:nvPr/>
        </p:nvSpPr>
        <p:spPr bwMode="auto">
          <a:xfrm>
            <a:off x="6299200" y="2166938"/>
            <a:ext cx="20574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latin typeface="Times New Roman" pitchFamily="18" charset="0"/>
              </a:rPr>
              <a:t>对应</a:t>
            </a:r>
            <a:r>
              <a:rPr kumimoji="1" lang="en-US" altLang="zh-CN">
                <a:latin typeface="Times New Roman" pitchFamily="18" charset="0"/>
              </a:rPr>
              <a:t>4K×?</a:t>
            </a:r>
            <a:r>
              <a:rPr kumimoji="1" lang="zh-CN" altLang="en-US">
                <a:latin typeface="Times New Roman" pitchFamily="18" charset="0"/>
              </a:rPr>
              <a:t>芯片</a:t>
            </a:r>
          </a:p>
        </p:txBody>
      </p:sp>
      <p:sp>
        <p:nvSpPr>
          <p:cNvPr id="415764" name="Text Box 20"/>
          <p:cNvSpPr txBox="1">
            <a:spLocks noChangeArrowheads="1"/>
          </p:cNvSpPr>
          <p:nvPr/>
        </p:nvSpPr>
        <p:spPr bwMode="auto">
          <a:xfrm>
            <a:off x="6400800" y="2971800"/>
            <a:ext cx="20574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……</a:t>
            </a:r>
          </a:p>
        </p:txBody>
      </p:sp>
      <p:sp>
        <p:nvSpPr>
          <p:cNvPr id="415765" name="Text Box 21"/>
          <p:cNvSpPr txBox="1">
            <a:spLocks noChangeArrowheads="1"/>
          </p:cNvSpPr>
          <p:nvPr/>
        </p:nvSpPr>
        <p:spPr bwMode="auto">
          <a:xfrm>
            <a:off x="6248400" y="3581400"/>
            <a:ext cx="20574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latin typeface="Times New Roman" pitchFamily="18" charset="0"/>
              </a:rPr>
              <a:t>对应</a:t>
            </a:r>
            <a:r>
              <a:rPr kumimoji="1" lang="en-US" altLang="zh-CN">
                <a:latin typeface="Times New Roman" pitchFamily="18" charset="0"/>
              </a:rPr>
              <a:t>64K×?</a:t>
            </a:r>
            <a:r>
              <a:rPr kumimoji="1" lang="zh-CN" altLang="en-US">
                <a:latin typeface="Times New Roman" pitchFamily="18" charset="0"/>
              </a:rPr>
              <a:t>芯片</a:t>
            </a:r>
          </a:p>
        </p:txBody>
      </p: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179388" y="1052513"/>
            <a:ext cx="6192837" cy="2911475"/>
            <a:chOff x="240" y="480"/>
            <a:chExt cx="3840" cy="1834"/>
          </a:xfrm>
        </p:grpSpPr>
        <p:sp>
          <p:nvSpPr>
            <p:cNvPr id="33821" name="Text Box 23"/>
            <p:cNvSpPr txBox="1">
              <a:spLocks noChangeArrowheads="1"/>
            </p:cNvSpPr>
            <p:nvPr/>
          </p:nvSpPr>
          <p:spPr bwMode="auto">
            <a:xfrm>
              <a:off x="1872" y="2064"/>
              <a:ext cx="15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zh-CN" altLang="en-US">
                  <a:latin typeface="Times New Roman" pitchFamily="18" charset="0"/>
                </a:rPr>
                <a:t>片内地址线（</a:t>
              </a:r>
              <a:r>
                <a:rPr kumimoji="1" lang="en-US" altLang="zh-CN">
                  <a:latin typeface="Times New Roman" pitchFamily="18" charset="0"/>
                </a:rPr>
                <a:t>16</a:t>
              </a:r>
              <a:r>
                <a:rPr kumimoji="1" lang="zh-CN" altLang="en-US">
                  <a:latin typeface="Times New Roman" pitchFamily="18" charset="0"/>
                </a:rPr>
                <a:t>条） </a:t>
              </a:r>
            </a:p>
          </p:txBody>
        </p:sp>
        <p:sp>
          <p:nvSpPr>
            <p:cNvPr id="33822" name="Line 24"/>
            <p:cNvSpPr>
              <a:spLocks noChangeShapeType="1"/>
            </p:cNvSpPr>
            <p:nvPr/>
          </p:nvSpPr>
          <p:spPr bwMode="auto">
            <a:xfrm>
              <a:off x="240" y="480"/>
              <a:ext cx="0" cy="1776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prstDash val="dash"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3823" name="Line 25"/>
            <p:cNvSpPr>
              <a:spLocks noChangeShapeType="1"/>
            </p:cNvSpPr>
            <p:nvPr/>
          </p:nvSpPr>
          <p:spPr bwMode="auto">
            <a:xfrm>
              <a:off x="240" y="2256"/>
              <a:ext cx="3840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 type="triangle" w="med" len="med"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180975" y="1204913"/>
            <a:ext cx="2514600" cy="396875"/>
            <a:chOff x="288" y="576"/>
            <a:chExt cx="1584" cy="250"/>
          </a:xfrm>
        </p:grpSpPr>
        <p:sp>
          <p:nvSpPr>
            <p:cNvPr id="33819" name="Line 27"/>
            <p:cNvSpPr>
              <a:spLocks noChangeShapeType="1"/>
            </p:cNvSpPr>
            <p:nvPr/>
          </p:nvSpPr>
          <p:spPr bwMode="auto">
            <a:xfrm flipV="1">
              <a:off x="288" y="816"/>
              <a:ext cx="158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3820" name="Text Box 28"/>
            <p:cNvSpPr txBox="1">
              <a:spLocks noChangeArrowheads="1"/>
            </p:cNvSpPr>
            <p:nvPr/>
          </p:nvSpPr>
          <p:spPr bwMode="auto">
            <a:xfrm>
              <a:off x="336" y="576"/>
              <a:ext cx="15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zh-CN" altLang="en-US">
                  <a:solidFill>
                    <a:srgbClr val="FF3300"/>
                  </a:solidFill>
                  <a:latin typeface="Times New Roman" pitchFamily="18" charset="0"/>
                </a:rPr>
                <a:t>高位地址</a:t>
              </a:r>
              <a:r>
                <a:rPr kumimoji="1" lang="zh-CN" altLang="en-US">
                  <a:latin typeface="Times New Roman" pitchFamily="18" charset="0"/>
                </a:rPr>
                <a:t>  </a:t>
              </a:r>
              <a:r>
                <a:rPr kumimoji="1" lang="en-US" altLang="zh-CN">
                  <a:latin typeface="Times New Roman" pitchFamily="18" charset="0"/>
                </a:rPr>
                <a:t>6: 64</a:t>
              </a:r>
            </a:p>
          </p:txBody>
        </p: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104775" y="1585913"/>
            <a:ext cx="2438400" cy="396875"/>
            <a:chOff x="240" y="816"/>
            <a:chExt cx="1536" cy="250"/>
          </a:xfrm>
        </p:grpSpPr>
        <p:sp>
          <p:nvSpPr>
            <p:cNvPr id="33817" name="Line 30"/>
            <p:cNvSpPr>
              <a:spLocks noChangeShapeType="1"/>
            </p:cNvSpPr>
            <p:nvPr/>
          </p:nvSpPr>
          <p:spPr bwMode="auto">
            <a:xfrm flipV="1">
              <a:off x="288" y="1056"/>
              <a:ext cx="13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3818" name="Text Box 31"/>
            <p:cNvSpPr txBox="1">
              <a:spLocks noChangeArrowheads="1"/>
            </p:cNvSpPr>
            <p:nvPr/>
          </p:nvSpPr>
          <p:spPr bwMode="auto">
            <a:xfrm>
              <a:off x="240" y="816"/>
              <a:ext cx="15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zh-CN" altLang="en-US">
                  <a:solidFill>
                    <a:srgbClr val="FF3300"/>
                  </a:solidFill>
                  <a:latin typeface="Times New Roman" pitchFamily="18" charset="0"/>
                </a:rPr>
                <a:t>高位地址</a:t>
              </a:r>
              <a:r>
                <a:rPr kumimoji="1" lang="zh-CN" altLang="en-US">
                  <a:latin typeface="Times New Roman" pitchFamily="18" charset="0"/>
                </a:rPr>
                <a:t>  </a:t>
              </a:r>
              <a:r>
                <a:rPr kumimoji="1" lang="en-US" altLang="zh-CN">
                  <a:latin typeface="Times New Roman" pitchFamily="18" charset="0"/>
                </a:rPr>
                <a:t>5: 32</a:t>
              </a:r>
            </a:p>
          </p:txBody>
        </p:sp>
      </p:grpSp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28575" y="1966913"/>
            <a:ext cx="2133600" cy="396875"/>
            <a:chOff x="192" y="1056"/>
            <a:chExt cx="1344" cy="250"/>
          </a:xfrm>
        </p:grpSpPr>
        <p:sp>
          <p:nvSpPr>
            <p:cNvPr id="33815" name="Line 33"/>
            <p:cNvSpPr>
              <a:spLocks noChangeShapeType="1"/>
            </p:cNvSpPr>
            <p:nvPr/>
          </p:nvSpPr>
          <p:spPr bwMode="auto">
            <a:xfrm flipV="1">
              <a:off x="288" y="1296"/>
              <a:ext cx="1056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3816" name="Text Box 34"/>
            <p:cNvSpPr txBox="1">
              <a:spLocks noChangeArrowheads="1"/>
            </p:cNvSpPr>
            <p:nvPr/>
          </p:nvSpPr>
          <p:spPr bwMode="auto">
            <a:xfrm>
              <a:off x="192" y="1056"/>
              <a:ext cx="134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zh-CN" altLang="en-US">
                  <a:solidFill>
                    <a:srgbClr val="FF3300"/>
                  </a:solidFill>
                  <a:latin typeface="Times New Roman" pitchFamily="18" charset="0"/>
                </a:rPr>
                <a:t>高位地址</a:t>
              </a:r>
              <a:r>
                <a:rPr kumimoji="1" lang="zh-CN" altLang="en-US">
                  <a:latin typeface="Times New Roman" pitchFamily="18" charset="0"/>
                </a:rPr>
                <a:t>  </a:t>
              </a:r>
              <a:r>
                <a:rPr kumimoji="1" lang="en-US" altLang="zh-CN">
                  <a:latin typeface="Times New Roman" pitchFamily="18" charset="0"/>
                </a:rPr>
                <a:t>4: 16</a:t>
              </a:r>
            </a:p>
          </p:txBody>
        </p:sp>
      </p:grpSp>
      <p:sp>
        <p:nvSpPr>
          <p:cNvPr id="415779" name="Text Box 35"/>
          <p:cNvSpPr txBox="1">
            <a:spLocks noChangeArrowheads="1"/>
          </p:cNvSpPr>
          <p:nvPr/>
        </p:nvSpPr>
        <p:spPr bwMode="auto">
          <a:xfrm>
            <a:off x="6415088" y="4111625"/>
            <a:ext cx="2043112" cy="701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solidFill>
                  <a:srgbClr val="FF3300"/>
                </a:solidFill>
                <a:latin typeface="Times New Roman" pitchFamily="18" charset="0"/>
              </a:rPr>
              <a:t>地址线增加一条容量增加一倍</a:t>
            </a:r>
          </a:p>
        </p:txBody>
      </p:sp>
      <p:sp>
        <p:nvSpPr>
          <p:cNvPr id="33810" name="Text Box 72"/>
          <p:cNvSpPr txBox="1">
            <a:spLocks noChangeArrowheads="1"/>
          </p:cNvSpPr>
          <p:nvPr/>
        </p:nvSpPr>
        <p:spPr bwMode="auto">
          <a:xfrm>
            <a:off x="1944688" y="392113"/>
            <a:ext cx="2590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latin typeface="Times New Roman" pitchFamily="18" charset="0"/>
              </a:rPr>
              <a:t>组成</a:t>
            </a:r>
            <a:r>
              <a:rPr kumimoji="1" lang="en-US" altLang="zh-CN">
                <a:latin typeface="Times New Roman" pitchFamily="18" charset="0"/>
              </a:rPr>
              <a:t>64K</a:t>
            </a:r>
            <a:r>
              <a:rPr kumimoji="1" lang="zh-CN" altLang="en-US">
                <a:latin typeface="Times New Roman" pitchFamily="18" charset="0"/>
              </a:rPr>
              <a:t>的存储器</a:t>
            </a:r>
          </a:p>
        </p:txBody>
      </p:sp>
      <p:sp>
        <p:nvSpPr>
          <p:cNvPr id="415817" name="Text Box 73"/>
          <p:cNvSpPr txBox="1">
            <a:spLocks noChangeArrowheads="1"/>
          </p:cNvSpPr>
          <p:nvPr/>
        </p:nvSpPr>
        <p:spPr bwMode="auto">
          <a:xfrm>
            <a:off x="8153400" y="1376363"/>
            <a:ext cx="990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solidFill>
                  <a:srgbClr val="0000FF"/>
                </a:solidFill>
                <a:latin typeface="Times New Roman" pitchFamily="18" charset="0"/>
              </a:rPr>
              <a:t>需</a:t>
            </a:r>
            <a:r>
              <a:rPr kumimoji="1" lang="en-US" altLang="zh-CN">
                <a:solidFill>
                  <a:srgbClr val="0000FF"/>
                </a:solidFill>
                <a:latin typeface="Times New Roman" pitchFamily="18" charset="0"/>
              </a:rPr>
              <a:t>64</a:t>
            </a:r>
            <a:r>
              <a:rPr kumimoji="1" lang="zh-CN" altLang="en-US">
                <a:solidFill>
                  <a:srgbClr val="0000FF"/>
                </a:solidFill>
                <a:latin typeface="Times New Roman" pitchFamily="18" charset="0"/>
              </a:rPr>
              <a:t>片</a:t>
            </a:r>
          </a:p>
        </p:txBody>
      </p:sp>
      <p:sp>
        <p:nvSpPr>
          <p:cNvPr id="415818" name="Text Box 74"/>
          <p:cNvSpPr txBox="1">
            <a:spLocks noChangeArrowheads="1"/>
          </p:cNvSpPr>
          <p:nvPr/>
        </p:nvSpPr>
        <p:spPr bwMode="auto">
          <a:xfrm>
            <a:off x="8153400" y="1752600"/>
            <a:ext cx="990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solidFill>
                  <a:srgbClr val="0000FF"/>
                </a:solidFill>
                <a:latin typeface="Times New Roman" pitchFamily="18" charset="0"/>
              </a:rPr>
              <a:t>需</a:t>
            </a:r>
            <a:r>
              <a:rPr kumimoji="1" lang="en-US" altLang="zh-CN">
                <a:solidFill>
                  <a:srgbClr val="0000FF"/>
                </a:solidFill>
                <a:latin typeface="Times New Roman" pitchFamily="18" charset="0"/>
              </a:rPr>
              <a:t>32</a:t>
            </a:r>
            <a:r>
              <a:rPr kumimoji="1" lang="zh-CN" altLang="en-US">
                <a:solidFill>
                  <a:srgbClr val="0000FF"/>
                </a:solidFill>
                <a:latin typeface="Times New Roman" pitchFamily="18" charset="0"/>
              </a:rPr>
              <a:t>片</a:t>
            </a:r>
          </a:p>
        </p:txBody>
      </p:sp>
      <p:sp>
        <p:nvSpPr>
          <p:cNvPr id="415819" name="Text Box 75"/>
          <p:cNvSpPr txBox="1">
            <a:spLocks noChangeArrowheads="1"/>
          </p:cNvSpPr>
          <p:nvPr/>
        </p:nvSpPr>
        <p:spPr bwMode="auto">
          <a:xfrm>
            <a:off x="8197850" y="3556000"/>
            <a:ext cx="990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solidFill>
                  <a:srgbClr val="0000FF"/>
                </a:solidFill>
                <a:latin typeface="Times New Roman" pitchFamily="18" charset="0"/>
              </a:rPr>
              <a:t>需</a:t>
            </a:r>
            <a:r>
              <a:rPr kumimoji="1" lang="en-US" altLang="zh-CN">
                <a:solidFill>
                  <a:srgbClr val="0000FF"/>
                </a:solidFill>
                <a:latin typeface="Times New Roman" pitchFamily="18" charset="0"/>
              </a:rPr>
              <a:t>1</a:t>
            </a:r>
            <a:r>
              <a:rPr kumimoji="1" lang="zh-CN" altLang="en-US">
                <a:solidFill>
                  <a:srgbClr val="0000FF"/>
                </a:solidFill>
                <a:latin typeface="Times New Roman" pitchFamily="18" charset="0"/>
              </a:rPr>
              <a:t>片</a:t>
            </a:r>
          </a:p>
        </p:txBody>
      </p:sp>
      <p:sp>
        <p:nvSpPr>
          <p:cNvPr id="415820" name="Text Box 76"/>
          <p:cNvSpPr txBox="1">
            <a:spLocks noChangeArrowheads="1"/>
          </p:cNvSpPr>
          <p:nvPr/>
        </p:nvSpPr>
        <p:spPr bwMode="auto">
          <a:xfrm>
            <a:off x="8153400" y="2133600"/>
            <a:ext cx="990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solidFill>
                  <a:srgbClr val="0000FF"/>
                </a:solidFill>
                <a:latin typeface="Times New Roman" pitchFamily="18" charset="0"/>
              </a:rPr>
              <a:t>需</a:t>
            </a:r>
            <a:r>
              <a:rPr kumimoji="1" lang="en-US" altLang="zh-CN">
                <a:solidFill>
                  <a:srgbClr val="0000FF"/>
                </a:solidFill>
                <a:latin typeface="Times New Roman" pitchFamily="18" charset="0"/>
              </a:rPr>
              <a:t>16</a:t>
            </a:r>
            <a:r>
              <a:rPr kumimoji="1" lang="zh-CN" altLang="en-US">
                <a:solidFill>
                  <a:srgbClr val="0000FF"/>
                </a:solidFill>
                <a:latin typeface="Times New Roman" pitchFamily="18" charset="0"/>
              </a:rPr>
              <a:t>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7" grpId="0" autoUpdateAnimBg="0"/>
      <p:bldP spid="415748" grpId="0" animBg="1"/>
      <p:bldP spid="415749" grpId="0" autoUpdateAnimBg="0"/>
      <p:bldP spid="415762" grpId="0" autoUpdateAnimBg="0"/>
      <p:bldP spid="415763" grpId="0" autoUpdateAnimBg="0"/>
      <p:bldP spid="415764" grpId="0" autoUpdateAnimBg="0"/>
      <p:bldP spid="415765" grpId="0" autoUpdateAnimBg="0"/>
      <p:bldP spid="415779" grpId="0" autoUpdateAnimBg="0"/>
      <p:bldP spid="415817" grpId="0" autoUpdateAnimBg="0"/>
      <p:bldP spid="415818" grpId="0" autoUpdateAnimBg="0"/>
      <p:bldP spid="415819" grpId="0" autoUpdateAnimBg="0"/>
      <p:bldP spid="41582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172200" y="6553200"/>
            <a:ext cx="2971800" cy="304800"/>
          </a:xfrm>
        </p:spPr>
        <p:txBody>
          <a:bodyPr/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20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同步时序分析课堂练习</a:t>
            </a:r>
          </a:p>
        </p:txBody>
      </p:sp>
      <p:graphicFrame>
        <p:nvGraphicFramePr>
          <p:cNvPr id="397335" name="Object 23"/>
          <p:cNvGraphicFramePr>
            <a:graphicFrameLocks noChangeAspect="1"/>
          </p:cNvGraphicFramePr>
          <p:nvPr/>
        </p:nvGraphicFramePr>
        <p:xfrm>
          <a:off x="2692400" y="2585864"/>
          <a:ext cx="101282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0" name="公式" r:id="rId3" imgW="571320" imgH="241200" progId="Equation.3">
                  <p:embed/>
                </p:oleObj>
              </mc:Choice>
              <mc:Fallback>
                <p:oleObj name="公式" r:id="rId3" imgW="571320" imgH="2412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400" y="2585864"/>
                        <a:ext cx="1012825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7350" name="Text Box 38"/>
          <p:cNvSpPr txBox="1">
            <a:spLocks noChangeArrowheads="1"/>
          </p:cNvSpPr>
          <p:nvPr/>
        </p:nvSpPr>
        <p:spPr bwMode="auto">
          <a:xfrm>
            <a:off x="685800" y="2204864"/>
            <a:ext cx="273367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/>
            <a:r>
              <a:rPr kumimoji="1" lang="en-US" altLang="zh-CN" sz="2000" dirty="0"/>
              <a:t>1</a:t>
            </a:r>
            <a:r>
              <a:rPr kumimoji="1" lang="zh-CN" altLang="en-US" sz="2000" dirty="0"/>
              <a:t>、什么型逻辑电路？</a:t>
            </a:r>
          </a:p>
        </p:txBody>
      </p:sp>
      <p:graphicFrame>
        <p:nvGraphicFramePr>
          <p:cNvPr id="397537" name="Group 225"/>
          <p:cNvGraphicFramePr>
            <a:graphicFrameLocks noGrp="1"/>
          </p:cNvGraphicFramePr>
          <p:nvPr/>
        </p:nvGraphicFramePr>
        <p:xfrm>
          <a:off x="5791200" y="2133600"/>
          <a:ext cx="3049588" cy="2590803"/>
        </p:xfrm>
        <a:graphic>
          <a:graphicData uri="http://schemas.openxmlformats.org/drawingml/2006/table">
            <a:tbl>
              <a:tblPr/>
              <a:tblGrid>
                <a:gridCol w="54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91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06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现态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PS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次态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输出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1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1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1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n+1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1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n+1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" name="Group 182"/>
          <p:cNvGrpSpPr>
            <a:grpSpLocks/>
          </p:cNvGrpSpPr>
          <p:nvPr/>
        </p:nvGrpSpPr>
        <p:grpSpPr bwMode="auto">
          <a:xfrm>
            <a:off x="1619250" y="158750"/>
            <a:ext cx="6305550" cy="1962150"/>
            <a:chOff x="588" y="382"/>
            <a:chExt cx="3972" cy="1236"/>
          </a:xfrm>
        </p:grpSpPr>
        <p:sp>
          <p:nvSpPr>
            <p:cNvPr id="56401" name="Rectangle 6"/>
            <p:cNvSpPr>
              <a:spLocks noChangeArrowheads="1"/>
            </p:cNvSpPr>
            <p:nvPr/>
          </p:nvSpPr>
          <p:spPr bwMode="auto">
            <a:xfrm>
              <a:off x="1248" y="816"/>
              <a:ext cx="480" cy="62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6402" name="Text Box 7"/>
            <p:cNvSpPr txBox="1">
              <a:spLocks noChangeArrowheads="1"/>
            </p:cNvSpPr>
            <p:nvPr/>
          </p:nvSpPr>
          <p:spPr bwMode="auto">
            <a:xfrm>
              <a:off x="1440" y="816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eaLnBrk="1" hangingPunct="1"/>
              <a:r>
                <a:rPr kumimoji="1" lang="en-US" altLang="zh-CN" sz="2000"/>
                <a:t>Q</a:t>
              </a:r>
              <a:r>
                <a:rPr kumimoji="1" lang="en-US" altLang="zh-CN" sz="2000" baseline="-25000"/>
                <a:t>0</a:t>
              </a:r>
            </a:p>
          </p:txBody>
        </p:sp>
        <p:sp>
          <p:nvSpPr>
            <p:cNvPr id="56403" name="Oval 10"/>
            <p:cNvSpPr>
              <a:spLocks noChangeArrowheads="1"/>
            </p:cNvSpPr>
            <p:nvPr/>
          </p:nvSpPr>
          <p:spPr bwMode="auto">
            <a:xfrm>
              <a:off x="1728" y="1248"/>
              <a:ext cx="96" cy="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6404" name="Line 11"/>
            <p:cNvSpPr>
              <a:spLocks noChangeShapeType="1"/>
            </p:cNvSpPr>
            <p:nvPr/>
          </p:nvSpPr>
          <p:spPr bwMode="auto">
            <a:xfrm>
              <a:off x="1824" y="129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6405" name="Line 12"/>
            <p:cNvSpPr>
              <a:spLocks noChangeShapeType="1"/>
            </p:cNvSpPr>
            <p:nvPr/>
          </p:nvSpPr>
          <p:spPr bwMode="auto">
            <a:xfrm flipV="1">
              <a:off x="1998" y="624"/>
              <a:ext cx="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6406" name="Line 13"/>
            <p:cNvSpPr>
              <a:spLocks noChangeShapeType="1"/>
            </p:cNvSpPr>
            <p:nvPr/>
          </p:nvSpPr>
          <p:spPr bwMode="auto">
            <a:xfrm flipH="1">
              <a:off x="1056" y="624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6407" name="Line 14"/>
            <p:cNvSpPr>
              <a:spLocks noChangeShapeType="1"/>
            </p:cNvSpPr>
            <p:nvPr/>
          </p:nvSpPr>
          <p:spPr bwMode="auto">
            <a:xfrm>
              <a:off x="1056" y="624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6408" name="Line 15"/>
            <p:cNvSpPr>
              <a:spLocks noChangeShapeType="1"/>
            </p:cNvSpPr>
            <p:nvPr/>
          </p:nvSpPr>
          <p:spPr bwMode="auto">
            <a:xfrm>
              <a:off x="1056" y="96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6409" name="Text Box 18"/>
            <p:cNvSpPr txBox="1">
              <a:spLocks noChangeArrowheads="1"/>
            </p:cNvSpPr>
            <p:nvPr/>
          </p:nvSpPr>
          <p:spPr bwMode="auto">
            <a:xfrm>
              <a:off x="1178" y="864"/>
              <a:ext cx="358" cy="2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90000" tIns="46800" rIns="90000" bIns="46800">
              <a:spAutoFit/>
            </a:bodyPr>
            <a:lstStyle/>
            <a:p>
              <a:pPr eaLnBrk="1" hangingPunct="1"/>
              <a:r>
                <a:rPr kumimoji="1" lang="en-US" altLang="zh-CN" sz="2000" dirty="0"/>
                <a:t>D</a:t>
              </a:r>
              <a:r>
                <a:rPr kumimoji="1" lang="en-US" altLang="zh-CN" sz="2000" baseline="-25000" dirty="0"/>
                <a:t>0</a:t>
              </a:r>
            </a:p>
          </p:txBody>
        </p:sp>
        <p:sp>
          <p:nvSpPr>
            <p:cNvPr id="56410" name="AutoShape 19"/>
            <p:cNvSpPr>
              <a:spLocks noChangeArrowheads="1"/>
            </p:cNvSpPr>
            <p:nvPr/>
          </p:nvSpPr>
          <p:spPr bwMode="auto">
            <a:xfrm rot="5400000">
              <a:off x="1248" y="1200"/>
              <a:ext cx="96" cy="96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6411" name="Line 20"/>
            <p:cNvSpPr>
              <a:spLocks noChangeShapeType="1"/>
            </p:cNvSpPr>
            <p:nvPr/>
          </p:nvSpPr>
          <p:spPr bwMode="auto">
            <a:xfrm>
              <a:off x="1040" y="1257"/>
              <a:ext cx="21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6412" name="Text Box 21"/>
            <p:cNvSpPr txBox="1">
              <a:spLocks noChangeArrowheads="1"/>
            </p:cNvSpPr>
            <p:nvPr/>
          </p:nvSpPr>
          <p:spPr bwMode="auto">
            <a:xfrm>
              <a:off x="588" y="1344"/>
              <a:ext cx="420" cy="2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90000" tIns="46800" rIns="90000" bIns="46800">
              <a:spAutoFit/>
            </a:bodyPr>
            <a:lstStyle/>
            <a:p>
              <a:pPr eaLnBrk="1" hangingPunct="1"/>
              <a:r>
                <a:rPr kumimoji="1" lang="en-US" altLang="zh-CN" sz="2000" dirty="0"/>
                <a:t>CP</a:t>
              </a:r>
            </a:p>
          </p:txBody>
        </p:sp>
        <p:sp>
          <p:nvSpPr>
            <p:cNvPr id="56413" name="Text Box 22"/>
            <p:cNvSpPr txBox="1">
              <a:spLocks noChangeArrowheads="1"/>
            </p:cNvSpPr>
            <p:nvPr/>
          </p:nvSpPr>
          <p:spPr bwMode="auto">
            <a:xfrm>
              <a:off x="1344" y="1152"/>
              <a:ext cx="38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eaLnBrk="1" hangingPunct="1"/>
              <a:r>
                <a:rPr kumimoji="1" lang="en-US" altLang="zh-CN" sz="20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56414" name="Rectangle 25"/>
            <p:cNvSpPr>
              <a:spLocks noChangeArrowheads="1"/>
            </p:cNvSpPr>
            <p:nvPr/>
          </p:nvSpPr>
          <p:spPr bwMode="auto">
            <a:xfrm>
              <a:off x="3024" y="768"/>
              <a:ext cx="480" cy="62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6415" name="Text Box 26"/>
            <p:cNvSpPr txBox="1">
              <a:spLocks noChangeArrowheads="1"/>
            </p:cNvSpPr>
            <p:nvPr/>
          </p:nvSpPr>
          <p:spPr bwMode="auto">
            <a:xfrm>
              <a:off x="3216" y="768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eaLnBrk="1" hangingPunct="1"/>
              <a:r>
                <a:rPr kumimoji="1" lang="en-US" altLang="zh-CN" sz="2000"/>
                <a:t>Q</a:t>
              </a:r>
              <a:r>
                <a:rPr kumimoji="1" lang="en-US" altLang="zh-CN" sz="2000" baseline="-25000"/>
                <a:t>1</a:t>
              </a:r>
            </a:p>
          </p:txBody>
        </p:sp>
        <p:sp>
          <p:nvSpPr>
            <p:cNvPr id="56416" name="Line 28"/>
            <p:cNvSpPr>
              <a:spLocks noChangeShapeType="1"/>
            </p:cNvSpPr>
            <p:nvPr/>
          </p:nvSpPr>
          <p:spPr bwMode="auto">
            <a:xfrm>
              <a:off x="3504" y="912"/>
              <a:ext cx="5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6417" name="Oval 29"/>
            <p:cNvSpPr>
              <a:spLocks noChangeArrowheads="1"/>
            </p:cNvSpPr>
            <p:nvPr/>
          </p:nvSpPr>
          <p:spPr bwMode="auto">
            <a:xfrm>
              <a:off x="3504" y="1200"/>
              <a:ext cx="96" cy="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6418" name="Line 30"/>
            <p:cNvSpPr>
              <a:spLocks noChangeShapeType="1"/>
            </p:cNvSpPr>
            <p:nvPr/>
          </p:nvSpPr>
          <p:spPr bwMode="auto">
            <a:xfrm>
              <a:off x="3600" y="124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6419" name="Line 31"/>
            <p:cNvSpPr>
              <a:spLocks noChangeShapeType="1"/>
            </p:cNvSpPr>
            <p:nvPr/>
          </p:nvSpPr>
          <p:spPr bwMode="auto">
            <a:xfrm flipH="1" flipV="1">
              <a:off x="3696" y="517"/>
              <a:ext cx="0" cy="3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6420" name="Line 32"/>
            <p:cNvSpPr>
              <a:spLocks noChangeShapeType="1"/>
            </p:cNvSpPr>
            <p:nvPr/>
          </p:nvSpPr>
          <p:spPr bwMode="auto">
            <a:xfrm flipH="1">
              <a:off x="2277" y="528"/>
              <a:ext cx="141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6421" name="Line 33"/>
            <p:cNvSpPr>
              <a:spLocks noChangeShapeType="1"/>
            </p:cNvSpPr>
            <p:nvPr/>
          </p:nvSpPr>
          <p:spPr bwMode="auto">
            <a:xfrm>
              <a:off x="1748" y="965"/>
              <a:ext cx="801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6422" name="Line 34"/>
            <p:cNvSpPr>
              <a:spLocks noChangeShapeType="1"/>
            </p:cNvSpPr>
            <p:nvPr/>
          </p:nvSpPr>
          <p:spPr bwMode="auto">
            <a:xfrm>
              <a:off x="2736" y="912"/>
              <a:ext cx="14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6423" name="Text Box 35"/>
            <p:cNvSpPr txBox="1">
              <a:spLocks noChangeArrowheads="1"/>
            </p:cNvSpPr>
            <p:nvPr/>
          </p:nvSpPr>
          <p:spPr bwMode="auto">
            <a:xfrm>
              <a:off x="3024" y="816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eaLnBrk="1" hangingPunct="1"/>
              <a:r>
                <a:rPr kumimoji="1" lang="en-US" altLang="zh-CN" sz="2000"/>
                <a:t>D</a:t>
              </a:r>
              <a:r>
                <a:rPr kumimoji="1" lang="en-US" altLang="zh-CN" sz="2000" baseline="-25000"/>
                <a:t>1</a:t>
              </a:r>
            </a:p>
          </p:txBody>
        </p:sp>
        <p:sp>
          <p:nvSpPr>
            <p:cNvPr id="56424" name="AutoShape 36"/>
            <p:cNvSpPr>
              <a:spLocks noChangeArrowheads="1"/>
            </p:cNvSpPr>
            <p:nvPr/>
          </p:nvSpPr>
          <p:spPr bwMode="auto">
            <a:xfrm rot="5400000">
              <a:off x="3024" y="1200"/>
              <a:ext cx="96" cy="96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6425" name="Line 37"/>
            <p:cNvSpPr>
              <a:spLocks noChangeShapeType="1"/>
            </p:cNvSpPr>
            <p:nvPr/>
          </p:nvSpPr>
          <p:spPr bwMode="auto">
            <a:xfrm>
              <a:off x="2880" y="1248"/>
              <a:ext cx="146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6426" name="Line 39"/>
            <p:cNvSpPr>
              <a:spLocks noChangeShapeType="1"/>
            </p:cNvSpPr>
            <p:nvPr/>
          </p:nvSpPr>
          <p:spPr bwMode="auto">
            <a:xfrm>
              <a:off x="2276" y="535"/>
              <a:ext cx="1" cy="2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6427" name="Text Box 40"/>
            <p:cNvSpPr txBox="1">
              <a:spLocks noChangeArrowheads="1"/>
            </p:cNvSpPr>
            <p:nvPr/>
          </p:nvSpPr>
          <p:spPr bwMode="auto">
            <a:xfrm>
              <a:off x="4320" y="576"/>
              <a:ext cx="240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eaLnBrk="1" hangingPunct="1"/>
              <a:r>
                <a:rPr kumimoji="1" lang="en-US" altLang="zh-CN" sz="2000"/>
                <a:t>F</a:t>
              </a:r>
            </a:p>
          </p:txBody>
        </p:sp>
        <p:sp>
          <p:nvSpPr>
            <p:cNvPr id="56428" name="Oval 41"/>
            <p:cNvSpPr>
              <a:spLocks noChangeArrowheads="1"/>
            </p:cNvSpPr>
            <p:nvPr/>
          </p:nvSpPr>
          <p:spPr bwMode="auto">
            <a:xfrm>
              <a:off x="3678" y="873"/>
              <a:ext cx="47" cy="47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6429" name="Line 43"/>
            <p:cNvSpPr>
              <a:spLocks noChangeShapeType="1"/>
            </p:cNvSpPr>
            <p:nvPr/>
          </p:nvSpPr>
          <p:spPr bwMode="auto">
            <a:xfrm>
              <a:off x="2880" y="1248"/>
              <a:ext cx="0" cy="3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pSp>
          <p:nvGrpSpPr>
            <p:cNvPr id="3" name="Group 46"/>
            <p:cNvGrpSpPr>
              <a:grpSpLocks/>
            </p:cNvGrpSpPr>
            <p:nvPr/>
          </p:nvGrpSpPr>
          <p:grpSpPr bwMode="auto">
            <a:xfrm>
              <a:off x="2448" y="738"/>
              <a:ext cx="288" cy="337"/>
              <a:chOff x="2496" y="960"/>
              <a:chExt cx="288" cy="337"/>
            </a:xfrm>
          </p:grpSpPr>
          <p:sp>
            <p:nvSpPr>
              <p:cNvPr id="56444" name="Freeform 47"/>
              <p:cNvSpPr>
                <a:spLocks/>
              </p:cNvSpPr>
              <p:nvPr/>
            </p:nvSpPr>
            <p:spPr bwMode="auto">
              <a:xfrm>
                <a:off x="2550" y="960"/>
                <a:ext cx="48" cy="331"/>
              </a:xfrm>
              <a:custGeom>
                <a:avLst/>
                <a:gdLst>
                  <a:gd name="T0" fmla="*/ 1 w 85"/>
                  <a:gd name="T1" fmla="*/ 0 h 306"/>
                  <a:gd name="T2" fmla="*/ 1 w 85"/>
                  <a:gd name="T3" fmla="*/ 22956 h 306"/>
                  <a:gd name="T4" fmla="*/ 1 w 85"/>
                  <a:gd name="T5" fmla="*/ 58966 h 306"/>
                  <a:gd name="T6" fmla="*/ 0 w 85"/>
                  <a:gd name="T7" fmla="*/ 80728 h 30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5"/>
                  <a:gd name="T13" fmla="*/ 0 h 306"/>
                  <a:gd name="T14" fmla="*/ 85 w 85"/>
                  <a:gd name="T15" fmla="*/ 306 h 30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5" h="306">
                    <a:moveTo>
                      <a:pt x="2" y="0"/>
                    </a:moveTo>
                    <a:cubicBezTo>
                      <a:pt x="14" y="14"/>
                      <a:pt x="61" y="50"/>
                      <a:pt x="73" y="87"/>
                    </a:cubicBezTo>
                    <a:cubicBezTo>
                      <a:pt x="85" y="124"/>
                      <a:pt x="85" y="188"/>
                      <a:pt x="73" y="224"/>
                    </a:cubicBezTo>
                    <a:cubicBezTo>
                      <a:pt x="61" y="260"/>
                      <a:pt x="15" y="289"/>
                      <a:pt x="0" y="306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56445" name="Freeform 48"/>
              <p:cNvSpPr>
                <a:spLocks/>
              </p:cNvSpPr>
              <p:nvPr/>
            </p:nvSpPr>
            <p:spPr bwMode="auto">
              <a:xfrm>
                <a:off x="2552" y="1139"/>
                <a:ext cx="232" cy="158"/>
              </a:xfrm>
              <a:custGeom>
                <a:avLst/>
                <a:gdLst>
                  <a:gd name="T0" fmla="*/ 0 w 384"/>
                  <a:gd name="T1" fmla="*/ 2 h 192"/>
                  <a:gd name="T2" fmla="*/ 1 w 384"/>
                  <a:gd name="T3" fmla="*/ 2 h 192"/>
                  <a:gd name="T4" fmla="*/ 1 w 384"/>
                  <a:gd name="T5" fmla="*/ 2 h 192"/>
                  <a:gd name="T6" fmla="*/ 1 w 384"/>
                  <a:gd name="T7" fmla="*/ 0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4"/>
                  <a:gd name="T13" fmla="*/ 0 h 192"/>
                  <a:gd name="T14" fmla="*/ 384 w 384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4" h="192">
                    <a:moveTo>
                      <a:pt x="0" y="192"/>
                    </a:moveTo>
                    <a:cubicBezTo>
                      <a:pt x="28" y="185"/>
                      <a:pt x="119" y="166"/>
                      <a:pt x="168" y="148"/>
                    </a:cubicBezTo>
                    <a:cubicBezTo>
                      <a:pt x="217" y="130"/>
                      <a:pt x="260" y="109"/>
                      <a:pt x="296" y="84"/>
                    </a:cubicBezTo>
                    <a:cubicBezTo>
                      <a:pt x="332" y="59"/>
                      <a:pt x="366" y="18"/>
                      <a:pt x="384" y="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56446" name="Freeform 49"/>
              <p:cNvSpPr>
                <a:spLocks/>
              </p:cNvSpPr>
              <p:nvPr/>
            </p:nvSpPr>
            <p:spPr bwMode="auto">
              <a:xfrm>
                <a:off x="2544" y="961"/>
                <a:ext cx="232" cy="179"/>
              </a:xfrm>
              <a:custGeom>
                <a:avLst/>
                <a:gdLst>
                  <a:gd name="T0" fmla="*/ 0 w 240"/>
                  <a:gd name="T1" fmla="*/ 0 h 96"/>
                  <a:gd name="T2" fmla="*/ 16 w 240"/>
                  <a:gd name="T3" fmla="*/ 2147483647 h 96"/>
                  <a:gd name="T4" fmla="*/ 23 w 240"/>
                  <a:gd name="T5" fmla="*/ 2147483647 h 96"/>
                  <a:gd name="T6" fmla="*/ 0 60000 65536"/>
                  <a:gd name="T7" fmla="*/ 0 60000 65536"/>
                  <a:gd name="T8" fmla="*/ 0 60000 65536"/>
                  <a:gd name="T9" fmla="*/ 0 w 240"/>
                  <a:gd name="T10" fmla="*/ 0 h 96"/>
                  <a:gd name="T11" fmla="*/ 240 w 240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0" h="96">
                    <a:moveTo>
                      <a:pt x="0" y="0"/>
                    </a:moveTo>
                    <a:cubicBezTo>
                      <a:pt x="76" y="16"/>
                      <a:pt x="152" y="32"/>
                      <a:pt x="192" y="48"/>
                    </a:cubicBezTo>
                    <a:cubicBezTo>
                      <a:pt x="232" y="64"/>
                      <a:pt x="232" y="88"/>
                      <a:pt x="240" y="96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56447" name="Freeform 50"/>
              <p:cNvSpPr>
                <a:spLocks/>
              </p:cNvSpPr>
              <p:nvPr/>
            </p:nvSpPr>
            <p:spPr bwMode="auto">
              <a:xfrm>
                <a:off x="2496" y="960"/>
                <a:ext cx="48" cy="331"/>
              </a:xfrm>
              <a:custGeom>
                <a:avLst/>
                <a:gdLst>
                  <a:gd name="T0" fmla="*/ 1 w 85"/>
                  <a:gd name="T1" fmla="*/ 0 h 306"/>
                  <a:gd name="T2" fmla="*/ 1 w 85"/>
                  <a:gd name="T3" fmla="*/ 22956 h 306"/>
                  <a:gd name="T4" fmla="*/ 1 w 85"/>
                  <a:gd name="T5" fmla="*/ 58966 h 306"/>
                  <a:gd name="T6" fmla="*/ 0 w 85"/>
                  <a:gd name="T7" fmla="*/ 80728 h 30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5"/>
                  <a:gd name="T13" fmla="*/ 0 h 306"/>
                  <a:gd name="T14" fmla="*/ 85 w 85"/>
                  <a:gd name="T15" fmla="*/ 306 h 30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5" h="306">
                    <a:moveTo>
                      <a:pt x="2" y="0"/>
                    </a:moveTo>
                    <a:cubicBezTo>
                      <a:pt x="14" y="14"/>
                      <a:pt x="61" y="50"/>
                      <a:pt x="73" y="87"/>
                    </a:cubicBezTo>
                    <a:cubicBezTo>
                      <a:pt x="85" y="124"/>
                      <a:pt x="85" y="188"/>
                      <a:pt x="73" y="224"/>
                    </a:cubicBezTo>
                    <a:cubicBezTo>
                      <a:pt x="61" y="260"/>
                      <a:pt x="15" y="289"/>
                      <a:pt x="0" y="306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56431" name="Line 51"/>
            <p:cNvSpPr>
              <a:spLocks noChangeShapeType="1"/>
            </p:cNvSpPr>
            <p:nvPr/>
          </p:nvSpPr>
          <p:spPr bwMode="auto">
            <a:xfrm>
              <a:off x="2280" y="810"/>
              <a:ext cx="264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6432" name="Line 52"/>
            <p:cNvSpPr>
              <a:spLocks noChangeShapeType="1"/>
            </p:cNvSpPr>
            <p:nvPr/>
          </p:nvSpPr>
          <p:spPr bwMode="auto">
            <a:xfrm>
              <a:off x="2832" y="91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6433" name="Oval 139"/>
            <p:cNvSpPr>
              <a:spLocks noChangeArrowheads="1"/>
            </p:cNvSpPr>
            <p:nvPr/>
          </p:nvSpPr>
          <p:spPr bwMode="auto">
            <a:xfrm>
              <a:off x="2160" y="960"/>
              <a:ext cx="47" cy="47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6434" name="Line 140"/>
            <p:cNvSpPr>
              <a:spLocks noChangeShapeType="1"/>
            </p:cNvSpPr>
            <p:nvPr/>
          </p:nvSpPr>
          <p:spPr bwMode="auto">
            <a:xfrm flipV="1">
              <a:off x="2172" y="384"/>
              <a:ext cx="4" cy="5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6435" name="Line 141"/>
            <p:cNvSpPr>
              <a:spLocks noChangeShapeType="1"/>
            </p:cNvSpPr>
            <p:nvPr/>
          </p:nvSpPr>
          <p:spPr bwMode="auto">
            <a:xfrm flipH="1" flipV="1">
              <a:off x="2185" y="382"/>
              <a:ext cx="1655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6436" name="Line 142"/>
            <p:cNvSpPr>
              <a:spLocks noChangeShapeType="1"/>
            </p:cNvSpPr>
            <p:nvPr/>
          </p:nvSpPr>
          <p:spPr bwMode="auto">
            <a:xfrm flipH="1" flipV="1">
              <a:off x="3840" y="384"/>
              <a:ext cx="0" cy="3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6437" name="AutoShape 149"/>
            <p:cNvSpPr>
              <a:spLocks noChangeArrowheads="1"/>
            </p:cNvSpPr>
            <p:nvPr/>
          </p:nvSpPr>
          <p:spPr bwMode="auto">
            <a:xfrm>
              <a:off x="4041" y="731"/>
              <a:ext cx="248" cy="240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6438" name="Line 170"/>
            <p:cNvSpPr>
              <a:spLocks noChangeShapeType="1"/>
            </p:cNvSpPr>
            <p:nvPr/>
          </p:nvSpPr>
          <p:spPr bwMode="auto">
            <a:xfrm>
              <a:off x="3840" y="76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6439" name="Line 171"/>
            <p:cNvSpPr>
              <a:spLocks noChangeShapeType="1"/>
            </p:cNvSpPr>
            <p:nvPr/>
          </p:nvSpPr>
          <p:spPr bwMode="auto">
            <a:xfrm>
              <a:off x="1047" y="1248"/>
              <a:ext cx="5" cy="3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6440" name="Line 172"/>
            <p:cNvSpPr>
              <a:spLocks noChangeShapeType="1"/>
            </p:cNvSpPr>
            <p:nvPr/>
          </p:nvSpPr>
          <p:spPr bwMode="auto">
            <a:xfrm flipH="1">
              <a:off x="672" y="1595"/>
              <a:ext cx="22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6441" name="Oval 173"/>
            <p:cNvSpPr>
              <a:spLocks noChangeArrowheads="1"/>
            </p:cNvSpPr>
            <p:nvPr/>
          </p:nvSpPr>
          <p:spPr bwMode="auto">
            <a:xfrm>
              <a:off x="1030" y="1566"/>
              <a:ext cx="47" cy="47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6442" name="Line 174"/>
            <p:cNvSpPr>
              <a:spLocks noChangeShapeType="1"/>
            </p:cNvSpPr>
            <p:nvPr/>
          </p:nvSpPr>
          <p:spPr bwMode="auto">
            <a:xfrm>
              <a:off x="4292" y="855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6443" name="Text Box 175"/>
            <p:cNvSpPr txBox="1">
              <a:spLocks noChangeArrowheads="1"/>
            </p:cNvSpPr>
            <p:nvPr/>
          </p:nvSpPr>
          <p:spPr bwMode="auto">
            <a:xfrm>
              <a:off x="3072" y="1104"/>
              <a:ext cx="38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eaLnBrk="1" hangingPunct="1"/>
              <a:r>
                <a:rPr kumimoji="1" lang="en-US" altLang="zh-CN" sz="2000">
                  <a:solidFill>
                    <a:schemeClr val="accent2"/>
                  </a:solidFill>
                </a:rPr>
                <a:t>1</a:t>
              </a:r>
            </a:p>
          </p:txBody>
        </p:sp>
      </p:grpSp>
      <p:sp>
        <p:nvSpPr>
          <p:cNvPr id="397489" name="Text Box 177"/>
          <p:cNvSpPr txBox="1">
            <a:spLocks noChangeArrowheads="1"/>
          </p:cNvSpPr>
          <p:nvPr/>
        </p:nvSpPr>
        <p:spPr bwMode="auto">
          <a:xfrm>
            <a:off x="0" y="1823864"/>
            <a:ext cx="7620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/>
            <a:r>
              <a:rPr kumimoji="1" lang="zh-CN" altLang="en-US" sz="2000"/>
              <a:t>解：</a:t>
            </a:r>
          </a:p>
        </p:txBody>
      </p:sp>
      <p:sp>
        <p:nvSpPr>
          <p:cNvPr id="397497" name="Text Box 185"/>
          <p:cNvSpPr txBox="1">
            <a:spLocks noChangeArrowheads="1"/>
          </p:cNvSpPr>
          <p:nvPr/>
        </p:nvSpPr>
        <p:spPr bwMode="auto">
          <a:xfrm>
            <a:off x="3313113" y="2204864"/>
            <a:ext cx="1219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/>
            <a:r>
              <a:rPr kumimoji="1" lang="zh-CN" altLang="en-US" sz="2000">
                <a:solidFill>
                  <a:srgbClr val="FF3300"/>
                </a:solidFill>
              </a:rPr>
              <a:t>摩尔型</a:t>
            </a:r>
          </a:p>
        </p:txBody>
      </p:sp>
      <p:sp>
        <p:nvSpPr>
          <p:cNvPr id="397498" name="Text Box 186"/>
          <p:cNvSpPr txBox="1">
            <a:spLocks noChangeArrowheads="1"/>
          </p:cNvSpPr>
          <p:nvPr/>
        </p:nvSpPr>
        <p:spPr bwMode="auto">
          <a:xfrm>
            <a:off x="493713" y="2662064"/>
            <a:ext cx="2362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/>
            <a:r>
              <a:rPr kumimoji="1" lang="en-US" altLang="zh-CN" sz="2000"/>
              <a:t>2</a:t>
            </a:r>
            <a:r>
              <a:rPr kumimoji="1" lang="zh-CN" altLang="en-US" sz="2000"/>
              <a:t>、激励方程 ：</a:t>
            </a:r>
          </a:p>
        </p:txBody>
      </p:sp>
      <p:graphicFrame>
        <p:nvGraphicFramePr>
          <p:cNvPr id="397499" name="Object 187"/>
          <p:cNvGraphicFramePr>
            <a:graphicFrameLocks noChangeAspect="1"/>
          </p:cNvGraphicFramePr>
          <p:nvPr/>
        </p:nvGraphicFramePr>
        <p:xfrm>
          <a:off x="2681288" y="2966864"/>
          <a:ext cx="16002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1" name="公式" r:id="rId5" imgW="901440" imgH="241200" progId="Equation.3">
                  <p:embed/>
                </p:oleObj>
              </mc:Choice>
              <mc:Fallback>
                <p:oleObj name="公式" r:id="rId5" imgW="901440" imgH="241200" progId="Equation.3">
                  <p:embed/>
                  <p:pic>
                    <p:nvPicPr>
                      <p:cNvPr id="0" name="Object 1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1288" y="2966864"/>
                        <a:ext cx="1600200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7500" name="Text Box 188"/>
          <p:cNvSpPr txBox="1">
            <a:spLocks noChangeArrowheads="1"/>
          </p:cNvSpPr>
          <p:nvPr/>
        </p:nvSpPr>
        <p:spPr bwMode="auto">
          <a:xfrm>
            <a:off x="493713" y="3347864"/>
            <a:ext cx="2362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/>
            <a:r>
              <a:rPr kumimoji="1" lang="en-US" altLang="zh-CN" sz="2000"/>
              <a:t>3</a:t>
            </a:r>
            <a:r>
              <a:rPr kumimoji="1" lang="zh-CN" altLang="en-US" sz="2000"/>
              <a:t>、状态方程  ：</a:t>
            </a:r>
          </a:p>
        </p:txBody>
      </p:sp>
      <p:graphicFrame>
        <p:nvGraphicFramePr>
          <p:cNvPr id="397501" name="Object 189"/>
          <p:cNvGraphicFramePr>
            <a:graphicFrameLocks noChangeAspect="1"/>
          </p:cNvGraphicFramePr>
          <p:nvPr/>
        </p:nvGraphicFramePr>
        <p:xfrm>
          <a:off x="2681288" y="3347864"/>
          <a:ext cx="121602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2" name="公式" r:id="rId7" imgW="685800" imgH="241200" progId="Equation.3">
                  <p:embed/>
                </p:oleObj>
              </mc:Choice>
              <mc:Fallback>
                <p:oleObj name="公式" r:id="rId7" imgW="685800" imgH="241200" progId="Equation.3">
                  <p:embed/>
                  <p:pic>
                    <p:nvPicPr>
                      <p:cNvPr id="0" name="Object 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1288" y="3347864"/>
                        <a:ext cx="1216025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502" name="Object 190"/>
          <p:cNvGraphicFramePr>
            <a:graphicFrameLocks noChangeAspect="1"/>
          </p:cNvGraphicFramePr>
          <p:nvPr/>
        </p:nvGraphicFramePr>
        <p:xfrm>
          <a:off x="2670175" y="3728864"/>
          <a:ext cx="18034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3" name="公式" r:id="rId9" imgW="1015920" imgH="241200" progId="Equation.3">
                  <p:embed/>
                </p:oleObj>
              </mc:Choice>
              <mc:Fallback>
                <p:oleObj name="公式" r:id="rId9" imgW="1015920" imgH="241200" progId="Equation.3">
                  <p:embed/>
                  <p:pic>
                    <p:nvPicPr>
                      <p:cNvPr id="0" name="Object 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175" y="3728864"/>
                        <a:ext cx="1803400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7503" name="Text Box 191"/>
          <p:cNvSpPr txBox="1">
            <a:spLocks noChangeArrowheads="1"/>
          </p:cNvSpPr>
          <p:nvPr/>
        </p:nvSpPr>
        <p:spPr bwMode="auto">
          <a:xfrm>
            <a:off x="493713" y="4109864"/>
            <a:ext cx="2362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/>
            <a:r>
              <a:rPr kumimoji="1" lang="en-US" altLang="zh-CN" sz="2000"/>
              <a:t>4</a:t>
            </a:r>
            <a:r>
              <a:rPr kumimoji="1" lang="zh-CN" altLang="en-US" sz="2000"/>
              <a:t>、输出方程 ：</a:t>
            </a:r>
          </a:p>
        </p:txBody>
      </p:sp>
      <p:graphicFrame>
        <p:nvGraphicFramePr>
          <p:cNvPr id="397504" name="Object 192"/>
          <p:cNvGraphicFramePr>
            <a:graphicFrameLocks noChangeAspect="1"/>
          </p:cNvGraphicFramePr>
          <p:nvPr/>
        </p:nvGraphicFramePr>
        <p:xfrm>
          <a:off x="2681288" y="4109864"/>
          <a:ext cx="11938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4" name="公式" r:id="rId11" imgW="672840" imgH="241200" progId="Equation.3">
                  <p:embed/>
                </p:oleObj>
              </mc:Choice>
              <mc:Fallback>
                <p:oleObj name="公式" r:id="rId11" imgW="672840" imgH="241200" progId="Equation.3">
                  <p:embed/>
                  <p:pic>
                    <p:nvPicPr>
                      <p:cNvPr id="0" name="Object 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1288" y="4109864"/>
                        <a:ext cx="1193800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7506" name="Text Box 194"/>
          <p:cNvSpPr txBox="1">
            <a:spLocks noChangeArrowheads="1"/>
          </p:cNvSpPr>
          <p:nvPr/>
        </p:nvSpPr>
        <p:spPr bwMode="auto">
          <a:xfrm>
            <a:off x="569913" y="4643264"/>
            <a:ext cx="2362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/>
            <a:r>
              <a:rPr kumimoji="1" lang="en-US" altLang="zh-CN" sz="2000"/>
              <a:t>5</a:t>
            </a:r>
            <a:r>
              <a:rPr kumimoji="1" lang="zh-CN" altLang="en-US" sz="2000"/>
              <a:t>、状态转换表：</a:t>
            </a:r>
          </a:p>
        </p:txBody>
      </p:sp>
      <p:sp>
        <p:nvSpPr>
          <p:cNvPr id="397507" name="Text Box 195"/>
          <p:cNvSpPr txBox="1">
            <a:spLocks noChangeArrowheads="1"/>
          </p:cNvSpPr>
          <p:nvPr/>
        </p:nvSpPr>
        <p:spPr bwMode="auto">
          <a:xfrm>
            <a:off x="569913" y="5176664"/>
            <a:ext cx="2362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/>
            <a:r>
              <a:rPr kumimoji="1" lang="en-US" altLang="zh-CN" sz="2000"/>
              <a:t>6</a:t>
            </a:r>
            <a:r>
              <a:rPr kumimoji="1" lang="zh-CN" altLang="en-US" sz="2000"/>
              <a:t>、状态转移图：</a:t>
            </a:r>
          </a:p>
        </p:txBody>
      </p:sp>
      <p:sp>
        <p:nvSpPr>
          <p:cNvPr id="397508" name="Text Box 196"/>
          <p:cNvSpPr txBox="1">
            <a:spLocks noChangeArrowheads="1"/>
          </p:cNvSpPr>
          <p:nvPr/>
        </p:nvSpPr>
        <p:spPr bwMode="auto">
          <a:xfrm>
            <a:off x="7696200" y="3124200"/>
            <a:ext cx="457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/>
            <a:r>
              <a:rPr kumimoji="1" lang="en-US" altLang="zh-CN" sz="20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397509" name="Text Box 197"/>
          <p:cNvSpPr txBox="1">
            <a:spLocks noChangeArrowheads="1"/>
          </p:cNvSpPr>
          <p:nvPr/>
        </p:nvSpPr>
        <p:spPr bwMode="auto">
          <a:xfrm>
            <a:off x="7010400" y="3124200"/>
            <a:ext cx="457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/>
            <a:r>
              <a:rPr kumimoji="1" lang="en-US" altLang="zh-CN" sz="200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397510" name="Text Box 198"/>
          <p:cNvSpPr txBox="1">
            <a:spLocks noChangeArrowheads="1"/>
          </p:cNvSpPr>
          <p:nvPr/>
        </p:nvSpPr>
        <p:spPr bwMode="auto">
          <a:xfrm>
            <a:off x="7696200" y="3505200"/>
            <a:ext cx="457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/>
            <a:r>
              <a:rPr kumimoji="1" lang="en-US" altLang="zh-CN" sz="200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397511" name="Text Box 199"/>
          <p:cNvSpPr txBox="1">
            <a:spLocks noChangeArrowheads="1"/>
          </p:cNvSpPr>
          <p:nvPr/>
        </p:nvSpPr>
        <p:spPr bwMode="auto">
          <a:xfrm>
            <a:off x="7010400" y="3505200"/>
            <a:ext cx="457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/>
            <a:r>
              <a:rPr kumimoji="1" lang="en-US" altLang="zh-CN" sz="20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397512" name="Text Box 200"/>
          <p:cNvSpPr txBox="1">
            <a:spLocks noChangeArrowheads="1"/>
          </p:cNvSpPr>
          <p:nvPr/>
        </p:nvSpPr>
        <p:spPr bwMode="auto">
          <a:xfrm>
            <a:off x="7710488" y="3914775"/>
            <a:ext cx="457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/>
            <a:r>
              <a:rPr kumimoji="1" lang="en-US" altLang="zh-CN" sz="20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397513" name="Text Box 201"/>
          <p:cNvSpPr txBox="1">
            <a:spLocks noChangeArrowheads="1"/>
          </p:cNvSpPr>
          <p:nvPr/>
        </p:nvSpPr>
        <p:spPr bwMode="auto">
          <a:xfrm>
            <a:off x="7010400" y="3917950"/>
            <a:ext cx="457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/>
            <a:r>
              <a:rPr kumimoji="1" lang="en-US" altLang="zh-CN" sz="20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397514" name="Text Box 202"/>
          <p:cNvSpPr txBox="1">
            <a:spLocks noChangeArrowheads="1"/>
          </p:cNvSpPr>
          <p:nvPr/>
        </p:nvSpPr>
        <p:spPr bwMode="auto">
          <a:xfrm>
            <a:off x="8382000" y="3124200"/>
            <a:ext cx="457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/>
            <a:r>
              <a:rPr kumimoji="1" lang="en-US" altLang="zh-CN" sz="200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397515" name="Text Box 203"/>
          <p:cNvSpPr txBox="1">
            <a:spLocks noChangeArrowheads="1"/>
          </p:cNvSpPr>
          <p:nvPr/>
        </p:nvSpPr>
        <p:spPr bwMode="auto">
          <a:xfrm>
            <a:off x="8382000" y="3494088"/>
            <a:ext cx="457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/>
            <a:r>
              <a:rPr kumimoji="1" lang="en-US" altLang="zh-CN" sz="200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397516" name="Text Box 204"/>
          <p:cNvSpPr txBox="1">
            <a:spLocks noChangeArrowheads="1"/>
          </p:cNvSpPr>
          <p:nvPr/>
        </p:nvSpPr>
        <p:spPr bwMode="auto">
          <a:xfrm>
            <a:off x="8364538" y="3886200"/>
            <a:ext cx="457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/>
            <a:r>
              <a:rPr kumimoji="1" lang="en-US" altLang="zh-CN" sz="200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397517" name="Text Box 205"/>
          <p:cNvSpPr txBox="1">
            <a:spLocks noChangeArrowheads="1"/>
          </p:cNvSpPr>
          <p:nvPr/>
        </p:nvSpPr>
        <p:spPr bwMode="auto">
          <a:xfrm>
            <a:off x="7751763" y="4281488"/>
            <a:ext cx="457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/>
            <a:r>
              <a:rPr kumimoji="1" lang="en-US" altLang="zh-CN" sz="200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397518" name="Text Box 206"/>
          <p:cNvSpPr txBox="1">
            <a:spLocks noChangeArrowheads="1"/>
          </p:cNvSpPr>
          <p:nvPr/>
        </p:nvSpPr>
        <p:spPr bwMode="auto">
          <a:xfrm>
            <a:off x="7023100" y="4283075"/>
            <a:ext cx="457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/>
            <a:r>
              <a:rPr kumimoji="1" lang="en-US" altLang="zh-CN" sz="200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397519" name="Text Box 207"/>
          <p:cNvSpPr txBox="1">
            <a:spLocks noChangeArrowheads="1"/>
          </p:cNvSpPr>
          <p:nvPr/>
        </p:nvSpPr>
        <p:spPr bwMode="auto">
          <a:xfrm>
            <a:off x="8366125" y="4264025"/>
            <a:ext cx="457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/>
            <a:r>
              <a:rPr kumimoji="1" lang="en-US" altLang="zh-CN" sz="2000">
                <a:solidFill>
                  <a:schemeClr val="accent2"/>
                </a:solidFill>
              </a:rPr>
              <a:t>1</a:t>
            </a:r>
          </a:p>
        </p:txBody>
      </p:sp>
      <p:grpSp>
        <p:nvGrpSpPr>
          <p:cNvPr id="5" name="Group 208"/>
          <p:cNvGrpSpPr>
            <a:grpSpLocks/>
          </p:cNvGrpSpPr>
          <p:nvPr/>
        </p:nvGrpSpPr>
        <p:grpSpPr bwMode="auto">
          <a:xfrm>
            <a:off x="6477000" y="4876800"/>
            <a:ext cx="2133600" cy="1814513"/>
            <a:chOff x="2928" y="1977"/>
            <a:chExt cx="1344" cy="1143"/>
          </a:xfrm>
        </p:grpSpPr>
        <p:sp>
          <p:nvSpPr>
            <p:cNvPr id="56391" name="Line 209"/>
            <p:cNvSpPr>
              <a:spLocks noChangeShapeType="1"/>
            </p:cNvSpPr>
            <p:nvPr/>
          </p:nvSpPr>
          <p:spPr bwMode="auto">
            <a:xfrm>
              <a:off x="4080" y="235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6392" name="Line 210"/>
            <p:cNvSpPr>
              <a:spLocks noChangeShapeType="1"/>
            </p:cNvSpPr>
            <p:nvPr/>
          </p:nvSpPr>
          <p:spPr bwMode="auto">
            <a:xfrm>
              <a:off x="3264" y="2169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6393" name="Line 211"/>
            <p:cNvSpPr>
              <a:spLocks noChangeShapeType="1"/>
            </p:cNvSpPr>
            <p:nvPr/>
          </p:nvSpPr>
          <p:spPr bwMode="auto">
            <a:xfrm flipH="1">
              <a:off x="3264" y="292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6394" name="Line 212"/>
            <p:cNvSpPr>
              <a:spLocks noChangeShapeType="1"/>
            </p:cNvSpPr>
            <p:nvPr/>
          </p:nvSpPr>
          <p:spPr bwMode="auto">
            <a:xfrm flipH="1" flipV="1">
              <a:off x="3120" y="2304"/>
              <a:ext cx="0" cy="4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6395" name="Oval 213"/>
            <p:cNvSpPr>
              <a:spLocks noChangeArrowheads="1"/>
            </p:cNvSpPr>
            <p:nvPr/>
          </p:nvSpPr>
          <p:spPr bwMode="auto">
            <a:xfrm>
              <a:off x="3936" y="2784"/>
              <a:ext cx="336" cy="336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1" hangingPunct="1">
                <a:spcBef>
                  <a:spcPct val="0"/>
                </a:spcBef>
              </a:pPr>
              <a:r>
                <a:rPr kumimoji="1" lang="en-US" altLang="zh-CN" sz="2000"/>
                <a:t>10/0</a:t>
              </a:r>
              <a:endParaRPr kumimoji="1" lang="en-US" altLang="zh-CN" sz="2000" baseline="-25000"/>
            </a:p>
          </p:txBody>
        </p:sp>
        <p:sp>
          <p:nvSpPr>
            <p:cNvPr id="56396" name="Oval 214"/>
            <p:cNvSpPr>
              <a:spLocks noChangeArrowheads="1"/>
            </p:cNvSpPr>
            <p:nvPr/>
          </p:nvSpPr>
          <p:spPr bwMode="auto">
            <a:xfrm>
              <a:off x="2928" y="2784"/>
              <a:ext cx="336" cy="336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1" hangingPunct="1">
                <a:spcBef>
                  <a:spcPct val="0"/>
                </a:spcBef>
              </a:pPr>
              <a:r>
                <a:rPr kumimoji="1" lang="en-US" altLang="zh-CN" sz="2000"/>
                <a:t>11/1</a:t>
              </a:r>
              <a:endParaRPr kumimoji="1" lang="en-US" altLang="zh-CN" sz="2000" baseline="-25000"/>
            </a:p>
          </p:txBody>
        </p:sp>
        <p:sp>
          <p:nvSpPr>
            <p:cNvPr id="56397" name="Oval 215"/>
            <p:cNvSpPr>
              <a:spLocks noChangeArrowheads="1"/>
            </p:cNvSpPr>
            <p:nvPr/>
          </p:nvSpPr>
          <p:spPr bwMode="auto">
            <a:xfrm>
              <a:off x="2928" y="1977"/>
              <a:ext cx="336" cy="336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1" hangingPunct="1">
                <a:spcBef>
                  <a:spcPct val="0"/>
                </a:spcBef>
              </a:pPr>
              <a:r>
                <a:rPr kumimoji="1" lang="en-US" altLang="zh-CN" sz="2000"/>
                <a:t>00/0</a:t>
              </a:r>
              <a:endParaRPr kumimoji="1" lang="en-US" altLang="zh-CN" sz="2000" baseline="-25000"/>
            </a:p>
          </p:txBody>
        </p:sp>
        <p:sp>
          <p:nvSpPr>
            <p:cNvPr id="56398" name="Oval 216"/>
            <p:cNvSpPr>
              <a:spLocks noChangeArrowheads="1"/>
            </p:cNvSpPr>
            <p:nvPr/>
          </p:nvSpPr>
          <p:spPr bwMode="auto">
            <a:xfrm>
              <a:off x="3888" y="1977"/>
              <a:ext cx="336" cy="336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1" hangingPunct="1">
                <a:spcBef>
                  <a:spcPct val="0"/>
                </a:spcBef>
              </a:pPr>
              <a:r>
                <a:rPr kumimoji="1" lang="en-US" altLang="zh-CN" sz="2000"/>
                <a:t>01/0</a:t>
              </a:r>
              <a:endParaRPr kumimoji="1" lang="en-US" altLang="zh-CN" sz="2000" baseline="-25000"/>
            </a:p>
          </p:txBody>
        </p:sp>
        <p:graphicFrame>
          <p:nvGraphicFramePr>
            <p:cNvPr id="56327" name="Object 217"/>
            <p:cNvGraphicFramePr>
              <a:graphicFrameLocks noChangeAspect="1"/>
            </p:cNvGraphicFramePr>
            <p:nvPr/>
          </p:nvGraphicFramePr>
          <p:xfrm>
            <a:off x="3264" y="2352"/>
            <a:ext cx="67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25" name="Equation" r:id="rId13" imgW="622080" imgH="241200" progId="Equation.3">
                    <p:embed/>
                  </p:oleObj>
                </mc:Choice>
                <mc:Fallback>
                  <p:oleObj name="Equation" r:id="rId13" imgW="622080" imgH="241200" progId="Equation.3">
                    <p:embed/>
                    <p:pic>
                      <p:nvPicPr>
                        <p:cNvPr id="0" name="Object 2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2352"/>
                          <a:ext cx="67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7531" name="Text Box 219"/>
          <p:cNvSpPr txBox="1">
            <a:spLocks noChangeArrowheads="1"/>
          </p:cNvSpPr>
          <p:nvPr/>
        </p:nvSpPr>
        <p:spPr bwMode="auto">
          <a:xfrm>
            <a:off x="457200" y="5710064"/>
            <a:ext cx="2362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/>
            <a:r>
              <a:rPr kumimoji="1" lang="en-US" altLang="zh-CN" sz="2000"/>
              <a:t>7</a:t>
            </a:r>
            <a:r>
              <a:rPr kumimoji="1" lang="zh-CN" altLang="en-US" sz="2000"/>
              <a:t>、功能描述：</a:t>
            </a:r>
          </a:p>
        </p:txBody>
      </p:sp>
      <p:sp>
        <p:nvSpPr>
          <p:cNvPr id="397533" name="Line 221"/>
          <p:cNvSpPr>
            <a:spLocks noChangeShapeType="1"/>
          </p:cNvSpPr>
          <p:nvPr/>
        </p:nvSpPr>
        <p:spPr bwMode="auto">
          <a:xfrm flipV="1">
            <a:off x="2743200" y="3805064"/>
            <a:ext cx="2971800" cy="990600"/>
          </a:xfrm>
          <a:prstGeom prst="line">
            <a:avLst/>
          </a:prstGeom>
          <a:noFill/>
          <a:ln w="19050">
            <a:solidFill>
              <a:srgbClr val="CC3399"/>
            </a:solidFill>
            <a:prstDash val="dash"/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97534" name="Line 222"/>
          <p:cNvSpPr>
            <a:spLocks noChangeShapeType="1"/>
          </p:cNvSpPr>
          <p:nvPr/>
        </p:nvSpPr>
        <p:spPr bwMode="auto">
          <a:xfrm flipV="1">
            <a:off x="2667000" y="5252864"/>
            <a:ext cx="3352800" cy="152400"/>
          </a:xfrm>
          <a:prstGeom prst="line">
            <a:avLst/>
          </a:prstGeom>
          <a:noFill/>
          <a:ln w="19050">
            <a:solidFill>
              <a:srgbClr val="CC3399"/>
            </a:solidFill>
            <a:prstDash val="dash"/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97535" name="Text Box 223"/>
          <p:cNvSpPr txBox="1">
            <a:spLocks noChangeArrowheads="1"/>
          </p:cNvSpPr>
          <p:nvPr/>
        </p:nvSpPr>
        <p:spPr bwMode="auto">
          <a:xfrm>
            <a:off x="6973888" y="1512888"/>
            <a:ext cx="2057400" cy="396875"/>
          </a:xfrm>
          <a:prstGeom prst="rect">
            <a:avLst/>
          </a:prstGeom>
          <a:gradFill rotWithShape="0">
            <a:gsLst>
              <a:gs pos="0">
                <a:srgbClr val="5E1847"/>
              </a:gs>
              <a:gs pos="50000">
                <a:srgbClr val="CC3399"/>
              </a:gs>
              <a:gs pos="100000">
                <a:srgbClr val="5E1847"/>
              </a:gs>
            </a:gsLst>
            <a:lin ang="5400000" scaled="1"/>
          </a:gradFill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/>
            <a:r>
              <a:rPr kumimoji="1" lang="zh-CN" altLang="en-US" sz="2000">
                <a:solidFill>
                  <a:schemeClr val="bg1"/>
                </a:solidFill>
              </a:rPr>
              <a:t>演示</a:t>
            </a:r>
            <a:r>
              <a:rPr kumimoji="1" lang="en-US" altLang="zh-CN" sz="2000">
                <a:solidFill>
                  <a:schemeClr val="bg1"/>
                </a:solidFill>
              </a:rPr>
              <a:t>_</a:t>
            </a:r>
            <a:r>
              <a:rPr kumimoji="1" lang="zh-CN" altLang="en-US" sz="2000">
                <a:solidFill>
                  <a:schemeClr val="bg1"/>
                </a:solidFill>
              </a:rPr>
              <a:t>模</a:t>
            </a:r>
            <a:r>
              <a:rPr kumimoji="1" lang="en-US" altLang="zh-CN" sz="2000">
                <a:solidFill>
                  <a:schemeClr val="bg1"/>
                </a:solidFill>
              </a:rPr>
              <a:t>4</a:t>
            </a:r>
            <a:r>
              <a:rPr kumimoji="1" lang="zh-CN" altLang="en-US" sz="2000">
                <a:solidFill>
                  <a:schemeClr val="bg1"/>
                </a:solidFill>
              </a:rPr>
              <a:t>计数器</a:t>
            </a:r>
          </a:p>
        </p:txBody>
      </p:sp>
      <p:sp>
        <p:nvSpPr>
          <p:cNvPr id="96" name="Text Box 76"/>
          <p:cNvSpPr txBox="1">
            <a:spLocks noChangeArrowheads="1"/>
          </p:cNvSpPr>
          <p:nvPr/>
        </p:nvSpPr>
        <p:spPr bwMode="auto">
          <a:xfrm>
            <a:off x="125423" y="58057"/>
            <a:ext cx="2867025" cy="402291"/>
          </a:xfrm>
          <a:prstGeom prst="rect">
            <a:avLst/>
          </a:prstGeom>
          <a:gradFill rotWithShape="0">
            <a:gsLst>
              <a:gs pos="0">
                <a:srgbClr val="5E1847"/>
              </a:gs>
              <a:gs pos="50000">
                <a:srgbClr val="CC3399"/>
              </a:gs>
              <a:gs pos="100000">
                <a:srgbClr val="5E1847"/>
              </a:gs>
            </a:gsLst>
            <a:lin ang="5400000" scaled="1"/>
          </a:gradFill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dirty="0">
                <a:solidFill>
                  <a:schemeClr val="bg1"/>
                </a:solidFill>
                <a:latin typeface="Times New Roman" pitchFamily="18" charset="0"/>
              </a:rPr>
              <a:t>时序逻辑电路分析</a:t>
            </a:r>
          </a:p>
        </p:txBody>
      </p:sp>
      <p:sp>
        <p:nvSpPr>
          <p:cNvPr id="97" name="Text Box 218"/>
          <p:cNvSpPr txBox="1">
            <a:spLocks noChangeArrowheads="1"/>
          </p:cNvSpPr>
          <p:nvPr/>
        </p:nvSpPr>
        <p:spPr bwMode="auto">
          <a:xfrm>
            <a:off x="2771800" y="5877272"/>
            <a:ext cx="2895600" cy="415925"/>
          </a:xfrm>
          <a:prstGeom prst="rect">
            <a:avLst/>
          </a:prstGeom>
          <a:noFill/>
          <a:ln w="19050">
            <a:solidFill>
              <a:srgbClr val="CC3399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/>
            <a:r>
              <a:rPr kumimoji="1" lang="zh-CN" altLang="en-US" sz="2000" dirty="0"/>
              <a:t>同步四进制加法计数器</a:t>
            </a:r>
          </a:p>
        </p:txBody>
      </p:sp>
      <p:sp>
        <p:nvSpPr>
          <p:cNvPr id="98" name="Text Box 218"/>
          <p:cNvSpPr txBox="1">
            <a:spLocks noChangeArrowheads="1"/>
          </p:cNvSpPr>
          <p:nvPr/>
        </p:nvSpPr>
        <p:spPr bwMode="auto">
          <a:xfrm>
            <a:off x="2777165" y="6341397"/>
            <a:ext cx="2895600" cy="415925"/>
          </a:xfrm>
          <a:prstGeom prst="rect">
            <a:avLst/>
          </a:prstGeom>
          <a:noFill/>
          <a:ln w="19050">
            <a:solidFill>
              <a:srgbClr val="CC3399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/>
            <a:r>
              <a:rPr kumimoji="1" lang="zh-CN" altLang="en-US" sz="2000" dirty="0"/>
              <a:t>同步模</a:t>
            </a:r>
            <a:r>
              <a:rPr kumimoji="1" lang="en-US" altLang="zh-CN" sz="2000" dirty="0"/>
              <a:t>4</a:t>
            </a:r>
            <a:r>
              <a:rPr kumimoji="1" lang="zh-CN" altLang="en-US" sz="2000" dirty="0"/>
              <a:t>加法计数器</a:t>
            </a:r>
          </a:p>
        </p:txBody>
      </p:sp>
      <p:sp>
        <p:nvSpPr>
          <p:cNvPr id="99" name="Text Box 218"/>
          <p:cNvSpPr txBox="1">
            <a:spLocks noChangeArrowheads="1"/>
          </p:cNvSpPr>
          <p:nvPr/>
        </p:nvSpPr>
        <p:spPr bwMode="auto">
          <a:xfrm>
            <a:off x="2565219" y="5428343"/>
            <a:ext cx="3265760" cy="402291"/>
          </a:xfrm>
          <a:prstGeom prst="rect">
            <a:avLst/>
          </a:prstGeom>
          <a:noFill/>
          <a:ln w="19050">
            <a:solidFill>
              <a:srgbClr val="CC3399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eaLnBrk="1" hangingPunct="1"/>
            <a:r>
              <a:rPr kumimoji="1" lang="zh-CN" altLang="en-US" sz="2000" dirty="0"/>
              <a:t>同步二位二进制加法计数器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50" grpId="0" autoUpdateAnimBg="0"/>
      <p:bldP spid="397489" grpId="0" autoUpdateAnimBg="0"/>
      <p:bldP spid="397497" grpId="0" autoUpdateAnimBg="0"/>
      <p:bldP spid="397498" grpId="0" autoUpdateAnimBg="0"/>
      <p:bldP spid="397500" grpId="0" autoUpdateAnimBg="0"/>
      <p:bldP spid="397503" grpId="0" autoUpdateAnimBg="0"/>
      <p:bldP spid="397506" grpId="0" autoUpdateAnimBg="0"/>
      <p:bldP spid="397507" grpId="0" autoUpdateAnimBg="0"/>
      <p:bldP spid="397508" grpId="0" autoUpdateAnimBg="0"/>
      <p:bldP spid="397509" grpId="0" autoUpdateAnimBg="0"/>
      <p:bldP spid="397510" grpId="0" autoUpdateAnimBg="0"/>
      <p:bldP spid="397511" grpId="0" autoUpdateAnimBg="0"/>
      <p:bldP spid="397512" grpId="0" autoUpdateAnimBg="0"/>
      <p:bldP spid="397513" grpId="0" autoUpdateAnimBg="0"/>
      <p:bldP spid="397514" grpId="0" autoUpdateAnimBg="0"/>
      <p:bldP spid="397515" grpId="0" autoUpdateAnimBg="0"/>
      <p:bldP spid="397516" grpId="0" autoUpdateAnimBg="0"/>
      <p:bldP spid="397517" grpId="0" autoUpdateAnimBg="0"/>
      <p:bldP spid="397518" grpId="0" autoUpdateAnimBg="0"/>
      <p:bldP spid="397519" grpId="0" autoUpdateAnimBg="0"/>
      <p:bldP spid="397531" grpId="0" autoUpdateAnimBg="0"/>
      <p:bldP spid="397533" grpId="0" animBg="1"/>
      <p:bldP spid="397534" grpId="0" animBg="1"/>
      <p:bldP spid="397535" grpId="0" animBg="1" autoUpdateAnimBg="0"/>
      <p:bldP spid="97" grpId="0" animBg="1" autoUpdateAnimBg="0"/>
      <p:bldP spid="98" grpId="0" animBg="1" autoUpdateAnimBg="0"/>
      <p:bldP spid="99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772400" y="6553200"/>
            <a:ext cx="1371600" cy="304800"/>
          </a:xfrm>
        </p:spPr>
        <p:txBody>
          <a:bodyPr/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20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例题</a:t>
            </a:r>
            <a:r>
              <a:rPr lang="en-US" altLang="zh-CN" sz="20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1</a:t>
            </a:r>
          </a:p>
        </p:txBody>
      </p:sp>
      <p:grpSp>
        <p:nvGrpSpPr>
          <p:cNvPr id="2" name="Group 90"/>
          <p:cNvGrpSpPr>
            <a:grpSpLocks/>
          </p:cNvGrpSpPr>
          <p:nvPr/>
        </p:nvGrpSpPr>
        <p:grpSpPr bwMode="auto">
          <a:xfrm>
            <a:off x="425450" y="5700713"/>
            <a:ext cx="8602663" cy="930275"/>
            <a:chOff x="341" y="2640"/>
            <a:chExt cx="5419" cy="586"/>
          </a:xfrm>
        </p:grpSpPr>
        <p:sp>
          <p:nvSpPr>
            <p:cNvPr id="34924" name="Rectangle 65" descr="浅色横线"/>
            <p:cNvSpPr>
              <a:spLocks noChangeArrowheads="1"/>
            </p:cNvSpPr>
            <p:nvPr/>
          </p:nvSpPr>
          <p:spPr bwMode="auto">
            <a:xfrm>
              <a:off x="576" y="2832"/>
              <a:ext cx="5184" cy="288"/>
            </a:xfrm>
            <a:prstGeom prst="rect">
              <a:avLst/>
            </a:prstGeom>
            <a:pattFill prst="ltHorz">
              <a:fgClr>
                <a:srgbClr val="000066"/>
              </a:fgClr>
              <a:bgClr>
                <a:srgbClr val="FFFFFF"/>
              </a:bgClr>
            </a:patt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4925" name="Text Box 66"/>
            <p:cNvSpPr txBox="1">
              <a:spLocks noChangeArrowheads="1"/>
            </p:cNvSpPr>
            <p:nvPr/>
          </p:nvSpPr>
          <p:spPr bwMode="auto">
            <a:xfrm>
              <a:off x="341" y="2976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D</a:t>
              </a:r>
              <a:r>
                <a:rPr kumimoji="1" lang="en-US" altLang="zh-CN" baseline="-25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4926" name="Text Box 67"/>
            <p:cNvSpPr txBox="1">
              <a:spLocks noChangeArrowheads="1"/>
            </p:cNvSpPr>
            <p:nvPr/>
          </p:nvSpPr>
          <p:spPr bwMode="auto">
            <a:xfrm>
              <a:off x="341" y="2640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D</a:t>
              </a:r>
              <a:r>
                <a:rPr kumimoji="1" lang="en-US" altLang="zh-CN" baseline="-25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4927" name="Text Box 68"/>
            <p:cNvSpPr txBox="1">
              <a:spLocks noChangeArrowheads="1"/>
            </p:cNvSpPr>
            <p:nvPr/>
          </p:nvSpPr>
          <p:spPr bwMode="auto">
            <a:xfrm>
              <a:off x="341" y="2784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3" name="Group 88"/>
          <p:cNvGrpSpPr>
            <a:grpSpLocks/>
          </p:cNvGrpSpPr>
          <p:nvPr/>
        </p:nvGrpSpPr>
        <p:grpSpPr bwMode="auto">
          <a:xfrm>
            <a:off x="922338" y="4024313"/>
            <a:ext cx="8134350" cy="2362200"/>
            <a:chOff x="654" y="1584"/>
            <a:chExt cx="5124" cy="1488"/>
          </a:xfrm>
        </p:grpSpPr>
        <p:sp>
          <p:nvSpPr>
            <p:cNvPr id="34884" name="Rectangle 10"/>
            <p:cNvSpPr>
              <a:spLocks noChangeArrowheads="1"/>
            </p:cNvSpPr>
            <p:nvPr/>
          </p:nvSpPr>
          <p:spPr bwMode="auto">
            <a:xfrm>
              <a:off x="1104" y="1632"/>
              <a:ext cx="528" cy="816"/>
            </a:xfrm>
            <a:prstGeom prst="rect">
              <a:avLst/>
            </a:prstGeom>
            <a:solidFill>
              <a:srgbClr val="EEEEEE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4885" name="Rectangle 9"/>
            <p:cNvSpPr>
              <a:spLocks noChangeArrowheads="1"/>
            </p:cNvSpPr>
            <p:nvPr/>
          </p:nvSpPr>
          <p:spPr bwMode="auto">
            <a:xfrm>
              <a:off x="912" y="1680"/>
              <a:ext cx="528" cy="816"/>
            </a:xfrm>
            <a:prstGeom prst="rect">
              <a:avLst/>
            </a:prstGeom>
            <a:solidFill>
              <a:srgbClr val="EEEEEE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pSp>
          <p:nvGrpSpPr>
            <p:cNvPr id="34886" name="Group 26"/>
            <p:cNvGrpSpPr>
              <a:grpSpLocks/>
            </p:cNvGrpSpPr>
            <p:nvPr/>
          </p:nvGrpSpPr>
          <p:grpSpPr bwMode="auto">
            <a:xfrm>
              <a:off x="1008" y="1728"/>
              <a:ext cx="384" cy="250"/>
              <a:chOff x="1536" y="3024"/>
              <a:chExt cx="384" cy="250"/>
            </a:xfrm>
          </p:grpSpPr>
          <p:sp>
            <p:nvSpPr>
              <p:cNvPr id="34922" name="Text Box 23"/>
              <p:cNvSpPr txBox="1">
                <a:spLocks noChangeArrowheads="1"/>
              </p:cNvSpPr>
              <p:nvPr/>
            </p:nvSpPr>
            <p:spPr bwMode="auto">
              <a:xfrm>
                <a:off x="1536" y="3024"/>
                <a:ext cx="384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r>
                  <a:rPr kumimoji="1" lang="en-US" altLang="zh-CN">
                    <a:latin typeface="Times New Roman" pitchFamily="18" charset="0"/>
                  </a:rPr>
                  <a:t>CS</a:t>
                </a:r>
              </a:p>
            </p:txBody>
          </p:sp>
          <p:sp>
            <p:nvSpPr>
              <p:cNvPr id="34923" name="Line 24"/>
              <p:cNvSpPr>
                <a:spLocks noChangeShapeType="1"/>
              </p:cNvSpPr>
              <p:nvPr/>
            </p:nvSpPr>
            <p:spPr bwMode="auto">
              <a:xfrm>
                <a:off x="1632" y="305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34887" name="Rectangle 27"/>
            <p:cNvSpPr>
              <a:spLocks noChangeArrowheads="1"/>
            </p:cNvSpPr>
            <p:nvPr/>
          </p:nvSpPr>
          <p:spPr bwMode="auto">
            <a:xfrm>
              <a:off x="2400" y="1632"/>
              <a:ext cx="528" cy="816"/>
            </a:xfrm>
            <a:prstGeom prst="rect">
              <a:avLst/>
            </a:prstGeom>
            <a:solidFill>
              <a:srgbClr val="EEEEEE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4888" name="Rectangle 28"/>
            <p:cNvSpPr>
              <a:spLocks noChangeArrowheads="1"/>
            </p:cNvSpPr>
            <p:nvPr/>
          </p:nvSpPr>
          <p:spPr bwMode="auto">
            <a:xfrm>
              <a:off x="2208" y="1680"/>
              <a:ext cx="528" cy="816"/>
            </a:xfrm>
            <a:prstGeom prst="rect">
              <a:avLst/>
            </a:prstGeom>
            <a:solidFill>
              <a:srgbClr val="EEEEEE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pSp>
          <p:nvGrpSpPr>
            <p:cNvPr id="34889" name="Group 31"/>
            <p:cNvGrpSpPr>
              <a:grpSpLocks/>
            </p:cNvGrpSpPr>
            <p:nvPr/>
          </p:nvGrpSpPr>
          <p:grpSpPr bwMode="auto">
            <a:xfrm>
              <a:off x="2304" y="1728"/>
              <a:ext cx="384" cy="250"/>
              <a:chOff x="1536" y="3024"/>
              <a:chExt cx="384" cy="250"/>
            </a:xfrm>
          </p:grpSpPr>
          <p:sp>
            <p:nvSpPr>
              <p:cNvPr id="34920" name="Text Box 32"/>
              <p:cNvSpPr txBox="1">
                <a:spLocks noChangeArrowheads="1"/>
              </p:cNvSpPr>
              <p:nvPr/>
            </p:nvSpPr>
            <p:spPr bwMode="auto">
              <a:xfrm>
                <a:off x="1536" y="3024"/>
                <a:ext cx="384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r>
                  <a:rPr kumimoji="1" lang="en-US" altLang="zh-CN">
                    <a:latin typeface="Times New Roman" pitchFamily="18" charset="0"/>
                  </a:rPr>
                  <a:t>CS</a:t>
                </a:r>
              </a:p>
            </p:txBody>
          </p:sp>
          <p:sp>
            <p:nvSpPr>
              <p:cNvPr id="34921" name="Line 33"/>
              <p:cNvSpPr>
                <a:spLocks noChangeShapeType="1"/>
              </p:cNvSpPr>
              <p:nvPr/>
            </p:nvSpPr>
            <p:spPr bwMode="auto">
              <a:xfrm>
                <a:off x="1632" y="305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34890" name="Rectangle 34"/>
            <p:cNvSpPr>
              <a:spLocks noChangeArrowheads="1"/>
            </p:cNvSpPr>
            <p:nvPr/>
          </p:nvSpPr>
          <p:spPr bwMode="auto">
            <a:xfrm>
              <a:off x="3648" y="1632"/>
              <a:ext cx="528" cy="816"/>
            </a:xfrm>
            <a:prstGeom prst="rect">
              <a:avLst/>
            </a:prstGeom>
            <a:solidFill>
              <a:srgbClr val="EEEEEE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4891" name="Rectangle 35"/>
            <p:cNvSpPr>
              <a:spLocks noChangeArrowheads="1"/>
            </p:cNvSpPr>
            <p:nvPr/>
          </p:nvSpPr>
          <p:spPr bwMode="auto">
            <a:xfrm>
              <a:off x="3456" y="1680"/>
              <a:ext cx="528" cy="816"/>
            </a:xfrm>
            <a:prstGeom prst="rect">
              <a:avLst/>
            </a:prstGeom>
            <a:solidFill>
              <a:srgbClr val="EEEEEE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pSp>
          <p:nvGrpSpPr>
            <p:cNvPr id="34892" name="Group 38"/>
            <p:cNvGrpSpPr>
              <a:grpSpLocks/>
            </p:cNvGrpSpPr>
            <p:nvPr/>
          </p:nvGrpSpPr>
          <p:grpSpPr bwMode="auto">
            <a:xfrm>
              <a:off x="3552" y="1728"/>
              <a:ext cx="384" cy="250"/>
              <a:chOff x="1536" y="3024"/>
              <a:chExt cx="384" cy="250"/>
            </a:xfrm>
          </p:grpSpPr>
          <p:sp>
            <p:nvSpPr>
              <p:cNvPr id="34918" name="Text Box 39"/>
              <p:cNvSpPr txBox="1">
                <a:spLocks noChangeArrowheads="1"/>
              </p:cNvSpPr>
              <p:nvPr/>
            </p:nvSpPr>
            <p:spPr bwMode="auto">
              <a:xfrm>
                <a:off x="1536" y="3024"/>
                <a:ext cx="384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r>
                  <a:rPr kumimoji="1" lang="en-US" altLang="zh-CN">
                    <a:latin typeface="Times New Roman" pitchFamily="18" charset="0"/>
                  </a:rPr>
                  <a:t>CS</a:t>
                </a:r>
              </a:p>
            </p:txBody>
          </p:sp>
          <p:sp>
            <p:nvSpPr>
              <p:cNvPr id="34919" name="Line 40"/>
              <p:cNvSpPr>
                <a:spLocks noChangeShapeType="1"/>
              </p:cNvSpPr>
              <p:nvPr/>
            </p:nvSpPr>
            <p:spPr bwMode="auto">
              <a:xfrm>
                <a:off x="1632" y="305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34893" name="Rectangle 41"/>
            <p:cNvSpPr>
              <a:spLocks noChangeArrowheads="1"/>
            </p:cNvSpPr>
            <p:nvPr/>
          </p:nvSpPr>
          <p:spPr bwMode="auto">
            <a:xfrm>
              <a:off x="4896" y="1584"/>
              <a:ext cx="528" cy="816"/>
            </a:xfrm>
            <a:prstGeom prst="rect">
              <a:avLst/>
            </a:prstGeom>
            <a:solidFill>
              <a:srgbClr val="EEEEEE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4894" name="Rectangle 42"/>
            <p:cNvSpPr>
              <a:spLocks noChangeArrowheads="1"/>
            </p:cNvSpPr>
            <p:nvPr/>
          </p:nvSpPr>
          <p:spPr bwMode="auto">
            <a:xfrm>
              <a:off x="4704" y="1632"/>
              <a:ext cx="528" cy="816"/>
            </a:xfrm>
            <a:prstGeom prst="rect">
              <a:avLst/>
            </a:prstGeom>
            <a:solidFill>
              <a:srgbClr val="EEEEEE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pSp>
          <p:nvGrpSpPr>
            <p:cNvPr id="34895" name="Group 45"/>
            <p:cNvGrpSpPr>
              <a:grpSpLocks/>
            </p:cNvGrpSpPr>
            <p:nvPr/>
          </p:nvGrpSpPr>
          <p:grpSpPr bwMode="auto">
            <a:xfrm>
              <a:off x="4800" y="1680"/>
              <a:ext cx="384" cy="250"/>
              <a:chOff x="1536" y="3024"/>
              <a:chExt cx="384" cy="250"/>
            </a:xfrm>
          </p:grpSpPr>
          <p:sp>
            <p:nvSpPr>
              <p:cNvPr id="34916" name="Text Box 46"/>
              <p:cNvSpPr txBox="1">
                <a:spLocks noChangeArrowheads="1"/>
              </p:cNvSpPr>
              <p:nvPr/>
            </p:nvSpPr>
            <p:spPr bwMode="auto">
              <a:xfrm>
                <a:off x="1536" y="3024"/>
                <a:ext cx="384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r>
                  <a:rPr kumimoji="1" lang="en-US" altLang="zh-CN">
                    <a:latin typeface="Times New Roman" pitchFamily="18" charset="0"/>
                  </a:rPr>
                  <a:t>CS</a:t>
                </a:r>
              </a:p>
            </p:txBody>
          </p:sp>
          <p:sp>
            <p:nvSpPr>
              <p:cNvPr id="34917" name="Line 47"/>
              <p:cNvSpPr>
                <a:spLocks noChangeShapeType="1"/>
              </p:cNvSpPr>
              <p:nvPr/>
            </p:nvSpPr>
            <p:spPr bwMode="auto">
              <a:xfrm>
                <a:off x="1632" y="305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34896" name="AutoShape 61"/>
            <p:cNvSpPr>
              <a:spLocks noChangeArrowheads="1"/>
            </p:cNvSpPr>
            <p:nvPr/>
          </p:nvSpPr>
          <p:spPr bwMode="auto">
            <a:xfrm>
              <a:off x="1056" y="2496"/>
              <a:ext cx="240" cy="539"/>
            </a:xfrm>
            <a:prstGeom prst="upDownArrow">
              <a:avLst>
                <a:gd name="adj1" fmla="val 50000"/>
                <a:gd name="adj2" fmla="val 4491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4897" name="AutoShape 62"/>
            <p:cNvSpPr>
              <a:spLocks noChangeArrowheads="1"/>
            </p:cNvSpPr>
            <p:nvPr/>
          </p:nvSpPr>
          <p:spPr bwMode="auto">
            <a:xfrm>
              <a:off x="1392" y="2448"/>
              <a:ext cx="240" cy="448"/>
            </a:xfrm>
            <a:prstGeom prst="upDownArrow">
              <a:avLst>
                <a:gd name="adj1" fmla="val 50000"/>
                <a:gd name="adj2" fmla="val 37333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spcBef>
                  <a:spcPct val="0"/>
                </a:spcBef>
              </a:pPr>
              <a:endParaRPr kumimoji="1" lang="zh-CN" altLang="zh-CN" sz="1600" baseline="-25000">
                <a:latin typeface="Times New Roman" pitchFamily="18" charset="0"/>
              </a:endParaRPr>
            </a:p>
          </p:txBody>
        </p:sp>
        <p:sp>
          <p:nvSpPr>
            <p:cNvPr id="34898" name="AutoShape 63"/>
            <p:cNvSpPr>
              <a:spLocks noChangeArrowheads="1"/>
            </p:cNvSpPr>
            <p:nvPr/>
          </p:nvSpPr>
          <p:spPr bwMode="auto">
            <a:xfrm>
              <a:off x="2688" y="2448"/>
              <a:ext cx="240" cy="494"/>
            </a:xfrm>
            <a:prstGeom prst="upDownArrow">
              <a:avLst>
                <a:gd name="adj1" fmla="val 50000"/>
                <a:gd name="adj2" fmla="val 411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4899" name="AutoShape 64"/>
            <p:cNvSpPr>
              <a:spLocks noChangeArrowheads="1"/>
            </p:cNvSpPr>
            <p:nvPr/>
          </p:nvSpPr>
          <p:spPr bwMode="auto">
            <a:xfrm>
              <a:off x="2400" y="2496"/>
              <a:ext cx="240" cy="576"/>
            </a:xfrm>
            <a:prstGeom prst="upDownArrow">
              <a:avLst>
                <a:gd name="adj1" fmla="val 50000"/>
                <a:gd name="adj2" fmla="val 48000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4900" name="AutoShape 70"/>
            <p:cNvSpPr>
              <a:spLocks noChangeArrowheads="1"/>
            </p:cNvSpPr>
            <p:nvPr/>
          </p:nvSpPr>
          <p:spPr bwMode="auto">
            <a:xfrm>
              <a:off x="3648" y="2496"/>
              <a:ext cx="240" cy="576"/>
            </a:xfrm>
            <a:prstGeom prst="upDownArrow">
              <a:avLst>
                <a:gd name="adj1" fmla="val 50000"/>
                <a:gd name="adj2" fmla="val 48000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4901" name="AutoShape 71"/>
            <p:cNvSpPr>
              <a:spLocks noChangeArrowheads="1"/>
            </p:cNvSpPr>
            <p:nvPr/>
          </p:nvSpPr>
          <p:spPr bwMode="auto">
            <a:xfrm>
              <a:off x="3984" y="2448"/>
              <a:ext cx="240" cy="480"/>
            </a:xfrm>
            <a:prstGeom prst="upDownArrow">
              <a:avLst>
                <a:gd name="adj1" fmla="val 50000"/>
                <a:gd name="adj2" fmla="val 40000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4902" name="AutoShape 72"/>
            <p:cNvSpPr>
              <a:spLocks noChangeArrowheads="1"/>
            </p:cNvSpPr>
            <p:nvPr/>
          </p:nvSpPr>
          <p:spPr bwMode="auto">
            <a:xfrm>
              <a:off x="4848" y="2448"/>
              <a:ext cx="240" cy="576"/>
            </a:xfrm>
            <a:prstGeom prst="upDownArrow">
              <a:avLst>
                <a:gd name="adj1" fmla="val 50000"/>
                <a:gd name="adj2" fmla="val 48000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4903" name="AutoShape 73"/>
            <p:cNvSpPr>
              <a:spLocks noChangeArrowheads="1"/>
            </p:cNvSpPr>
            <p:nvPr/>
          </p:nvSpPr>
          <p:spPr bwMode="auto">
            <a:xfrm>
              <a:off x="5184" y="2400"/>
              <a:ext cx="240" cy="528"/>
            </a:xfrm>
            <a:prstGeom prst="upDownArrow">
              <a:avLst>
                <a:gd name="adj1" fmla="val 50000"/>
                <a:gd name="adj2" fmla="val 44000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4904" name="Text Box 74"/>
            <p:cNvSpPr txBox="1">
              <a:spLocks noChangeArrowheads="1"/>
            </p:cNvSpPr>
            <p:nvPr/>
          </p:nvSpPr>
          <p:spPr bwMode="auto">
            <a:xfrm>
              <a:off x="654" y="2578"/>
              <a:ext cx="480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 sz="1600">
                  <a:latin typeface="Times New Roman" pitchFamily="18" charset="0"/>
                </a:rPr>
                <a:t>D</a:t>
              </a:r>
              <a:r>
                <a:rPr kumimoji="1" lang="en-US" altLang="zh-CN" sz="1600" baseline="-25000">
                  <a:latin typeface="Times New Roman" pitchFamily="18" charset="0"/>
                </a:rPr>
                <a:t>0</a:t>
              </a:r>
              <a:r>
                <a:rPr kumimoji="1" lang="en-US" altLang="zh-CN" sz="1600">
                  <a:latin typeface="Times New Roman" pitchFamily="18" charset="0"/>
                </a:rPr>
                <a:t>~D</a:t>
              </a:r>
              <a:r>
                <a:rPr kumimoji="1" lang="en-US" altLang="zh-CN" sz="16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4905" name="Text Box 75"/>
            <p:cNvSpPr txBox="1">
              <a:spLocks noChangeArrowheads="1"/>
            </p:cNvSpPr>
            <p:nvPr/>
          </p:nvSpPr>
          <p:spPr bwMode="auto">
            <a:xfrm>
              <a:off x="3264" y="2544"/>
              <a:ext cx="480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 sz="1600">
                  <a:latin typeface="Times New Roman" pitchFamily="18" charset="0"/>
                </a:rPr>
                <a:t>D</a:t>
              </a:r>
              <a:r>
                <a:rPr kumimoji="1" lang="en-US" altLang="zh-CN" sz="1600" baseline="-25000">
                  <a:latin typeface="Times New Roman" pitchFamily="18" charset="0"/>
                </a:rPr>
                <a:t>0</a:t>
              </a:r>
              <a:r>
                <a:rPr kumimoji="1" lang="en-US" altLang="zh-CN" sz="1600">
                  <a:latin typeface="Times New Roman" pitchFamily="18" charset="0"/>
                </a:rPr>
                <a:t>~D</a:t>
              </a:r>
              <a:r>
                <a:rPr kumimoji="1" lang="en-US" altLang="zh-CN" sz="16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4906" name="Text Box 76"/>
            <p:cNvSpPr txBox="1">
              <a:spLocks noChangeArrowheads="1"/>
            </p:cNvSpPr>
            <p:nvPr/>
          </p:nvSpPr>
          <p:spPr bwMode="auto">
            <a:xfrm>
              <a:off x="2016" y="2544"/>
              <a:ext cx="480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 sz="1600">
                  <a:latin typeface="Times New Roman" pitchFamily="18" charset="0"/>
                </a:rPr>
                <a:t>D</a:t>
              </a:r>
              <a:r>
                <a:rPr kumimoji="1" lang="en-US" altLang="zh-CN" sz="1600" baseline="-25000">
                  <a:latin typeface="Times New Roman" pitchFamily="18" charset="0"/>
                </a:rPr>
                <a:t>0</a:t>
              </a:r>
              <a:r>
                <a:rPr kumimoji="1" lang="en-US" altLang="zh-CN" sz="1600">
                  <a:latin typeface="Times New Roman" pitchFamily="18" charset="0"/>
                </a:rPr>
                <a:t>~D</a:t>
              </a:r>
              <a:r>
                <a:rPr kumimoji="1" lang="en-US" altLang="zh-CN" sz="16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4907" name="Text Box 77"/>
            <p:cNvSpPr txBox="1">
              <a:spLocks noChangeArrowheads="1"/>
            </p:cNvSpPr>
            <p:nvPr/>
          </p:nvSpPr>
          <p:spPr bwMode="auto">
            <a:xfrm>
              <a:off x="4512" y="2544"/>
              <a:ext cx="480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 sz="1600">
                  <a:latin typeface="Times New Roman" pitchFamily="18" charset="0"/>
                </a:rPr>
                <a:t>D</a:t>
              </a:r>
              <a:r>
                <a:rPr kumimoji="1" lang="en-US" altLang="zh-CN" sz="1600" baseline="-25000">
                  <a:latin typeface="Times New Roman" pitchFamily="18" charset="0"/>
                </a:rPr>
                <a:t>0</a:t>
              </a:r>
              <a:r>
                <a:rPr kumimoji="1" lang="en-US" altLang="zh-CN" sz="1600">
                  <a:latin typeface="Times New Roman" pitchFamily="18" charset="0"/>
                </a:rPr>
                <a:t>~D</a:t>
              </a:r>
              <a:r>
                <a:rPr kumimoji="1" lang="en-US" altLang="zh-CN" sz="16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4908" name="Text Box 78"/>
            <p:cNvSpPr txBox="1">
              <a:spLocks noChangeArrowheads="1"/>
            </p:cNvSpPr>
            <p:nvPr/>
          </p:nvSpPr>
          <p:spPr bwMode="auto">
            <a:xfrm>
              <a:off x="1584" y="2544"/>
              <a:ext cx="480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 sz="1600">
                  <a:latin typeface="Times New Roman" pitchFamily="18" charset="0"/>
                </a:rPr>
                <a:t>D</a:t>
              </a:r>
              <a:r>
                <a:rPr kumimoji="1" lang="en-US" altLang="zh-CN" sz="1600" baseline="-25000">
                  <a:latin typeface="Times New Roman" pitchFamily="18" charset="0"/>
                </a:rPr>
                <a:t>4</a:t>
              </a:r>
              <a:r>
                <a:rPr kumimoji="1" lang="en-US" altLang="zh-CN" sz="1600">
                  <a:latin typeface="Times New Roman" pitchFamily="18" charset="0"/>
                </a:rPr>
                <a:t>~D</a:t>
              </a:r>
              <a:r>
                <a:rPr kumimoji="1" lang="en-US" altLang="zh-CN" sz="1600" baseline="-25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4909" name="Text Box 79"/>
            <p:cNvSpPr txBox="1">
              <a:spLocks noChangeArrowheads="1"/>
            </p:cNvSpPr>
            <p:nvPr/>
          </p:nvSpPr>
          <p:spPr bwMode="auto">
            <a:xfrm>
              <a:off x="2832" y="2496"/>
              <a:ext cx="480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 sz="1600">
                  <a:latin typeface="Times New Roman" pitchFamily="18" charset="0"/>
                </a:rPr>
                <a:t>D</a:t>
              </a:r>
              <a:r>
                <a:rPr kumimoji="1" lang="en-US" altLang="zh-CN" sz="1600" baseline="-25000">
                  <a:latin typeface="Times New Roman" pitchFamily="18" charset="0"/>
                </a:rPr>
                <a:t>4</a:t>
              </a:r>
              <a:r>
                <a:rPr kumimoji="1" lang="en-US" altLang="zh-CN" sz="1600">
                  <a:latin typeface="Times New Roman" pitchFamily="18" charset="0"/>
                </a:rPr>
                <a:t>~D</a:t>
              </a:r>
              <a:r>
                <a:rPr kumimoji="1" lang="en-US" altLang="zh-CN" sz="1600" baseline="-25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4910" name="Text Box 80"/>
            <p:cNvSpPr txBox="1">
              <a:spLocks noChangeArrowheads="1"/>
            </p:cNvSpPr>
            <p:nvPr/>
          </p:nvSpPr>
          <p:spPr bwMode="auto">
            <a:xfrm>
              <a:off x="5298" y="2544"/>
              <a:ext cx="480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 sz="1600">
                  <a:latin typeface="Times New Roman" pitchFamily="18" charset="0"/>
                </a:rPr>
                <a:t>D</a:t>
              </a:r>
              <a:r>
                <a:rPr kumimoji="1" lang="en-US" altLang="zh-CN" sz="1600" baseline="-25000">
                  <a:latin typeface="Times New Roman" pitchFamily="18" charset="0"/>
                </a:rPr>
                <a:t>4</a:t>
              </a:r>
              <a:r>
                <a:rPr kumimoji="1" lang="en-US" altLang="zh-CN" sz="1600">
                  <a:latin typeface="Times New Roman" pitchFamily="18" charset="0"/>
                </a:rPr>
                <a:t>~D</a:t>
              </a:r>
              <a:r>
                <a:rPr kumimoji="1" lang="en-US" altLang="zh-CN" sz="1600" baseline="-25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4911" name="Text Box 81"/>
            <p:cNvSpPr txBox="1">
              <a:spLocks noChangeArrowheads="1"/>
            </p:cNvSpPr>
            <p:nvPr/>
          </p:nvSpPr>
          <p:spPr bwMode="auto">
            <a:xfrm>
              <a:off x="4128" y="2496"/>
              <a:ext cx="480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 sz="1600">
                  <a:latin typeface="Times New Roman" pitchFamily="18" charset="0"/>
                </a:rPr>
                <a:t>D</a:t>
              </a:r>
              <a:r>
                <a:rPr kumimoji="1" lang="en-US" altLang="zh-CN" sz="1600" baseline="-25000">
                  <a:latin typeface="Times New Roman" pitchFamily="18" charset="0"/>
                </a:rPr>
                <a:t>4</a:t>
              </a:r>
              <a:r>
                <a:rPr kumimoji="1" lang="en-US" altLang="zh-CN" sz="1600">
                  <a:latin typeface="Times New Roman" pitchFamily="18" charset="0"/>
                </a:rPr>
                <a:t>~D</a:t>
              </a:r>
              <a:r>
                <a:rPr kumimoji="1" lang="en-US" altLang="zh-CN" sz="1600" baseline="-25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4912" name="Text Box 83"/>
            <p:cNvSpPr txBox="1">
              <a:spLocks noChangeArrowheads="1"/>
            </p:cNvSpPr>
            <p:nvPr/>
          </p:nvSpPr>
          <p:spPr bwMode="auto">
            <a:xfrm>
              <a:off x="2172" y="2139"/>
              <a:ext cx="62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256×4</a:t>
              </a:r>
            </a:p>
          </p:txBody>
        </p:sp>
        <p:sp>
          <p:nvSpPr>
            <p:cNvPr id="34913" name="Text Box 84"/>
            <p:cNvSpPr txBox="1">
              <a:spLocks noChangeArrowheads="1"/>
            </p:cNvSpPr>
            <p:nvPr/>
          </p:nvSpPr>
          <p:spPr bwMode="auto">
            <a:xfrm>
              <a:off x="3408" y="2160"/>
              <a:ext cx="62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256×4</a:t>
              </a:r>
            </a:p>
          </p:txBody>
        </p:sp>
        <p:sp>
          <p:nvSpPr>
            <p:cNvPr id="34914" name="Text Box 85"/>
            <p:cNvSpPr txBox="1">
              <a:spLocks noChangeArrowheads="1"/>
            </p:cNvSpPr>
            <p:nvPr/>
          </p:nvSpPr>
          <p:spPr bwMode="auto">
            <a:xfrm>
              <a:off x="864" y="2112"/>
              <a:ext cx="62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256×4</a:t>
              </a:r>
            </a:p>
          </p:txBody>
        </p:sp>
        <p:sp>
          <p:nvSpPr>
            <p:cNvPr id="34915" name="Text Box 86"/>
            <p:cNvSpPr txBox="1">
              <a:spLocks noChangeArrowheads="1"/>
            </p:cNvSpPr>
            <p:nvPr/>
          </p:nvSpPr>
          <p:spPr bwMode="auto">
            <a:xfrm>
              <a:off x="4656" y="2112"/>
              <a:ext cx="62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256×4</a:t>
              </a:r>
            </a:p>
          </p:txBody>
        </p:sp>
      </p:grpSp>
      <p:grpSp>
        <p:nvGrpSpPr>
          <p:cNvPr id="8" name="Group 92"/>
          <p:cNvGrpSpPr>
            <a:grpSpLocks/>
          </p:cNvGrpSpPr>
          <p:nvPr/>
        </p:nvGrpSpPr>
        <p:grpSpPr bwMode="auto">
          <a:xfrm>
            <a:off x="304800" y="304800"/>
            <a:ext cx="1066800" cy="406400"/>
            <a:chOff x="240" y="480"/>
            <a:chExt cx="1488" cy="256"/>
          </a:xfrm>
        </p:grpSpPr>
        <p:sp>
          <p:nvSpPr>
            <p:cNvPr id="34882" name="Text Box 93"/>
            <p:cNvSpPr txBox="1">
              <a:spLocks noChangeArrowheads="1"/>
            </p:cNvSpPr>
            <p:nvPr/>
          </p:nvSpPr>
          <p:spPr bwMode="auto">
            <a:xfrm>
              <a:off x="240" y="480"/>
              <a:ext cx="1104" cy="256"/>
            </a:xfrm>
            <a:prstGeom prst="rect">
              <a:avLst/>
            </a:prstGeom>
            <a:gradFill rotWithShape="0">
              <a:gsLst>
                <a:gs pos="0">
                  <a:srgbClr val="470047"/>
                </a:gs>
                <a:gs pos="50000">
                  <a:srgbClr val="990099"/>
                </a:gs>
                <a:gs pos="100000">
                  <a:srgbClr val="470047"/>
                </a:gs>
              </a:gsLst>
              <a:lin ang="5400000" scaled="1"/>
            </a:gradFill>
            <a:ln w="9525">
              <a:solidFill>
                <a:srgbClr val="D60093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zh-CN" altLang="en-US">
                  <a:solidFill>
                    <a:schemeClr val="bg1"/>
                  </a:solidFill>
                  <a:latin typeface="Times New Roman" pitchFamily="18" charset="0"/>
                </a:rPr>
                <a:t>例</a:t>
              </a:r>
              <a:r>
                <a:rPr kumimoji="1" lang="en-US" altLang="zh-CN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4883" name="Line 94"/>
            <p:cNvSpPr>
              <a:spLocks noChangeShapeType="1"/>
            </p:cNvSpPr>
            <p:nvPr/>
          </p:nvSpPr>
          <p:spPr bwMode="auto">
            <a:xfrm>
              <a:off x="1344" y="605"/>
              <a:ext cx="384" cy="0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prstDash val="dash"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344159" name="Text Box 95"/>
          <p:cNvSpPr txBox="1">
            <a:spLocks noChangeArrowheads="1"/>
          </p:cNvSpPr>
          <p:nvPr/>
        </p:nvSpPr>
        <p:spPr bwMode="auto">
          <a:xfrm>
            <a:off x="1447800" y="304800"/>
            <a:ext cx="6724650" cy="7096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kumimoji="1" lang="zh-CN" altLang="en-US">
                <a:latin typeface="Times New Roman" pitchFamily="18" charset="0"/>
              </a:rPr>
              <a:t>现有</a:t>
            </a:r>
            <a:r>
              <a:rPr kumimoji="1" lang="en-US" altLang="zh-CN">
                <a:latin typeface="Times New Roman" pitchFamily="18" charset="0"/>
              </a:rPr>
              <a:t>256×4</a:t>
            </a:r>
            <a:r>
              <a:rPr kumimoji="1" lang="zh-CN" altLang="en-US">
                <a:latin typeface="Times New Roman" pitchFamily="18" charset="0"/>
              </a:rPr>
              <a:t>的存储芯片若干，试问要组成</a:t>
            </a:r>
            <a:r>
              <a:rPr kumimoji="1" lang="en-US" altLang="zh-CN">
                <a:latin typeface="Times New Roman" pitchFamily="18" charset="0"/>
              </a:rPr>
              <a:t>1K ×8</a:t>
            </a:r>
            <a:r>
              <a:rPr kumimoji="1" lang="zh-CN" altLang="en-US">
                <a:latin typeface="Times New Roman" pitchFamily="18" charset="0"/>
              </a:rPr>
              <a:t>的存储器需要芯片多少片？画出连线图。</a:t>
            </a:r>
          </a:p>
        </p:txBody>
      </p:sp>
      <p:sp>
        <p:nvSpPr>
          <p:cNvPr id="344160" name="Text Box 96"/>
          <p:cNvSpPr txBox="1">
            <a:spLocks noChangeArrowheads="1"/>
          </p:cNvSpPr>
          <p:nvPr/>
        </p:nvSpPr>
        <p:spPr bwMode="auto">
          <a:xfrm>
            <a:off x="533400" y="1219200"/>
            <a:ext cx="838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latin typeface="Times New Roman" pitchFamily="18" charset="0"/>
              </a:rPr>
              <a:t>解：</a:t>
            </a:r>
          </a:p>
        </p:txBody>
      </p:sp>
      <p:sp>
        <p:nvSpPr>
          <p:cNvPr id="344161" name="Text Box 97"/>
          <p:cNvSpPr txBox="1">
            <a:spLocks noChangeArrowheads="1"/>
          </p:cNvSpPr>
          <p:nvPr/>
        </p:nvSpPr>
        <p:spPr bwMode="auto">
          <a:xfrm>
            <a:off x="1295400" y="1219200"/>
            <a:ext cx="5638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latin typeface="Times New Roman" pitchFamily="18" charset="0"/>
              </a:rPr>
              <a:t>字扩展需要</a:t>
            </a:r>
            <a:r>
              <a:rPr kumimoji="1" lang="en-US" altLang="zh-CN">
                <a:latin typeface="Times New Roman" pitchFamily="18" charset="0"/>
              </a:rPr>
              <a:t>4</a:t>
            </a:r>
            <a:r>
              <a:rPr kumimoji="1" lang="zh-CN" altLang="en-US">
                <a:latin typeface="Times New Roman" pitchFamily="18" charset="0"/>
              </a:rPr>
              <a:t>片，位扩展需要</a:t>
            </a:r>
            <a:r>
              <a:rPr kumimoji="1" lang="en-US" altLang="zh-CN">
                <a:latin typeface="Times New Roman" pitchFamily="18" charset="0"/>
              </a:rPr>
              <a:t>2</a:t>
            </a:r>
            <a:r>
              <a:rPr kumimoji="1" lang="zh-CN" altLang="en-US">
                <a:latin typeface="Times New Roman" pitchFamily="18" charset="0"/>
              </a:rPr>
              <a:t>片，共需要</a:t>
            </a:r>
            <a:r>
              <a:rPr kumimoji="1" lang="en-US" altLang="zh-CN">
                <a:latin typeface="Times New Roman" pitchFamily="18" charset="0"/>
              </a:rPr>
              <a:t>8</a:t>
            </a:r>
            <a:r>
              <a:rPr kumimoji="1" lang="zh-CN" altLang="en-US">
                <a:latin typeface="Times New Roman" pitchFamily="18" charset="0"/>
              </a:rPr>
              <a:t>片。</a:t>
            </a:r>
          </a:p>
        </p:txBody>
      </p:sp>
      <p:sp>
        <p:nvSpPr>
          <p:cNvPr id="344163" name="Text Box 99"/>
          <p:cNvSpPr txBox="1">
            <a:spLocks noChangeArrowheads="1"/>
          </p:cNvSpPr>
          <p:nvPr/>
        </p:nvSpPr>
        <p:spPr bwMode="auto">
          <a:xfrm>
            <a:off x="1052513" y="6296025"/>
            <a:ext cx="1524000" cy="415925"/>
          </a:xfrm>
          <a:prstGeom prst="rect">
            <a:avLst/>
          </a:prstGeom>
          <a:solidFill>
            <a:srgbClr val="EEEEEE"/>
          </a:solidFill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000~0FFH</a:t>
            </a:r>
          </a:p>
        </p:txBody>
      </p:sp>
      <p:sp>
        <p:nvSpPr>
          <p:cNvPr id="344164" name="Text Box 100"/>
          <p:cNvSpPr txBox="1">
            <a:spLocks noChangeArrowheads="1"/>
          </p:cNvSpPr>
          <p:nvPr/>
        </p:nvSpPr>
        <p:spPr bwMode="auto">
          <a:xfrm>
            <a:off x="3189288" y="6329363"/>
            <a:ext cx="1524000" cy="415925"/>
          </a:xfrm>
          <a:prstGeom prst="rect">
            <a:avLst/>
          </a:prstGeom>
          <a:solidFill>
            <a:srgbClr val="EEEEEE"/>
          </a:solidFill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100~1FFH</a:t>
            </a:r>
          </a:p>
        </p:txBody>
      </p:sp>
      <p:sp>
        <p:nvSpPr>
          <p:cNvPr id="344165" name="Text Box 101"/>
          <p:cNvSpPr txBox="1">
            <a:spLocks noChangeArrowheads="1"/>
          </p:cNvSpPr>
          <p:nvPr/>
        </p:nvSpPr>
        <p:spPr bwMode="auto">
          <a:xfrm>
            <a:off x="7346950" y="6243638"/>
            <a:ext cx="1524000" cy="415925"/>
          </a:xfrm>
          <a:prstGeom prst="rect">
            <a:avLst/>
          </a:prstGeom>
          <a:solidFill>
            <a:srgbClr val="EEEEEE"/>
          </a:solidFill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300~3FFH</a:t>
            </a:r>
          </a:p>
        </p:txBody>
      </p:sp>
      <p:sp>
        <p:nvSpPr>
          <p:cNvPr id="344166" name="Text Box 102"/>
          <p:cNvSpPr txBox="1">
            <a:spLocks noChangeArrowheads="1"/>
          </p:cNvSpPr>
          <p:nvPr/>
        </p:nvSpPr>
        <p:spPr bwMode="auto">
          <a:xfrm>
            <a:off x="5381625" y="6292850"/>
            <a:ext cx="1524000" cy="415925"/>
          </a:xfrm>
          <a:prstGeom prst="rect">
            <a:avLst/>
          </a:prstGeom>
          <a:solidFill>
            <a:srgbClr val="EEEEEE"/>
          </a:solidFill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200~2FFH</a:t>
            </a:r>
          </a:p>
        </p:txBody>
      </p:sp>
      <p:grpSp>
        <p:nvGrpSpPr>
          <p:cNvPr id="9" name="Group 105"/>
          <p:cNvGrpSpPr>
            <a:grpSpLocks/>
          </p:cNvGrpSpPr>
          <p:nvPr/>
        </p:nvGrpSpPr>
        <p:grpSpPr bwMode="auto">
          <a:xfrm>
            <a:off x="1403350" y="2636838"/>
            <a:ext cx="533400" cy="396875"/>
            <a:chOff x="882" y="1677"/>
            <a:chExt cx="336" cy="250"/>
          </a:xfrm>
        </p:grpSpPr>
        <p:sp>
          <p:nvSpPr>
            <p:cNvPr id="34880" name="Text Box 103"/>
            <p:cNvSpPr txBox="1">
              <a:spLocks noChangeArrowheads="1"/>
            </p:cNvSpPr>
            <p:nvPr/>
          </p:nvSpPr>
          <p:spPr bwMode="auto">
            <a:xfrm>
              <a:off x="882" y="1677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Y</a:t>
              </a:r>
              <a:r>
                <a:rPr kumimoji="1" lang="en-US" altLang="zh-CN" baseline="-25000">
                  <a:latin typeface="Times New Roman" pitchFamily="18" charset="0"/>
                </a:rPr>
                <a:t>0</a:t>
              </a:r>
              <a:endParaRPr kumimoji="1" lang="en-US" altLang="zh-CN">
                <a:latin typeface="Times New Roman" pitchFamily="18" charset="0"/>
              </a:endParaRPr>
            </a:p>
          </p:txBody>
        </p:sp>
        <p:sp>
          <p:nvSpPr>
            <p:cNvPr id="34881" name="Line 104"/>
            <p:cNvSpPr>
              <a:spLocks noChangeShapeType="1"/>
            </p:cNvSpPr>
            <p:nvPr/>
          </p:nvSpPr>
          <p:spPr bwMode="auto">
            <a:xfrm>
              <a:off x="960" y="1728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344170" name="Rectangle 106"/>
          <p:cNvSpPr>
            <a:spLocks noChangeArrowheads="1"/>
          </p:cNvSpPr>
          <p:nvPr/>
        </p:nvSpPr>
        <p:spPr bwMode="auto">
          <a:xfrm>
            <a:off x="684213" y="1844675"/>
            <a:ext cx="8153400" cy="4919663"/>
          </a:xfrm>
          <a:prstGeom prst="rect">
            <a:avLst/>
          </a:prstGeom>
          <a:noFill/>
          <a:ln w="19050">
            <a:solidFill>
              <a:srgbClr val="CC3399"/>
            </a:solidFill>
            <a:prstDash val="dash"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pSp>
        <p:nvGrpSpPr>
          <p:cNvPr id="10" name="Group 107"/>
          <p:cNvGrpSpPr>
            <a:grpSpLocks/>
          </p:cNvGrpSpPr>
          <p:nvPr/>
        </p:nvGrpSpPr>
        <p:grpSpPr bwMode="auto">
          <a:xfrm>
            <a:off x="3563938" y="2492375"/>
            <a:ext cx="533400" cy="396875"/>
            <a:chOff x="882" y="1677"/>
            <a:chExt cx="336" cy="250"/>
          </a:xfrm>
        </p:grpSpPr>
        <p:sp>
          <p:nvSpPr>
            <p:cNvPr id="34878" name="Text Box 108"/>
            <p:cNvSpPr txBox="1">
              <a:spLocks noChangeArrowheads="1"/>
            </p:cNvSpPr>
            <p:nvPr/>
          </p:nvSpPr>
          <p:spPr bwMode="auto">
            <a:xfrm>
              <a:off x="882" y="1677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Y</a:t>
              </a:r>
              <a:r>
                <a:rPr kumimoji="1" lang="en-US" altLang="zh-CN" baseline="-25000">
                  <a:latin typeface="Times New Roman" pitchFamily="18" charset="0"/>
                </a:rPr>
                <a:t>1</a:t>
              </a:r>
              <a:endParaRPr kumimoji="1" lang="en-US" altLang="zh-CN">
                <a:latin typeface="Times New Roman" pitchFamily="18" charset="0"/>
              </a:endParaRPr>
            </a:p>
          </p:txBody>
        </p:sp>
        <p:sp>
          <p:nvSpPr>
            <p:cNvPr id="34879" name="Line 109"/>
            <p:cNvSpPr>
              <a:spLocks noChangeShapeType="1"/>
            </p:cNvSpPr>
            <p:nvPr/>
          </p:nvSpPr>
          <p:spPr bwMode="auto">
            <a:xfrm>
              <a:off x="960" y="1728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11" name="Group 110"/>
          <p:cNvGrpSpPr>
            <a:grpSpLocks/>
          </p:cNvGrpSpPr>
          <p:nvPr/>
        </p:nvGrpSpPr>
        <p:grpSpPr bwMode="auto">
          <a:xfrm>
            <a:off x="5562600" y="2362200"/>
            <a:ext cx="533400" cy="396875"/>
            <a:chOff x="882" y="1677"/>
            <a:chExt cx="336" cy="250"/>
          </a:xfrm>
        </p:grpSpPr>
        <p:sp>
          <p:nvSpPr>
            <p:cNvPr id="34876" name="Text Box 111"/>
            <p:cNvSpPr txBox="1">
              <a:spLocks noChangeArrowheads="1"/>
            </p:cNvSpPr>
            <p:nvPr/>
          </p:nvSpPr>
          <p:spPr bwMode="auto">
            <a:xfrm>
              <a:off x="882" y="1677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Y</a:t>
              </a:r>
              <a:r>
                <a:rPr kumimoji="1" lang="en-US" altLang="zh-CN" baseline="-25000">
                  <a:latin typeface="Times New Roman" pitchFamily="18" charset="0"/>
                </a:rPr>
                <a:t>2</a:t>
              </a:r>
              <a:endParaRPr kumimoji="1" lang="en-US" altLang="zh-CN">
                <a:latin typeface="Times New Roman" pitchFamily="18" charset="0"/>
              </a:endParaRPr>
            </a:p>
          </p:txBody>
        </p:sp>
        <p:sp>
          <p:nvSpPr>
            <p:cNvPr id="34877" name="Line 112"/>
            <p:cNvSpPr>
              <a:spLocks noChangeShapeType="1"/>
            </p:cNvSpPr>
            <p:nvPr/>
          </p:nvSpPr>
          <p:spPr bwMode="auto">
            <a:xfrm>
              <a:off x="960" y="1728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12" name="Group 113"/>
          <p:cNvGrpSpPr>
            <a:grpSpLocks/>
          </p:cNvGrpSpPr>
          <p:nvPr/>
        </p:nvGrpSpPr>
        <p:grpSpPr bwMode="auto">
          <a:xfrm>
            <a:off x="7524750" y="2205038"/>
            <a:ext cx="533400" cy="396875"/>
            <a:chOff x="882" y="1677"/>
            <a:chExt cx="336" cy="250"/>
          </a:xfrm>
        </p:grpSpPr>
        <p:sp>
          <p:nvSpPr>
            <p:cNvPr id="34874" name="Text Box 114"/>
            <p:cNvSpPr txBox="1">
              <a:spLocks noChangeArrowheads="1"/>
            </p:cNvSpPr>
            <p:nvPr/>
          </p:nvSpPr>
          <p:spPr bwMode="auto">
            <a:xfrm>
              <a:off x="882" y="1677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Y</a:t>
              </a:r>
              <a:r>
                <a:rPr kumimoji="1" lang="en-US" altLang="zh-CN" baseline="-25000">
                  <a:latin typeface="Times New Roman" pitchFamily="18" charset="0"/>
                </a:rPr>
                <a:t>3</a:t>
              </a:r>
              <a:endParaRPr kumimoji="1" lang="en-US" altLang="zh-CN">
                <a:latin typeface="Times New Roman" pitchFamily="18" charset="0"/>
              </a:endParaRPr>
            </a:p>
          </p:txBody>
        </p:sp>
        <p:sp>
          <p:nvSpPr>
            <p:cNvPr id="34875" name="Line 115"/>
            <p:cNvSpPr>
              <a:spLocks noChangeShapeType="1"/>
            </p:cNvSpPr>
            <p:nvPr/>
          </p:nvSpPr>
          <p:spPr bwMode="auto">
            <a:xfrm>
              <a:off x="960" y="1728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13" name="Group 91"/>
          <p:cNvGrpSpPr>
            <a:grpSpLocks/>
          </p:cNvGrpSpPr>
          <p:nvPr/>
        </p:nvGrpSpPr>
        <p:grpSpPr bwMode="auto">
          <a:xfrm>
            <a:off x="265113" y="1966913"/>
            <a:ext cx="7848600" cy="2209800"/>
            <a:chOff x="240" y="288"/>
            <a:chExt cx="4944" cy="1392"/>
          </a:xfrm>
        </p:grpSpPr>
        <p:sp>
          <p:nvSpPr>
            <p:cNvPr id="34853" name="Rectangle 4"/>
            <p:cNvSpPr>
              <a:spLocks noChangeArrowheads="1"/>
            </p:cNvSpPr>
            <p:nvPr/>
          </p:nvSpPr>
          <p:spPr bwMode="auto">
            <a:xfrm>
              <a:off x="672" y="336"/>
              <a:ext cx="336" cy="4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spcBef>
                  <a:spcPct val="0"/>
                </a:spcBef>
              </a:pPr>
              <a:r>
                <a:rPr kumimoji="1" lang="en-US" altLang="zh-CN">
                  <a:latin typeface="Times New Roman" pitchFamily="18" charset="0"/>
                </a:rPr>
                <a:t>2:4</a:t>
              </a:r>
            </a:p>
          </p:txBody>
        </p:sp>
        <p:sp>
          <p:nvSpPr>
            <p:cNvPr id="34854" name="Line 5"/>
            <p:cNvSpPr>
              <a:spLocks noChangeShapeType="1"/>
            </p:cNvSpPr>
            <p:nvPr/>
          </p:nvSpPr>
          <p:spPr bwMode="auto">
            <a:xfrm>
              <a:off x="528" y="43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4855" name="Line 6"/>
            <p:cNvSpPr>
              <a:spLocks noChangeShapeType="1"/>
            </p:cNvSpPr>
            <p:nvPr/>
          </p:nvSpPr>
          <p:spPr bwMode="auto">
            <a:xfrm>
              <a:off x="528" y="67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4856" name="Text Box 7"/>
            <p:cNvSpPr txBox="1">
              <a:spLocks noChangeArrowheads="1"/>
            </p:cNvSpPr>
            <p:nvPr/>
          </p:nvSpPr>
          <p:spPr bwMode="auto">
            <a:xfrm>
              <a:off x="240" y="576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A</a:t>
              </a:r>
              <a:r>
                <a:rPr kumimoji="1" lang="en-US" altLang="zh-CN" baseline="-25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34857" name="Text Box 8"/>
            <p:cNvSpPr txBox="1">
              <a:spLocks noChangeArrowheads="1"/>
            </p:cNvSpPr>
            <p:nvPr/>
          </p:nvSpPr>
          <p:spPr bwMode="auto">
            <a:xfrm>
              <a:off x="240" y="288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A</a:t>
              </a:r>
              <a:r>
                <a:rPr kumimoji="1" lang="en-US" altLang="zh-CN" baseline="-250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34858" name="Line 18"/>
            <p:cNvSpPr>
              <a:spLocks noChangeShapeType="1"/>
            </p:cNvSpPr>
            <p:nvPr/>
          </p:nvSpPr>
          <p:spPr bwMode="auto">
            <a:xfrm>
              <a:off x="1008" y="720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4859" name="Line 19"/>
            <p:cNvSpPr>
              <a:spLocks noChangeShapeType="1"/>
            </p:cNvSpPr>
            <p:nvPr/>
          </p:nvSpPr>
          <p:spPr bwMode="auto">
            <a:xfrm>
              <a:off x="1392" y="720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4860" name="Line 20"/>
            <p:cNvSpPr>
              <a:spLocks noChangeShapeType="1"/>
            </p:cNvSpPr>
            <p:nvPr/>
          </p:nvSpPr>
          <p:spPr bwMode="auto">
            <a:xfrm flipH="1">
              <a:off x="1200" y="1488"/>
              <a:ext cx="192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4861" name="Line 21"/>
            <p:cNvSpPr>
              <a:spLocks noChangeShapeType="1"/>
            </p:cNvSpPr>
            <p:nvPr/>
          </p:nvSpPr>
          <p:spPr bwMode="auto">
            <a:xfrm>
              <a:off x="1200" y="1536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4862" name="Line 29"/>
            <p:cNvSpPr>
              <a:spLocks noChangeShapeType="1"/>
            </p:cNvSpPr>
            <p:nvPr/>
          </p:nvSpPr>
          <p:spPr bwMode="auto">
            <a:xfrm flipH="1">
              <a:off x="2496" y="1488"/>
              <a:ext cx="192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4863" name="Line 30"/>
            <p:cNvSpPr>
              <a:spLocks noChangeShapeType="1"/>
            </p:cNvSpPr>
            <p:nvPr/>
          </p:nvSpPr>
          <p:spPr bwMode="auto">
            <a:xfrm>
              <a:off x="2496" y="1536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4864" name="Line 36"/>
            <p:cNvSpPr>
              <a:spLocks noChangeShapeType="1"/>
            </p:cNvSpPr>
            <p:nvPr/>
          </p:nvSpPr>
          <p:spPr bwMode="auto">
            <a:xfrm flipH="1">
              <a:off x="3744" y="1488"/>
              <a:ext cx="192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4865" name="Line 37"/>
            <p:cNvSpPr>
              <a:spLocks noChangeShapeType="1"/>
            </p:cNvSpPr>
            <p:nvPr/>
          </p:nvSpPr>
          <p:spPr bwMode="auto">
            <a:xfrm>
              <a:off x="3744" y="1536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4866" name="Line 43"/>
            <p:cNvSpPr>
              <a:spLocks noChangeShapeType="1"/>
            </p:cNvSpPr>
            <p:nvPr/>
          </p:nvSpPr>
          <p:spPr bwMode="auto">
            <a:xfrm flipH="1">
              <a:off x="4992" y="1440"/>
              <a:ext cx="192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4867" name="Line 44"/>
            <p:cNvSpPr>
              <a:spLocks noChangeShapeType="1"/>
            </p:cNvSpPr>
            <p:nvPr/>
          </p:nvSpPr>
          <p:spPr bwMode="auto">
            <a:xfrm>
              <a:off x="4992" y="1488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4868" name="Line 48"/>
            <p:cNvSpPr>
              <a:spLocks noChangeShapeType="1"/>
            </p:cNvSpPr>
            <p:nvPr/>
          </p:nvSpPr>
          <p:spPr bwMode="auto">
            <a:xfrm>
              <a:off x="1008" y="528"/>
              <a:ext cx="29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4869" name="Line 49"/>
            <p:cNvSpPr>
              <a:spLocks noChangeShapeType="1"/>
            </p:cNvSpPr>
            <p:nvPr/>
          </p:nvSpPr>
          <p:spPr bwMode="auto">
            <a:xfrm flipV="1">
              <a:off x="1008" y="622"/>
              <a:ext cx="1689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4870" name="Line 50"/>
            <p:cNvSpPr>
              <a:spLocks noChangeShapeType="1"/>
            </p:cNvSpPr>
            <p:nvPr/>
          </p:nvSpPr>
          <p:spPr bwMode="auto">
            <a:xfrm>
              <a:off x="1008" y="407"/>
              <a:ext cx="4176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4871" name="Line 58"/>
            <p:cNvSpPr>
              <a:spLocks noChangeShapeType="1"/>
            </p:cNvSpPr>
            <p:nvPr/>
          </p:nvSpPr>
          <p:spPr bwMode="auto">
            <a:xfrm>
              <a:off x="2688" y="624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4872" name="Line 59"/>
            <p:cNvSpPr>
              <a:spLocks noChangeShapeType="1"/>
            </p:cNvSpPr>
            <p:nvPr/>
          </p:nvSpPr>
          <p:spPr bwMode="auto">
            <a:xfrm>
              <a:off x="3936" y="528"/>
              <a:ext cx="0" cy="11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4873" name="Line 60"/>
            <p:cNvSpPr>
              <a:spLocks noChangeShapeType="1"/>
            </p:cNvSpPr>
            <p:nvPr/>
          </p:nvSpPr>
          <p:spPr bwMode="auto">
            <a:xfrm>
              <a:off x="5184" y="432"/>
              <a:ext cx="0" cy="11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344180" name="Text Box 116"/>
          <p:cNvSpPr txBox="1">
            <a:spLocks noChangeArrowheads="1"/>
          </p:cNvSpPr>
          <p:nvPr/>
        </p:nvSpPr>
        <p:spPr bwMode="auto">
          <a:xfrm>
            <a:off x="7543800" y="1417638"/>
            <a:ext cx="1219200" cy="415925"/>
          </a:xfrm>
          <a:prstGeom prst="rect">
            <a:avLst/>
          </a:prstGeom>
          <a:noFill/>
          <a:ln w="19050">
            <a:solidFill>
              <a:srgbClr val="CC3399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1K ×8</a:t>
            </a:r>
          </a:p>
        </p:txBody>
      </p:sp>
      <p:grpSp>
        <p:nvGrpSpPr>
          <p:cNvPr id="14" name="Group 118"/>
          <p:cNvGrpSpPr>
            <a:grpSpLocks/>
          </p:cNvGrpSpPr>
          <p:nvPr/>
        </p:nvGrpSpPr>
        <p:grpSpPr bwMode="auto">
          <a:xfrm>
            <a:off x="236538" y="2781300"/>
            <a:ext cx="7543800" cy="2209800"/>
            <a:chOff x="149" y="1752"/>
            <a:chExt cx="4752" cy="1392"/>
          </a:xfrm>
        </p:grpSpPr>
        <p:grpSp>
          <p:nvGrpSpPr>
            <p:cNvPr id="34839" name="Group 89"/>
            <p:cNvGrpSpPr>
              <a:grpSpLocks/>
            </p:cNvGrpSpPr>
            <p:nvPr/>
          </p:nvGrpSpPr>
          <p:grpSpPr bwMode="auto">
            <a:xfrm>
              <a:off x="149" y="1752"/>
              <a:ext cx="4752" cy="1392"/>
              <a:chOff x="240" y="816"/>
              <a:chExt cx="4752" cy="1392"/>
            </a:xfrm>
          </p:grpSpPr>
          <p:sp>
            <p:nvSpPr>
              <p:cNvPr id="34841" name="Text Box 13"/>
              <p:cNvSpPr txBox="1">
                <a:spLocks noChangeArrowheads="1"/>
              </p:cNvSpPr>
              <p:nvPr/>
            </p:nvSpPr>
            <p:spPr bwMode="auto">
              <a:xfrm>
                <a:off x="240" y="1104"/>
                <a:ext cx="288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r>
                  <a:rPr kumimoji="1" lang="en-US" altLang="zh-CN">
                    <a:latin typeface="Times New Roman" pitchFamily="18" charset="0"/>
                  </a:rPr>
                  <a:t>A</a:t>
                </a:r>
                <a:r>
                  <a:rPr kumimoji="1" lang="en-US" altLang="zh-CN" baseline="-250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34842" name="Text Box 14"/>
              <p:cNvSpPr txBox="1">
                <a:spLocks noChangeArrowheads="1"/>
              </p:cNvSpPr>
              <p:nvPr/>
            </p:nvSpPr>
            <p:spPr bwMode="auto">
              <a:xfrm>
                <a:off x="240" y="816"/>
                <a:ext cx="288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r>
                  <a:rPr kumimoji="1" lang="en-US" altLang="zh-CN">
                    <a:latin typeface="Times New Roman" pitchFamily="18" charset="0"/>
                  </a:rPr>
                  <a:t>A</a:t>
                </a:r>
                <a:r>
                  <a:rPr kumimoji="1" lang="en-US" altLang="zh-CN" baseline="-25000">
                    <a:latin typeface="Times New Roman" pitchFamily="18" charset="0"/>
                  </a:rPr>
                  <a:t>7</a:t>
                </a:r>
              </a:p>
            </p:txBody>
          </p:sp>
          <p:sp>
            <p:nvSpPr>
              <p:cNvPr id="34843" name="Rectangle 15"/>
              <p:cNvSpPr>
                <a:spLocks noChangeArrowheads="1"/>
              </p:cNvSpPr>
              <p:nvPr/>
            </p:nvSpPr>
            <p:spPr bwMode="auto">
              <a:xfrm>
                <a:off x="480" y="960"/>
                <a:ext cx="4512" cy="28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4844" name="Text Box 16"/>
              <p:cNvSpPr txBox="1">
                <a:spLocks noChangeArrowheads="1"/>
              </p:cNvSpPr>
              <p:nvPr/>
            </p:nvSpPr>
            <p:spPr bwMode="auto">
              <a:xfrm>
                <a:off x="240" y="960"/>
                <a:ext cx="288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r>
                  <a:rPr kumimoji="1" lang="en-US" altLang="zh-CN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34845" name="AutoShape 17"/>
              <p:cNvSpPr>
                <a:spLocks noChangeArrowheads="1"/>
              </p:cNvSpPr>
              <p:nvPr/>
            </p:nvSpPr>
            <p:spPr bwMode="auto">
              <a:xfrm rot="5400000">
                <a:off x="4032" y="1536"/>
                <a:ext cx="960" cy="3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17694720 60000 65536"/>
                  <a:gd name="T13" fmla="*/ 11796480 60000 65536"/>
                  <a:gd name="T14" fmla="*/ 11796480 60000 65536"/>
                  <a:gd name="T15" fmla="*/ 5898240 60000 65536"/>
                  <a:gd name="T16" fmla="*/ 0 60000 65536"/>
                  <a:gd name="T17" fmla="*/ 0 60000 65536"/>
                  <a:gd name="T18" fmla="*/ 0 w 21600"/>
                  <a:gd name="T19" fmla="*/ 17269 h 21600"/>
                  <a:gd name="T20" fmla="*/ 18293 w 21600"/>
                  <a:gd name="T21" fmla="*/ 2160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16447" y="0"/>
                    </a:moveTo>
                    <a:lnTo>
                      <a:pt x="11294" y="6177"/>
                    </a:lnTo>
                    <a:lnTo>
                      <a:pt x="14602" y="6177"/>
                    </a:lnTo>
                    <a:lnTo>
                      <a:pt x="14602" y="17243"/>
                    </a:lnTo>
                    <a:lnTo>
                      <a:pt x="0" y="17243"/>
                    </a:lnTo>
                    <a:lnTo>
                      <a:pt x="0" y="21600"/>
                    </a:lnTo>
                    <a:lnTo>
                      <a:pt x="18292" y="21600"/>
                    </a:lnTo>
                    <a:lnTo>
                      <a:pt x="18292" y="6177"/>
                    </a:lnTo>
                    <a:lnTo>
                      <a:pt x="21600" y="6177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4846" name="AutoShape 51"/>
              <p:cNvSpPr>
                <a:spLocks noChangeArrowheads="1"/>
              </p:cNvSpPr>
              <p:nvPr/>
            </p:nvSpPr>
            <p:spPr bwMode="auto">
              <a:xfrm rot="5400000">
                <a:off x="240" y="1536"/>
                <a:ext cx="960" cy="3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17694720 60000 65536"/>
                  <a:gd name="T13" fmla="*/ 11796480 60000 65536"/>
                  <a:gd name="T14" fmla="*/ 11796480 60000 65536"/>
                  <a:gd name="T15" fmla="*/ 5898240 60000 65536"/>
                  <a:gd name="T16" fmla="*/ 0 60000 65536"/>
                  <a:gd name="T17" fmla="*/ 0 60000 65536"/>
                  <a:gd name="T18" fmla="*/ 0 w 21600"/>
                  <a:gd name="T19" fmla="*/ 17269 h 21600"/>
                  <a:gd name="T20" fmla="*/ 18293 w 21600"/>
                  <a:gd name="T21" fmla="*/ 2160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16447" y="0"/>
                    </a:moveTo>
                    <a:lnTo>
                      <a:pt x="11294" y="6177"/>
                    </a:lnTo>
                    <a:lnTo>
                      <a:pt x="14602" y="6177"/>
                    </a:lnTo>
                    <a:lnTo>
                      <a:pt x="14602" y="17243"/>
                    </a:lnTo>
                    <a:lnTo>
                      <a:pt x="0" y="17243"/>
                    </a:lnTo>
                    <a:lnTo>
                      <a:pt x="0" y="21600"/>
                    </a:lnTo>
                    <a:lnTo>
                      <a:pt x="18292" y="21600"/>
                    </a:lnTo>
                    <a:lnTo>
                      <a:pt x="18292" y="6177"/>
                    </a:lnTo>
                    <a:lnTo>
                      <a:pt x="21600" y="6177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4847" name="AutoShape 52"/>
              <p:cNvSpPr>
                <a:spLocks noChangeArrowheads="1"/>
              </p:cNvSpPr>
              <p:nvPr/>
            </p:nvSpPr>
            <p:spPr bwMode="auto">
              <a:xfrm rot="5400000">
                <a:off x="1536" y="1536"/>
                <a:ext cx="960" cy="3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17694720 60000 65536"/>
                  <a:gd name="T13" fmla="*/ 11796480 60000 65536"/>
                  <a:gd name="T14" fmla="*/ 11796480 60000 65536"/>
                  <a:gd name="T15" fmla="*/ 5898240 60000 65536"/>
                  <a:gd name="T16" fmla="*/ 0 60000 65536"/>
                  <a:gd name="T17" fmla="*/ 0 60000 65536"/>
                  <a:gd name="T18" fmla="*/ 0 w 21600"/>
                  <a:gd name="T19" fmla="*/ 17269 h 21600"/>
                  <a:gd name="T20" fmla="*/ 18293 w 21600"/>
                  <a:gd name="T21" fmla="*/ 2160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16447" y="0"/>
                    </a:moveTo>
                    <a:lnTo>
                      <a:pt x="11294" y="6177"/>
                    </a:lnTo>
                    <a:lnTo>
                      <a:pt x="14602" y="6177"/>
                    </a:lnTo>
                    <a:lnTo>
                      <a:pt x="14602" y="17243"/>
                    </a:lnTo>
                    <a:lnTo>
                      <a:pt x="0" y="17243"/>
                    </a:lnTo>
                    <a:lnTo>
                      <a:pt x="0" y="21600"/>
                    </a:lnTo>
                    <a:lnTo>
                      <a:pt x="18292" y="21600"/>
                    </a:lnTo>
                    <a:lnTo>
                      <a:pt x="18292" y="6177"/>
                    </a:lnTo>
                    <a:lnTo>
                      <a:pt x="21600" y="6177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4848" name="AutoShape 53"/>
              <p:cNvSpPr>
                <a:spLocks noChangeArrowheads="1"/>
              </p:cNvSpPr>
              <p:nvPr/>
            </p:nvSpPr>
            <p:spPr bwMode="auto">
              <a:xfrm rot="5400000">
                <a:off x="2784" y="1536"/>
                <a:ext cx="960" cy="3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17694720 60000 65536"/>
                  <a:gd name="T13" fmla="*/ 11796480 60000 65536"/>
                  <a:gd name="T14" fmla="*/ 11796480 60000 65536"/>
                  <a:gd name="T15" fmla="*/ 5898240 60000 65536"/>
                  <a:gd name="T16" fmla="*/ 0 60000 65536"/>
                  <a:gd name="T17" fmla="*/ 0 60000 65536"/>
                  <a:gd name="T18" fmla="*/ 0 w 21600"/>
                  <a:gd name="T19" fmla="*/ 17269 h 21600"/>
                  <a:gd name="T20" fmla="*/ 18293 w 21600"/>
                  <a:gd name="T21" fmla="*/ 2160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16447" y="0"/>
                    </a:moveTo>
                    <a:lnTo>
                      <a:pt x="11294" y="6177"/>
                    </a:lnTo>
                    <a:lnTo>
                      <a:pt x="14602" y="6177"/>
                    </a:lnTo>
                    <a:lnTo>
                      <a:pt x="14602" y="17243"/>
                    </a:lnTo>
                    <a:lnTo>
                      <a:pt x="0" y="17243"/>
                    </a:lnTo>
                    <a:lnTo>
                      <a:pt x="0" y="21600"/>
                    </a:lnTo>
                    <a:lnTo>
                      <a:pt x="18292" y="21600"/>
                    </a:lnTo>
                    <a:lnTo>
                      <a:pt x="18292" y="6177"/>
                    </a:lnTo>
                    <a:lnTo>
                      <a:pt x="21600" y="6177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4849" name="Rectangle 54"/>
              <p:cNvSpPr>
                <a:spLocks noChangeArrowheads="1"/>
              </p:cNvSpPr>
              <p:nvPr/>
            </p:nvSpPr>
            <p:spPr bwMode="auto">
              <a:xfrm>
                <a:off x="547" y="1154"/>
                <a:ext cx="48" cy="28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4850" name="Rectangle 55"/>
              <p:cNvSpPr>
                <a:spLocks noChangeArrowheads="1"/>
              </p:cNvSpPr>
              <p:nvPr/>
            </p:nvSpPr>
            <p:spPr bwMode="auto">
              <a:xfrm>
                <a:off x="1824" y="1104"/>
                <a:ext cx="48" cy="28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4851" name="Rectangle 56"/>
              <p:cNvSpPr>
                <a:spLocks noChangeArrowheads="1"/>
              </p:cNvSpPr>
              <p:nvPr/>
            </p:nvSpPr>
            <p:spPr bwMode="auto">
              <a:xfrm>
                <a:off x="3082" y="1104"/>
                <a:ext cx="48" cy="28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4852" name="Rectangle 57"/>
              <p:cNvSpPr>
                <a:spLocks noChangeArrowheads="1"/>
              </p:cNvSpPr>
              <p:nvPr/>
            </p:nvSpPr>
            <p:spPr bwMode="auto">
              <a:xfrm>
                <a:off x="4329" y="1056"/>
                <a:ext cx="48" cy="28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34840" name="Line 117"/>
            <p:cNvSpPr>
              <a:spLocks noChangeShapeType="1"/>
            </p:cNvSpPr>
            <p:nvPr/>
          </p:nvSpPr>
          <p:spPr bwMode="auto">
            <a:xfrm>
              <a:off x="1729" y="2178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6588125" y="620713"/>
            <a:ext cx="2160588" cy="40005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投影内存条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875463" y="1052513"/>
            <a:ext cx="1728787" cy="40005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P125</a:t>
            </a:r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例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</a:t>
            </a:r>
            <a:endParaRPr lang="zh-CN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159" grpId="0" autoUpdateAnimBg="0"/>
      <p:bldP spid="344160" grpId="0" autoUpdateAnimBg="0"/>
      <p:bldP spid="344161" grpId="0" autoUpdateAnimBg="0"/>
      <p:bldP spid="344163" grpId="0" animBg="1" autoUpdateAnimBg="0"/>
      <p:bldP spid="344164" grpId="0" animBg="1" autoUpdateAnimBg="0"/>
      <p:bldP spid="344165" grpId="0" animBg="1" autoUpdateAnimBg="0"/>
      <p:bldP spid="344166" grpId="0" animBg="1" autoUpdateAnimBg="0"/>
      <p:bldP spid="344170" grpId="0" animBg="1"/>
      <p:bldP spid="344180" grpId="0" animBg="1" autoUpdateAnimBg="0"/>
      <p:bldP spid="110" grpId="0" animBg="1"/>
      <p:bldP spid="1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96200" y="6477000"/>
            <a:ext cx="1447800" cy="381000"/>
          </a:xfrm>
        </p:spPr>
        <p:txBody>
          <a:bodyPr/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20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例题</a:t>
            </a:r>
            <a:r>
              <a:rPr lang="en-US" altLang="zh-CN" sz="20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2</a:t>
            </a:r>
          </a:p>
        </p:txBody>
      </p:sp>
      <p:sp>
        <p:nvSpPr>
          <p:cNvPr id="345107" name="Text Box 19"/>
          <p:cNvSpPr txBox="1">
            <a:spLocks noChangeArrowheads="1"/>
          </p:cNvSpPr>
          <p:nvPr/>
        </p:nvSpPr>
        <p:spPr bwMode="auto">
          <a:xfrm>
            <a:off x="0" y="2971800"/>
            <a:ext cx="6324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A</a:t>
            </a:r>
            <a:r>
              <a:rPr kumimoji="1" lang="en-US" altLang="zh-CN" baseline="-25000">
                <a:latin typeface="Times New Roman" pitchFamily="18" charset="0"/>
              </a:rPr>
              <a:t>15</a:t>
            </a:r>
            <a:r>
              <a:rPr kumimoji="1" lang="en-US" altLang="zh-CN">
                <a:latin typeface="Times New Roman" pitchFamily="18" charset="0"/>
              </a:rPr>
              <a:t> A</a:t>
            </a:r>
            <a:r>
              <a:rPr kumimoji="1" lang="en-US" altLang="zh-CN" baseline="-25000">
                <a:latin typeface="Times New Roman" pitchFamily="18" charset="0"/>
              </a:rPr>
              <a:t>14</a:t>
            </a:r>
            <a:r>
              <a:rPr kumimoji="1" lang="en-US" altLang="zh-CN">
                <a:latin typeface="Times New Roman" pitchFamily="18" charset="0"/>
              </a:rPr>
              <a:t> A</a:t>
            </a:r>
            <a:r>
              <a:rPr kumimoji="1" lang="en-US" altLang="zh-CN" baseline="-25000">
                <a:latin typeface="Times New Roman" pitchFamily="18" charset="0"/>
              </a:rPr>
              <a:t>13</a:t>
            </a:r>
            <a:r>
              <a:rPr kumimoji="1" lang="en-US" altLang="zh-CN">
                <a:latin typeface="Times New Roman" pitchFamily="18" charset="0"/>
              </a:rPr>
              <a:t> A</a:t>
            </a:r>
            <a:r>
              <a:rPr kumimoji="1" lang="en-US" altLang="zh-CN" baseline="-25000">
                <a:latin typeface="Times New Roman" pitchFamily="18" charset="0"/>
              </a:rPr>
              <a:t>12  </a:t>
            </a:r>
            <a:r>
              <a:rPr kumimoji="1" lang="en-US" altLang="zh-CN">
                <a:latin typeface="Times New Roman" pitchFamily="18" charset="0"/>
              </a:rPr>
              <a:t>A</a:t>
            </a:r>
            <a:r>
              <a:rPr kumimoji="1" lang="en-US" altLang="zh-CN" baseline="-25000">
                <a:latin typeface="Times New Roman" pitchFamily="18" charset="0"/>
              </a:rPr>
              <a:t>11  </a:t>
            </a:r>
            <a:r>
              <a:rPr kumimoji="1" lang="en-US" altLang="zh-CN">
                <a:latin typeface="Times New Roman" pitchFamily="18" charset="0"/>
              </a:rPr>
              <a:t>A</a:t>
            </a:r>
            <a:r>
              <a:rPr kumimoji="1" lang="en-US" altLang="zh-CN" baseline="-25000">
                <a:latin typeface="Times New Roman" pitchFamily="18" charset="0"/>
              </a:rPr>
              <a:t>10  </a:t>
            </a:r>
            <a:r>
              <a:rPr kumimoji="1" lang="en-US" altLang="zh-CN">
                <a:latin typeface="Times New Roman" pitchFamily="18" charset="0"/>
              </a:rPr>
              <a:t>A</a:t>
            </a:r>
            <a:r>
              <a:rPr kumimoji="1" lang="en-US" altLang="zh-CN" baseline="-25000">
                <a:latin typeface="Times New Roman" pitchFamily="18" charset="0"/>
              </a:rPr>
              <a:t>9  </a:t>
            </a:r>
            <a:r>
              <a:rPr kumimoji="1" lang="en-US" altLang="zh-CN">
                <a:latin typeface="Times New Roman" pitchFamily="18" charset="0"/>
              </a:rPr>
              <a:t>A</a:t>
            </a:r>
            <a:r>
              <a:rPr kumimoji="1" lang="en-US" altLang="zh-CN" baseline="-25000">
                <a:latin typeface="Times New Roman" pitchFamily="18" charset="0"/>
              </a:rPr>
              <a:t>8  </a:t>
            </a:r>
            <a:r>
              <a:rPr kumimoji="1" lang="en-US" altLang="zh-CN">
                <a:latin typeface="Times New Roman" pitchFamily="18" charset="0"/>
              </a:rPr>
              <a:t>A</a:t>
            </a:r>
            <a:r>
              <a:rPr kumimoji="1" lang="en-US" altLang="zh-CN" baseline="-25000">
                <a:latin typeface="Times New Roman" pitchFamily="18" charset="0"/>
              </a:rPr>
              <a:t>7  </a:t>
            </a:r>
            <a:r>
              <a:rPr kumimoji="1" lang="en-US" altLang="zh-CN">
                <a:latin typeface="Times New Roman" pitchFamily="18" charset="0"/>
              </a:rPr>
              <a:t>A</a:t>
            </a:r>
            <a:r>
              <a:rPr kumimoji="1" lang="en-US" altLang="zh-CN" baseline="-25000">
                <a:latin typeface="Times New Roman" pitchFamily="18" charset="0"/>
              </a:rPr>
              <a:t>6  </a:t>
            </a:r>
            <a:r>
              <a:rPr kumimoji="1" lang="en-US" altLang="zh-CN">
                <a:latin typeface="Times New Roman" pitchFamily="18" charset="0"/>
              </a:rPr>
              <a:t>A</a:t>
            </a:r>
            <a:r>
              <a:rPr kumimoji="1" lang="en-US" altLang="zh-CN" baseline="-25000">
                <a:latin typeface="Times New Roman" pitchFamily="18" charset="0"/>
              </a:rPr>
              <a:t>5  </a:t>
            </a:r>
            <a:r>
              <a:rPr kumimoji="1" lang="en-US" altLang="zh-CN">
                <a:latin typeface="Times New Roman" pitchFamily="18" charset="0"/>
              </a:rPr>
              <a:t>A</a:t>
            </a:r>
            <a:r>
              <a:rPr kumimoji="1" lang="en-US" altLang="zh-CN" baseline="-25000">
                <a:latin typeface="Times New Roman" pitchFamily="18" charset="0"/>
              </a:rPr>
              <a:t>4  </a:t>
            </a:r>
            <a:r>
              <a:rPr kumimoji="1" lang="en-US" altLang="zh-CN">
                <a:latin typeface="Times New Roman" pitchFamily="18" charset="0"/>
              </a:rPr>
              <a:t>A</a:t>
            </a:r>
            <a:r>
              <a:rPr kumimoji="1" lang="en-US" altLang="zh-CN" baseline="-25000">
                <a:latin typeface="Times New Roman" pitchFamily="18" charset="0"/>
              </a:rPr>
              <a:t>3  </a:t>
            </a:r>
            <a:r>
              <a:rPr kumimoji="1" lang="en-US" altLang="zh-CN">
                <a:latin typeface="Times New Roman" pitchFamily="18" charset="0"/>
              </a:rPr>
              <a:t>A</a:t>
            </a:r>
            <a:r>
              <a:rPr kumimoji="1" lang="en-US" altLang="zh-CN" baseline="-25000">
                <a:latin typeface="Times New Roman" pitchFamily="18" charset="0"/>
              </a:rPr>
              <a:t>2  </a:t>
            </a:r>
            <a:r>
              <a:rPr kumimoji="1" lang="en-US" altLang="zh-CN">
                <a:latin typeface="Times New Roman" pitchFamily="18" charset="0"/>
              </a:rPr>
              <a:t>A</a:t>
            </a:r>
            <a:r>
              <a:rPr kumimoji="1" lang="en-US" altLang="zh-CN" baseline="-25000">
                <a:latin typeface="Times New Roman" pitchFamily="18" charset="0"/>
              </a:rPr>
              <a:t>1  </a:t>
            </a:r>
            <a:r>
              <a:rPr kumimoji="1" lang="en-US" altLang="zh-CN">
                <a:latin typeface="Times New Roman" pitchFamily="18" charset="0"/>
              </a:rPr>
              <a:t>A</a:t>
            </a:r>
            <a:r>
              <a:rPr kumimoji="1" lang="en-US" altLang="zh-CN" baseline="-25000">
                <a:latin typeface="Times New Roman" pitchFamily="18" charset="0"/>
              </a:rPr>
              <a:t>0</a:t>
            </a:r>
          </a:p>
        </p:txBody>
      </p:sp>
      <p:sp>
        <p:nvSpPr>
          <p:cNvPr id="345108" name="Line 20"/>
          <p:cNvSpPr>
            <a:spLocks noChangeShapeType="1"/>
          </p:cNvSpPr>
          <p:nvPr/>
        </p:nvSpPr>
        <p:spPr bwMode="auto">
          <a:xfrm>
            <a:off x="6248400" y="3124200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pSp>
        <p:nvGrpSpPr>
          <p:cNvPr id="2" name="Group 76"/>
          <p:cNvGrpSpPr>
            <a:grpSpLocks/>
          </p:cNvGrpSpPr>
          <p:nvPr/>
        </p:nvGrpSpPr>
        <p:grpSpPr bwMode="auto">
          <a:xfrm>
            <a:off x="2286000" y="3276600"/>
            <a:ext cx="3962400" cy="2362200"/>
            <a:chOff x="1440" y="2064"/>
            <a:chExt cx="2496" cy="1488"/>
          </a:xfrm>
        </p:grpSpPr>
        <p:sp>
          <p:nvSpPr>
            <p:cNvPr id="35901" name="Line 27"/>
            <p:cNvSpPr>
              <a:spLocks noChangeShapeType="1"/>
            </p:cNvSpPr>
            <p:nvPr/>
          </p:nvSpPr>
          <p:spPr bwMode="auto">
            <a:xfrm>
              <a:off x="1440" y="2064"/>
              <a:ext cx="0" cy="1488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prstDash val="dash"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5902" name="Line 28"/>
            <p:cNvSpPr>
              <a:spLocks noChangeShapeType="1"/>
            </p:cNvSpPr>
            <p:nvPr/>
          </p:nvSpPr>
          <p:spPr bwMode="auto">
            <a:xfrm>
              <a:off x="1440" y="2160"/>
              <a:ext cx="2496" cy="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 type="triangle" w="med" len="med"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345117" name="Text Box 29"/>
          <p:cNvSpPr txBox="1">
            <a:spLocks noChangeArrowheads="1"/>
          </p:cNvSpPr>
          <p:nvPr/>
        </p:nvSpPr>
        <p:spPr bwMode="auto">
          <a:xfrm>
            <a:off x="3059113" y="4724400"/>
            <a:ext cx="2579687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latin typeface="Times New Roman" pitchFamily="18" charset="0"/>
              </a:rPr>
              <a:t>片内地址线（</a:t>
            </a:r>
            <a:r>
              <a:rPr kumimoji="1" lang="en-US" altLang="zh-CN">
                <a:latin typeface="Times New Roman" pitchFamily="18" charset="0"/>
              </a:rPr>
              <a:t>10</a:t>
            </a:r>
            <a:r>
              <a:rPr kumimoji="1" lang="zh-CN" altLang="en-US">
                <a:latin typeface="Times New Roman" pitchFamily="18" charset="0"/>
              </a:rPr>
              <a:t>条） </a:t>
            </a:r>
          </a:p>
        </p:txBody>
      </p:sp>
      <p:sp>
        <p:nvSpPr>
          <p:cNvPr id="345124" name="Text Box 36"/>
          <p:cNvSpPr txBox="1">
            <a:spLocks noChangeArrowheads="1"/>
          </p:cNvSpPr>
          <p:nvPr/>
        </p:nvSpPr>
        <p:spPr bwMode="auto">
          <a:xfrm>
            <a:off x="6172200" y="4953000"/>
            <a:ext cx="990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RAM1</a:t>
            </a:r>
          </a:p>
        </p:txBody>
      </p:sp>
      <p:sp>
        <p:nvSpPr>
          <p:cNvPr id="345139" name="Text Box 51"/>
          <p:cNvSpPr txBox="1">
            <a:spLocks noChangeArrowheads="1"/>
          </p:cNvSpPr>
          <p:nvPr/>
        </p:nvSpPr>
        <p:spPr bwMode="auto">
          <a:xfrm>
            <a:off x="101600" y="3368675"/>
            <a:ext cx="2133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0     0     0     0     0</a:t>
            </a:r>
          </a:p>
        </p:txBody>
      </p:sp>
      <p:sp>
        <p:nvSpPr>
          <p:cNvPr id="345141" name="Text Box 53"/>
          <p:cNvSpPr txBox="1">
            <a:spLocks noChangeArrowheads="1"/>
          </p:cNvSpPr>
          <p:nvPr/>
        </p:nvSpPr>
        <p:spPr bwMode="auto">
          <a:xfrm>
            <a:off x="76200" y="3810000"/>
            <a:ext cx="2133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0     0     0     1     0</a:t>
            </a:r>
          </a:p>
        </p:txBody>
      </p:sp>
      <p:sp>
        <p:nvSpPr>
          <p:cNvPr id="345142" name="Text Box 54"/>
          <p:cNvSpPr txBox="1">
            <a:spLocks noChangeArrowheads="1"/>
          </p:cNvSpPr>
          <p:nvPr/>
        </p:nvSpPr>
        <p:spPr bwMode="auto">
          <a:xfrm>
            <a:off x="76200" y="4267200"/>
            <a:ext cx="2133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0     0     0     1     1</a:t>
            </a:r>
          </a:p>
        </p:txBody>
      </p:sp>
      <p:sp>
        <p:nvSpPr>
          <p:cNvPr id="345144" name="Text Box 56"/>
          <p:cNvSpPr txBox="1">
            <a:spLocks noChangeArrowheads="1"/>
          </p:cNvSpPr>
          <p:nvPr/>
        </p:nvSpPr>
        <p:spPr bwMode="auto">
          <a:xfrm>
            <a:off x="3124200" y="3581400"/>
            <a:ext cx="24384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0     0     …    0     0</a:t>
            </a:r>
          </a:p>
        </p:txBody>
      </p:sp>
      <p:sp>
        <p:nvSpPr>
          <p:cNvPr id="345145" name="Text Box 57"/>
          <p:cNvSpPr txBox="1">
            <a:spLocks noChangeArrowheads="1"/>
          </p:cNvSpPr>
          <p:nvPr/>
        </p:nvSpPr>
        <p:spPr bwMode="auto">
          <a:xfrm>
            <a:off x="3133725" y="4224338"/>
            <a:ext cx="24384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1     1     …    1     1</a:t>
            </a:r>
          </a:p>
        </p:txBody>
      </p:sp>
      <p:sp>
        <p:nvSpPr>
          <p:cNvPr id="345146" name="Text Box 58"/>
          <p:cNvSpPr txBox="1">
            <a:spLocks noChangeArrowheads="1"/>
          </p:cNvSpPr>
          <p:nvPr/>
        </p:nvSpPr>
        <p:spPr bwMode="auto">
          <a:xfrm>
            <a:off x="4021138" y="3810000"/>
            <a:ext cx="685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…</a:t>
            </a:r>
          </a:p>
        </p:txBody>
      </p:sp>
      <p:sp>
        <p:nvSpPr>
          <p:cNvPr id="345147" name="Text Box 59"/>
          <p:cNvSpPr txBox="1">
            <a:spLocks noChangeArrowheads="1"/>
          </p:cNvSpPr>
          <p:nvPr/>
        </p:nvSpPr>
        <p:spPr bwMode="auto">
          <a:xfrm>
            <a:off x="6096000" y="5334000"/>
            <a:ext cx="1066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RAM2</a:t>
            </a:r>
          </a:p>
        </p:txBody>
      </p:sp>
      <p:sp>
        <p:nvSpPr>
          <p:cNvPr id="345148" name="Text Box 60"/>
          <p:cNvSpPr txBox="1">
            <a:spLocks noChangeArrowheads="1"/>
          </p:cNvSpPr>
          <p:nvPr/>
        </p:nvSpPr>
        <p:spPr bwMode="auto">
          <a:xfrm>
            <a:off x="76200" y="4876800"/>
            <a:ext cx="2133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1     0     1     1     1</a:t>
            </a:r>
          </a:p>
        </p:txBody>
      </p:sp>
      <p:sp>
        <p:nvSpPr>
          <p:cNvPr id="345149" name="Text Box 61"/>
          <p:cNvSpPr txBox="1">
            <a:spLocks noChangeArrowheads="1"/>
          </p:cNvSpPr>
          <p:nvPr/>
        </p:nvSpPr>
        <p:spPr bwMode="auto">
          <a:xfrm>
            <a:off x="76200" y="5334000"/>
            <a:ext cx="2133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1     0     1     1     1</a:t>
            </a:r>
          </a:p>
        </p:txBody>
      </p:sp>
      <p:grpSp>
        <p:nvGrpSpPr>
          <p:cNvPr id="3" name="Group 78"/>
          <p:cNvGrpSpPr>
            <a:grpSpLocks/>
          </p:cNvGrpSpPr>
          <p:nvPr/>
        </p:nvGrpSpPr>
        <p:grpSpPr bwMode="auto">
          <a:xfrm>
            <a:off x="2667000" y="4876800"/>
            <a:ext cx="3581400" cy="762000"/>
            <a:chOff x="1680" y="3072"/>
            <a:chExt cx="2256" cy="480"/>
          </a:xfrm>
        </p:grpSpPr>
        <p:sp>
          <p:nvSpPr>
            <p:cNvPr id="35899" name="Line 62"/>
            <p:cNvSpPr>
              <a:spLocks noChangeShapeType="1"/>
            </p:cNvSpPr>
            <p:nvPr/>
          </p:nvSpPr>
          <p:spPr bwMode="auto">
            <a:xfrm>
              <a:off x="1680" y="3216"/>
              <a:ext cx="2256" cy="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 type="triangle" w="med" len="med"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5900" name="Line 63"/>
            <p:cNvSpPr>
              <a:spLocks noChangeShapeType="1"/>
            </p:cNvSpPr>
            <p:nvPr/>
          </p:nvSpPr>
          <p:spPr bwMode="auto">
            <a:xfrm>
              <a:off x="1680" y="3072"/>
              <a:ext cx="0" cy="48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prstDash val="dash"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345152" name="Text Box 64"/>
          <p:cNvSpPr txBox="1">
            <a:spLocks noChangeArrowheads="1"/>
          </p:cNvSpPr>
          <p:nvPr/>
        </p:nvSpPr>
        <p:spPr bwMode="auto">
          <a:xfrm>
            <a:off x="2286000" y="4876800"/>
            <a:ext cx="304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0</a:t>
            </a:r>
          </a:p>
        </p:txBody>
      </p:sp>
      <p:sp>
        <p:nvSpPr>
          <p:cNvPr id="345153" name="Text Box 65"/>
          <p:cNvSpPr txBox="1">
            <a:spLocks noChangeArrowheads="1"/>
          </p:cNvSpPr>
          <p:nvPr/>
        </p:nvSpPr>
        <p:spPr bwMode="auto">
          <a:xfrm>
            <a:off x="2286000" y="5334000"/>
            <a:ext cx="304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1</a:t>
            </a:r>
          </a:p>
        </p:txBody>
      </p:sp>
      <p:sp>
        <p:nvSpPr>
          <p:cNvPr id="345154" name="Text Box 66"/>
          <p:cNvSpPr txBox="1">
            <a:spLocks noChangeArrowheads="1"/>
          </p:cNvSpPr>
          <p:nvPr/>
        </p:nvSpPr>
        <p:spPr bwMode="auto">
          <a:xfrm>
            <a:off x="6934200" y="5334000"/>
            <a:ext cx="1981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solidFill>
                  <a:srgbClr val="FF3300"/>
                </a:solidFill>
                <a:latin typeface="Times New Roman" pitchFamily="18" charset="0"/>
              </a:rPr>
              <a:t>BC00H~BFFFH</a:t>
            </a:r>
          </a:p>
        </p:txBody>
      </p:sp>
      <p:sp>
        <p:nvSpPr>
          <p:cNvPr id="345156" name="Text Box 68"/>
          <p:cNvSpPr txBox="1">
            <a:spLocks noChangeArrowheads="1"/>
          </p:cNvSpPr>
          <p:nvPr/>
        </p:nvSpPr>
        <p:spPr bwMode="auto">
          <a:xfrm>
            <a:off x="6934200" y="4953000"/>
            <a:ext cx="1981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solidFill>
                  <a:srgbClr val="FF3300"/>
                </a:solidFill>
                <a:latin typeface="Times New Roman" pitchFamily="18" charset="0"/>
              </a:rPr>
              <a:t>B800H~BBFFH</a:t>
            </a:r>
          </a:p>
        </p:txBody>
      </p:sp>
      <p:grpSp>
        <p:nvGrpSpPr>
          <p:cNvPr id="4" name="Group 77"/>
          <p:cNvGrpSpPr>
            <a:grpSpLocks/>
          </p:cNvGrpSpPr>
          <p:nvPr/>
        </p:nvGrpSpPr>
        <p:grpSpPr bwMode="auto">
          <a:xfrm>
            <a:off x="6324600" y="3338513"/>
            <a:ext cx="2517775" cy="1325562"/>
            <a:chOff x="3984" y="2103"/>
            <a:chExt cx="1586" cy="835"/>
          </a:xfrm>
        </p:grpSpPr>
        <p:sp>
          <p:nvSpPr>
            <p:cNvPr id="35893" name="Text Box 34"/>
            <p:cNvSpPr txBox="1">
              <a:spLocks noChangeArrowheads="1"/>
            </p:cNvSpPr>
            <p:nvPr/>
          </p:nvSpPr>
          <p:spPr bwMode="auto">
            <a:xfrm>
              <a:off x="4032" y="2112"/>
              <a:ext cx="62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ROM</a:t>
              </a:r>
            </a:p>
          </p:txBody>
        </p:sp>
        <p:sp>
          <p:nvSpPr>
            <p:cNvPr id="35894" name="Text Box 52"/>
            <p:cNvSpPr txBox="1">
              <a:spLocks noChangeArrowheads="1"/>
            </p:cNvSpPr>
            <p:nvPr/>
          </p:nvSpPr>
          <p:spPr bwMode="auto">
            <a:xfrm>
              <a:off x="4032" y="2382"/>
              <a:ext cx="62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PROM</a:t>
              </a:r>
            </a:p>
          </p:txBody>
        </p:sp>
        <p:sp>
          <p:nvSpPr>
            <p:cNvPr id="35895" name="Text Box 55"/>
            <p:cNvSpPr txBox="1">
              <a:spLocks noChangeArrowheads="1"/>
            </p:cNvSpPr>
            <p:nvPr/>
          </p:nvSpPr>
          <p:spPr bwMode="auto">
            <a:xfrm>
              <a:off x="3984" y="2688"/>
              <a:ext cx="720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EPROM</a:t>
              </a:r>
            </a:p>
          </p:txBody>
        </p:sp>
        <p:sp>
          <p:nvSpPr>
            <p:cNvPr id="35896" name="Text Box 69"/>
            <p:cNvSpPr txBox="1">
              <a:spLocks noChangeArrowheads="1"/>
            </p:cNvSpPr>
            <p:nvPr/>
          </p:nvSpPr>
          <p:spPr bwMode="auto">
            <a:xfrm>
              <a:off x="4602" y="2359"/>
              <a:ext cx="960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2K×8</a:t>
              </a:r>
              <a:r>
                <a:rPr kumimoji="1" lang="zh-CN" altLang="en-US">
                  <a:latin typeface="Times New Roman" pitchFamily="18" charset="0"/>
                </a:rPr>
                <a:t>一片</a:t>
              </a:r>
            </a:p>
          </p:txBody>
        </p:sp>
        <p:sp>
          <p:nvSpPr>
            <p:cNvPr id="35897" name="Text Box 70"/>
            <p:cNvSpPr txBox="1">
              <a:spLocks noChangeArrowheads="1"/>
            </p:cNvSpPr>
            <p:nvPr/>
          </p:nvSpPr>
          <p:spPr bwMode="auto">
            <a:xfrm>
              <a:off x="4602" y="2103"/>
              <a:ext cx="960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2K×8</a:t>
              </a:r>
              <a:r>
                <a:rPr kumimoji="1" lang="zh-CN" altLang="en-US">
                  <a:latin typeface="Times New Roman" pitchFamily="18" charset="0"/>
                </a:rPr>
                <a:t>一片</a:t>
              </a:r>
            </a:p>
          </p:txBody>
        </p:sp>
        <p:sp>
          <p:nvSpPr>
            <p:cNvPr id="35898" name="Text Box 71"/>
            <p:cNvSpPr txBox="1">
              <a:spLocks noChangeArrowheads="1"/>
            </p:cNvSpPr>
            <p:nvPr/>
          </p:nvSpPr>
          <p:spPr bwMode="auto">
            <a:xfrm>
              <a:off x="4610" y="2659"/>
              <a:ext cx="960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2K×8</a:t>
              </a:r>
              <a:r>
                <a:rPr kumimoji="1" lang="zh-CN" altLang="en-US">
                  <a:latin typeface="Times New Roman" pitchFamily="18" charset="0"/>
                </a:rPr>
                <a:t>一片</a:t>
              </a:r>
            </a:p>
          </p:txBody>
        </p:sp>
      </p:grpSp>
      <p:grpSp>
        <p:nvGrpSpPr>
          <p:cNvPr id="35863" name="组合 66"/>
          <p:cNvGrpSpPr>
            <a:grpSpLocks/>
          </p:cNvGrpSpPr>
          <p:nvPr/>
        </p:nvGrpSpPr>
        <p:grpSpPr bwMode="auto">
          <a:xfrm>
            <a:off x="0" y="228600"/>
            <a:ext cx="6858000" cy="2225675"/>
            <a:chOff x="0" y="228600"/>
            <a:chExt cx="6858000" cy="2225675"/>
          </a:xfrm>
        </p:grpSpPr>
        <p:grpSp>
          <p:nvGrpSpPr>
            <p:cNvPr id="35876" name="Group 75"/>
            <p:cNvGrpSpPr>
              <a:grpSpLocks/>
            </p:cNvGrpSpPr>
            <p:nvPr/>
          </p:nvGrpSpPr>
          <p:grpSpPr bwMode="auto">
            <a:xfrm>
              <a:off x="0" y="228600"/>
              <a:ext cx="6858000" cy="1844675"/>
              <a:chOff x="0" y="144"/>
              <a:chExt cx="4320" cy="1162"/>
            </a:xfrm>
          </p:grpSpPr>
          <p:grpSp>
            <p:nvGrpSpPr>
              <p:cNvPr id="35878" name="Group 4"/>
              <p:cNvGrpSpPr>
                <a:grpSpLocks/>
              </p:cNvGrpSpPr>
              <p:nvPr/>
            </p:nvGrpSpPr>
            <p:grpSpPr bwMode="auto">
              <a:xfrm>
                <a:off x="0" y="144"/>
                <a:ext cx="672" cy="256"/>
                <a:chOff x="240" y="480"/>
                <a:chExt cx="1488" cy="256"/>
              </a:xfrm>
            </p:grpSpPr>
            <p:sp>
              <p:nvSpPr>
                <p:cNvPr id="35891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40" y="480"/>
                  <a:ext cx="1104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470047"/>
                    </a:gs>
                    <a:gs pos="50000">
                      <a:srgbClr val="990099"/>
                    </a:gs>
                    <a:gs pos="100000">
                      <a:srgbClr val="470047"/>
                    </a:gs>
                  </a:gsLst>
                  <a:lin ang="5400000" scaled="1"/>
                </a:gradFill>
                <a:ln w="9525">
                  <a:solidFill>
                    <a:srgbClr val="D60093"/>
                  </a:solidFill>
                  <a:miter lim="800000"/>
                  <a:headEnd/>
                  <a:tailEnd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r>
                    <a:rPr kumimoji="1" lang="zh-CN" altLang="en-US">
                      <a:solidFill>
                        <a:schemeClr val="bg1"/>
                      </a:solidFill>
                      <a:latin typeface="Times New Roman" pitchFamily="18" charset="0"/>
                    </a:rPr>
                    <a:t>例</a:t>
                  </a:r>
                  <a:r>
                    <a:rPr kumimoji="1" lang="en-US" altLang="zh-CN">
                      <a:solidFill>
                        <a:schemeClr val="bg1"/>
                      </a:solidFill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35892" name="Line 6"/>
                <p:cNvSpPr>
                  <a:spLocks noChangeShapeType="1"/>
                </p:cNvSpPr>
                <p:nvPr/>
              </p:nvSpPr>
              <p:spPr bwMode="auto">
                <a:xfrm>
                  <a:off x="1344" y="605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rgbClr val="D60093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5879" name="Text Box 7"/>
              <p:cNvSpPr txBox="1">
                <a:spLocks noChangeArrowheads="1"/>
              </p:cNvSpPr>
              <p:nvPr/>
            </p:nvSpPr>
            <p:spPr bwMode="auto">
              <a:xfrm>
                <a:off x="720" y="144"/>
                <a:ext cx="2976" cy="25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l"/>
                <a:r>
                  <a:rPr kumimoji="1" lang="en-US" altLang="zh-CN">
                    <a:latin typeface="Times New Roman" pitchFamily="18" charset="0"/>
                  </a:rPr>
                  <a:t>8</a:t>
                </a:r>
                <a:r>
                  <a:rPr kumimoji="1" lang="zh-CN" altLang="en-US">
                    <a:latin typeface="Times New Roman" pitchFamily="18" charset="0"/>
                  </a:rPr>
                  <a:t>位微机可以访问</a:t>
                </a:r>
                <a:r>
                  <a:rPr kumimoji="1" lang="en-US" altLang="zh-CN">
                    <a:latin typeface="Times New Roman" pitchFamily="18" charset="0"/>
                  </a:rPr>
                  <a:t>64K</a:t>
                </a:r>
                <a:r>
                  <a:rPr kumimoji="1" lang="zh-CN" altLang="en-US">
                    <a:latin typeface="Times New Roman" pitchFamily="18" charset="0"/>
                  </a:rPr>
                  <a:t>内存，其中已知</a:t>
                </a:r>
                <a:r>
                  <a:rPr kumimoji="1" lang="en-US" altLang="zh-CN">
                    <a:latin typeface="Times New Roman" pitchFamily="18" charset="0"/>
                  </a:rPr>
                  <a:t>:</a:t>
                </a:r>
              </a:p>
            </p:txBody>
          </p:sp>
          <p:sp>
            <p:nvSpPr>
              <p:cNvPr id="35880" name="Text Box 8"/>
              <p:cNvSpPr txBox="1">
                <a:spLocks noChangeArrowheads="1"/>
              </p:cNvSpPr>
              <p:nvPr/>
            </p:nvSpPr>
            <p:spPr bwMode="auto">
              <a:xfrm>
                <a:off x="576" y="384"/>
                <a:ext cx="2304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r>
                  <a:rPr kumimoji="1" lang="en-US" altLang="zh-CN">
                    <a:latin typeface="Times New Roman" pitchFamily="18" charset="0"/>
                  </a:rPr>
                  <a:t>ROM  </a:t>
                </a:r>
                <a:r>
                  <a:rPr kumimoji="1" lang="zh-CN" altLang="en-US">
                    <a:latin typeface="Times New Roman" pitchFamily="18" charset="0"/>
                  </a:rPr>
                  <a:t>地址为</a:t>
                </a:r>
                <a:r>
                  <a:rPr kumimoji="1" lang="en-US" altLang="zh-CN">
                    <a:latin typeface="Times New Roman" pitchFamily="18" charset="0"/>
                  </a:rPr>
                  <a:t>0000H~07FFH</a:t>
                </a:r>
              </a:p>
            </p:txBody>
          </p:sp>
          <p:sp>
            <p:nvSpPr>
              <p:cNvPr id="35881" name="Text Box 9"/>
              <p:cNvSpPr txBox="1">
                <a:spLocks noChangeArrowheads="1"/>
              </p:cNvSpPr>
              <p:nvPr/>
            </p:nvSpPr>
            <p:spPr bwMode="auto">
              <a:xfrm>
                <a:off x="528" y="624"/>
                <a:ext cx="2304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r>
                  <a:rPr kumimoji="1" lang="en-US" altLang="zh-CN">
                    <a:latin typeface="Times New Roman" pitchFamily="18" charset="0"/>
                  </a:rPr>
                  <a:t>PROM  </a:t>
                </a:r>
                <a:r>
                  <a:rPr kumimoji="1" lang="zh-CN" altLang="en-US">
                    <a:latin typeface="Times New Roman" pitchFamily="18" charset="0"/>
                  </a:rPr>
                  <a:t>地址为</a:t>
                </a:r>
                <a:r>
                  <a:rPr kumimoji="1" lang="en-US" altLang="zh-CN">
                    <a:latin typeface="Times New Roman" pitchFamily="18" charset="0"/>
                  </a:rPr>
                  <a:t>1000H~17FFH</a:t>
                </a:r>
              </a:p>
            </p:txBody>
          </p:sp>
          <p:sp>
            <p:nvSpPr>
              <p:cNvPr id="35882" name="Text Box 10"/>
              <p:cNvSpPr txBox="1">
                <a:spLocks noChangeArrowheads="1"/>
              </p:cNvSpPr>
              <p:nvPr/>
            </p:nvSpPr>
            <p:spPr bwMode="auto">
              <a:xfrm>
                <a:off x="452" y="843"/>
                <a:ext cx="2304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r>
                  <a:rPr kumimoji="1" lang="en-US" altLang="zh-CN">
                    <a:latin typeface="Times New Roman" pitchFamily="18" charset="0"/>
                  </a:rPr>
                  <a:t>EPROM  </a:t>
                </a:r>
                <a:r>
                  <a:rPr kumimoji="1" lang="zh-CN" altLang="en-US">
                    <a:latin typeface="Times New Roman" pitchFamily="18" charset="0"/>
                  </a:rPr>
                  <a:t>地址为</a:t>
                </a:r>
                <a:r>
                  <a:rPr kumimoji="1" lang="en-US" altLang="zh-CN">
                    <a:latin typeface="Times New Roman" pitchFamily="18" charset="0"/>
                  </a:rPr>
                  <a:t>1800H~1FFFH</a:t>
                </a:r>
              </a:p>
            </p:txBody>
          </p:sp>
          <p:sp>
            <p:nvSpPr>
              <p:cNvPr id="35883" name="Text Box 11"/>
              <p:cNvSpPr txBox="1">
                <a:spLocks noChangeArrowheads="1"/>
              </p:cNvSpPr>
              <p:nvPr/>
            </p:nvSpPr>
            <p:spPr bwMode="auto">
              <a:xfrm>
                <a:off x="528" y="1056"/>
                <a:ext cx="2304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r>
                  <a:rPr kumimoji="1" lang="en-US" altLang="zh-CN">
                    <a:latin typeface="Times New Roman" pitchFamily="18" charset="0"/>
                  </a:rPr>
                  <a:t>RAM  </a:t>
                </a:r>
                <a:r>
                  <a:rPr kumimoji="1" lang="zh-CN" altLang="en-US">
                    <a:latin typeface="Times New Roman" pitchFamily="18" charset="0"/>
                  </a:rPr>
                  <a:t>地址为</a:t>
                </a:r>
                <a:r>
                  <a:rPr kumimoji="1" lang="en-US" altLang="zh-CN">
                    <a:latin typeface="Times New Roman" pitchFamily="18" charset="0"/>
                  </a:rPr>
                  <a:t>B800H~BFFFH</a:t>
                </a:r>
              </a:p>
            </p:txBody>
          </p:sp>
          <p:sp>
            <p:nvSpPr>
              <p:cNvPr id="35884" name="Text Box 12"/>
              <p:cNvSpPr txBox="1">
                <a:spLocks noChangeArrowheads="1"/>
              </p:cNvSpPr>
              <p:nvPr/>
            </p:nvSpPr>
            <p:spPr bwMode="auto">
              <a:xfrm>
                <a:off x="2928" y="384"/>
                <a:ext cx="768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r>
                  <a:rPr kumimoji="1" lang="en-US" altLang="zh-CN">
                    <a:latin typeface="Times New Roman" pitchFamily="18" charset="0"/>
                  </a:rPr>
                  <a:t>2K×8</a:t>
                </a:r>
              </a:p>
            </p:txBody>
          </p:sp>
          <p:sp>
            <p:nvSpPr>
              <p:cNvPr id="35885" name="Text Box 13"/>
              <p:cNvSpPr txBox="1">
                <a:spLocks noChangeArrowheads="1"/>
              </p:cNvSpPr>
              <p:nvPr/>
            </p:nvSpPr>
            <p:spPr bwMode="auto">
              <a:xfrm>
                <a:off x="2928" y="624"/>
                <a:ext cx="768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r>
                  <a:rPr kumimoji="1" lang="en-US" altLang="zh-CN">
                    <a:latin typeface="Times New Roman" pitchFamily="18" charset="0"/>
                  </a:rPr>
                  <a:t>2K×8</a:t>
                </a:r>
              </a:p>
            </p:txBody>
          </p:sp>
          <p:sp>
            <p:nvSpPr>
              <p:cNvPr id="35886" name="Text Box 14"/>
              <p:cNvSpPr txBox="1">
                <a:spLocks noChangeArrowheads="1"/>
              </p:cNvSpPr>
              <p:nvPr/>
            </p:nvSpPr>
            <p:spPr bwMode="auto">
              <a:xfrm>
                <a:off x="2928" y="834"/>
                <a:ext cx="768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r>
                  <a:rPr kumimoji="1" lang="en-US" altLang="zh-CN">
                    <a:latin typeface="Times New Roman" pitchFamily="18" charset="0"/>
                  </a:rPr>
                  <a:t>2K×8</a:t>
                </a:r>
              </a:p>
            </p:txBody>
          </p:sp>
          <p:sp>
            <p:nvSpPr>
              <p:cNvPr id="35887" name="Text Box 15"/>
              <p:cNvSpPr txBox="1">
                <a:spLocks noChangeArrowheads="1"/>
              </p:cNvSpPr>
              <p:nvPr/>
            </p:nvSpPr>
            <p:spPr bwMode="auto">
              <a:xfrm>
                <a:off x="2928" y="1056"/>
                <a:ext cx="768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r>
                  <a:rPr kumimoji="1" lang="en-US" altLang="zh-CN">
                    <a:latin typeface="Times New Roman" pitchFamily="18" charset="0"/>
                  </a:rPr>
                  <a:t>1K×1</a:t>
                </a:r>
              </a:p>
            </p:txBody>
          </p:sp>
          <p:sp>
            <p:nvSpPr>
              <p:cNvPr id="35888" name="Text Box 16"/>
              <p:cNvSpPr txBox="1">
                <a:spLocks noChangeArrowheads="1"/>
              </p:cNvSpPr>
              <p:nvPr/>
            </p:nvSpPr>
            <p:spPr bwMode="auto">
              <a:xfrm>
                <a:off x="3552" y="384"/>
                <a:ext cx="768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r>
                  <a:rPr kumimoji="1" lang="en-US" altLang="zh-CN">
                    <a:latin typeface="Times New Roman" pitchFamily="18" charset="0"/>
                  </a:rPr>
                  <a:t>4K×8</a:t>
                </a:r>
              </a:p>
            </p:txBody>
          </p:sp>
          <p:sp>
            <p:nvSpPr>
              <p:cNvPr id="35889" name="Text Box 17"/>
              <p:cNvSpPr txBox="1">
                <a:spLocks noChangeArrowheads="1"/>
              </p:cNvSpPr>
              <p:nvPr/>
            </p:nvSpPr>
            <p:spPr bwMode="auto">
              <a:xfrm>
                <a:off x="3552" y="606"/>
                <a:ext cx="768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r>
                  <a:rPr kumimoji="1" lang="en-US" altLang="zh-CN">
                    <a:latin typeface="Times New Roman" pitchFamily="18" charset="0"/>
                  </a:rPr>
                  <a:t>4K×8</a:t>
                </a:r>
              </a:p>
            </p:txBody>
          </p:sp>
          <p:sp>
            <p:nvSpPr>
              <p:cNvPr id="35890" name="Text Box 18"/>
              <p:cNvSpPr txBox="1">
                <a:spLocks noChangeArrowheads="1"/>
              </p:cNvSpPr>
              <p:nvPr/>
            </p:nvSpPr>
            <p:spPr bwMode="auto">
              <a:xfrm>
                <a:off x="3552" y="816"/>
                <a:ext cx="768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r>
                  <a:rPr kumimoji="1" lang="en-US" altLang="zh-CN">
                    <a:latin typeface="Times New Roman" pitchFamily="18" charset="0"/>
                  </a:rPr>
                  <a:t>4K×8</a:t>
                </a:r>
              </a:p>
            </p:txBody>
          </p:sp>
        </p:grpSp>
        <p:sp>
          <p:nvSpPr>
            <p:cNvPr id="35877" name="Text Box 72"/>
            <p:cNvSpPr txBox="1">
              <a:spLocks noChangeArrowheads="1"/>
            </p:cNvSpPr>
            <p:nvPr/>
          </p:nvSpPr>
          <p:spPr bwMode="auto">
            <a:xfrm>
              <a:off x="838200" y="2057400"/>
              <a:ext cx="2438400" cy="3968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zh-CN" altLang="en-US">
                  <a:latin typeface="Times New Roman" pitchFamily="18" charset="0"/>
                </a:rPr>
                <a:t>画出电路联接图。</a:t>
              </a:r>
            </a:p>
          </p:txBody>
        </p:sp>
      </p:grpSp>
      <p:sp>
        <p:nvSpPr>
          <p:cNvPr id="345162" name="Text Box 74"/>
          <p:cNvSpPr txBox="1">
            <a:spLocks noChangeArrowheads="1"/>
          </p:cNvSpPr>
          <p:nvPr/>
        </p:nvSpPr>
        <p:spPr bwMode="auto">
          <a:xfrm>
            <a:off x="6629400" y="6096000"/>
            <a:ext cx="2133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RAM  16</a:t>
            </a:r>
            <a:r>
              <a:rPr kumimoji="1" lang="zh-CN" altLang="en-US">
                <a:latin typeface="Times New Roman" pitchFamily="18" charset="0"/>
              </a:rPr>
              <a:t>片</a:t>
            </a:r>
          </a:p>
        </p:txBody>
      </p:sp>
      <p:sp>
        <p:nvSpPr>
          <p:cNvPr id="345167" name="Text Box 79"/>
          <p:cNvSpPr txBox="1">
            <a:spLocks noChangeArrowheads="1"/>
          </p:cNvSpPr>
          <p:nvPr/>
        </p:nvSpPr>
        <p:spPr bwMode="auto">
          <a:xfrm>
            <a:off x="228600" y="2514600"/>
            <a:ext cx="9144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latin typeface="Times New Roman" pitchFamily="18" charset="0"/>
              </a:rPr>
              <a:t>解：</a:t>
            </a:r>
          </a:p>
        </p:txBody>
      </p:sp>
      <p:grpSp>
        <p:nvGrpSpPr>
          <p:cNvPr id="8" name="Group 82"/>
          <p:cNvGrpSpPr>
            <a:grpSpLocks/>
          </p:cNvGrpSpPr>
          <p:nvPr/>
        </p:nvGrpSpPr>
        <p:grpSpPr bwMode="auto">
          <a:xfrm>
            <a:off x="4724400" y="457200"/>
            <a:ext cx="3810000" cy="1676400"/>
            <a:chOff x="2976" y="288"/>
            <a:chExt cx="2400" cy="1056"/>
          </a:xfrm>
        </p:grpSpPr>
        <p:sp>
          <p:nvSpPr>
            <p:cNvPr id="35874" name="Rectangle 80"/>
            <p:cNvSpPr>
              <a:spLocks noChangeArrowheads="1"/>
            </p:cNvSpPr>
            <p:nvPr/>
          </p:nvSpPr>
          <p:spPr bwMode="auto">
            <a:xfrm>
              <a:off x="2976" y="288"/>
              <a:ext cx="1296" cy="1056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5875" name="Text Box 81"/>
            <p:cNvSpPr txBox="1">
              <a:spLocks noChangeArrowheads="1"/>
            </p:cNvSpPr>
            <p:nvPr/>
          </p:nvSpPr>
          <p:spPr bwMode="auto">
            <a:xfrm rot="-1611378">
              <a:off x="4272" y="336"/>
              <a:ext cx="1104" cy="262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zh-CN" altLang="en-US">
                  <a:latin typeface="Times New Roman" pitchFamily="18" charset="0"/>
                </a:rPr>
                <a:t>提供的芯片</a:t>
              </a:r>
            </a:p>
          </p:txBody>
        </p:sp>
      </p:grpSp>
      <p:sp>
        <p:nvSpPr>
          <p:cNvPr id="345171" name="Text Box 83"/>
          <p:cNvSpPr txBox="1">
            <a:spLocks noChangeArrowheads="1"/>
          </p:cNvSpPr>
          <p:nvPr/>
        </p:nvSpPr>
        <p:spPr bwMode="auto">
          <a:xfrm>
            <a:off x="4627563" y="806450"/>
            <a:ext cx="304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solidFill>
                  <a:srgbClr val="FF3300"/>
                </a:solidFill>
                <a:latin typeface="Times New Roman" pitchFamily="18" charset="0"/>
              </a:rPr>
              <a:t>√</a:t>
            </a:r>
          </a:p>
        </p:txBody>
      </p:sp>
      <p:sp>
        <p:nvSpPr>
          <p:cNvPr id="345172" name="Text Box 84"/>
          <p:cNvSpPr txBox="1">
            <a:spLocks noChangeArrowheads="1"/>
          </p:cNvSpPr>
          <p:nvPr/>
        </p:nvSpPr>
        <p:spPr bwMode="auto">
          <a:xfrm>
            <a:off x="4619625" y="457200"/>
            <a:ext cx="304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solidFill>
                  <a:srgbClr val="FF3300"/>
                </a:solidFill>
                <a:latin typeface="Times New Roman" pitchFamily="18" charset="0"/>
              </a:rPr>
              <a:t>√</a:t>
            </a:r>
          </a:p>
        </p:txBody>
      </p:sp>
      <p:sp>
        <p:nvSpPr>
          <p:cNvPr id="345173" name="Text Box 85"/>
          <p:cNvSpPr txBox="1">
            <a:spLocks noChangeArrowheads="1"/>
          </p:cNvSpPr>
          <p:nvPr/>
        </p:nvSpPr>
        <p:spPr bwMode="auto">
          <a:xfrm>
            <a:off x="4619625" y="1219200"/>
            <a:ext cx="304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solidFill>
                  <a:srgbClr val="FF3300"/>
                </a:solidFill>
                <a:latin typeface="Times New Roman" pitchFamily="18" charset="0"/>
              </a:rPr>
              <a:t>√</a:t>
            </a:r>
          </a:p>
        </p:txBody>
      </p:sp>
      <p:grpSp>
        <p:nvGrpSpPr>
          <p:cNvPr id="9" name="组合 65"/>
          <p:cNvGrpSpPr>
            <a:grpSpLocks/>
          </p:cNvGrpSpPr>
          <p:nvPr/>
        </p:nvGrpSpPr>
        <p:grpSpPr bwMode="auto">
          <a:xfrm>
            <a:off x="1258888" y="620713"/>
            <a:ext cx="7561262" cy="2436812"/>
            <a:chOff x="1259632" y="620688"/>
            <a:chExt cx="7560840" cy="2436078"/>
          </a:xfrm>
        </p:grpSpPr>
        <p:cxnSp>
          <p:nvCxnSpPr>
            <p:cNvPr id="35871" name="直接连接符 59"/>
            <p:cNvCxnSpPr>
              <a:cxnSpLocks noChangeShapeType="1"/>
            </p:cNvCxnSpPr>
            <p:nvPr/>
          </p:nvCxnSpPr>
          <p:spPr bwMode="auto">
            <a:xfrm>
              <a:off x="1259632" y="620688"/>
              <a:ext cx="2880320" cy="0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35872" name="直接箭头连接符 61"/>
            <p:cNvCxnSpPr>
              <a:cxnSpLocks noChangeShapeType="1"/>
            </p:cNvCxnSpPr>
            <p:nvPr/>
          </p:nvCxnSpPr>
          <p:spPr bwMode="auto">
            <a:xfrm>
              <a:off x="3491880" y="620688"/>
              <a:ext cx="2952328" cy="1728192"/>
            </a:xfrm>
            <a:prstGeom prst="straightConnector1">
              <a:avLst/>
            </a:prstGeom>
            <a:noFill/>
            <a:ln w="19050" algn="ctr">
              <a:solidFill>
                <a:srgbClr val="0070C0"/>
              </a:solidFill>
              <a:round/>
              <a:headEnd type="arrow" w="med" len="med"/>
              <a:tailEnd/>
            </a:ln>
          </p:spPr>
        </p:cxnSp>
        <p:sp>
          <p:nvSpPr>
            <p:cNvPr id="35873" name="TextBox 63"/>
            <p:cNvSpPr txBox="1">
              <a:spLocks noChangeArrowheads="1"/>
            </p:cNvSpPr>
            <p:nvPr/>
          </p:nvSpPr>
          <p:spPr bwMode="auto">
            <a:xfrm>
              <a:off x="6444208" y="2348880"/>
              <a:ext cx="2376264" cy="707886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chemeClr val="accent2"/>
                  </a:solidFill>
                  <a:latin typeface="楷体" pitchFamily="49" charset="-122"/>
                  <a:ea typeface="楷体" pitchFamily="49" charset="-122"/>
                </a:rPr>
                <a:t>两个信息：数据线和地址线的位宽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107" grpId="0" autoUpdateAnimBg="0"/>
      <p:bldP spid="345108" grpId="0" animBg="1"/>
      <p:bldP spid="345117" grpId="0" autoUpdateAnimBg="0"/>
      <p:bldP spid="345124" grpId="0" autoUpdateAnimBg="0"/>
      <p:bldP spid="345139" grpId="0" autoUpdateAnimBg="0"/>
      <p:bldP spid="345141" grpId="0" autoUpdateAnimBg="0"/>
      <p:bldP spid="345142" grpId="0" autoUpdateAnimBg="0"/>
      <p:bldP spid="345144" grpId="0" autoUpdateAnimBg="0"/>
      <p:bldP spid="345145" grpId="0" autoUpdateAnimBg="0"/>
      <p:bldP spid="345146" grpId="0" autoUpdateAnimBg="0"/>
      <p:bldP spid="345147" grpId="0" autoUpdateAnimBg="0"/>
      <p:bldP spid="345148" grpId="0" autoUpdateAnimBg="0"/>
      <p:bldP spid="345149" grpId="0" autoUpdateAnimBg="0"/>
      <p:bldP spid="345152" grpId="0" autoUpdateAnimBg="0"/>
      <p:bldP spid="345153" grpId="0" autoUpdateAnimBg="0"/>
      <p:bldP spid="345154" grpId="0" autoUpdateAnimBg="0"/>
      <p:bldP spid="345156" grpId="0" autoUpdateAnimBg="0"/>
      <p:bldP spid="345162" grpId="0" autoUpdateAnimBg="0"/>
      <p:bldP spid="345167" grpId="0" autoUpdateAnimBg="0"/>
      <p:bldP spid="345171" grpId="0" autoUpdateAnimBg="0"/>
      <p:bldP spid="345172" grpId="0" autoUpdateAnimBg="0"/>
      <p:bldP spid="345173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7772400" y="6553200"/>
            <a:ext cx="1371600" cy="304800"/>
          </a:xfrm>
        </p:spPr>
        <p:txBody>
          <a:bodyPr/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20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例题</a:t>
            </a:r>
            <a:r>
              <a:rPr lang="en-US" altLang="zh-CN" sz="20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2</a:t>
            </a:r>
          </a:p>
        </p:txBody>
      </p:sp>
      <p:grpSp>
        <p:nvGrpSpPr>
          <p:cNvPr id="2" name="Group 179"/>
          <p:cNvGrpSpPr>
            <a:grpSpLocks/>
          </p:cNvGrpSpPr>
          <p:nvPr/>
        </p:nvGrpSpPr>
        <p:grpSpPr bwMode="auto">
          <a:xfrm>
            <a:off x="-28575" y="152400"/>
            <a:ext cx="4411663" cy="1768475"/>
            <a:chOff x="-18" y="96"/>
            <a:chExt cx="2779" cy="1114"/>
          </a:xfrm>
        </p:grpSpPr>
        <p:sp>
          <p:nvSpPr>
            <p:cNvPr id="36967" name="Rectangle 7"/>
            <p:cNvSpPr>
              <a:spLocks noChangeArrowheads="1"/>
            </p:cNvSpPr>
            <p:nvPr/>
          </p:nvSpPr>
          <p:spPr bwMode="auto">
            <a:xfrm>
              <a:off x="432" y="144"/>
              <a:ext cx="432" cy="105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spcBef>
                  <a:spcPct val="0"/>
                </a:spcBef>
              </a:pPr>
              <a:r>
                <a:rPr kumimoji="1" lang="en-US" altLang="zh-CN">
                  <a:latin typeface="Times New Roman" pitchFamily="18" charset="0"/>
                </a:rPr>
                <a:t>5:32</a:t>
              </a:r>
            </a:p>
          </p:txBody>
        </p:sp>
        <p:sp>
          <p:nvSpPr>
            <p:cNvPr id="36968" name="Line 8"/>
            <p:cNvSpPr>
              <a:spLocks noChangeShapeType="1"/>
            </p:cNvSpPr>
            <p:nvPr/>
          </p:nvSpPr>
          <p:spPr bwMode="auto">
            <a:xfrm>
              <a:off x="288" y="918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6969" name="Line 9"/>
            <p:cNvSpPr>
              <a:spLocks noChangeShapeType="1"/>
            </p:cNvSpPr>
            <p:nvPr/>
          </p:nvSpPr>
          <p:spPr bwMode="auto">
            <a:xfrm>
              <a:off x="288" y="110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6970" name="Text Box 10"/>
            <p:cNvSpPr txBox="1">
              <a:spLocks noChangeArrowheads="1"/>
            </p:cNvSpPr>
            <p:nvPr/>
          </p:nvSpPr>
          <p:spPr bwMode="auto">
            <a:xfrm>
              <a:off x="0" y="950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A</a:t>
              </a:r>
              <a:r>
                <a:rPr kumimoji="1" lang="en-US" altLang="zh-CN" baseline="-25000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36971" name="Text Box 11"/>
            <p:cNvSpPr txBox="1">
              <a:spLocks noChangeArrowheads="1"/>
            </p:cNvSpPr>
            <p:nvPr/>
          </p:nvSpPr>
          <p:spPr bwMode="auto">
            <a:xfrm>
              <a:off x="-18" y="768"/>
              <a:ext cx="38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A</a:t>
              </a:r>
              <a:r>
                <a:rPr kumimoji="1" lang="en-US" altLang="zh-CN" baseline="-2500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6972" name="Line 19"/>
            <p:cNvSpPr>
              <a:spLocks noChangeShapeType="1"/>
            </p:cNvSpPr>
            <p:nvPr/>
          </p:nvSpPr>
          <p:spPr bwMode="auto">
            <a:xfrm>
              <a:off x="910" y="231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6973" name="Line 48"/>
            <p:cNvSpPr>
              <a:spLocks noChangeShapeType="1"/>
            </p:cNvSpPr>
            <p:nvPr/>
          </p:nvSpPr>
          <p:spPr bwMode="auto">
            <a:xfrm flipV="1">
              <a:off x="912" y="1056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6974" name="Text Box 83"/>
            <p:cNvSpPr txBox="1">
              <a:spLocks noChangeArrowheads="1"/>
            </p:cNvSpPr>
            <p:nvPr/>
          </p:nvSpPr>
          <p:spPr bwMode="auto">
            <a:xfrm>
              <a:off x="0" y="144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A</a:t>
              </a:r>
              <a:r>
                <a:rPr kumimoji="1" lang="en-US" altLang="zh-CN" baseline="-25000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36975" name="Text Box 84"/>
            <p:cNvSpPr txBox="1">
              <a:spLocks noChangeArrowheads="1"/>
            </p:cNvSpPr>
            <p:nvPr/>
          </p:nvSpPr>
          <p:spPr bwMode="auto">
            <a:xfrm>
              <a:off x="0" y="357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A</a:t>
              </a:r>
              <a:r>
                <a:rPr kumimoji="1" lang="en-US" altLang="zh-CN" baseline="-25000"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36976" name="Text Box 85"/>
            <p:cNvSpPr txBox="1">
              <a:spLocks noChangeArrowheads="1"/>
            </p:cNvSpPr>
            <p:nvPr/>
          </p:nvSpPr>
          <p:spPr bwMode="auto">
            <a:xfrm>
              <a:off x="0" y="576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A</a:t>
              </a:r>
              <a:r>
                <a:rPr kumimoji="1" lang="en-US" altLang="zh-CN" baseline="-25000"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36977" name="Line 86"/>
            <p:cNvSpPr>
              <a:spLocks noChangeShapeType="1"/>
            </p:cNvSpPr>
            <p:nvPr/>
          </p:nvSpPr>
          <p:spPr bwMode="auto">
            <a:xfrm>
              <a:off x="288" y="288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6978" name="Line 87"/>
            <p:cNvSpPr>
              <a:spLocks noChangeShapeType="1"/>
            </p:cNvSpPr>
            <p:nvPr/>
          </p:nvSpPr>
          <p:spPr bwMode="auto">
            <a:xfrm>
              <a:off x="288" y="528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6979" name="Line 88"/>
            <p:cNvSpPr>
              <a:spLocks noChangeShapeType="1"/>
            </p:cNvSpPr>
            <p:nvPr/>
          </p:nvSpPr>
          <p:spPr bwMode="auto">
            <a:xfrm>
              <a:off x="288" y="72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6980" name="Line 90"/>
            <p:cNvSpPr>
              <a:spLocks noChangeShapeType="1"/>
            </p:cNvSpPr>
            <p:nvPr/>
          </p:nvSpPr>
          <p:spPr bwMode="auto">
            <a:xfrm>
              <a:off x="931" y="414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6981" name="Line 92"/>
            <p:cNvSpPr>
              <a:spLocks noChangeShapeType="1"/>
            </p:cNvSpPr>
            <p:nvPr/>
          </p:nvSpPr>
          <p:spPr bwMode="auto">
            <a:xfrm>
              <a:off x="917" y="691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6982" name="Text Box 95"/>
            <p:cNvSpPr txBox="1">
              <a:spLocks noChangeArrowheads="1"/>
            </p:cNvSpPr>
            <p:nvPr/>
          </p:nvSpPr>
          <p:spPr bwMode="auto">
            <a:xfrm>
              <a:off x="960" y="816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…</a:t>
              </a:r>
            </a:p>
          </p:txBody>
        </p:sp>
        <p:grpSp>
          <p:nvGrpSpPr>
            <p:cNvPr id="36983" name="Group 138"/>
            <p:cNvGrpSpPr>
              <a:grpSpLocks/>
            </p:cNvGrpSpPr>
            <p:nvPr/>
          </p:nvGrpSpPr>
          <p:grpSpPr bwMode="auto">
            <a:xfrm>
              <a:off x="1316" y="96"/>
              <a:ext cx="1440" cy="252"/>
              <a:chOff x="1243" y="96"/>
              <a:chExt cx="1440" cy="252"/>
            </a:xfrm>
          </p:grpSpPr>
          <p:sp>
            <p:nvSpPr>
              <p:cNvPr id="36997" name="Text Box 89"/>
              <p:cNvSpPr txBox="1">
                <a:spLocks noChangeArrowheads="1"/>
              </p:cNvSpPr>
              <p:nvPr/>
            </p:nvSpPr>
            <p:spPr bwMode="auto">
              <a:xfrm>
                <a:off x="1243" y="98"/>
                <a:ext cx="1440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l"/>
                <a:r>
                  <a:rPr kumimoji="1" lang="en-US" altLang="zh-CN">
                    <a:latin typeface="Times New Roman" pitchFamily="18" charset="0"/>
                  </a:rPr>
                  <a:t>00000  CS ROM</a:t>
                </a:r>
              </a:p>
            </p:txBody>
          </p:sp>
          <p:sp>
            <p:nvSpPr>
              <p:cNvPr id="36998" name="Line 134"/>
              <p:cNvSpPr>
                <a:spLocks noChangeShapeType="1"/>
              </p:cNvSpPr>
              <p:nvPr/>
            </p:nvSpPr>
            <p:spPr bwMode="auto">
              <a:xfrm>
                <a:off x="1824" y="96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36984" name="Group 139"/>
            <p:cNvGrpSpPr>
              <a:grpSpLocks/>
            </p:cNvGrpSpPr>
            <p:nvPr/>
          </p:nvGrpSpPr>
          <p:grpSpPr bwMode="auto">
            <a:xfrm>
              <a:off x="1321" y="336"/>
              <a:ext cx="1440" cy="250"/>
              <a:chOff x="1248" y="336"/>
              <a:chExt cx="1440" cy="250"/>
            </a:xfrm>
          </p:grpSpPr>
          <p:sp>
            <p:nvSpPr>
              <p:cNvPr id="36995" name="Text Box 91"/>
              <p:cNvSpPr txBox="1">
                <a:spLocks noChangeArrowheads="1"/>
              </p:cNvSpPr>
              <p:nvPr/>
            </p:nvSpPr>
            <p:spPr bwMode="auto">
              <a:xfrm>
                <a:off x="1248" y="336"/>
                <a:ext cx="1440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l"/>
                <a:r>
                  <a:rPr kumimoji="1" lang="en-US" altLang="zh-CN">
                    <a:latin typeface="Times New Roman" pitchFamily="18" charset="0"/>
                  </a:rPr>
                  <a:t>00010  CS PROM</a:t>
                </a:r>
              </a:p>
            </p:txBody>
          </p:sp>
          <p:sp>
            <p:nvSpPr>
              <p:cNvPr id="36996" name="Line 135"/>
              <p:cNvSpPr>
                <a:spLocks noChangeShapeType="1"/>
              </p:cNvSpPr>
              <p:nvPr/>
            </p:nvSpPr>
            <p:spPr bwMode="auto">
              <a:xfrm>
                <a:off x="1824" y="336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36985" name="Group 140"/>
            <p:cNvGrpSpPr>
              <a:grpSpLocks/>
            </p:cNvGrpSpPr>
            <p:nvPr/>
          </p:nvGrpSpPr>
          <p:grpSpPr bwMode="auto">
            <a:xfrm>
              <a:off x="1321" y="576"/>
              <a:ext cx="1440" cy="250"/>
              <a:chOff x="1248" y="576"/>
              <a:chExt cx="1440" cy="250"/>
            </a:xfrm>
          </p:grpSpPr>
          <p:sp>
            <p:nvSpPr>
              <p:cNvPr id="36993" name="Text Box 93"/>
              <p:cNvSpPr txBox="1">
                <a:spLocks noChangeArrowheads="1"/>
              </p:cNvSpPr>
              <p:nvPr/>
            </p:nvSpPr>
            <p:spPr bwMode="auto">
              <a:xfrm>
                <a:off x="1248" y="576"/>
                <a:ext cx="1440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l"/>
                <a:r>
                  <a:rPr kumimoji="1" lang="en-US" altLang="zh-CN">
                    <a:latin typeface="Times New Roman" pitchFamily="18" charset="0"/>
                  </a:rPr>
                  <a:t>00011  CS EPROM</a:t>
                </a:r>
              </a:p>
            </p:txBody>
          </p:sp>
          <p:sp>
            <p:nvSpPr>
              <p:cNvPr id="36994" name="Line 136"/>
              <p:cNvSpPr>
                <a:spLocks noChangeShapeType="1"/>
              </p:cNvSpPr>
              <p:nvPr/>
            </p:nvSpPr>
            <p:spPr bwMode="auto">
              <a:xfrm>
                <a:off x="1824" y="576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36986" name="Group 141"/>
            <p:cNvGrpSpPr>
              <a:grpSpLocks/>
            </p:cNvGrpSpPr>
            <p:nvPr/>
          </p:nvGrpSpPr>
          <p:grpSpPr bwMode="auto">
            <a:xfrm>
              <a:off x="1321" y="960"/>
              <a:ext cx="1440" cy="250"/>
              <a:chOff x="1248" y="960"/>
              <a:chExt cx="1440" cy="250"/>
            </a:xfrm>
          </p:grpSpPr>
          <p:sp>
            <p:nvSpPr>
              <p:cNvPr id="36991" name="Text Box 94"/>
              <p:cNvSpPr txBox="1">
                <a:spLocks noChangeArrowheads="1"/>
              </p:cNvSpPr>
              <p:nvPr/>
            </p:nvSpPr>
            <p:spPr bwMode="auto">
              <a:xfrm>
                <a:off x="1248" y="960"/>
                <a:ext cx="1440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l"/>
                <a:r>
                  <a:rPr kumimoji="1" lang="en-US" altLang="zh-CN">
                    <a:latin typeface="Times New Roman" pitchFamily="18" charset="0"/>
                  </a:rPr>
                  <a:t>10111  CS RAM</a:t>
                </a:r>
              </a:p>
            </p:txBody>
          </p:sp>
          <p:sp>
            <p:nvSpPr>
              <p:cNvPr id="36992" name="Line 137"/>
              <p:cNvSpPr>
                <a:spLocks noChangeShapeType="1"/>
              </p:cNvSpPr>
              <p:nvPr/>
            </p:nvSpPr>
            <p:spPr bwMode="auto">
              <a:xfrm>
                <a:off x="1824" y="960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36987" name="Oval 174"/>
            <p:cNvSpPr>
              <a:spLocks noChangeArrowheads="1"/>
            </p:cNvSpPr>
            <p:nvPr/>
          </p:nvSpPr>
          <p:spPr bwMode="auto">
            <a:xfrm>
              <a:off x="864" y="192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6988" name="Oval 175"/>
            <p:cNvSpPr>
              <a:spLocks noChangeArrowheads="1"/>
            </p:cNvSpPr>
            <p:nvPr/>
          </p:nvSpPr>
          <p:spPr bwMode="auto">
            <a:xfrm>
              <a:off x="864" y="384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6989" name="Oval 176"/>
            <p:cNvSpPr>
              <a:spLocks noChangeArrowheads="1"/>
            </p:cNvSpPr>
            <p:nvPr/>
          </p:nvSpPr>
          <p:spPr bwMode="auto">
            <a:xfrm>
              <a:off x="864" y="672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6990" name="Oval 177"/>
            <p:cNvSpPr>
              <a:spLocks noChangeArrowheads="1"/>
            </p:cNvSpPr>
            <p:nvPr/>
          </p:nvSpPr>
          <p:spPr bwMode="auto">
            <a:xfrm>
              <a:off x="864" y="1045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7" name="Group 181"/>
          <p:cNvGrpSpPr>
            <a:grpSpLocks/>
          </p:cNvGrpSpPr>
          <p:nvPr/>
        </p:nvGrpSpPr>
        <p:grpSpPr bwMode="auto">
          <a:xfrm>
            <a:off x="381000" y="1690688"/>
            <a:ext cx="6167438" cy="4329112"/>
            <a:chOff x="240" y="1065"/>
            <a:chExt cx="3885" cy="2727"/>
          </a:xfrm>
        </p:grpSpPr>
        <p:sp>
          <p:nvSpPr>
            <p:cNvPr id="36940" name="Line 20"/>
            <p:cNvSpPr>
              <a:spLocks noChangeShapeType="1"/>
            </p:cNvSpPr>
            <p:nvPr/>
          </p:nvSpPr>
          <p:spPr bwMode="auto">
            <a:xfrm>
              <a:off x="1230" y="1065"/>
              <a:ext cx="0" cy="8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6941" name="Text Box 144"/>
            <p:cNvSpPr txBox="1">
              <a:spLocks noChangeArrowheads="1"/>
            </p:cNvSpPr>
            <p:nvPr/>
          </p:nvSpPr>
          <p:spPr bwMode="auto">
            <a:xfrm>
              <a:off x="240" y="3120"/>
              <a:ext cx="52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A</a:t>
              </a:r>
              <a:r>
                <a:rPr kumimoji="1" lang="en-US" altLang="zh-CN" baseline="-25000">
                  <a:latin typeface="Times New Roman" pitchFamily="18" charset="0"/>
                </a:rPr>
                <a:t>10</a:t>
              </a:r>
            </a:p>
          </p:txBody>
        </p:sp>
        <p:grpSp>
          <p:nvGrpSpPr>
            <p:cNvPr id="36942" name="Group 145"/>
            <p:cNvGrpSpPr>
              <a:grpSpLocks/>
            </p:cNvGrpSpPr>
            <p:nvPr/>
          </p:nvGrpSpPr>
          <p:grpSpPr bwMode="auto">
            <a:xfrm rot="5400000">
              <a:off x="921" y="2029"/>
              <a:ext cx="606" cy="192"/>
              <a:chOff x="3378" y="3648"/>
              <a:chExt cx="1148" cy="336"/>
            </a:xfrm>
          </p:grpSpPr>
          <p:sp>
            <p:nvSpPr>
              <p:cNvPr id="36963" name="Line 146"/>
              <p:cNvSpPr>
                <a:spLocks noChangeShapeType="1"/>
              </p:cNvSpPr>
              <p:nvPr/>
            </p:nvSpPr>
            <p:spPr bwMode="auto">
              <a:xfrm flipV="1">
                <a:off x="3378" y="3792"/>
                <a:ext cx="478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6964" name="Line 147"/>
              <p:cNvSpPr>
                <a:spLocks noChangeShapeType="1"/>
              </p:cNvSpPr>
              <p:nvPr/>
            </p:nvSpPr>
            <p:spPr bwMode="auto">
              <a:xfrm flipV="1">
                <a:off x="4222" y="3810"/>
                <a:ext cx="3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6965" name="AutoShape 148"/>
              <p:cNvSpPr>
                <a:spLocks noChangeArrowheads="1"/>
              </p:cNvSpPr>
              <p:nvPr/>
            </p:nvSpPr>
            <p:spPr bwMode="auto">
              <a:xfrm rot="5400000">
                <a:off x="3838" y="3672"/>
                <a:ext cx="336" cy="288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6966" name="Oval 149"/>
              <p:cNvSpPr>
                <a:spLocks noChangeArrowheads="1"/>
              </p:cNvSpPr>
              <p:nvPr/>
            </p:nvSpPr>
            <p:spPr bwMode="auto">
              <a:xfrm>
                <a:off x="4135" y="3773"/>
                <a:ext cx="91" cy="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36943" name="AutoShape 150"/>
            <p:cNvSpPr>
              <a:spLocks noChangeArrowheads="1"/>
            </p:cNvSpPr>
            <p:nvPr/>
          </p:nvSpPr>
          <p:spPr bwMode="auto">
            <a:xfrm>
              <a:off x="1429" y="3078"/>
              <a:ext cx="336" cy="28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pSp>
          <p:nvGrpSpPr>
            <p:cNvPr id="36944" name="Group 151"/>
            <p:cNvGrpSpPr>
              <a:grpSpLocks/>
            </p:cNvGrpSpPr>
            <p:nvPr/>
          </p:nvGrpSpPr>
          <p:grpSpPr bwMode="auto">
            <a:xfrm>
              <a:off x="659" y="3198"/>
              <a:ext cx="606" cy="192"/>
              <a:chOff x="3378" y="3648"/>
              <a:chExt cx="1148" cy="336"/>
            </a:xfrm>
          </p:grpSpPr>
          <p:sp>
            <p:nvSpPr>
              <p:cNvPr id="36959" name="Line 152"/>
              <p:cNvSpPr>
                <a:spLocks noChangeShapeType="1"/>
              </p:cNvSpPr>
              <p:nvPr/>
            </p:nvSpPr>
            <p:spPr bwMode="auto">
              <a:xfrm flipV="1">
                <a:off x="3378" y="3792"/>
                <a:ext cx="478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6960" name="Line 153"/>
              <p:cNvSpPr>
                <a:spLocks noChangeShapeType="1"/>
              </p:cNvSpPr>
              <p:nvPr/>
            </p:nvSpPr>
            <p:spPr bwMode="auto">
              <a:xfrm flipV="1">
                <a:off x="4222" y="3810"/>
                <a:ext cx="3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6961" name="AutoShape 154"/>
              <p:cNvSpPr>
                <a:spLocks noChangeArrowheads="1"/>
              </p:cNvSpPr>
              <p:nvPr/>
            </p:nvSpPr>
            <p:spPr bwMode="auto">
              <a:xfrm rot="5400000">
                <a:off x="3838" y="3672"/>
                <a:ext cx="336" cy="288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6962" name="Oval 155"/>
              <p:cNvSpPr>
                <a:spLocks noChangeArrowheads="1"/>
              </p:cNvSpPr>
              <p:nvPr/>
            </p:nvSpPr>
            <p:spPr bwMode="auto">
              <a:xfrm>
                <a:off x="4135" y="3773"/>
                <a:ext cx="91" cy="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36945" name="Line 157"/>
            <p:cNvSpPr>
              <a:spLocks noChangeShapeType="1"/>
            </p:cNvSpPr>
            <p:nvPr/>
          </p:nvSpPr>
          <p:spPr bwMode="auto">
            <a:xfrm flipH="1">
              <a:off x="1222" y="2304"/>
              <a:ext cx="5" cy="12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6946" name="Line 159"/>
            <p:cNvSpPr>
              <a:spLocks noChangeShapeType="1"/>
            </p:cNvSpPr>
            <p:nvPr/>
          </p:nvSpPr>
          <p:spPr bwMode="auto">
            <a:xfrm>
              <a:off x="1852" y="3225"/>
              <a:ext cx="6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6947" name="Line 160"/>
            <p:cNvSpPr>
              <a:spLocks noChangeShapeType="1"/>
            </p:cNvSpPr>
            <p:nvPr/>
          </p:nvSpPr>
          <p:spPr bwMode="auto">
            <a:xfrm>
              <a:off x="1228" y="3295"/>
              <a:ext cx="1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6948" name="Line 162"/>
            <p:cNvSpPr>
              <a:spLocks noChangeShapeType="1"/>
            </p:cNvSpPr>
            <p:nvPr/>
          </p:nvSpPr>
          <p:spPr bwMode="auto">
            <a:xfrm>
              <a:off x="1230" y="3120"/>
              <a:ext cx="1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6949" name="Line 163"/>
            <p:cNvSpPr>
              <a:spLocks noChangeShapeType="1"/>
            </p:cNvSpPr>
            <p:nvPr/>
          </p:nvSpPr>
          <p:spPr bwMode="auto">
            <a:xfrm flipH="1">
              <a:off x="805" y="3300"/>
              <a:ext cx="2" cy="4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6950" name="AutoShape 164"/>
            <p:cNvSpPr>
              <a:spLocks noChangeArrowheads="1"/>
            </p:cNvSpPr>
            <p:nvPr/>
          </p:nvSpPr>
          <p:spPr bwMode="auto">
            <a:xfrm>
              <a:off x="1394" y="3504"/>
              <a:ext cx="306" cy="28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6951" name="Oval 165"/>
            <p:cNvSpPr>
              <a:spLocks noChangeArrowheads="1"/>
            </p:cNvSpPr>
            <p:nvPr/>
          </p:nvSpPr>
          <p:spPr bwMode="auto">
            <a:xfrm>
              <a:off x="1712" y="3627"/>
              <a:ext cx="75" cy="7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6952" name="Line 166"/>
            <p:cNvSpPr>
              <a:spLocks noChangeShapeType="1"/>
            </p:cNvSpPr>
            <p:nvPr/>
          </p:nvSpPr>
          <p:spPr bwMode="auto">
            <a:xfrm>
              <a:off x="1799" y="3669"/>
              <a:ext cx="232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6953" name="Line 167"/>
            <p:cNvSpPr>
              <a:spLocks noChangeShapeType="1"/>
            </p:cNvSpPr>
            <p:nvPr/>
          </p:nvSpPr>
          <p:spPr bwMode="auto">
            <a:xfrm>
              <a:off x="803" y="3721"/>
              <a:ext cx="59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6954" name="Line 168"/>
            <p:cNvSpPr>
              <a:spLocks noChangeShapeType="1"/>
            </p:cNvSpPr>
            <p:nvPr/>
          </p:nvSpPr>
          <p:spPr bwMode="auto">
            <a:xfrm>
              <a:off x="1222" y="3546"/>
              <a:ext cx="16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6955" name="Oval 169"/>
            <p:cNvSpPr>
              <a:spLocks noChangeArrowheads="1"/>
            </p:cNvSpPr>
            <p:nvPr/>
          </p:nvSpPr>
          <p:spPr bwMode="auto">
            <a:xfrm>
              <a:off x="1776" y="3168"/>
              <a:ext cx="69" cy="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6956" name="Line 171"/>
            <p:cNvSpPr>
              <a:spLocks noChangeShapeType="1"/>
            </p:cNvSpPr>
            <p:nvPr/>
          </p:nvSpPr>
          <p:spPr bwMode="auto">
            <a:xfrm>
              <a:off x="4118" y="3234"/>
              <a:ext cx="0" cy="4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6957" name="Oval 173"/>
            <p:cNvSpPr>
              <a:spLocks noChangeArrowheads="1"/>
            </p:cNvSpPr>
            <p:nvPr/>
          </p:nvSpPr>
          <p:spPr bwMode="auto">
            <a:xfrm>
              <a:off x="770" y="3262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6958" name="Oval 178"/>
            <p:cNvSpPr>
              <a:spLocks noChangeArrowheads="1"/>
            </p:cNvSpPr>
            <p:nvPr/>
          </p:nvSpPr>
          <p:spPr bwMode="auto">
            <a:xfrm>
              <a:off x="1200" y="3100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346294" name="Text Box 182"/>
          <p:cNvSpPr txBox="1">
            <a:spLocks noChangeArrowheads="1"/>
          </p:cNvSpPr>
          <p:nvPr/>
        </p:nvSpPr>
        <p:spPr bwMode="auto">
          <a:xfrm>
            <a:off x="6781800" y="5791200"/>
            <a:ext cx="1981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solidFill>
                  <a:srgbClr val="FF3300"/>
                </a:solidFill>
                <a:latin typeface="Times New Roman" pitchFamily="18" charset="0"/>
              </a:rPr>
              <a:t>BC00H~BFFFH</a:t>
            </a:r>
          </a:p>
        </p:txBody>
      </p:sp>
      <p:sp>
        <p:nvSpPr>
          <p:cNvPr id="346295" name="Text Box 183"/>
          <p:cNvSpPr txBox="1">
            <a:spLocks noChangeArrowheads="1"/>
          </p:cNvSpPr>
          <p:nvPr/>
        </p:nvSpPr>
        <p:spPr bwMode="auto">
          <a:xfrm>
            <a:off x="4038600" y="5791200"/>
            <a:ext cx="1981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solidFill>
                  <a:srgbClr val="FF3300"/>
                </a:solidFill>
                <a:latin typeface="Times New Roman" pitchFamily="18" charset="0"/>
              </a:rPr>
              <a:t>B800H~BBFFH</a:t>
            </a:r>
          </a:p>
        </p:txBody>
      </p:sp>
      <p:grpSp>
        <p:nvGrpSpPr>
          <p:cNvPr id="10" name="Group 214"/>
          <p:cNvGrpSpPr>
            <a:grpSpLocks/>
          </p:cNvGrpSpPr>
          <p:nvPr/>
        </p:nvGrpSpPr>
        <p:grpSpPr bwMode="auto">
          <a:xfrm>
            <a:off x="3419475" y="333375"/>
            <a:ext cx="5180013" cy="3098800"/>
            <a:chOff x="2166" y="206"/>
            <a:chExt cx="3263" cy="1952"/>
          </a:xfrm>
        </p:grpSpPr>
        <p:grpSp>
          <p:nvGrpSpPr>
            <p:cNvPr id="36910" name="Group 204"/>
            <p:cNvGrpSpPr>
              <a:grpSpLocks/>
            </p:cNvGrpSpPr>
            <p:nvPr/>
          </p:nvGrpSpPr>
          <p:grpSpPr bwMode="auto">
            <a:xfrm>
              <a:off x="2166" y="206"/>
              <a:ext cx="3263" cy="1952"/>
              <a:chOff x="2166" y="206"/>
              <a:chExt cx="3263" cy="1952"/>
            </a:xfrm>
          </p:grpSpPr>
          <p:sp>
            <p:nvSpPr>
              <p:cNvPr id="36912" name="Text Box 15"/>
              <p:cNvSpPr txBox="1">
                <a:spLocks noChangeArrowheads="1"/>
              </p:cNvSpPr>
              <p:nvPr/>
            </p:nvSpPr>
            <p:spPr bwMode="auto">
              <a:xfrm>
                <a:off x="2928" y="384"/>
                <a:ext cx="720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r>
                  <a:rPr kumimoji="1" lang="en-US" altLang="zh-CN">
                    <a:latin typeface="Times New Roman" pitchFamily="18" charset="0"/>
                  </a:rPr>
                  <a:t>A</a:t>
                </a:r>
                <a:r>
                  <a:rPr kumimoji="1" lang="en-US" altLang="zh-CN" baseline="-25000">
                    <a:latin typeface="Times New Roman" pitchFamily="18" charset="0"/>
                  </a:rPr>
                  <a:t>0</a:t>
                </a:r>
                <a:r>
                  <a:rPr kumimoji="1" lang="en-US" altLang="zh-CN">
                    <a:latin typeface="Times New Roman" pitchFamily="18" charset="0"/>
                  </a:rPr>
                  <a:t>~ A</a:t>
                </a:r>
                <a:r>
                  <a:rPr kumimoji="1" lang="en-US" altLang="zh-CN" baseline="-25000">
                    <a:latin typeface="Times New Roman" pitchFamily="18" charset="0"/>
                  </a:rPr>
                  <a:t>10</a:t>
                </a:r>
              </a:p>
            </p:txBody>
          </p:sp>
          <p:sp>
            <p:nvSpPr>
              <p:cNvPr id="36913" name="Rectangle 56"/>
              <p:cNvSpPr>
                <a:spLocks noChangeArrowheads="1"/>
              </p:cNvSpPr>
              <p:nvPr/>
            </p:nvSpPr>
            <p:spPr bwMode="auto">
              <a:xfrm>
                <a:off x="4089" y="1488"/>
                <a:ext cx="48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6914" name="Rectangle 103"/>
              <p:cNvSpPr>
                <a:spLocks noChangeArrowheads="1"/>
              </p:cNvSpPr>
              <p:nvPr/>
            </p:nvSpPr>
            <p:spPr bwMode="auto">
              <a:xfrm>
                <a:off x="3744" y="240"/>
                <a:ext cx="528" cy="816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6915" name="Rectangle 104"/>
              <p:cNvSpPr>
                <a:spLocks noChangeArrowheads="1"/>
              </p:cNvSpPr>
              <p:nvPr/>
            </p:nvSpPr>
            <p:spPr bwMode="auto">
              <a:xfrm>
                <a:off x="3984" y="624"/>
                <a:ext cx="528" cy="816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6916" name="Rectangle 105"/>
              <p:cNvSpPr>
                <a:spLocks noChangeArrowheads="1"/>
              </p:cNvSpPr>
              <p:nvPr/>
            </p:nvSpPr>
            <p:spPr bwMode="auto">
              <a:xfrm>
                <a:off x="4224" y="1008"/>
                <a:ext cx="528" cy="816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6917" name="AutoShape 123"/>
              <p:cNvSpPr>
                <a:spLocks noChangeArrowheads="1"/>
              </p:cNvSpPr>
              <p:nvPr/>
            </p:nvSpPr>
            <p:spPr bwMode="auto">
              <a:xfrm>
                <a:off x="3360" y="576"/>
                <a:ext cx="432" cy="336"/>
              </a:xfrm>
              <a:prstGeom prst="rightArrow">
                <a:avLst>
                  <a:gd name="adj1" fmla="val 50000"/>
                  <a:gd name="adj2" fmla="val 32143"/>
                </a:avLst>
              </a:prstGeom>
              <a:solidFill>
                <a:srgbClr val="EEEEEE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6918" name="AutoShape 124"/>
              <p:cNvSpPr>
                <a:spLocks noChangeArrowheads="1"/>
              </p:cNvSpPr>
              <p:nvPr/>
            </p:nvSpPr>
            <p:spPr bwMode="auto">
              <a:xfrm>
                <a:off x="3360" y="1056"/>
                <a:ext cx="624" cy="341"/>
              </a:xfrm>
              <a:prstGeom prst="rightArrow">
                <a:avLst>
                  <a:gd name="adj1" fmla="val 50000"/>
                  <a:gd name="adj2" fmla="val 45748"/>
                </a:avLst>
              </a:prstGeom>
              <a:solidFill>
                <a:srgbClr val="EEEEEE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6919" name="AutoShape 125"/>
              <p:cNvSpPr>
                <a:spLocks noChangeArrowheads="1"/>
              </p:cNvSpPr>
              <p:nvPr/>
            </p:nvSpPr>
            <p:spPr bwMode="auto">
              <a:xfrm>
                <a:off x="3360" y="1536"/>
                <a:ext cx="864" cy="336"/>
              </a:xfrm>
              <a:prstGeom prst="rightArrow">
                <a:avLst>
                  <a:gd name="adj1" fmla="val 50000"/>
                  <a:gd name="adj2" fmla="val 64286"/>
                </a:avLst>
              </a:prstGeom>
              <a:solidFill>
                <a:srgbClr val="EEEEEE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6920" name="Rectangle 126"/>
              <p:cNvSpPr>
                <a:spLocks noChangeArrowheads="1"/>
              </p:cNvSpPr>
              <p:nvPr/>
            </p:nvSpPr>
            <p:spPr bwMode="auto">
              <a:xfrm rot="-5390013">
                <a:off x="3080" y="1043"/>
                <a:ext cx="201" cy="2029"/>
              </a:xfrm>
              <a:prstGeom prst="rect">
                <a:avLst/>
              </a:prstGeom>
              <a:solidFill>
                <a:srgbClr val="EEEEEE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6921" name="Text Box 130"/>
              <p:cNvSpPr txBox="1">
                <a:spLocks noChangeArrowheads="1"/>
              </p:cNvSpPr>
              <p:nvPr/>
            </p:nvSpPr>
            <p:spPr bwMode="auto">
              <a:xfrm>
                <a:off x="3792" y="288"/>
                <a:ext cx="432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r>
                  <a:rPr kumimoji="1" lang="en-US" altLang="zh-CN" sz="1600">
                    <a:latin typeface="Times New Roman" pitchFamily="18" charset="0"/>
                  </a:rPr>
                  <a:t>ROM</a:t>
                </a:r>
              </a:p>
            </p:txBody>
          </p:sp>
          <p:sp>
            <p:nvSpPr>
              <p:cNvPr id="36922" name="Text Box 131"/>
              <p:cNvSpPr txBox="1">
                <a:spLocks noChangeArrowheads="1"/>
              </p:cNvSpPr>
              <p:nvPr/>
            </p:nvSpPr>
            <p:spPr bwMode="auto">
              <a:xfrm>
                <a:off x="4128" y="1056"/>
                <a:ext cx="767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r>
                  <a:rPr kumimoji="1" lang="en-US" altLang="zh-CN" sz="1600">
                    <a:latin typeface="Times New Roman" pitchFamily="18" charset="0"/>
                  </a:rPr>
                  <a:t>EPROM</a:t>
                </a:r>
              </a:p>
            </p:txBody>
          </p:sp>
          <p:sp>
            <p:nvSpPr>
              <p:cNvPr id="36923" name="Text Box 132"/>
              <p:cNvSpPr txBox="1">
                <a:spLocks noChangeArrowheads="1"/>
              </p:cNvSpPr>
              <p:nvPr/>
            </p:nvSpPr>
            <p:spPr bwMode="auto">
              <a:xfrm>
                <a:off x="3984" y="672"/>
                <a:ext cx="528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r>
                  <a:rPr kumimoji="1" lang="en-US" altLang="zh-CN" sz="1600">
                    <a:latin typeface="Times New Roman" pitchFamily="18" charset="0"/>
                  </a:rPr>
                  <a:t>PROM</a:t>
                </a:r>
              </a:p>
            </p:txBody>
          </p:sp>
          <p:sp>
            <p:nvSpPr>
              <p:cNvPr id="36924" name="Line 185"/>
              <p:cNvSpPr>
                <a:spLocks noChangeShapeType="1"/>
              </p:cNvSpPr>
              <p:nvPr/>
            </p:nvSpPr>
            <p:spPr bwMode="auto">
              <a:xfrm>
                <a:off x="4569" y="768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6925" name="Line 186"/>
              <p:cNvSpPr>
                <a:spLocks noChangeShapeType="1"/>
              </p:cNvSpPr>
              <p:nvPr/>
            </p:nvSpPr>
            <p:spPr bwMode="auto">
              <a:xfrm>
                <a:off x="4819" y="1104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6926" name="Oval 187"/>
              <p:cNvSpPr>
                <a:spLocks noChangeArrowheads="1"/>
              </p:cNvSpPr>
              <p:nvPr/>
            </p:nvSpPr>
            <p:spPr bwMode="auto">
              <a:xfrm>
                <a:off x="4512" y="731"/>
                <a:ext cx="69" cy="8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6927" name="Oval 188"/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69" cy="8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6928" name="Oval 189"/>
              <p:cNvSpPr>
                <a:spLocks noChangeArrowheads="1"/>
              </p:cNvSpPr>
              <p:nvPr/>
            </p:nvSpPr>
            <p:spPr bwMode="auto">
              <a:xfrm>
                <a:off x="4272" y="288"/>
                <a:ext cx="69" cy="8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6929" name="Line 190"/>
              <p:cNvSpPr>
                <a:spLocks noChangeShapeType="1"/>
              </p:cNvSpPr>
              <p:nvPr/>
            </p:nvSpPr>
            <p:spPr bwMode="auto">
              <a:xfrm>
                <a:off x="4356" y="337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6930" name="Text Box 191"/>
              <p:cNvSpPr txBox="1">
                <a:spLocks noChangeArrowheads="1"/>
              </p:cNvSpPr>
              <p:nvPr/>
            </p:nvSpPr>
            <p:spPr bwMode="auto">
              <a:xfrm>
                <a:off x="4602" y="206"/>
                <a:ext cx="336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r>
                  <a:rPr kumimoji="1" lang="en-US" altLang="zh-CN">
                    <a:latin typeface="Times New Roman" pitchFamily="18" charset="0"/>
                  </a:rPr>
                  <a:t>CS</a:t>
                </a:r>
              </a:p>
            </p:txBody>
          </p:sp>
          <p:sp>
            <p:nvSpPr>
              <p:cNvPr id="36931" name="Line 192"/>
              <p:cNvSpPr>
                <a:spLocks noChangeShapeType="1"/>
              </p:cNvSpPr>
              <p:nvPr/>
            </p:nvSpPr>
            <p:spPr bwMode="auto">
              <a:xfrm>
                <a:off x="4692" y="240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6932" name="Text Box 193"/>
              <p:cNvSpPr txBox="1">
                <a:spLocks noChangeArrowheads="1"/>
              </p:cNvSpPr>
              <p:nvPr/>
            </p:nvSpPr>
            <p:spPr bwMode="auto">
              <a:xfrm>
                <a:off x="4848" y="624"/>
                <a:ext cx="336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r>
                  <a:rPr kumimoji="1" lang="en-US" altLang="zh-CN">
                    <a:latin typeface="Times New Roman" pitchFamily="18" charset="0"/>
                  </a:rPr>
                  <a:t>CS</a:t>
                </a:r>
              </a:p>
            </p:txBody>
          </p:sp>
          <p:sp>
            <p:nvSpPr>
              <p:cNvPr id="36933" name="Line 194"/>
              <p:cNvSpPr>
                <a:spLocks noChangeShapeType="1"/>
              </p:cNvSpPr>
              <p:nvPr/>
            </p:nvSpPr>
            <p:spPr bwMode="auto">
              <a:xfrm>
                <a:off x="4938" y="658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6934" name="Text Box 195"/>
              <p:cNvSpPr txBox="1">
                <a:spLocks noChangeArrowheads="1"/>
              </p:cNvSpPr>
              <p:nvPr/>
            </p:nvSpPr>
            <p:spPr bwMode="auto">
              <a:xfrm>
                <a:off x="5093" y="999"/>
                <a:ext cx="336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r>
                  <a:rPr kumimoji="1" lang="en-US" altLang="zh-CN">
                    <a:latin typeface="Times New Roman" pitchFamily="18" charset="0"/>
                  </a:rPr>
                  <a:t>CS</a:t>
                </a:r>
              </a:p>
            </p:txBody>
          </p:sp>
          <p:sp>
            <p:nvSpPr>
              <p:cNvPr id="36935" name="Line 196"/>
              <p:cNvSpPr>
                <a:spLocks noChangeShapeType="1"/>
              </p:cNvSpPr>
              <p:nvPr/>
            </p:nvSpPr>
            <p:spPr bwMode="auto">
              <a:xfrm>
                <a:off x="5183" y="1033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6936" name="Rectangle 198"/>
              <p:cNvSpPr>
                <a:spLocks noChangeArrowheads="1"/>
              </p:cNvSpPr>
              <p:nvPr/>
            </p:nvSpPr>
            <p:spPr bwMode="auto">
              <a:xfrm>
                <a:off x="3153" y="658"/>
                <a:ext cx="213" cy="1299"/>
              </a:xfrm>
              <a:prstGeom prst="rect">
                <a:avLst/>
              </a:prstGeom>
              <a:solidFill>
                <a:srgbClr val="EEEEEE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6937" name="Rectangle 199"/>
              <p:cNvSpPr>
                <a:spLocks noChangeArrowheads="1"/>
              </p:cNvSpPr>
              <p:nvPr/>
            </p:nvSpPr>
            <p:spPr bwMode="auto">
              <a:xfrm>
                <a:off x="3264" y="1152"/>
                <a:ext cx="151" cy="146"/>
              </a:xfrm>
              <a:prstGeom prst="rect">
                <a:avLst/>
              </a:prstGeom>
              <a:solidFill>
                <a:srgbClr val="EEEEEE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6938" name="Rectangle 200"/>
              <p:cNvSpPr>
                <a:spLocks noChangeArrowheads="1"/>
              </p:cNvSpPr>
              <p:nvPr/>
            </p:nvSpPr>
            <p:spPr bwMode="auto">
              <a:xfrm>
                <a:off x="3274" y="663"/>
                <a:ext cx="151" cy="156"/>
              </a:xfrm>
              <a:prstGeom prst="rect">
                <a:avLst/>
              </a:prstGeom>
              <a:solidFill>
                <a:srgbClr val="EEEEEE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6939" name="Rectangle 201"/>
              <p:cNvSpPr>
                <a:spLocks noChangeArrowheads="1"/>
              </p:cNvSpPr>
              <p:nvPr/>
            </p:nvSpPr>
            <p:spPr bwMode="auto">
              <a:xfrm>
                <a:off x="3282" y="1640"/>
                <a:ext cx="151" cy="146"/>
              </a:xfrm>
              <a:prstGeom prst="rect">
                <a:avLst/>
              </a:prstGeom>
              <a:solidFill>
                <a:srgbClr val="EEEEEE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36911" name="Rectangle 212"/>
            <p:cNvSpPr>
              <a:spLocks noChangeArrowheads="1"/>
            </p:cNvSpPr>
            <p:nvPr/>
          </p:nvSpPr>
          <p:spPr bwMode="auto">
            <a:xfrm>
              <a:off x="3168" y="1920"/>
              <a:ext cx="183" cy="96"/>
            </a:xfrm>
            <a:prstGeom prst="rect">
              <a:avLst/>
            </a:prstGeom>
            <a:solidFill>
              <a:srgbClr val="EEEEEE"/>
            </a:solidFill>
            <a:ln w="190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12" name="Group 213"/>
          <p:cNvGrpSpPr>
            <a:grpSpLocks/>
          </p:cNvGrpSpPr>
          <p:nvPr/>
        </p:nvGrpSpPr>
        <p:grpSpPr bwMode="auto">
          <a:xfrm>
            <a:off x="3132138" y="3357563"/>
            <a:ext cx="5718175" cy="2066925"/>
            <a:chOff x="1986" y="2106"/>
            <a:chExt cx="3602" cy="1302"/>
          </a:xfrm>
        </p:grpSpPr>
        <p:sp>
          <p:nvSpPr>
            <p:cNvPr id="36873" name="Rectangle 102"/>
            <p:cNvSpPr>
              <a:spLocks noChangeArrowheads="1"/>
            </p:cNvSpPr>
            <p:nvPr/>
          </p:nvSpPr>
          <p:spPr bwMode="auto">
            <a:xfrm>
              <a:off x="3236" y="2208"/>
              <a:ext cx="528" cy="8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6874" name="Rectangle 101"/>
            <p:cNvSpPr>
              <a:spLocks noChangeArrowheads="1"/>
            </p:cNvSpPr>
            <p:nvPr/>
          </p:nvSpPr>
          <p:spPr bwMode="auto">
            <a:xfrm>
              <a:off x="3152" y="2274"/>
              <a:ext cx="528" cy="8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6875" name="Rectangle 100"/>
            <p:cNvSpPr>
              <a:spLocks noChangeArrowheads="1"/>
            </p:cNvSpPr>
            <p:nvPr/>
          </p:nvSpPr>
          <p:spPr bwMode="auto">
            <a:xfrm>
              <a:off x="3072" y="2340"/>
              <a:ext cx="528" cy="8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6876" name="Rectangle 99"/>
            <p:cNvSpPr>
              <a:spLocks noChangeArrowheads="1"/>
            </p:cNvSpPr>
            <p:nvPr/>
          </p:nvSpPr>
          <p:spPr bwMode="auto">
            <a:xfrm>
              <a:off x="2976" y="2400"/>
              <a:ext cx="528" cy="8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6877" name="Rectangle 98"/>
            <p:cNvSpPr>
              <a:spLocks noChangeArrowheads="1"/>
            </p:cNvSpPr>
            <p:nvPr/>
          </p:nvSpPr>
          <p:spPr bwMode="auto">
            <a:xfrm>
              <a:off x="2880" y="2448"/>
              <a:ext cx="528" cy="8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6878" name="Rectangle 97"/>
            <p:cNvSpPr>
              <a:spLocks noChangeArrowheads="1"/>
            </p:cNvSpPr>
            <p:nvPr/>
          </p:nvSpPr>
          <p:spPr bwMode="auto">
            <a:xfrm>
              <a:off x="2784" y="2496"/>
              <a:ext cx="528" cy="8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6879" name="Rectangle 26"/>
            <p:cNvSpPr>
              <a:spLocks noChangeArrowheads="1"/>
            </p:cNvSpPr>
            <p:nvPr/>
          </p:nvSpPr>
          <p:spPr bwMode="auto">
            <a:xfrm>
              <a:off x="2688" y="2544"/>
              <a:ext cx="528" cy="8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6880" name="Rectangle 27"/>
            <p:cNvSpPr>
              <a:spLocks noChangeArrowheads="1"/>
            </p:cNvSpPr>
            <p:nvPr/>
          </p:nvSpPr>
          <p:spPr bwMode="auto">
            <a:xfrm>
              <a:off x="2592" y="2592"/>
              <a:ext cx="528" cy="8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pSp>
          <p:nvGrpSpPr>
            <p:cNvPr id="36881" name="Group 30"/>
            <p:cNvGrpSpPr>
              <a:grpSpLocks/>
            </p:cNvGrpSpPr>
            <p:nvPr/>
          </p:nvGrpSpPr>
          <p:grpSpPr bwMode="auto">
            <a:xfrm>
              <a:off x="2592" y="3120"/>
              <a:ext cx="384" cy="250"/>
              <a:chOff x="1536" y="3024"/>
              <a:chExt cx="384" cy="250"/>
            </a:xfrm>
          </p:grpSpPr>
          <p:sp>
            <p:nvSpPr>
              <p:cNvPr id="36908" name="Text Box 31"/>
              <p:cNvSpPr txBox="1">
                <a:spLocks noChangeArrowheads="1"/>
              </p:cNvSpPr>
              <p:nvPr/>
            </p:nvSpPr>
            <p:spPr bwMode="auto">
              <a:xfrm>
                <a:off x="1536" y="3024"/>
                <a:ext cx="384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r>
                  <a:rPr kumimoji="1" lang="en-US" altLang="zh-CN">
                    <a:latin typeface="Times New Roman" pitchFamily="18" charset="0"/>
                  </a:rPr>
                  <a:t>CS</a:t>
                </a:r>
              </a:p>
            </p:txBody>
          </p:sp>
          <p:sp>
            <p:nvSpPr>
              <p:cNvPr id="36909" name="Line 32"/>
              <p:cNvSpPr>
                <a:spLocks noChangeShapeType="1"/>
              </p:cNvSpPr>
              <p:nvPr/>
            </p:nvSpPr>
            <p:spPr bwMode="auto">
              <a:xfrm>
                <a:off x="1632" y="305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36882" name="Text Box 79"/>
            <p:cNvSpPr txBox="1">
              <a:spLocks noChangeArrowheads="1"/>
            </p:cNvSpPr>
            <p:nvPr/>
          </p:nvSpPr>
          <p:spPr bwMode="auto">
            <a:xfrm>
              <a:off x="2544" y="2736"/>
              <a:ext cx="62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1k×1</a:t>
              </a:r>
            </a:p>
          </p:txBody>
        </p:sp>
        <p:sp>
          <p:nvSpPr>
            <p:cNvPr id="36883" name="Rectangle 108"/>
            <p:cNvSpPr>
              <a:spLocks noChangeArrowheads="1"/>
            </p:cNvSpPr>
            <p:nvPr/>
          </p:nvSpPr>
          <p:spPr bwMode="auto">
            <a:xfrm>
              <a:off x="5060" y="2160"/>
              <a:ext cx="528" cy="8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6884" name="Rectangle 109"/>
            <p:cNvSpPr>
              <a:spLocks noChangeArrowheads="1"/>
            </p:cNvSpPr>
            <p:nvPr/>
          </p:nvSpPr>
          <p:spPr bwMode="auto">
            <a:xfrm>
              <a:off x="4976" y="2226"/>
              <a:ext cx="528" cy="8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6885" name="Rectangle 110"/>
            <p:cNvSpPr>
              <a:spLocks noChangeArrowheads="1"/>
            </p:cNvSpPr>
            <p:nvPr/>
          </p:nvSpPr>
          <p:spPr bwMode="auto">
            <a:xfrm>
              <a:off x="4896" y="2292"/>
              <a:ext cx="528" cy="8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6886" name="Rectangle 111"/>
            <p:cNvSpPr>
              <a:spLocks noChangeArrowheads="1"/>
            </p:cNvSpPr>
            <p:nvPr/>
          </p:nvSpPr>
          <p:spPr bwMode="auto">
            <a:xfrm>
              <a:off x="4800" y="2352"/>
              <a:ext cx="528" cy="8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6887" name="Rectangle 112"/>
            <p:cNvSpPr>
              <a:spLocks noChangeArrowheads="1"/>
            </p:cNvSpPr>
            <p:nvPr/>
          </p:nvSpPr>
          <p:spPr bwMode="auto">
            <a:xfrm>
              <a:off x="4704" y="2400"/>
              <a:ext cx="528" cy="8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6888" name="Rectangle 113"/>
            <p:cNvSpPr>
              <a:spLocks noChangeArrowheads="1"/>
            </p:cNvSpPr>
            <p:nvPr/>
          </p:nvSpPr>
          <p:spPr bwMode="auto">
            <a:xfrm>
              <a:off x="4608" y="2448"/>
              <a:ext cx="528" cy="8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6889" name="Rectangle 114"/>
            <p:cNvSpPr>
              <a:spLocks noChangeArrowheads="1"/>
            </p:cNvSpPr>
            <p:nvPr/>
          </p:nvSpPr>
          <p:spPr bwMode="auto">
            <a:xfrm>
              <a:off x="4512" y="2496"/>
              <a:ext cx="528" cy="8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6890" name="Rectangle 115"/>
            <p:cNvSpPr>
              <a:spLocks noChangeArrowheads="1"/>
            </p:cNvSpPr>
            <p:nvPr/>
          </p:nvSpPr>
          <p:spPr bwMode="auto">
            <a:xfrm>
              <a:off x="4416" y="2544"/>
              <a:ext cx="528" cy="8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pSp>
          <p:nvGrpSpPr>
            <p:cNvPr id="36891" name="Group 117"/>
            <p:cNvGrpSpPr>
              <a:grpSpLocks/>
            </p:cNvGrpSpPr>
            <p:nvPr/>
          </p:nvGrpSpPr>
          <p:grpSpPr bwMode="auto">
            <a:xfrm>
              <a:off x="4416" y="3072"/>
              <a:ext cx="384" cy="250"/>
              <a:chOff x="1536" y="3024"/>
              <a:chExt cx="384" cy="250"/>
            </a:xfrm>
          </p:grpSpPr>
          <p:sp>
            <p:nvSpPr>
              <p:cNvPr id="36906" name="Text Box 118"/>
              <p:cNvSpPr txBox="1">
                <a:spLocks noChangeArrowheads="1"/>
              </p:cNvSpPr>
              <p:nvPr/>
            </p:nvSpPr>
            <p:spPr bwMode="auto">
              <a:xfrm>
                <a:off x="1536" y="3024"/>
                <a:ext cx="384" cy="25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r>
                  <a:rPr kumimoji="1" lang="en-US" altLang="zh-CN">
                    <a:latin typeface="Times New Roman" pitchFamily="18" charset="0"/>
                  </a:rPr>
                  <a:t>CS</a:t>
                </a:r>
              </a:p>
            </p:txBody>
          </p:sp>
          <p:sp>
            <p:nvSpPr>
              <p:cNvPr id="36907" name="Line 119"/>
              <p:cNvSpPr>
                <a:spLocks noChangeShapeType="1"/>
              </p:cNvSpPr>
              <p:nvPr/>
            </p:nvSpPr>
            <p:spPr bwMode="auto">
              <a:xfrm>
                <a:off x="1632" y="305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36892" name="Text Box 120"/>
            <p:cNvSpPr txBox="1">
              <a:spLocks noChangeArrowheads="1"/>
            </p:cNvSpPr>
            <p:nvPr/>
          </p:nvSpPr>
          <p:spPr bwMode="auto">
            <a:xfrm>
              <a:off x="4368" y="2688"/>
              <a:ext cx="62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1k×1</a:t>
              </a:r>
            </a:p>
          </p:txBody>
        </p:sp>
        <p:sp>
          <p:nvSpPr>
            <p:cNvPr id="36893" name="AutoShape 121"/>
            <p:cNvSpPr>
              <a:spLocks noChangeArrowheads="1"/>
            </p:cNvSpPr>
            <p:nvPr/>
          </p:nvSpPr>
          <p:spPr bwMode="auto">
            <a:xfrm>
              <a:off x="3984" y="2592"/>
              <a:ext cx="432" cy="336"/>
            </a:xfrm>
            <a:prstGeom prst="rightArrow">
              <a:avLst>
                <a:gd name="adj1" fmla="val 50000"/>
                <a:gd name="adj2" fmla="val 32143"/>
              </a:avLst>
            </a:prstGeom>
            <a:solidFill>
              <a:srgbClr val="EEEEEE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6894" name="AutoShape 122"/>
            <p:cNvSpPr>
              <a:spLocks noChangeArrowheads="1"/>
            </p:cNvSpPr>
            <p:nvPr/>
          </p:nvSpPr>
          <p:spPr bwMode="auto">
            <a:xfrm>
              <a:off x="2169" y="2592"/>
              <a:ext cx="432" cy="336"/>
            </a:xfrm>
            <a:prstGeom prst="rightArrow">
              <a:avLst>
                <a:gd name="adj1" fmla="val 50000"/>
                <a:gd name="adj2" fmla="val 32143"/>
              </a:avLst>
            </a:prstGeom>
            <a:solidFill>
              <a:srgbClr val="EEEEEE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6895" name="Text Box 127"/>
            <p:cNvSpPr txBox="1">
              <a:spLocks noChangeArrowheads="1"/>
            </p:cNvSpPr>
            <p:nvPr/>
          </p:nvSpPr>
          <p:spPr bwMode="auto">
            <a:xfrm>
              <a:off x="1986" y="2835"/>
              <a:ext cx="57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A</a:t>
              </a:r>
              <a:r>
                <a:rPr kumimoji="1" lang="en-US" altLang="zh-CN" baseline="-25000">
                  <a:latin typeface="Times New Roman" pitchFamily="18" charset="0"/>
                </a:rPr>
                <a:t>0</a:t>
              </a:r>
              <a:r>
                <a:rPr kumimoji="1" lang="en-US" altLang="zh-CN">
                  <a:latin typeface="Times New Roman" pitchFamily="18" charset="0"/>
                </a:rPr>
                <a:t>~ A</a:t>
              </a:r>
              <a:r>
                <a:rPr kumimoji="1" lang="en-US" altLang="zh-CN" baseline="-250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36896" name="Text Box 128"/>
            <p:cNvSpPr txBox="1">
              <a:spLocks noChangeArrowheads="1"/>
            </p:cNvSpPr>
            <p:nvPr/>
          </p:nvSpPr>
          <p:spPr bwMode="auto">
            <a:xfrm>
              <a:off x="3801" y="2847"/>
              <a:ext cx="57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A</a:t>
              </a:r>
              <a:r>
                <a:rPr kumimoji="1" lang="en-US" altLang="zh-CN" baseline="-25000">
                  <a:latin typeface="Times New Roman" pitchFamily="18" charset="0"/>
                </a:rPr>
                <a:t>0</a:t>
              </a:r>
              <a:r>
                <a:rPr kumimoji="1" lang="en-US" altLang="zh-CN">
                  <a:latin typeface="Times New Roman" pitchFamily="18" charset="0"/>
                </a:rPr>
                <a:t>~ A</a:t>
              </a:r>
              <a:r>
                <a:rPr kumimoji="1" lang="en-US" altLang="zh-CN" baseline="-250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36897" name="Oval 158"/>
            <p:cNvSpPr>
              <a:spLocks noChangeArrowheads="1"/>
            </p:cNvSpPr>
            <p:nvPr/>
          </p:nvSpPr>
          <p:spPr bwMode="auto">
            <a:xfrm>
              <a:off x="2526" y="3180"/>
              <a:ext cx="62" cy="8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6898" name="Oval 170"/>
            <p:cNvSpPr>
              <a:spLocks noChangeArrowheads="1"/>
            </p:cNvSpPr>
            <p:nvPr/>
          </p:nvSpPr>
          <p:spPr bwMode="auto">
            <a:xfrm>
              <a:off x="4320" y="3186"/>
              <a:ext cx="96" cy="9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6899" name="Line 172"/>
            <p:cNvSpPr>
              <a:spLocks noChangeShapeType="1"/>
            </p:cNvSpPr>
            <p:nvPr/>
          </p:nvSpPr>
          <p:spPr bwMode="auto">
            <a:xfrm>
              <a:off x="4119" y="3234"/>
              <a:ext cx="21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6900" name="Rectangle 202"/>
            <p:cNvSpPr>
              <a:spLocks noChangeArrowheads="1"/>
            </p:cNvSpPr>
            <p:nvPr/>
          </p:nvSpPr>
          <p:spPr bwMode="auto">
            <a:xfrm>
              <a:off x="3984" y="2160"/>
              <a:ext cx="211" cy="511"/>
            </a:xfrm>
            <a:prstGeom prst="rect">
              <a:avLst/>
            </a:prstGeom>
            <a:solidFill>
              <a:srgbClr val="EEEEEE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6901" name="Rectangle 203"/>
            <p:cNvSpPr>
              <a:spLocks noChangeArrowheads="1"/>
            </p:cNvSpPr>
            <p:nvPr/>
          </p:nvSpPr>
          <p:spPr bwMode="auto">
            <a:xfrm>
              <a:off x="3993" y="2555"/>
              <a:ext cx="193" cy="135"/>
            </a:xfrm>
            <a:prstGeom prst="rect">
              <a:avLst/>
            </a:prstGeom>
            <a:solidFill>
              <a:srgbClr val="EEEEEE"/>
            </a:solidFill>
            <a:ln w="190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6902" name="Rectangle 205"/>
            <p:cNvSpPr>
              <a:spLocks noChangeArrowheads="1"/>
            </p:cNvSpPr>
            <p:nvPr/>
          </p:nvSpPr>
          <p:spPr bwMode="auto">
            <a:xfrm>
              <a:off x="3993" y="2112"/>
              <a:ext cx="193" cy="135"/>
            </a:xfrm>
            <a:prstGeom prst="rect">
              <a:avLst/>
            </a:prstGeom>
            <a:solidFill>
              <a:srgbClr val="EEEEEE"/>
            </a:solidFill>
            <a:ln w="190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6903" name="Rectangle 206"/>
            <p:cNvSpPr>
              <a:spLocks noChangeArrowheads="1"/>
            </p:cNvSpPr>
            <p:nvPr/>
          </p:nvSpPr>
          <p:spPr bwMode="auto">
            <a:xfrm>
              <a:off x="2169" y="2160"/>
              <a:ext cx="211" cy="511"/>
            </a:xfrm>
            <a:prstGeom prst="rect">
              <a:avLst/>
            </a:prstGeom>
            <a:solidFill>
              <a:srgbClr val="EEEEEE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6904" name="Rectangle 207"/>
            <p:cNvSpPr>
              <a:spLocks noChangeArrowheads="1"/>
            </p:cNvSpPr>
            <p:nvPr/>
          </p:nvSpPr>
          <p:spPr bwMode="auto">
            <a:xfrm>
              <a:off x="2179" y="2567"/>
              <a:ext cx="193" cy="135"/>
            </a:xfrm>
            <a:prstGeom prst="rect">
              <a:avLst/>
            </a:prstGeom>
            <a:solidFill>
              <a:srgbClr val="EEEEEE"/>
            </a:solidFill>
            <a:ln w="190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6905" name="Rectangle 208"/>
            <p:cNvSpPr>
              <a:spLocks noChangeArrowheads="1"/>
            </p:cNvSpPr>
            <p:nvPr/>
          </p:nvSpPr>
          <p:spPr bwMode="auto">
            <a:xfrm>
              <a:off x="2178" y="2106"/>
              <a:ext cx="193" cy="135"/>
            </a:xfrm>
            <a:prstGeom prst="rect">
              <a:avLst/>
            </a:prstGeom>
            <a:solidFill>
              <a:srgbClr val="EEEEEE"/>
            </a:solidFill>
            <a:ln w="190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294" grpId="0" autoUpdateAnimBg="0"/>
      <p:bldP spid="346295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7010400" y="6477000"/>
            <a:ext cx="2133600" cy="381000"/>
          </a:xfrm>
        </p:spPr>
        <p:txBody>
          <a:bodyPr/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20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只读存储器</a:t>
            </a:r>
          </a:p>
        </p:txBody>
      </p:sp>
      <p:sp>
        <p:nvSpPr>
          <p:cNvPr id="347140" name="AutoShape 4"/>
          <p:cNvSpPr>
            <a:spLocks noChangeArrowheads="1"/>
          </p:cNvSpPr>
          <p:nvPr/>
        </p:nvSpPr>
        <p:spPr bwMode="auto">
          <a:xfrm>
            <a:off x="73025" y="42863"/>
            <a:ext cx="3778250" cy="3810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CC0000"/>
              </a:gs>
              <a:gs pos="100000">
                <a:schemeClr val="accent2"/>
              </a:gs>
            </a:gsLst>
            <a:lin ang="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r>
              <a:rPr kumimoji="1"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第二节   只读存储器</a:t>
            </a:r>
          </a:p>
        </p:txBody>
      </p:sp>
      <p:sp>
        <p:nvSpPr>
          <p:cNvPr id="347175" name="Rectangle 39"/>
          <p:cNvSpPr>
            <a:spLocks noChangeArrowheads="1"/>
          </p:cNvSpPr>
          <p:nvPr/>
        </p:nvSpPr>
        <p:spPr bwMode="auto">
          <a:xfrm>
            <a:off x="3657600" y="1773238"/>
            <a:ext cx="54864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>
                <a:solidFill>
                  <a:srgbClr val="FF3300"/>
                </a:solidFill>
                <a:latin typeface="Times New Roman" pitchFamily="18" charset="0"/>
              </a:rPr>
              <a:t>特点：</a:t>
            </a:r>
            <a:r>
              <a:rPr kumimoji="1" lang="zh-CN" altLang="en-US">
                <a:latin typeface="Times New Roman" pitchFamily="18" charset="0"/>
              </a:rPr>
              <a:t>厂家按要求在芯片生产过程中掩膜成型</a:t>
            </a:r>
          </a:p>
        </p:txBody>
      </p:sp>
      <p:graphicFrame>
        <p:nvGraphicFramePr>
          <p:cNvPr id="347742" name="Group 606"/>
          <p:cNvGraphicFramePr>
            <a:graphicFrameLocks noGrp="1"/>
          </p:cNvGraphicFramePr>
          <p:nvPr/>
        </p:nvGraphicFramePr>
        <p:xfrm>
          <a:off x="2209800" y="3184525"/>
          <a:ext cx="2819400" cy="283368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2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5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3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" name="Group 660"/>
          <p:cNvGrpSpPr>
            <a:grpSpLocks/>
          </p:cNvGrpSpPr>
          <p:nvPr/>
        </p:nvGrpSpPr>
        <p:grpSpPr bwMode="auto">
          <a:xfrm>
            <a:off x="644525" y="2389188"/>
            <a:ext cx="5364163" cy="3962400"/>
            <a:chOff x="845" y="1824"/>
            <a:chExt cx="3379" cy="2496"/>
          </a:xfrm>
        </p:grpSpPr>
        <p:sp>
          <p:nvSpPr>
            <p:cNvPr id="37942" name="Line 661"/>
            <p:cNvSpPr>
              <a:spLocks noChangeShapeType="1"/>
            </p:cNvSpPr>
            <p:nvPr/>
          </p:nvSpPr>
          <p:spPr bwMode="auto">
            <a:xfrm>
              <a:off x="1133" y="2958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7943" name="Line 662"/>
            <p:cNvSpPr>
              <a:spLocks noChangeShapeType="1"/>
            </p:cNvSpPr>
            <p:nvPr/>
          </p:nvSpPr>
          <p:spPr bwMode="auto">
            <a:xfrm>
              <a:off x="1133" y="3438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7944" name="Text Box 663"/>
            <p:cNvSpPr txBox="1">
              <a:spLocks noChangeArrowheads="1"/>
            </p:cNvSpPr>
            <p:nvPr/>
          </p:nvSpPr>
          <p:spPr bwMode="auto">
            <a:xfrm>
              <a:off x="845" y="2814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A</a:t>
              </a:r>
              <a:r>
                <a:rPr kumimoji="1" lang="en-US" altLang="zh-CN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7945" name="Text Box 664"/>
            <p:cNvSpPr txBox="1">
              <a:spLocks noChangeArrowheads="1"/>
            </p:cNvSpPr>
            <p:nvPr/>
          </p:nvSpPr>
          <p:spPr bwMode="auto">
            <a:xfrm>
              <a:off x="845" y="3294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A</a:t>
              </a:r>
              <a:r>
                <a:rPr kumimoji="1" lang="en-US" altLang="zh-CN" baseline="-25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7946" name="Rectangle 665"/>
            <p:cNvSpPr>
              <a:spLocks noChangeArrowheads="1"/>
            </p:cNvSpPr>
            <p:nvPr/>
          </p:nvSpPr>
          <p:spPr bwMode="auto">
            <a:xfrm>
              <a:off x="1421" y="2526"/>
              <a:ext cx="384" cy="129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spcBef>
                  <a:spcPct val="0"/>
                </a:spcBef>
              </a:pPr>
              <a:endParaRPr kumimoji="1" lang="zh-CN" altLang="zh-CN">
                <a:latin typeface="Times New Roman" pitchFamily="18" charset="0"/>
              </a:endParaRPr>
            </a:p>
          </p:txBody>
        </p:sp>
        <p:sp>
          <p:nvSpPr>
            <p:cNvPr id="37947" name="Text Box 666"/>
            <p:cNvSpPr txBox="1">
              <a:spLocks noChangeArrowheads="1"/>
            </p:cNvSpPr>
            <p:nvPr/>
          </p:nvSpPr>
          <p:spPr bwMode="auto">
            <a:xfrm>
              <a:off x="1446" y="2746"/>
              <a:ext cx="336" cy="8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2:4</a:t>
              </a:r>
              <a:r>
                <a:rPr kumimoji="1" lang="zh-CN" altLang="en-US">
                  <a:latin typeface="Times New Roman" pitchFamily="18" charset="0"/>
                </a:rPr>
                <a:t>译码器</a:t>
              </a:r>
            </a:p>
          </p:txBody>
        </p:sp>
        <p:sp>
          <p:nvSpPr>
            <p:cNvPr id="37948" name="Text Box 667"/>
            <p:cNvSpPr txBox="1">
              <a:spLocks noChangeArrowheads="1"/>
            </p:cNvSpPr>
            <p:nvPr/>
          </p:nvSpPr>
          <p:spPr bwMode="auto">
            <a:xfrm>
              <a:off x="2064" y="4070"/>
              <a:ext cx="163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l"/>
              <a:r>
                <a:rPr kumimoji="1" lang="en-US" altLang="zh-CN">
                  <a:latin typeface="Times New Roman" pitchFamily="18" charset="0"/>
                </a:rPr>
                <a:t>D</a:t>
              </a:r>
              <a:r>
                <a:rPr kumimoji="1" lang="en-US" altLang="zh-CN" baseline="-25000">
                  <a:latin typeface="Times New Roman" pitchFamily="18" charset="0"/>
                </a:rPr>
                <a:t>3        </a:t>
              </a:r>
              <a:r>
                <a:rPr kumimoji="1" lang="en-US" altLang="zh-CN">
                  <a:latin typeface="Times New Roman" pitchFamily="18" charset="0"/>
                </a:rPr>
                <a:t>D</a:t>
              </a:r>
              <a:r>
                <a:rPr kumimoji="1" lang="en-US" altLang="zh-CN" baseline="-25000">
                  <a:latin typeface="Times New Roman" pitchFamily="18" charset="0"/>
                </a:rPr>
                <a:t>2      </a:t>
              </a:r>
              <a:r>
                <a:rPr kumimoji="1" lang="en-US" altLang="zh-CN">
                  <a:latin typeface="Times New Roman" pitchFamily="18" charset="0"/>
                </a:rPr>
                <a:t>D</a:t>
              </a:r>
              <a:r>
                <a:rPr kumimoji="1" lang="en-US" altLang="zh-CN" baseline="-25000">
                  <a:latin typeface="Times New Roman" pitchFamily="18" charset="0"/>
                </a:rPr>
                <a:t>1        </a:t>
              </a:r>
              <a:r>
                <a:rPr kumimoji="1" lang="en-US" altLang="zh-CN">
                  <a:latin typeface="Times New Roman" pitchFamily="18" charset="0"/>
                </a:rPr>
                <a:t>D</a:t>
              </a:r>
              <a:r>
                <a:rPr kumimoji="1" lang="en-US" altLang="zh-CN" baseline="-25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7949" name="Text Box 668"/>
            <p:cNvSpPr txBox="1">
              <a:spLocks noChangeArrowheads="1"/>
            </p:cNvSpPr>
            <p:nvPr/>
          </p:nvSpPr>
          <p:spPr bwMode="auto">
            <a:xfrm>
              <a:off x="3552" y="2640"/>
              <a:ext cx="38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00</a:t>
              </a:r>
            </a:p>
          </p:txBody>
        </p:sp>
        <p:sp>
          <p:nvSpPr>
            <p:cNvPr id="37950" name="Text Box 669"/>
            <p:cNvSpPr txBox="1">
              <a:spLocks noChangeArrowheads="1"/>
            </p:cNvSpPr>
            <p:nvPr/>
          </p:nvSpPr>
          <p:spPr bwMode="auto">
            <a:xfrm>
              <a:off x="3552" y="2976"/>
              <a:ext cx="38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01</a:t>
              </a:r>
            </a:p>
          </p:txBody>
        </p:sp>
        <p:sp>
          <p:nvSpPr>
            <p:cNvPr id="37951" name="Text Box 670"/>
            <p:cNvSpPr txBox="1">
              <a:spLocks noChangeArrowheads="1"/>
            </p:cNvSpPr>
            <p:nvPr/>
          </p:nvSpPr>
          <p:spPr bwMode="auto">
            <a:xfrm>
              <a:off x="3552" y="3264"/>
              <a:ext cx="38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37952" name="Text Box 671"/>
            <p:cNvSpPr txBox="1">
              <a:spLocks noChangeArrowheads="1"/>
            </p:cNvSpPr>
            <p:nvPr/>
          </p:nvSpPr>
          <p:spPr bwMode="auto">
            <a:xfrm>
              <a:off x="3552" y="3600"/>
              <a:ext cx="38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11</a:t>
              </a:r>
            </a:p>
          </p:txBody>
        </p:sp>
        <p:grpSp>
          <p:nvGrpSpPr>
            <p:cNvPr id="37953" name="Group 672"/>
            <p:cNvGrpSpPr>
              <a:grpSpLocks/>
            </p:cNvGrpSpPr>
            <p:nvPr/>
          </p:nvGrpSpPr>
          <p:grpSpPr bwMode="auto">
            <a:xfrm>
              <a:off x="2122" y="1940"/>
              <a:ext cx="1338" cy="384"/>
              <a:chOff x="2112" y="1851"/>
              <a:chExt cx="1338" cy="453"/>
            </a:xfrm>
          </p:grpSpPr>
          <p:sp>
            <p:nvSpPr>
              <p:cNvPr id="38086" name="Rectangle 673"/>
              <p:cNvSpPr>
                <a:spLocks noChangeArrowheads="1"/>
              </p:cNvSpPr>
              <p:nvPr/>
            </p:nvSpPr>
            <p:spPr bwMode="auto">
              <a:xfrm>
                <a:off x="2479" y="2064"/>
                <a:ext cx="96" cy="2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8087" name="Rectangle 674"/>
              <p:cNvSpPr>
                <a:spLocks noChangeArrowheads="1"/>
              </p:cNvSpPr>
              <p:nvPr/>
            </p:nvSpPr>
            <p:spPr bwMode="auto">
              <a:xfrm>
                <a:off x="2844" y="2052"/>
                <a:ext cx="96" cy="2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8088" name="Rectangle 675"/>
              <p:cNvSpPr>
                <a:spLocks noChangeArrowheads="1"/>
              </p:cNvSpPr>
              <p:nvPr/>
            </p:nvSpPr>
            <p:spPr bwMode="auto">
              <a:xfrm>
                <a:off x="3197" y="2061"/>
                <a:ext cx="96" cy="2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8089" name="Rectangle 676"/>
              <p:cNvSpPr>
                <a:spLocks noChangeArrowheads="1"/>
              </p:cNvSpPr>
              <p:nvPr/>
            </p:nvSpPr>
            <p:spPr bwMode="auto">
              <a:xfrm>
                <a:off x="2112" y="2053"/>
                <a:ext cx="96" cy="2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8090" name="Line 677"/>
              <p:cNvSpPr>
                <a:spLocks noChangeShapeType="1"/>
              </p:cNvSpPr>
              <p:nvPr/>
            </p:nvSpPr>
            <p:spPr bwMode="auto">
              <a:xfrm>
                <a:off x="2160" y="187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8091" name="Line 678"/>
              <p:cNvSpPr>
                <a:spLocks noChangeShapeType="1"/>
              </p:cNvSpPr>
              <p:nvPr/>
            </p:nvSpPr>
            <p:spPr bwMode="auto">
              <a:xfrm>
                <a:off x="2544" y="1878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8092" name="Line 679"/>
              <p:cNvSpPr>
                <a:spLocks noChangeShapeType="1"/>
              </p:cNvSpPr>
              <p:nvPr/>
            </p:nvSpPr>
            <p:spPr bwMode="auto">
              <a:xfrm>
                <a:off x="3255" y="187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8093" name="Line 680"/>
              <p:cNvSpPr>
                <a:spLocks noChangeShapeType="1"/>
              </p:cNvSpPr>
              <p:nvPr/>
            </p:nvSpPr>
            <p:spPr bwMode="auto">
              <a:xfrm>
                <a:off x="2907" y="187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8094" name="Line 681"/>
              <p:cNvSpPr>
                <a:spLocks noChangeShapeType="1"/>
              </p:cNvSpPr>
              <p:nvPr/>
            </p:nvSpPr>
            <p:spPr bwMode="auto">
              <a:xfrm>
                <a:off x="2160" y="1872"/>
                <a:ext cx="12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8095" name="Oval 682"/>
              <p:cNvSpPr>
                <a:spLocks noChangeArrowheads="1"/>
              </p:cNvSpPr>
              <p:nvPr/>
            </p:nvSpPr>
            <p:spPr bwMode="auto">
              <a:xfrm>
                <a:off x="3402" y="1851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37954" name="Text Box 683"/>
            <p:cNvSpPr txBox="1">
              <a:spLocks noChangeArrowheads="1"/>
            </p:cNvSpPr>
            <p:nvPr/>
          </p:nvSpPr>
          <p:spPr bwMode="auto">
            <a:xfrm>
              <a:off x="3456" y="1824"/>
              <a:ext cx="38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V</a:t>
              </a:r>
              <a:r>
                <a:rPr kumimoji="1" lang="en-US" altLang="zh-CN" baseline="-25000">
                  <a:latin typeface="Times New Roman" pitchFamily="18" charset="0"/>
                </a:rPr>
                <a:t>CC</a:t>
              </a:r>
            </a:p>
          </p:txBody>
        </p:sp>
        <p:sp>
          <p:nvSpPr>
            <p:cNvPr id="37955" name="Text Box 684"/>
            <p:cNvSpPr txBox="1">
              <a:spLocks noChangeArrowheads="1"/>
            </p:cNvSpPr>
            <p:nvPr/>
          </p:nvSpPr>
          <p:spPr bwMode="auto">
            <a:xfrm>
              <a:off x="3648" y="2448"/>
              <a:ext cx="57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zh-CN" altLang="en-US">
                  <a:latin typeface="Times New Roman" pitchFamily="18" charset="0"/>
                </a:rPr>
                <a:t>字线</a:t>
              </a:r>
            </a:p>
          </p:txBody>
        </p:sp>
        <p:grpSp>
          <p:nvGrpSpPr>
            <p:cNvPr id="37956" name="Group 685"/>
            <p:cNvGrpSpPr>
              <a:grpSpLocks/>
            </p:cNvGrpSpPr>
            <p:nvPr/>
          </p:nvGrpSpPr>
          <p:grpSpPr bwMode="auto">
            <a:xfrm>
              <a:off x="1920" y="2658"/>
              <a:ext cx="262" cy="270"/>
              <a:chOff x="1920" y="2658"/>
              <a:chExt cx="262" cy="270"/>
            </a:xfrm>
          </p:grpSpPr>
          <p:grpSp>
            <p:nvGrpSpPr>
              <p:cNvPr id="38074" name="Group 686"/>
              <p:cNvGrpSpPr>
                <a:grpSpLocks/>
              </p:cNvGrpSpPr>
              <p:nvPr/>
            </p:nvGrpSpPr>
            <p:grpSpPr bwMode="auto">
              <a:xfrm>
                <a:off x="1938" y="2688"/>
                <a:ext cx="240" cy="240"/>
                <a:chOff x="4176" y="3024"/>
                <a:chExt cx="336" cy="432"/>
              </a:xfrm>
            </p:grpSpPr>
            <p:sp>
              <p:nvSpPr>
                <p:cNvPr id="38077" name="Line 687"/>
                <p:cNvSpPr>
                  <a:spLocks noChangeShapeType="1"/>
                </p:cNvSpPr>
                <p:nvPr/>
              </p:nvSpPr>
              <p:spPr bwMode="auto">
                <a:xfrm>
                  <a:off x="4176" y="3216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38078" name="Line 688"/>
                <p:cNvSpPr>
                  <a:spLocks noChangeShapeType="1"/>
                </p:cNvSpPr>
                <p:nvPr/>
              </p:nvSpPr>
              <p:spPr bwMode="auto">
                <a:xfrm>
                  <a:off x="4272" y="3149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38079" name="Line 689"/>
                <p:cNvSpPr>
                  <a:spLocks noChangeShapeType="1"/>
                </p:cNvSpPr>
                <p:nvPr/>
              </p:nvSpPr>
              <p:spPr bwMode="auto">
                <a:xfrm>
                  <a:off x="4320" y="3072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38080" name="Line 690"/>
                <p:cNvSpPr>
                  <a:spLocks noChangeShapeType="1"/>
                </p:cNvSpPr>
                <p:nvPr/>
              </p:nvSpPr>
              <p:spPr bwMode="auto">
                <a:xfrm>
                  <a:off x="4320" y="326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38081" name="Line 691"/>
                <p:cNvSpPr>
                  <a:spLocks noChangeShapeType="1"/>
                </p:cNvSpPr>
                <p:nvPr/>
              </p:nvSpPr>
              <p:spPr bwMode="auto">
                <a:xfrm>
                  <a:off x="4320" y="3168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38082" name="Line 692"/>
                <p:cNvSpPr>
                  <a:spLocks noChangeShapeType="1"/>
                </p:cNvSpPr>
                <p:nvPr/>
              </p:nvSpPr>
              <p:spPr bwMode="auto">
                <a:xfrm>
                  <a:off x="4453" y="3264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38083" name="Line 693"/>
                <p:cNvSpPr>
                  <a:spLocks noChangeShapeType="1"/>
                </p:cNvSpPr>
                <p:nvPr/>
              </p:nvSpPr>
              <p:spPr bwMode="auto">
                <a:xfrm>
                  <a:off x="4416" y="3447"/>
                  <a:ext cx="75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38084" name="Line 694"/>
                <p:cNvSpPr>
                  <a:spLocks noChangeShapeType="1"/>
                </p:cNvSpPr>
                <p:nvPr/>
              </p:nvSpPr>
              <p:spPr bwMode="auto">
                <a:xfrm>
                  <a:off x="4176" y="3024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38085" name="Line 695"/>
                <p:cNvSpPr>
                  <a:spLocks noChangeShapeType="1"/>
                </p:cNvSpPr>
                <p:nvPr/>
              </p:nvSpPr>
              <p:spPr bwMode="auto">
                <a:xfrm>
                  <a:off x="4464" y="3168"/>
                  <a:ext cx="48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8075" name="Oval 696"/>
              <p:cNvSpPr>
                <a:spLocks noChangeArrowheads="1"/>
              </p:cNvSpPr>
              <p:nvPr/>
            </p:nvSpPr>
            <p:spPr bwMode="auto">
              <a:xfrm>
                <a:off x="2134" y="2743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8076" name="Oval 697"/>
              <p:cNvSpPr>
                <a:spLocks noChangeArrowheads="1"/>
              </p:cNvSpPr>
              <p:nvPr/>
            </p:nvSpPr>
            <p:spPr bwMode="auto">
              <a:xfrm>
                <a:off x="1920" y="2658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37957" name="Group 698"/>
            <p:cNvGrpSpPr>
              <a:grpSpLocks/>
            </p:cNvGrpSpPr>
            <p:nvPr/>
          </p:nvGrpSpPr>
          <p:grpSpPr bwMode="auto">
            <a:xfrm>
              <a:off x="3024" y="2688"/>
              <a:ext cx="262" cy="270"/>
              <a:chOff x="1920" y="2658"/>
              <a:chExt cx="262" cy="270"/>
            </a:xfrm>
          </p:grpSpPr>
          <p:grpSp>
            <p:nvGrpSpPr>
              <p:cNvPr id="38062" name="Group 699"/>
              <p:cNvGrpSpPr>
                <a:grpSpLocks/>
              </p:cNvGrpSpPr>
              <p:nvPr/>
            </p:nvGrpSpPr>
            <p:grpSpPr bwMode="auto">
              <a:xfrm>
                <a:off x="1938" y="2688"/>
                <a:ext cx="240" cy="240"/>
                <a:chOff x="4176" y="3024"/>
                <a:chExt cx="336" cy="432"/>
              </a:xfrm>
            </p:grpSpPr>
            <p:sp>
              <p:nvSpPr>
                <p:cNvPr id="38065" name="Line 700"/>
                <p:cNvSpPr>
                  <a:spLocks noChangeShapeType="1"/>
                </p:cNvSpPr>
                <p:nvPr/>
              </p:nvSpPr>
              <p:spPr bwMode="auto">
                <a:xfrm>
                  <a:off x="4176" y="3216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38066" name="Line 701"/>
                <p:cNvSpPr>
                  <a:spLocks noChangeShapeType="1"/>
                </p:cNvSpPr>
                <p:nvPr/>
              </p:nvSpPr>
              <p:spPr bwMode="auto">
                <a:xfrm>
                  <a:off x="4272" y="3149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38067" name="Line 702"/>
                <p:cNvSpPr>
                  <a:spLocks noChangeShapeType="1"/>
                </p:cNvSpPr>
                <p:nvPr/>
              </p:nvSpPr>
              <p:spPr bwMode="auto">
                <a:xfrm>
                  <a:off x="4320" y="3072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38068" name="Line 703"/>
                <p:cNvSpPr>
                  <a:spLocks noChangeShapeType="1"/>
                </p:cNvSpPr>
                <p:nvPr/>
              </p:nvSpPr>
              <p:spPr bwMode="auto">
                <a:xfrm>
                  <a:off x="4320" y="326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38069" name="Line 704"/>
                <p:cNvSpPr>
                  <a:spLocks noChangeShapeType="1"/>
                </p:cNvSpPr>
                <p:nvPr/>
              </p:nvSpPr>
              <p:spPr bwMode="auto">
                <a:xfrm>
                  <a:off x="4320" y="3168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38070" name="Line 705"/>
                <p:cNvSpPr>
                  <a:spLocks noChangeShapeType="1"/>
                </p:cNvSpPr>
                <p:nvPr/>
              </p:nvSpPr>
              <p:spPr bwMode="auto">
                <a:xfrm>
                  <a:off x="4453" y="3264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38071" name="Line 706"/>
                <p:cNvSpPr>
                  <a:spLocks noChangeShapeType="1"/>
                </p:cNvSpPr>
                <p:nvPr/>
              </p:nvSpPr>
              <p:spPr bwMode="auto">
                <a:xfrm>
                  <a:off x="4416" y="3447"/>
                  <a:ext cx="75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38072" name="Line 707"/>
                <p:cNvSpPr>
                  <a:spLocks noChangeShapeType="1"/>
                </p:cNvSpPr>
                <p:nvPr/>
              </p:nvSpPr>
              <p:spPr bwMode="auto">
                <a:xfrm>
                  <a:off x="4176" y="3024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38073" name="Line 708"/>
                <p:cNvSpPr>
                  <a:spLocks noChangeShapeType="1"/>
                </p:cNvSpPr>
                <p:nvPr/>
              </p:nvSpPr>
              <p:spPr bwMode="auto">
                <a:xfrm>
                  <a:off x="4464" y="3168"/>
                  <a:ext cx="48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8063" name="Oval 709"/>
              <p:cNvSpPr>
                <a:spLocks noChangeArrowheads="1"/>
              </p:cNvSpPr>
              <p:nvPr/>
            </p:nvSpPr>
            <p:spPr bwMode="auto">
              <a:xfrm>
                <a:off x="2134" y="2743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8064" name="Oval 710"/>
              <p:cNvSpPr>
                <a:spLocks noChangeArrowheads="1"/>
              </p:cNvSpPr>
              <p:nvPr/>
            </p:nvSpPr>
            <p:spPr bwMode="auto">
              <a:xfrm>
                <a:off x="1920" y="2658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37958" name="Group 711"/>
            <p:cNvGrpSpPr>
              <a:grpSpLocks/>
            </p:cNvGrpSpPr>
            <p:nvPr/>
          </p:nvGrpSpPr>
          <p:grpSpPr bwMode="auto">
            <a:xfrm>
              <a:off x="1920" y="3024"/>
              <a:ext cx="262" cy="270"/>
              <a:chOff x="1920" y="2658"/>
              <a:chExt cx="262" cy="270"/>
            </a:xfrm>
          </p:grpSpPr>
          <p:grpSp>
            <p:nvGrpSpPr>
              <p:cNvPr id="38050" name="Group 712"/>
              <p:cNvGrpSpPr>
                <a:grpSpLocks/>
              </p:cNvGrpSpPr>
              <p:nvPr/>
            </p:nvGrpSpPr>
            <p:grpSpPr bwMode="auto">
              <a:xfrm>
                <a:off x="1938" y="2688"/>
                <a:ext cx="240" cy="240"/>
                <a:chOff x="4176" y="3024"/>
                <a:chExt cx="336" cy="432"/>
              </a:xfrm>
            </p:grpSpPr>
            <p:sp>
              <p:nvSpPr>
                <p:cNvPr id="38053" name="Line 713"/>
                <p:cNvSpPr>
                  <a:spLocks noChangeShapeType="1"/>
                </p:cNvSpPr>
                <p:nvPr/>
              </p:nvSpPr>
              <p:spPr bwMode="auto">
                <a:xfrm>
                  <a:off x="4176" y="3216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38054" name="Line 714"/>
                <p:cNvSpPr>
                  <a:spLocks noChangeShapeType="1"/>
                </p:cNvSpPr>
                <p:nvPr/>
              </p:nvSpPr>
              <p:spPr bwMode="auto">
                <a:xfrm>
                  <a:off x="4272" y="3149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38055" name="Line 715"/>
                <p:cNvSpPr>
                  <a:spLocks noChangeShapeType="1"/>
                </p:cNvSpPr>
                <p:nvPr/>
              </p:nvSpPr>
              <p:spPr bwMode="auto">
                <a:xfrm>
                  <a:off x="4320" y="3072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38056" name="Line 716"/>
                <p:cNvSpPr>
                  <a:spLocks noChangeShapeType="1"/>
                </p:cNvSpPr>
                <p:nvPr/>
              </p:nvSpPr>
              <p:spPr bwMode="auto">
                <a:xfrm>
                  <a:off x="4320" y="326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38057" name="Line 717"/>
                <p:cNvSpPr>
                  <a:spLocks noChangeShapeType="1"/>
                </p:cNvSpPr>
                <p:nvPr/>
              </p:nvSpPr>
              <p:spPr bwMode="auto">
                <a:xfrm>
                  <a:off x="4320" y="3168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38058" name="Line 718"/>
                <p:cNvSpPr>
                  <a:spLocks noChangeShapeType="1"/>
                </p:cNvSpPr>
                <p:nvPr/>
              </p:nvSpPr>
              <p:spPr bwMode="auto">
                <a:xfrm>
                  <a:off x="4453" y="3264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38059" name="Line 719"/>
                <p:cNvSpPr>
                  <a:spLocks noChangeShapeType="1"/>
                </p:cNvSpPr>
                <p:nvPr/>
              </p:nvSpPr>
              <p:spPr bwMode="auto">
                <a:xfrm>
                  <a:off x="4416" y="3447"/>
                  <a:ext cx="75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38060" name="Line 720"/>
                <p:cNvSpPr>
                  <a:spLocks noChangeShapeType="1"/>
                </p:cNvSpPr>
                <p:nvPr/>
              </p:nvSpPr>
              <p:spPr bwMode="auto">
                <a:xfrm>
                  <a:off x="4176" y="3024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38061" name="Line 721"/>
                <p:cNvSpPr>
                  <a:spLocks noChangeShapeType="1"/>
                </p:cNvSpPr>
                <p:nvPr/>
              </p:nvSpPr>
              <p:spPr bwMode="auto">
                <a:xfrm>
                  <a:off x="4464" y="3168"/>
                  <a:ext cx="48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8051" name="Oval 722"/>
              <p:cNvSpPr>
                <a:spLocks noChangeArrowheads="1"/>
              </p:cNvSpPr>
              <p:nvPr/>
            </p:nvSpPr>
            <p:spPr bwMode="auto">
              <a:xfrm>
                <a:off x="2134" y="2743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8052" name="Oval 723"/>
              <p:cNvSpPr>
                <a:spLocks noChangeArrowheads="1"/>
              </p:cNvSpPr>
              <p:nvPr/>
            </p:nvSpPr>
            <p:spPr bwMode="auto">
              <a:xfrm>
                <a:off x="1920" y="2658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37959" name="Group 724"/>
            <p:cNvGrpSpPr>
              <a:grpSpLocks/>
            </p:cNvGrpSpPr>
            <p:nvPr/>
          </p:nvGrpSpPr>
          <p:grpSpPr bwMode="auto">
            <a:xfrm>
              <a:off x="2640" y="3024"/>
              <a:ext cx="262" cy="270"/>
              <a:chOff x="1920" y="2658"/>
              <a:chExt cx="262" cy="270"/>
            </a:xfrm>
          </p:grpSpPr>
          <p:grpSp>
            <p:nvGrpSpPr>
              <p:cNvPr id="38038" name="Group 725"/>
              <p:cNvGrpSpPr>
                <a:grpSpLocks/>
              </p:cNvGrpSpPr>
              <p:nvPr/>
            </p:nvGrpSpPr>
            <p:grpSpPr bwMode="auto">
              <a:xfrm>
                <a:off x="1938" y="2688"/>
                <a:ext cx="240" cy="240"/>
                <a:chOff x="4176" y="3024"/>
                <a:chExt cx="336" cy="432"/>
              </a:xfrm>
            </p:grpSpPr>
            <p:sp>
              <p:nvSpPr>
                <p:cNvPr id="38041" name="Line 726"/>
                <p:cNvSpPr>
                  <a:spLocks noChangeShapeType="1"/>
                </p:cNvSpPr>
                <p:nvPr/>
              </p:nvSpPr>
              <p:spPr bwMode="auto">
                <a:xfrm>
                  <a:off x="4176" y="3216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38042" name="Line 727"/>
                <p:cNvSpPr>
                  <a:spLocks noChangeShapeType="1"/>
                </p:cNvSpPr>
                <p:nvPr/>
              </p:nvSpPr>
              <p:spPr bwMode="auto">
                <a:xfrm>
                  <a:off x="4272" y="3149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38043" name="Line 728"/>
                <p:cNvSpPr>
                  <a:spLocks noChangeShapeType="1"/>
                </p:cNvSpPr>
                <p:nvPr/>
              </p:nvSpPr>
              <p:spPr bwMode="auto">
                <a:xfrm>
                  <a:off x="4320" y="3072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38044" name="Line 729"/>
                <p:cNvSpPr>
                  <a:spLocks noChangeShapeType="1"/>
                </p:cNvSpPr>
                <p:nvPr/>
              </p:nvSpPr>
              <p:spPr bwMode="auto">
                <a:xfrm>
                  <a:off x="4320" y="326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38045" name="Line 730"/>
                <p:cNvSpPr>
                  <a:spLocks noChangeShapeType="1"/>
                </p:cNvSpPr>
                <p:nvPr/>
              </p:nvSpPr>
              <p:spPr bwMode="auto">
                <a:xfrm>
                  <a:off x="4320" y="3168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38046" name="Line 731"/>
                <p:cNvSpPr>
                  <a:spLocks noChangeShapeType="1"/>
                </p:cNvSpPr>
                <p:nvPr/>
              </p:nvSpPr>
              <p:spPr bwMode="auto">
                <a:xfrm>
                  <a:off x="4453" y="3264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38047" name="Line 732"/>
                <p:cNvSpPr>
                  <a:spLocks noChangeShapeType="1"/>
                </p:cNvSpPr>
                <p:nvPr/>
              </p:nvSpPr>
              <p:spPr bwMode="auto">
                <a:xfrm>
                  <a:off x="4416" y="3447"/>
                  <a:ext cx="75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38048" name="Line 733"/>
                <p:cNvSpPr>
                  <a:spLocks noChangeShapeType="1"/>
                </p:cNvSpPr>
                <p:nvPr/>
              </p:nvSpPr>
              <p:spPr bwMode="auto">
                <a:xfrm>
                  <a:off x="4176" y="3024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38049" name="Line 734"/>
                <p:cNvSpPr>
                  <a:spLocks noChangeShapeType="1"/>
                </p:cNvSpPr>
                <p:nvPr/>
              </p:nvSpPr>
              <p:spPr bwMode="auto">
                <a:xfrm>
                  <a:off x="4464" y="3168"/>
                  <a:ext cx="48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8039" name="Oval 735"/>
              <p:cNvSpPr>
                <a:spLocks noChangeArrowheads="1"/>
              </p:cNvSpPr>
              <p:nvPr/>
            </p:nvSpPr>
            <p:spPr bwMode="auto">
              <a:xfrm>
                <a:off x="2134" y="2743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8040" name="Oval 736"/>
              <p:cNvSpPr>
                <a:spLocks noChangeArrowheads="1"/>
              </p:cNvSpPr>
              <p:nvPr/>
            </p:nvSpPr>
            <p:spPr bwMode="auto">
              <a:xfrm>
                <a:off x="1920" y="2658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37960" name="Group 737"/>
            <p:cNvGrpSpPr>
              <a:grpSpLocks/>
            </p:cNvGrpSpPr>
            <p:nvPr/>
          </p:nvGrpSpPr>
          <p:grpSpPr bwMode="auto">
            <a:xfrm>
              <a:off x="2304" y="3408"/>
              <a:ext cx="262" cy="270"/>
              <a:chOff x="1920" y="2658"/>
              <a:chExt cx="262" cy="270"/>
            </a:xfrm>
          </p:grpSpPr>
          <p:grpSp>
            <p:nvGrpSpPr>
              <p:cNvPr id="38026" name="Group 738"/>
              <p:cNvGrpSpPr>
                <a:grpSpLocks/>
              </p:cNvGrpSpPr>
              <p:nvPr/>
            </p:nvGrpSpPr>
            <p:grpSpPr bwMode="auto">
              <a:xfrm>
                <a:off x="1938" y="2688"/>
                <a:ext cx="240" cy="240"/>
                <a:chOff x="4176" y="3024"/>
                <a:chExt cx="336" cy="432"/>
              </a:xfrm>
            </p:grpSpPr>
            <p:sp>
              <p:nvSpPr>
                <p:cNvPr id="38029" name="Line 739"/>
                <p:cNvSpPr>
                  <a:spLocks noChangeShapeType="1"/>
                </p:cNvSpPr>
                <p:nvPr/>
              </p:nvSpPr>
              <p:spPr bwMode="auto">
                <a:xfrm>
                  <a:off x="4176" y="3216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38030" name="Line 740"/>
                <p:cNvSpPr>
                  <a:spLocks noChangeShapeType="1"/>
                </p:cNvSpPr>
                <p:nvPr/>
              </p:nvSpPr>
              <p:spPr bwMode="auto">
                <a:xfrm>
                  <a:off x="4272" y="3149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38031" name="Line 741"/>
                <p:cNvSpPr>
                  <a:spLocks noChangeShapeType="1"/>
                </p:cNvSpPr>
                <p:nvPr/>
              </p:nvSpPr>
              <p:spPr bwMode="auto">
                <a:xfrm>
                  <a:off x="4320" y="3072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38032" name="Line 742"/>
                <p:cNvSpPr>
                  <a:spLocks noChangeShapeType="1"/>
                </p:cNvSpPr>
                <p:nvPr/>
              </p:nvSpPr>
              <p:spPr bwMode="auto">
                <a:xfrm>
                  <a:off x="4320" y="326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38033" name="Line 743"/>
                <p:cNvSpPr>
                  <a:spLocks noChangeShapeType="1"/>
                </p:cNvSpPr>
                <p:nvPr/>
              </p:nvSpPr>
              <p:spPr bwMode="auto">
                <a:xfrm>
                  <a:off x="4320" y="3168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38034" name="Line 744"/>
                <p:cNvSpPr>
                  <a:spLocks noChangeShapeType="1"/>
                </p:cNvSpPr>
                <p:nvPr/>
              </p:nvSpPr>
              <p:spPr bwMode="auto">
                <a:xfrm>
                  <a:off x="4453" y="3264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38035" name="Line 745"/>
                <p:cNvSpPr>
                  <a:spLocks noChangeShapeType="1"/>
                </p:cNvSpPr>
                <p:nvPr/>
              </p:nvSpPr>
              <p:spPr bwMode="auto">
                <a:xfrm>
                  <a:off x="4416" y="3447"/>
                  <a:ext cx="75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38036" name="Line 746"/>
                <p:cNvSpPr>
                  <a:spLocks noChangeShapeType="1"/>
                </p:cNvSpPr>
                <p:nvPr/>
              </p:nvSpPr>
              <p:spPr bwMode="auto">
                <a:xfrm>
                  <a:off x="4176" y="3024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38037" name="Line 747"/>
                <p:cNvSpPr>
                  <a:spLocks noChangeShapeType="1"/>
                </p:cNvSpPr>
                <p:nvPr/>
              </p:nvSpPr>
              <p:spPr bwMode="auto">
                <a:xfrm>
                  <a:off x="4464" y="3168"/>
                  <a:ext cx="48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8027" name="Oval 748"/>
              <p:cNvSpPr>
                <a:spLocks noChangeArrowheads="1"/>
              </p:cNvSpPr>
              <p:nvPr/>
            </p:nvSpPr>
            <p:spPr bwMode="auto">
              <a:xfrm>
                <a:off x="2134" y="2743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8028" name="Oval 749"/>
              <p:cNvSpPr>
                <a:spLocks noChangeArrowheads="1"/>
              </p:cNvSpPr>
              <p:nvPr/>
            </p:nvSpPr>
            <p:spPr bwMode="auto">
              <a:xfrm>
                <a:off x="1920" y="2658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37961" name="Group 750"/>
            <p:cNvGrpSpPr>
              <a:grpSpLocks/>
            </p:cNvGrpSpPr>
            <p:nvPr/>
          </p:nvGrpSpPr>
          <p:grpSpPr bwMode="auto">
            <a:xfrm>
              <a:off x="3024" y="3408"/>
              <a:ext cx="262" cy="270"/>
              <a:chOff x="1920" y="2658"/>
              <a:chExt cx="262" cy="270"/>
            </a:xfrm>
          </p:grpSpPr>
          <p:grpSp>
            <p:nvGrpSpPr>
              <p:cNvPr id="38014" name="Group 751"/>
              <p:cNvGrpSpPr>
                <a:grpSpLocks/>
              </p:cNvGrpSpPr>
              <p:nvPr/>
            </p:nvGrpSpPr>
            <p:grpSpPr bwMode="auto">
              <a:xfrm>
                <a:off x="1938" y="2688"/>
                <a:ext cx="240" cy="240"/>
                <a:chOff x="4176" y="3024"/>
                <a:chExt cx="336" cy="432"/>
              </a:xfrm>
            </p:grpSpPr>
            <p:sp>
              <p:nvSpPr>
                <p:cNvPr id="38017" name="Line 752"/>
                <p:cNvSpPr>
                  <a:spLocks noChangeShapeType="1"/>
                </p:cNvSpPr>
                <p:nvPr/>
              </p:nvSpPr>
              <p:spPr bwMode="auto">
                <a:xfrm>
                  <a:off x="4176" y="3216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38018" name="Line 753"/>
                <p:cNvSpPr>
                  <a:spLocks noChangeShapeType="1"/>
                </p:cNvSpPr>
                <p:nvPr/>
              </p:nvSpPr>
              <p:spPr bwMode="auto">
                <a:xfrm>
                  <a:off x="4272" y="3149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38019" name="Line 754"/>
                <p:cNvSpPr>
                  <a:spLocks noChangeShapeType="1"/>
                </p:cNvSpPr>
                <p:nvPr/>
              </p:nvSpPr>
              <p:spPr bwMode="auto">
                <a:xfrm>
                  <a:off x="4320" y="3072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38020" name="Line 755"/>
                <p:cNvSpPr>
                  <a:spLocks noChangeShapeType="1"/>
                </p:cNvSpPr>
                <p:nvPr/>
              </p:nvSpPr>
              <p:spPr bwMode="auto">
                <a:xfrm>
                  <a:off x="4320" y="326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38021" name="Line 756"/>
                <p:cNvSpPr>
                  <a:spLocks noChangeShapeType="1"/>
                </p:cNvSpPr>
                <p:nvPr/>
              </p:nvSpPr>
              <p:spPr bwMode="auto">
                <a:xfrm>
                  <a:off x="4320" y="3168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38022" name="Line 757"/>
                <p:cNvSpPr>
                  <a:spLocks noChangeShapeType="1"/>
                </p:cNvSpPr>
                <p:nvPr/>
              </p:nvSpPr>
              <p:spPr bwMode="auto">
                <a:xfrm>
                  <a:off x="4453" y="3264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38023" name="Line 758"/>
                <p:cNvSpPr>
                  <a:spLocks noChangeShapeType="1"/>
                </p:cNvSpPr>
                <p:nvPr/>
              </p:nvSpPr>
              <p:spPr bwMode="auto">
                <a:xfrm>
                  <a:off x="4416" y="3447"/>
                  <a:ext cx="75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38024" name="Line 759"/>
                <p:cNvSpPr>
                  <a:spLocks noChangeShapeType="1"/>
                </p:cNvSpPr>
                <p:nvPr/>
              </p:nvSpPr>
              <p:spPr bwMode="auto">
                <a:xfrm>
                  <a:off x="4176" y="3024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38025" name="Line 760"/>
                <p:cNvSpPr>
                  <a:spLocks noChangeShapeType="1"/>
                </p:cNvSpPr>
                <p:nvPr/>
              </p:nvSpPr>
              <p:spPr bwMode="auto">
                <a:xfrm>
                  <a:off x="4464" y="3168"/>
                  <a:ext cx="48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8015" name="Oval 761"/>
              <p:cNvSpPr>
                <a:spLocks noChangeArrowheads="1"/>
              </p:cNvSpPr>
              <p:nvPr/>
            </p:nvSpPr>
            <p:spPr bwMode="auto">
              <a:xfrm>
                <a:off x="2134" y="2743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8016" name="Oval 762"/>
              <p:cNvSpPr>
                <a:spLocks noChangeArrowheads="1"/>
              </p:cNvSpPr>
              <p:nvPr/>
            </p:nvSpPr>
            <p:spPr bwMode="auto">
              <a:xfrm>
                <a:off x="1920" y="2658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37962" name="Group 763"/>
            <p:cNvGrpSpPr>
              <a:grpSpLocks/>
            </p:cNvGrpSpPr>
            <p:nvPr/>
          </p:nvGrpSpPr>
          <p:grpSpPr bwMode="auto">
            <a:xfrm>
              <a:off x="1920" y="3744"/>
              <a:ext cx="262" cy="270"/>
              <a:chOff x="1920" y="2658"/>
              <a:chExt cx="262" cy="270"/>
            </a:xfrm>
          </p:grpSpPr>
          <p:grpSp>
            <p:nvGrpSpPr>
              <p:cNvPr id="38002" name="Group 764"/>
              <p:cNvGrpSpPr>
                <a:grpSpLocks/>
              </p:cNvGrpSpPr>
              <p:nvPr/>
            </p:nvGrpSpPr>
            <p:grpSpPr bwMode="auto">
              <a:xfrm>
                <a:off x="1938" y="2688"/>
                <a:ext cx="240" cy="240"/>
                <a:chOff x="4176" y="3024"/>
                <a:chExt cx="336" cy="432"/>
              </a:xfrm>
            </p:grpSpPr>
            <p:sp>
              <p:nvSpPr>
                <p:cNvPr id="38005" name="Line 765"/>
                <p:cNvSpPr>
                  <a:spLocks noChangeShapeType="1"/>
                </p:cNvSpPr>
                <p:nvPr/>
              </p:nvSpPr>
              <p:spPr bwMode="auto">
                <a:xfrm>
                  <a:off x="4176" y="3216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38006" name="Line 766"/>
                <p:cNvSpPr>
                  <a:spLocks noChangeShapeType="1"/>
                </p:cNvSpPr>
                <p:nvPr/>
              </p:nvSpPr>
              <p:spPr bwMode="auto">
                <a:xfrm>
                  <a:off x="4272" y="3149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38007" name="Line 767"/>
                <p:cNvSpPr>
                  <a:spLocks noChangeShapeType="1"/>
                </p:cNvSpPr>
                <p:nvPr/>
              </p:nvSpPr>
              <p:spPr bwMode="auto">
                <a:xfrm>
                  <a:off x="4320" y="3072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38008" name="Line 768"/>
                <p:cNvSpPr>
                  <a:spLocks noChangeShapeType="1"/>
                </p:cNvSpPr>
                <p:nvPr/>
              </p:nvSpPr>
              <p:spPr bwMode="auto">
                <a:xfrm>
                  <a:off x="4320" y="326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38009" name="Line 769"/>
                <p:cNvSpPr>
                  <a:spLocks noChangeShapeType="1"/>
                </p:cNvSpPr>
                <p:nvPr/>
              </p:nvSpPr>
              <p:spPr bwMode="auto">
                <a:xfrm>
                  <a:off x="4320" y="3168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38010" name="Line 770"/>
                <p:cNvSpPr>
                  <a:spLocks noChangeShapeType="1"/>
                </p:cNvSpPr>
                <p:nvPr/>
              </p:nvSpPr>
              <p:spPr bwMode="auto">
                <a:xfrm>
                  <a:off x="4453" y="3264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38011" name="Line 771"/>
                <p:cNvSpPr>
                  <a:spLocks noChangeShapeType="1"/>
                </p:cNvSpPr>
                <p:nvPr/>
              </p:nvSpPr>
              <p:spPr bwMode="auto">
                <a:xfrm>
                  <a:off x="4416" y="3447"/>
                  <a:ext cx="75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38012" name="Line 772"/>
                <p:cNvSpPr>
                  <a:spLocks noChangeShapeType="1"/>
                </p:cNvSpPr>
                <p:nvPr/>
              </p:nvSpPr>
              <p:spPr bwMode="auto">
                <a:xfrm>
                  <a:off x="4176" y="3024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38013" name="Line 773"/>
                <p:cNvSpPr>
                  <a:spLocks noChangeShapeType="1"/>
                </p:cNvSpPr>
                <p:nvPr/>
              </p:nvSpPr>
              <p:spPr bwMode="auto">
                <a:xfrm>
                  <a:off x="4464" y="3168"/>
                  <a:ext cx="48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8003" name="Oval 774"/>
              <p:cNvSpPr>
                <a:spLocks noChangeArrowheads="1"/>
              </p:cNvSpPr>
              <p:nvPr/>
            </p:nvSpPr>
            <p:spPr bwMode="auto">
              <a:xfrm>
                <a:off x="2134" y="2743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8004" name="Oval 775"/>
              <p:cNvSpPr>
                <a:spLocks noChangeArrowheads="1"/>
              </p:cNvSpPr>
              <p:nvPr/>
            </p:nvSpPr>
            <p:spPr bwMode="auto">
              <a:xfrm>
                <a:off x="1920" y="2658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37963" name="Group 776"/>
            <p:cNvGrpSpPr>
              <a:grpSpLocks/>
            </p:cNvGrpSpPr>
            <p:nvPr/>
          </p:nvGrpSpPr>
          <p:grpSpPr bwMode="auto">
            <a:xfrm>
              <a:off x="2304" y="3744"/>
              <a:ext cx="262" cy="270"/>
              <a:chOff x="1920" y="2658"/>
              <a:chExt cx="262" cy="270"/>
            </a:xfrm>
          </p:grpSpPr>
          <p:grpSp>
            <p:nvGrpSpPr>
              <p:cNvPr id="37990" name="Group 777"/>
              <p:cNvGrpSpPr>
                <a:grpSpLocks/>
              </p:cNvGrpSpPr>
              <p:nvPr/>
            </p:nvGrpSpPr>
            <p:grpSpPr bwMode="auto">
              <a:xfrm>
                <a:off x="1938" y="2688"/>
                <a:ext cx="240" cy="240"/>
                <a:chOff x="4176" y="3024"/>
                <a:chExt cx="336" cy="432"/>
              </a:xfrm>
            </p:grpSpPr>
            <p:sp>
              <p:nvSpPr>
                <p:cNvPr id="37993" name="Line 778"/>
                <p:cNvSpPr>
                  <a:spLocks noChangeShapeType="1"/>
                </p:cNvSpPr>
                <p:nvPr/>
              </p:nvSpPr>
              <p:spPr bwMode="auto">
                <a:xfrm>
                  <a:off x="4176" y="3216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37994" name="Line 779"/>
                <p:cNvSpPr>
                  <a:spLocks noChangeShapeType="1"/>
                </p:cNvSpPr>
                <p:nvPr/>
              </p:nvSpPr>
              <p:spPr bwMode="auto">
                <a:xfrm>
                  <a:off x="4272" y="3149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37995" name="Line 780"/>
                <p:cNvSpPr>
                  <a:spLocks noChangeShapeType="1"/>
                </p:cNvSpPr>
                <p:nvPr/>
              </p:nvSpPr>
              <p:spPr bwMode="auto">
                <a:xfrm>
                  <a:off x="4320" y="3072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37996" name="Line 781"/>
                <p:cNvSpPr>
                  <a:spLocks noChangeShapeType="1"/>
                </p:cNvSpPr>
                <p:nvPr/>
              </p:nvSpPr>
              <p:spPr bwMode="auto">
                <a:xfrm>
                  <a:off x="4320" y="326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37997" name="Line 782"/>
                <p:cNvSpPr>
                  <a:spLocks noChangeShapeType="1"/>
                </p:cNvSpPr>
                <p:nvPr/>
              </p:nvSpPr>
              <p:spPr bwMode="auto">
                <a:xfrm>
                  <a:off x="4320" y="3168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37998" name="Line 783"/>
                <p:cNvSpPr>
                  <a:spLocks noChangeShapeType="1"/>
                </p:cNvSpPr>
                <p:nvPr/>
              </p:nvSpPr>
              <p:spPr bwMode="auto">
                <a:xfrm>
                  <a:off x="4453" y="3264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37999" name="Line 784"/>
                <p:cNvSpPr>
                  <a:spLocks noChangeShapeType="1"/>
                </p:cNvSpPr>
                <p:nvPr/>
              </p:nvSpPr>
              <p:spPr bwMode="auto">
                <a:xfrm>
                  <a:off x="4416" y="3447"/>
                  <a:ext cx="75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38000" name="Line 785"/>
                <p:cNvSpPr>
                  <a:spLocks noChangeShapeType="1"/>
                </p:cNvSpPr>
                <p:nvPr/>
              </p:nvSpPr>
              <p:spPr bwMode="auto">
                <a:xfrm>
                  <a:off x="4176" y="3024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38001" name="Line 786"/>
                <p:cNvSpPr>
                  <a:spLocks noChangeShapeType="1"/>
                </p:cNvSpPr>
                <p:nvPr/>
              </p:nvSpPr>
              <p:spPr bwMode="auto">
                <a:xfrm>
                  <a:off x="4464" y="3168"/>
                  <a:ext cx="48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7991" name="Oval 787"/>
              <p:cNvSpPr>
                <a:spLocks noChangeArrowheads="1"/>
              </p:cNvSpPr>
              <p:nvPr/>
            </p:nvSpPr>
            <p:spPr bwMode="auto">
              <a:xfrm>
                <a:off x="2134" y="2743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7992" name="Oval 788"/>
              <p:cNvSpPr>
                <a:spLocks noChangeArrowheads="1"/>
              </p:cNvSpPr>
              <p:nvPr/>
            </p:nvSpPr>
            <p:spPr bwMode="auto">
              <a:xfrm>
                <a:off x="1920" y="2658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37964" name="Group 789"/>
            <p:cNvGrpSpPr>
              <a:grpSpLocks/>
            </p:cNvGrpSpPr>
            <p:nvPr/>
          </p:nvGrpSpPr>
          <p:grpSpPr bwMode="auto">
            <a:xfrm>
              <a:off x="2640" y="3744"/>
              <a:ext cx="262" cy="270"/>
              <a:chOff x="1920" y="2658"/>
              <a:chExt cx="262" cy="270"/>
            </a:xfrm>
          </p:grpSpPr>
          <p:grpSp>
            <p:nvGrpSpPr>
              <p:cNvPr id="37978" name="Group 790"/>
              <p:cNvGrpSpPr>
                <a:grpSpLocks/>
              </p:cNvGrpSpPr>
              <p:nvPr/>
            </p:nvGrpSpPr>
            <p:grpSpPr bwMode="auto">
              <a:xfrm>
                <a:off x="1938" y="2688"/>
                <a:ext cx="240" cy="240"/>
                <a:chOff x="4176" y="3024"/>
                <a:chExt cx="336" cy="432"/>
              </a:xfrm>
            </p:grpSpPr>
            <p:sp>
              <p:nvSpPr>
                <p:cNvPr id="37981" name="Line 791"/>
                <p:cNvSpPr>
                  <a:spLocks noChangeShapeType="1"/>
                </p:cNvSpPr>
                <p:nvPr/>
              </p:nvSpPr>
              <p:spPr bwMode="auto">
                <a:xfrm>
                  <a:off x="4176" y="3216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37982" name="Line 792"/>
                <p:cNvSpPr>
                  <a:spLocks noChangeShapeType="1"/>
                </p:cNvSpPr>
                <p:nvPr/>
              </p:nvSpPr>
              <p:spPr bwMode="auto">
                <a:xfrm>
                  <a:off x="4272" y="3149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37983" name="Line 793"/>
                <p:cNvSpPr>
                  <a:spLocks noChangeShapeType="1"/>
                </p:cNvSpPr>
                <p:nvPr/>
              </p:nvSpPr>
              <p:spPr bwMode="auto">
                <a:xfrm>
                  <a:off x="4320" y="3072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37984" name="Line 794"/>
                <p:cNvSpPr>
                  <a:spLocks noChangeShapeType="1"/>
                </p:cNvSpPr>
                <p:nvPr/>
              </p:nvSpPr>
              <p:spPr bwMode="auto">
                <a:xfrm>
                  <a:off x="4320" y="326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37985" name="Line 795"/>
                <p:cNvSpPr>
                  <a:spLocks noChangeShapeType="1"/>
                </p:cNvSpPr>
                <p:nvPr/>
              </p:nvSpPr>
              <p:spPr bwMode="auto">
                <a:xfrm>
                  <a:off x="4320" y="3168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37986" name="Line 796"/>
                <p:cNvSpPr>
                  <a:spLocks noChangeShapeType="1"/>
                </p:cNvSpPr>
                <p:nvPr/>
              </p:nvSpPr>
              <p:spPr bwMode="auto">
                <a:xfrm>
                  <a:off x="4453" y="3264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37987" name="Line 797"/>
                <p:cNvSpPr>
                  <a:spLocks noChangeShapeType="1"/>
                </p:cNvSpPr>
                <p:nvPr/>
              </p:nvSpPr>
              <p:spPr bwMode="auto">
                <a:xfrm>
                  <a:off x="4416" y="3447"/>
                  <a:ext cx="75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37988" name="Line 798"/>
                <p:cNvSpPr>
                  <a:spLocks noChangeShapeType="1"/>
                </p:cNvSpPr>
                <p:nvPr/>
              </p:nvSpPr>
              <p:spPr bwMode="auto">
                <a:xfrm>
                  <a:off x="4176" y="3024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37989" name="Line 799"/>
                <p:cNvSpPr>
                  <a:spLocks noChangeShapeType="1"/>
                </p:cNvSpPr>
                <p:nvPr/>
              </p:nvSpPr>
              <p:spPr bwMode="auto">
                <a:xfrm>
                  <a:off x="4464" y="3168"/>
                  <a:ext cx="48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7979" name="Oval 800"/>
              <p:cNvSpPr>
                <a:spLocks noChangeArrowheads="1"/>
              </p:cNvSpPr>
              <p:nvPr/>
            </p:nvSpPr>
            <p:spPr bwMode="auto">
              <a:xfrm>
                <a:off x="2134" y="2743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7980" name="Oval 801"/>
              <p:cNvSpPr>
                <a:spLocks noChangeArrowheads="1"/>
              </p:cNvSpPr>
              <p:nvPr/>
            </p:nvSpPr>
            <p:spPr bwMode="auto">
              <a:xfrm>
                <a:off x="1920" y="2658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37965" name="Group 802"/>
            <p:cNvGrpSpPr>
              <a:grpSpLocks/>
            </p:cNvGrpSpPr>
            <p:nvPr/>
          </p:nvGrpSpPr>
          <p:grpSpPr bwMode="auto">
            <a:xfrm>
              <a:off x="3024" y="3744"/>
              <a:ext cx="262" cy="270"/>
              <a:chOff x="1920" y="2658"/>
              <a:chExt cx="262" cy="270"/>
            </a:xfrm>
          </p:grpSpPr>
          <p:grpSp>
            <p:nvGrpSpPr>
              <p:cNvPr id="37966" name="Group 803"/>
              <p:cNvGrpSpPr>
                <a:grpSpLocks/>
              </p:cNvGrpSpPr>
              <p:nvPr/>
            </p:nvGrpSpPr>
            <p:grpSpPr bwMode="auto">
              <a:xfrm>
                <a:off x="1938" y="2688"/>
                <a:ext cx="240" cy="240"/>
                <a:chOff x="4176" y="3024"/>
                <a:chExt cx="336" cy="432"/>
              </a:xfrm>
            </p:grpSpPr>
            <p:sp>
              <p:nvSpPr>
                <p:cNvPr id="37969" name="Line 804"/>
                <p:cNvSpPr>
                  <a:spLocks noChangeShapeType="1"/>
                </p:cNvSpPr>
                <p:nvPr/>
              </p:nvSpPr>
              <p:spPr bwMode="auto">
                <a:xfrm>
                  <a:off x="4176" y="3216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37970" name="Line 805"/>
                <p:cNvSpPr>
                  <a:spLocks noChangeShapeType="1"/>
                </p:cNvSpPr>
                <p:nvPr/>
              </p:nvSpPr>
              <p:spPr bwMode="auto">
                <a:xfrm>
                  <a:off x="4272" y="3149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37971" name="Line 806"/>
                <p:cNvSpPr>
                  <a:spLocks noChangeShapeType="1"/>
                </p:cNvSpPr>
                <p:nvPr/>
              </p:nvSpPr>
              <p:spPr bwMode="auto">
                <a:xfrm>
                  <a:off x="4320" y="3072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37972" name="Line 807"/>
                <p:cNvSpPr>
                  <a:spLocks noChangeShapeType="1"/>
                </p:cNvSpPr>
                <p:nvPr/>
              </p:nvSpPr>
              <p:spPr bwMode="auto">
                <a:xfrm>
                  <a:off x="4320" y="326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37973" name="Line 808"/>
                <p:cNvSpPr>
                  <a:spLocks noChangeShapeType="1"/>
                </p:cNvSpPr>
                <p:nvPr/>
              </p:nvSpPr>
              <p:spPr bwMode="auto">
                <a:xfrm>
                  <a:off x="4320" y="3168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37974" name="Line 809"/>
                <p:cNvSpPr>
                  <a:spLocks noChangeShapeType="1"/>
                </p:cNvSpPr>
                <p:nvPr/>
              </p:nvSpPr>
              <p:spPr bwMode="auto">
                <a:xfrm>
                  <a:off x="4453" y="3264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37975" name="Line 810"/>
                <p:cNvSpPr>
                  <a:spLocks noChangeShapeType="1"/>
                </p:cNvSpPr>
                <p:nvPr/>
              </p:nvSpPr>
              <p:spPr bwMode="auto">
                <a:xfrm>
                  <a:off x="4416" y="3447"/>
                  <a:ext cx="75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37976" name="Line 811"/>
                <p:cNvSpPr>
                  <a:spLocks noChangeShapeType="1"/>
                </p:cNvSpPr>
                <p:nvPr/>
              </p:nvSpPr>
              <p:spPr bwMode="auto">
                <a:xfrm>
                  <a:off x="4176" y="3024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37977" name="Line 812"/>
                <p:cNvSpPr>
                  <a:spLocks noChangeShapeType="1"/>
                </p:cNvSpPr>
                <p:nvPr/>
              </p:nvSpPr>
              <p:spPr bwMode="auto">
                <a:xfrm>
                  <a:off x="4464" y="3168"/>
                  <a:ext cx="48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7967" name="Oval 813"/>
              <p:cNvSpPr>
                <a:spLocks noChangeArrowheads="1"/>
              </p:cNvSpPr>
              <p:nvPr/>
            </p:nvSpPr>
            <p:spPr bwMode="auto">
              <a:xfrm>
                <a:off x="2134" y="2743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7968" name="Oval 814"/>
              <p:cNvSpPr>
                <a:spLocks noChangeArrowheads="1"/>
              </p:cNvSpPr>
              <p:nvPr/>
            </p:nvSpPr>
            <p:spPr bwMode="auto">
              <a:xfrm>
                <a:off x="1920" y="2658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47951" name="Text Box 815"/>
          <p:cNvSpPr txBox="1">
            <a:spLocks noChangeArrowheads="1"/>
          </p:cNvSpPr>
          <p:nvPr/>
        </p:nvSpPr>
        <p:spPr bwMode="auto">
          <a:xfrm>
            <a:off x="6248400" y="2438400"/>
            <a:ext cx="2514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00</a:t>
            </a:r>
            <a:r>
              <a:rPr kumimoji="1" lang="zh-CN" altLang="en-US">
                <a:latin typeface="Times New Roman" pitchFamily="18" charset="0"/>
              </a:rPr>
              <a:t>地址的数据：</a:t>
            </a:r>
            <a:r>
              <a:rPr kumimoji="1" lang="en-US" altLang="zh-CN">
                <a:latin typeface="Times New Roman" pitchFamily="18" charset="0"/>
              </a:rPr>
              <a:t>0110</a:t>
            </a:r>
          </a:p>
        </p:txBody>
      </p:sp>
      <p:sp>
        <p:nvSpPr>
          <p:cNvPr id="347952" name="Text Box 816"/>
          <p:cNvSpPr txBox="1">
            <a:spLocks noChangeArrowheads="1"/>
          </p:cNvSpPr>
          <p:nvPr/>
        </p:nvSpPr>
        <p:spPr bwMode="auto">
          <a:xfrm>
            <a:off x="6248400" y="2895600"/>
            <a:ext cx="2514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01</a:t>
            </a:r>
            <a:r>
              <a:rPr kumimoji="1" lang="zh-CN" altLang="en-US">
                <a:latin typeface="Times New Roman" pitchFamily="18" charset="0"/>
              </a:rPr>
              <a:t>地址的数据：</a:t>
            </a:r>
            <a:r>
              <a:rPr kumimoji="1" lang="en-US" altLang="zh-CN">
                <a:latin typeface="Times New Roman" pitchFamily="18" charset="0"/>
              </a:rPr>
              <a:t>0101</a:t>
            </a:r>
          </a:p>
        </p:txBody>
      </p:sp>
      <p:sp>
        <p:nvSpPr>
          <p:cNvPr id="347953" name="Text Box 817"/>
          <p:cNvSpPr txBox="1">
            <a:spLocks noChangeArrowheads="1"/>
          </p:cNvSpPr>
          <p:nvPr/>
        </p:nvSpPr>
        <p:spPr bwMode="auto">
          <a:xfrm>
            <a:off x="6248400" y="3352800"/>
            <a:ext cx="2514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10</a:t>
            </a:r>
            <a:r>
              <a:rPr kumimoji="1" lang="zh-CN" altLang="en-US">
                <a:latin typeface="Times New Roman" pitchFamily="18" charset="0"/>
              </a:rPr>
              <a:t>地址的数据：</a:t>
            </a:r>
            <a:r>
              <a:rPr kumimoji="1" lang="en-US" altLang="zh-CN">
                <a:latin typeface="Times New Roman" pitchFamily="18" charset="0"/>
              </a:rPr>
              <a:t>1010</a:t>
            </a:r>
          </a:p>
        </p:txBody>
      </p:sp>
      <p:sp>
        <p:nvSpPr>
          <p:cNvPr id="347954" name="Text Box 818"/>
          <p:cNvSpPr txBox="1">
            <a:spLocks noChangeArrowheads="1"/>
          </p:cNvSpPr>
          <p:nvPr/>
        </p:nvSpPr>
        <p:spPr bwMode="auto">
          <a:xfrm>
            <a:off x="6248400" y="3810000"/>
            <a:ext cx="2514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11</a:t>
            </a:r>
            <a:r>
              <a:rPr kumimoji="1" lang="zh-CN" altLang="en-US">
                <a:latin typeface="Times New Roman" pitchFamily="18" charset="0"/>
              </a:rPr>
              <a:t>地址的数据：</a:t>
            </a:r>
            <a:r>
              <a:rPr kumimoji="1" lang="en-US" altLang="zh-CN">
                <a:latin typeface="Times New Roman" pitchFamily="18" charset="0"/>
              </a:rPr>
              <a:t>0000</a:t>
            </a:r>
          </a:p>
        </p:txBody>
      </p:sp>
      <p:sp>
        <p:nvSpPr>
          <p:cNvPr id="347956" name="Text Box 820"/>
          <p:cNvSpPr txBox="1">
            <a:spLocks noChangeArrowheads="1"/>
          </p:cNvSpPr>
          <p:nvPr/>
        </p:nvSpPr>
        <p:spPr bwMode="auto">
          <a:xfrm>
            <a:off x="228600" y="457200"/>
            <a:ext cx="6172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latin typeface="Times New Roman" pitchFamily="18" charset="0"/>
              </a:rPr>
              <a:t>半导体只读存储器．简称 </a:t>
            </a:r>
            <a:r>
              <a:rPr kumimoji="1" lang="en-US" altLang="zh-CN">
                <a:latin typeface="Times New Roman" pitchFamily="18" charset="0"/>
              </a:rPr>
              <a:t>ROM  (Read - only Memory)</a:t>
            </a:r>
          </a:p>
        </p:txBody>
      </p:sp>
      <p:sp>
        <p:nvSpPr>
          <p:cNvPr id="347957" name="Text Box 821"/>
          <p:cNvSpPr txBox="1">
            <a:spLocks noChangeArrowheads="1"/>
          </p:cNvSpPr>
          <p:nvPr/>
        </p:nvSpPr>
        <p:spPr bwMode="auto">
          <a:xfrm>
            <a:off x="228600" y="838200"/>
            <a:ext cx="5638800" cy="720725"/>
          </a:xfrm>
          <a:prstGeom prst="rect">
            <a:avLst/>
          </a:prstGeom>
          <a:noFill/>
          <a:ln w="19050">
            <a:solidFill>
              <a:srgbClr val="0066FF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solidFill>
                  <a:srgbClr val="FF3300"/>
                </a:solidFill>
                <a:latin typeface="Times New Roman" pitchFamily="18" charset="0"/>
              </a:rPr>
              <a:t>特点：</a:t>
            </a:r>
            <a:r>
              <a:rPr kumimoji="1" lang="zh-CN" altLang="en-US">
                <a:latin typeface="Times New Roman" pitchFamily="18" charset="0"/>
              </a:rPr>
              <a:t>存储固定信息。预先把信息写入到存储器中，在操作过程中，只能读出信息，不能写入。</a:t>
            </a:r>
          </a:p>
        </p:txBody>
      </p:sp>
      <p:sp>
        <p:nvSpPr>
          <p:cNvPr id="347958" name="Text Box 822"/>
          <p:cNvSpPr txBox="1">
            <a:spLocks noChangeArrowheads="1"/>
          </p:cNvSpPr>
          <p:nvPr/>
        </p:nvSpPr>
        <p:spPr bwMode="auto">
          <a:xfrm>
            <a:off x="250825" y="2420938"/>
            <a:ext cx="2514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latin typeface="Times New Roman" pitchFamily="18" charset="0"/>
              </a:rPr>
              <a:t>存放引导、监控程序</a:t>
            </a:r>
          </a:p>
        </p:txBody>
      </p:sp>
      <p:grpSp>
        <p:nvGrpSpPr>
          <p:cNvPr id="24" name="Group 824"/>
          <p:cNvGrpSpPr>
            <a:grpSpLocks/>
          </p:cNvGrpSpPr>
          <p:nvPr/>
        </p:nvGrpSpPr>
        <p:grpSpPr bwMode="auto">
          <a:xfrm>
            <a:off x="0" y="1989138"/>
            <a:ext cx="3798888" cy="396875"/>
            <a:chOff x="0" y="1117"/>
            <a:chExt cx="2393" cy="250"/>
          </a:xfrm>
        </p:grpSpPr>
        <p:sp>
          <p:nvSpPr>
            <p:cNvPr id="37940" name="Text Box 38"/>
            <p:cNvSpPr txBox="1">
              <a:spLocks noChangeArrowheads="1"/>
            </p:cNvSpPr>
            <p:nvPr/>
          </p:nvSpPr>
          <p:spPr bwMode="auto">
            <a:xfrm>
              <a:off x="0" y="1117"/>
              <a:ext cx="2393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1</a:t>
              </a:r>
              <a:r>
                <a:rPr kumimoji="1" lang="zh-CN" altLang="en-US">
                  <a:latin typeface="Times New Roman" pitchFamily="18" charset="0"/>
                </a:rPr>
                <a:t>、</a:t>
              </a:r>
              <a:r>
                <a:rPr kumimoji="1" lang="zh-CN" altLang="en-US">
                  <a:solidFill>
                    <a:srgbClr val="66FF33"/>
                  </a:solidFill>
                  <a:latin typeface="Times New Roman" pitchFamily="18" charset="0"/>
                </a:rPr>
                <a:t> </a:t>
              </a:r>
              <a:r>
                <a:rPr kumimoji="1" lang="zh-CN" altLang="en-US">
                  <a:latin typeface="Times New Roman" pitchFamily="18" charset="0"/>
                </a:rPr>
                <a:t>掩膜式只读存储器 </a:t>
              </a:r>
              <a:r>
                <a:rPr kumimoji="1" lang="en-US" altLang="zh-CN">
                  <a:latin typeface="Times New Roman" pitchFamily="18" charset="0"/>
                </a:rPr>
                <a:t>ROM</a:t>
              </a:r>
            </a:p>
          </p:txBody>
        </p:sp>
        <p:sp>
          <p:nvSpPr>
            <p:cNvPr id="37941" name="Line 823"/>
            <p:cNvSpPr>
              <a:spLocks noChangeShapeType="1"/>
            </p:cNvSpPr>
            <p:nvPr/>
          </p:nvSpPr>
          <p:spPr bwMode="auto">
            <a:xfrm>
              <a:off x="158" y="1344"/>
              <a:ext cx="2087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47961" name="Text Box 825"/>
          <p:cNvSpPr txBox="1">
            <a:spLocks noChangeArrowheads="1"/>
          </p:cNvSpPr>
          <p:nvPr/>
        </p:nvSpPr>
        <p:spPr bwMode="auto">
          <a:xfrm>
            <a:off x="6156325" y="1052513"/>
            <a:ext cx="2376488" cy="415925"/>
          </a:xfrm>
          <a:prstGeom prst="rect">
            <a:avLst/>
          </a:prstGeom>
          <a:noFill/>
          <a:ln w="19050" algn="ctr">
            <a:solidFill>
              <a:srgbClr val="FF33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/>
              <a:t>非易失性存储器</a:t>
            </a:r>
          </a:p>
        </p:txBody>
      </p:sp>
      <p:grpSp>
        <p:nvGrpSpPr>
          <p:cNvPr id="25" name="Group 826"/>
          <p:cNvGrpSpPr>
            <a:grpSpLocks/>
          </p:cNvGrpSpPr>
          <p:nvPr/>
        </p:nvGrpSpPr>
        <p:grpSpPr bwMode="auto">
          <a:xfrm>
            <a:off x="0" y="1628775"/>
            <a:ext cx="3798888" cy="396875"/>
            <a:chOff x="0" y="1117"/>
            <a:chExt cx="2393" cy="250"/>
          </a:xfrm>
        </p:grpSpPr>
        <p:sp>
          <p:nvSpPr>
            <p:cNvPr id="37938" name="Text Box 827"/>
            <p:cNvSpPr txBox="1">
              <a:spLocks noChangeArrowheads="1"/>
            </p:cNvSpPr>
            <p:nvPr/>
          </p:nvSpPr>
          <p:spPr bwMode="auto">
            <a:xfrm>
              <a:off x="0" y="1117"/>
              <a:ext cx="2393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zh-CN" altLang="en-US">
                  <a:latin typeface="Times New Roman" pitchFamily="18" charset="0"/>
                </a:rPr>
                <a:t>一、</a:t>
              </a:r>
              <a:r>
                <a:rPr kumimoji="1" lang="zh-CN" altLang="en-US">
                  <a:solidFill>
                    <a:srgbClr val="66FF33"/>
                  </a:solidFill>
                  <a:latin typeface="Times New Roman" pitchFamily="18" charset="0"/>
                </a:rPr>
                <a:t> </a:t>
              </a:r>
              <a:r>
                <a:rPr kumimoji="1" lang="zh-CN" altLang="en-US">
                  <a:latin typeface="Times New Roman" pitchFamily="18" charset="0"/>
                </a:rPr>
                <a:t>只读存储器 </a:t>
              </a:r>
              <a:r>
                <a:rPr kumimoji="1" lang="en-US" altLang="zh-CN">
                  <a:latin typeface="Times New Roman" pitchFamily="18" charset="0"/>
                </a:rPr>
                <a:t>ROM</a:t>
              </a:r>
              <a:r>
                <a:rPr kumimoji="1" lang="zh-CN" altLang="en-US">
                  <a:latin typeface="Times New Roman" pitchFamily="18" charset="0"/>
                </a:rPr>
                <a:t>分类</a:t>
              </a:r>
            </a:p>
          </p:txBody>
        </p:sp>
        <p:sp>
          <p:nvSpPr>
            <p:cNvPr id="37939" name="Line 828"/>
            <p:cNvSpPr>
              <a:spLocks noChangeShapeType="1"/>
            </p:cNvSpPr>
            <p:nvPr/>
          </p:nvSpPr>
          <p:spPr bwMode="auto">
            <a:xfrm>
              <a:off x="158" y="1344"/>
              <a:ext cx="2087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40" grpId="0" animBg="1" autoUpdateAnimBg="0"/>
      <p:bldP spid="347175" grpId="0" autoUpdateAnimBg="0"/>
      <p:bldP spid="347951" grpId="0" autoUpdateAnimBg="0"/>
      <p:bldP spid="347952" grpId="0" autoUpdateAnimBg="0"/>
      <p:bldP spid="347953" grpId="0" autoUpdateAnimBg="0"/>
      <p:bldP spid="347954" grpId="0" autoUpdateAnimBg="0"/>
      <p:bldP spid="347956" grpId="0" autoUpdateAnimBg="0"/>
      <p:bldP spid="347957" grpId="0" animBg="1" autoUpdateAnimBg="0"/>
      <p:bldP spid="347958" grpId="0" autoUpdateAnimBg="0"/>
      <p:bldP spid="34796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086600" y="6381750"/>
            <a:ext cx="2057400" cy="304800"/>
          </a:xfrm>
        </p:spPr>
        <p:txBody>
          <a:bodyPr/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20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掩膜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144463" y="1125538"/>
          <a:ext cx="8675687" cy="350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VISIO" r:id="rId3" imgW="6121080" imgH="2315160" progId="">
                  <p:embed/>
                </p:oleObj>
              </mc:Choice>
              <mc:Fallback>
                <p:oleObj name="VISIO" r:id="rId3" imgW="6121080" imgH="231516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3" y="1125538"/>
                        <a:ext cx="8675687" cy="3503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Text Box 5"/>
          <p:cNvSpPr txBox="1">
            <a:spLocks noChangeArrowheads="1"/>
          </p:cNvSpPr>
          <p:nvPr/>
        </p:nvSpPr>
        <p:spPr bwMode="auto">
          <a:xfrm>
            <a:off x="609600" y="685800"/>
            <a:ext cx="3657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SLE66CX160S  Smart card</a:t>
            </a:r>
          </a:p>
        </p:txBody>
      </p:sp>
      <p:sp>
        <p:nvSpPr>
          <p:cNvPr id="402438" name="Oval 6"/>
          <p:cNvSpPr>
            <a:spLocks noChangeArrowheads="1"/>
          </p:cNvSpPr>
          <p:nvPr/>
        </p:nvSpPr>
        <p:spPr bwMode="auto">
          <a:xfrm>
            <a:off x="5580063" y="1412875"/>
            <a:ext cx="762000" cy="465138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02448" name="Text Box 16"/>
          <p:cNvSpPr txBox="1">
            <a:spLocks noChangeArrowheads="1"/>
          </p:cNvSpPr>
          <p:nvPr/>
        </p:nvSpPr>
        <p:spPr bwMode="auto">
          <a:xfrm>
            <a:off x="1476375" y="4724400"/>
            <a:ext cx="12954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hex</a:t>
            </a:r>
            <a:r>
              <a:rPr kumimoji="1" lang="zh-CN" altLang="en-US">
                <a:latin typeface="Times New Roman" pitchFamily="18" charset="0"/>
              </a:rPr>
              <a:t>文件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8" grpId="0" animBg="1"/>
      <p:bldP spid="402448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6934200" y="6477000"/>
            <a:ext cx="2209800" cy="381000"/>
          </a:xfrm>
        </p:spPr>
        <p:txBody>
          <a:bodyPr/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20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只读存储器</a:t>
            </a:r>
          </a:p>
        </p:txBody>
      </p:sp>
      <p:sp>
        <p:nvSpPr>
          <p:cNvPr id="375813" name="Rectangle 5"/>
          <p:cNvSpPr>
            <a:spLocks noChangeArrowheads="1"/>
          </p:cNvSpPr>
          <p:nvPr/>
        </p:nvSpPr>
        <p:spPr bwMode="auto">
          <a:xfrm>
            <a:off x="914400" y="381000"/>
            <a:ext cx="3241675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0"/>
              </a:spcBef>
            </a:pPr>
            <a:r>
              <a:rPr kumimoji="1" lang="zh-CN" altLang="en-US" sz="1800">
                <a:solidFill>
                  <a:srgbClr val="FF3300"/>
                </a:solidFill>
                <a:latin typeface="Times New Roman" pitchFamily="18" charset="0"/>
              </a:rPr>
              <a:t>特点</a:t>
            </a:r>
            <a:r>
              <a:rPr kumimoji="1" lang="zh-CN" altLang="en-US" sz="1800">
                <a:latin typeface="Times New Roman" pitchFamily="18" charset="0"/>
              </a:rPr>
              <a:t>：用户一次性写入</a:t>
            </a:r>
          </a:p>
        </p:txBody>
      </p:sp>
      <p:sp>
        <p:nvSpPr>
          <p:cNvPr id="375839" name="Text Box 31"/>
          <p:cNvSpPr txBox="1">
            <a:spLocks noChangeArrowheads="1"/>
          </p:cNvSpPr>
          <p:nvPr/>
        </p:nvSpPr>
        <p:spPr bwMode="auto">
          <a:xfrm>
            <a:off x="3756025" y="0"/>
            <a:ext cx="2743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( </a:t>
            </a:r>
            <a:r>
              <a:rPr kumimoji="1" lang="zh-CN" altLang="en-US">
                <a:latin typeface="Times New Roman" pitchFamily="18" charset="0"/>
              </a:rPr>
              <a:t>现场可编程</a:t>
            </a:r>
            <a:r>
              <a:rPr kumimoji="1" lang="en-US" altLang="zh-CN">
                <a:latin typeface="Times New Roman" pitchFamily="18" charset="0"/>
              </a:rPr>
              <a:t>ROM )</a:t>
            </a:r>
          </a:p>
        </p:txBody>
      </p:sp>
      <p:sp>
        <p:nvSpPr>
          <p:cNvPr id="375840" name="Text Box 32"/>
          <p:cNvSpPr txBox="1">
            <a:spLocks noChangeArrowheads="1"/>
          </p:cNvSpPr>
          <p:nvPr/>
        </p:nvSpPr>
        <p:spPr bwMode="auto">
          <a:xfrm>
            <a:off x="122238" y="1063625"/>
            <a:ext cx="1393825" cy="415925"/>
          </a:xfrm>
          <a:prstGeom prst="rect">
            <a:avLst/>
          </a:prstGeom>
          <a:noFill/>
          <a:ln w="19050">
            <a:solidFill>
              <a:srgbClr val="0066FF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solidFill>
                  <a:srgbClr val="0000FF"/>
                </a:solidFill>
                <a:latin typeface="Times New Roman" pitchFamily="18" charset="0"/>
              </a:rPr>
              <a:t>* </a:t>
            </a:r>
            <a:r>
              <a:rPr kumimoji="1" lang="zh-CN" altLang="en-US">
                <a:latin typeface="Times New Roman" pitchFamily="18" charset="0"/>
              </a:rPr>
              <a:t>熔丝型</a:t>
            </a:r>
          </a:p>
        </p:txBody>
      </p:sp>
      <p:sp>
        <p:nvSpPr>
          <p:cNvPr id="375841" name="Text Box 33"/>
          <p:cNvSpPr txBox="1">
            <a:spLocks noChangeArrowheads="1"/>
          </p:cNvSpPr>
          <p:nvPr/>
        </p:nvSpPr>
        <p:spPr bwMode="auto">
          <a:xfrm>
            <a:off x="6019800" y="990600"/>
            <a:ext cx="1600200" cy="415925"/>
          </a:xfrm>
          <a:prstGeom prst="rect">
            <a:avLst/>
          </a:prstGeom>
          <a:noFill/>
          <a:ln w="19050">
            <a:solidFill>
              <a:srgbClr val="0066FF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solidFill>
                  <a:srgbClr val="0000FF"/>
                </a:solidFill>
                <a:latin typeface="Times New Roman" pitchFamily="18" charset="0"/>
              </a:rPr>
              <a:t>* </a:t>
            </a:r>
            <a:r>
              <a:rPr kumimoji="1" lang="zh-CN" altLang="en-US">
                <a:latin typeface="Times New Roman" pitchFamily="18" charset="0"/>
              </a:rPr>
              <a:t>结破坏型</a:t>
            </a: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1565275" y="823913"/>
            <a:ext cx="2957513" cy="3581400"/>
            <a:chOff x="1065" y="1056"/>
            <a:chExt cx="1863" cy="2256"/>
          </a:xfrm>
        </p:grpSpPr>
        <p:sp>
          <p:nvSpPr>
            <p:cNvPr id="38936" name="Line 7"/>
            <p:cNvSpPr>
              <a:spLocks noChangeShapeType="1"/>
            </p:cNvSpPr>
            <p:nvPr/>
          </p:nvSpPr>
          <p:spPr bwMode="auto">
            <a:xfrm>
              <a:off x="1065" y="1344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8937" name="Line 8"/>
            <p:cNvSpPr>
              <a:spLocks noChangeShapeType="1"/>
            </p:cNvSpPr>
            <p:nvPr/>
          </p:nvSpPr>
          <p:spPr bwMode="auto">
            <a:xfrm flipH="1">
              <a:off x="1390" y="1351"/>
              <a:ext cx="2" cy="4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8938" name="Line 9"/>
            <p:cNvSpPr>
              <a:spLocks noChangeShapeType="1"/>
            </p:cNvSpPr>
            <p:nvPr/>
          </p:nvSpPr>
          <p:spPr bwMode="auto">
            <a:xfrm>
              <a:off x="1392" y="177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8939" name="Line 10"/>
            <p:cNvSpPr>
              <a:spLocks noChangeShapeType="1"/>
            </p:cNvSpPr>
            <p:nvPr/>
          </p:nvSpPr>
          <p:spPr bwMode="auto">
            <a:xfrm>
              <a:off x="1536" y="168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8940" name="Line 11"/>
            <p:cNvSpPr>
              <a:spLocks noChangeShapeType="1"/>
            </p:cNvSpPr>
            <p:nvPr/>
          </p:nvSpPr>
          <p:spPr bwMode="auto">
            <a:xfrm flipH="1">
              <a:off x="1536" y="1680"/>
              <a:ext cx="144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8941" name="Line 12"/>
            <p:cNvSpPr>
              <a:spLocks noChangeShapeType="1"/>
            </p:cNvSpPr>
            <p:nvPr/>
          </p:nvSpPr>
          <p:spPr bwMode="auto">
            <a:xfrm>
              <a:off x="1536" y="1776"/>
              <a:ext cx="172" cy="1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8942" name="Line 13"/>
            <p:cNvSpPr>
              <a:spLocks noChangeShapeType="1"/>
            </p:cNvSpPr>
            <p:nvPr/>
          </p:nvSpPr>
          <p:spPr bwMode="auto">
            <a:xfrm>
              <a:off x="1662" y="1555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8943" name="Oval 14"/>
            <p:cNvSpPr>
              <a:spLocks noChangeArrowheads="1"/>
            </p:cNvSpPr>
            <p:nvPr/>
          </p:nvSpPr>
          <p:spPr bwMode="auto">
            <a:xfrm>
              <a:off x="1646" y="1500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8944" name="Text Box 15"/>
            <p:cNvSpPr txBox="1">
              <a:spLocks noChangeArrowheads="1"/>
            </p:cNvSpPr>
            <p:nvPr/>
          </p:nvSpPr>
          <p:spPr bwMode="auto">
            <a:xfrm>
              <a:off x="1632" y="1344"/>
              <a:ext cx="38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V</a:t>
              </a:r>
              <a:r>
                <a:rPr kumimoji="1" lang="en-US" altLang="zh-CN" baseline="-25000">
                  <a:latin typeface="Times New Roman" pitchFamily="18" charset="0"/>
                </a:rPr>
                <a:t>CC</a:t>
              </a:r>
            </a:p>
          </p:txBody>
        </p:sp>
        <p:sp>
          <p:nvSpPr>
            <p:cNvPr id="38945" name="Line 16"/>
            <p:cNvSpPr>
              <a:spLocks noChangeShapeType="1"/>
            </p:cNvSpPr>
            <p:nvPr/>
          </p:nvSpPr>
          <p:spPr bwMode="auto">
            <a:xfrm>
              <a:off x="1710" y="2286"/>
              <a:ext cx="0" cy="9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8946" name="Freeform 17"/>
            <p:cNvSpPr>
              <a:spLocks/>
            </p:cNvSpPr>
            <p:nvPr/>
          </p:nvSpPr>
          <p:spPr bwMode="auto">
            <a:xfrm>
              <a:off x="1662" y="2039"/>
              <a:ext cx="48" cy="240"/>
            </a:xfrm>
            <a:custGeom>
              <a:avLst/>
              <a:gdLst>
                <a:gd name="T0" fmla="*/ 1 w 96"/>
                <a:gd name="T1" fmla="*/ 0 h 384"/>
                <a:gd name="T2" fmla="*/ 0 w 96"/>
                <a:gd name="T3" fmla="*/ 1 h 384"/>
                <a:gd name="T4" fmla="*/ 1 w 96"/>
                <a:gd name="T5" fmla="*/ 1 h 384"/>
                <a:gd name="T6" fmla="*/ 0 w 96"/>
                <a:gd name="T7" fmla="*/ 1 h 384"/>
                <a:gd name="T8" fmla="*/ 1 w 96"/>
                <a:gd name="T9" fmla="*/ 1 h 384"/>
                <a:gd name="T10" fmla="*/ 0 w 96"/>
                <a:gd name="T11" fmla="*/ 1 h 384"/>
                <a:gd name="T12" fmla="*/ 1 w 96"/>
                <a:gd name="T13" fmla="*/ 1 h 384"/>
                <a:gd name="T14" fmla="*/ 0 w 96"/>
                <a:gd name="T15" fmla="*/ 1 h 384"/>
                <a:gd name="T16" fmla="*/ 1 w 96"/>
                <a:gd name="T17" fmla="*/ 1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6"/>
                <a:gd name="T28" fmla="*/ 0 h 384"/>
                <a:gd name="T29" fmla="*/ 96 w 96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6" h="384">
                  <a:moveTo>
                    <a:pt x="96" y="0"/>
                  </a:moveTo>
                  <a:cubicBezTo>
                    <a:pt x="48" y="16"/>
                    <a:pt x="0" y="32"/>
                    <a:pt x="0" y="48"/>
                  </a:cubicBezTo>
                  <a:cubicBezTo>
                    <a:pt x="0" y="64"/>
                    <a:pt x="96" y="80"/>
                    <a:pt x="96" y="96"/>
                  </a:cubicBezTo>
                  <a:cubicBezTo>
                    <a:pt x="96" y="112"/>
                    <a:pt x="0" y="128"/>
                    <a:pt x="0" y="144"/>
                  </a:cubicBezTo>
                  <a:cubicBezTo>
                    <a:pt x="0" y="160"/>
                    <a:pt x="96" y="176"/>
                    <a:pt x="96" y="192"/>
                  </a:cubicBezTo>
                  <a:cubicBezTo>
                    <a:pt x="96" y="208"/>
                    <a:pt x="0" y="224"/>
                    <a:pt x="0" y="240"/>
                  </a:cubicBezTo>
                  <a:cubicBezTo>
                    <a:pt x="0" y="256"/>
                    <a:pt x="96" y="272"/>
                    <a:pt x="96" y="288"/>
                  </a:cubicBezTo>
                  <a:cubicBezTo>
                    <a:pt x="96" y="304"/>
                    <a:pt x="0" y="320"/>
                    <a:pt x="0" y="336"/>
                  </a:cubicBezTo>
                  <a:cubicBezTo>
                    <a:pt x="0" y="352"/>
                    <a:pt x="80" y="376"/>
                    <a:pt x="96" y="384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8947" name="Line 18"/>
            <p:cNvSpPr>
              <a:spLocks noChangeShapeType="1"/>
            </p:cNvSpPr>
            <p:nvPr/>
          </p:nvSpPr>
          <p:spPr bwMode="auto">
            <a:xfrm>
              <a:off x="1710" y="1904"/>
              <a:ext cx="0" cy="1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8948" name="Text Box 19"/>
            <p:cNvSpPr txBox="1">
              <a:spLocks noChangeArrowheads="1"/>
            </p:cNvSpPr>
            <p:nvPr/>
          </p:nvSpPr>
          <p:spPr bwMode="auto">
            <a:xfrm>
              <a:off x="1248" y="1968"/>
              <a:ext cx="384" cy="4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zh-CN" altLang="en-US">
                  <a:latin typeface="Times New Roman" pitchFamily="18" charset="0"/>
                </a:rPr>
                <a:t>熔丝</a:t>
              </a:r>
              <a:endParaRPr kumimoji="1" lang="zh-CN" altLang="en-US" baseline="-25000">
                <a:latin typeface="Times New Roman" pitchFamily="18" charset="0"/>
              </a:endParaRPr>
            </a:p>
          </p:txBody>
        </p:sp>
        <p:sp>
          <p:nvSpPr>
            <p:cNvPr id="38949" name="Line 20"/>
            <p:cNvSpPr>
              <a:spLocks noChangeShapeType="1"/>
            </p:cNvSpPr>
            <p:nvPr/>
          </p:nvSpPr>
          <p:spPr bwMode="auto">
            <a:xfrm>
              <a:off x="1710" y="2735"/>
              <a:ext cx="25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8950" name="Line 21"/>
            <p:cNvSpPr>
              <a:spLocks noChangeShapeType="1"/>
            </p:cNvSpPr>
            <p:nvPr/>
          </p:nvSpPr>
          <p:spPr bwMode="auto">
            <a:xfrm flipH="1">
              <a:off x="2101" y="2237"/>
              <a:ext cx="2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8951" name="Oval 22"/>
            <p:cNvSpPr>
              <a:spLocks noChangeArrowheads="1"/>
            </p:cNvSpPr>
            <p:nvPr/>
          </p:nvSpPr>
          <p:spPr bwMode="auto">
            <a:xfrm>
              <a:off x="1703" y="2713"/>
              <a:ext cx="47" cy="47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8952" name="Oval 23"/>
            <p:cNvSpPr>
              <a:spLocks noChangeArrowheads="1"/>
            </p:cNvSpPr>
            <p:nvPr/>
          </p:nvSpPr>
          <p:spPr bwMode="auto">
            <a:xfrm>
              <a:off x="1369" y="1328"/>
              <a:ext cx="47" cy="47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8953" name="Text Box 24"/>
            <p:cNvSpPr txBox="1">
              <a:spLocks noChangeArrowheads="1"/>
            </p:cNvSpPr>
            <p:nvPr/>
          </p:nvSpPr>
          <p:spPr bwMode="auto">
            <a:xfrm>
              <a:off x="2400" y="2448"/>
              <a:ext cx="52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D</a:t>
              </a:r>
              <a:r>
                <a:rPr kumimoji="1" lang="zh-CN" altLang="en-US">
                  <a:latin typeface="Times New Roman" pitchFamily="18" charset="0"/>
                </a:rPr>
                <a:t>线</a:t>
              </a:r>
            </a:p>
          </p:txBody>
        </p:sp>
        <p:sp>
          <p:nvSpPr>
            <p:cNvPr id="38954" name="Text Box 25"/>
            <p:cNvSpPr txBox="1">
              <a:spLocks noChangeArrowheads="1"/>
            </p:cNvSpPr>
            <p:nvPr/>
          </p:nvSpPr>
          <p:spPr bwMode="auto">
            <a:xfrm>
              <a:off x="1200" y="1056"/>
              <a:ext cx="52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zh-CN" altLang="en-US">
                  <a:latin typeface="Times New Roman" pitchFamily="18" charset="0"/>
                </a:rPr>
                <a:t>字线</a:t>
              </a:r>
            </a:p>
          </p:txBody>
        </p:sp>
        <p:sp>
          <p:nvSpPr>
            <p:cNvPr id="38955" name="Rectangle 34"/>
            <p:cNvSpPr>
              <a:spLocks noChangeArrowheads="1"/>
            </p:cNvSpPr>
            <p:nvPr/>
          </p:nvSpPr>
          <p:spPr bwMode="auto">
            <a:xfrm>
              <a:off x="1653" y="2841"/>
              <a:ext cx="94" cy="240"/>
            </a:xfrm>
            <a:prstGeom prst="rect">
              <a:avLst/>
            </a:prstGeom>
            <a:solidFill>
              <a:srgbClr val="EEEEEE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8956" name="Rectangle 35"/>
            <p:cNvSpPr>
              <a:spLocks noChangeArrowheads="1"/>
            </p:cNvSpPr>
            <p:nvPr/>
          </p:nvSpPr>
          <p:spPr bwMode="auto">
            <a:xfrm>
              <a:off x="1659" y="2391"/>
              <a:ext cx="94" cy="240"/>
            </a:xfrm>
            <a:prstGeom prst="rect">
              <a:avLst/>
            </a:prstGeom>
            <a:solidFill>
              <a:srgbClr val="EEEEEE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8957" name="Line 36"/>
            <p:cNvSpPr>
              <a:spLocks noChangeShapeType="1"/>
            </p:cNvSpPr>
            <p:nvPr/>
          </p:nvSpPr>
          <p:spPr bwMode="auto">
            <a:xfrm>
              <a:off x="1707" y="3225"/>
              <a:ext cx="43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8958" name="Rectangle 37"/>
            <p:cNvSpPr>
              <a:spLocks noChangeArrowheads="1"/>
            </p:cNvSpPr>
            <p:nvPr/>
          </p:nvSpPr>
          <p:spPr bwMode="auto">
            <a:xfrm>
              <a:off x="2051" y="2274"/>
              <a:ext cx="96" cy="240"/>
            </a:xfrm>
            <a:prstGeom prst="rect">
              <a:avLst/>
            </a:prstGeom>
            <a:solidFill>
              <a:srgbClr val="EEEEEE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8959" name="Line 38"/>
            <p:cNvSpPr>
              <a:spLocks noChangeShapeType="1"/>
            </p:cNvSpPr>
            <p:nvPr/>
          </p:nvSpPr>
          <p:spPr bwMode="auto">
            <a:xfrm>
              <a:off x="1980" y="264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8960" name="Line 39"/>
            <p:cNvSpPr>
              <a:spLocks noChangeShapeType="1"/>
            </p:cNvSpPr>
            <p:nvPr/>
          </p:nvSpPr>
          <p:spPr bwMode="auto">
            <a:xfrm flipH="1">
              <a:off x="1980" y="2640"/>
              <a:ext cx="144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8961" name="Line 40"/>
            <p:cNvSpPr>
              <a:spLocks noChangeShapeType="1"/>
            </p:cNvSpPr>
            <p:nvPr/>
          </p:nvSpPr>
          <p:spPr bwMode="auto">
            <a:xfrm>
              <a:off x="1980" y="2736"/>
              <a:ext cx="172" cy="1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8962" name="Oval 41"/>
            <p:cNvSpPr>
              <a:spLocks noChangeArrowheads="1"/>
            </p:cNvSpPr>
            <p:nvPr/>
          </p:nvSpPr>
          <p:spPr bwMode="auto">
            <a:xfrm>
              <a:off x="2078" y="2172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8963" name="Text Box 42"/>
            <p:cNvSpPr txBox="1">
              <a:spLocks noChangeArrowheads="1"/>
            </p:cNvSpPr>
            <p:nvPr/>
          </p:nvSpPr>
          <p:spPr bwMode="auto">
            <a:xfrm>
              <a:off x="2064" y="2016"/>
              <a:ext cx="38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V</a:t>
              </a:r>
              <a:r>
                <a:rPr kumimoji="1" lang="en-US" altLang="zh-CN" baseline="-25000">
                  <a:latin typeface="Times New Roman" pitchFamily="18" charset="0"/>
                </a:rPr>
                <a:t>EE</a:t>
              </a:r>
            </a:p>
          </p:txBody>
        </p:sp>
        <p:sp>
          <p:nvSpPr>
            <p:cNvPr id="38964" name="Line 43"/>
            <p:cNvSpPr>
              <a:spLocks noChangeShapeType="1"/>
            </p:cNvSpPr>
            <p:nvPr/>
          </p:nvSpPr>
          <p:spPr bwMode="auto">
            <a:xfrm>
              <a:off x="2112" y="2880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8965" name="Oval 44"/>
            <p:cNvSpPr>
              <a:spLocks noChangeArrowheads="1"/>
            </p:cNvSpPr>
            <p:nvPr/>
          </p:nvSpPr>
          <p:spPr bwMode="auto">
            <a:xfrm>
              <a:off x="2084" y="3207"/>
              <a:ext cx="47" cy="47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8966" name="Line 45"/>
            <p:cNvSpPr>
              <a:spLocks noChangeShapeType="1"/>
            </p:cNvSpPr>
            <p:nvPr/>
          </p:nvSpPr>
          <p:spPr bwMode="auto">
            <a:xfrm>
              <a:off x="2064" y="3312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8967" name="Line 46"/>
            <p:cNvSpPr>
              <a:spLocks noChangeShapeType="1"/>
            </p:cNvSpPr>
            <p:nvPr/>
          </p:nvSpPr>
          <p:spPr bwMode="auto">
            <a:xfrm flipV="1">
              <a:off x="2112" y="2587"/>
              <a:ext cx="366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8968" name="Oval 47"/>
            <p:cNvSpPr>
              <a:spLocks noChangeArrowheads="1"/>
            </p:cNvSpPr>
            <p:nvPr/>
          </p:nvSpPr>
          <p:spPr bwMode="auto">
            <a:xfrm>
              <a:off x="2085" y="2553"/>
              <a:ext cx="47" cy="47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375856" name="Text Box 48"/>
          <p:cNvSpPr txBox="1">
            <a:spLocks noChangeArrowheads="1"/>
          </p:cNvSpPr>
          <p:nvPr/>
        </p:nvSpPr>
        <p:spPr bwMode="auto">
          <a:xfrm>
            <a:off x="4289425" y="2895600"/>
            <a:ext cx="1828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latin typeface="Times New Roman" pitchFamily="18" charset="0"/>
              </a:rPr>
              <a:t>正常输出</a:t>
            </a:r>
            <a:r>
              <a:rPr kumimoji="1" lang="en-US" altLang="zh-CN">
                <a:latin typeface="Times New Roman" pitchFamily="18" charset="0"/>
              </a:rPr>
              <a:t>=0</a:t>
            </a:r>
          </a:p>
        </p:txBody>
      </p:sp>
      <p:sp>
        <p:nvSpPr>
          <p:cNvPr id="375857" name="Text Box 49"/>
          <p:cNvSpPr txBox="1">
            <a:spLocks noChangeArrowheads="1"/>
          </p:cNvSpPr>
          <p:nvPr/>
        </p:nvSpPr>
        <p:spPr bwMode="auto">
          <a:xfrm>
            <a:off x="4441825" y="3276600"/>
            <a:ext cx="2362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latin typeface="Times New Roman" pitchFamily="18" charset="0"/>
              </a:rPr>
              <a:t>熔丝烧断后输出</a:t>
            </a:r>
            <a:r>
              <a:rPr kumimoji="1" lang="en-US" altLang="zh-CN">
                <a:latin typeface="Times New Roman" pitchFamily="18" charset="0"/>
              </a:rPr>
              <a:t>=1</a:t>
            </a:r>
          </a:p>
        </p:txBody>
      </p:sp>
      <p:sp>
        <p:nvSpPr>
          <p:cNvPr id="375860" name="Rectangle 52"/>
          <p:cNvSpPr>
            <a:spLocks noChangeArrowheads="1"/>
          </p:cNvSpPr>
          <p:nvPr/>
        </p:nvSpPr>
        <p:spPr bwMode="auto">
          <a:xfrm>
            <a:off x="5292725" y="4508500"/>
            <a:ext cx="3241675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1800">
                <a:solidFill>
                  <a:srgbClr val="FF3300"/>
                </a:solidFill>
                <a:latin typeface="Times New Roman" pitchFamily="18" charset="0"/>
              </a:rPr>
              <a:t>特点</a:t>
            </a:r>
            <a:r>
              <a:rPr kumimoji="1" lang="zh-CN" altLang="en-US" sz="1800">
                <a:latin typeface="Times New Roman" pitchFamily="18" charset="0"/>
              </a:rPr>
              <a:t>：在专用设备上可改写</a:t>
            </a:r>
          </a:p>
        </p:txBody>
      </p:sp>
      <p:sp>
        <p:nvSpPr>
          <p:cNvPr id="375861" name="Text Box 53"/>
          <p:cNvSpPr txBox="1">
            <a:spLocks noChangeArrowheads="1"/>
          </p:cNvSpPr>
          <p:nvPr/>
        </p:nvSpPr>
        <p:spPr bwMode="auto">
          <a:xfrm>
            <a:off x="2765425" y="4495800"/>
            <a:ext cx="11430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EPROM</a:t>
            </a:r>
          </a:p>
        </p:txBody>
      </p:sp>
      <p:sp>
        <p:nvSpPr>
          <p:cNvPr id="375862" name="Text Box 54"/>
          <p:cNvSpPr txBox="1">
            <a:spLocks noChangeArrowheads="1"/>
          </p:cNvSpPr>
          <p:nvPr/>
        </p:nvSpPr>
        <p:spPr bwMode="auto">
          <a:xfrm>
            <a:off x="2613025" y="4876800"/>
            <a:ext cx="15240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E</a:t>
            </a:r>
            <a:r>
              <a:rPr kumimoji="1" lang="en-US" altLang="zh-CN" baseline="30000">
                <a:latin typeface="Times New Roman" pitchFamily="18" charset="0"/>
              </a:rPr>
              <a:t>2</a:t>
            </a:r>
            <a:r>
              <a:rPr kumimoji="1" lang="en-US" altLang="zh-CN">
                <a:latin typeface="Times New Roman" pitchFamily="18" charset="0"/>
              </a:rPr>
              <a:t>PROM</a:t>
            </a:r>
          </a:p>
        </p:txBody>
      </p:sp>
      <p:sp>
        <p:nvSpPr>
          <p:cNvPr id="375867" name="Text Box 59"/>
          <p:cNvSpPr txBox="1">
            <a:spLocks noChangeArrowheads="1"/>
          </p:cNvSpPr>
          <p:nvPr/>
        </p:nvSpPr>
        <p:spPr bwMode="auto">
          <a:xfrm>
            <a:off x="3908425" y="4521200"/>
            <a:ext cx="16764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latin typeface="Times New Roman" pitchFamily="18" charset="0"/>
              </a:rPr>
              <a:t>紫外线擦除</a:t>
            </a:r>
          </a:p>
        </p:txBody>
      </p:sp>
      <p:sp>
        <p:nvSpPr>
          <p:cNvPr id="375868" name="Text Box 60"/>
          <p:cNvSpPr txBox="1">
            <a:spLocks noChangeArrowheads="1"/>
          </p:cNvSpPr>
          <p:nvPr/>
        </p:nvSpPr>
        <p:spPr bwMode="auto">
          <a:xfrm>
            <a:off x="3851275" y="4868863"/>
            <a:ext cx="1371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latin typeface="Times New Roman" pitchFamily="18" charset="0"/>
              </a:rPr>
              <a:t>电擦除</a:t>
            </a:r>
          </a:p>
        </p:txBody>
      </p:sp>
      <p:sp>
        <p:nvSpPr>
          <p:cNvPr id="375873" name="Text Box 65"/>
          <p:cNvSpPr txBox="1">
            <a:spLocks noChangeArrowheads="1"/>
          </p:cNvSpPr>
          <p:nvPr/>
        </p:nvSpPr>
        <p:spPr bwMode="auto">
          <a:xfrm>
            <a:off x="1476375" y="5445125"/>
            <a:ext cx="4191000" cy="4016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P120    EPROM</a:t>
            </a:r>
            <a:r>
              <a:rPr kumimoji="1" lang="zh-CN" altLang="en-US">
                <a:latin typeface="Times New Roman" pitchFamily="18" charset="0"/>
              </a:rPr>
              <a:t>的内部工作原理</a:t>
            </a:r>
          </a:p>
        </p:txBody>
      </p:sp>
      <p:sp>
        <p:nvSpPr>
          <p:cNvPr id="375874" name="Rectangle 66"/>
          <p:cNvSpPr>
            <a:spLocks noChangeArrowheads="1"/>
          </p:cNvSpPr>
          <p:nvPr/>
        </p:nvSpPr>
        <p:spPr bwMode="auto">
          <a:xfrm>
            <a:off x="2484438" y="2349500"/>
            <a:ext cx="228600" cy="457200"/>
          </a:xfrm>
          <a:prstGeom prst="rect">
            <a:avLst/>
          </a:prstGeom>
          <a:solidFill>
            <a:srgbClr val="E8E8E8"/>
          </a:solidFill>
          <a:ln w="19050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pSp>
        <p:nvGrpSpPr>
          <p:cNvPr id="38929" name="Group 72"/>
          <p:cNvGrpSpPr>
            <a:grpSpLocks/>
          </p:cNvGrpSpPr>
          <p:nvPr/>
        </p:nvGrpSpPr>
        <p:grpSpPr bwMode="auto">
          <a:xfrm>
            <a:off x="98425" y="0"/>
            <a:ext cx="3886200" cy="396875"/>
            <a:chOff x="62" y="0"/>
            <a:chExt cx="2448" cy="250"/>
          </a:xfrm>
        </p:grpSpPr>
        <p:sp>
          <p:nvSpPr>
            <p:cNvPr id="38934" name="Text Box 4"/>
            <p:cNvSpPr txBox="1">
              <a:spLocks noChangeArrowheads="1"/>
            </p:cNvSpPr>
            <p:nvPr/>
          </p:nvSpPr>
          <p:spPr bwMode="auto">
            <a:xfrm>
              <a:off x="62" y="0"/>
              <a:ext cx="244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 sz="1800">
                  <a:latin typeface="Times New Roman" pitchFamily="18" charset="0"/>
                </a:rPr>
                <a:t>2</a:t>
              </a:r>
              <a:r>
                <a:rPr kumimoji="1" lang="zh-CN" altLang="en-US" sz="1800">
                  <a:latin typeface="Times New Roman" pitchFamily="18" charset="0"/>
                </a:rPr>
                <a:t>、</a:t>
              </a:r>
              <a:r>
                <a:rPr kumimoji="1" lang="zh-CN" altLang="en-US" sz="1800">
                  <a:solidFill>
                    <a:srgbClr val="66FF33"/>
                  </a:solidFill>
                  <a:latin typeface="Times New Roman" pitchFamily="18" charset="0"/>
                </a:rPr>
                <a:t>  </a:t>
              </a:r>
              <a:r>
                <a:rPr kumimoji="1" lang="zh-CN" altLang="en-US">
                  <a:latin typeface="Times New Roman" pitchFamily="18" charset="0"/>
                </a:rPr>
                <a:t>一次编程只读存储器 </a:t>
              </a:r>
              <a:r>
                <a:rPr kumimoji="1" lang="en-US" altLang="zh-CN">
                  <a:latin typeface="Times New Roman" pitchFamily="18" charset="0"/>
                </a:rPr>
                <a:t>PROM</a:t>
              </a:r>
              <a:r>
                <a:rPr kumimoji="1" lang="en-US" altLang="zh-CN" sz="1800">
                  <a:latin typeface="Times New Roman" pitchFamily="18" charset="0"/>
                </a:rPr>
                <a:t> </a:t>
              </a:r>
              <a:endParaRPr kumimoji="1" lang="en-US" altLang="zh-CN">
                <a:latin typeface="Times New Roman" pitchFamily="18" charset="0"/>
              </a:endParaRPr>
            </a:p>
          </p:txBody>
        </p:sp>
        <p:sp>
          <p:nvSpPr>
            <p:cNvPr id="38935" name="Line 70"/>
            <p:cNvSpPr>
              <a:spLocks noChangeShapeType="1"/>
            </p:cNvSpPr>
            <p:nvPr/>
          </p:nvSpPr>
          <p:spPr bwMode="auto">
            <a:xfrm>
              <a:off x="158" y="210"/>
              <a:ext cx="226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73"/>
          <p:cNvGrpSpPr>
            <a:grpSpLocks/>
          </p:cNvGrpSpPr>
          <p:nvPr/>
        </p:nvGrpSpPr>
        <p:grpSpPr bwMode="auto">
          <a:xfrm>
            <a:off x="71438" y="4724400"/>
            <a:ext cx="2971800" cy="366713"/>
            <a:chOff x="0" y="2976"/>
            <a:chExt cx="1872" cy="231"/>
          </a:xfrm>
        </p:grpSpPr>
        <p:sp>
          <p:nvSpPr>
            <p:cNvPr id="38932" name="Text Box 51"/>
            <p:cNvSpPr txBox="1">
              <a:spLocks noChangeArrowheads="1"/>
            </p:cNvSpPr>
            <p:nvPr/>
          </p:nvSpPr>
          <p:spPr bwMode="auto">
            <a:xfrm>
              <a:off x="0" y="2976"/>
              <a:ext cx="1872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l"/>
              <a:r>
                <a:rPr kumimoji="1" lang="en-US" altLang="zh-CN" sz="1800">
                  <a:latin typeface="Times New Roman" pitchFamily="18" charset="0"/>
                </a:rPr>
                <a:t>3</a:t>
              </a:r>
              <a:r>
                <a:rPr kumimoji="1" lang="zh-CN" altLang="en-US" sz="1800">
                  <a:latin typeface="Times New Roman" pitchFamily="18" charset="0"/>
                </a:rPr>
                <a:t>、</a:t>
              </a:r>
              <a:r>
                <a:rPr kumimoji="1" lang="zh-CN" altLang="en-US" sz="1800">
                  <a:solidFill>
                    <a:srgbClr val="66FF33"/>
                  </a:solidFill>
                  <a:latin typeface="Times New Roman" pitchFamily="18" charset="0"/>
                </a:rPr>
                <a:t>  </a:t>
              </a:r>
              <a:r>
                <a:rPr kumimoji="1" lang="zh-CN" altLang="en-US" sz="1800">
                  <a:latin typeface="Times New Roman" pitchFamily="18" charset="0"/>
                </a:rPr>
                <a:t>多次改写只读存储器</a:t>
              </a:r>
              <a:endParaRPr kumimoji="1" lang="zh-CN" altLang="en-US">
                <a:latin typeface="Times New Roman" pitchFamily="18" charset="0"/>
              </a:endParaRPr>
            </a:p>
          </p:txBody>
        </p:sp>
        <p:sp>
          <p:nvSpPr>
            <p:cNvPr id="38933" name="Line 71"/>
            <p:cNvSpPr>
              <a:spLocks noChangeShapeType="1"/>
            </p:cNvSpPr>
            <p:nvPr/>
          </p:nvSpPr>
          <p:spPr bwMode="auto">
            <a:xfrm>
              <a:off x="0" y="3204"/>
              <a:ext cx="1655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375882" name="Picture 74" descr="eprom270c20-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5113" y="1989138"/>
            <a:ext cx="1074737" cy="242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5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3" grpId="0" autoUpdateAnimBg="0"/>
      <p:bldP spid="375839" grpId="0" autoUpdateAnimBg="0"/>
      <p:bldP spid="375840" grpId="0" animBg="1" autoUpdateAnimBg="0"/>
      <p:bldP spid="375841" grpId="0" animBg="1" autoUpdateAnimBg="0"/>
      <p:bldP spid="375856" grpId="0" autoUpdateAnimBg="0"/>
      <p:bldP spid="375857" grpId="0" autoUpdateAnimBg="0"/>
      <p:bldP spid="375860" grpId="0" autoUpdateAnimBg="0"/>
      <p:bldP spid="375861" grpId="0" autoUpdateAnimBg="0"/>
      <p:bldP spid="375862" grpId="0" autoUpdateAnimBg="0"/>
      <p:bldP spid="375867" grpId="0" autoUpdateAnimBg="0"/>
      <p:bldP spid="375868" grpId="0" autoUpdateAnimBg="0"/>
      <p:bldP spid="375873" grpId="0" autoUpdateAnimBg="0"/>
      <p:bldP spid="37587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469063" y="6583363"/>
            <a:ext cx="2674937" cy="274637"/>
          </a:xfrm>
        </p:spPr>
        <p:txBody>
          <a:bodyPr/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FLASH</a:t>
            </a:r>
          </a:p>
        </p:txBody>
      </p:sp>
      <p:sp>
        <p:nvSpPr>
          <p:cNvPr id="439301" name="Rectangle 5"/>
          <p:cNvSpPr>
            <a:spLocks noChangeArrowheads="1"/>
          </p:cNvSpPr>
          <p:nvPr/>
        </p:nvSpPr>
        <p:spPr bwMode="auto">
          <a:xfrm>
            <a:off x="468313" y="836613"/>
            <a:ext cx="561657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>
                <a:solidFill>
                  <a:srgbClr val="FF3300"/>
                </a:solidFill>
                <a:latin typeface="Times New Roman" pitchFamily="18" charset="0"/>
              </a:rPr>
              <a:t>特点</a:t>
            </a:r>
            <a:r>
              <a:rPr kumimoji="1" lang="zh-CN" altLang="en-US">
                <a:latin typeface="Times New Roman" pitchFamily="18" charset="0"/>
              </a:rPr>
              <a:t>：集成度高、</a:t>
            </a:r>
            <a:r>
              <a:rPr kumimoji="1" lang="zh-CN" altLang="en-US"/>
              <a:t>读取速度快、再编程次数多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23850" y="1268413"/>
            <a:ext cx="2971800" cy="701675"/>
            <a:chOff x="2832" y="3696"/>
            <a:chExt cx="1872" cy="442"/>
          </a:xfrm>
        </p:grpSpPr>
        <p:sp>
          <p:nvSpPr>
            <p:cNvPr id="39952" name="Text Box 7"/>
            <p:cNvSpPr txBox="1">
              <a:spLocks noChangeArrowheads="1"/>
            </p:cNvSpPr>
            <p:nvPr/>
          </p:nvSpPr>
          <p:spPr bwMode="auto">
            <a:xfrm>
              <a:off x="2832" y="3744"/>
              <a:ext cx="52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zh-CN" altLang="en-US">
                  <a:latin typeface="Times New Roman" pitchFamily="18" charset="0"/>
                </a:rPr>
                <a:t>具有</a:t>
              </a:r>
            </a:p>
          </p:txBody>
        </p:sp>
        <p:sp>
          <p:nvSpPr>
            <p:cNvPr id="39953" name="Text Box 8"/>
            <p:cNvSpPr txBox="1">
              <a:spLocks noChangeArrowheads="1"/>
            </p:cNvSpPr>
            <p:nvPr/>
          </p:nvSpPr>
          <p:spPr bwMode="auto">
            <a:xfrm>
              <a:off x="3312" y="3888"/>
              <a:ext cx="62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RAM</a:t>
              </a:r>
            </a:p>
          </p:txBody>
        </p:sp>
        <p:sp>
          <p:nvSpPr>
            <p:cNvPr id="39954" name="Text Box 9"/>
            <p:cNvSpPr txBox="1">
              <a:spLocks noChangeArrowheads="1"/>
            </p:cNvSpPr>
            <p:nvPr/>
          </p:nvSpPr>
          <p:spPr bwMode="auto">
            <a:xfrm>
              <a:off x="3360" y="3696"/>
              <a:ext cx="86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EEPROM</a:t>
              </a:r>
            </a:p>
          </p:txBody>
        </p:sp>
        <p:sp>
          <p:nvSpPr>
            <p:cNvPr id="39955" name="Text Box 10"/>
            <p:cNvSpPr txBox="1">
              <a:spLocks noChangeArrowheads="1"/>
            </p:cNvSpPr>
            <p:nvPr/>
          </p:nvSpPr>
          <p:spPr bwMode="auto">
            <a:xfrm>
              <a:off x="4080" y="3792"/>
              <a:ext cx="62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zh-CN" altLang="en-US">
                  <a:latin typeface="Times New Roman" pitchFamily="18" charset="0"/>
                </a:rPr>
                <a:t>的特点</a:t>
              </a:r>
            </a:p>
          </p:txBody>
        </p:sp>
        <p:sp>
          <p:nvSpPr>
            <p:cNvPr id="39956" name="AutoShape 11"/>
            <p:cNvSpPr>
              <a:spLocks/>
            </p:cNvSpPr>
            <p:nvPr/>
          </p:nvSpPr>
          <p:spPr bwMode="auto">
            <a:xfrm>
              <a:off x="3264" y="3744"/>
              <a:ext cx="96" cy="336"/>
            </a:xfrm>
            <a:prstGeom prst="leftBrace">
              <a:avLst>
                <a:gd name="adj1" fmla="val 29167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439308" name="Text Box 12"/>
          <p:cNvSpPr txBox="1">
            <a:spLocks noChangeArrowheads="1"/>
          </p:cNvSpPr>
          <p:nvPr/>
        </p:nvSpPr>
        <p:spPr bwMode="auto">
          <a:xfrm>
            <a:off x="6588125" y="765175"/>
            <a:ext cx="2286000" cy="415925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latin typeface="宋体" pitchFamily="2" charset="-122"/>
              </a:rPr>
              <a:t>非易失性的存储器</a:t>
            </a:r>
            <a:r>
              <a:rPr kumimoji="1" lang="zh-CN" altLang="en-US">
                <a:latin typeface="Times New Roman" pitchFamily="18" charset="0"/>
              </a:rPr>
              <a:t> </a:t>
            </a:r>
          </a:p>
        </p:txBody>
      </p:sp>
      <p:sp>
        <p:nvSpPr>
          <p:cNvPr id="439310" name="Text Box 14"/>
          <p:cNvSpPr txBox="1">
            <a:spLocks noChangeArrowheads="1"/>
          </p:cNvSpPr>
          <p:nvPr/>
        </p:nvSpPr>
        <p:spPr bwMode="auto">
          <a:xfrm>
            <a:off x="2268538" y="333375"/>
            <a:ext cx="5832475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altLang="zh-CN"/>
              <a:t>Intel</a:t>
            </a:r>
            <a:r>
              <a:rPr lang="zh-CN" altLang="en-US"/>
              <a:t>公司于</a:t>
            </a:r>
            <a:r>
              <a:rPr lang="en-US" altLang="zh-CN"/>
              <a:t>1988</a:t>
            </a:r>
            <a:r>
              <a:rPr lang="zh-CN" altLang="en-US"/>
              <a:t>年推出的一种新型半导体存储器 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88913" y="260350"/>
            <a:ext cx="2133600" cy="396875"/>
            <a:chOff x="0" y="164"/>
            <a:chExt cx="1344" cy="250"/>
          </a:xfrm>
        </p:grpSpPr>
        <p:sp>
          <p:nvSpPr>
            <p:cNvPr id="39950" name="Text Box 4"/>
            <p:cNvSpPr txBox="1">
              <a:spLocks noChangeArrowheads="1"/>
            </p:cNvSpPr>
            <p:nvPr/>
          </p:nvSpPr>
          <p:spPr bwMode="auto">
            <a:xfrm>
              <a:off x="0" y="164"/>
              <a:ext cx="134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l"/>
              <a:r>
                <a:rPr kumimoji="1" lang="en-US" altLang="zh-CN">
                  <a:latin typeface="Times New Roman" pitchFamily="18" charset="0"/>
                </a:rPr>
                <a:t>4</a:t>
              </a:r>
              <a:r>
                <a:rPr kumimoji="1" lang="zh-CN" altLang="en-US">
                  <a:latin typeface="Times New Roman" pitchFamily="18" charset="0"/>
                </a:rPr>
                <a:t>、</a:t>
              </a:r>
              <a:r>
                <a:rPr kumimoji="1" lang="zh-CN" altLang="en-US">
                  <a:solidFill>
                    <a:srgbClr val="66FF33"/>
                  </a:solidFill>
                  <a:latin typeface="Times New Roman" pitchFamily="18" charset="0"/>
                </a:rPr>
                <a:t> </a:t>
              </a:r>
              <a:r>
                <a:rPr kumimoji="1" lang="zh-CN" altLang="en-US">
                  <a:latin typeface="Times New Roman" pitchFamily="18" charset="0"/>
                </a:rPr>
                <a:t>闪存 </a:t>
              </a:r>
              <a:r>
                <a:rPr kumimoji="1" lang="en-US" altLang="zh-CN">
                  <a:latin typeface="Times New Roman" pitchFamily="18" charset="0"/>
                </a:rPr>
                <a:t>FLASH</a:t>
              </a:r>
            </a:p>
          </p:txBody>
        </p:sp>
        <p:sp>
          <p:nvSpPr>
            <p:cNvPr id="39951" name="Line 15"/>
            <p:cNvSpPr>
              <a:spLocks noChangeShapeType="1"/>
            </p:cNvSpPr>
            <p:nvPr/>
          </p:nvSpPr>
          <p:spPr bwMode="auto">
            <a:xfrm>
              <a:off x="0" y="391"/>
              <a:ext cx="1247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39313" name="Text Box 17"/>
          <p:cNvSpPr txBox="1">
            <a:spLocks noChangeArrowheads="1"/>
          </p:cNvSpPr>
          <p:nvPr/>
        </p:nvSpPr>
        <p:spPr bwMode="auto">
          <a:xfrm rot="-766684">
            <a:off x="3203575" y="260350"/>
            <a:ext cx="3025775" cy="396875"/>
          </a:xfrm>
          <a:prstGeom prst="rect">
            <a:avLst/>
          </a:prstGeom>
          <a:solidFill>
            <a:srgbClr val="E8E8E8"/>
          </a:solidFill>
          <a:ln w="1905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内部采用</a:t>
            </a:r>
            <a:r>
              <a:rPr kumimoji="1" lang="en-US" altLang="zh-CN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SRAM</a:t>
            </a:r>
            <a:r>
              <a:rPr kumimoji="1" lang="zh-CN" altLang="en-US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作为缓冲器</a:t>
            </a:r>
            <a:endParaRPr lang="zh-CN" altLang="en-US">
              <a:solidFill>
                <a:schemeClr val="accent2"/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439315" name="Picture 1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1268413"/>
            <a:ext cx="5724525" cy="436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9317" name="Text Box 21"/>
          <p:cNvSpPr txBox="1">
            <a:spLocks noChangeArrowheads="1"/>
          </p:cNvSpPr>
          <p:nvPr/>
        </p:nvSpPr>
        <p:spPr bwMode="auto">
          <a:xfrm>
            <a:off x="539750" y="2205038"/>
            <a:ext cx="2232025" cy="7016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altLang="zh-CN"/>
              <a:t>28F020_Flash</a:t>
            </a:r>
            <a:r>
              <a:rPr lang="zh-CN" altLang="en-US"/>
              <a:t>存储器的内部结构</a:t>
            </a:r>
          </a:p>
        </p:txBody>
      </p:sp>
      <p:sp>
        <p:nvSpPr>
          <p:cNvPr id="439318" name="Text Box 22"/>
          <p:cNvSpPr txBox="1">
            <a:spLocks noChangeArrowheads="1"/>
          </p:cNvSpPr>
          <p:nvPr/>
        </p:nvSpPr>
        <p:spPr bwMode="auto">
          <a:xfrm>
            <a:off x="755650" y="3213100"/>
            <a:ext cx="194468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/>
              <a:t>容量：</a:t>
            </a:r>
            <a:r>
              <a:rPr lang="en-US" altLang="zh-CN"/>
              <a:t>256KX8</a:t>
            </a:r>
          </a:p>
        </p:txBody>
      </p:sp>
      <p:sp>
        <p:nvSpPr>
          <p:cNvPr id="439319" name="Text Box 23"/>
          <p:cNvSpPr txBox="1">
            <a:spLocks noChangeArrowheads="1"/>
          </p:cNvSpPr>
          <p:nvPr/>
        </p:nvSpPr>
        <p:spPr bwMode="auto">
          <a:xfrm>
            <a:off x="539750" y="3933825"/>
            <a:ext cx="2447925" cy="720725"/>
          </a:xfrm>
          <a:prstGeom prst="rect">
            <a:avLst/>
          </a:prstGeom>
          <a:noFill/>
          <a:ln w="19050" algn="ctr">
            <a:solidFill>
              <a:srgbClr val="FF33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/>
              <a:t>以扇区为单位进行擦除／编程写入</a:t>
            </a:r>
          </a:p>
        </p:txBody>
      </p:sp>
      <p:sp>
        <p:nvSpPr>
          <p:cNvPr id="439309" name="Text Box 13"/>
          <p:cNvSpPr txBox="1">
            <a:spLocks noChangeArrowheads="1"/>
          </p:cNvSpPr>
          <p:nvPr/>
        </p:nvSpPr>
        <p:spPr bwMode="auto">
          <a:xfrm>
            <a:off x="395288" y="5157788"/>
            <a:ext cx="5905500" cy="15716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kumimoji="1" lang="en-US" altLang="zh-CN" sz="2400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FLASH</a:t>
            </a:r>
            <a:r>
              <a:rPr kumimoji="1" lang="zh-CN" altLang="en-US" sz="2400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已广泛用于手机、</a:t>
            </a:r>
            <a:r>
              <a:rPr kumimoji="1" lang="en-US" altLang="zh-CN" sz="2400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MP3</a:t>
            </a:r>
            <a:r>
              <a:rPr kumimoji="1" lang="zh-CN" altLang="en-US" sz="2400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播放器、机顶盒、</a:t>
            </a:r>
            <a:r>
              <a:rPr kumimoji="1" lang="en-US" altLang="zh-CN" sz="2400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PC</a:t>
            </a:r>
            <a:r>
              <a:rPr kumimoji="1" lang="zh-CN" altLang="en-US" sz="2400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机主板的</a:t>
            </a:r>
            <a:r>
              <a:rPr kumimoji="1" lang="en-US" altLang="zh-CN" sz="2400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BIOS</a:t>
            </a:r>
            <a:r>
              <a:rPr kumimoji="1" lang="zh-CN" altLang="en-US" sz="2400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芯片、</a:t>
            </a:r>
            <a:r>
              <a:rPr kumimoji="1" lang="en-US" altLang="zh-CN" sz="2400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CD_ROM</a:t>
            </a:r>
            <a:r>
              <a:rPr kumimoji="1" lang="zh-CN" altLang="en-US" sz="2400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、</a:t>
            </a:r>
            <a:r>
              <a:rPr kumimoji="1" lang="en-US" altLang="zh-CN" sz="2400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DVD</a:t>
            </a:r>
            <a:r>
              <a:rPr kumimoji="1" lang="zh-CN" altLang="en-US" sz="2400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等计算机外设中，甚至在一些网络设备中（比如路由器、防火墙）也有应用。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9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01" grpId="0" autoUpdateAnimBg="0"/>
      <p:bldP spid="439308" grpId="0" animBg="1" autoUpdateAnimBg="0"/>
      <p:bldP spid="439310" grpId="0"/>
      <p:bldP spid="439313" grpId="0" animBg="1"/>
      <p:bldP spid="439317" grpId="0"/>
      <p:bldP spid="439318" grpId="0"/>
      <p:bldP spid="439319" grpId="0" animBg="1"/>
      <p:bldP spid="439309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0" y="6553200"/>
            <a:ext cx="1905000" cy="304800"/>
          </a:xfrm>
        </p:spPr>
        <p:txBody>
          <a:bodyPr/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ROM</a:t>
            </a:r>
            <a:r>
              <a:rPr lang="zh-CN" altLang="en-US" sz="20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结构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8600" y="138113"/>
            <a:ext cx="3657600" cy="396875"/>
            <a:chOff x="144" y="1152"/>
            <a:chExt cx="1728" cy="250"/>
          </a:xfrm>
        </p:grpSpPr>
        <p:sp>
          <p:nvSpPr>
            <p:cNvPr id="460804" name="Text Box 4"/>
            <p:cNvSpPr txBox="1">
              <a:spLocks noChangeArrowheads="1"/>
            </p:cNvSpPr>
            <p:nvPr/>
          </p:nvSpPr>
          <p:spPr bwMode="auto">
            <a:xfrm>
              <a:off x="144" y="1152"/>
              <a:ext cx="17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en-US" altLang="zh-CN" b="0">
                  <a:solidFill>
                    <a:srgbClr val="FF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●</a:t>
              </a:r>
              <a:r>
                <a:rPr kumimoji="1" lang="en-US" altLang="zh-CN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  <a:r>
                <a:rPr kumimoji="1" lang="zh-CN" altLang="en-US">
                  <a:latin typeface="Times New Roman" pitchFamily="18" charset="0"/>
                </a:rPr>
                <a:t>二、掩膜</a:t>
              </a:r>
              <a:r>
                <a:rPr kumimoji="1" lang="en-US" altLang="zh-CN">
                  <a:latin typeface="Times New Roman" pitchFamily="18" charset="0"/>
                </a:rPr>
                <a:t>ROM</a:t>
              </a:r>
              <a:r>
                <a:rPr kumimoji="1" lang="zh-CN" altLang="en-US">
                  <a:latin typeface="Times New Roman" pitchFamily="18" charset="0"/>
                </a:rPr>
                <a:t>的结构</a:t>
              </a:r>
            </a:p>
          </p:txBody>
        </p:sp>
        <p:sp>
          <p:nvSpPr>
            <p:cNvPr id="3124" name="Line 5"/>
            <p:cNvSpPr>
              <a:spLocks noChangeShapeType="1"/>
            </p:cNvSpPr>
            <p:nvPr/>
          </p:nvSpPr>
          <p:spPr bwMode="auto">
            <a:xfrm>
              <a:off x="240" y="1392"/>
              <a:ext cx="1152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</p:grpSp>
      <p:graphicFrame>
        <p:nvGraphicFramePr>
          <p:cNvPr id="460806" name="Object 6"/>
          <p:cNvGraphicFramePr>
            <a:graphicFrameLocks noChangeAspect="1"/>
          </p:cNvGraphicFramePr>
          <p:nvPr/>
        </p:nvGraphicFramePr>
        <p:xfrm>
          <a:off x="323850" y="1195388"/>
          <a:ext cx="6477000" cy="464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Flash 影片" r:id="rId3" imgW="5927040" imgH="4016880" progId="">
                  <p:embed/>
                </p:oleObj>
              </mc:Choice>
              <mc:Fallback>
                <p:oleObj name="Flash 影片" r:id="rId3" imgW="5927040" imgH="401688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195388"/>
                        <a:ext cx="6477000" cy="46466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659563" y="3357563"/>
            <a:ext cx="2276475" cy="752475"/>
            <a:chOff x="4176" y="2155"/>
            <a:chExt cx="1434" cy="474"/>
          </a:xfrm>
        </p:grpSpPr>
        <p:sp>
          <p:nvSpPr>
            <p:cNvPr id="3116" name="AutoShape 8"/>
            <p:cNvSpPr>
              <a:spLocks noChangeArrowheads="1"/>
            </p:cNvSpPr>
            <p:nvPr/>
          </p:nvSpPr>
          <p:spPr bwMode="auto">
            <a:xfrm>
              <a:off x="4735" y="2197"/>
              <a:ext cx="384" cy="432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117" name="Line 9"/>
            <p:cNvSpPr>
              <a:spLocks noChangeShapeType="1"/>
            </p:cNvSpPr>
            <p:nvPr/>
          </p:nvSpPr>
          <p:spPr bwMode="auto">
            <a:xfrm>
              <a:off x="4446" y="2277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118" name="Line 10"/>
            <p:cNvSpPr>
              <a:spLocks noChangeShapeType="1"/>
            </p:cNvSpPr>
            <p:nvPr/>
          </p:nvSpPr>
          <p:spPr bwMode="auto">
            <a:xfrm>
              <a:off x="4447" y="2521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119" name="Line 11"/>
            <p:cNvSpPr>
              <a:spLocks noChangeShapeType="1"/>
            </p:cNvSpPr>
            <p:nvPr/>
          </p:nvSpPr>
          <p:spPr bwMode="auto">
            <a:xfrm flipV="1">
              <a:off x="5119" y="2394"/>
              <a:ext cx="2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120" name="Text Box 12"/>
            <p:cNvSpPr txBox="1">
              <a:spLocks noChangeArrowheads="1"/>
            </p:cNvSpPr>
            <p:nvPr/>
          </p:nvSpPr>
          <p:spPr bwMode="auto">
            <a:xfrm>
              <a:off x="4214" y="2384"/>
              <a:ext cx="288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 sz="1800">
                  <a:latin typeface="Times New Roman" pitchFamily="18" charset="0"/>
                </a:rPr>
                <a:t>A</a:t>
              </a:r>
              <a:r>
                <a:rPr kumimoji="1" lang="en-US" altLang="zh-CN" sz="18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121" name="Text Box 13"/>
            <p:cNvSpPr txBox="1">
              <a:spLocks noChangeArrowheads="1"/>
            </p:cNvSpPr>
            <p:nvPr/>
          </p:nvSpPr>
          <p:spPr bwMode="auto">
            <a:xfrm>
              <a:off x="4176" y="2155"/>
              <a:ext cx="336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 sz="1800">
                  <a:latin typeface="Times New Roman" pitchFamily="18" charset="0"/>
                </a:rPr>
                <a:t>A</a:t>
              </a:r>
              <a:r>
                <a:rPr kumimoji="1" lang="en-US" altLang="zh-CN" sz="1800" baseline="-25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122" name="Text Box 14"/>
            <p:cNvSpPr txBox="1">
              <a:spLocks noChangeArrowheads="1"/>
            </p:cNvSpPr>
            <p:nvPr/>
          </p:nvSpPr>
          <p:spPr bwMode="auto">
            <a:xfrm>
              <a:off x="5370" y="2233"/>
              <a:ext cx="240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W</a:t>
              </a:r>
            </a:p>
          </p:txBody>
        </p:sp>
      </p:grpSp>
      <p:sp>
        <p:nvSpPr>
          <p:cNvPr id="460815" name="Text Box 15"/>
          <p:cNvSpPr txBox="1">
            <a:spLocks noChangeArrowheads="1"/>
          </p:cNvSpPr>
          <p:nvPr/>
        </p:nvSpPr>
        <p:spPr bwMode="auto">
          <a:xfrm>
            <a:off x="6850063" y="5292725"/>
            <a:ext cx="19050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latin typeface="Times New Roman" pitchFamily="18" charset="0"/>
              </a:rPr>
              <a:t>如果希望</a:t>
            </a:r>
            <a:r>
              <a:rPr kumimoji="1" lang="en-US" altLang="zh-CN">
                <a:latin typeface="Times New Roman" pitchFamily="18" charset="0"/>
              </a:rPr>
              <a:t>W</a:t>
            </a:r>
            <a:r>
              <a:rPr kumimoji="1" lang="en-US" altLang="zh-CN" baseline="-25000">
                <a:latin typeface="Times New Roman" pitchFamily="18" charset="0"/>
              </a:rPr>
              <a:t>2</a:t>
            </a:r>
            <a:r>
              <a:rPr kumimoji="1" lang="en-US" altLang="zh-CN">
                <a:latin typeface="Times New Roman" pitchFamily="18" charset="0"/>
              </a:rPr>
              <a:t>=1</a:t>
            </a:r>
          </a:p>
        </p:txBody>
      </p:sp>
      <p:sp>
        <p:nvSpPr>
          <p:cNvPr id="460816" name="Text Box 16"/>
          <p:cNvSpPr txBox="1">
            <a:spLocks noChangeArrowheads="1"/>
          </p:cNvSpPr>
          <p:nvPr/>
        </p:nvSpPr>
        <p:spPr bwMode="auto">
          <a:xfrm>
            <a:off x="6926263" y="5673725"/>
            <a:ext cx="1371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A</a:t>
            </a:r>
            <a:r>
              <a:rPr kumimoji="1" lang="en-US" altLang="zh-CN" baseline="-25000">
                <a:latin typeface="Times New Roman" pitchFamily="18" charset="0"/>
              </a:rPr>
              <a:t>1</a:t>
            </a:r>
            <a:r>
              <a:rPr kumimoji="1" lang="en-US" altLang="zh-CN">
                <a:latin typeface="Times New Roman" pitchFamily="18" charset="0"/>
              </a:rPr>
              <a:t>A</a:t>
            </a:r>
            <a:r>
              <a:rPr kumimoji="1" lang="en-US" altLang="zh-CN" baseline="-25000">
                <a:latin typeface="Times New Roman" pitchFamily="18" charset="0"/>
              </a:rPr>
              <a:t>0</a:t>
            </a:r>
            <a:r>
              <a:rPr kumimoji="1" lang="en-US" altLang="zh-CN">
                <a:latin typeface="Times New Roman" pitchFamily="18" charset="0"/>
              </a:rPr>
              <a:t>=10</a:t>
            </a:r>
            <a:endParaRPr kumimoji="1" lang="en-US" altLang="zh-CN" baseline="-25000">
              <a:latin typeface="Times New Roman" pitchFamily="18" charset="0"/>
            </a:endParaRPr>
          </a:p>
        </p:txBody>
      </p:sp>
      <p:sp>
        <p:nvSpPr>
          <p:cNvPr id="460817" name="Text Box 17"/>
          <p:cNvSpPr txBox="1">
            <a:spLocks noChangeArrowheads="1"/>
          </p:cNvSpPr>
          <p:nvPr/>
        </p:nvSpPr>
        <p:spPr bwMode="auto">
          <a:xfrm>
            <a:off x="3289300" y="173038"/>
            <a:ext cx="3886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latin typeface="Times New Roman" pitchFamily="18" charset="0"/>
              </a:rPr>
              <a:t>地址译码、存储矩阵、输出缓冲</a:t>
            </a:r>
          </a:p>
        </p:txBody>
      </p:sp>
      <p:sp>
        <p:nvSpPr>
          <p:cNvPr id="460818" name="Text Box 18"/>
          <p:cNvSpPr txBox="1">
            <a:spLocks noChangeArrowheads="1"/>
          </p:cNvSpPr>
          <p:nvPr/>
        </p:nvSpPr>
        <p:spPr bwMode="auto">
          <a:xfrm>
            <a:off x="1692275" y="765175"/>
            <a:ext cx="2895600" cy="415925"/>
          </a:xfrm>
          <a:prstGeom prst="rect">
            <a:avLst/>
          </a:prstGeom>
          <a:noFill/>
          <a:ln w="19050">
            <a:solidFill>
              <a:srgbClr val="66FF33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latin typeface="Times New Roman" pitchFamily="18" charset="0"/>
              </a:rPr>
              <a:t>地址译码构成与门阵列</a:t>
            </a:r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6445250" y="1195388"/>
            <a:ext cx="2536825" cy="1995487"/>
            <a:chOff x="4080" y="567"/>
            <a:chExt cx="1598" cy="1257"/>
          </a:xfrm>
        </p:grpSpPr>
        <p:sp>
          <p:nvSpPr>
            <p:cNvPr id="3090" name="Line 20"/>
            <p:cNvSpPr>
              <a:spLocks noChangeShapeType="1"/>
            </p:cNvSpPr>
            <p:nvPr/>
          </p:nvSpPr>
          <p:spPr bwMode="auto">
            <a:xfrm>
              <a:off x="5088" y="855"/>
              <a:ext cx="0" cy="8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091" name="Rectangle 21"/>
            <p:cNvSpPr>
              <a:spLocks noChangeArrowheads="1"/>
            </p:cNvSpPr>
            <p:nvPr/>
          </p:nvSpPr>
          <p:spPr bwMode="auto">
            <a:xfrm>
              <a:off x="5040" y="999"/>
              <a:ext cx="96" cy="288"/>
            </a:xfrm>
            <a:prstGeom prst="rect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092" name="Oval 22"/>
            <p:cNvSpPr>
              <a:spLocks noChangeArrowheads="1"/>
            </p:cNvSpPr>
            <p:nvPr/>
          </p:nvSpPr>
          <p:spPr bwMode="auto">
            <a:xfrm>
              <a:off x="5061" y="797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pSp>
          <p:nvGrpSpPr>
            <p:cNvPr id="3093" name="Group 23"/>
            <p:cNvGrpSpPr>
              <a:grpSpLocks/>
            </p:cNvGrpSpPr>
            <p:nvPr/>
          </p:nvGrpSpPr>
          <p:grpSpPr bwMode="auto">
            <a:xfrm>
              <a:off x="4320" y="1335"/>
              <a:ext cx="786" cy="192"/>
              <a:chOff x="1008" y="2064"/>
              <a:chExt cx="786" cy="192"/>
            </a:xfrm>
          </p:grpSpPr>
          <p:sp>
            <p:nvSpPr>
              <p:cNvPr id="3110" name="Line 24"/>
              <p:cNvSpPr>
                <a:spLocks noChangeShapeType="1"/>
              </p:cNvSpPr>
              <p:nvPr/>
            </p:nvSpPr>
            <p:spPr bwMode="auto">
              <a:xfrm>
                <a:off x="1056" y="2160"/>
                <a:ext cx="72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grpSp>
            <p:nvGrpSpPr>
              <p:cNvPr id="3111" name="Group 25"/>
              <p:cNvGrpSpPr>
                <a:grpSpLocks/>
              </p:cNvGrpSpPr>
              <p:nvPr/>
            </p:nvGrpSpPr>
            <p:grpSpPr bwMode="auto">
              <a:xfrm>
                <a:off x="1344" y="2064"/>
                <a:ext cx="148" cy="192"/>
                <a:chOff x="768" y="3168"/>
                <a:chExt cx="148" cy="192"/>
              </a:xfrm>
            </p:grpSpPr>
            <p:sp>
              <p:nvSpPr>
                <p:cNvPr id="3114" name="AutoShape 26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752" y="3184"/>
                  <a:ext cx="179" cy="14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8E8E8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3115" name="Line 27"/>
                <p:cNvSpPr>
                  <a:spLocks noChangeShapeType="1"/>
                </p:cNvSpPr>
                <p:nvPr/>
              </p:nvSpPr>
              <p:spPr bwMode="auto">
                <a:xfrm>
                  <a:off x="768" y="3168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112" name="Oval 28"/>
              <p:cNvSpPr>
                <a:spLocks noChangeArrowheads="1"/>
              </p:cNvSpPr>
              <p:nvPr/>
            </p:nvSpPr>
            <p:spPr bwMode="auto">
              <a:xfrm>
                <a:off x="1008" y="2131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113" name="Oval 29"/>
              <p:cNvSpPr>
                <a:spLocks noChangeArrowheads="1"/>
              </p:cNvSpPr>
              <p:nvPr/>
            </p:nvSpPr>
            <p:spPr bwMode="auto">
              <a:xfrm flipV="1">
                <a:off x="1747" y="2143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3094" name="Group 30"/>
            <p:cNvGrpSpPr>
              <a:grpSpLocks/>
            </p:cNvGrpSpPr>
            <p:nvPr/>
          </p:nvGrpSpPr>
          <p:grpSpPr bwMode="auto">
            <a:xfrm>
              <a:off x="4320" y="1632"/>
              <a:ext cx="786" cy="192"/>
              <a:chOff x="1008" y="2064"/>
              <a:chExt cx="786" cy="192"/>
            </a:xfrm>
          </p:grpSpPr>
          <p:sp>
            <p:nvSpPr>
              <p:cNvPr id="3104" name="Line 31"/>
              <p:cNvSpPr>
                <a:spLocks noChangeShapeType="1"/>
              </p:cNvSpPr>
              <p:nvPr/>
            </p:nvSpPr>
            <p:spPr bwMode="auto">
              <a:xfrm>
                <a:off x="1056" y="2160"/>
                <a:ext cx="72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grpSp>
            <p:nvGrpSpPr>
              <p:cNvPr id="3105" name="Group 32"/>
              <p:cNvGrpSpPr>
                <a:grpSpLocks/>
              </p:cNvGrpSpPr>
              <p:nvPr/>
            </p:nvGrpSpPr>
            <p:grpSpPr bwMode="auto">
              <a:xfrm>
                <a:off x="1344" y="2064"/>
                <a:ext cx="148" cy="192"/>
                <a:chOff x="768" y="3168"/>
                <a:chExt cx="148" cy="192"/>
              </a:xfrm>
            </p:grpSpPr>
            <p:sp>
              <p:nvSpPr>
                <p:cNvPr id="3108" name="AutoShape 33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752" y="3184"/>
                  <a:ext cx="179" cy="14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8E8E8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3109" name="Line 34"/>
                <p:cNvSpPr>
                  <a:spLocks noChangeShapeType="1"/>
                </p:cNvSpPr>
                <p:nvPr/>
              </p:nvSpPr>
              <p:spPr bwMode="auto">
                <a:xfrm>
                  <a:off x="768" y="3168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106" name="Oval 35"/>
              <p:cNvSpPr>
                <a:spLocks noChangeArrowheads="1"/>
              </p:cNvSpPr>
              <p:nvPr/>
            </p:nvSpPr>
            <p:spPr bwMode="auto">
              <a:xfrm>
                <a:off x="1008" y="2131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107" name="Oval 36"/>
              <p:cNvSpPr>
                <a:spLocks noChangeArrowheads="1"/>
              </p:cNvSpPr>
              <p:nvPr/>
            </p:nvSpPr>
            <p:spPr bwMode="auto">
              <a:xfrm flipV="1">
                <a:off x="1747" y="2143"/>
                <a:ext cx="47" cy="47"/>
              </a:xfrm>
              <a:prstGeom prst="ellipse">
                <a:avLst/>
              </a:prstGeom>
              <a:noFill/>
              <a:ln w="19050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3095" name="Text Box 37"/>
            <p:cNvSpPr txBox="1">
              <a:spLocks noChangeArrowheads="1"/>
            </p:cNvSpPr>
            <p:nvPr/>
          </p:nvSpPr>
          <p:spPr bwMode="auto">
            <a:xfrm>
              <a:off x="5438" y="1143"/>
              <a:ext cx="240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W</a:t>
              </a:r>
            </a:p>
          </p:txBody>
        </p:sp>
        <p:sp>
          <p:nvSpPr>
            <p:cNvPr id="3096" name="Text Box 38"/>
            <p:cNvSpPr txBox="1">
              <a:spLocks noChangeArrowheads="1"/>
            </p:cNvSpPr>
            <p:nvPr/>
          </p:nvSpPr>
          <p:spPr bwMode="auto">
            <a:xfrm>
              <a:off x="4080" y="1239"/>
              <a:ext cx="288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 sz="1800">
                  <a:latin typeface="Times New Roman" pitchFamily="18" charset="0"/>
                </a:rPr>
                <a:t>A</a:t>
              </a:r>
              <a:r>
                <a:rPr kumimoji="1" lang="en-US" altLang="zh-CN" sz="1800" baseline="-25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097" name="Line 39"/>
            <p:cNvSpPr>
              <a:spLocks noChangeShapeType="1"/>
            </p:cNvSpPr>
            <p:nvPr/>
          </p:nvSpPr>
          <p:spPr bwMode="auto">
            <a:xfrm>
              <a:off x="5088" y="1431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098" name="Oval 40"/>
            <p:cNvSpPr>
              <a:spLocks noChangeArrowheads="1"/>
            </p:cNvSpPr>
            <p:nvPr/>
          </p:nvSpPr>
          <p:spPr bwMode="auto">
            <a:xfrm>
              <a:off x="5615" y="1401"/>
              <a:ext cx="53" cy="5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099" name="Text Box 41"/>
            <p:cNvSpPr txBox="1">
              <a:spLocks noChangeArrowheads="1"/>
            </p:cNvSpPr>
            <p:nvPr/>
          </p:nvSpPr>
          <p:spPr bwMode="auto">
            <a:xfrm>
              <a:off x="5136" y="999"/>
              <a:ext cx="240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3100" name="Text Box 42"/>
            <p:cNvSpPr txBox="1">
              <a:spLocks noChangeArrowheads="1"/>
            </p:cNvSpPr>
            <p:nvPr/>
          </p:nvSpPr>
          <p:spPr bwMode="auto">
            <a:xfrm>
              <a:off x="5136" y="567"/>
              <a:ext cx="528" cy="4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V</a:t>
              </a:r>
              <a:r>
                <a:rPr kumimoji="1" lang="en-US" altLang="zh-CN" baseline="-25000">
                  <a:latin typeface="Times New Roman" pitchFamily="18" charset="0"/>
                </a:rPr>
                <a:t>CC </a:t>
              </a:r>
              <a:r>
                <a:rPr kumimoji="1" lang="en-US" altLang="zh-CN">
                  <a:latin typeface="Times New Roman" pitchFamily="18" charset="0"/>
                </a:rPr>
                <a:t>(+5V)</a:t>
              </a:r>
            </a:p>
          </p:txBody>
        </p:sp>
        <p:sp>
          <p:nvSpPr>
            <p:cNvPr id="3101" name="Text Box 43"/>
            <p:cNvSpPr txBox="1">
              <a:spLocks noChangeArrowheads="1"/>
            </p:cNvSpPr>
            <p:nvPr/>
          </p:nvSpPr>
          <p:spPr bwMode="auto">
            <a:xfrm>
              <a:off x="4368" y="1143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D</a:t>
              </a:r>
              <a:r>
                <a:rPr kumimoji="1" lang="en-US" altLang="zh-CN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102" name="Text Box 44"/>
            <p:cNvSpPr txBox="1">
              <a:spLocks noChangeArrowheads="1"/>
            </p:cNvSpPr>
            <p:nvPr/>
          </p:nvSpPr>
          <p:spPr bwMode="auto">
            <a:xfrm>
              <a:off x="4368" y="1431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D</a:t>
              </a:r>
              <a:r>
                <a:rPr kumimoji="1" lang="en-US" altLang="zh-CN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103" name="Text Box 45"/>
            <p:cNvSpPr txBox="1">
              <a:spLocks noChangeArrowheads="1"/>
            </p:cNvSpPr>
            <p:nvPr/>
          </p:nvSpPr>
          <p:spPr bwMode="auto">
            <a:xfrm>
              <a:off x="4080" y="1575"/>
              <a:ext cx="288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 sz="1800">
                  <a:latin typeface="Times New Roman" pitchFamily="18" charset="0"/>
                </a:rPr>
                <a:t>A</a:t>
              </a:r>
              <a:r>
                <a:rPr kumimoji="1" lang="en-US" altLang="zh-CN" sz="1800" baseline="-25000"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460846" name="Oval 46"/>
          <p:cNvSpPr>
            <a:spLocks noChangeArrowheads="1"/>
          </p:cNvSpPr>
          <p:nvPr/>
        </p:nvSpPr>
        <p:spPr bwMode="auto">
          <a:xfrm>
            <a:off x="1979613" y="1196975"/>
            <a:ext cx="609600" cy="20574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60847" name="Text Box 47"/>
          <p:cNvSpPr txBox="1">
            <a:spLocks noChangeArrowheads="1"/>
          </p:cNvSpPr>
          <p:nvPr/>
        </p:nvSpPr>
        <p:spPr bwMode="auto">
          <a:xfrm>
            <a:off x="5003800" y="620713"/>
            <a:ext cx="2951163" cy="10064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>
                <a:solidFill>
                  <a:srgbClr val="CC3399"/>
                </a:solidFill>
              </a:rPr>
              <a:t>利用行列交叉点上的晶体管的导通或截止来表示存</a:t>
            </a:r>
            <a:r>
              <a:rPr lang="en-US" altLang="zh-CN">
                <a:solidFill>
                  <a:srgbClr val="CC3399"/>
                </a:solidFill>
              </a:rPr>
              <a:t>1</a:t>
            </a:r>
            <a:r>
              <a:rPr lang="zh-CN" altLang="en-US">
                <a:solidFill>
                  <a:srgbClr val="CC3399"/>
                </a:solidFill>
              </a:rPr>
              <a:t>或存</a:t>
            </a:r>
            <a:r>
              <a:rPr lang="en-US" altLang="zh-CN">
                <a:solidFill>
                  <a:srgbClr val="CC3399"/>
                </a:solidFill>
              </a:rPr>
              <a:t>0</a:t>
            </a:r>
            <a:r>
              <a:rPr lang="zh-CN" altLang="en-US">
                <a:solidFill>
                  <a:srgbClr val="CC3399"/>
                </a:solidFill>
              </a:rPr>
              <a:t>。</a:t>
            </a:r>
          </a:p>
        </p:txBody>
      </p:sp>
      <p:sp>
        <p:nvSpPr>
          <p:cNvPr id="460848" name="Rectangle 48"/>
          <p:cNvSpPr>
            <a:spLocks noChangeArrowheads="1"/>
          </p:cNvSpPr>
          <p:nvPr/>
        </p:nvSpPr>
        <p:spPr bwMode="auto">
          <a:xfrm>
            <a:off x="1187450" y="1268413"/>
            <a:ext cx="3097213" cy="2089150"/>
          </a:xfrm>
          <a:prstGeom prst="rect">
            <a:avLst/>
          </a:prstGeom>
          <a:noFill/>
          <a:ln w="19050" algn="ctr">
            <a:solidFill>
              <a:srgbClr val="CC3399"/>
            </a:solidFill>
            <a:prstDash val="dash"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9" name="Group 52"/>
          <p:cNvGrpSpPr>
            <a:grpSpLocks/>
          </p:cNvGrpSpPr>
          <p:nvPr/>
        </p:nvGrpSpPr>
        <p:grpSpPr bwMode="auto">
          <a:xfrm>
            <a:off x="3132138" y="1771650"/>
            <a:ext cx="2952750" cy="4870450"/>
            <a:chOff x="2064" y="1902"/>
            <a:chExt cx="2041" cy="1768"/>
          </a:xfrm>
        </p:grpSpPr>
        <p:sp>
          <p:nvSpPr>
            <p:cNvPr id="3087" name="Oval 53"/>
            <p:cNvSpPr>
              <a:spLocks noChangeArrowheads="1"/>
            </p:cNvSpPr>
            <p:nvPr/>
          </p:nvSpPr>
          <p:spPr bwMode="auto">
            <a:xfrm>
              <a:off x="2064" y="1902"/>
              <a:ext cx="288" cy="210"/>
            </a:xfrm>
            <a:prstGeom prst="ellipse">
              <a:avLst/>
            </a:prstGeom>
            <a:noFill/>
            <a:ln w="19050">
              <a:solidFill>
                <a:srgbClr val="CC3399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088" name="Line 54"/>
            <p:cNvSpPr>
              <a:spLocks noChangeShapeType="1"/>
            </p:cNvSpPr>
            <p:nvPr/>
          </p:nvSpPr>
          <p:spPr bwMode="auto">
            <a:xfrm>
              <a:off x="2304" y="2064"/>
              <a:ext cx="816" cy="1344"/>
            </a:xfrm>
            <a:prstGeom prst="line">
              <a:avLst/>
            </a:prstGeom>
            <a:noFill/>
            <a:ln w="19050">
              <a:solidFill>
                <a:srgbClr val="CC3399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089" name="Text Box 55"/>
            <p:cNvSpPr txBox="1">
              <a:spLocks noChangeArrowheads="1"/>
            </p:cNvSpPr>
            <p:nvPr/>
          </p:nvSpPr>
          <p:spPr bwMode="auto">
            <a:xfrm>
              <a:off x="2640" y="3408"/>
              <a:ext cx="1465" cy="262"/>
            </a:xfrm>
            <a:prstGeom prst="rect">
              <a:avLst/>
            </a:prstGeom>
            <a:noFill/>
            <a:ln w="19050">
              <a:solidFill>
                <a:srgbClr val="CC3399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zh-CN" altLang="en-US">
                  <a:latin typeface="Times New Roman" pitchFamily="18" charset="0"/>
                </a:rPr>
                <a:t>每个交叉点都是一个存储元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17" grpId="0" autoUpdateAnimBg="0"/>
      <p:bldP spid="460846" grpId="0" animBg="1"/>
      <p:bldP spid="46084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43800" y="6477000"/>
            <a:ext cx="1600200" cy="381000"/>
          </a:xfrm>
        </p:spPr>
        <p:txBody>
          <a:bodyPr/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ROM</a:t>
            </a:r>
            <a:r>
              <a:rPr lang="zh-CN" altLang="en-US" sz="20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结构</a:t>
            </a: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250825" y="260350"/>
          <a:ext cx="6408738" cy="464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Flash 影片" r:id="rId3" imgW="5927040" imgH="4016880" progId="">
                  <p:embed/>
                </p:oleObj>
              </mc:Choice>
              <mc:Fallback>
                <p:oleObj name="Flash 影片" r:id="rId3" imgW="5927040" imgH="40168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60350"/>
                        <a:ext cx="6408738" cy="46466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828" name="Text Box 4"/>
          <p:cNvSpPr txBox="1">
            <a:spLocks noChangeArrowheads="1"/>
          </p:cNvSpPr>
          <p:nvPr/>
        </p:nvSpPr>
        <p:spPr bwMode="auto">
          <a:xfrm>
            <a:off x="6553200" y="4038600"/>
            <a:ext cx="2133600" cy="4016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D = W</a:t>
            </a:r>
            <a:r>
              <a:rPr kumimoji="1" lang="en-US" altLang="zh-CN" baseline="-25000">
                <a:latin typeface="Times New Roman" pitchFamily="18" charset="0"/>
              </a:rPr>
              <a:t>1</a:t>
            </a:r>
            <a:r>
              <a:rPr kumimoji="1" lang="en-US" altLang="zh-CN">
                <a:latin typeface="Times New Roman" pitchFamily="18" charset="0"/>
              </a:rPr>
              <a:t>+ W</a:t>
            </a:r>
            <a:r>
              <a:rPr kumimoji="1" lang="en-US" altLang="zh-CN" baseline="-25000">
                <a:latin typeface="Times New Roman" pitchFamily="18" charset="0"/>
              </a:rPr>
              <a:t>2</a:t>
            </a:r>
            <a:r>
              <a:rPr kumimoji="1" lang="en-US" altLang="zh-CN">
                <a:latin typeface="Times New Roman" pitchFamily="18" charset="0"/>
              </a:rPr>
              <a:t>+ W</a:t>
            </a:r>
            <a:r>
              <a:rPr kumimoji="1" lang="en-US" altLang="zh-CN" baseline="-25000">
                <a:latin typeface="Times New Roman" pitchFamily="18" charset="0"/>
              </a:rPr>
              <a:t>3</a:t>
            </a:r>
          </a:p>
        </p:txBody>
      </p:sp>
      <p:sp>
        <p:nvSpPr>
          <p:cNvPr id="461829" name="Text Box 5"/>
          <p:cNvSpPr txBox="1">
            <a:spLocks noChangeArrowheads="1"/>
          </p:cNvSpPr>
          <p:nvPr/>
        </p:nvSpPr>
        <p:spPr bwMode="auto">
          <a:xfrm>
            <a:off x="6732588" y="4868863"/>
            <a:ext cx="1981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D</a:t>
            </a:r>
            <a:r>
              <a:rPr kumimoji="1" lang="en-US" altLang="zh-CN" baseline="-25000">
                <a:latin typeface="Times New Roman" pitchFamily="18" charset="0"/>
              </a:rPr>
              <a:t>3</a:t>
            </a:r>
            <a:r>
              <a:rPr kumimoji="1" lang="en-US" altLang="zh-CN">
                <a:latin typeface="Times New Roman" pitchFamily="18" charset="0"/>
              </a:rPr>
              <a:t>D</a:t>
            </a:r>
            <a:r>
              <a:rPr kumimoji="1" lang="en-US" altLang="zh-CN" baseline="-25000">
                <a:latin typeface="Times New Roman" pitchFamily="18" charset="0"/>
              </a:rPr>
              <a:t>2</a:t>
            </a:r>
            <a:r>
              <a:rPr kumimoji="1" lang="en-US" altLang="zh-CN">
                <a:latin typeface="Times New Roman" pitchFamily="18" charset="0"/>
              </a:rPr>
              <a:t>D</a:t>
            </a:r>
            <a:r>
              <a:rPr kumimoji="1" lang="en-US" altLang="zh-CN" baseline="-25000">
                <a:latin typeface="Times New Roman" pitchFamily="18" charset="0"/>
              </a:rPr>
              <a:t>1</a:t>
            </a:r>
            <a:r>
              <a:rPr kumimoji="1" lang="en-US" altLang="zh-CN">
                <a:latin typeface="Times New Roman" pitchFamily="18" charset="0"/>
              </a:rPr>
              <a:t>D</a:t>
            </a:r>
            <a:r>
              <a:rPr kumimoji="1" lang="en-US" altLang="zh-CN" baseline="-25000">
                <a:latin typeface="Times New Roman" pitchFamily="18" charset="0"/>
              </a:rPr>
              <a:t>0</a:t>
            </a:r>
            <a:r>
              <a:rPr kumimoji="1" lang="en-US" altLang="zh-CN">
                <a:latin typeface="Times New Roman" pitchFamily="18" charset="0"/>
              </a:rPr>
              <a:t>=0111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372225" y="404813"/>
            <a:ext cx="2268538" cy="2376487"/>
            <a:chOff x="3984" y="144"/>
            <a:chExt cx="1429" cy="1497"/>
          </a:xfrm>
        </p:grpSpPr>
        <p:sp>
          <p:nvSpPr>
            <p:cNvPr id="4119" name="Line 7"/>
            <p:cNvSpPr>
              <a:spLocks noChangeShapeType="1"/>
            </p:cNvSpPr>
            <p:nvPr/>
          </p:nvSpPr>
          <p:spPr bwMode="auto">
            <a:xfrm>
              <a:off x="5088" y="441"/>
              <a:ext cx="0" cy="1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120" name="Rectangle 8"/>
            <p:cNvSpPr>
              <a:spLocks noChangeArrowheads="1"/>
            </p:cNvSpPr>
            <p:nvPr/>
          </p:nvSpPr>
          <p:spPr bwMode="auto">
            <a:xfrm>
              <a:off x="5040" y="1161"/>
              <a:ext cx="96" cy="288"/>
            </a:xfrm>
            <a:prstGeom prst="rect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121" name="Line 9"/>
            <p:cNvSpPr>
              <a:spLocks noChangeShapeType="1"/>
            </p:cNvSpPr>
            <p:nvPr/>
          </p:nvSpPr>
          <p:spPr bwMode="auto">
            <a:xfrm flipH="1">
              <a:off x="4338" y="441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pSp>
          <p:nvGrpSpPr>
            <p:cNvPr id="4122" name="Group 10"/>
            <p:cNvGrpSpPr>
              <a:grpSpLocks/>
            </p:cNvGrpSpPr>
            <p:nvPr/>
          </p:nvGrpSpPr>
          <p:grpSpPr bwMode="auto">
            <a:xfrm flipH="1">
              <a:off x="4622" y="345"/>
              <a:ext cx="148" cy="192"/>
              <a:chOff x="768" y="3168"/>
              <a:chExt cx="148" cy="192"/>
            </a:xfrm>
          </p:grpSpPr>
          <p:sp>
            <p:nvSpPr>
              <p:cNvPr id="4148" name="AutoShape 11"/>
              <p:cNvSpPr>
                <a:spLocks noChangeArrowheads="1"/>
              </p:cNvSpPr>
              <p:nvPr/>
            </p:nvSpPr>
            <p:spPr bwMode="auto">
              <a:xfrm rot="16200000" flipH="1">
                <a:off x="752" y="3184"/>
                <a:ext cx="179" cy="148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4149" name="Line 12"/>
              <p:cNvSpPr>
                <a:spLocks noChangeShapeType="1"/>
              </p:cNvSpPr>
              <p:nvPr/>
            </p:nvSpPr>
            <p:spPr bwMode="auto">
              <a:xfrm>
                <a:off x="768" y="3168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4123" name="Oval 13"/>
            <p:cNvSpPr>
              <a:spLocks noChangeArrowheads="1"/>
            </p:cNvSpPr>
            <p:nvPr/>
          </p:nvSpPr>
          <p:spPr bwMode="auto">
            <a:xfrm flipH="1">
              <a:off x="4284" y="414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124" name="Oval 14"/>
            <p:cNvSpPr>
              <a:spLocks noChangeArrowheads="1"/>
            </p:cNvSpPr>
            <p:nvPr/>
          </p:nvSpPr>
          <p:spPr bwMode="auto">
            <a:xfrm flipH="1" flipV="1">
              <a:off x="5067" y="423"/>
              <a:ext cx="47" cy="47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125" name="Line 15"/>
            <p:cNvSpPr>
              <a:spLocks noChangeShapeType="1"/>
            </p:cNvSpPr>
            <p:nvPr/>
          </p:nvSpPr>
          <p:spPr bwMode="auto">
            <a:xfrm flipH="1">
              <a:off x="4338" y="729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pSp>
          <p:nvGrpSpPr>
            <p:cNvPr id="4126" name="Group 16"/>
            <p:cNvGrpSpPr>
              <a:grpSpLocks/>
            </p:cNvGrpSpPr>
            <p:nvPr/>
          </p:nvGrpSpPr>
          <p:grpSpPr bwMode="auto">
            <a:xfrm flipH="1">
              <a:off x="4622" y="633"/>
              <a:ext cx="148" cy="192"/>
              <a:chOff x="768" y="3168"/>
              <a:chExt cx="148" cy="192"/>
            </a:xfrm>
          </p:grpSpPr>
          <p:sp>
            <p:nvSpPr>
              <p:cNvPr id="4146" name="AutoShape 17"/>
              <p:cNvSpPr>
                <a:spLocks noChangeArrowheads="1"/>
              </p:cNvSpPr>
              <p:nvPr/>
            </p:nvSpPr>
            <p:spPr bwMode="auto">
              <a:xfrm rot="16200000" flipH="1">
                <a:off x="752" y="3184"/>
                <a:ext cx="179" cy="148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4147" name="Line 18"/>
              <p:cNvSpPr>
                <a:spLocks noChangeShapeType="1"/>
              </p:cNvSpPr>
              <p:nvPr/>
            </p:nvSpPr>
            <p:spPr bwMode="auto">
              <a:xfrm>
                <a:off x="768" y="3168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4127" name="Oval 19"/>
            <p:cNvSpPr>
              <a:spLocks noChangeArrowheads="1"/>
            </p:cNvSpPr>
            <p:nvPr/>
          </p:nvSpPr>
          <p:spPr bwMode="auto">
            <a:xfrm flipH="1">
              <a:off x="4284" y="702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128" name="Oval 20"/>
            <p:cNvSpPr>
              <a:spLocks noChangeArrowheads="1"/>
            </p:cNvSpPr>
            <p:nvPr/>
          </p:nvSpPr>
          <p:spPr bwMode="auto">
            <a:xfrm flipH="1" flipV="1">
              <a:off x="5060" y="712"/>
              <a:ext cx="47" cy="47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129" name="Line 21"/>
            <p:cNvSpPr>
              <a:spLocks noChangeShapeType="1"/>
            </p:cNvSpPr>
            <p:nvPr/>
          </p:nvSpPr>
          <p:spPr bwMode="auto">
            <a:xfrm flipH="1">
              <a:off x="4338" y="1017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pSp>
          <p:nvGrpSpPr>
            <p:cNvPr id="4130" name="Group 22"/>
            <p:cNvGrpSpPr>
              <a:grpSpLocks/>
            </p:cNvGrpSpPr>
            <p:nvPr/>
          </p:nvGrpSpPr>
          <p:grpSpPr bwMode="auto">
            <a:xfrm flipH="1">
              <a:off x="4622" y="921"/>
              <a:ext cx="148" cy="192"/>
              <a:chOff x="768" y="3168"/>
              <a:chExt cx="148" cy="192"/>
            </a:xfrm>
          </p:grpSpPr>
          <p:sp>
            <p:nvSpPr>
              <p:cNvPr id="4144" name="AutoShape 23"/>
              <p:cNvSpPr>
                <a:spLocks noChangeArrowheads="1"/>
              </p:cNvSpPr>
              <p:nvPr/>
            </p:nvSpPr>
            <p:spPr bwMode="auto">
              <a:xfrm rot="16200000" flipH="1">
                <a:off x="752" y="3184"/>
                <a:ext cx="179" cy="148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4145" name="Line 24"/>
              <p:cNvSpPr>
                <a:spLocks noChangeShapeType="1"/>
              </p:cNvSpPr>
              <p:nvPr/>
            </p:nvSpPr>
            <p:spPr bwMode="auto">
              <a:xfrm>
                <a:off x="768" y="3168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4131" name="Oval 25"/>
            <p:cNvSpPr>
              <a:spLocks noChangeArrowheads="1"/>
            </p:cNvSpPr>
            <p:nvPr/>
          </p:nvSpPr>
          <p:spPr bwMode="auto">
            <a:xfrm flipH="1">
              <a:off x="4284" y="990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132" name="Oval 26"/>
            <p:cNvSpPr>
              <a:spLocks noChangeArrowheads="1"/>
            </p:cNvSpPr>
            <p:nvPr/>
          </p:nvSpPr>
          <p:spPr bwMode="auto">
            <a:xfrm flipH="1" flipV="1">
              <a:off x="5059" y="990"/>
              <a:ext cx="47" cy="47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133" name="Text Box 27"/>
            <p:cNvSpPr txBox="1">
              <a:spLocks noChangeArrowheads="1"/>
            </p:cNvSpPr>
            <p:nvPr/>
          </p:nvSpPr>
          <p:spPr bwMode="auto">
            <a:xfrm>
              <a:off x="5136" y="144"/>
              <a:ext cx="240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4134" name="Text Box 28"/>
            <p:cNvSpPr txBox="1">
              <a:spLocks noChangeArrowheads="1"/>
            </p:cNvSpPr>
            <p:nvPr/>
          </p:nvSpPr>
          <p:spPr bwMode="auto">
            <a:xfrm>
              <a:off x="3984" y="288"/>
              <a:ext cx="336" cy="2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W</a:t>
              </a:r>
              <a:r>
                <a:rPr kumimoji="1" lang="en-US" altLang="zh-CN" baseline="-25000">
                  <a:latin typeface="Times New Roman" pitchFamily="18" charset="0"/>
                </a:rPr>
                <a:t>1</a:t>
              </a:r>
              <a:endParaRPr kumimoji="1" lang="en-US" altLang="zh-CN">
                <a:latin typeface="Times New Roman" pitchFamily="18" charset="0"/>
              </a:endParaRPr>
            </a:p>
          </p:txBody>
        </p:sp>
        <p:sp>
          <p:nvSpPr>
            <p:cNvPr id="4135" name="Text Box 29"/>
            <p:cNvSpPr txBox="1">
              <a:spLocks noChangeArrowheads="1"/>
            </p:cNvSpPr>
            <p:nvPr/>
          </p:nvSpPr>
          <p:spPr bwMode="auto">
            <a:xfrm>
              <a:off x="3984" y="576"/>
              <a:ext cx="384" cy="2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W</a:t>
              </a:r>
              <a:r>
                <a:rPr kumimoji="1" lang="en-US" altLang="zh-CN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136" name="Text Box 30"/>
            <p:cNvSpPr txBox="1">
              <a:spLocks noChangeArrowheads="1"/>
            </p:cNvSpPr>
            <p:nvPr/>
          </p:nvSpPr>
          <p:spPr bwMode="auto">
            <a:xfrm>
              <a:off x="3984" y="873"/>
              <a:ext cx="336" cy="2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W</a:t>
              </a:r>
              <a:r>
                <a:rPr kumimoji="1" lang="en-US" altLang="zh-CN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137" name="Line 31"/>
            <p:cNvSpPr>
              <a:spLocks noChangeShapeType="1"/>
            </p:cNvSpPr>
            <p:nvPr/>
          </p:nvSpPr>
          <p:spPr bwMode="auto">
            <a:xfrm flipV="1">
              <a:off x="5088" y="439"/>
              <a:ext cx="279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138" name="Oval 32"/>
            <p:cNvSpPr>
              <a:spLocks noChangeArrowheads="1"/>
            </p:cNvSpPr>
            <p:nvPr/>
          </p:nvSpPr>
          <p:spPr bwMode="auto">
            <a:xfrm>
              <a:off x="5348" y="405"/>
              <a:ext cx="53" cy="5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139" name="Text Box 33"/>
            <p:cNvSpPr txBox="1">
              <a:spLocks noChangeArrowheads="1"/>
            </p:cNvSpPr>
            <p:nvPr/>
          </p:nvSpPr>
          <p:spPr bwMode="auto">
            <a:xfrm>
              <a:off x="5173" y="1180"/>
              <a:ext cx="240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4140" name="Text Box 34"/>
            <p:cNvSpPr txBox="1">
              <a:spLocks noChangeArrowheads="1"/>
            </p:cNvSpPr>
            <p:nvPr/>
          </p:nvSpPr>
          <p:spPr bwMode="auto">
            <a:xfrm>
              <a:off x="4368" y="153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D</a:t>
              </a:r>
              <a:r>
                <a:rPr kumimoji="1" lang="en-US" altLang="zh-CN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141" name="Text Box 35"/>
            <p:cNvSpPr txBox="1">
              <a:spLocks noChangeArrowheads="1"/>
            </p:cNvSpPr>
            <p:nvPr/>
          </p:nvSpPr>
          <p:spPr bwMode="auto">
            <a:xfrm>
              <a:off x="4368" y="441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D</a:t>
              </a:r>
              <a:r>
                <a:rPr kumimoji="1" lang="en-US" altLang="zh-CN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142" name="Text Box 36"/>
            <p:cNvSpPr txBox="1">
              <a:spLocks noChangeArrowheads="1"/>
            </p:cNvSpPr>
            <p:nvPr/>
          </p:nvSpPr>
          <p:spPr bwMode="auto">
            <a:xfrm>
              <a:off x="4368" y="777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D</a:t>
              </a:r>
              <a:r>
                <a:rPr kumimoji="1" lang="en-US" altLang="zh-CN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143" name="Line 37"/>
            <p:cNvSpPr>
              <a:spLocks noChangeShapeType="1"/>
            </p:cNvSpPr>
            <p:nvPr/>
          </p:nvSpPr>
          <p:spPr bwMode="auto">
            <a:xfrm>
              <a:off x="4992" y="1641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6629400" y="2636838"/>
            <a:ext cx="2514600" cy="1239837"/>
            <a:chOff x="4032" y="1632"/>
            <a:chExt cx="1584" cy="781"/>
          </a:xfrm>
        </p:grpSpPr>
        <p:sp>
          <p:nvSpPr>
            <p:cNvPr id="4108" name="Text Box 39"/>
            <p:cNvSpPr txBox="1">
              <a:spLocks noChangeArrowheads="1"/>
            </p:cNvSpPr>
            <p:nvPr/>
          </p:nvSpPr>
          <p:spPr bwMode="auto">
            <a:xfrm>
              <a:off x="4032" y="1920"/>
              <a:ext cx="336" cy="2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W</a:t>
              </a:r>
              <a:r>
                <a:rPr kumimoji="1" lang="en-US" altLang="zh-CN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109" name="Line 40"/>
            <p:cNvSpPr>
              <a:spLocks noChangeShapeType="1"/>
            </p:cNvSpPr>
            <p:nvPr/>
          </p:nvSpPr>
          <p:spPr bwMode="auto">
            <a:xfrm>
              <a:off x="4320" y="2064"/>
              <a:ext cx="42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110" name="Line 41"/>
            <p:cNvSpPr>
              <a:spLocks noChangeShapeType="1"/>
            </p:cNvSpPr>
            <p:nvPr/>
          </p:nvSpPr>
          <p:spPr bwMode="auto">
            <a:xfrm>
              <a:off x="4320" y="1872"/>
              <a:ext cx="35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111" name="Line 42"/>
            <p:cNvSpPr>
              <a:spLocks noChangeShapeType="1"/>
            </p:cNvSpPr>
            <p:nvPr/>
          </p:nvSpPr>
          <p:spPr bwMode="auto">
            <a:xfrm>
              <a:off x="4320" y="2256"/>
              <a:ext cx="403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112" name="Line 43"/>
            <p:cNvSpPr>
              <a:spLocks noChangeShapeType="1"/>
            </p:cNvSpPr>
            <p:nvPr/>
          </p:nvSpPr>
          <p:spPr bwMode="auto">
            <a:xfrm flipV="1">
              <a:off x="5166" y="2112"/>
              <a:ext cx="343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113" name="Text Box 44"/>
            <p:cNvSpPr txBox="1">
              <a:spLocks noChangeArrowheads="1"/>
            </p:cNvSpPr>
            <p:nvPr/>
          </p:nvSpPr>
          <p:spPr bwMode="auto">
            <a:xfrm>
              <a:off x="4032" y="2160"/>
              <a:ext cx="336" cy="2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W</a:t>
              </a:r>
              <a:r>
                <a:rPr kumimoji="1" lang="en-US" altLang="zh-CN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114" name="Text Box 45"/>
            <p:cNvSpPr txBox="1">
              <a:spLocks noChangeArrowheads="1"/>
            </p:cNvSpPr>
            <p:nvPr/>
          </p:nvSpPr>
          <p:spPr bwMode="auto">
            <a:xfrm>
              <a:off x="4032" y="1632"/>
              <a:ext cx="336" cy="2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W</a:t>
              </a:r>
              <a:r>
                <a:rPr kumimoji="1" lang="en-US" altLang="zh-CN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115" name="Text Box 46"/>
            <p:cNvSpPr txBox="1">
              <a:spLocks noChangeArrowheads="1"/>
            </p:cNvSpPr>
            <p:nvPr/>
          </p:nvSpPr>
          <p:spPr bwMode="auto">
            <a:xfrm>
              <a:off x="5280" y="1824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4116" name="Freeform 47"/>
            <p:cNvSpPr>
              <a:spLocks/>
            </p:cNvSpPr>
            <p:nvPr/>
          </p:nvSpPr>
          <p:spPr bwMode="auto">
            <a:xfrm>
              <a:off x="4620" y="1815"/>
              <a:ext cx="109" cy="585"/>
            </a:xfrm>
            <a:custGeom>
              <a:avLst/>
              <a:gdLst>
                <a:gd name="T0" fmla="*/ 1495 w 85"/>
                <a:gd name="T1" fmla="*/ 0 h 306"/>
                <a:gd name="T2" fmla="*/ 47292 w 85"/>
                <a:gd name="T3" fmla="*/ 1801451065 h 306"/>
                <a:gd name="T4" fmla="*/ 47292 w 85"/>
                <a:gd name="T5" fmla="*/ 2147483647 h 306"/>
                <a:gd name="T6" fmla="*/ 0 w 85"/>
                <a:gd name="T7" fmla="*/ 2147483647 h 3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5"/>
                <a:gd name="T13" fmla="*/ 0 h 306"/>
                <a:gd name="T14" fmla="*/ 85 w 85"/>
                <a:gd name="T15" fmla="*/ 306 h 3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5" h="306">
                  <a:moveTo>
                    <a:pt x="2" y="0"/>
                  </a:moveTo>
                  <a:cubicBezTo>
                    <a:pt x="14" y="14"/>
                    <a:pt x="61" y="50"/>
                    <a:pt x="73" y="87"/>
                  </a:cubicBezTo>
                  <a:cubicBezTo>
                    <a:pt x="85" y="124"/>
                    <a:pt x="85" y="188"/>
                    <a:pt x="73" y="224"/>
                  </a:cubicBezTo>
                  <a:cubicBezTo>
                    <a:pt x="61" y="260"/>
                    <a:pt x="15" y="289"/>
                    <a:pt x="0" y="30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117" name="Freeform 48"/>
            <p:cNvSpPr>
              <a:spLocks/>
            </p:cNvSpPr>
            <p:nvPr/>
          </p:nvSpPr>
          <p:spPr bwMode="auto">
            <a:xfrm>
              <a:off x="4608" y="2108"/>
              <a:ext cx="538" cy="280"/>
            </a:xfrm>
            <a:custGeom>
              <a:avLst/>
              <a:gdLst>
                <a:gd name="T0" fmla="*/ 0 w 384"/>
                <a:gd name="T1" fmla="*/ 3494400 h 192"/>
                <a:gd name="T2" fmla="*/ 1077310 w 384"/>
                <a:gd name="T3" fmla="*/ 2693654 h 192"/>
                <a:gd name="T4" fmla="*/ 1899691 w 384"/>
                <a:gd name="T5" fmla="*/ 1535733 h 192"/>
                <a:gd name="T6" fmla="*/ 2467757 w 384"/>
                <a:gd name="T7" fmla="*/ 0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92"/>
                <a:gd name="T14" fmla="*/ 384 w 38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92">
                  <a:moveTo>
                    <a:pt x="0" y="192"/>
                  </a:moveTo>
                  <a:cubicBezTo>
                    <a:pt x="28" y="185"/>
                    <a:pt x="119" y="166"/>
                    <a:pt x="168" y="148"/>
                  </a:cubicBezTo>
                  <a:cubicBezTo>
                    <a:pt x="217" y="130"/>
                    <a:pt x="260" y="109"/>
                    <a:pt x="296" y="84"/>
                  </a:cubicBezTo>
                  <a:cubicBezTo>
                    <a:pt x="332" y="59"/>
                    <a:pt x="366" y="18"/>
                    <a:pt x="38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118" name="Freeform 49"/>
            <p:cNvSpPr>
              <a:spLocks/>
            </p:cNvSpPr>
            <p:nvPr/>
          </p:nvSpPr>
          <p:spPr bwMode="auto">
            <a:xfrm>
              <a:off x="4608" y="1791"/>
              <a:ext cx="538" cy="317"/>
            </a:xfrm>
            <a:custGeom>
              <a:avLst/>
              <a:gdLst>
                <a:gd name="T0" fmla="*/ 0 w 240"/>
                <a:gd name="T1" fmla="*/ 0 h 96"/>
                <a:gd name="T2" fmla="*/ 2147483647 w 240"/>
                <a:gd name="T3" fmla="*/ 2147483647 h 96"/>
                <a:gd name="T4" fmla="*/ 2147483647 w 240"/>
                <a:gd name="T5" fmla="*/ 2147483647 h 96"/>
                <a:gd name="T6" fmla="*/ 0 60000 65536"/>
                <a:gd name="T7" fmla="*/ 0 60000 65536"/>
                <a:gd name="T8" fmla="*/ 0 60000 65536"/>
                <a:gd name="T9" fmla="*/ 0 w 240"/>
                <a:gd name="T10" fmla="*/ 0 h 96"/>
                <a:gd name="T11" fmla="*/ 240 w 240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96">
                  <a:moveTo>
                    <a:pt x="0" y="0"/>
                  </a:moveTo>
                  <a:cubicBezTo>
                    <a:pt x="76" y="16"/>
                    <a:pt x="152" y="32"/>
                    <a:pt x="192" y="48"/>
                  </a:cubicBezTo>
                  <a:cubicBezTo>
                    <a:pt x="232" y="64"/>
                    <a:pt x="232" y="88"/>
                    <a:pt x="240" y="9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461874" name="Text Box 50"/>
          <p:cNvSpPr txBox="1">
            <a:spLocks noChangeArrowheads="1"/>
          </p:cNvSpPr>
          <p:nvPr/>
        </p:nvSpPr>
        <p:spPr bwMode="auto">
          <a:xfrm>
            <a:off x="1219200" y="4953000"/>
            <a:ext cx="2895600" cy="415925"/>
          </a:xfrm>
          <a:prstGeom prst="rect">
            <a:avLst/>
          </a:prstGeom>
          <a:noFill/>
          <a:ln w="19050">
            <a:solidFill>
              <a:srgbClr val="66FF33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latin typeface="Times New Roman" pitchFamily="18" charset="0"/>
              </a:rPr>
              <a:t>存储矩阵构成或门阵列</a:t>
            </a:r>
          </a:p>
        </p:txBody>
      </p:sp>
      <p:sp>
        <p:nvSpPr>
          <p:cNvPr id="461875" name="Text Box 51"/>
          <p:cNvSpPr txBox="1">
            <a:spLocks noChangeArrowheads="1"/>
          </p:cNvSpPr>
          <p:nvPr/>
        </p:nvSpPr>
        <p:spPr bwMode="auto">
          <a:xfrm>
            <a:off x="6732588" y="4508500"/>
            <a:ext cx="19050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latin typeface="Times New Roman" pitchFamily="18" charset="0"/>
              </a:rPr>
              <a:t>当</a:t>
            </a:r>
            <a:r>
              <a:rPr kumimoji="1" lang="en-US" altLang="zh-CN">
                <a:latin typeface="Times New Roman" pitchFamily="18" charset="0"/>
              </a:rPr>
              <a:t>W</a:t>
            </a:r>
            <a:r>
              <a:rPr kumimoji="1" lang="en-US" altLang="zh-CN" baseline="-25000">
                <a:latin typeface="Times New Roman" pitchFamily="18" charset="0"/>
              </a:rPr>
              <a:t>2</a:t>
            </a:r>
            <a:r>
              <a:rPr kumimoji="1" lang="en-US" altLang="zh-CN">
                <a:latin typeface="Times New Roman" pitchFamily="18" charset="0"/>
              </a:rPr>
              <a:t>=1</a:t>
            </a:r>
          </a:p>
        </p:txBody>
      </p:sp>
      <p:sp>
        <p:nvSpPr>
          <p:cNvPr id="461881" name="Oval 57"/>
          <p:cNvSpPr>
            <a:spLocks noChangeArrowheads="1"/>
          </p:cNvSpPr>
          <p:nvPr/>
        </p:nvSpPr>
        <p:spPr bwMode="auto">
          <a:xfrm>
            <a:off x="2051050" y="3500438"/>
            <a:ext cx="2408238" cy="433387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5795963" y="5300663"/>
            <a:ext cx="2879725" cy="83185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CC3399"/>
                </a:solidFill>
                <a:latin typeface="楷体" pitchFamily="49" charset="-122"/>
                <a:ea typeface="楷体" pitchFamily="49" charset="-122"/>
              </a:rPr>
              <a:t>接有二极管存“</a:t>
            </a:r>
            <a:r>
              <a:rPr lang="en-US" altLang="zh-CN" sz="2400">
                <a:solidFill>
                  <a:srgbClr val="CC3399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>
                <a:solidFill>
                  <a:srgbClr val="CC3399"/>
                </a:solidFill>
                <a:latin typeface="楷体" pitchFamily="49" charset="-122"/>
                <a:ea typeface="楷体" pitchFamily="49" charset="-122"/>
              </a:rPr>
              <a:t>”没接二极管存“</a:t>
            </a:r>
            <a:r>
              <a:rPr lang="en-US" altLang="zh-CN" sz="2400">
                <a:solidFill>
                  <a:srgbClr val="CC3399"/>
                </a:solidFill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sz="2400">
                <a:solidFill>
                  <a:srgbClr val="CC3399"/>
                </a:solidFill>
                <a:latin typeface="楷体" pitchFamily="49" charset="-122"/>
                <a:ea typeface="楷体" pitchFamily="49" charset="-122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28" grpId="0" autoUpdateAnimBg="0"/>
      <p:bldP spid="461829" grpId="0" autoUpdateAnimBg="0"/>
      <p:bldP spid="461874" grpId="0" animBg="1" autoUpdateAnimBg="0"/>
      <p:bldP spid="461875" grpId="0" autoUpdateAnimBg="0"/>
      <p:bldP spid="461881" grpId="0" animBg="1"/>
      <p:bldP spid="5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948488" y="6308725"/>
            <a:ext cx="1905000" cy="304800"/>
          </a:xfrm>
        </p:spPr>
        <p:txBody>
          <a:bodyPr/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ROM</a:t>
            </a:r>
            <a:r>
              <a:rPr lang="zh-CN" altLang="en-US" sz="20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结构</a:t>
            </a:r>
          </a:p>
        </p:txBody>
      </p:sp>
      <p:sp>
        <p:nvSpPr>
          <p:cNvPr id="462851" name="Text Box 3"/>
          <p:cNvSpPr txBox="1">
            <a:spLocks noChangeArrowheads="1"/>
          </p:cNvSpPr>
          <p:nvPr/>
        </p:nvSpPr>
        <p:spPr bwMode="auto">
          <a:xfrm>
            <a:off x="228600" y="304800"/>
            <a:ext cx="2057400" cy="415925"/>
          </a:xfrm>
          <a:prstGeom prst="rect">
            <a:avLst/>
          </a:prstGeom>
          <a:noFill/>
          <a:ln w="19050">
            <a:solidFill>
              <a:srgbClr val="66FF33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latin typeface="Times New Roman" pitchFamily="18" charset="0"/>
              </a:rPr>
              <a:t>输入使用与阵列</a:t>
            </a:r>
          </a:p>
        </p:txBody>
      </p:sp>
      <p:sp>
        <p:nvSpPr>
          <p:cNvPr id="462852" name="Text Box 4"/>
          <p:cNvSpPr txBox="1">
            <a:spLocks noChangeArrowheads="1"/>
          </p:cNvSpPr>
          <p:nvPr/>
        </p:nvSpPr>
        <p:spPr bwMode="auto">
          <a:xfrm>
            <a:off x="3276600" y="3505200"/>
            <a:ext cx="2057400" cy="415925"/>
          </a:xfrm>
          <a:prstGeom prst="rect">
            <a:avLst/>
          </a:prstGeom>
          <a:noFill/>
          <a:ln w="19050">
            <a:solidFill>
              <a:srgbClr val="66FF33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latin typeface="Times New Roman" pitchFamily="18" charset="0"/>
              </a:rPr>
              <a:t>输出使用或阵列</a:t>
            </a:r>
          </a:p>
        </p:txBody>
      </p:sp>
      <p:sp>
        <p:nvSpPr>
          <p:cNvPr id="462853" name="Text Box 5"/>
          <p:cNvSpPr txBox="1">
            <a:spLocks noChangeArrowheads="1"/>
          </p:cNvSpPr>
          <p:nvPr/>
        </p:nvSpPr>
        <p:spPr bwMode="auto">
          <a:xfrm>
            <a:off x="5867400" y="2590800"/>
            <a:ext cx="1600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000</a:t>
            </a:r>
          </a:p>
        </p:txBody>
      </p:sp>
      <p:sp>
        <p:nvSpPr>
          <p:cNvPr id="462854" name="Text Box 6"/>
          <p:cNvSpPr txBox="1">
            <a:spLocks noChangeArrowheads="1"/>
          </p:cNvSpPr>
          <p:nvPr/>
        </p:nvSpPr>
        <p:spPr bwMode="auto">
          <a:xfrm>
            <a:off x="5867400" y="2971800"/>
            <a:ext cx="1600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001</a:t>
            </a:r>
          </a:p>
        </p:txBody>
      </p:sp>
      <p:sp>
        <p:nvSpPr>
          <p:cNvPr id="462855" name="Text Box 7"/>
          <p:cNvSpPr txBox="1">
            <a:spLocks noChangeArrowheads="1"/>
          </p:cNvSpPr>
          <p:nvPr/>
        </p:nvSpPr>
        <p:spPr bwMode="auto">
          <a:xfrm>
            <a:off x="5867400" y="3352800"/>
            <a:ext cx="1600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010</a:t>
            </a:r>
          </a:p>
        </p:txBody>
      </p:sp>
      <p:sp>
        <p:nvSpPr>
          <p:cNvPr id="462856" name="Text Box 8"/>
          <p:cNvSpPr txBox="1">
            <a:spLocks noChangeArrowheads="1"/>
          </p:cNvSpPr>
          <p:nvPr/>
        </p:nvSpPr>
        <p:spPr bwMode="auto">
          <a:xfrm>
            <a:off x="5867400" y="3722688"/>
            <a:ext cx="1600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011</a:t>
            </a:r>
          </a:p>
        </p:txBody>
      </p:sp>
      <p:sp>
        <p:nvSpPr>
          <p:cNvPr id="462857" name="Text Box 9"/>
          <p:cNvSpPr txBox="1">
            <a:spLocks noChangeArrowheads="1"/>
          </p:cNvSpPr>
          <p:nvPr/>
        </p:nvSpPr>
        <p:spPr bwMode="auto">
          <a:xfrm>
            <a:off x="5867400" y="2209800"/>
            <a:ext cx="28194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A</a:t>
            </a:r>
            <a:r>
              <a:rPr kumimoji="1" lang="en-US" altLang="zh-CN" baseline="-25000">
                <a:latin typeface="Times New Roman" pitchFamily="18" charset="0"/>
              </a:rPr>
              <a:t>2 </a:t>
            </a:r>
            <a:r>
              <a:rPr kumimoji="1" lang="en-US" altLang="zh-CN">
                <a:latin typeface="Times New Roman" pitchFamily="18" charset="0"/>
              </a:rPr>
              <a:t>A</a:t>
            </a:r>
            <a:r>
              <a:rPr kumimoji="1" lang="en-US" altLang="zh-CN" baseline="-25000">
                <a:latin typeface="Times New Roman" pitchFamily="18" charset="0"/>
              </a:rPr>
              <a:t>1 </a:t>
            </a:r>
            <a:r>
              <a:rPr kumimoji="1" lang="en-US" altLang="zh-CN">
                <a:latin typeface="Times New Roman" pitchFamily="18" charset="0"/>
              </a:rPr>
              <a:t>A</a:t>
            </a:r>
            <a:r>
              <a:rPr kumimoji="1" lang="en-US" altLang="zh-CN" baseline="-25000">
                <a:latin typeface="Times New Roman" pitchFamily="18" charset="0"/>
              </a:rPr>
              <a:t>0     </a:t>
            </a:r>
            <a:r>
              <a:rPr kumimoji="1" lang="en-US" altLang="zh-CN">
                <a:latin typeface="Times New Roman" pitchFamily="18" charset="0"/>
              </a:rPr>
              <a:t>Y</a:t>
            </a:r>
            <a:r>
              <a:rPr kumimoji="1" lang="en-US" altLang="zh-CN" baseline="-25000">
                <a:latin typeface="Times New Roman" pitchFamily="18" charset="0"/>
              </a:rPr>
              <a:t>3</a:t>
            </a:r>
            <a:r>
              <a:rPr kumimoji="1" lang="en-US" altLang="zh-CN">
                <a:latin typeface="Times New Roman" pitchFamily="18" charset="0"/>
              </a:rPr>
              <a:t>Y</a:t>
            </a:r>
            <a:r>
              <a:rPr kumimoji="1" lang="en-US" altLang="zh-CN" baseline="-25000">
                <a:latin typeface="Times New Roman" pitchFamily="18" charset="0"/>
              </a:rPr>
              <a:t>2 </a:t>
            </a:r>
            <a:r>
              <a:rPr kumimoji="1" lang="en-US" altLang="zh-CN">
                <a:latin typeface="Times New Roman" pitchFamily="18" charset="0"/>
              </a:rPr>
              <a:t>Y</a:t>
            </a:r>
            <a:r>
              <a:rPr kumimoji="1" lang="en-US" altLang="zh-CN" baseline="-25000">
                <a:latin typeface="Times New Roman" pitchFamily="18" charset="0"/>
              </a:rPr>
              <a:t>1 </a:t>
            </a:r>
            <a:r>
              <a:rPr kumimoji="1" lang="en-US" altLang="zh-CN">
                <a:latin typeface="Times New Roman" pitchFamily="18" charset="0"/>
              </a:rPr>
              <a:t>Y</a:t>
            </a:r>
            <a:r>
              <a:rPr kumimoji="1" lang="en-US" altLang="zh-CN" baseline="-25000">
                <a:latin typeface="Times New Roman" pitchFamily="18" charset="0"/>
              </a:rPr>
              <a:t>0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95288" y="765175"/>
            <a:ext cx="6321425" cy="2846388"/>
            <a:chOff x="240" y="521"/>
            <a:chExt cx="3982" cy="1793"/>
          </a:xfrm>
        </p:grpSpPr>
        <p:sp>
          <p:nvSpPr>
            <p:cNvPr id="5154" name="Line 11"/>
            <p:cNvSpPr>
              <a:spLocks noChangeShapeType="1"/>
            </p:cNvSpPr>
            <p:nvPr/>
          </p:nvSpPr>
          <p:spPr bwMode="auto">
            <a:xfrm flipV="1">
              <a:off x="604" y="729"/>
              <a:ext cx="2473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155" name="Line 12"/>
            <p:cNvSpPr>
              <a:spLocks noChangeShapeType="1"/>
            </p:cNvSpPr>
            <p:nvPr/>
          </p:nvSpPr>
          <p:spPr bwMode="auto">
            <a:xfrm>
              <a:off x="958" y="816"/>
              <a:ext cx="21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156" name="Line 13"/>
            <p:cNvSpPr>
              <a:spLocks noChangeShapeType="1"/>
            </p:cNvSpPr>
            <p:nvPr/>
          </p:nvSpPr>
          <p:spPr bwMode="auto">
            <a:xfrm flipV="1">
              <a:off x="624" y="912"/>
              <a:ext cx="2446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157" name="Line 14"/>
            <p:cNvSpPr>
              <a:spLocks noChangeShapeType="1"/>
            </p:cNvSpPr>
            <p:nvPr/>
          </p:nvSpPr>
          <p:spPr bwMode="auto">
            <a:xfrm flipV="1">
              <a:off x="643" y="1104"/>
              <a:ext cx="2427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158" name="Line 15"/>
            <p:cNvSpPr>
              <a:spLocks noChangeShapeType="1"/>
            </p:cNvSpPr>
            <p:nvPr/>
          </p:nvSpPr>
          <p:spPr bwMode="auto">
            <a:xfrm>
              <a:off x="958" y="1008"/>
              <a:ext cx="21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159" name="Line 16"/>
            <p:cNvSpPr>
              <a:spLocks noChangeShapeType="1"/>
            </p:cNvSpPr>
            <p:nvPr/>
          </p:nvSpPr>
          <p:spPr bwMode="auto">
            <a:xfrm>
              <a:off x="958" y="1200"/>
              <a:ext cx="21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160" name="Line 17"/>
            <p:cNvSpPr>
              <a:spLocks noChangeShapeType="1"/>
            </p:cNvSpPr>
            <p:nvPr/>
          </p:nvSpPr>
          <p:spPr bwMode="auto">
            <a:xfrm>
              <a:off x="1054" y="1584"/>
              <a:ext cx="21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161" name="Line 18"/>
            <p:cNvSpPr>
              <a:spLocks noChangeShapeType="1"/>
            </p:cNvSpPr>
            <p:nvPr/>
          </p:nvSpPr>
          <p:spPr bwMode="auto">
            <a:xfrm>
              <a:off x="1056" y="1680"/>
              <a:ext cx="21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162" name="Line 19"/>
            <p:cNvSpPr>
              <a:spLocks noChangeShapeType="1"/>
            </p:cNvSpPr>
            <p:nvPr/>
          </p:nvSpPr>
          <p:spPr bwMode="auto">
            <a:xfrm>
              <a:off x="1045" y="1805"/>
              <a:ext cx="21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163" name="Line 20"/>
            <p:cNvSpPr>
              <a:spLocks noChangeShapeType="1"/>
            </p:cNvSpPr>
            <p:nvPr/>
          </p:nvSpPr>
          <p:spPr bwMode="auto">
            <a:xfrm>
              <a:off x="1054" y="1920"/>
              <a:ext cx="21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164" name="AutoShape 21"/>
            <p:cNvSpPr>
              <a:spLocks noChangeArrowheads="1"/>
            </p:cNvSpPr>
            <p:nvPr/>
          </p:nvSpPr>
          <p:spPr bwMode="auto">
            <a:xfrm rot="5400000">
              <a:off x="790" y="955"/>
              <a:ext cx="144" cy="96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165" name="Oval 22"/>
            <p:cNvSpPr>
              <a:spLocks noChangeArrowheads="1"/>
            </p:cNvSpPr>
            <p:nvPr/>
          </p:nvSpPr>
          <p:spPr bwMode="auto">
            <a:xfrm>
              <a:off x="910" y="980"/>
              <a:ext cx="47" cy="5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166" name="Text Box 23"/>
            <p:cNvSpPr txBox="1">
              <a:spLocks noChangeArrowheads="1"/>
            </p:cNvSpPr>
            <p:nvPr/>
          </p:nvSpPr>
          <p:spPr bwMode="auto">
            <a:xfrm>
              <a:off x="526" y="2064"/>
              <a:ext cx="19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kumimoji="1" lang="zh-CN" altLang="zh-CN">
                <a:latin typeface="Times New Roman" pitchFamily="18" charset="0"/>
              </a:endParaRPr>
            </a:p>
          </p:txBody>
        </p:sp>
        <p:sp>
          <p:nvSpPr>
            <p:cNvPr id="5167" name="Text Box 24"/>
            <p:cNvSpPr txBox="1">
              <a:spLocks noChangeArrowheads="1"/>
            </p:cNvSpPr>
            <p:nvPr/>
          </p:nvSpPr>
          <p:spPr bwMode="auto">
            <a:xfrm>
              <a:off x="382" y="603"/>
              <a:ext cx="28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A</a:t>
              </a:r>
              <a:r>
                <a:rPr kumimoji="1" lang="en-US" altLang="zh-CN" baseline="-25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168" name="Text Box 25"/>
            <p:cNvSpPr txBox="1">
              <a:spLocks noChangeArrowheads="1"/>
            </p:cNvSpPr>
            <p:nvPr/>
          </p:nvSpPr>
          <p:spPr bwMode="auto">
            <a:xfrm>
              <a:off x="430" y="816"/>
              <a:ext cx="28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A</a:t>
              </a:r>
              <a:r>
                <a:rPr kumimoji="1" lang="en-US" altLang="zh-CN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169" name="Text Box 26"/>
            <p:cNvSpPr txBox="1">
              <a:spLocks noChangeArrowheads="1"/>
            </p:cNvSpPr>
            <p:nvPr/>
          </p:nvSpPr>
          <p:spPr bwMode="auto">
            <a:xfrm>
              <a:off x="430" y="1008"/>
              <a:ext cx="28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A</a:t>
              </a:r>
              <a:r>
                <a:rPr kumimoji="1" lang="en-US" altLang="zh-CN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170" name="Line 27"/>
            <p:cNvSpPr>
              <a:spLocks noChangeShapeType="1"/>
            </p:cNvSpPr>
            <p:nvPr/>
          </p:nvSpPr>
          <p:spPr bwMode="auto">
            <a:xfrm>
              <a:off x="1403" y="531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171" name="Rectangle 28"/>
            <p:cNvSpPr>
              <a:spLocks noChangeArrowheads="1"/>
            </p:cNvSpPr>
            <p:nvPr/>
          </p:nvSpPr>
          <p:spPr bwMode="auto">
            <a:xfrm>
              <a:off x="1278" y="1288"/>
              <a:ext cx="240" cy="1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172" name="Line 29"/>
            <p:cNvSpPr>
              <a:spLocks noChangeShapeType="1"/>
            </p:cNvSpPr>
            <p:nvPr/>
          </p:nvSpPr>
          <p:spPr bwMode="auto">
            <a:xfrm>
              <a:off x="1403" y="1423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173" name="Line 30"/>
            <p:cNvSpPr>
              <a:spLocks noChangeShapeType="1"/>
            </p:cNvSpPr>
            <p:nvPr/>
          </p:nvSpPr>
          <p:spPr bwMode="auto">
            <a:xfrm>
              <a:off x="1138" y="537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174" name="Rectangle 31"/>
            <p:cNvSpPr>
              <a:spLocks noChangeArrowheads="1"/>
            </p:cNvSpPr>
            <p:nvPr/>
          </p:nvSpPr>
          <p:spPr bwMode="auto">
            <a:xfrm>
              <a:off x="1013" y="1294"/>
              <a:ext cx="240" cy="1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175" name="Line 32"/>
            <p:cNvSpPr>
              <a:spLocks noChangeShapeType="1"/>
            </p:cNvSpPr>
            <p:nvPr/>
          </p:nvSpPr>
          <p:spPr bwMode="auto">
            <a:xfrm>
              <a:off x="1138" y="1429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176" name="Line 33"/>
            <p:cNvSpPr>
              <a:spLocks noChangeShapeType="1"/>
            </p:cNvSpPr>
            <p:nvPr/>
          </p:nvSpPr>
          <p:spPr bwMode="auto">
            <a:xfrm>
              <a:off x="1931" y="530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177" name="Rectangle 34"/>
            <p:cNvSpPr>
              <a:spLocks noChangeArrowheads="1"/>
            </p:cNvSpPr>
            <p:nvPr/>
          </p:nvSpPr>
          <p:spPr bwMode="auto">
            <a:xfrm>
              <a:off x="1806" y="1287"/>
              <a:ext cx="240" cy="1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178" name="Line 35"/>
            <p:cNvSpPr>
              <a:spLocks noChangeShapeType="1"/>
            </p:cNvSpPr>
            <p:nvPr/>
          </p:nvSpPr>
          <p:spPr bwMode="auto">
            <a:xfrm>
              <a:off x="1931" y="1422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179" name="Line 36"/>
            <p:cNvSpPr>
              <a:spLocks noChangeShapeType="1"/>
            </p:cNvSpPr>
            <p:nvPr/>
          </p:nvSpPr>
          <p:spPr bwMode="auto">
            <a:xfrm>
              <a:off x="1672" y="530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180" name="Rectangle 37"/>
            <p:cNvSpPr>
              <a:spLocks noChangeArrowheads="1"/>
            </p:cNvSpPr>
            <p:nvPr/>
          </p:nvSpPr>
          <p:spPr bwMode="auto">
            <a:xfrm>
              <a:off x="1547" y="1287"/>
              <a:ext cx="240" cy="1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181" name="Line 38"/>
            <p:cNvSpPr>
              <a:spLocks noChangeShapeType="1"/>
            </p:cNvSpPr>
            <p:nvPr/>
          </p:nvSpPr>
          <p:spPr bwMode="auto">
            <a:xfrm>
              <a:off x="1672" y="1422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182" name="AutoShape 39"/>
            <p:cNvSpPr>
              <a:spLocks/>
            </p:cNvSpPr>
            <p:nvPr/>
          </p:nvSpPr>
          <p:spPr bwMode="auto">
            <a:xfrm>
              <a:off x="3262" y="672"/>
              <a:ext cx="144" cy="576"/>
            </a:xfrm>
            <a:prstGeom prst="rightBrace">
              <a:avLst>
                <a:gd name="adj1" fmla="val 3333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183" name="Text Box 40"/>
            <p:cNvSpPr txBox="1">
              <a:spLocks noChangeArrowheads="1"/>
            </p:cNvSpPr>
            <p:nvPr/>
          </p:nvSpPr>
          <p:spPr bwMode="auto">
            <a:xfrm>
              <a:off x="3406" y="816"/>
              <a:ext cx="81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zh-CN" altLang="en-US">
                  <a:latin typeface="Times New Roman" pitchFamily="18" charset="0"/>
                </a:rPr>
                <a:t>与阵列</a:t>
              </a:r>
            </a:p>
          </p:txBody>
        </p:sp>
        <p:sp>
          <p:nvSpPr>
            <p:cNvPr id="5184" name="Text Box 41"/>
            <p:cNvSpPr txBox="1">
              <a:spLocks noChangeArrowheads="1"/>
            </p:cNvSpPr>
            <p:nvPr/>
          </p:nvSpPr>
          <p:spPr bwMode="auto">
            <a:xfrm>
              <a:off x="240" y="1632"/>
              <a:ext cx="67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l"/>
              <a:r>
                <a:rPr kumimoji="1" lang="zh-CN" altLang="en-US">
                  <a:latin typeface="Times New Roman" pitchFamily="18" charset="0"/>
                </a:rPr>
                <a:t>或阵列</a:t>
              </a:r>
            </a:p>
          </p:txBody>
        </p:sp>
        <p:sp>
          <p:nvSpPr>
            <p:cNvPr id="5185" name="AutoShape 42"/>
            <p:cNvSpPr>
              <a:spLocks/>
            </p:cNvSpPr>
            <p:nvPr/>
          </p:nvSpPr>
          <p:spPr bwMode="auto">
            <a:xfrm>
              <a:off x="766" y="1440"/>
              <a:ext cx="192" cy="624"/>
            </a:xfrm>
            <a:prstGeom prst="leftBrace">
              <a:avLst>
                <a:gd name="adj1" fmla="val 2708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186" name="Text Box 43"/>
            <p:cNvSpPr txBox="1">
              <a:spLocks noChangeArrowheads="1"/>
            </p:cNvSpPr>
            <p:nvPr/>
          </p:nvSpPr>
          <p:spPr bwMode="auto">
            <a:xfrm>
              <a:off x="3166" y="1392"/>
              <a:ext cx="28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Y</a:t>
              </a:r>
              <a:r>
                <a:rPr kumimoji="1" lang="en-US" altLang="zh-CN" baseline="-25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187" name="Text Box 44"/>
            <p:cNvSpPr txBox="1">
              <a:spLocks noChangeArrowheads="1"/>
            </p:cNvSpPr>
            <p:nvPr/>
          </p:nvSpPr>
          <p:spPr bwMode="auto">
            <a:xfrm>
              <a:off x="3166" y="1536"/>
              <a:ext cx="28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Y</a:t>
              </a:r>
              <a:r>
                <a:rPr kumimoji="1" lang="en-US" altLang="zh-CN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188" name="Text Box 45"/>
            <p:cNvSpPr txBox="1">
              <a:spLocks noChangeArrowheads="1"/>
            </p:cNvSpPr>
            <p:nvPr/>
          </p:nvSpPr>
          <p:spPr bwMode="auto">
            <a:xfrm>
              <a:off x="3166" y="1680"/>
              <a:ext cx="28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Y</a:t>
              </a:r>
              <a:r>
                <a:rPr kumimoji="1" lang="en-US" altLang="zh-CN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189" name="Text Box 46"/>
            <p:cNvSpPr txBox="1">
              <a:spLocks noChangeArrowheads="1"/>
            </p:cNvSpPr>
            <p:nvPr/>
          </p:nvSpPr>
          <p:spPr bwMode="auto">
            <a:xfrm>
              <a:off x="3166" y="1824"/>
              <a:ext cx="28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Y</a:t>
              </a:r>
              <a:r>
                <a:rPr kumimoji="1" lang="en-US" altLang="zh-CN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190" name="Oval 47"/>
            <p:cNvSpPr>
              <a:spLocks noChangeArrowheads="1"/>
            </p:cNvSpPr>
            <p:nvPr/>
          </p:nvSpPr>
          <p:spPr bwMode="auto">
            <a:xfrm>
              <a:off x="1109" y="1179"/>
              <a:ext cx="48" cy="48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191" name="Oval 48"/>
            <p:cNvSpPr>
              <a:spLocks noChangeArrowheads="1"/>
            </p:cNvSpPr>
            <p:nvPr/>
          </p:nvSpPr>
          <p:spPr bwMode="auto">
            <a:xfrm>
              <a:off x="1118" y="805"/>
              <a:ext cx="47" cy="47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192" name="Oval 49"/>
            <p:cNvSpPr>
              <a:spLocks noChangeArrowheads="1"/>
            </p:cNvSpPr>
            <p:nvPr/>
          </p:nvSpPr>
          <p:spPr bwMode="auto">
            <a:xfrm>
              <a:off x="1109" y="987"/>
              <a:ext cx="47" cy="47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193" name="Oval 50"/>
            <p:cNvSpPr>
              <a:spLocks noChangeArrowheads="1"/>
            </p:cNvSpPr>
            <p:nvPr/>
          </p:nvSpPr>
          <p:spPr bwMode="auto">
            <a:xfrm>
              <a:off x="1109" y="1563"/>
              <a:ext cx="48" cy="48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194" name="Oval 51"/>
            <p:cNvSpPr>
              <a:spLocks noChangeArrowheads="1"/>
            </p:cNvSpPr>
            <p:nvPr/>
          </p:nvSpPr>
          <p:spPr bwMode="auto">
            <a:xfrm>
              <a:off x="1376" y="977"/>
              <a:ext cx="47" cy="47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195" name="Oval 52"/>
            <p:cNvSpPr>
              <a:spLocks noChangeArrowheads="1"/>
            </p:cNvSpPr>
            <p:nvPr/>
          </p:nvSpPr>
          <p:spPr bwMode="auto">
            <a:xfrm>
              <a:off x="1385" y="1530"/>
              <a:ext cx="47" cy="47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196" name="Oval 53"/>
            <p:cNvSpPr>
              <a:spLocks noChangeArrowheads="1"/>
            </p:cNvSpPr>
            <p:nvPr/>
          </p:nvSpPr>
          <p:spPr bwMode="auto">
            <a:xfrm>
              <a:off x="1643" y="1171"/>
              <a:ext cx="48" cy="48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197" name="Oval 54"/>
            <p:cNvSpPr>
              <a:spLocks noChangeArrowheads="1"/>
            </p:cNvSpPr>
            <p:nvPr/>
          </p:nvSpPr>
          <p:spPr bwMode="auto">
            <a:xfrm>
              <a:off x="1643" y="799"/>
              <a:ext cx="47" cy="47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198" name="Oval 55"/>
            <p:cNvSpPr>
              <a:spLocks noChangeArrowheads="1"/>
            </p:cNvSpPr>
            <p:nvPr/>
          </p:nvSpPr>
          <p:spPr bwMode="auto">
            <a:xfrm>
              <a:off x="1643" y="896"/>
              <a:ext cx="47" cy="47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199" name="Oval 56"/>
            <p:cNvSpPr>
              <a:spLocks noChangeArrowheads="1"/>
            </p:cNvSpPr>
            <p:nvPr/>
          </p:nvSpPr>
          <p:spPr bwMode="auto">
            <a:xfrm>
              <a:off x="1652" y="1536"/>
              <a:ext cx="48" cy="48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200" name="Oval 57"/>
            <p:cNvSpPr>
              <a:spLocks noChangeArrowheads="1"/>
            </p:cNvSpPr>
            <p:nvPr/>
          </p:nvSpPr>
          <p:spPr bwMode="auto">
            <a:xfrm>
              <a:off x="1900" y="884"/>
              <a:ext cx="47" cy="47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201" name="Oval 58"/>
            <p:cNvSpPr>
              <a:spLocks noChangeArrowheads="1"/>
            </p:cNvSpPr>
            <p:nvPr/>
          </p:nvSpPr>
          <p:spPr bwMode="auto">
            <a:xfrm>
              <a:off x="1903" y="1767"/>
              <a:ext cx="47" cy="47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202" name="Oval 59"/>
            <p:cNvSpPr>
              <a:spLocks noChangeArrowheads="1"/>
            </p:cNvSpPr>
            <p:nvPr/>
          </p:nvSpPr>
          <p:spPr bwMode="auto">
            <a:xfrm>
              <a:off x="1109" y="1785"/>
              <a:ext cx="47" cy="47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203" name="Oval 60"/>
            <p:cNvSpPr>
              <a:spLocks noChangeArrowheads="1"/>
            </p:cNvSpPr>
            <p:nvPr/>
          </p:nvSpPr>
          <p:spPr bwMode="auto">
            <a:xfrm>
              <a:off x="1385" y="1662"/>
              <a:ext cx="47" cy="47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204" name="Oval 61"/>
            <p:cNvSpPr>
              <a:spLocks noChangeArrowheads="1"/>
            </p:cNvSpPr>
            <p:nvPr/>
          </p:nvSpPr>
          <p:spPr bwMode="auto">
            <a:xfrm>
              <a:off x="1376" y="702"/>
              <a:ext cx="47" cy="47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205" name="Oval 62"/>
            <p:cNvSpPr>
              <a:spLocks noChangeArrowheads="1"/>
            </p:cNvSpPr>
            <p:nvPr/>
          </p:nvSpPr>
          <p:spPr bwMode="auto">
            <a:xfrm>
              <a:off x="1367" y="1168"/>
              <a:ext cx="47" cy="47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206" name="Oval 63"/>
            <p:cNvSpPr>
              <a:spLocks noChangeArrowheads="1"/>
            </p:cNvSpPr>
            <p:nvPr/>
          </p:nvSpPr>
          <p:spPr bwMode="auto">
            <a:xfrm>
              <a:off x="1901" y="1176"/>
              <a:ext cx="47" cy="47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207" name="Oval 64"/>
            <p:cNvSpPr>
              <a:spLocks noChangeArrowheads="1"/>
            </p:cNvSpPr>
            <p:nvPr/>
          </p:nvSpPr>
          <p:spPr bwMode="auto">
            <a:xfrm>
              <a:off x="1912" y="706"/>
              <a:ext cx="47" cy="47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208" name="Line 65"/>
            <p:cNvSpPr>
              <a:spLocks noChangeShapeType="1"/>
            </p:cNvSpPr>
            <p:nvPr/>
          </p:nvSpPr>
          <p:spPr bwMode="auto">
            <a:xfrm>
              <a:off x="721" y="911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209" name="Line 66"/>
            <p:cNvSpPr>
              <a:spLocks noChangeShapeType="1"/>
            </p:cNvSpPr>
            <p:nvPr/>
          </p:nvSpPr>
          <p:spPr bwMode="auto">
            <a:xfrm flipV="1">
              <a:off x="728" y="1006"/>
              <a:ext cx="88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210" name="AutoShape 67"/>
            <p:cNvSpPr>
              <a:spLocks noChangeArrowheads="1"/>
            </p:cNvSpPr>
            <p:nvPr/>
          </p:nvSpPr>
          <p:spPr bwMode="auto">
            <a:xfrm rot="5400000">
              <a:off x="790" y="774"/>
              <a:ext cx="144" cy="96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211" name="Oval 68"/>
            <p:cNvSpPr>
              <a:spLocks noChangeArrowheads="1"/>
            </p:cNvSpPr>
            <p:nvPr/>
          </p:nvSpPr>
          <p:spPr bwMode="auto">
            <a:xfrm>
              <a:off x="910" y="799"/>
              <a:ext cx="47" cy="5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212" name="Line 69"/>
            <p:cNvSpPr>
              <a:spLocks noChangeShapeType="1"/>
            </p:cNvSpPr>
            <p:nvPr/>
          </p:nvSpPr>
          <p:spPr bwMode="auto">
            <a:xfrm>
              <a:off x="721" y="730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213" name="Line 70"/>
            <p:cNvSpPr>
              <a:spLocks noChangeShapeType="1"/>
            </p:cNvSpPr>
            <p:nvPr/>
          </p:nvSpPr>
          <p:spPr bwMode="auto">
            <a:xfrm flipV="1">
              <a:off x="727" y="815"/>
              <a:ext cx="79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214" name="AutoShape 71"/>
            <p:cNvSpPr>
              <a:spLocks noChangeArrowheads="1"/>
            </p:cNvSpPr>
            <p:nvPr/>
          </p:nvSpPr>
          <p:spPr bwMode="auto">
            <a:xfrm rot="5400000">
              <a:off x="799" y="1156"/>
              <a:ext cx="144" cy="96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215" name="Oval 72"/>
            <p:cNvSpPr>
              <a:spLocks noChangeArrowheads="1"/>
            </p:cNvSpPr>
            <p:nvPr/>
          </p:nvSpPr>
          <p:spPr bwMode="auto">
            <a:xfrm>
              <a:off x="919" y="1181"/>
              <a:ext cx="47" cy="5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216" name="Line 73"/>
            <p:cNvSpPr>
              <a:spLocks noChangeShapeType="1"/>
            </p:cNvSpPr>
            <p:nvPr/>
          </p:nvSpPr>
          <p:spPr bwMode="auto">
            <a:xfrm>
              <a:off x="730" y="1112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217" name="Line 74"/>
            <p:cNvSpPr>
              <a:spLocks noChangeShapeType="1"/>
            </p:cNvSpPr>
            <p:nvPr/>
          </p:nvSpPr>
          <p:spPr bwMode="auto">
            <a:xfrm flipV="1">
              <a:off x="737" y="1207"/>
              <a:ext cx="88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218" name="Line 75"/>
            <p:cNvSpPr>
              <a:spLocks noChangeShapeType="1"/>
            </p:cNvSpPr>
            <p:nvPr/>
          </p:nvSpPr>
          <p:spPr bwMode="auto">
            <a:xfrm>
              <a:off x="2477" y="522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219" name="Rectangle 76"/>
            <p:cNvSpPr>
              <a:spLocks noChangeArrowheads="1"/>
            </p:cNvSpPr>
            <p:nvPr/>
          </p:nvSpPr>
          <p:spPr bwMode="auto">
            <a:xfrm>
              <a:off x="2352" y="1279"/>
              <a:ext cx="240" cy="1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220" name="Line 77"/>
            <p:cNvSpPr>
              <a:spLocks noChangeShapeType="1"/>
            </p:cNvSpPr>
            <p:nvPr/>
          </p:nvSpPr>
          <p:spPr bwMode="auto">
            <a:xfrm>
              <a:off x="2477" y="1414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221" name="Line 78"/>
            <p:cNvSpPr>
              <a:spLocks noChangeShapeType="1"/>
            </p:cNvSpPr>
            <p:nvPr/>
          </p:nvSpPr>
          <p:spPr bwMode="auto">
            <a:xfrm>
              <a:off x="2212" y="528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222" name="Rectangle 79"/>
            <p:cNvSpPr>
              <a:spLocks noChangeArrowheads="1"/>
            </p:cNvSpPr>
            <p:nvPr/>
          </p:nvSpPr>
          <p:spPr bwMode="auto">
            <a:xfrm>
              <a:off x="2087" y="1285"/>
              <a:ext cx="240" cy="1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223" name="Line 80"/>
            <p:cNvSpPr>
              <a:spLocks noChangeShapeType="1"/>
            </p:cNvSpPr>
            <p:nvPr/>
          </p:nvSpPr>
          <p:spPr bwMode="auto">
            <a:xfrm>
              <a:off x="2212" y="1420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224" name="Line 81"/>
            <p:cNvSpPr>
              <a:spLocks noChangeShapeType="1"/>
            </p:cNvSpPr>
            <p:nvPr/>
          </p:nvSpPr>
          <p:spPr bwMode="auto">
            <a:xfrm>
              <a:off x="3005" y="521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225" name="Rectangle 82"/>
            <p:cNvSpPr>
              <a:spLocks noChangeArrowheads="1"/>
            </p:cNvSpPr>
            <p:nvPr/>
          </p:nvSpPr>
          <p:spPr bwMode="auto">
            <a:xfrm>
              <a:off x="2880" y="1278"/>
              <a:ext cx="240" cy="1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226" name="Line 83"/>
            <p:cNvSpPr>
              <a:spLocks noChangeShapeType="1"/>
            </p:cNvSpPr>
            <p:nvPr/>
          </p:nvSpPr>
          <p:spPr bwMode="auto">
            <a:xfrm>
              <a:off x="3005" y="1413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227" name="Line 84"/>
            <p:cNvSpPr>
              <a:spLocks noChangeShapeType="1"/>
            </p:cNvSpPr>
            <p:nvPr/>
          </p:nvSpPr>
          <p:spPr bwMode="auto">
            <a:xfrm>
              <a:off x="2746" y="521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228" name="Rectangle 85"/>
            <p:cNvSpPr>
              <a:spLocks noChangeArrowheads="1"/>
            </p:cNvSpPr>
            <p:nvPr/>
          </p:nvSpPr>
          <p:spPr bwMode="auto">
            <a:xfrm>
              <a:off x="2621" y="1278"/>
              <a:ext cx="240" cy="1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229" name="Line 86"/>
            <p:cNvSpPr>
              <a:spLocks noChangeShapeType="1"/>
            </p:cNvSpPr>
            <p:nvPr/>
          </p:nvSpPr>
          <p:spPr bwMode="auto">
            <a:xfrm>
              <a:off x="2746" y="1413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230" name="Oval 87"/>
            <p:cNvSpPr>
              <a:spLocks noChangeArrowheads="1"/>
            </p:cNvSpPr>
            <p:nvPr/>
          </p:nvSpPr>
          <p:spPr bwMode="auto">
            <a:xfrm>
              <a:off x="2192" y="1086"/>
              <a:ext cx="48" cy="48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231" name="Oval 88"/>
            <p:cNvSpPr>
              <a:spLocks noChangeArrowheads="1"/>
            </p:cNvSpPr>
            <p:nvPr/>
          </p:nvSpPr>
          <p:spPr bwMode="auto">
            <a:xfrm>
              <a:off x="2192" y="796"/>
              <a:ext cx="47" cy="47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232" name="Oval 89"/>
            <p:cNvSpPr>
              <a:spLocks noChangeArrowheads="1"/>
            </p:cNvSpPr>
            <p:nvPr/>
          </p:nvSpPr>
          <p:spPr bwMode="auto">
            <a:xfrm>
              <a:off x="2183" y="978"/>
              <a:ext cx="47" cy="47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233" name="Oval 90"/>
            <p:cNvSpPr>
              <a:spLocks noChangeArrowheads="1"/>
            </p:cNvSpPr>
            <p:nvPr/>
          </p:nvSpPr>
          <p:spPr bwMode="auto">
            <a:xfrm>
              <a:off x="2183" y="1554"/>
              <a:ext cx="48" cy="48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234" name="Oval 91"/>
            <p:cNvSpPr>
              <a:spLocks noChangeArrowheads="1"/>
            </p:cNvSpPr>
            <p:nvPr/>
          </p:nvSpPr>
          <p:spPr bwMode="auto">
            <a:xfrm>
              <a:off x="2459" y="976"/>
              <a:ext cx="47" cy="47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235" name="Oval 92"/>
            <p:cNvSpPr>
              <a:spLocks noChangeArrowheads="1"/>
            </p:cNvSpPr>
            <p:nvPr/>
          </p:nvSpPr>
          <p:spPr bwMode="auto">
            <a:xfrm>
              <a:off x="2459" y="1521"/>
              <a:ext cx="47" cy="47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236" name="Oval 93"/>
            <p:cNvSpPr>
              <a:spLocks noChangeArrowheads="1"/>
            </p:cNvSpPr>
            <p:nvPr/>
          </p:nvSpPr>
          <p:spPr bwMode="auto">
            <a:xfrm>
              <a:off x="2726" y="1088"/>
              <a:ext cx="48" cy="48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237" name="Oval 94"/>
            <p:cNvSpPr>
              <a:spLocks noChangeArrowheads="1"/>
            </p:cNvSpPr>
            <p:nvPr/>
          </p:nvSpPr>
          <p:spPr bwMode="auto">
            <a:xfrm>
              <a:off x="2726" y="790"/>
              <a:ext cx="47" cy="47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238" name="Oval 95"/>
            <p:cNvSpPr>
              <a:spLocks noChangeArrowheads="1"/>
            </p:cNvSpPr>
            <p:nvPr/>
          </p:nvSpPr>
          <p:spPr bwMode="auto">
            <a:xfrm>
              <a:off x="2726" y="887"/>
              <a:ext cx="47" cy="47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239" name="Oval 96"/>
            <p:cNvSpPr>
              <a:spLocks noChangeArrowheads="1"/>
            </p:cNvSpPr>
            <p:nvPr/>
          </p:nvSpPr>
          <p:spPr bwMode="auto">
            <a:xfrm>
              <a:off x="2726" y="1527"/>
              <a:ext cx="48" cy="48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240" name="Oval 97"/>
            <p:cNvSpPr>
              <a:spLocks noChangeArrowheads="1"/>
            </p:cNvSpPr>
            <p:nvPr/>
          </p:nvSpPr>
          <p:spPr bwMode="auto">
            <a:xfrm>
              <a:off x="2993" y="893"/>
              <a:ext cx="47" cy="47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241" name="Oval 98"/>
            <p:cNvSpPr>
              <a:spLocks noChangeArrowheads="1"/>
            </p:cNvSpPr>
            <p:nvPr/>
          </p:nvSpPr>
          <p:spPr bwMode="auto">
            <a:xfrm>
              <a:off x="2183" y="1776"/>
              <a:ext cx="47" cy="47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242" name="Oval 99"/>
            <p:cNvSpPr>
              <a:spLocks noChangeArrowheads="1"/>
            </p:cNvSpPr>
            <p:nvPr/>
          </p:nvSpPr>
          <p:spPr bwMode="auto">
            <a:xfrm>
              <a:off x="2459" y="1653"/>
              <a:ext cx="47" cy="47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243" name="Oval 100"/>
            <p:cNvSpPr>
              <a:spLocks noChangeArrowheads="1"/>
            </p:cNvSpPr>
            <p:nvPr/>
          </p:nvSpPr>
          <p:spPr bwMode="auto">
            <a:xfrm>
              <a:off x="2459" y="712"/>
              <a:ext cx="47" cy="47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244" name="Oval 101"/>
            <p:cNvSpPr>
              <a:spLocks noChangeArrowheads="1"/>
            </p:cNvSpPr>
            <p:nvPr/>
          </p:nvSpPr>
          <p:spPr bwMode="auto">
            <a:xfrm>
              <a:off x="2459" y="1077"/>
              <a:ext cx="47" cy="47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245" name="Oval 102"/>
            <p:cNvSpPr>
              <a:spLocks noChangeArrowheads="1"/>
            </p:cNvSpPr>
            <p:nvPr/>
          </p:nvSpPr>
          <p:spPr bwMode="auto">
            <a:xfrm>
              <a:off x="2984" y="1075"/>
              <a:ext cx="47" cy="47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246" name="Oval 103"/>
            <p:cNvSpPr>
              <a:spLocks noChangeArrowheads="1"/>
            </p:cNvSpPr>
            <p:nvPr/>
          </p:nvSpPr>
          <p:spPr bwMode="auto">
            <a:xfrm>
              <a:off x="2995" y="707"/>
              <a:ext cx="47" cy="47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247" name="Oval 104"/>
            <p:cNvSpPr>
              <a:spLocks noChangeArrowheads="1"/>
            </p:cNvSpPr>
            <p:nvPr/>
          </p:nvSpPr>
          <p:spPr bwMode="auto">
            <a:xfrm>
              <a:off x="2727" y="1899"/>
              <a:ext cx="47" cy="47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248" name="Oval 105"/>
            <p:cNvSpPr>
              <a:spLocks noChangeArrowheads="1"/>
            </p:cNvSpPr>
            <p:nvPr/>
          </p:nvSpPr>
          <p:spPr bwMode="auto">
            <a:xfrm>
              <a:off x="2994" y="1794"/>
              <a:ext cx="47" cy="47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249" name="Oval 106"/>
            <p:cNvSpPr>
              <a:spLocks noChangeArrowheads="1"/>
            </p:cNvSpPr>
            <p:nvPr/>
          </p:nvSpPr>
          <p:spPr bwMode="auto">
            <a:xfrm>
              <a:off x="2987" y="1661"/>
              <a:ext cx="47" cy="47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250" name="Oval 107"/>
            <p:cNvSpPr>
              <a:spLocks noChangeArrowheads="1"/>
            </p:cNvSpPr>
            <p:nvPr/>
          </p:nvSpPr>
          <p:spPr bwMode="auto">
            <a:xfrm>
              <a:off x="1902" y="1872"/>
              <a:ext cx="47" cy="47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251" name="Oval 108"/>
            <p:cNvSpPr>
              <a:spLocks noChangeArrowheads="1"/>
            </p:cNvSpPr>
            <p:nvPr/>
          </p:nvSpPr>
          <p:spPr bwMode="auto">
            <a:xfrm>
              <a:off x="1383" y="1881"/>
              <a:ext cx="47" cy="47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462957" name="Text Box 109"/>
          <p:cNvSpPr txBox="1">
            <a:spLocks noChangeArrowheads="1"/>
          </p:cNvSpPr>
          <p:nvPr/>
        </p:nvSpPr>
        <p:spPr bwMode="auto">
          <a:xfrm>
            <a:off x="5862638" y="4052888"/>
            <a:ext cx="1600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100</a:t>
            </a:r>
          </a:p>
        </p:txBody>
      </p:sp>
      <p:sp>
        <p:nvSpPr>
          <p:cNvPr id="462958" name="Text Box 110"/>
          <p:cNvSpPr txBox="1">
            <a:spLocks noChangeArrowheads="1"/>
          </p:cNvSpPr>
          <p:nvPr/>
        </p:nvSpPr>
        <p:spPr bwMode="auto">
          <a:xfrm>
            <a:off x="5862638" y="4433888"/>
            <a:ext cx="1600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101</a:t>
            </a:r>
          </a:p>
        </p:txBody>
      </p:sp>
      <p:sp>
        <p:nvSpPr>
          <p:cNvPr id="462959" name="Text Box 111"/>
          <p:cNvSpPr txBox="1">
            <a:spLocks noChangeArrowheads="1"/>
          </p:cNvSpPr>
          <p:nvPr/>
        </p:nvSpPr>
        <p:spPr bwMode="auto">
          <a:xfrm>
            <a:off x="5862638" y="4814888"/>
            <a:ext cx="1600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110</a:t>
            </a:r>
          </a:p>
        </p:txBody>
      </p:sp>
      <p:sp>
        <p:nvSpPr>
          <p:cNvPr id="462960" name="Text Box 112"/>
          <p:cNvSpPr txBox="1">
            <a:spLocks noChangeArrowheads="1"/>
          </p:cNvSpPr>
          <p:nvPr/>
        </p:nvSpPr>
        <p:spPr bwMode="auto">
          <a:xfrm>
            <a:off x="5862638" y="5184775"/>
            <a:ext cx="1600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111</a:t>
            </a:r>
          </a:p>
        </p:txBody>
      </p:sp>
      <p:sp>
        <p:nvSpPr>
          <p:cNvPr id="462961" name="Text Box 113"/>
          <p:cNvSpPr txBox="1">
            <a:spLocks noChangeArrowheads="1"/>
          </p:cNvSpPr>
          <p:nvPr/>
        </p:nvSpPr>
        <p:spPr bwMode="auto">
          <a:xfrm>
            <a:off x="6781800" y="2590800"/>
            <a:ext cx="1447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        (0101)</a:t>
            </a:r>
          </a:p>
        </p:txBody>
      </p:sp>
      <p:sp>
        <p:nvSpPr>
          <p:cNvPr id="462962" name="Text Box 114"/>
          <p:cNvSpPr txBox="1">
            <a:spLocks noChangeArrowheads="1"/>
          </p:cNvSpPr>
          <p:nvPr/>
        </p:nvSpPr>
        <p:spPr bwMode="auto">
          <a:xfrm>
            <a:off x="6781800" y="2971800"/>
            <a:ext cx="1447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        (1011)</a:t>
            </a:r>
          </a:p>
        </p:txBody>
      </p:sp>
      <p:sp>
        <p:nvSpPr>
          <p:cNvPr id="462963" name="Text Box 115"/>
          <p:cNvSpPr txBox="1">
            <a:spLocks noChangeArrowheads="1"/>
          </p:cNvSpPr>
          <p:nvPr/>
        </p:nvSpPr>
        <p:spPr bwMode="auto">
          <a:xfrm>
            <a:off x="6781800" y="3352800"/>
            <a:ext cx="1447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        (0001)</a:t>
            </a:r>
          </a:p>
        </p:txBody>
      </p:sp>
      <p:sp>
        <p:nvSpPr>
          <p:cNvPr id="462964" name="Text Box 116"/>
          <p:cNvSpPr txBox="1">
            <a:spLocks noChangeArrowheads="1"/>
          </p:cNvSpPr>
          <p:nvPr/>
        </p:nvSpPr>
        <p:spPr bwMode="auto">
          <a:xfrm>
            <a:off x="6781800" y="3722688"/>
            <a:ext cx="1447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        (1100)</a:t>
            </a:r>
          </a:p>
        </p:txBody>
      </p:sp>
      <p:sp>
        <p:nvSpPr>
          <p:cNvPr id="462965" name="Text Box 117"/>
          <p:cNvSpPr txBox="1">
            <a:spLocks noChangeArrowheads="1"/>
          </p:cNvSpPr>
          <p:nvPr/>
        </p:nvSpPr>
        <p:spPr bwMode="auto">
          <a:xfrm>
            <a:off x="6777038" y="4052888"/>
            <a:ext cx="1447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        (0101)</a:t>
            </a:r>
          </a:p>
        </p:txBody>
      </p:sp>
      <p:sp>
        <p:nvSpPr>
          <p:cNvPr id="462966" name="Text Box 118"/>
          <p:cNvSpPr txBox="1">
            <a:spLocks noChangeArrowheads="1"/>
          </p:cNvSpPr>
          <p:nvPr/>
        </p:nvSpPr>
        <p:spPr bwMode="auto">
          <a:xfrm>
            <a:off x="6777038" y="4433888"/>
            <a:ext cx="1447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        (0011)</a:t>
            </a:r>
          </a:p>
        </p:txBody>
      </p:sp>
      <p:sp>
        <p:nvSpPr>
          <p:cNvPr id="462967" name="Text Box 119"/>
          <p:cNvSpPr txBox="1">
            <a:spLocks noChangeArrowheads="1"/>
          </p:cNvSpPr>
          <p:nvPr/>
        </p:nvSpPr>
        <p:spPr bwMode="auto">
          <a:xfrm>
            <a:off x="6777038" y="4814888"/>
            <a:ext cx="1447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         (1001)</a:t>
            </a:r>
          </a:p>
        </p:txBody>
      </p:sp>
      <p:sp>
        <p:nvSpPr>
          <p:cNvPr id="462968" name="Text Box 120"/>
          <p:cNvSpPr txBox="1">
            <a:spLocks noChangeArrowheads="1"/>
          </p:cNvSpPr>
          <p:nvPr/>
        </p:nvSpPr>
        <p:spPr bwMode="auto">
          <a:xfrm>
            <a:off x="6804025" y="5170488"/>
            <a:ext cx="1447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        (0110)</a:t>
            </a:r>
          </a:p>
        </p:txBody>
      </p:sp>
      <p:grpSp>
        <p:nvGrpSpPr>
          <p:cNvPr id="3" name="Group 121"/>
          <p:cNvGrpSpPr>
            <a:grpSpLocks/>
          </p:cNvGrpSpPr>
          <p:nvPr/>
        </p:nvGrpSpPr>
        <p:grpSpPr bwMode="auto">
          <a:xfrm>
            <a:off x="228600" y="3276600"/>
            <a:ext cx="2667000" cy="1101725"/>
            <a:chOff x="144" y="2400"/>
            <a:chExt cx="1680" cy="694"/>
          </a:xfrm>
        </p:grpSpPr>
        <p:sp>
          <p:nvSpPr>
            <p:cNvPr id="5152" name="Text Box 122"/>
            <p:cNvSpPr txBox="1">
              <a:spLocks noChangeArrowheads="1"/>
            </p:cNvSpPr>
            <p:nvPr/>
          </p:nvSpPr>
          <p:spPr bwMode="auto">
            <a:xfrm>
              <a:off x="144" y="2640"/>
              <a:ext cx="1680" cy="454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zh-CN" altLang="en-US">
                  <a:latin typeface="Times New Roman" pitchFamily="18" charset="0"/>
                </a:rPr>
                <a:t>每一条字线对应输入变量的一个最小项</a:t>
              </a:r>
            </a:p>
          </p:txBody>
        </p:sp>
        <p:sp>
          <p:nvSpPr>
            <p:cNvPr id="5153" name="Line 123"/>
            <p:cNvSpPr>
              <a:spLocks noChangeShapeType="1"/>
            </p:cNvSpPr>
            <p:nvPr/>
          </p:nvSpPr>
          <p:spPr bwMode="auto">
            <a:xfrm flipH="1" flipV="1">
              <a:off x="1104" y="2400"/>
              <a:ext cx="288" cy="24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aphicFrame>
        <p:nvGraphicFramePr>
          <p:cNvPr id="462972" name="Object 124"/>
          <p:cNvGraphicFramePr>
            <a:graphicFrameLocks noChangeAspect="1"/>
          </p:cNvGraphicFramePr>
          <p:nvPr/>
        </p:nvGraphicFramePr>
        <p:xfrm>
          <a:off x="769938" y="4419600"/>
          <a:ext cx="394811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3" imgW="2070000" imgH="241200" progId="Equation.3">
                  <p:embed/>
                </p:oleObj>
              </mc:Choice>
              <mc:Fallback>
                <p:oleObj name="Equation" r:id="rId3" imgW="2070000" imgH="241200" progId="Equation.3">
                  <p:embed/>
                  <p:pic>
                    <p:nvPicPr>
                      <p:cNvPr id="0" name="Object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938" y="4419600"/>
                        <a:ext cx="3948112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973" name="Object 125"/>
          <p:cNvGraphicFramePr>
            <a:graphicFrameLocks noChangeAspect="1"/>
          </p:cNvGraphicFramePr>
          <p:nvPr/>
        </p:nvGraphicFramePr>
        <p:xfrm>
          <a:off x="720725" y="4800600"/>
          <a:ext cx="51593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5" imgW="2705040" imgH="241200" progId="Equation.3">
                  <p:embed/>
                </p:oleObj>
              </mc:Choice>
              <mc:Fallback>
                <p:oleObj name="Equation" r:id="rId5" imgW="2705040" imgH="241200" progId="Equation.3">
                  <p:embed/>
                  <p:pic>
                    <p:nvPicPr>
                      <p:cNvPr id="0" name="Object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" y="4800600"/>
                        <a:ext cx="5159375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974" name="Object 126"/>
          <p:cNvGraphicFramePr>
            <a:graphicFrameLocks noChangeAspect="1"/>
          </p:cNvGraphicFramePr>
          <p:nvPr/>
        </p:nvGraphicFramePr>
        <p:xfrm>
          <a:off x="768350" y="5149850"/>
          <a:ext cx="394811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7" imgW="2070000" imgH="241200" progId="Equation.3">
                  <p:embed/>
                </p:oleObj>
              </mc:Choice>
              <mc:Fallback>
                <p:oleObj name="Equation" r:id="rId7" imgW="2070000" imgH="241200" progId="Equation.3">
                  <p:embed/>
                  <p:pic>
                    <p:nvPicPr>
                      <p:cNvPr id="0" name="Object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5149850"/>
                        <a:ext cx="3948113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975" name="Object 127"/>
          <p:cNvGraphicFramePr>
            <a:graphicFrameLocks noChangeAspect="1"/>
          </p:cNvGraphicFramePr>
          <p:nvPr/>
        </p:nvGraphicFramePr>
        <p:xfrm>
          <a:off x="762000" y="5562600"/>
          <a:ext cx="75342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9" imgW="3949560" imgH="241200" progId="Equation.3">
                  <p:embed/>
                </p:oleObj>
              </mc:Choice>
              <mc:Fallback>
                <p:oleObj name="Equation" r:id="rId9" imgW="3949560" imgH="241200" progId="Equation.3">
                  <p:embed/>
                  <p:pic>
                    <p:nvPicPr>
                      <p:cNvPr id="0" name="Object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562600"/>
                        <a:ext cx="7534275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28"/>
          <p:cNvGrpSpPr>
            <a:grpSpLocks/>
          </p:cNvGrpSpPr>
          <p:nvPr/>
        </p:nvGrpSpPr>
        <p:grpSpPr bwMode="auto">
          <a:xfrm>
            <a:off x="1524000" y="1676400"/>
            <a:ext cx="6781800" cy="1447800"/>
            <a:chOff x="960" y="1392"/>
            <a:chExt cx="4272" cy="912"/>
          </a:xfrm>
        </p:grpSpPr>
        <p:sp>
          <p:nvSpPr>
            <p:cNvPr id="5149" name="Text Box 129"/>
            <p:cNvSpPr txBox="1">
              <a:spLocks noChangeArrowheads="1"/>
            </p:cNvSpPr>
            <p:nvPr/>
          </p:nvSpPr>
          <p:spPr bwMode="auto">
            <a:xfrm>
              <a:off x="3792" y="1392"/>
              <a:ext cx="1440" cy="262"/>
            </a:xfrm>
            <a:prstGeom prst="rect">
              <a:avLst/>
            </a:prstGeom>
            <a:noFill/>
            <a:ln w="19050">
              <a:solidFill>
                <a:srgbClr val="CC3399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ROM</a:t>
              </a:r>
              <a:r>
                <a:rPr kumimoji="1" lang="zh-CN" altLang="en-US">
                  <a:latin typeface="Times New Roman" pitchFamily="18" charset="0"/>
                </a:rPr>
                <a:t>容量</a:t>
              </a:r>
              <a:r>
                <a:rPr kumimoji="1" lang="en-US" altLang="zh-CN">
                  <a:latin typeface="Times New Roman" pitchFamily="18" charset="0"/>
                </a:rPr>
                <a:t>=8×4</a:t>
              </a:r>
            </a:p>
          </p:txBody>
        </p:sp>
        <p:sp>
          <p:nvSpPr>
            <p:cNvPr id="5150" name="Rectangle 130" descr="10%"/>
            <p:cNvSpPr>
              <a:spLocks noChangeArrowheads="1"/>
            </p:cNvSpPr>
            <p:nvPr/>
          </p:nvSpPr>
          <p:spPr bwMode="auto">
            <a:xfrm>
              <a:off x="960" y="1776"/>
              <a:ext cx="2256" cy="528"/>
            </a:xfrm>
            <a:prstGeom prst="rect">
              <a:avLst/>
            </a:prstGeom>
            <a:noFill/>
            <a:ln w="19050">
              <a:solidFill>
                <a:srgbClr val="CC3399"/>
              </a:solidFill>
              <a:prstDash val="dash"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151" name="Line 131"/>
            <p:cNvSpPr>
              <a:spLocks noChangeShapeType="1"/>
            </p:cNvSpPr>
            <p:nvPr/>
          </p:nvSpPr>
          <p:spPr bwMode="auto">
            <a:xfrm flipV="1">
              <a:off x="3216" y="1536"/>
              <a:ext cx="576" cy="288"/>
            </a:xfrm>
            <a:prstGeom prst="line">
              <a:avLst/>
            </a:prstGeom>
            <a:noFill/>
            <a:ln w="19050">
              <a:solidFill>
                <a:srgbClr val="CC3399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2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2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2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2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1" grpId="0" animBg="1" autoUpdateAnimBg="0"/>
      <p:bldP spid="462852" grpId="0" animBg="1" autoUpdateAnimBg="0"/>
      <p:bldP spid="462853" grpId="0" autoUpdateAnimBg="0"/>
      <p:bldP spid="462854" grpId="0" autoUpdateAnimBg="0"/>
      <p:bldP spid="462855" grpId="0" autoUpdateAnimBg="0"/>
      <p:bldP spid="462856" grpId="0" autoUpdateAnimBg="0"/>
      <p:bldP spid="462857" grpId="0" autoUpdateAnimBg="0"/>
      <p:bldP spid="462957" grpId="0" autoUpdateAnimBg="0"/>
      <p:bldP spid="462958" grpId="0" autoUpdateAnimBg="0"/>
      <p:bldP spid="462959" grpId="0" autoUpdateAnimBg="0"/>
      <p:bldP spid="462960" grpId="0" autoUpdateAnimBg="0"/>
      <p:bldP spid="462961" grpId="0" autoUpdateAnimBg="0"/>
      <p:bldP spid="462962" grpId="0" autoUpdateAnimBg="0"/>
      <p:bldP spid="462963" grpId="0" autoUpdateAnimBg="0"/>
      <p:bldP spid="462964" grpId="0" autoUpdateAnimBg="0"/>
      <p:bldP spid="462965" grpId="0" autoUpdateAnimBg="0"/>
      <p:bldP spid="462966" grpId="0" autoUpdateAnimBg="0"/>
      <p:bldP spid="462967" grpId="0" autoUpdateAnimBg="0"/>
      <p:bldP spid="46296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0" y="6553200"/>
            <a:ext cx="2667000" cy="304800"/>
          </a:xfrm>
        </p:spPr>
        <p:txBody>
          <a:bodyPr/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20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中规模同步计数器</a:t>
            </a:r>
          </a:p>
        </p:txBody>
      </p:sp>
      <p:sp>
        <p:nvSpPr>
          <p:cNvPr id="305297" name="Text Box 145"/>
          <p:cNvSpPr txBox="1">
            <a:spLocks noChangeArrowheads="1"/>
          </p:cNvSpPr>
          <p:nvPr/>
        </p:nvSpPr>
        <p:spPr bwMode="auto">
          <a:xfrm>
            <a:off x="2587353" y="2991396"/>
            <a:ext cx="2255837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/>
            <a:r>
              <a:rPr kumimoji="1" lang="zh-CN" altLang="en-US" sz="2000"/>
              <a:t>模</a:t>
            </a:r>
            <a:r>
              <a:rPr kumimoji="1" lang="en-US" altLang="zh-CN" sz="2000"/>
              <a:t>13</a:t>
            </a:r>
            <a:r>
              <a:rPr kumimoji="1" lang="zh-CN" altLang="en-US" sz="2000"/>
              <a:t>计数器</a:t>
            </a:r>
          </a:p>
        </p:txBody>
      </p:sp>
      <p:sp>
        <p:nvSpPr>
          <p:cNvPr id="305300" name="Text Box 148"/>
          <p:cNvSpPr txBox="1">
            <a:spLocks noChangeArrowheads="1"/>
          </p:cNvSpPr>
          <p:nvPr/>
        </p:nvSpPr>
        <p:spPr bwMode="auto">
          <a:xfrm>
            <a:off x="6476728" y="2216696"/>
            <a:ext cx="2398712" cy="720725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/>
            <a:r>
              <a:rPr kumimoji="1" lang="zh-CN" altLang="en-US" sz="2000"/>
              <a:t>前</a:t>
            </a:r>
            <a:r>
              <a:rPr kumimoji="1" lang="en-US" altLang="zh-CN" sz="2000"/>
              <a:t>3</a:t>
            </a:r>
            <a:r>
              <a:rPr kumimoji="1" lang="zh-CN" altLang="en-US" sz="2000"/>
              <a:t>个状态无效，后</a:t>
            </a:r>
            <a:r>
              <a:rPr kumimoji="1" lang="en-US" altLang="zh-CN" sz="2000"/>
              <a:t>13</a:t>
            </a:r>
            <a:r>
              <a:rPr kumimoji="1" lang="zh-CN" altLang="en-US" sz="2000"/>
              <a:t>个状态为有效。</a:t>
            </a:r>
          </a:p>
        </p:txBody>
      </p:sp>
      <p:sp>
        <p:nvSpPr>
          <p:cNvPr id="305360" name="Text Box 208"/>
          <p:cNvSpPr txBox="1">
            <a:spLocks noChangeArrowheads="1"/>
          </p:cNvSpPr>
          <p:nvPr/>
        </p:nvSpPr>
        <p:spPr bwMode="auto">
          <a:xfrm>
            <a:off x="6403703" y="5151984"/>
            <a:ext cx="2416175" cy="720725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/>
            <a:r>
              <a:rPr kumimoji="1" lang="zh-CN" altLang="en-US" sz="2000"/>
              <a:t>前</a:t>
            </a:r>
            <a:r>
              <a:rPr kumimoji="1" lang="en-US" altLang="zh-CN" sz="2000"/>
              <a:t>10</a:t>
            </a:r>
            <a:r>
              <a:rPr kumimoji="1" lang="zh-CN" altLang="en-US" sz="2000"/>
              <a:t>个状态有效，后</a:t>
            </a:r>
            <a:r>
              <a:rPr kumimoji="1" lang="en-US" altLang="zh-CN" sz="2000"/>
              <a:t>6</a:t>
            </a:r>
            <a:r>
              <a:rPr kumimoji="1" lang="zh-CN" altLang="en-US" sz="2000"/>
              <a:t>个状态为无效。</a:t>
            </a:r>
          </a:p>
        </p:txBody>
      </p:sp>
      <p:sp>
        <p:nvSpPr>
          <p:cNvPr id="305362" name="Text Box 210"/>
          <p:cNvSpPr txBox="1">
            <a:spLocks noChangeArrowheads="1"/>
          </p:cNvSpPr>
          <p:nvPr/>
        </p:nvSpPr>
        <p:spPr bwMode="auto">
          <a:xfrm>
            <a:off x="2876278" y="6015584"/>
            <a:ext cx="1600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/>
            <a:r>
              <a:rPr kumimoji="1" lang="zh-CN" altLang="en-US" sz="2000"/>
              <a:t>模</a:t>
            </a:r>
            <a:r>
              <a:rPr kumimoji="1" lang="en-US" altLang="zh-CN" sz="2000"/>
              <a:t>10</a:t>
            </a:r>
            <a:r>
              <a:rPr kumimoji="1" lang="zh-CN" altLang="en-US" sz="2000"/>
              <a:t>计数器</a:t>
            </a:r>
          </a:p>
        </p:txBody>
      </p:sp>
      <p:sp>
        <p:nvSpPr>
          <p:cNvPr id="305363" name="AutoShape 211"/>
          <p:cNvSpPr>
            <a:spLocks noChangeArrowheads="1"/>
          </p:cNvSpPr>
          <p:nvPr/>
        </p:nvSpPr>
        <p:spPr bwMode="auto">
          <a:xfrm>
            <a:off x="5684565" y="5944146"/>
            <a:ext cx="3055938" cy="381000"/>
          </a:xfrm>
          <a:prstGeom prst="flowChartTerminator">
            <a:avLst/>
          </a:prstGeom>
          <a:solidFill>
            <a:schemeClr val="folHlink"/>
          </a:solidFill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1" hangingPunct="1">
              <a:spcBef>
                <a:spcPct val="0"/>
              </a:spcBef>
            </a:pPr>
            <a:r>
              <a:rPr kumimoji="1" lang="en-US" altLang="zh-CN" sz="2000" dirty="0"/>
              <a:t>WEB</a:t>
            </a:r>
            <a:r>
              <a:rPr kumimoji="1" lang="zh-CN" altLang="en-US" sz="2000" dirty="0"/>
              <a:t>演示</a:t>
            </a:r>
            <a:r>
              <a:rPr kumimoji="1" lang="en-US" altLang="zh-CN" sz="2000" dirty="0"/>
              <a:t>-74LS163 </a:t>
            </a:r>
          </a:p>
        </p:txBody>
      </p:sp>
      <p:sp>
        <p:nvSpPr>
          <p:cNvPr id="305366" name="Text Box 214"/>
          <p:cNvSpPr txBox="1">
            <a:spLocks noChangeArrowheads="1"/>
          </p:cNvSpPr>
          <p:nvPr/>
        </p:nvSpPr>
        <p:spPr bwMode="auto">
          <a:xfrm>
            <a:off x="7195865" y="1119734"/>
            <a:ext cx="16764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/>
            <a:r>
              <a:rPr kumimoji="1" lang="en-US" altLang="zh-CN" sz="2000"/>
              <a:t>DCBA=0011</a:t>
            </a:r>
          </a:p>
        </p:txBody>
      </p:sp>
      <p:sp>
        <p:nvSpPr>
          <p:cNvPr id="305367" name="Text Box 215"/>
          <p:cNvSpPr txBox="1">
            <a:spLocks noChangeArrowheads="1"/>
          </p:cNvSpPr>
          <p:nvPr/>
        </p:nvSpPr>
        <p:spPr bwMode="auto">
          <a:xfrm>
            <a:off x="7122840" y="4197896"/>
            <a:ext cx="16764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/>
            <a:r>
              <a:rPr kumimoji="1" lang="en-US" altLang="zh-CN" sz="2000"/>
              <a:t>DCBA=0000</a:t>
            </a:r>
          </a:p>
        </p:txBody>
      </p:sp>
      <p:grpSp>
        <p:nvGrpSpPr>
          <p:cNvPr id="3" name="Group 218"/>
          <p:cNvGrpSpPr>
            <a:grpSpLocks/>
          </p:cNvGrpSpPr>
          <p:nvPr/>
        </p:nvGrpSpPr>
        <p:grpSpPr bwMode="auto">
          <a:xfrm>
            <a:off x="1331640" y="692696"/>
            <a:ext cx="5562600" cy="2438400"/>
            <a:chOff x="864" y="576"/>
            <a:chExt cx="3504" cy="1536"/>
          </a:xfrm>
        </p:grpSpPr>
        <p:grpSp>
          <p:nvGrpSpPr>
            <p:cNvPr id="4" name="Group 144"/>
            <p:cNvGrpSpPr>
              <a:grpSpLocks/>
            </p:cNvGrpSpPr>
            <p:nvPr/>
          </p:nvGrpSpPr>
          <p:grpSpPr bwMode="auto">
            <a:xfrm>
              <a:off x="864" y="576"/>
              <a:ext cx="3504" cy="1536"/>
              <a:chOff x="912" y="384"/>
              <a:chExt cx="3504" cy="1536"/>
            </a:xfrm>
          </p:grpSpPr>
          <p:sp>
            <p:nvSpPr>
              <p:cNvPr id="90185" name="Rectangle 14"/>
              <p:cNvSpPr>
                <a:spLocks noChangeArrowheads="1"/>
              </p:cNvSpPr>
              <p:nvPr/>
            </p:nvSpPr>
            <p:spPr bwMode="auto">
              <a:xfrm>
                <a:off x="2112" y="624"/>
                <a:ext cx="1680" cy="81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0186" name="Line 17"/>
              <p:cNvSpPr>
                <a:spLocks noChangeShapeType="1"/>
              </p:cNvSpPr>
              <p:nvPr/>
            </p:nvSpPr>
            <p:spPr bwMode="auto">
              <a:xfrm>
                <a:off x="1872" y="816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0187" name="Line 20"/>
              <p:cNvSpPr>
                <a:spLocks noChangeShapeType="1"/>
              </p:cNvSpPr>
              <p:nvPr/>
            </p:nvSpPr>
            <p:spPr bwMode="auto">
              <a:xfrm>
                <a:off x="3859" y="1244"/>
                <a:ext cx="557" cy="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0188" name="Line 18"/>
              <p:cNvSpPr>
                <a:spLocks noChangeShapeType="1"/>
              </p:cNvSpPr>
              <p:nvPr/>
            </p:nvSpPr>
            <p:spPr bwMode="auto">
              <a:xfrm rot="-5400000">
                <a:off x="3000" y="504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0189" name="Line 19"/>
              <p:cNvSpPr>
                <a:spLocks noChangeShapeType="1"/>
              </p:cNvSpPr>
              <p:nvPr/>
            </p:nvSpPr>
            <p:spPr bwMode="auto">
              <a:xfrm rot="-5400000">
                <a:off x="3384" y="504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0190" name="Line 21"/>
              <p:cNvSpPr>
                <a:spLocks noChangeShapeType="1"/>
              </p:cNvSpPr>
              <p:nvPr/>
            </p:nvSpPr>
            <p:spPr bwMode="auto">
              <a:xfrm rot="-5400000">
                <a:off x="2232" y="504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0191" name="Line 22"/>
              <p:cNvSpPr>
                <a:spLocks noChangeShapeType="1"/>
              </p:cNvSpPr>
              <p:nvPr/>
            </p:nvSpPr>
            <p:spPr bwMode="auto">
              <a:xfrm rot="-5400000">
                <a:off x="2616" y="504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0192" name="Line 23"/>
              <p:cNvSpPr>
                <a:spLocks noChangeShapeType="1"/>
              </p:cNvSpPr>
              <p:nvPr/>
            </p:nvSpPr>
            <p:spPr bwMode="auto">
              <a:xfrm>
                <a:off x="1440" y="1200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0193" name="AutoShape 24"/>
              <p:cNvSpPr>
                <a:spLocks noChangeArrowheads="1"/>
              </p:cNvSpPr>
              <p:nvPr/>
            </p:nvSpPr>
            <p:spPr bwMode="auto">
              <a:xfrm rot="5400000">
                <a:off x="2112" y="1152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0194" name="Text Box 25"/>
              <p:cNvSpPr txBox="1">
                <a:spLocks noChangeArrowheads="1"/>
              </p:cNvSpPr>
              <p:nvPr/>
            </p:nvSpPr>
            <p:spPr bwMode="auto">
              <a:xfrm>
                <a:off x="2247" y="1246"/>
                <a:ext cx="192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eaLnBrk="1" hangingPunct="1"/>
                <a:r>
                  <a:rPr kumimoji="1" lang="en-US" altLang="zh-CN" sz="1600"/>
                  <a:t>A</a:t>
                </a:r>
              </a:p>
            </p:txBody>
          </p:sp>
          <p:sp>
            <p:nvSpPr>
              <p:cNvPr id="90195" name="Text Box 26"/>
              <p:cNvSpPr txBox="1">
                <a:spLocks noChangeArrowheads="1"/>
              </p:cNvSpPr>
              <p:nvPr/>
            </p:nvSpPr>
            <p:spPr bwMode="auto">
              <a:xfrm>
                <a:off x="2583" y="1246"/>
                <a:ext cx="192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eaLnBrk="1" hangingPunct="1"/>
                <a:r>
                  <a:rPr kumimoji="1" lang="en-US" altLang="zh-CN" sz="1600"/>
                  <a:t>B</a:t>
                </a:r>
              </a:p>
            </p:txBody>
          </p:sp>
          <p:sp>
            <p:nvSpPr>
              <p:cNvPr id="90196" name="Text Box 27"/>
              <p:cNvSpPr txBox="1">
                <a:spLocks noChangeArrowheads="1"/>
              </p:cNvSpPr>
              <p:nvPr/>
            </p:nvSpPr>
            <p:spPr bwMode="auto">
              <a:xfrm>
                <a:off x="2919" y="1246"/>
                <a:ext cx="192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eaLnBrk="1" hangingPunct="1"/>
                <a:r>
                  <a:rPr kumimoji="1" lang="en-US" altLang="zh-CN" sz="1600"/>
                  <a:t>C</a:t>
                </a:r>
              </a:p>
            </p:txBody>
          </p:sp>
          <p:sp>
            <p:nvSpPr>
              <p:cNvPr id="90197" name="Text Box 28"/>
              <p:cNvSpPr txBox="1">
                <a:spLocks noChangeArrowheads="1"/>
              </p:cNvSpPr>
              <p:nvPr/>
            </p:nvSpPr>
            <p:spPr bwMode="auto">
              <a:xfrm>
                <a:off x="3255" y="1246"/>
                <a:ext cx="192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eaLnBrk="1" hangingPunct="1"/>
                <a:r>
                  <a:rPr kumimoji="1" lang="en-US" altLang="zh-CN" sz="1600"/>
                  <a:t>D</a:t>
                </a:r>
              </a:p>
            </p:txBody>
          </p:sp>
          <p:sp>
            <p:nvSpPr>
              <p:cNvPr id="90198" name="Text Box 33"/>
              <p:cNvSpPr txBox="1">
                <a:spLocks noChangeArrowheads="1"/>
              </p:cNvSpPr>
              <p:nvPr/>
            </p:nvSpPr>
            <p:spPr bwMode="auto">
              <a:xfrm>
                <a:off x="3408" y="816"/>
                <a:ext cx="384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eaLnBrk="1" hangingPunct="1"/>
                <a:r>
                  <a:rPr kumimoji="1" lang="en-US" altLang="zh-CN" sz="1600"/>
                  <a:t>CO</a:t>
                </a:r>
              </a:p>
            </p:txBody>
          </p:sp>
          <p:sp>
            <p:nvSpPr>
              <p:cNvPr id="90199" name="Text Box 34"/>
              <p:cNvSpPr txBox="1">
                <a:spLocks noChangeArrowheads="1"/>
              </p:cNvSpPr>
              <p:nvPr/>
            </p:nvSpPr>
            <p:spPr bwMode="auto">
              <a:xfrm>
                <a:off x="2112" y="720"/>
                <a:ext cx="192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eaLnBrk="1" hangingPunct="1"/>
                <a:r>
                  <a:rPr kumimoji="1" lang="en-US" altLang="zh-CN" sz="1600"/>
                  <a:t>T</a:t>
                </a:r>
              </a:p>
            </p:txBody>
          </p:sp>
          <p:sp>
            <p:nvSpPr>
              <p:cNvPr id="90200" name="Text Box 35"/>
              <p:cNvSpPr txBox="1">
                <a:spLocks noChangeArrowheads="1"/>
              </p:cNvSpPr>
              <p:nvPr/>
            </p:nvSpPr>
            <p:spPr bwMode="auto">
              <a:xfrm>
                <a:off x="2113" y="855"/>
                <a:ext cx="192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eaLnBrk="1" hangingPunct="1"/>
                <a:r>
                  <a:rPr kumimoji="1" lang="en-US" altLang="zh-CN" sz="1600"/>
                  <a:t>P</a:t>
                </a:r>
              </a:p>
            </p:txBody>
          </p:sp>
          <p:sp>
            <p:nvSpPr>
              <p:cNvPr id="90201" name="Text Box 36"/>
              <p:cNvSpPr txBox="1">
                <a:spLocks noChangeArrowheads="1"/>
              </p:cNvSpPr>
              <p:nvPr/>
            </p:nvSpPr>
            <p:spPr bwMode="auto">
              <a:xfrm>
                <a:off x="1344" y="1536"/>
                <a:ext cx="384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eaLnBrk="1" hangingPunct="1"/>
                <a:r>
                  <a:rPr kumimoji="1" lang="en-US" altLang="zh-CN" sz="1600"/>
                  <a:t>5V</a:t>
                </a:r>
              </a:p>
            </p:txBody>
          </p:sp>
          <p:sp>
            <p:nvSpPr>
              <p:cNvPr id="90202" name="Line 37"/>
              <p:cNvSpPr>
                <a:spLocks noChangeShapeType="1"/>
              </p:cNvSpPr>
              <p:nvPr/>
            </p:nvSpPr>
            <p:spPr bwMode="auto">
              <a:xfrm>
                <a:off x="1872" y="960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0203" name="Text Box 105"/>
              <p:cNvSpPr txBox="1">
                <a:spLocks noChangeArrowheads="1"/>
              </p:cNvSpPr>
              <p:nvPr/>
            </p:nvSpPr>
            <p:spPr bwMode="auto">
              <a:xfrm>
                <a:off x="912" y="960"/>
                <a:ext cx="816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eaLnBrk="1" hangingPunct="1"/>
                <a:r>
                  <a:rPr kumimoji="1" lang="zh-CN" altLang="en-US" sz="1600"/>
                  <a:t>脉冲输入</a:t>
                </a:r>
              </a:p>
            </p:txBody>
          </p:sp>
          <p:sp>
            <p:nvSpPr>
              <p:cNvPr id="90204" name="Text Box 106"/>
              <p:cNvSpPr txBox="1">
                <a:spLocks noChangeArrowheads="1"/>
              </p:cNvSpPr>
              <p:nvPr/>
            </p:nvSpPr>
            <p:spPr bwMode="auto">
              <a:xfrm>
                <a:off x="2160" y="1047"/>
                <a:ext cx="384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eaLnBrk="1" hangingPunct="1"/>
                <a:r>
                  <a:rPr kumimoji="1" lang="en-US" altLang="zh-CN" sz="1600"/>
                  <a:t>CP</a:t>
                </a:r>
              </a:p>
            </p:txBody>
          </p:sp>
          <p:sp>
            <p:nvSpPr>
              <p:cNvPr id="90205" name="Text Box 108"/>
              <p:cNvSpPr txBox="1">
                <a:spLocks noChangeArrowheads="1"/>
              </p:cNvSpPr>
              <p:nvPr/>
            </p:nvSpPr>
            <p:spPr bwMode="auto">
              <a:xfrm>
                <a:off x="2544" y="960"/>
                <a:ext cx="816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eaLnBrk="1" hangingPunct="1"/>
                <a:r>
                  <a:rPr kumimoji="1" lang="en-US" altLang="zh-CN" sz="2000"/>
                  <a:t>74LS163</a:t>
                </a:r>
              </a:p>
            </p:txBody>
          </p:sp>
          <p:sp>
            <p:nvSpPr>
              <p:cNvPr id="90206" name="Text Box 112"/>
              <p:cNvSpPr txBox="1">
                <a:spLocks noChangeArrowheads="1"/>
              </p:cNvSpPr>
              <p:nvPr/>
            </p:nvSpPr>
            <p:spPr bwMode="auto">
              <a:xfrm>
                <a:off x="2256" y="624"/>
                <a:ext cx="288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eaLnBrk="1" hangingPunct="1"/>
                <a:r>
                  <a:rPr kumimoji="1" lang="en-US" altLang="zh-CN" sz="1600"/>
                  <a:t>Q</a:t>
                </a:r>
                <a:r>
                  <a:rPr kumimoji="1" lang="en-US" altLang="zh-CN" sz="1600" baseline="-25000"/>
                  <a:t>A</a:t>
                </a:r>
              </a:p>
            </p:txBody>
          </p:sp>
          <p:sp>
            <p:nvSpPr>
              <p:cNvPr id="90207" name="Text Box 113"/>
              <p:cNvSpPr txBox="1">
                <a:spLocks noChangeArrowheads="1"/>
              </p:cNvSpPr>
              <p:nvPr/>
            </p:nvSpPr>
            <p:spPr bwMode="auto">
              <a:xfrm>
                <a:off x="2576" y="631"/>
                <a:ext cx="336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eaLnBrk="1" hangingPunct="1"/>
                <a:r>
                  <a:rPr kumimoji="1" lang="en-US" altLang="zh-CN" sz="1600"/>
                  <a:t>Q</a:t>
                </a:r>
                <a:r>
                  <a:rPr kumimoji="1" lang="en-US" altLang="zh-CN" sz="1600" baseline="-25000"/>
                  <a:t>B</a:t>
                </a:r>
              </a:p>
            </p:txBody>
          </p:sp>
          <p:sp>
            <p:nvSpPr>
              <p:cNvPr id="90208" name="Text Box 114"/>
              <p:cNvSpPr txBox="1">
                <a:spLocks noChangeArrowheads="1"/>
              </p:cNvSpPr>
              <p:nvPr/>
            </p:nvSpPr>
            <p:spPr bwMode="auto">
              <a:xfrm>
                <a:off x="2955" y="626"/>
                <a:ext cx="336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eaLnBrk="1" hangingPunct="1"/>
                <a:r>
                  <a:rPr kumimoji="1" lang="en-US" altLang="zh-CN" sz="1600"/>
                  <a:t>Q</a:t>
                </a:r>
                <a:r>
                  <a:rPr kumimoji="1" lang="en-US" altLang="zh-CN" sz="1600" baseline="-25000"/>
                  <a:t>C</a:t>
                </a:r>
              </a:p>
            </p:txBody>
          </p:sp>
          <p:sp>
            <p:nvSpPr>
              <p:cNvPr id="90209" name="Text Box 115"/>
              <p:cNvSpPr txBox="1">
                <a:spLocks noChangeArrowheads="1"/>
              </p:cNvSpPr>
              <p:nvPr/>
            </p:nvSpPr>
            <p:spPr bwMode="auto">
              <a:xfrm>
                <a:off x="3360" y="624"/>
                <a:ext cx="288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eaLnBrk="1" hangingPunct="1"/>
                <a:r>
                  <a:rPr kumimoji="1" lang="en-US" altLang="zh-CN" sz="1600"/>
                  <a:t>Q</a:t>
                </a:r>
                <a:r>
                  <a:rPr kumimoji="1" lang="en-US" altLang="zh-CN" sz="1600" baseline="-25000"/>
                  <a:t>D</a:t>
                </a:r>
              </a:p>
            </p:txBody>
          </p:sp>
          <p:grpSp>
            <p:nvGrpSpPr>
              <p:cNvPr id="5" name="Group 116"/>
              <p:cNvGrpSpPr>
                <a:grpSpLocks/>
              </p:cNvGrpSpPr>
              <p:nvPr/>
            </p:nvGrpSpPr>
            <p:grpSpPr bwMode="auto">
              <a:xfrm>
                <a:off x="3792" y="816"/>
                <a:ext cx="606" cy="192"/>
                <a:chOff x="3378" y="3648"/>
                <a:chExt cx="1148" cy="336"/>
              </a:xfrm>
            </p:grpSpPr>
            <p:sp>
              <p:nvSpPr>
                <p:cNvPr id="90232" name="Line 117"/>
                <p:cNvSpPr>
                  <a:spLocks noChangeShapeType="1"/>
                </p:cNvSpPr>
                <p:nvPr/>
              </p:nvSpPr>
              <p:spPr bwMode="auto">
                <a:xfrm flipV="1">
                  <a:off x="3378" y="3792"/>
                  <a:ext cx="478" cy="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90233" name="Line 118"/>
                <p:cNvSpPr>
                  <a:spLocks noChangeShapeType="1"/>
                </p:cNvSpPr>
                <p:nvPr/>
              </p:nvSpPr>
              <p:spPr bwMode="auto">
                <a:xfrm flipV="1">
                  <a:off x="4222" y="3810"/>
                  <a:ext cx="30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90234" name="AutoShape 119"/>
                <p:cNvSpPr>
                  <a:spLocks noChangeArrowheads="1"/>
                </p:cNvSpPr>
                <p:nvPr/>
              </p:nvSpPr>
              <p:spPr bwMode="auto">
                <a:xfrm rot="5400000">
                  <a:off x="3838" y="3672"/>
                  <a:ext cx="336" cy="288"/>
                </a:xfrm>
                <a:prstGeom prst="triangle">
                  <a:avLst>
                    <a:gd name="adj" fmla="val 50000"/>
                  </a:avLst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90235" name="Oval 120"/>
                <p:cNvSpPr>
                  <a:spLocks noChangeArrowheads="1"/>
                </p:cNvSpPr>
                <p:nvPr/>
              </p:nvSpPr>
              <p:spPr bwMode="auto">
                <a:xfrm>
                  <a:off x="4135" y="3773"/>
                  <a:ext cx="91" cy="7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90211" name="Text Box 121"/>
              <p:cNvSpPr txBox="1">
                <a:spLocks noChangeArrowheads="1"/>
              </p:cNvSpPr>
              <p:nvPr/>
            </p:nvSpPr>
            <p:spPr bwMode="auto">
              <a:xfrm>
                <a:off x="3408" y="1104"/>
                <a:ext cx="384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eaLnBrk="1" hangingPunct="1"/>
                <a:r>
                  <a:rPr kumimoji="1" lang="en-US" altLang="zh-CN" sz="1600"/>
                  <a:t>LD</a:t>
                </a:r>
              </a:p>
            </p:txBody>
          </p:sp>
          <p:sp>
            <p:nvSpPr>
              <p:cNvPr id="90212" name="Line 122"/>
              <p:cNvSpPr>
                <a:spLocks noChangeShapeType="1"/>
              </p:cNvSpPr>
              <p:nvPr/>
            </p:nvSpPr>
            <p:spPr bwMode="auto">
              <a:xfrm>
                <a:off x="4398" y="903"/>
                <a:ext cx="0" cy="34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0213" name="Oval 123"/>
              <p:cNvSpPr>
                <a:spLocks noChangeArrowheads="1"/>
              </p:cNvSpPr>
              <p:nvPr/>
            </p:nvSpPr>
            <p:spPr bwMode="auto">
              <a:xfrm>
                <a:off x="3792" y="1074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0214" name="Line 125"/>
              <p:cNvSpPr>
                <a:spLocks noChangeShapeType="1"/>
              </p:cNvSpPr>
              <p:nvPr/>
            </p:nvSpPr>
            <p:spPr bwMode="auto">
              <a:xfrm rot="-5400000">
                <a:off x="2900" y="1612"/>
                <a:ext cx="34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0215" name="Line 126"/>
              <p:cNvSpPr>
                <a:spLocks noChangeShapeType="1"/>
              </p:cNvSpPr>
              <p:nvPr/>
            </p:nvSpPr>
            <p:spPr bwMode="auto">
              <a:xfrm rot="-5400000">
                <a:off x="3216" y="1680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0216" name="Line 127"/>
              <p:cNvSpPr>
                <a:spLocks noChangeShapeType="1"/>
              </p:cNvSpPr>
              <p:nvPr/>
            </p:nvSpPr>
            <p:spPr bwMode="auto">
              <a:xfrm rot="-5400000">
                <a:off x="2184" y="1560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0217" name="Line 128"/>
              <p:cNvSpPr>
                <a:spLocks noChangeShapeType="1"/>
              </p:cNvSpPr>
              <p:nvPr/>
            </p:nvSpPr>
            <p:spPr bwMode="auto">
              <a:xfrm rot="-5400000">
                <a:off x="2568" y="1560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0218" name="Line 129"/>
              <p:cNvSpPr>
                <a:spLocks noChangeShapeType="1"/>
              </p:cNvSpPr>
              <p:nvPr/>
            </p:nvSpPr>
            <p:spPr bwMode="auto">
              <a:xfrm>
                <a:off x="3072" y="1776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0219" name="Line 130"/>
              <p:cNvSpPr>
                <a:spLocks noChangeShapeType="1"/>
              </p:cNvSpPr>
              <p:nvPr/>
            </p:nvSpPr>
            <p:spPr bwMode="auto">
              <a:xfrm>
                <a:off x="3390" y="1918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0220" name="Line 131"/>
              <p:cNvSpPr>
                <a:spLocks noChangeShapeType="1"/>
              </p:cNvSpPr>
              <p:nvPr/>
            </p:nvSpPr>
            <p:spPr bwMode="auto">
              <a:xfrm>
                <a:off x="1872" y="816"/>
                <a:ext cx="0" cy="8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0221" name="Line 132"/>
              <p:cNvSpPr>
                <a:spLocks noChangeShapeType="1"/>
              </p:cNvSpPr>
              <p:nvPr/>
            </p:nvSpPr>
            <p:spPr bwMode="auto">
              <a:xfrm>
                <a:off x="1776" y="1680"/>
                <a:ext cx="2300" cy="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0222" name="Oval 133"/>
              <p:cNvSpPr>
                <a:spLocks noChangeArrowheads="1"/>
              </p:cNvSpPr>
              <p:nvPr/>
            </p:nvSpPr>
            <p:spPr bwMode="auto">
              <a:xfrm>
                <a:off x="1727" y="1652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0223" name="Oval 134"/>
              <p:cNvSpPr>
                <a:spLocks noChangeArrowheads="1"/>
              </p:cNvSpPr>
              <p:nvPr/>
            </p:nvSpPr>
            <p:spPr bwMode="auto">
              <a:xfrm>
                <a:off x="2285" y="1659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0224" name="Oval 135"/>
              <p:cNvSpPr>
                <a:spLocks noChangeArrowheads="1"/>
              </p:cNvSpPr>
              <p:nvPr/>
            </p:nvSpPr>
            <p:spPr bwMode="auto">
              <a:xfrm>
                <a:off x="1863" y="165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0225" name="Oval 136"/>
              <p:cNvSpPr>
                <a:spLocks noChangeArrowheads="1"/>
              </p:cNvSpPr>
              <p:nvPr/>
            </p:nvSpPr>
            <p:spPr bwMode="auto">
              <a:xfrm>
                <a:off x="1854" y="951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0226" name="Oval 137"/>
              <p:cNvSpPr>
                <a:spLocks noChangeArrowheads="1"/>
              </p:cNvSpPr>
              <p:nvPr/>
            </p:nvSpPr>
            <p:spPr bwMode="auto">
              <a:xfrm>
                <a:off x="2670" y="1661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0227" name="Text Box 138"/>
              <p:cNvSpPr txBox="1">
                <a:spLocks noChangeArrowheads="1"/>
              </p:cNvSpPr>
              <p:nvPr/>
            </p:nvSpPr>
            <p:spPr bwMode="auto">
              <a:xfrm>
                <a:off x="3408" y="960"/>
                <a:ext cx="384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eaLnBrk="1" hangingPunct="1"/>
                <a:r>
                  <a:rPr kumimoji="1" lang="en-US" altLang="zh-CN" sz="1600"/>
                  <a:t>Cr</a:t>
                </a:r>
              </a:p>
            </p:txBody>
          </p:sp>
          <p:sp>
            <p:nvSpPr>
              <p:cNvPr id="90228" name="Oval 139"/>
              <p:cNvSpPr>
                <a:spLocks noChangeArrowheads="1"/>
              </p:cNvSpPr>
              <p:nvPr/>
            </p:nvSpPr>
            <p:spPr bwMode="auto">
              <a:xfrm>
                <a:off x="3801" y="1219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0229" name="Line 140"/>
              <p:cNvSpPr>
                <a:spLocks noChangeShapeType="1"/>
              </p:cNvSpPr>
              <p:nvPr/>
            </p:nvSpPr>
            <p:spPr bwMode="auto">
              <a:xfrm>
                <a:off x="3840" y="1104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0230" name="Line 141"/>
              <p:cNvSpPr>
                <a:spLocks noChangeShapeType="1"/>
              </p:cNvSpPr>
              <p:nvPr/>
            </p:nvSpPr>
            <p:spPr bwMode="auto">
              <a:xfrm flipH="1">
                <a:off x="4078" y="1104"/>
                <a:ext cx="2" cy="5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0231" name="Oval 143"/>
              <p:cNvSpPr>
                <a:spLocks noChangeArrowheads="1"/>
              </p:cNvSpPr>
              <p:nvPr/>
            </p:nvSpPr>
            <p:spPr bwMode="auto">
              <a:xfrm>
                <a:off x="3426" y="174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90183" name="Line 216"/>
            <p:cNvSpPr>
              <a:spLocks noChangeShapeType="1"/>
            </p:cNvSpPr>
            <p:nvPr/>
          </p:nvSpPr>
          <p:spPr bwMode="auto">
            <a:xfrm>
              <a:off x="3495" y="120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90184" name="Line 217"/>
            <p:cNvSpPr>
              <a:spLocks noChangeShapeType="1"/>
            </p:cNvSpPr>
            <p:nvPr/>
          </p:nvSpPr>
          <p:spPr bwMode="auto">
            <a:xfrm>
              <a:off x="3474" y="133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6" name="Group 221"/>
          <p:cNvGrpSpPr>
            <a:grpSpLocks/>
          </p:cNvGrpSpPr>
          <p:nvPr/>
        </p:nvGrpSpPr>
        <p:grpSpPr bwMode="auto">
          <a:xfrm>
            <a:off x="906190" y="3493046"/>
            <a:ext cx="5959475" cy="2638425"/>
            <a:chOff x="596" y="2340"/>
            <a:chExt cx="3754" cy="1662"/>
          </a:xfrm>
        </p:grpSpPr>
        <p:grpSp>
          <p:nvGrpSpPr>
            <p:cNvPr id="7" name="Group 209"/>
            <p:cNvGrpSpPr>
              <a:grpSpLocks/>
            </p:cNvGrpSpPr>
            <p:nvPr/>
          </p:nvGrpSpPr>
          <p:grpSpPr bwMode="auto">
            <a:xfrm>
              <a:off x="596" y="2340"/>
              <a:ext cx="3754" cy="1662"/>
              <a:chOff x="614" y="2322"/>
              <a:chExt cx="3754" cy="1662"/>
            </a:xfrm>
          </p:grpSpPr>
          <p:sp>
            <p:nvSpPr>
              <p:cNvPr id="90129" name="Rectangle 151"/>
              <p:cNvSpPr>
                <a:spLocks noChangeArrowheads="1"/>
              </p:cNvSpPr>
              <p:nvPr/>
            </p:nvSpPr>
            <p:spPr bwMode="auto">
              <a:xfrm>
                <a:off x="1814" y="2688"/>
                <a:ext cx="1680" cy="81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0130" name="Line 152"/>
              <p:cNvSpPr>
                <a:spLocks noChangeShapeType="1"/>
              </p:cNvSpPr>
              <p:nvPr/>
            </p:nvSpPr>
            <p:spPr bwMode="auto">
              <a:xfrm>
                <a:off x="1574" y="2880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0131" name="Line 153"/>
              <p:cNvSpPr>
                <a:spLocks noChangeShapeType="1"/>
              </p:cNvSpPr>
              <p:nvPr/>
            </p:nvSpPr>
            <p:spPr bwMode="auto">
              <a:xfrm>
                <a:off x="3561" y="3308"/>
                <a:ext cx="807" cy="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0132" name="Line 154"/>
              <p:cNvSpPr>
                <a:spLocks noChangeShapeType="1"/>
              </p:cNvSpPr>
              <p:nvPr/>
            </p:nvSpPr>
            <p:spPr bwMode="auto">
              <a:xfrm rot="-5400000">
                <a:off x="2725" y="2591"/>
                <a:ext cx="19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0133" name="Line 155"/>
              <p:cNvSpPr>
                <a:spLocks noChangeShapeType="1"/>
              </p:cNvSpPr>
              <p:nvPr/>
            </p:nvSpPr>
            <p:spPr bwMode="auto">
              <a:xfrm rot="-5400000">
                <a:off x="3135" y="2615"/>
                <a:ext cx="14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0134" name="Line 156"/>
              <p:cNvSpPr>
                <a:spLocks noChangeShapeType="1"/>
              </p:cNvSpPr>
              <p:nvPr/>
            </p:nvSpPr>
            <p:spPr bwMode="auto">
              <a:xfrm rot="-5400000">
                <a:off x="1913" y="2546"/>
                <a:ext cx="283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0135" name="Line 157"/>
              <p:cNvSpPr>
                <a:spLocks noChangeShapeType="1"/>
              </p:cNvSpPr>
              <p:nvPr/>
            </p:nvSpPr>
            <p:spPr bwMode="auto">
              <a:xfrm rot="5400000" flipH="1">
                <a:off x="2345" y="2596"/>
                <a:ext cx="18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0136" name="Line 158"/>
              <p:cNvSpPr>
                <a:spLocks noChangeShapeType="1"/>
              </p:cNvSpPr>
              <p:nvPr/>
            </p:nvSpPr>
            <p:spPr bwMode="auto">
              <a:xfrm>
                <a:off x="1142" y="3264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0137" name="AutoShape 159"/>
              <p:cNvSpPr>
                <a:spLocks noChangeArrowheads="1"/>
              </p:cNvSpPr>
              <p:nvPr/>
            </p:nvSpPr>
            <p:spPr bwMode="auto">
              <a:xfrm rot="5400000">
                <a:off x="1814" y="3216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0138" name="Text Box 160"/>
              <p:cNvSpPr txBox="1">
                <a:spLocks noChangeArrowheads="1"/>
              </p:cNvSpPr>
              <p:nvPr/>
            </p:nvSpPr>
            <p:spPr bwMode="auto">
              <a:xfrm>
                <a:off x="1949" y="3310"/>
                <a:ext cx="192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eaLnBrk="1" hangingPunct="1"/>
                <a:r>
                  <a:rPr kumimoji="1" lang="en-US" altLang="zh-CN" sz="1600"/>
                  <a:t>A</a:t>
                </a:r>
              </a:p>
            </p:txBody>
          </p:sp>
          <p:sp>
            <p:nvSpPr>
              <p:cNvPr id="90139" name="Text Box 161"/>
              <p:cNvSpPr txBox="1">
                <a:spLocks noChangeArrowheads="1"/>
              </p:cNvSpPr>
              <p:nvPr/>
            </p:nvSpPr>
            <p:spPr bwMode="auto">
              <a:xfrm>
                <a:off x="2285" y="3310"/>
                <a:ext cx="192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eaLnBrk="1" hangingPunct="1"/>
                <a:r>
                  <a:rPr kumimoji="1" lang="en-US" altLang="zh-CN" sz="1600"/>
                  <a:t>B</a:t>
                </a:r>
              </a:p>
            </p:txBody>
          </p:sp>
          <p:sp>
            <p:nvSpPr>
              <p:cNvPr id="90140" name="Text Box 162"/>
              <p:cNvSpPr txBox="1">
                <a:spLocks noChangeArrowheads="1"/>
              </p:cNvSpPr>
              <p:nvPr/>
            </p:nvSpPr>
            <p:spPr bwMode="auto">
              <a:xfrm>
                <a:off x="2621" y="3310"/>
                <a:ext cx="192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eaLnBrk="1" hangingPunct="1"/>
                <a:r>
                  <a:rPr kumimoji="1" lang="en-US" altLang="zh-CN" sz="1600"/>
                  <a:t>C</a:t>
                </a:r>
              </a:p>
            </p:txBody>
          </p:sp>
          <p:sp>
            <p:nvSpPr>
              <p:cNvPr id="90141" name="Text Box 163"/>
              <p:cNvSpPr txBox="1">
                <a:spLocks noChangeArrowheads="1"/>
              </p:cNvSpPr>
              <p:nvPr/>
            </p:nvSpPr>
            <p:spPr bwMode="auto">
              <a:xfrm>
                <a:off x="2957" y="3310"/>
                <a:ext cx="192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eaLnBrk="1" hangingPunct="1"/>
                <a:r>
                  <a:rPr kumimoji="1" lang="en-US" altLang="zh-CN" sz="1600"/>
                  <a:t>D</a:t>
                </a:r>
              </a:p>
            </p:txBody>
          </p:sp>
          <p:sp>
            <p:nvSpPr>
              <p:cNvPr id="90142" name="Text Box 164"/>
              <p:cNvSpPr txBox="1">
                <a:spLocks noChangeArrowheads="1"/>
              </p:cNvSpPr>
              <p:nvPr/>
            </p:nvSpPr>
            <p:spPr bwMode="auto">
              <a:xfrm>
                <a:off x="3110" y="2880"/>
                <a:ext cx="384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eaLnBrk="1" hangingPunct="1"/>
                <a:r>
                  <a:rPr kumimoji="1" lang="en-US" altLang="zh-CN" sz="1600"/>
                  <a:t>CO</a:t>
                </a:r>
              </a:p>
            </p:txBody>
          </p:sp>
          <p:sp>
            <p:nvSpPr>
              <p:cNvPr id="90143" name="Text Box 165"/>
              <p:cNvSpPr txBox="1">
                <a:spLocks noChangeArrowheads="1"/>
              </p:cNvSpPr>
              <p:nvPr/>
            </p:nvSpPr>
            <p:spPr bwMode="auto">
              <a:xfrm>
                <a:off x="1814" y="2784"/>
                <a:ext cx="192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eaLnBrk="1" hangingPunct="1"/>
                <a:r>
                  <a:rPr kumimoji="1" lang="en-US" altLang="zh-CN" sz="1600"/>
                  <a:t>T</a:t>
                </a:r>
              </a:p>
            </p:txBody>
          </p:sp>
          <p:sp>
            <p:nvSpPr>
              <p:cNvPr id="90144" name="Text Box 166"/>
              <p:cNvSpPr txBox="1">
                <a:spLocks noChangeArrowheads="1"/>
              </p:cNvSpPr>
              <p:nvPr/>
            </p:nvSpPr>
            <p:spPr bwMode="auto">
              <a:xfrm>
                <a:off x="1815" y="2919"/>
                <a:ext cx="192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eaLnBrk="1" hangingPunct="1"/>
                <a:r>
                  <a:rPr kumimoji="1" lang="en-US" altLang="zh-CN" sz="1600"/>
                  <a:t>P</a:t>
                </a:r>
              </a:p>
            </p:txBody>
          </p:sp>
          <p:sp>
            <p:nvSpPr>
              <p:cNvPr id="90145" name="Text Box 167"/>
              <p:cNvSpPr txBox="1">
                <a:spLocks noChangeArrowheads="1"/>
              </p:cNvSpPr>
              <p:nvPr/>
            </p:nvSpPr>
            <p:spPr bwMode="auto">
              <a:xfrm>
                <a:off x="1248" y="3744"/>
                <a:ext cx="384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eaLnBrk="1" hangingPunct="1"/>
                <a:r>
                  <a:rPr kumimoji="1" lang="en-US" altLang="zh-CN" sz="1600"/>
                  <a:t>5V</a:t>
                </a:r>
              </a:p>
            </p:txBody>
          </p:sp>
          <p:sp>
            <p:nvSpPr>
              <p:cNvPr id="90146" name="Line 168"/>
              <p:cNvSpPr>
                <a:spLocks noChangeShapeType="1"/>
              </p:cNvSpPr>
              <p:nvPr/>
            </p:nvSpPr>
            <p:spPr bwMode="auto">
              <a:xfrm>
                <a:off x="1574" y="3024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0147" name="Text Box 169"/>
              <p:cNvSpPr txBox="1">
                <a:spLocks noChangeArrowheads="1"/>
              </p:cNvSpPr>
              <p:nvPr/>
            </p:nvSpPr>
            <p:spPr bwMode="auto">
              <a:xfrm>
                <a:off x="614" y="3024"/>
                <a:ext cx="816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eaLnBrk="1" hangingPunct="1"/>
                <a:r>
                  <a:rPr kumimoji="1" lang="zh-CN" altLang="en-US" sz="1600"/>
                  <a:t>脉冲输入</a:t>
                </a:r>
              </a:p>
            </p:txBody>
          </p:sp>
          <p:sp>
            <p:nvSpPr>
              <p:cNvPr id="90148" name="Text Box 170"/>
              <p:cNvSpPr txBox="1">
                <a:spLocks noChangeArrowheads="1"/>
              </p:cNvSpPr>
              <p:nvPr/>
            </p:nvSpPr>
            <p:spPr bwMode="auto">
              <a:xfrm>
                <a:off x="1862" y="3111"/>
                <a:ext cx="384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eaLnBrk="1" hangingPunct="1"/>
                <a:r>
                  <a:rPr kumimoji="1" lang="en-US" altLang="zh-CN" sz="1600"/>
                  <a:t>CP</a:t>
                </a:r>
              </a:p>
            </p:txBody>
          </p:sp>
          <p:sp>
            <p:nvSpPr>
              <p:cNvPr id="90149" name="Text Box 171"/>
              <p:cNvSpPr txBox="1">
                <a:spLocks noChangeArrowheads="1"/>
              </p:cNvSpPr>
              <p:nvPr/>
            </p:nvSpPr>
            <p:spPr bwMode="auto">
              <a:xfrm>
                <a:off x="2246" y="3024"/>
                <a:ext cx="816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eaLnBrk="1" hangingPunct="1"/>
                <a:r>
                  <a:rPr kumimoji="1" lang="en-US" altLang="zh-CN" sz="2000"/>
                  <a:t>74LS163</a:t>
                </a:r>
              </a:p>
            </p:txBody>
          </p:sp>
          <p:sp>
            <p:nvSpPr>
              <p:cNvPr id="90150" name="Text Box 172"/>
              <p:cNvSpPr txBox="1">
                <a:spLocks noChangeArrowheads="1"/>
              </p:cNvSpPr>
              <p:nvPr/>
            </p:nvSpPr>
            <p:spPr bwMode="auto">
              <a:xfrm>
                <a:off x="1958" y="2688"/>
                <a:ext cx="288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eaLnBrk="1" hangingPunct="1"/>
                <a:r>
                  <a:rPr kumimoji="1" lang="en-US" altLang="zh-CN" sz="1600"/>
                  <a:t>Q</a:t>
                </a:r>
                <a:r>
                  <a:rPr kumimoji="1" lang="en-US" altLang="zh-CN" sz="1600" baseline="-25000"/>
                  <a:t>A</a:t>
                </a:r>
              </a:p>
            </p:txBody>
          </p:sp>
          <p:sp>
            <p:nvSpPr>
              <p:cNvPr id="90151" name="Text Box 173"/>
              <p:cNvSpPr txBox="1">
                <a:spLocks noChangeArrowheads="1"/>
              </p:cNvSpPr>
              <p:nvPr/>
            </p:nvSpPr>
            <p:spPr bwMode="auto">
              <a:xfrm>
                <a:off x="2278" y="2695"/>
                <a:ext cx="336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eaLnBrk="1" hangingPunct="1"/>
                <a:r>
                  <a:rPr kumimoji="1" lang="en-US" altLang="zh-CN" sz="1600"/>
                  <a:t>Q</a:t>
                </a:r>
                <a:r>
                  <a:rPr kumimoji="1" lang="en-US" altLang="zh-CN" sz="1600" baseline="-25000"/>
                  <a:t>B</a:t>
                </a:r>
              </a:p>
            </p:txBody>
          </p:sp>
          <p:sp>
            <p:nvSpPr>
              <p:cNvPr id="90152" name="Text Box 174"/>
              <p:cNvSpPr txBox="1">
                <a:spLocks noChangeArrowheads="1"/>
              </p:cNvSpPr>
              <p:nvPr/>
            </p:nvSpPr>
            <p:spPr bwMode="auto">
              <a:xfrm>
                <a:off x="2657" y="2690"/>
                <a:ext cx="336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eaLnBrk="1" hangingPunct="1"/>
                <a:r>
                  <a:rPr kumimoji="1" lang="en-US" altLang="zh-CN" sz="1600"/>
                  <a:t>Q</a:t>
                </a:r>
                <a:r>
                  <a:rPr kumimoji="1" lang="en-US" altLang="zh-CN" sz="1600" baseline="-25000"/>
                  <a:t>C</a:t>
                </a:r>
              </a:p>
            </p:txBody>
          </p:sp>
          <p:sp>
            <p:nvSpPr>
              <p:cNvPr id="90153" name="Text Box 175"/>
              <p:cNvSpPr txBox="1">
                <a:spLocks noChangeArrowheads="1"/>
              </p:cNvSpPr>
              <p:nvPr/>
            </p:nvSpPr>
            <p:spPr bwMode="auto">
              <a:xfrm>
                <a:off x="3062" y="2688"/>
                <a:ext cx="288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eaLnBrk="1" hangingPunct="1"/>
                <a:r>
                  <a:rPr kumimoji="1" lang="en-US" altLang="zh-CN" sz="1600"/>
                  <a:t>Q</a:t>
                </a:r>
                <a:r>
                  <a:rPr kumimoji="1" lang="en-US" altLang="zh-CN" sz="1600" baseline="-25000"/>
                  <a:t>D</a:t>
                </a:r>
              </a:p>
            </p:txBody>
          </p:sp>
          <p:sp>
            <p:nvSpPr>
              <p:cNvPr id="90154" name="Line 177"/>
              <p:cNvSpPr>
                <a:spLocks noChangeShapeType="1"/>
              </p:cNvSpPr>
              <p:nvPr/>
            </p:nvSpPr>
            <p:spPr bwMode="auto">
              <a:xfrm>
                <a:off x="3504" y="2977"/>
                <a:ext cx="81" cy="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0155" name="Text Box 181"/>
              <p:cNvSpPr txBox="1">
                <a:spLocks noChangeArrowheads="1"/>
              </p:cNvSpPr>
              <p:nvPr/>
            </p:nvSpPr>
            <p:spPr bwMode="auto">
              <a:xfrm>
                <a:off x="3110" y="3168"/>
                <a:ext cx="384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eaLnBrk="1" hangingPunct="1"/>
                <a:r>
                  <a:rPr kumimoji="1" lang="en-US" altLang="zh-CN" sz="1600"/>
                  <a:t>LD</a:t>
                </a:r>
              </a:p>
            </p:txBody>
          </p:sp>
          <p:sp>
            <p:nvSpPr>
              <p:cNvPr id="90156" name="Line 182"/>
              <p:cNvSpPr>
                <a:spLocks noChangeShapeType="1"/>
              </p:cNvSpPr>
              <p:nvPr/>
            </p:nvSpPr>
            <p:spPr bwMode="auto">
              <a:xfrm>
                <a:off x="4368" y="2448"/>
                <a:ext cx="0" cy="87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0157" name="Oval 183"/>
              <p:cNvSpPr>
                <a:spLocks noChangeArrowheads="1"/>
              </p:cNvSpPr>
              <p:nvPr/>
            </p:nvSpPr>
            <p:spPr bwMode="auto">
              <a:xfrm>
                <a:off x="3494" y="3138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0158" name="Line 184"/>
              <p:cNvSpPr>
                <a:spLocks noChangeShapeType="1"/>
              </p:cNvSpPr>
              <p:nvPr/>
            </p:nvSpPr>
            <p:spPr bwMode="auto">
              <a:xfrm rot="-5400000">
                <a:off x="2602" y="3676"/>
                <a:ext cx="34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0159" name="Line 185"/>
              <p:cNvSpPr>
                <a:spLocks noChangeShapeType="1"/>
              </p:cNvSpPr>
              <p:nvPr/>
            </p:nvSpPr>
            <p:spPr bwMode="auto">
              <a:xfrm rot="-5400000">
                <a:off x="2918" y="3744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0160" name="Line 186"/>
              <p:cNvSpPr>
                <a:spLocks noChangeShapeType="1"/>
              </p:cNvSpPr>
              <p:nvPr/>
            </p:nvSpPr>
            <p:spPr bwMode="auto">
              <a:xfrm rot="-5400000">
                <a:off x="1836" y="3674"/>
                <a:ext cx="3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0161" name="Line 187"/>
              <p:cNvSpPr>
                <a:spLocks noChangeShapeType="1"/>
              </p:cNvSpPr>
              <p:nvPr/>
            </p:nvSpPr>
            <p:spPr bwMode="auto">
              <a:xfrm rot="-5400000">
                <a:off x="2211" y="3678"/>
                <a:ext cx="354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0162" name="Line 188"/>
              <p:cNvSpPr>
                <a:spLocks noChangeShapeType="1"/>
              </p:cNvSpPr>
              <p:nvPr/>
            </p:nvSpPr>
            <p:spPr bwMode="auto">
              <a:xfrm>
                <a:off x="2007" y="3840"/>
                <a:ext cx="116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0163" name="Line 189"/>
              <p:cNvSpPr>
                <a:spLocks noChangeShapeType="1"/>
              </p:cNvSpPr>
              <p:nvPr/>
            </p:nvSpPr>
            <p:spPr bwMode="auto">
              <a:xfrm>
                <a:off x="3092" y="3982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0164" name="Line 190"/>
              <p:cNvSpPr>
                <a:spLocks noChangeShapeType="1"/>
              </p:cNvSpPr>
              <p:nvPr/>
            </p:nvSpPr>
            <p:spPr bwMode="auto">
              <a:xfrm>
                <a:off x="1574" y="2880"/>
                <a:ext cx="0" cy="8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0165" name="Line 191"/>
              <p:cNvSpPr>
                <a:spLocks noChangeShapeType="1"/>
              </p:cNvSpPr>
              <p:nvPr/>
            </p:nvSpPr>
            <p:spPr bwMode="auto">
              <a:xfrm>
                <a:off x="1596" y="3644"/>
                <a:ext cx="2200" cy="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0166" name="Oval 192"/>
              <p:cNvSpPr>
                <a:spLocks noChangeArrowheads="1"/>
              </p:cNvSpPr>
              <p:nvPr/>
            </p:nvSpPr>
            <p:spPr bwMode="auto">
              <a:xfrm>
                <a:off x="1549" y="3752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0167" name="Oval 193"/>
              <p:cNvSpPr>
                <a:spLocks noChangeArrowheads="1"/>
              </p:cNvSpPr>
              <p:nvPr/>
            </p:nvSpPr>
            <p:spPr bwMode="auto">
              <a:xfrm>
                <a:off x="2749" y="382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0168" name="Oval 194"/>
              <p:cNvSpPr>
                <a:spLocks noChangeArrowheads="1"/>
              </p:cNvSpPr>
              <p:nvPr/>
            </p:nvSpPr>
            <p:spPr bwMode="auto">
              <a:xfrm>
                <a:off x="1555" y="3639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0169" name="Oval 195"/>
              <p:cNvSpPr>
                <a:spLocks noChangeArrowheads="1"/>
              </p:cNvSpPr>
              <p:nvPr/>
            </p:nvSpPr>
            <p:spPr bwMode="auto">
              <a:xfrm>
                <a:off x="1556" y="3015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0170" name="Oval 196"/>
              <p:cNvSpPr>
                <a:spLocks noChangeArrowheads="1"/>
              </p:cNvSpPr>
              <p:nvPr/>
            </p:nvSpPr>
            <p:spPr bwMode="auto">
              <a:xfrm>
                <a:off x="2361" y="3819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0171" name="Text Box 197"/>
              <p:cNvSpPr txBox="1">
                <a:spLocks noChangeArrowheads="1"/>
              </p:cNvSpPr>
              <p:nvPr/>
            </p:nvSpPr>
            <p:spPr bwMode="auto">
              <a:xfrm>
                <a:off x="3110" y="3024"/>
                <a:ext cx="384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eaLnBrk="1" hangingPunct="1"/>
                <a:r>
                  <a:rPr kumimoji="1" lang="en-US" altLang="zh-CN" sz="1600"/>
                  <a:t>Cr</a:t>
                </a:r>
              </a:p>
            </p:txBody>
          </p:sp>
          <p:sp>
            <p:nvSpPr>
              <p:cNvPr id="90172" name="Oval 198"/>
              <p:cNvSpPr>
                <a:spLocks noChangeArrowheads="1"/>
              </p:cNvSpPr>
              <p:nvPr/>
            </p:nvSpPr>
            <p:spPr bwMode="auto">
              <a:xfrm>
                <a:off x="3503" y="3283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0173" name="Line 199"/>
              <p:cNvSpPr>
                <a:spLocks noChangeShapeType="1"/>
              </p:cNvSpPr>
              <p:nvPr/>
            </p:nvSpPr>
            <p:spPr bwMode="auto">
              <a:xfrm>
                <a:off x="3542" y="3168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0174" name="Line 200"/>
              <p:cNvSpPr>
                <a:spLocks noChangeShapeType="1"/>
              </p:cNvSpPr>
              <p:nvPr/>
            </p:nvSpPr>
            <p:spPr bwMode="auto">
              <a:xfrm>
                <a:off x="3782" y="3168"/>
                <a:ext cx="7" cy="4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0175" name="Oval 201"/>
              <p:cNvSpPr>
                <a:spLocks noChangeArrowheads="1"/>
              </p:cNvSpPr>
              <p:nvPr/>
            </p:nvSpPr>
            <p:spPr bwMode="auto">
              <a:xfrm>
                <a:off x="3128" y="381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0176" name="Line 202"/>
              <p:cNvSpPr>
                <a:spLocks noChangeShapeType="1"/>
              </p:cNvSpPr>
              <p:nvPr/>
            </p:nvSpPr>
            <p:spPr bwMode="auto">
              <a:xfrm>
                <a:off x="2064" y="2400"/>
                <a:ext cx="17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0177" name="Line 203"/>
              <p:cNvSpPr>
                <a:spLocks noChangeShapeType="1"/>
              </p:cNvSpPr>
              <p:nvPr/>
            </p:nvSpPr>
            <p:spPr bwMode="auto">
              <a:xfrm>
                <a:off x="3216" y="2544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grpSp>
            <p:nvGrpSpPr>
              <p:cNvPr id="8" name="Group 204"/>
              <p:cNvGrpSpPr>
                <a:grpSpLocks/>
              </p:cNvGrpSpPr>
              <p:nvPr/>
            </p:nvGrpSpPr>
            <p:grpSpPr bwMode="auto">
              <a:xfrm>
                <a:off x="3821" y="2322"/>
                <a:ext cx="361" cy="336"/>
                <a:chOff x="2112" y="1920"/>
                <a:chExt cx="361" cy="336"/>
              </a:xfrm>
            </p:grpSpPr>
            <p:sp>
              <p:nvSpPr>
                <p:cNvPr id="90180" name="Oval 205"/>
                <p:cNvSpPr>
                  <a:spLocks noChangeArrowheads="1"/>
                </p:cNvSpPr>
                <p:nvPr/>
              </p:nvSpPr>
              <p:spPr bwMode="auto">
                <a:xfrm>
                  <a:off x="2400" y="2016"/>
                  <a:ext cx="73" cy="8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90181" name="AutoShape 206"/>
                <p:cNvSpPr>
                  <a:spLocks noChangeArrowheads="1"/>
                </p:cNvSpPr>
                <p:nvPr/>
              </p:nvSpPr>
              <p:spPr bwMode="auto">
                <a:xfrm>
                  <a:off x="2112" y="1920"/>
                  <a:ext cx="288" cy="336"/>
                </a:xfrm>
                <a:prstGeom prst="flowChartDelay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90179" name="Line 207"/>
              <p:cNvSpPr>
                <a:spLocks noChangeShapeType="1"/>
              </p:cNvSpPr>
              <p:nvPr/>
            </p:nvSpPr>
            <p:spPr bwMode="auto">
              <a:xfrm>
                <a:off x="4176" y="244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90127" name="Line 219"/>
            <p:cNvSpPr>
              <a:spLocks noChangeShapeType="1"/>
            </p:cNvSpPr>
            <p:nvPr/>
          </p:nvSpPr>
          <p:spPr bwMode="auto">
            <a:xfrm>
              <a:off x="3197" y="3218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90128" name="Line 220"/>
            <p:cNvSpPr>
              <a:spLocks noChangeShapeType="1"/>
            </p:cNvSpPr>
            <p:nvPr/>
          </p:nvSpPr>
          <p:spPr bwMode="auto">
            <a:xfrm>
              <a:off x="3216" y="3081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126" name="Text Box 76"/>
          <p:cNvSpPr txBox="1">
            <a:spLocks noChangeArrowheads="1"/>
          </p:cNvSpPr>
          <p:nvPr/>
        </p:nvSpPr>
        <p:spPr bwMode="auto">
          <a:xfrm>
            <a:off x="221793" y="159657"/>
            <a:ext cx="4320480" cy="402291"/>
          </a:xfrm>
          <a:prstGeom prst="rect">
            <a:avLst/>
          </a:prstGeom>
          <a:gradFill rotWithShape="0">
            <a:gsLst>
              <a:gs pos="0">
                <a:srgbClr val="5E1847"/>
              </a:gs>
              <a:gs pos="50000">
                <a:srgbClr val="CC3399"/>
              </a:gs>
              <a:gs pos="100000">
                <a:srgbClr val="5E1847"/>
              </a:gs>
            </a:gsLst>
            <a:lin ang="5400000" scaled="1"/>
          </a:gradFill>
          <a:ln w="19050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dirty="0">
                <a:solidFill>
                  <a:schemeClr val="bg1"/>
                </a:solidFill>
                <a:latin typeface="Times New Roman" pitchFamily="18" charset="0"/>
              </a:rPr>
              <a:t>中规模集成电路计数器的应用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297" grpId="0" autoUpdateAnimBg="0"/>
      <p:bldP spid="305300" grpId="0" animBg="1" autoUpdateAnimBg="0"/>
      <p:bldP spid="305360" grpId="0" animBg="1" autoUpdateAnimBg="0"/>
      <p:bldP spid="305362" grpId="0" autoUpdateAnimBg="0"/>
      <p:bldP spid="305363" grpId="0" animBg="1" autoUpdateAnimBg="0"/>
      <p:bldP spid="305366" grpId="0" autoUpdateAnimBg="0"/>
      <p:bldP spid="305367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934200" y="6553200"/>
            <a:ext cx="2209800" cy="304800"/>
          </a:xfrm>
        </p:spPr>
        <p:txBody>
          <a:bodyPr/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ROM</a:t>
            </a:r>
            <a:r>
              <a:rPr lang="zh-CN" altLang="en-US" sz="20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结构</a:t>
            </a:r>
          </a:p>
        </p:txBody>
      </p:sp>
      <p:graphicFrame>
        <p:nvGraphicFramePr>
          <p:cNvPr id="463875" name="Object 3"/>
          <p:cNvGraphicFramePr>
            <a:graphicFrameLocks noChangeAspect="1"/>
          </p:cNvGraphicFramePr>
          <p:nvPr/>
        </p:nvGraphicFramePr>
        <p:xfrm>
          <a:off x="109538" y="593725"/>
          <a:ext cx="4187825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位图图像" r:id="rId3" imgW="2343477" imgH="2771429" progId="PBrush">
                  <p:embed/>
                </p:oleObj>
              </mc:Choice>
              <mc:Fallback>
                <p:oleObj name="位图图像" r:id="rId3" imgW="2343477" imgH="2771429" progId="PBrus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8" y="593725"/>
                        <a:ext cx="4187825" cy="495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3876" name="Text Box 4"/>
          <p:cNvSpPr txBox="1">
            <a:spLocks noChangeArrowheads="1"/>
          </p:cNvSpPr>
          <p:nvPr/>
        </p:nvSpPr>
        <p:spPr bwMode="auto">
          <a:xfrm>
            <a:off x="152400" y="152400"/>
            <a:ext cx="3352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ROM</a:t>
            </a:r>
            <a:r>
              <a:rPr kumimoji="1" lang="zh-CN" altLang="en-US">
                <a:latin typeface="Times New Roman" pitchFamily="18" charset="0"/>
              </a:rPr>
              <a:t>的另一种表示形式</a:t>
            </a:r>
          </a:p>
        </p:txBody>
      </p:sp>
      <p:sp>
        <p:nvSpPr>
          <p:cNvPr id="463877" name="Text Box 5"/>
          <p:cNvSpPr txBox="1">
            <a:spLocks noChangeArrowheads="1"/>
          </p:cNvSpPr>
          <p:nvPr/>
        </p:nvSpPr>
        <p:spPr bwMode="auto">
          <a:xfrm>
            <a:off x="4572000" y="228600"/>
            <a:ext cx="4419600" cy="10064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kumimoji="1" lang="en-US" altLang="zh-CN">
                <a:latin typeface="Times New Roman" pitchFamily="18" charset="0"/>
              </a:rPr>
              <a:t>        </a:t>
            </a:r>
            <a:r>
              <a:rPr kumimoji="1" lang="zh-CN" altLang="en-US">
                <a:latin typeface="Times New Roman" pitchFamily="18" charset="0"/>
              </a:rPr>
              <a:t>如果把</a:t>
            </a:r>
            <a:r>
              <a:rPr kumimoji="1" lang="en-US" altLang="zh-CN">
                <a:latin typeface="Times New Roman" pitchFamily="18" charset="0"/>
                <a:cs typeface="Times New Roman" pitchFamily="18" charset="0"/>
              </a:rPr>
              <a:t>ROM</a:t>
            </a:r>
            <a:r>
              <a:rPr kumimoji="1" lang="zh-CN" altLang="en-US">
                <a:latin typeface="Times New Roman" pitchFamily="18" charset="0"/>
              </a:rPr>
              <a:t>看作组合逻辑电路，则地址码</a:t>
            </a:r>
            <a:r>
              <a:rPr kumimoji="1" lang="en-US" altLang="zh-CN">
                <a:latin typeface="Times New Roman" pitchFamily="18" charset="0"/>
              </a:rPr>
              <a:t>A</a:t>
            </a:r>
            <a:r>
              <a:rPr kumimoji="1" lang="en-US" altLang="zh-CN" baseline="-30000">
                <a:latin typeface="Times New Roman" pitchFamily="18" charset="0"/>
              </a:rPr>
              <a:t>1</a:t>
            </a:r>
            <a:r>
              <a:rPr kumimoji="1" lang="en-US" altLang="zh-CN">
                <a:latin typeface="Times New Roman" pitchFamily="18" charset="0"/>
              </a:rPr>
              <a:t>A</a:t>
            </a:r>
            <a:r>
              <a:rPr kumimoji="1" lang="en-US" altLang="zh-CN" baseline="-30000">
                <a:latin typeface="Times New Roman" pitchFamily="18" charset="0"/>
              </a:rPr>
              <a:t>0</a:t>
            </a:r>
            <a:r>
              <a:rPr kumimoji="1" lang="zh-CN" altLang="en-US">
                <a:latin typeface="Times New Roman" pitchFamily="18" charset="0"/>
              </a:rPr>
              <a:t>是输入变量，数据码</a:t>
            </a:r>
            <a:r>
              <a:rPr kumimoji="1" lang="en-US" altLang="zh-CN">
                <a:latin typeface="Times New Roman" pitchFamily="18" charset="0"/>
              </a:rPr>
              <a:t>D</a:t>
            </a:r>
            <a:r>
              <a:rPr kumimoji="1" lang="en-US" altLang="zh-CN" baseline="-30000">
                <a:latin typeface="Times New Roman" pitchFamily="18" charset="0"/>
              </a:rPr>
              <a:t>3</a:t>
            </a:r>
            <a:r>
              <a:rPr kumimoji="1" lang="en-US" altLang="zh-CN">
                <a:latin typeface="Times New Roman" pitchFamily="18" charset="0"/>
              </a:rPr>
              <a:t>~D</a:t>
            </a:r>
            <a:r>
              <a:rPr kumimoji="1" lang="en-US" altLang="zh-CN" baseline="-30000">
                <a:latin typeface="Times New Roman" pitchFamily="18" charset="0"/>
              </a:rPr>
              <a:t>0</a:t>
            </a:r>
            <a:r>
              <a:rPr kumimoji="1" lang="zh-CN" altLang="en-US">
                <a:latin typeface="Times New Roman" pitchFamily="18" charset="0"/>
              </a:rPr>
              <a:t>是输出变量。</a:t>
            </a:r>
          </a:p>
        </p:txBody>
      </p:sp>
      <p:graphicFrame>
        <p:nvGraphicFramePr>
          <p:cNvPr id="463878" name="Object 6"/>
          <p:cNvGraphicFramePr>
            <a:graphicFrameLocks noChangeAspect="1"/>
          </p:cNvGraphicFramePr>
          <p:nvPr/>
        </p:nvGraphicFramePr>
        <p:xfrm>
          <a:off x="4140200" y="3933825"/>
          <a:ext cx="31607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Equation" r:id="rId5" imgW="1701720" imgH="241200" progId="Equation.3">
                  <p:embed/>
                </p:oleObj>
              </mc:Choice>
              <mc:Fallback>
                <p:oleObj name="Equation" r:id="rId5" imgW="170172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3933825"/>
                        <a:ext cx="31607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3879" name="Object 7"/>
          <p:cNvGraphicFramePr>
            <a:graphicFrameLocks noChangeAspect="1"/>
          </p:cNvGraphicFramePr>
          <p:nvPr/>
        </p:nvGraphicFramePr>
        <p:xfrm>
          <a:off x="4140200" y="4543425"/>
          <a:ext cx="455136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Equation" r:id="rId7" imgW="2450880" imgH="241200" progId="Equation.3">
                  <p:embed/>
                </p:oleObj>
              </mc:Choice>
              <mc:Fallback>
                <p:oleObj name="Equation" r:id="rId7" imgW="2450880" imgH="24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4543425"/>
                        <a:ext cx="455136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3880" name="Object 8"/>
          <p:cNvGraphicFramePr>
            <a:graphicFrameLocks noChangeAspect="1"/>
          </p:cNvGraphicFramePr>
          <p:nvPr/>
        </p:nvGraphicFramePr>
        <p:xfrm>
          <a:off x="4165600" y="5076825"/>
          <a:ext cx="45275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Equation" r:id="rId9" imgW="2438280" imgH="241200" progId="Equation.3">
                  <p:embed/>
                </p:oleObj>
              </mc:Choice>
              <mc:Fallback>
                <p:oleObj name="Equation" r:id="rId9" imgW="2438280" imgH="24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5600" y="5076825"/>
                        <a:ext cx="452755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3881" name="Object 9"/>
          <p:cNvGraphicFramePr>
            <a:graphicFrameLocks noChangeAspect="1"/>
          </p:cNvGraphicFramePr>
          <p:nvPr/>
        </p:nvGraphicFramePr>
        <p:xfrm>
          <a:off x="4216400" y="5610225"/>
          <a:ext cx="318293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Equation" r:id="rId11" imgW="1714320" imgH="241200" progId="Equation.3">
                  <p:embed/>
                </p:oleObj>
              </mc:Choice>
              <mc:Fallback>
                <p:oleObj name="Equation" r:id="rId11" imgW="1714320" imgH="241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400" y="5610225"/>
                        <a:ext cx="3182938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3882" name="Object 10"/>
          <p:cNvGraphicFramePr>
            <a:graphicFrameLocks noChangeAspect="1"/>
          </p:cNvGraphicFramePr>
          <p:nvPr/>
        </p:nvGraphicFramePr>
        <p:xfrm>
          <a:off x="4495800" y="1541463"/>
          <a:ext cx="12969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Equation" r:id="rId13" imgW="698400" imgH="241200" progId="Equation.3">
                  <p:embed/>
                </p:oleObj>
              </mc:Choice>
              <mc:Fallback>
                <p:oleObj name="Equation" r:id="rId13" imgW="698400" imgH="241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541463"/>
                        <a:ext cx="1296988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3883" name="Object 11"/>
          <p:cNvGraphicFramePr>
            <a:graphicFrameLocks noChangeAspect="1"/>
          </p:cNvGraphicFramePr>
          <p:nvPr/>
        </p:nvGraphicFramePr>
        <p:xfrm>
          <a:off x="4495800" y="1981200"/>
          <a:ext cx="12969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Equation" r:id="rId15" imgW="698400" imgH="241200" progId="Equation.3">
                  <p:embed/>
                </p:oleObj>
              </mc:Choice>
              <mc:Fallback>
                <p:oleObj name="Equation" r:id="rId15" imgW="698400" imgH="241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981200"/>
                        <a:ext cx="1296988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3884" name="Object 12"/>
          <p:cNvGraphicFramePr>
            <a:graphicFrameLocks noChangeAspect="1"/>
          </p:cNvGraphicFramePr>
          <p:nvPr/>
        </p:nvGraphicFramePr>
        <p:xfrm>
          <a:off x="4484688" y="2438400"/>
          <a:ext cx="1320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Equation" r:id="rId17" imgW="711000" imgH="241200" progId="Equation.3">
                  <p:embed/>
                </p:oleObj>
              </mc:Choice>
              <mc:Fallback>
                <p:oleObj name="Equation" r:id="rId17" imgW="711000" imgH="241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4688" y="2438400"/>
                        <a:ext cx="1320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3885" name="Object 13"/>
          <p:cNvGraphicFramePr>
            <a:graphicFrameLocks noChangeAspect="1"/>
          </p:cNvGraphicFramePr>
          <p:nvPr/>
        </p:nvGraphicFramePr>
        <p:xfrm>
          <a:off x="4506913" y="2906713"/>
          <a:ext cx="129857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Equation" r:id="rId19" imgW="698400" imgH="228600" progId="Equation.3">
                  <p:embed/>
                </p:oleObj>
              </mc:Choice>
              <mc:Fallback>
                <p:oleObj name="Equation" r:id="rId19" imgW="69840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6913" y="2906713"/>
                        <a:ext cx="1298575" cy="43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3886" name="Text Box 14"/>
          <p:cNvSpPr txBox="1">
            <a:spLocks noChangeArrowheads="1"/>
          </p:cNvSpPr>
          <p:nvPr/>
        </p:nvSpPr>
        <p:spPr bwMode="auto">
          <a:xfrm>
            <a:off x="4500563" y="3429000"/>
            <a:ext cx="2590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solidFill>
                  <a:srgbClr val="0066FF"/>
                </a:solidFill>
                <a:latin typeface="Times New Roman" pitchFamily="18" charset="0"/>
              </a:rPr>
              <a:t>输出函数表达式：</a:t>
            </a:r>
          </a:p>
        </p:txBody>
      </p:sp>
      <p:sp>
        <p:nvSpPr>
          <p:cNvPr id="463887" name="Text Box 15"/>
          <p:cNvSpPr txBox="1">
            <a:spLocks noChangeArrowheads="1"/>
          </p:cNvSpPr>
          <p:nvPr/>
        </p:nvSpPr>
        <p:spPr bwMode="auto">
          <a:xfrm>
            <a:off x="4495800" y="1219200"/>
            <a:ext cx="25971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solidFill>
                  <a:srgbClr val="0066FF"/>
                </a:solidFill>
                <a:latin typeface="Times New Roman" pitchFamily="18" charset="0"/>
              </a:rPr>
              <a:t>译码部分表达式：</a:t>
            </a:r>
          </a:p>
        </p:txBody>
      </p:sp>
      <p:sp>
        <p:nvSpPr>
          <p:cNvPr id="463888" name="Text Box 16"/>
          <p:cNvSpPr txBox="1">
            <a:spLocks noChangeArrowheads="1"/>
          </p:cNvSpPr>
          <p:nvPr/>
        </p:nvSpPr>
        <p:spPr bwMode="auto">
          <a:xfrm>
            <a:off x="1258888" y="5661025"/>
            <a:ext cx="2232025" cy="739775"/>
          </a:xfrm>
          <a:prstGeom prst="rect">
            <a:avLst/>
          </a:prstGeom>
          <a:noFill/>
          <a:ln w="38100" cmpd="dbl" algn="ctr">
            <a:solidFill>
              <a:srgbClr val="FF33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altLang="zh-CN"/>
              <a:t>ROM</a:t>
            </a:r>
            <a:r>
              <a:rPr lang="zh-CN" altLang="en-US"/>
              <a:t>与阵列固定或阵列可编程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utoUpdateAnimBg="0"/>
      <p:bldP spid="463877" grpId="0" autoUpdateAnimBg="0"/>
      <p:bldP spid="463886" grpId="0" autoUpdateAnimBg="0"/>
      <p:bldP spid="463887" grpId="0" autoUpdateAnimBg="0"/>
      <p:bldP spid="46388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324600" y="6553200"/>
            <a:ext cx="2819400" cy="304800"/>
          </a:xfrm>
        </p:spPr>
        <p:txBody>
          <a:bodyPr/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ROM</a:t>
            </a:r>
            <a:r>
              <a:rPr lang="zh-CN" altLang="en-US" sz="20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应用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8600" y="533400"/>
            <a:ext cx="3276600" cy="396875"/>
            <a:chOff x="144" y="1152"/>
            <a:chExt cx="1728" cy="250"/>
          </a:xfrm>
        </p:grpSpPr>
        <p:sp>
          <p:nvSpPr>
            <p:cNvPr id="464900" name="Text Box 4"/>
            <p:cNvSpPr txBox="1">
              <a:spLocks noChangeArrowheads="1"/>
            </p:cNvSpPr>
            <p:nvPr/>
          </p:nvSpPr>
          <p:spPr bwMode="auto">
            <a:xfrm>
              <a:off x="144" y="1152"/>
              <a:ext cx="17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en-US" altLang="zh-CN" b="0">
                  <a:solidFill>
                    <a:srgbClr val="FF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●</a:t>
              </a:r>
              <a:r>
                <a:rPr kumimoji="1" lang="en-US" altLang="zh-CN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  <a:r>
                <a:rPr kumimoji="1" lang="zh-CN" altLang="en-US">
                  <a:latin typeface="Times New Roman" pitchFamily="18" charset="0"/>
                </a:rPr>
                <a:t>三、</a:t>
              </a:r>
              <a:r>
                <a:rPr kumimoji="1" lang="en-US" altLang="zh-CN">
                  <a:latin typeface="Times New Roman" pitchFamily="18" charset="0"/>
                </a:rPr>
                <a:t>ROM</a:t>
              </a:r>
              <a:r>
                <a:rPr kumimoji="1" lang="zh-CN" altLang="en-US">
                  <a:latin typeface="Times New Roman" pitchFamily="18" charset="0"/>
                </a:rPr>
                <a:t>的应用</a:t>
              </a:r>
            </a:p>
          </p:txBody>
        </p:sp>
        <p:sp>
          <p:nvSpPr>
            <p:cNvPr id="40973" name="Line 5"/>
            <p:cNvSpPr>
              <a:spLocks noChangeShapeType="1"/>
            </p:cNvSpPr>
            <p:nvPr/>
          </p:nvSpPr>
          <p:spPr bwMode="auto">
            <a:xfrm>
              <a:off x="240" y="1392"/>
              <a:ext cx="1152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0" y="1371600"/>
            <a:ext cx="3124200" cy="396875"/>
            <a:chOff x="144" y="1152"/>
            <a:chExt cx="1728" cy="250"/>
          </a:xfrm>
        </p:grpSpPr>
        <p:sp>
          <p:nvSpPr>
            <p:cNvPr id="464903" name="Text Box 7"/>
            <p:cNvSpPr txBox="1">
              <a:spLocks noChangeArrowheads="1"/>
            </p:cNvSpPr>
            <p:nvPr/>
          </p:nvSpPr>
          <p:spPr bwMode="auto">
            <a:xfrm>
              <a:off x="144" y="1152"/>
              <a:ext cx="17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en-US" altLang="zh-CN" b="0">
                  <a:solidFill>
                    <a:srgbClr val="FF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●</a:t>
              </a:r>
              <a:r>
                <a:rPr kumimoji="1" lang="en-US" altLang="zh-CN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>
                  <a:latin typeface="Times New Roman" pitchFamily="18" charset="0"/>
                </a:rPr>
                <a:t>1</a:t>
              </a:r>
              <a:r>
                <a:rPr kumimoji="1" lang="zh-CN" altLang="en-US">
                  <a:latin typeface="Times New Roman" pitchFamily="18" charset="0"/>
                </a:rPr>
                <a:t>、代码转换器</a:t>
              </a:r>
            </a:p>
          </p:txBody>
        </p:sp>
        <p:sp>
          <p:nvSpPr>
            <p:cNvPr id="40971" name="Line 8"/>
            <p:cNvSpPr>
              <a:spLocks noChangeShapeType="1"/>
            </p:cNvSpPr>
            <p:nvPr/>
          </p:nvSpPr>
          <p:spPr bwMode="auto">
            <a:xfrm>
              <a:off x="240" y="1392"/>
              <a:ext cx="1152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304800" y="2438400"/>
            <a:ext cx="1066800" cy="406400"/>
            <a:chOff x="240" y="480"/>
            <a:chExt cx="1488" cy="256"/>
          </a:xfrm>
        </p:grpSpPr>
        <p:sp>
          <p:nvSpPr>
            <p:cNvPr id="40968" name="Text Box 10"/>
            <p:cNvSpPr txBox="1">
              <a:spLocks noChangeArrowheads="1"/>
            </p:cNvSpPr>
            <p:nvPr/>
          </p:nvSpPr>
          <p:spPr bwMode="auto">
            <a:xfrm>
              <a:off x="240" y="480"/>
              <a:ext cx="1104" cy="256"/>
            </a:xfrm>
            <a:prstGeom prst="rect">
              <a:avLst/>
            </a:prstGeom>
            <a:gradFill rotWithShape="0">
              <a:gsLst>
                <a:gs pos="0">
                  <a:srgbClr val="470047"/>
                </a:gs>
                <a:gs pos="50000">
                  <a:srgbClr val="990099"/>
                </a:gs>
                <a:gs pos="100000">
                  <a:srgbClr val="470047"/>
                </a:gs>
              </a:gsLst>
              <a:lin ang="5400000" scaled="1"/>
            </a:gradFill>
            <a:ln w="9525">
              <a:solidFill>
                <a:srgbClr val="D60093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zh-CN" altLang="en-US">
                  <a:solidFill>
                    <a:schemeClr val="bg1"/>
                  </a:solidFill>
                  <a:latin typeface="Times New Roman" pitchFamily="18" charset="0"/>
                </a:rPr>
                <a:t>例</a:t>
              </a:r>
              <a:r>
                <a:rPr kumimoji="1" lang="en-US" altLang="zh-CN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0969" name="Line 11"/>
            <p:cNvSpPr>
              <a:spLocks noChangeShapeType="1"/>
            </p:cNvSpPr>
            <p:nvPr/>
          </p:nvSpPr>
          <p:spPr bwMode="auto">
            <a:xfrm>
              <a:off x="1344" y="605"/>
              <a:ext cx="384" cy="0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prstDash val="dash"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464908" name="Text Box 12"/>
          <p:cNvSpPr txBox="1">
            <a:spLocks noChangeArrowheads="1"/>
          </p:cNvSpPr>
          <p:nvPr/>
        </p:nvSpPr>
        <p:spPr bwMode="auto">
          <a:xfrm>
            <a:off x="1371600" y="2438400"/>
            <a:ext cx="6324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latin typeface="Times New Roman" pitchFamily="18" charset="0"/>
              </a:rPr>
              <a:t>试用</a:t>
            </a:r>
            <a:r>
              <a:rPr kumimoji="1" lang="en-US" altLang="zh-CN">
                <a:latin typeface="Times New Roman" pitchFamily="18" charset="0"/>
              </a:rPr>
              <a:t>ROM</a:t>
            </a:r>
            <a:r>
              <a:rPr kumimoji="1" lang="zh-CN" altLang="en-US">
                <a:latin typeface="Times New Roman" pitchFamily="18" charset="0"/>
              </a:rPr>
              <a:t>实现四位自然二进制码转换成四位循环码。</a:t>
            </a:r>
          </a:p>
        </p:txBody>
      </p:sp>
      <p:sp>
        <p:nvSpPr>
          <p:cNvPr id="464909" name="Text Box 13"/>
          <p:cNvSpPr txBox="1">
            <a:spLocks noChangeArrowheads="1"/>
          </p:cNvSpPr>
          <p:nvPr/>
        </p:nvSpPr>
        <p:spPr bwMode="auto">
          <a:xfrm>
            <a:off x="609600" y="3200400"/>
            <a:ext cx="77724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latin typeface="Times New Roman" pitchFamily="18" charset="0"/>
              </a:rPr>
              <a:t>解：四位自然二进制码为</a:t>
            </a:r>
            <a:r>
              <a:rPr kumimoji="1" lang="en-US" altLang="zh-CN">
                <a:latin typeface="Times New Roman" pitchFamily="18" charset="0"/>
              </a:rPr>
              <a:t>B</a:t>
            </a:r>
            <a:r>
              <a:rPr kumimoji="1" lang="en-US" altLang="zh-CN" baseline="-25000">
                <a:latin typeface="Times New Roman" pitchFamily="18" charset="0"/>
              </a:rPr>
              <a:t>3 </a:t>
            </a:r>
            <a:r>
              <a:rPr kumimoji="1" lang="en-US" altLang="zh-CN">
                <a:latin typeface="Times New Roman" pitchFamily="18" charset="0"/>
              </a:rPr>
              <a:t>B</a:t>
            </a:r>
            <a:r>
              <a:rPr kumimoji="1" lang="en-US" altLang="zh-CN" baseline="-25000">
                <a:latin typeface="Times New Roman" pitchFamily="18" charset="0"/>
              </a:rPr>
              <a:t>2</a:t>
            </a:r>
            <a:r>
              <a:rPr kumimoji="1" lang="en-US" altLang="zh-CN">
                <a:latin typeface="Times New Roman" pitchFamily="18" charset="0"/>
              </a:rPr>
              <a:t>B</a:t>
            </a:r>
            <a:r>
              <a:rPr kumimoji="1" lang="en-US" altLang="zh-CN" baseline="-25000">
                <a:latin typeface="Times New Roman" pitchFamily="18" charset="0"/>
              </a:rPr>
              <a:t>1 </a:t>
            </a:r>
            <a:r>
              <a:rPr kumimoji="1" lang="en-US" altLang="zh-CN">
                <a:latin typeface="Times New Roman" pitchFamily="18" charset="0"/>
              </a:rPr>
              <a:t>B</a:t>
            </a:r>
            <a:r>
              <a:rPr kumimoji="1" lang="en-US" altLang="zh-CN" baseline="-25000">
                <a:latin typeface="Times New Roman" pitchFamily="18" charset="0"/>
              </a:rPr>
              <a:t>0 </a:t>
            </a:r>
            <a:r>
              <a:rPr kumimoji="1" lang="zh-CN" altLang="en-US">
                <a:latin typeface="Times New Roman" pitchFamily="18" charset="0"/>
              </a:rPr>
              <a:t>，四位循环码为</a:t>
            </a:r>
            <a:r>
              <a:rPr kumimoji="1" lang="en-US" altLang="zh-CN">
                <a:latin typeface="Times New Roman" pitchFamily="18" charset="0"/>
              </a:rPr>
              <a:t>G</a:t>
            </a:r>
            <a:r>
              <a:rPr kumimoji="1" lang="en-US" altLang="zh-CN" baseline="-25000">
                <a:latin typeface="Times New Roman" pitchFamily="18" charset="0"/>
              </a:rPr>
              <a:t>3 </a:t>
            </a:r>
            <a:r>
              <a:rPr kumimoji="1" lang="en-US" altLang="zh-CN">
                <a:latin typeface="Times New Roman" pitchFamily="18" charset="0"/>
              </a:rPr>
              <a:t>G</a:t>
            </a:r>
            <a:r>
              <a:rPr kumimoji="1" lang="en-US" altLang="zh-CN" baseline="-25000">
                <a:latin typeface="Times New Roman" pitchFamily="18" charset="0"/>
              </a:rPr>
              <a:t>2 </a:t>
            </a:r>
            <a:r>
              <a:rPr kumimoji="1" lang="en-US" altLang="zh-CN">
                <a:latin typeface="Times New Roman" pitchFamily="18" charset="0"/>
              </a:rPr>
              <a:t>G</a:t>
            </a:r>
            <a:r>
              <a:rPr kumimoji="1" lang="en-US" altLang="zh-CN" baseline="-25000">
                <a:latin typeface="Times New Roman" pitchFamily="18" charset="0"/>
              </a:rPr>
              <a:t>1 </a:t>
            </a:r>
            <a:r>
              <a:rPr kumimoji="1" lang="en-US" altLang="zh-CN">
                <a:latin typeface="Times New Roman" pitchFamily="18" charset="0"/>
              </a:rPr>
              <a:t>G</a:t>
            </a:r>
            <a:r>
              <a:rPr kumimoji="1" lang="en-US" altLang="zh-CN" baseline="-25000">
                <a:latin typeface="Times New Roman" pitchFamily="18" charset="0"/>
              </a:rPr>
              <a:t>0</a:t>
            </a:r>
            <a:r>
              <a:rPr kumimoji="1" lang="en-US" altLang="zh-CN">
                <a:latin typeface="Times New Roman" pitchFamily="18" charset="0"/>
              </a:rPr>
              <a:t> </a:t>
            </a:r>
            <a:r>
              <a:rPr kumimoji="1" lang="zh-CN" altLang="en-US">
                <a:latin typeface="Times New Roman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4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4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908" grpId="0" autoUpdateAnimBg="0"/>
      <p:bldP spid="464909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7391400" y="6553200"/>
            <a:ext cx="1752600" cy="304800"/>
          </a:xfrm>
        </p:spPr>
        <p:txBody>
          <a:bodyPr/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20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转换器</a:t>
            </a:r>
          </a:p>
        </p:txBody>
      </p:sp>
      <p:graphicFrame>
        <p:nvGraphicFramePr>
          <p:cNvPr id="465923" name="Group 3"/>
          <p:cNvGraphicFramePr>
            <a:graphicFrameLocks noGrp="1"/>
          </p:cNvGraphicFramePr>
          <p:nvPr/>
        </p:nvGraphicFramePr>
        <p:xfrm>
          <a:off x="203200" y="304800"/>
          <a:ext cx="3779838" cy="6254750"/>
        </p:xfrm>
        <a:graphic>
          <a:graphicData uri="http://schemas.openxmlformats.org/drawingml/2006/table">
            <a:tbl>
              <a:tblPr/>
              <a:tblGrid>
                <a:gridCol w="50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22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  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  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 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  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  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 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466080" name="Group 160"/>
          <p:cNvGraphicFramePr>
            <a:graphicFrameLocks noGrp="1"/>
          </p:cNvGraphicFramePr>
          <p:nvPr/>
        </p:nvGraphicFramePr>
        <p:xfrm>
          <a:off x="4724400" y="0"/>
          <a:ext cx="3378200" cy="5095875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70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51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317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317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466410" name="Text Box 490"/>
          <p:cNvSpPr txBox="1">
            <a:spLocks noChangeArrowheads="1"/>
          </p:cNvSpPr>
          <p:nvPr/>
        </p:nvSpPr>
        <p:spPr bwMode="auto">
          <a:xfrm>
            <a:off x="6989763" y="5181600"/>
            <a:ext cx="12954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 sz="1800">
                <a:latin typeface="Times New Roman" pitchFamily="18" charset="0"/>
              </a:rPr>
              <a:t>G</a:t>
            </a:r>
            <a:r>
              <a:rPr kumimoji="1" lang="en-US" altLang="zh-CN" sz="1800" baseline="-25000">
                <a:latin typeface="Times New Roman" pitchFamily="18" charset="0"/>
              </a:rPr>
              <a:t>3 </a:t>
            </a:r>
            <a:r>
              <a:rPr kumimoji="1" lang="en-US" altLang="zh-CN" sz="1800">
                <a:latin typeface="Times New Roman" pitchFamily="18" charset="0"/>
              </a:rPr>
              <a:t>G</a:t>
            </a:r>
            <a:r>
              <a:rPr kumimoji="1" lang="en-US" altLang="zh-CN" sz="1800" baseline="-25000">
                <a:latin typeface="Times New Roman" pitchFamily="18" charset="0"/>
              </a:rPr>
              <a:t>2 </a:t>
            </a:r>
            <a:r>
              <a:rPr kumimoji="1" lang="en-US" altLang="zh-CN" sz="1800">
                <a:latin typeface="Times New Roman" pitchFamily="18" charset="0"/>
              </a:rPr>
              <a:t>G</a:t>
            </a:r>
            <a:r>
              <a:rPr kumimoji="1" lang="en-US" altLang="zh-CN" sz="1800" baseline="-25000">
                <a:latin typeface="Times New Roman" pitchFamily="18" charset="0"/>
              </a:rPr>
              <a:t>1</a:t>
            </a:r>
            <a:r>
              <a:rPr kumimoji="1" lang="en-US" altLang="zh-CN" sz="1800">
                <a:latin typeface="Times New Roman" pitchFamily="18" charset="0"/>
              </a:rPr>
              <a:t>G</a:t>
            </a:r>
            <a:r>
              <a:rPr kumimoji="1" lang="en-US" altLang="zh-CN" sz="1800" baseline="-25000">
                <a:latin typeface="Times New Roman" pitchFamily="18" charset="0"/>
              </a:rPr>
              <a:t>0</a:t>
            </a:r>
          </a:p>
        </p:txBody>
      </p:sp>
      <p:grpSp>
        <p:nvGrpSpPr>
          <p:cNvPr id="2" name="Group 491"/>
          <p:cNvGrpSpPr>
            <a:grpSpLocks/>
          </p:cNvGrpSpPr>
          <p:nvPr/>
        </p:nvGrpSpPr>
        <p:grpSpPr bwMode="auto">
          <a:xfrm>
            <a:off x="4713288" y="5181600"/>
            <a:ext cx="2362200" cy="366713"/>
            <a:chOff x="2880" y="3888"/>
            <a:chExt cx="1488" cy="231"/>
          </a:xfrm>
        </p:grpSpPr>
        <p:sp>
          <p:nvSpPr>
            <p:cNvPr id="7765" name="Text Box 492"/>
            <p:cNvSpPr txBox="1">
              <a:spLocks noChangeArrowheads="1"/>
            </p:cNvSpPr>
            <p:nvPr/>
          </p:nvSpPr>
          <p:spPr bwMode="auto">
            <a:xfrm>
              <a:off x="2880" y="3888"/>
              <a:ext cx="1488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 sz="1800">
                  <a:latin typeface="Times New Roman" pitchFamily="18" charset="0"/>
                </a:rPr>
                <a:t>B</a:t>
              </a:r>
              <a:r>
                <a:rPr kumimoji="1" lang="en-US" altLang="zh-CN" sz="1800" baseline="-25000">
                  <a:latin typeface="Times New Roman" pitchFamily="18" charset="0"/>
                </a:rPr>
                <a:t>3 </a:t>
              </a:r>
              <a:r>
                <a:rPr kumimoji="1" lang="en-US" altLang="zh-CN" sz="1800">
                  <a:latin typeface="Times New Roman" pitchFamily="18" charset="0"/>
                </a:rPr>
                <a:t>B</a:t>
              </a:r>
              <a:r>
                <a:rPr kumimoji="1" lang="en-US" altLang="zh-CN" sz="1800" baseline="-25000">
                  <a:latin typeface="Times New Roman" pitchFamily="18" charset="0"/>
                </a:rPr>
                <a:t>3 </a:t>
              </a:r>
              <a:r>
                <a:rPr kumimoji="1" lang="en-US" altLang="zh-CN" sz="1800">
                  <a:latin typeface="Times New Roman" pitchFamily="18" charset="0"/>
                </a:rPr>
                <a:t>B</a:t>
              </a:r>
              <a:r>
                <a:rPr kumimoji="1" lang="en-US" altLang="zh-CN" sz="1800" baseline="-25000">
                  <a:latin typeface="Times New Roman" pitchFamily="18" charset="0"/>
                </a:rPr>
                <a:t>2 </a:t>
              </a:r>
              <a:r>
                <a:rPr kumimoji="1" lang="en-US" altLang="zh-CN" sz="1800">
                  <a:latin typeface="Times New Roman" pitchFamily="18" charset="0"/>
                </a:rPr>
                <a:t>B</a:t>
              </a:r>
              <a:r>
                <a:rPr kumimoji="1" lang="en-US" altLang="zh-CN" sz="1800" baseline="-25000">
                  <a:latin typeface="Times New Roman" pitchFamily="18" charset="0"/>
                </a:rPr>
                <a:t>2 </a:t>
              </a:r>
              <a:r>
                <a:rPr kumimoji="1" lang="en-US" altLang="zh-CN" sz="1800">
                  <a:latin typeface="Times New Roman" pitchFamily="18" charset="0"/>
                </a:rPr>
                <a:t>B</a:t>
              </a:r>
              <a:r>
                <a:rPr kumimoji="1" lang="en-US" altLang="zh-CN" sz="1800" baseline="-25000">
                  <a:latin typeface="Times New Roman" pitchFamily="18" charset="0"/>
                </a:rPr>
                <a:t>1 </a:t>
              </a:r>
              <a:r>
                <a:rPr kumimoji="1" lang="en-US" altLang="zh-CN" sz="1800">
                  <a:latin typeface="Times New Roman" pitchFamily="18" charset="0"/>
                </a:rPr>
                <a:t>B</a:t>
              </a:r>
              <a:r>
                <a:rPr kumimoji="1" lang="en-US" altLang="zh-CN" sz="1800" baseline="-25000">
                  <a:latin typeface="Times New Roman" pitchFamily="18" charset="0"/>
                </a:rPr>
                <a:t>1 </a:t>
              </a:r>
              <a:r>
                <a:rPr kumimoji="1" lang="en-US" altLang="zh-CN" sz="1800">
                  <a:latin typeface="Times New Roman" pitchFamily="18" charset="0"/>
                </a:rPr>
                <a:t>B</a:t>
              </a:r>
              <a:r>
                <a:rPr kumimoji="1" lang="en-US" altLang="zh-CN" sz="1800" baseline="-25000">
                  <a:latin typeface="Times New Roman" pitchFamily="18" charset="0"/>
                </a:rPr>
                <a:t>0 </a:t>
              </a:r>
              <a:r>
                <a:rPr kumimoji="1" lang="en-US" altLang="zh-CN" sz="1800">
                  <a:latin typeface="Times New Roman" pitchFamily="18" charset="0"/>
                </a:rPr>
                <a:t>B</a:t>
              </a:r>
              <a:r>
                <a:rPr kumimoji="1" lang="en-US" altLang="zh-CN" sz="1800" baseline="-25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766" name="Line 493"/>
            <p:cNvSpPr>
              <a:spLocks noChangeShapeType="1"/>
            </p:cNvSpPr>
            <p:nvPr/>
          </p:nvSpPr>
          <p:spPr bwMode="auto">
            <a:xfrm>
              <a:off x="3120" y="3888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767" name="Line 494"/>
            <p:cNvSpPr>
              <a:spLocks noChangeShapeType="1"/>
            </p:cNvSpPr>
            <p:nvPr/>
          </p:nvSpPr>
          <p:spPr bwMode="auto">
            <a:xfrm>
              <a:off x="3456" y="3888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768" name="Line 495"/>
            <p:cNvSpPr>
              <a:spLocks noChangeShapeType="1"/>
            </p:cNvSpPr>
            <p:nvPr/>
          </p:nvSpPr>
          <p:spPr bwMode="auto">
            <a:xfrm>
              <a:off x="3792" y="3888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769" name="Line 496"/>
            <p:cNvSpPr>
              <a:spLocks noChangeShapeType="1"/>
            </p:cNvSpPr>
            <p:nvPr/>
          </p:nvSpPr>
          <p:spPr bwMode="auto">
            <a:xfrm>
              <a:off x="4128" y="3888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3" name="Group 497"/>
          <p:cNvGrpSpPr>
            <a:grpSpLocks/>
          </p:cNvGrpSpPr>
          <p:nvPr/>
        </p:nvGrpSpPr>
        <p:grpSpPr bwMode="auto">
          <a:xfrm>
            <a:off x="4924425" y="228600"/>
            <a:ext cx="1770063" cy="4662488"/>
            <a:chOff x="3102" y="144"/>
            <a:chExt cx="1115" cy="2937"/>
          </a:xfrm>
        </p:grpSpPr>
        <p:sp>
          <p:nvSpPr>
            <p:cNvPr id="7701" name="Oval 498"/>
            <p:cNvSpPr>
              <a:spLocks noChangeArrowheads="1"/>
            </p:cNvSpPr>
            <p:nvPr/>
          </p:nvSpPr>
          <p:spPr bwMode="auto">
            <a:xfrm>
              <a:off x="3518" y="144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702" name="Oval 499"/>
            <p:cNvSpPr>
              <a:spLocks noChangeArrowheads="1"/>
            </p:cNvSpPr>
            <p:nvPr/>
          </p:nvSpPr>
          <p:spPr bwMode="auto">
            <a:xfrm>
              <a:off x="3230" y="144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703" name="Oval 500"/>
            <p:cNvSpPr>
              <a:spLocks noChangeArrowheads="1"/>
            </p:cNvSpPr>
            <p:nvPr/>
          </p:nvSpPr>
          <p:spPr bwMode="auto">
            <a:xfrm>
              <a:off x="3854" y="144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704" name="Oval 501"/>
            <p:cNvSpPr>
              <a:spLocks noChangeArrowheads="1"/>
            </p:cNvSpPr>
            <p:nvPr/>
          </p:nvSpPr>
          <p:spPr bwMode="auto">
            <a:xfrm>
              <a:off x="4142" y="144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705" name="Oval 502"/>
            <p:cNvSpPr>
              <a:spLocks noChangeArrowheads="1"/>
            </p:cNvSpPr>
            <p:nvPr/>
          </p:nvSpPr>
          <p:spPr bwMode="auto">
            <a:xfrm>
              <a:off x="3230" y="336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706" name="Oval 503"/>
            <p:cNvSpPr>
              <a:spLocks noChangeArrowheads="1"/>
            </p:cNvSpPr>
            <p:nvPr/>
          </p:nvSpPr>
          <p:spPr bwMode="auto">
            <a:xfrm>
              <a:off x="3518" y="336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707" name="Oval 504"/>
            <p:cNvSpPr>
              <a:spLocks noChangeArrowheads="1"/>
            </p:cNvSpPr>
            <p:nvPr/>
          </p:nvSpPr>
          <p:spPr bwMode="auto">
            <a:xfrm>
              <a:off x="3854" y="336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708" name="Oval 505"/>
            <p:cNvSpPr>
              <a:spLocks noChangeArrowheads="1"/>
            </p:cNvSpPr>
            <p:nvPr/>
          </p:nvSpPr>
          <p:spPr bwMode="auto">
            <a:xfrm>
              <a:off x="3998" y="336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709" name="Oval 506"/>
            <p:cNvSpPr>
              <a:spLocks noChangeArrowheads="1"/>
            </p:cNvSpPr>
            <p:nvPr/>
          </p:nvSpPr>
          <p:spPr bwMode="auto">
            <a:xfrm>
              <a:off x="3230" y="528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710" name="Oval 507"/>
            <p:cNvSpPr>
              <a:spLocks noChangeArrowheads="1"/>
            </p:cNvSpPr>
            <p:nvPr/>
          </p:nvSpPr>
          <p:spPr bwMode="auto">
            <a:xfrm>
              <a:off x="3518" y="528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711" name="Oval 508"/>
            <p:cNvSpPr>
              <a:spLocks noChangeArrowheads="1"/>
            </p:cNvSpPr>
            <p:nvPr/>
          </p:nvSpPr>
          <p:spPr bwMode="auto">
            <a:xfrm>
              <a:off x="3710" y="528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712" name="Oval 509"/>
            <p:cNvSpPr>
              <a:spLocks noChangeArrowheads="1"/>
            </p:cNvSpPr>
            <p:nvPr/>
          </p:nvSpPr>
          <p:spPr bwMode="auto">
            <a:xfrm>
              <a:off x="4142" y="528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713" name="Oval 510"/>
            <p:cNvSpPr>
              <a:spLocks noChangeArrowheads="1"/>
            </p:cNvSpPr>
            <p:nvPr/>
          </p:nvSpPr>
          <p:spPr bwMode="auto">
            <a:xfrm>
              <a:off x="3527" y="720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714" name="Oval 511"/>
            <p:cNvSpPr>
              <a:spLocks noChangeArrowheads="1"/>
            </p:cNvSpPr>
            <p:nvPr/>
          </p:nvSpPr>
          <p:spPr bwMode="auto">
            <a:xfrm>
              <a:off x="3230" y="720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715" name="Oval 512"/>
            <p:cNvSpPr>
              <a:spLocks noChangeArrowheads="1"/>
            </p:cNvSpPr>
            <p:nvPr/>
          </p:nvSpPr>
          <p:spPr bwMode="auto">
            <a:xfrm>
              <a:off x="3710" y="720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716" name="Oval 513"/>
            <p:cNvSpPr>
              <a:spLocks noChangeArrowheads="1"/>
            </p:cNvSpPr>
            <p:nvPr/>
          </p:nvSpPr>
          <p:spPr bwMode="auto">
            <a:xfrm>
              <a:off x="3998" y="720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717" name="Oval 514"/>
            <p:cNvSpPr>
              <a:spLocks noChangeArrowheads="1"/>
            </p:cNvSpPr>
            <p:nvPr/>
          </p:nvSpPr>
          <p:spPr bwMode="auto">
            <a:xfrm>
              <a:off x="3385" y="1114"/>
              <a:ext cx="93" cy="53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718" name="Oval 515"/>
            <p:cNvSpPr>
              <a:spLocks noChangeArrowheads="1"/>
            </p:cNvSpPr>
            <p:nvPr/>
          </p:nvSpPr>
          <p:spPr bwMode="auto">
            <a:xfrm>
              <a:off x="3230" y="1104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719" name="Oval 516"/>
            <p:cNvSpPr>
              <a:spLocks noChangeArrowheads="1"/>
            </p:cNvSpPr>
            <p:nvPr/>
          </p:nvSpPr>
          <p:spPr bwMode="auto">
            <a:xfrm>
              <a:off x="3854" y="1104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720" name="Oval 517"/>
            <p:cNvSpPr>
              <a:spLocks noChangeArrowheads="1"/>
            </p:cNvSpPr>
            <p:nvPr/>
          </p:nvSpPr>
          <p:spPr bwMode="auto">
            <a:xfrm>
              <a:off x="3998" y="1104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721" name="Oval 518"/>
            <p:cNvSpPr>
              <a:spLocks noChangeArrowheads="1"/>
            </p:cNvSpPr>
            <p:nvPr/>
          </p:nvSpPr>
          <p:spPr bwMode="auto">
            <a:xfrm>
              <a:off x="3392" y="912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722" name="Oval 519"/>
            <p:cNvSpPr>
              <a:spLocks noChangeArrowheads="1"/>
            </p:cNvSpPr>
            <p:nvPr/>
          </p:nvSpPr>
          <p:spPr bwMode="auto">
            <a:xfrm>
              <a:off x="3230" y="912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723" name="Oval 520"/>
            <p:cNvSpPr>
              <a:spLocks noChangeArrowheads="1"/>
            </p:cNvSpPr>
            <p:nvPr/>
          </p:nvSpPr>
          <p:spPr bwMode="auto">
            <a:xfrm>
              <a:off x="3854" y="912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724" name="Oval 521"/>
            <p:cNvSpPr>
              <a:spLocks noChangeArrowheads="1"/>
            </p:cNvSpPr>
            <p:nvPr/>
          </p:nvSpPr>
          <p:spPr bwMode="auto">
            <a:xfrm>
              <a:off x="4142" y="912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725" name="Oval 522"/>
            <p:cNvSpPr>
              <a:spLocks noChangeArrowheads="1"/>
            </p:cNvSpPr>
            <p:nvPr/>
          </p:nvSpPr>
          <p:spPr bwMode="auto">
            <a:xfrm>
              <a:off x="3230" y="1296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726" name="Oval 523"/>
            <p:cNvSpPr>
              <a:spLocks noChangeArrowheads="1"/>
            </p:cNvSpPr>
            <p:nvPr/>
          </p:nvSpPr>
          <p:spPr bwMode="auto">
            <a:xfrm>
              <a:off x="3395" y="1305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727" name="Oval 524"/>
            <p:cNvSpPr>
              <a:spLocks noChangeArrowheads="1"/>
            </p:cNvSpPr>
            <p:nvPr/>
          </p:nvSpPr>
          <p:spPr bwMode="auto">
            <a:xfrm>
              <a:off x="3710" y="1296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728" name="Oval 525"/>
            <p:cNvSpPr>
              <a:spLocks noChangeArrowheads="1"/>
            </p:cNvSpPr>
            <p:nvPr/>
          </p:nvSpPr>
          <p:spPr bwMode="auto">
            <a:xfrm>
              <a:off x="4142" y="1296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729" name="Oval 526"/>
            <p:cNvSpPr>
              <a:spLocks noChangeArrowheads="1"/>
            </p:cNvSpPr>
            <p:nvPr/>
          </p:nvSpPr>
          <p:spPr bwMode="auto">
            <a:xfrm>
              <a:off x="3385" y="1488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730" name="Oval 527"/>
            <p:cNvSpPr>
              <a:spLocks noChangeArrowheads="1"/>
            </p:cNvSpPr>
            <p:nvPr/>
          </p:nvSpPr>
          <p:spPr bwMode="auto">
            <a:xfrm>
              <a:off x="3230" y="1488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731" name="Oval 528"/>
            <p:cNvSpPr>
              <a:spLocks noChangeArrowheads="1"/>
            </p:cNvSpPr>
            <p:nvPr/>
          </p:nvSpPr>
          <p:spPr bwMode="auto">
            <a:xfrm>
              <a:off x="3710" y="1488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732" name="Oval 529"/>
            <p:cNvSpPr>
              <a:spLocks noChangeArrowheads="1"/>
            </p:cNvSpPr>
            <p:nvPr/>
          </p:nvSpPr>
          <p:spPr bwMode="auto">
            <a:xfrm>
              <a:off x="3998" y="1488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733" name="Oval 530"/>
            <p:cNvSpPr>
              <a:spLocks noChangeArrowheads="1"/>
            </p:cNvSpPr>
            <p:nvPr/>
          </p:nvSpPr>
          <p:spPr bwMode="auto">
            <a:xfrm>
              <a:off x="3518" y="1659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734" name="Oval 531"/>
            <p:cNvSpPr>
              <a:spLocks noChangeArrowheads="1"/>
            </p:cNvSpPr>
            <p:nvPr/>
          </p:nvSpPr>
          <p:spPr bwMode="auto">
            <a:xfrm>
              <a:off x="3102" y="1668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735" name="Oval 532"/>
            <p:cNvSpPr>
              <a:spLocks noChangeArrowheads="1"/>
            </p:cNvSpPr>
            <p:nvPr/>
          </p:nvSpPr>
          <p:spPr bwMode="auto">
            <a:xfrm>
              <a:off x="3854" y="1659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736" name="Oval 533"/>
            <p:cNvSpPr>
              <a:spLocks noChangeArrowheads="1"/>
            </p:cNvSpPr>
            <p:nvPr/>
          </p:nvSpPr>
          <p:spPr bwMode="auto">
            <a:xfrm>
              <a:off x="4142" y="1659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737" name="Oval 534"/>
            <p:cNvSpPr>
              <a:spLocks noChangeArrowheads="1"/>
            </p:cNvSpPr>
            <p:nvPr/>
          </p:nvSpPr>
          <p:spPr bwMode="auto">
            <a:xfrm>
              <a:off x="3102" y="1860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738" name="Oval 535"/>
            <p:cNvSpPr>
              <a:spLocks noChangeArrowheads="1"/>
            </p:cNvSpPr>
            <p:nvPr/>
          </p:nvSpPr>
          <p:spPr bwMode="auto">
            <a:xfrm>
              <a:off x="3518" y="1851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739" name="Oval 536"/>
            <p:cNvSpPr>
              <a:spLocks noChangeArrowheads="1"/>
            </p:cNvSpPr>
            <p:nvPr/>
          </p:nvSpPr>
          <p:spPr bwMode="auto">
            <a:xfrm>
              <a:off x="3854" y="1851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740" name="Oval 537"/>
            <p:cNvSpPr>
              <a:spLocks noChangeArrowheads="1"/>
            </p:cNvSpPr>
            <p:nvPr/>
          </p:nvSpPr>
          <p:spPr bwMode="auto">
            <a:xfrm>
              <a:off x="3998" y="1851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741" name="Oval 538"/>
            <p:cNvSpPr>
              <a:spLocks noChangeArrowheads="1"/>
            </p:cNvSpPr>
            <p:nvPr/>
          </p:nvSpPr>
          <p:spPr bwMode="auto">
            <a:xfrm>
              <a:off x="3102" y="2052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742" name="Oval 539"/>
            <p:cNvSpPr>
              <a:spLocks noChangeArrowheads="1"/>
            </p:cNvSpPr>
            <p:nvPr/>
          </p:nvSpPr>
          <p:spPr bwMode="auto">
            <a:xfrm>
              <a:off x="3518" y="2043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743" name="Oval 540"/>
            <p:cNvSpPr>
              <a:spLocks noChangeArrowheads="1"/>
            </p:cNvSpPr>
            <p:nvPr/>
          </p:nvSpPr>
          <p:spPr bwMode="auto">
            <a:xfrm>
              <a:off x="3710" y="2043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744" name="Oval 541"/>
            <p:cNvSpPr>
              <a:spLocks noChangeArrowheads="1"/>
            </p:cNvSpPr>
            <p:nvPr/>
          </p:nvSpPr>
          <p:spPr bwMode="auto">
            <a:xfrm>
              <a:off x="4142" y="2043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745" name="Oval 542"/>
            <p:cNvSpPr>
              <a:spLocks noChangeArrowheads="1"/>
            </p:cNvSpPr>
            <p:nvPr/>
          </p:nvSpPr>
          <p:spPr bwMode="auto">
            <a:xfrm>
              <a:off x="3527" y="2235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746" name="Oval 543"/>
            <p:cNvSpPr>
              <a:spLocks noChangeArrowheads="1"/>
            </p:cNvSpPr>
            <p:nvPr/>
          </p:nvSpPr>
          <p:spPr bwMode="auto">
            <a:xfrm>
              <a:off x="3102" y="2244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747" name="Oval 544"/>
            <p:cNvSpPr>
              <a:spLocks noChangeArrowheads="1"/>
            </p:cNvSpPr>
            <p:nvPr/>
          </p:nvSpPr>
          <p:spPr bwMode="auto">
            <a:xfrm>
              <a:off x="3710" y="2235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748" name="Oval 545"/>
            <p:cNvSpPr>
              <a:spLocks noChangeArrowheads="1"/>
            </p:cNvSpPr>
            <p:nvPr/>
          </p:nvSpPr>
          <p:spPr bwMode="auto">
            <a:xfrm>
              <a:off x="3998" y="2235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749" name="Oval 546"/>
            <p:cNvSpPr>
              <a:spLocks noChangeArrowheads="1"/>
            </p:cNvSpPr>
            <p:nvPr/>
          </p:nvSpPr>
          <p:spPr bwMode="auto">
            <a:xfrm>
              <a:off x="3404" y="2619"/>
              <a:ext cx="93" cy="53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750" name="Oval 547"/>
            <p:cNvSpPr>
              <a:spLocks noChangeArrowheads="1"/>
            </p:cNvSpPr>
            <p:nvPr/>
          </p:nvSpPr>
          <p:spPr bwMode="auto">
            <a:xfrm>
              <a:off x="3102" y="2628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751" name="Oval 548"/>
            <p:cNvSpPr>
              <a:spLocks noChangeArrowheads="1"/>
            </p:cNvSpPr>
            <p:nvPr/>
          </p:nvSpPr>
          <p:spPr bwMode="auto">
            <a:xfrm>
              <a:off x="3854" y="2619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752" name="Oval 549"/>
            <p:cNvSpPr>
              <a:spLocks noChangeArrowheads="1"/>
            </p:cNvSpPr>
            <p:nvPr/>
          </p:nvSpPr>
          <p:spPr bwMode="auto">
            <a:xfrm>
              <a:off x="3998" y="2619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753" name="Oval 550"/>
            <p:cNvSpPr>
              <a:spLocks noChangeArrowheads="1"/>
            </p:cNvSpPr>
            <p:nvPr/>
          </p:nvSpPr>
          <p:spPr bwMode="auto">
            <a:xfrm>
              <a:off x="3392" y="2427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754" name="Oval 551"/>
            <p:cNvSpPr>
              <a:spLocks noChangeArrowheads="1"/>
            </p:cNvSpPr>
            <p:nvPr/>
          </p:nvSpPr>
          <p:spPr bwMode="auto">
            <a:xfrm>
              <a:off x="3102" y="2436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755" name="Oval 552"/>
            <p:cNvSpPr>
              <a:spLocks noChangeArrowheads="1"/>
            </p:cNvSpPr>
            <p:nvPr/>
          </p:nvSpPr>
          <p:spPr bwMode="auto">
            <a:xfrm>
              <a:off x="3854" y="2427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756" name="Oval 553"/>
            <p:cNvSpPr>
              <a:spLocks noChangeArrowheads="1"/>
            </p:cNvSpPr>
            <p:nvPr/>
          </p:nvSpPr>
          <p:spPr bwMode="auto">
            <a:xfrm>
              <a:off x="4142" y="2427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757" name="Oval 554"/>
            <p:cNvSpPr>
              <a:spLocks noChangeArrowheads="1"/>
            </p:cNvSpPr>
            <p:nvPr/>
          </p:nvSpPr>
          <p:spPr bwMode="auto">
            <a:xfrm>
              <a:off x="3102" y="2820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758" name="Oval 555"/>
            <p:cNvSpPr>
              <a:spLocks noChangeArrowheads="1"/>
            </p:cNvSpPr>
            <p:nvPr/>
          </p:nvSpPr>
          <p:spPr bwMode="auto">
            <a:xfrm>
              <a:off x="3395" y="2820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759" name="Oval 556"/>
            <p:cNvSpPr>
              <a:spLocks noChangeArrowheads="1"/>
            </p:cNvSpPr>
            <p:nvPr/>
          </p:nvSpPr>
          <p:spPr bwMode="auto">
            <a:xfrm>
              <a:off x="3710" y="2811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760" name="Oval 557"/>
            <p:cNvSpPr>
              <a:spLocks noChangeArrowheads="1"/>
            </p:cNvSpPr>
            <p:nvPr/>
          </p:nvSpPr>
          <p:spPr bwMode="auto">
            <a:xfrm>
              <a:off x="4142" y="2811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761" name="Oval 558"/>
            <p:cNvSpPr>
              <a:spLocks noChangeArrowheads="1"/>
            </p:cNvSpPr>
            <p:nvPr/>
          </p:nvSpPr>
          <p:spPr bwMode="auto">
            <a:xfrm>
              <a:off x="3385" y="3003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762" name="Oval 559"/>
            <p:cNvSpPr>
              <a:spLocks noChangeArrowheads="1"/>
            </p:cNvSpPr>
            <p:nvPr/>
          </p:nvSpPr>
          <p:spPr bwMode="auto">
            <a:xfrm>
              <a:off x="3102" y="3012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763" name="Oval 560"/>
            <p:cNvSpPr>
              <a:spLocks noChangeArrowheads="1"/>
            </p:cNvSpPr>
            <p:nvPr/>
          </p:nvSpPr>
          <p:spPr bwMode="auto">
            <a:xfrm>
              <a:off x="3710" y="3003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764" name="Oval 561"/>
            <p:cNvSpPr>
              <a:spLocks noChangeArrowheads="1"/>
            </p:cNvSpPr>
            <p:nvPr/>
          </p:nvSpPr>
          <p:spPr bwMode="auto">
            <a:xfrm>
              <a:off x="3998" y="3003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4" name="Group 562"/>
          <p:cNvGrpSpPr>
            <a:grpSpLocks/>
          </p:cNvGrpSpPr>
          <p:nvPr/>
        </p:nvGrpSpPr>
        <p:grpSpPr bwMode="auto">
          <a:xfrm>
            <a:off x="7794625" y="533400"/>
            <a:ext cx="155575" cy="152400"/>
            <a:chOff x="3118" y="3984"/>
            <a:chExt cx="98" cy="96"/>
          </a:xfrm>
        </p:grpSpPr>
        <p:sp>
          <p:nvSpPr>
            <p:cNvPr id="7699" name="Line 563"/>
            <p:cNvSpPr>
              <a:spLocks noChangeShapeType="1"/>
            </p:cNvSpPr>
            <p:nvPr/>
          </p:nvSpPr>
          <p:spPr bwMode="auto">
            <a:xfrm flipH="1">
              <a:off x="3118" y="3984"/>
              <a:ext cx="98" cy="9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700" name="Line 564"/>
            <p:cNvSpPr>
              <a:spLocks noChangeShapeType="1"/>
            </p:cNvSpPr>
            <p:nvPr/>
          </p:nvSpPr>
          <p:spPr bwMode="auto">
            <a:xfrm>
              <a:off x="3120" y="3984"/>
              <a:ext cx="96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5" name="Group 565"/>
          <p:cNvGrpSpPr>
            <a:grpSpLocks/>
          </p:cNvGrpSpPr>
          <p:nvPr/>
        </p:nvGrpSpPr>
        <p:grpSpPr bwMode="auto">
          <a:xfrm>
            <a:off x="7566025" y="838200"/>
            <a:ext cx="155575" cy="152400"/>
            <a:chOff x="3118" y="3984"/>
            <a:chExt cx="98" cy="96"/>
          </a:xfrm>
        </p:grpSpPr>
        <p:sp>
          <p:nvSpPr>
            <p:cNvPr id="7697" name="Line 566"/>
            <p:cNvSpPr>
              <a:spLocks noChangeShapeType="1"/>
            </p:cNvSpPr>
            <p:nvPr/>
          </p:nvSpPr>
          <p:spPr bwMode="auto">
            <a:xfrm flipH="1">
              <a:off x="3118" y="3984"/>
              <a:ext cx="98" cy="9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698" name="Line 567"/>
            <p:cNvSpPr>
              <a:spLocks noChangeShapeType="1"/>
            </p:cNvSpPr>
            <p:nvPr/>
          </p:nvSpPr>
          <p:spPr bwMode="auto">
            <a:xfrm>
              <a:off x="3120" y="3984"/>
              <a:ext cx="96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6" name="Group 568"/>
          <p:cNvGrpSpPr>
            <a:grpSpLocks/>
          </p:cNvGrpSpPr>
          <p:nvPr/>
        </p:nvGrpSpPr>
        <p:grpSpPr bwMode="auto">
          <a:xfrm>
            <a:off x="7794625" y="838200"/>
            <a:ext cx="155575" cy="152400"/>
            <a:chOff x="3118" y="3984"/>
            <a:chExt cx="98" cy="96"/>
          </a:xfrm>
        </p:grpSpPr>
        <p:sp>
          <p:nvSpPr>
            <p:cNvPr id="7695" name="Line 569"/>
            <p:cNvSpPr>
              <a:spLocks noChangeShapeType="1"/>
            </p:cNvSpPr>
            <p:nvPr/>
          </p:nvSpPr>
          <p:spPr bwMode="auto">
            <a:xfrm flipH="1">
              <a:off x="3118" y="3984"/>
              <a:ext cx="98" cy="9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696" name="Line 570"/>
            <p:cNvSpPr>
              <a:spLocks noChangeShapeType="1"/>
            </p:cNvSpPr>
            <p:nvPr/>
          </p:nvSpPr>
          <p:spPr bwMode="auto">
            <a:xfrm>
              <a:off x="3120" y="3984"/>
              <a:ext cx="96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7" name="Group 571"/>
          <p:cNvGrpSpPr>
            <a:grpSpLocks/>
          </p:cNvGrpSpPr>
          <p:nvPr/>
        </p:nvGrpSpPr>
        <p:grpSpPr bwMode="auto">
          <a:xfrm>
            <a:off x="7543800" y="1143000"/>
            <a:ext cx="155575" cy="152400"/>
            <a:chOff x="3118" y="3984"/>
            <a:chExt cx="98" cy="96"/>
          </a:xfrm>
        </p:grpSpPr>
        <p:sp>
          <p:nvSpPr>
            <p:cNvPr id="7693" name="Line 572"/>
            <p:cNvSpPr>
              <a:spLocks noChangeShapeType="1"/>
            </p:cNvSpPr>
            <p:nvPr/>
          </p:nvSpPr>
          <p:spPr bwMode="auto">
            <a:xfrm flipH="1">
              <a:off x="3118" y="3984"/>
              <a:ext cx="98" cy="9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694" name="Line 573"/>
            <p:cNvSpPr>
              <a:spLocks noChangeShapeType="1"/>
            </p:cNvSpPr>
            <p:nvPr/>
          </p:nvSpPr>
          <p:spPr bwMode="auto">
            <a:xfrm>
              <a:off x="3120" y="3984"/>
              <a:ext cx="96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8" name="Group 574"/>
          <p:cNvGrpSpPr>
            <a:grpSpLocks/>
          </p:cNvGrpSpPr>
          <p:nvPr/>
        </p:nvGrpSpPr>
        <p:grpSpPr bwMode="auto">
          <a:xfrm>
            <a:off x="7304088" y="1447800"/>
            <a:ext cx="155575" cy="152400"/>
            <a:chOff x="3118" y="3984"/>
            <a:chExt cx="98" cy="96"/>
          </a:xfrm>
        </p:grpSpPr>
        <p:sp>
          <p:nvSpPr>
            <p:cNvPr id="7691" name="Line 575"/>
            <p:cNvSpPr>
              <a:spLocks noChangeShapeType="1"/>
            </p:cNvSpPr>
            <p:nvPr/>
          </p:nvSpPr>
          <p:spPr bwMode="auto">
            <a:xfrm flipH="1">
              <a:off x="3118" y="3984"/>
              <a:ext cx="98" cy="9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692" name="Line 576"/>
            <p:cNvSpPr>
              <a:spLocks noChangeShapeType="1"/>
            </p:cNvSpPr>
            <p:nvPr/>
          </p:nvSpPr>
          <p:spPr bwMode="auto">
            <a:xfrm>
              <a:off x="3120" y="3984"/>
              <a:ext cx="96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9" name="Group 577"/>
          <p:cNvGrpSpPr>
            <a:grpSpLocks/>
          </p:cNvGrpSpPr>
          <p:nvPr/>
        </p:nvGrpSpPr>
        <p:grpSpPr bwMode="auto">
          <a:xfrm>
            <a:off x="7566025" y="1447800"/>
            <a:ext cx="155575" cy="152400"/>
            <a:chOff x="3118" y="3984"/>
            <a:chExt cx="98" cy="96"/>
          </a:xfrm>
        </p:grpSpPr>
        <p:sp>
          <p:nvSpPr>
            <p:cNvPr id="7689" name="Line 578"/>
            <p:cNvSpPr>
              <a:spLocks noChangeShapeType="1"/>
            </p:cNvSpPr>
            <p:nvPr/>
          </p:nvSpPr>
          <p:spPr bwMode="auto">
            <a:xfrm flipH="1">
              <a:off x="3118" y="3984"/>
              <a:ext cx="98" cy="9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690" name="Line 579"/>
            <p:cNvSpPr>
              <a:spLocks noChangeShapeType="1"/>
            </p:cNvSpPr>
            <p:nvPr/>
          </p:nvSpPr>
          <p:spPr bwMode="auto">
            <a:xfrm>
              <a:off x="3120" y="3984"/>
              <a:ext cx="96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10" name="Group 580"/>
          <p:cNvGrpSpPr>
            <a:grpSpLocks/>
          </p:cNvGrpSpPr>
          <p:nvPr/>
        </p:nvGrpSpPr>
        <p:grpSpPr bwMode="auto">
          <a:xfrm>
            <a:off x="7304088" y="1752600"/>
            <a:ext cx="155575" cy="152400"/>
            <a:chOff x="3118" y="3984"/>
            <a:chExt cx="98" cy="96"/>
          </a:xfrm>
        </p:grpSpPr>
        <p:sp>
          <p:nvSpPr>
            <p:cNvPr id="7687" name="Line 581"/>
            <p:cNvSpPr>
              <a:spLocks noChangeShapeType="1"/>
            </p:cNvSpPr>
            <p:nvPr/>
          </p:nvSpPr>
          <p:spPr bwMode="auto">
            <a:xfrm flipH="1">
              <a:off x="3118" y="3984"/>
              <a:ext cx="98" cy="9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688" name="Line 582"/>
            <p:cNvSpPr>
              <a:spLocks noChangeShapeType="1"/>
            </p:cNvSpPr>
            <p:nvPr/>
          </p:nvSpPr>
          <p:spPr bwMode="auto">
            <a:xfrm>
              <a:off x="3120" y="3984"/>
              <a:ext cx="96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11" name="Group 583"/>
          <p:cNvGrpSpPr>
            <a:grpSpLocks/>
          </p:cNvGrpSpPr>
          <p:nvPr/>
        </p:nvGrpSpPr>
        <p:grpSpPr bwMode="auto">
          <a:xfrm>
            <a:off x="7543800" y="1752600"/>
            <a:ext cx="155575" cy="152400"/>
            <a:chOff x="3118" y="3984"/>
            <a:chExt cx="98" cy="96"/>
          </a:xfrm>
        </p:grpSpPr>
        <p:sp>
          <p:nvSpPr>
            <p:cNvPr id="7685" name="Line 584"/>
            <p:cNvSpPr>
              <a:spLocks noChangeShapeType="1"/>
            </p:cNvSpPr>
            <p:nvPr/>
          </p:nvSpPr>
          <p:spPr bwMode="auto">
            <a:xfrm flipH="1">
              <a:off x="3118" y="3984"/>
              <a:ext cx="98" cy="9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686" name="Line 585"/>
            <p:cNvSpPr>
              <a:spLocks noChangeShapeType="1"/>
            </p:cNvSpPr>
            <p:nvPr/>
          </p:nvSpPr>
          <p:spPr bwMode="auto">
            <a:xfrm>
              <a:off x="3120" y="3984"/>
              <a:ext cx="96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12" name="Group 586"/>
          <p:cNvGrpSpPr>
            <a:grpSpLocks/>
          </p:cNvGrpSpPr>
          <p:nvPr/>
        </p:nvGrpSpPr>
        <p:grpSpPr bwMode="auto">
          <a:xfrm>
            <a:off x="7794625" y="1752600"/>
            <a:ext cx="155575" cy="152400"/>
            <a:chOff x="3118" y="3984"/>
            <a:chExt cx="98" cy="96"/>
          </a:xfrm>
        </p:grpSpPr>
        <p:sp>
          <p:nvSpPr>
            <p:cNvPr id="7683" name="Line 587"/>
            <p:cNvSpPr>
              <a:spLocks noChangeShapeType="1"/>
            </p:cNvSpPr>
            <p:nvPr/>
          </p:nvSpPr>
          <p:spPr bwMode="auto">
            <a:xfrm flipH="1">
              <a:off x="3118" y="3984"/>
              <a:ext cx="98" cy="9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684" name="Line 588"/>
            <p:cNvSpPr>
              <a:spLocks noChangeShapeType="1"/>
            </p:cNvSpPr>
            <p:nvPr/>
          </p:nvSpPr>
          <p:spPr bwMode="auto">
            <a:xfrm>
              <a:off x="3120" y="3984"/>
              <a:ext cx="96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13" name="Group 589"/>
          <p:cNvGrpSpPr>
            <a:grpSpLocks/>
          </p:cNvGrpSpPr>
          <p:nvPr/>
        </p:nvGrpSpPr>
        <p:grpSpPr bwMode="auto">
          <a:xfrm>
            <a:off x="7319963" y="2028825"/>
            <a:ext cx="155575" cy="152400"/>
            <a:chOff x="3118" y="3984"/>
            <a:chExt cx="98" cy="96"/>
          </a:xfrm>
        </p:grpSpPr>
        <p:sp>
          <p:nvSpPr>
            <p:cNvPr id="7681" name="Line 590"/>
            <p:cNvSpPr>
              <a:spLocks noChangeShapeType="1"/>
            </p:cNvSpPr>
            <p:nvPr/>
          </p:nvSpPr>
          <p:spPr bwMode="auto">
            <a:xfrm flipH="1">
              <a:off x="3118" y="3984"/>
              <a:ext cx="98" cy="9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682" name="Line 591"/>
            <p:cNvSpPr>
              <a:spLocks noChangeShapeType="1"/>
            </p:cNvSpPr>
            <p:nvPr/>
          </p:nvSpPr>
          <p:spPr bwMode="auto">
            <a:xfrm>
              <a:off x="3120" y="3984"/>
              <a:ext cx="96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14" name="Group 592"/>
          <p:cNvGrpSpPr>
            <a:grpSpLocks/>
          </p:cNvGrpSpPr>
          <p:nvPr/>
        </p:nvGrpSpPr>
        <p:grpSpPr bwMode="auto">
          <a:xfrm>
            <a:off x="7319963" y="2333625"/>
            <a:ext cx="155575" cy="152400"/>
            <a:chOff x="3118" y="3984"/>
            <a:chExt cx="98" cy="96"/>
          </a:xfrm>
        </p:grpSpPr>
        <p:sp>
          <p:nvSpPr>
            <p:cNvPr id="7679" name="Line 593"/>
            <p:cNvSpPr>
              <a:spLocks noChangeShapeType="1"/>
            </p:cNvSpPr>
            <p:nvPr/>
          </p:nvSpPr>
          <p:spPr bwMode="auto">
            <a:xfrm flipH="1">
              <a:off x="3118" y="3984"/>
              <a:ext cx="98" cy="9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680" name="Line 594"/>
            <p:cNvSpPr>
              <a:spLocks noChangeShapeType="1"/>
            </p:cNvSpPr>
            <p:nvPr/>
          </p:nvSpPr>
          <p:spPr bwMode="auto">
            <a:xfrm>
              <a:off x="3120" y="3984"/>
              <a:ext cx="96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15" name="Group 595"/>
          <p:cNvGrpSpPr>
            <a:grpSpLocks/>
          </p:cNvGrpSpPr>
          <p:nvPr/>
        </p:nvGrpSpPr>
        <p:grpSpPr bwMode="auto">
          <a:xfrm>
            <a:off x="7566025" y="3200400"/>
            <a:ext cx="155575" cy="152400"/>
            <a:chOff x="3118" y="3984"/>
            <a:chExt cx="98" cy="96"/>
          </a:xfrm>
        </p:grpSpPr>
        <p:sp>
          <p:nvSpPr>
            <p:cNvPr id="7677" name="Line 596"/>
            <p:cNvSpPr>
              <a:spLocks noChangeShapeType="1"/>
            </p:cNvSpPr>
            <p:nvPr/>
          </p:nvSpPr>
          <p:spPr bwMode="auto">
            <a:xfrm flipH="1">
              <a:off x="3118" y="3984"/>
              <a:ext cx="98" cy="9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678" name="Line 597"/>
            <p:cNvSpPr>
              <a:spLocks noChangeShapeType="1"/>
            </p:cNvSpPr>
            <p:nvPr/>
          </p:nvSpPr>
          <p:spPr bwMode="auto">
            <a:xfrm>
              <a:off x="3120" y="3984"/>
              <a:ext cx="96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16" name="Group 598"/>
          <p:cNvGrpSpPr>
            <a:grpSpLocks/>
          </p:cNvGrpSpPr>
          <p:nvPr/>
        </p:nvGrpSpPr>
        <p:grpSpPr bwMode="auto">
          <a:xfrm>
            <a:off x="7566025" y="3505200"/>
            <a:ext cx="155575" cy="152400"/>
            <a:chOff x="3118" y="3984"/>
            <a:chExt cx="98" cy="96"/>
          </a:xfrm>
        </p:grpSpPr>
        <p:sp>
          <p:nvSpPr>
            <p:cNvPr id="7675" name="Line 599"/>
            <p:cNvSpPr>
              <a:spLocks noChangeShapeType="1"/>
            </p:cNvSpPr>
            <p:nvPr/>
          </p:nvSpPr>
          <p:spPr bwMode="auto">
            <a:xfrm flipH="1">
              <a:off x="3118" y="3984"/>
              <a:ext cx="98" cy="9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676" name="Line 600"/>
            <p:cNvSpPr>
              <a:spLocks noChangeShapeType="1"/>
            </p:cNvSpPr>
            <p:nvPr/>
          </p:nvSpPr>
          <p:spPr bwMode="auto">
            <a:xfrm>
              <a:off x="3120" y="3984"/>
              <a:ext cx="96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17" name="Group 601"/>
          <p:cNvGrpSpPr>
            <a:grpSpLocks/>
          </p:cNvGrpSpPr>
          <p:nvPr/>
        </p:nvGrpSpPr>
        <p:grpSpPr bwMode="auto">
          <a:xfrm>
            <a:off x="7566025" y="3810000"/>
            <a:ext cx="155575" cy="152400"/>
            <a:chOff x="3118" y="3984"/>
            <a:chExt cx="98" cy="96"/>
          </a:xfrm>
        </p:grpSpPr>
        <p:sp>
          <p:nvSpPr>
            <p:cNvPr id="7673" name="Line 602"/>
            <p:cNvSpPr>
              <a:spLocks noChangeShapeType="1"/>
            </p:cNvSpPr>
            <p:nvPr/>
          </p:nvSpPr>
          <p:spPr bwMode="auto">
            <a:xfrm flipH="1">
              <a:off x="3118" y="3984"/>
              <a:ext cx="98" cy="9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674" name="Line 603"/>
            <p:cNvSpPr>
              <a:spLocks noChangeShapeType="1"/>
            </p:cNvSpPr>
            <p:nvPr/>
          </p:nvSpPr>
          <p:spPr bwMode="auto">
            <a:xfrm>
              <a:off x="3120" y="3984"/>
              <a:ext cx="96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18" name="Group 604"/>
          <p:cNvGrpSpPr>
            <a:grpSpLocks/>
          </p:cNvGrpSpPr>
          <p:nvPr/>
        </p:nvGrpSpPr>
        <p:grpSpPr bwMode="auto">
          <a:xfrm>
            <a:off x="7566025" y="4114800"/>
            <a:ext cx="155575" cy="152400"/>
            <a:chOff x="3118" y="3984"/>
            <a:chExt cx="98" cy="96"/>
          </a:xfrm>
        </p:grpSpPr>
        <p:sp>
          <p:nvSpPr>
            <p:cNvPr id="7671" name="Line 605"/>
            <p:cNvSpPr>
              <a:spLocks noChangeShapeType="1"/>
            </p:cNvSpPr>
            <p:nvPr/>
          </p:nvSpPr>
          <p:spPr bwMode="auto">
            <a:xfrm flipH="1">
              <a:off x="3118" y="3984"/>
              <a:ext cx="98" cy="9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672" name="Line 606"/>
            <p:cNvSpPr>
              <a:spLocks noChangeShapeType="1"/>
            </p:cNvSpPr>
            <p:nvPr/>
          </p:nvSpPr>
          <p:spPr bwMode="auto">
            <a:xfrm>
              <a:off x="3120" y="3984"/>
              <a:ext cx="96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19" name="Group 607"/>
          <p:cNvGrpSpPr>
            <a:grpSpLocks/>
          </p:cNvGrpSpPr>
          <p:nvPr/>
        </p:nvGrpSpPr>
        <p:grpSpPr bwMode="auto">
          <a:xfrm>
            <a:off x="7292975" y="2619375"/>
            <a:ext cx="155575" cy="152400"/>
            <a:chOff x="3118" y="3984"/>
            <a:chExt cx="98" cy="96"/>
          </a:xfrm>
        </p:grpSpPr>
        <p:sp>
          <p:nvSpPr>
            <p:cNvPr id="7669" name="Line 608"/>
            <p:cNvSpPr>
              <a:spLocks noChangeShapeType="1"/>
            </p:cNvSpPr>
            <p:nvPr/>
          </p:nvSpPr>
          <p:spPr bwMode="auto">
            <a:xfrm flipH="1">
              <a:off x="3118" y="3984"/>
              <a:ext cx="98" cy="9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670" name="Line 609"/>
            <p:cNvSpPr>
              <a:spLocks noChangeShapeType="1"/>
            </p:cNvSpPr>
            <p:nvPr/>
          </p:nvSpPr>
          <p:spPr bwMode="auto">
            <a:xfrm>
              <a:off x="3120" y="3984"/>
              <a:ext cx="96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20" name="Group 610"/>
          <p:cNvGrpSpPr>
            <a:grpSpLocks/>
          </p:cNvGrpSpPr>
          <p:nvPr/>
        </p:nvGrpSpPr>
        <p:grpSpPr bwMode="auto">
          <a:xfrm>
            <a:off x="7292975" y="2924175"/>
            <a:ext cx="155575" cy="152400"/>
            <a:chOff x="3118" y="3984"/>
            <a:chExt cx="98" cy="96"/>
          </a:xfrm>
        </p:grpSpPr>
        <p:sp>
          <p:nvSpPr>
            <p:cNvPr id="7667" name="Line 611"/>
            <p:cNvSpPr>
              <a:spLocks noChangeShapeType="1"/>
            </p:cNvSpPr>
            <p:nvPr/>
          </p:nvSpPr>
          <p:spPr bwMode="auto">
            <a:xfrm flipH="1">
              <a:off x="3118" y="3984"/>
              <a:ext cx="98" cy="9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668" name="Line 612"/>
            <p:cNvSpPr>
              <a:spLocks noChangeShapeType="1"/>
            </p:cNvSpPr>
            <p:nvPr/>
          </p:nvSpPr>
          <p:spPr bwMode="auto">
            <a:xfrm>
              <a:off x="3120" y="3984"/>
              <a:ext cx="96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21" name="Group 613"/>
          <p:cNvGrpSpPr>
            <a:grpSpLocks/>
          </p:cNvGrpSpPr>
          <p:nvPr/>
        </p:nvGrpSpPr>
        <p:grpSpPr bwMode="auto">
          <a:xfrm>
            <a:off x="7294563" y="3243263"/>
            <a:ext cx="155575" cy="152400"/>
            <a:chOff x="3118" y="3984"/>
            <a:chExt cx="98" cy="96"/>
          </a:xfrm>
        </p:grpSpPr>
        <p:sp>
          <p:nvSpPr>
            <p:cNvPr id="7665" name="Line 614"/>
            <p:cNvSpPr>
              <a:spLocks noChangeShapeType="1"/>
            </p:cNvSpPr>
            <p:nvPr/>
          </p:nvSpPr>
          <p:spPr bwMode="auto">
            <a:xfrm flipH="1">
              <a:off x="3118" y="3984"/>
              <a:ext cx="98" cy="9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666" name="Line 615"/>
            <p:cNvSpPr>
              <a:spLocks noChangeShapeType="1"/>
            </p:cNvSpPr>
            <p:nvPr/>
          </p:nvSpPr>
          <p:spPr bwMode="auto">
            <a:xfrm>
              <a:off x="3120" y="3984"/>
              <a:ext cx="96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22" name="Group 616"/>
          <p:cNvGrpSpPr>
            <a:grpSpLocks/>
          </p:cNvGrpSpPr>
          <p:nvPr/>
        </p:nvGrpSpPr>
        <p:grpSpPr bwMode="auto">
          <a:xfrm>
            <a:off x="7308850" y="3505200"/>
            <a:ext cx="155575" cy="152400"/>
            <a:chOff x="3118" y="3984"/>
            <a:chExt cx="98" cy="96"/>
          </a:xfrm>
        </p:grpSpPr>
        <p:sp>
          <p:nvSpPr>
            <p:cNvPr id="7663" name="Line 617"/>
            <p:cNvSpPr>
              <a:spLocks noChangeShapeType="1"/>
            </p:cNvSpPr>
            <p:nvPr/>
          </p:nvSpPr>
          <p:spPr bwMode="auto">
            <a:xfrm flipH="1">
              <a:off x="3118" y="3984"/>
              <a:ext cx="98" cy="9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664" name="Line 618"/>
            <p:cNvSpPr>
              <a:spLocks noChangeShapeType="1"/>
            </p:cNvSpPr>
            <p:nvPr/>
          </p:nvSpPr>
          <p:spPr bwMode="auto">
            <a:xfrm>
              <a:off x="3120" y="3984"/>
              <a:ext cx="96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23" name="Group 619"/>
          <p:cNvGrpSpPr>
            <a:grpSpLocks/>
          </p:cNvGrpSpPr>
          <p:nvPr/>
        </p:nvGrpSpPr>
        <p:grpSpPr bwMode="auto">
          <a:xfrm>
            <a:off x="7080250" y="2619375"/>
            <a:ext cx="155575" cy="152400"/>
            <a:chOff x="3118" y="3984"/>
            <a:chExt cx="98" cy="96"/>
          </a:xfrm>
        </p:grpSpPr>
        <p:sp>
          <p:nvSpPr>
            <p:cNvPr id="7661" name="Line 620"/>
            <p:cNvSpPr>
              <a:spLocks noChangeShapeType="1"/>
            </p:cNvSpPr>
            <p:nvPr/>
          </p:nvSpPr>
          <p:spPr bwMode="auto">
            <a:xfrm flipH="1">
              <a:off x="3118" y="3984"/>
              <a:ext cx="98" cy="9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662" name="Line 621"/>
            <p:cNvSpPr>
              <a:spLocks noChangeShapeType="1"/>
            </p:cNvSpPr>
            <p:nvPr/>
          </p:nvSpPr>
          <p:spPr bwMode="auto">
            <a:xfrm>
              <a:off x="3120" y="3984"/>
              <a:ext cx="96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24" name="Group 622"/>
          <p:cNvGrpSpPr>
            <a:grpSpLocks/>
          </p:cNvGrpSpPr>
          <p:nvPr/>
        </p:nvGrpSpPr>
        <p:grpSpPr bwMode="auto">
          <a:xfrm>
            <a:off x="7092950" y="2955925"/>
            <a:ext cx="155575" cy="152400"/>
            <a:chOff x="3118" y="3984"/>
            <a:chExt cx="98" cy="96"/>
          </a:xfrm>
        </p:grpSpPr>
        <p:sp>
          <p:nvSpPr>
            <p:cNvPr id="7659" name="Line 623"/>
            <p:cNvSpPr>
              <a:spLocks noChangeShapeType="1"/>
            </p:cNvSpPr>
            <p:nvPr/>
          </p:nvSpPr>
          <p:spPr bwMode="auto">
            <a:xfrm flipH="1">
              <a:off x="3118" y="3984"/>
              <a:ext cx="98" cy="9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660" name="Line 624"/>
            <p:cNvSpPr>
              <a:spLocks noChangeShapeType="1"/>
            </p:cNvSpPr>
            <p:nvPr/>
          </p:nvSpPr>
          <p:spPr bwMode="auto">
            <a:xfrm>
              <a:off x="3120" y="3984"/>
              <a:ext cx="96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25" name="Group 625"/>
          <p:cNvGrpSpPr>
            <a:grpSpLocks/>
          </p:cNvGrpSpPr>
          <p:nvPr/>
        </p:nvGrpSpPr>
        <p:grpSpPr bwMode="auto">
          <a:xfrm>
            <a:off x="7080250" y="3232150"/>
            <a:ext cx="155575" cy="152400"/>
            <a:chOff x="3118" y="3984"/>
            <a:chExt cx="98" cy="96"/>
          </a:xfrm>
        </p:grpSpPr>
        <p:sp>
          <p:nvSpPr>
            <p:cNvPr id="7657" name="Line 626"/>
            <p:cNvSpPr>
              <a:spLocks noChangeShapeType="1"/>
            </p:cNvSpPr>
            <p:nvPr/>
          </p:nvSpPr>
          <p:spPr bwMode="auto">
            <a:xfrm flipH="1">
              <a:off x="3118" y="3984"/>
              <a:ext cx="98" cy="9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658" name="Line 627"/>
            <p:cNvSpPr>
              <a:spLocks noChangeShapeType="1"/>
            </p:cNvSpPr>
            <p:nvPr/>
          </p:nvSpPr>
          <p:spPr bwMode="auto">
            <a:xfrm>
              <a:off x="3120" y="3984"/>
              <a:ext cx="96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26" name="Group 628"/>
          <p:cNvGrpSpPr>
            <a:grpSpLocks/>
          </p:cNvGrpSpPr>
          <p:nvPr/>
        </p:nvGrpSpPr>
        <p:grpSpPr bwMode="auto">
          <a:xfrm>
            <a:off x="7080250" y="3522663"/>
            <a:ext cx="155575" cy="152400"/>
            <a:chOff x="3118" y="3984"/>
            <a:chExt cx="98" cy="96"/>
          </a:xfrm>
        </p:grpSpPr>
        <p:sp>
          <p:nvSpPr>
            <p:cNvPr id="7655" name="Line 629"/>
            <p:cNvSpPr>
              <a:spLocks noChangeShapeType="1"/>
            </p:cNvSpPr>
            <p:nvPr/>
          </p:nvSpPr>
          <p:spPr bwMode="auto">
            <a:xfrm flipH="1">
              <a:off x="3118" y="3984"/>
              <a:ext cx="98" cy="9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656" name="Line 630"/>
            <p:cNvSpPr>
              <a:spLocks noChangeShapeType="1"/>
            </p:cNvSpPr>
            <p:nvPr/>
          </p:nvSpPr>
          <p:spPr bwMode="auto">
            <a:xfrm>
              <a:off x="3120" y="3984"/>
              <a:ext cx="96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27" name="Group 631"/>
          <p:cNvGrpSpPr>
            <a:grpSpLocks/>
          </p:cNvGrpSpPr>
          <p:nvPr/>
        </p:nvGrpSpPr>
        <p:grpSpPr bwMode="auto">
          <a:xfrm>
            <a:off x="7065963" y="3794125"/>
            <a:ext cx="155575" cy="152400"/>
            <a:chOff x="3118" y="3984"/>
            <a:chExt cx="98" cy="96"/>
          </a:xfrm>
        </p:grpSpPr>
        <p:sp>
          <p:nvSpPr>
            <p:cNvPr id="7653" name="Line 632"/>
            <p:cNvSpPr>
              <a:spLocks noChangeShapeType="1"/>
            </p:cNvSpPr>
            <p:nvPr/>
          </p:nvSpPr>
          <p:spPr bwMode="auto">
            <a:xfrm flipH="1">
              <a:off x="3118" y="3984"/>
              <a:ext cx="98" cy="9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654" name="Line 633"/>
            <p:cNvSpPr>
              <a:spLocks noChangeShapeType="1"/>
            </p:cNvSpPr>
            <p:nvPr/>
          </p:nvSpPr>
          <p:spPr bwMode="auto">
            <a:xfrm>
              <a:off x="3120" y="3984"/>
              <a:ext cx="96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28" name="Group 634"/>
          <p:cNvGrpSpPr>
            <a:grpSpLocks/>
          </p:cNvGrpSpPr>
          <p:nvPr/>
        </p:nvGrpSpPr>
        <p:grpSpPr bwMode="auto">
          <a:xfrm>
            <a:off x="7067550" y="4113213"/>
            <a:ext cx="155575" cy="152400"/>
            <a:chOff x="3118" y="3984"/>
            <a:chExt cx="98" cy="96"/>
          </a:xfrm>
        </p:grpSpPr>
        <p:sp>
          <p:nvSpPr>
            <p:cNvPr id="7651" name="Line 635"/>
            <p:cNvSpPr>
              <a:spLocks noChangeShapeType="1"/>
            </p:cNvSpPr>
            <p:nvPr/>
          </p:nvSpPr>
          <p:spPr bwMode="auto">
            <a:xfrm flipH="1">
              <a:off x="3118" y="3984"/>
              <a:ext cx="98" cy="9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652" name="Line 636"/>
            <p:cNvSpPr>
              <a:spLocks noChangeShapeType="1"/>
            </p:cNvSpPr>
            <p:nvPr/>
          </p:nvSpPr>
          <p:spPr bwMode="auto">
            <a:xfrm>
              <a:off x="3120" y="3984"/>
              <a:ext cx="96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29" name="Group 637"/>
          <p:cNvGrpSpPr>
            <a:grpSpLocks/>
          </p:cNvGrpSpPr>
          <p:nvPr/>
        </p:nvGrpSpPr>
        <p:grpSpPr bwMode="auto">
          <a:xfrm>
            <a:off x="7067550" y="4433888"/>
            <a:ext cx="155575" cy="152400"/>
            <a:chOff x="3118" y="3984"/>
            <a:chExt cx="98" cy="96"/>
          </a:xfrm>
        </p:grpSpPr>
        <p:sp>
          <p:nvSpPr>
            <p:cNvPr id="7649" name="Line 638"/>
            <p:cNvSpPr>
              <a:spLocks noChangeShapeType="1"/>
            </p:cNvSpPr>
            <p:nvPr/>
          </p:nvSpPr>
          <p:spPr bwMode="auto">
            <a:xfrm flipH="1">
              <a:off x="3118" y="3984"/>
              <a:ext cx="98" cy="9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650" name="Line 639"/>
            <p:cNvSpPr>
              <a:spLocks noChangeShapeType="1"/>
            </p:cNvSpPr>
            <p:nvPr/>
          </p:nvSpPr>
          <p:spPr bwMode="auto">
            <a:xfrm>
              <a:off x="3120" y="3984"/>
              <a:ext cx="96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30" name="Group 640"/>
          <p:cNvGrpSpPr>
            <a:grpSpLocks/>
          </p:cNvGrpSpPr>
          <p:nvPr/>
        </p:nvGrpSpPr>
        <p:grpSpPr bwMode="auto">
          <a:xfrm>
            <a:off x="7067550" y="4738688"/>
            <a:ext cx="155575" cy="152400"/>
            <a:chOff x="3118" y="3984"/>
            <a:chExt cx="98" cy="96"/>
          </a:xfrm>
        </p:grpSpPr>
        <p:sp>
          <p:nvSpPr>
            <p:cNvPr id="7647" name="Line 641"/>
            <p:cNvSpPr>
              <a:spLocks noChangeShapeType="1"/>
            </p:cNvSpPr>
            <p:nvPr/>
          </p:nvSpPr>
          <p:spPr bwMode="auto">
            <a:xfrm flipH="1">
              <a:off x="3118" y="3984"/>
              <a:ext cx="98" cy="9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648" name="Line 642"/>
            <p:cNvSpPr>
              <a:spLocks noChangeShapeType="1"/>
            </p:cNvSpPr>
            <p:nvPr/>
          </p:nvSpPr>
          <p:spPr bwMode="auto">
            <a:xfrm>
              <a:off x="3120" y="3984"/>
              <a:ext cx="96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31" name="Group 643"/>
          <p:cNvGrpSpPr>
            <a:grpSpLocks/>
          </p:cNvGrpSpPr>
          <p:nvPr/>
        </p:nvGrpSpPr>
        <p:grpSpPr bwMode="auto">
          <a:xfrm>
            <a:off x="7794625" y="2895600"/>
            <a:ext cx="155575" cy="152400"/>
            <a:chOff x="3118" y="3984"/>
            <a:chExt cx="98" cy="96"/>
          </a:xfrm>
        </p:grpSpPr>
        <p:sp>
          <p:nvSpPr>
            <p:cNvPr id="7645" name="Line 644"/>
            <p:cNvSpPr>
              <a:spLocks noChangeShapeType="1"/>
            </p:cNvSpPr>
            <p:nvPr/>
          </p:nvSpPr>
          <p:spPr bwMode="auto">
            <a:xfrm flipH="1">
              <a:off x="3118" y="3984"/>
              <a:ext cx="98" cy="9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646" name="Line 645"/>
            <p:cNvSpPr>
              <a:spLocks noChangeShapeType="1"/>
            </p:cNvSpPr>
            <p:nvPr/>
          </p:nvSpPr>
          <p:spPr bwMode="auto">
            <a:xfrm>
              <a:off x="3120" y="3984"/>
              <a:ext cx="96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465920" name="Group 646"/>
          <p:cNvGrpSpPr>
            <a:grpSpLocks/>
          </p:cNvGrpSpPr>
          <p:nvPr/>
        </p:nvGrpSpPr>
        <p:grpSpPr bwMode="auto">
          <a:xfrm>
            <a:off x="7794625" y="3200400"/>
            <a:ext cx="155575" cy="152400"/>
            <a:chOff x="3118" y="3984"/>
            <a:chExt cx="98" cy="96"/>
          </a:xfrm>
        </p:grpSpPr>
        <p:sp>
          <p:nvSpPr>
            <p:cNvPr id="7643" name="Line 647"/>
            <p:cNvSpPr>
              <a:spLocks noChangeShapeType="1"/>
            </p:cNvSpPr>
            <p:nvPr/>
          </p:nvSpPr>
          <p:spPr bwMode="auto">
            <a:xfrm flipH="1">
              <a:off x="3118" y="3984"/>
              <a:ext cx="98" cy="9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644" name="Line 648"/>
            <p:cNvSpPr>
              <a:spLocks noChangeShapeType="1"/>
            </p:cNvSpPr>
            <p:nvPr/>
          </p:nvSpPr>
          <p:spPr bwMode="auto">
            <a:xfrm>
              <a:off x="3120" y="3984"/>
              <a:ext cx="96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465921" name="Group 649"/>
          <p:cNvGrpSpPr>
            <a:grpSpLocks/>
          </p:cNvGrpSpPr>
          <p:nvPr/>
        </p:nvGrpSpPr>
        <p:grpSpPr bwMode="auto">
          <a:xfrm>
            <a:off x="7794625" y="2057400"/>
            <a:ext cx="155575" cy="152400"/>
            <a:chOff x="3118" y="3984"/>
            <a:chExt cx="98" cy="96"/>
          </a:xfrm>
        </p:grpSpPr>
        <p:sp>
          <p:nvSpPr>
            <p:cNvPr id="7641" name="Line 650"/>
            <p:cNvSpPr>
              <a:spLocks noChangeShapeType="1"/>
            </p:cNvSpPr>
            <p:nvPr/>
          </p:nvSpPr>
          <p:spPr bwMode="auto">
            <a:xfrm flipH="1">
              <a:off x="3118" y="3984"/>
              <a:ext cx="98" cy="9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642" name="Line 651"/>
            <p:cNvSpPr>
              <a:spLocks noChangeShapeType="1"/>
            </p:cNvSpPr>
            <p:nvPr/>
          </p:nvSpPr>
          <p:spPr bwMode="auto">
            <a:xfrm>
              <a:off x="3120" y="3984"/>
              <a:ext cx="96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465924" name="Group 652"/>
          <p:cNvGrpSpPr>
            <a:grpSpLocks/>
          </p:cNvGrpSpPr>
          <p:nvPr/>
        </p:nvGrpSpPr>
        <p:grpSpPr bwMode="auto">
          <a:xfrm>
            <a:off x="7794625" y="4114800"/>
            <a:ext cx="155575" cy="152400"/>
            <a:chOff x="3118" y="3984"/>
            <a:chExt cx="98" cy="96"/>
          </a:xfrm>
        </p:grpSpPr>
        <p:sp>
          <p:nvSpPr>
            <p:cNvPr id="7639" name="Line 653"/>
            <p:cNvSpPr>
              <a:spLocks noChangeShapeType="1"/>
            </p:cNvSpPr>
            <p:nvPr/>
          </p:nvSpPr>
          <p:spPr bwMode="auto">
            <a:xfrm flipH="1">
              <a:off x="3118" y="3984"/>
              <a:ext cx="98" cy="9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640" name="Line 654"/>
            <p:cNvSpPr>
              <a:spLocks noChangeShapeType="1"/>
            </p:cNvSpPr>
            <p:nvPr/>
          </p:nvSpPr>
          <p:spPr bwMode="auto">
            <a:xfrm>
              <a:off x="3120" y="3984"/>
              <a:ext cx="96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465925" name="Group 655"/>
          <p:cNvGrpSpPr>
            <a:grpSpLocks/>
          </p:cNvGrpSpPr>
          <p:nvPr/>
        </p:nvGrpSpPr>
        <p:grpSpPr bwMode="auto">
          <a:xfrm>
            <a:off x="7794625" y="4419600"/>
            <a:ext cx="155575" cy="152400"/>
            <a:chOff x="3118" y="3984"/>
            <a:chExt cx="98" cy="96"/>
          </a:xfrm>
        </p:grpSpPr>
        <p:sp>
          <p:nvSpPr>
            <p:cNvPr id="7637" name="Line 656"/>
            <p:cNvSpPr>
              <a:spLocks noChangeShapeType="1"/>
            </p:cNvSpPr>
            <p:nvPr/>
          </p:nvSpPr>
          <p:spPr bwMode="auto">
            <a:xfrm flipH="1">
              <a:off x="3118" y="3984"/>
              <a:ext cx="98" cy="9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638" name="Line 657"/>
            <p:cNvSpPr>
              <a:spLocks noChangeShapeType="1"/>
            </p:cNvSpPr>
            <p:nvPr/>
          </p:nvSpPr>
          <p:spPr bwMode="auto">
            <a:xfrm>
              <a:off x="3120" y="3984"/>
              <a:ext cx="96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aphicFrame>
        <p:nvGraphicFramePr>
          <p:cNvPr id="466578" name="Object 658"/>
          <p:cNvGraphicFramePr>
            <a:graphicFrameLocks noChangeAspect="1"/>
          </p:cNvGraphicFramePr>
          <p:nvPr/>
        </p:nvGraphicFramePr>
        <p:xfrm>
          <a:off x="4297363" y="5532438"/>
          <a:ext cx="357028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公式" r:id="rId3" imgW="2082600" imgH="253800" progId="Equation.3">
                  <p:embed/>
                </p:oleObj>
              </mc:Choice>
              <mc:Fallback>
                <p:oleObj name="公式" r:id="rId3" imgW="2082600" imgH="253800" progId="Equation.3">
                  <p:embed/>
                  <p:pic>
                    <p:nvPicPr>
                      <p:cNvPr id="0" name="Object 6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7363" y="5532438"/>
                        <a:ext cx="3570287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579" name="Object 659"/>
          <p:cNvGraphicFramePr>
            <a:graphicFrameLocks noChangeAspect="1"/>
          </p:cNvGraphicFramePr>
          <p:nvPr/>
        </p:nvGraphicFramePr>
        <p:xfrm>
          <a:off x="4792663" y="5853113"/>
          <a:ext cx="32353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公式" r:id="rId5" imgW="1790640" imgH="253800" progId="Equation.3">
                  <p:embed/>
                </p:oleObj>
              </mc:Choice>
              <mc:Fallback>
                <p:oleObj name="公式" r:id="rId5" imgW="1790640" imgH="253800" progId="Equation.3">
                  <p:embed/>
                  <p:pic>
                    <p:nvPicPr>
                      <p:cNvPr id="0" name="Object 6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2663" y="5853113"/>
                        <a:ext cx="3235325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580" name="Object 660"/>
          <p:cNvGraphicFramePr>
            <a:graphicFrameLocks noChangeAspect="1"/>
          </p:cNvGraphicFramePr>
          <p:nvPr/>
        </p:nvGraphicFramePr>
        <p:xfrm>
          <a:off x="5018088" y="6165850"/>
          <a:ext cx="364648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公式" r:id="rId7" imgW="1942920" imgH="253800" progId="Equation.3">
                  <p:embed/>
                </p:oleObj>
              </mc:Choice>
              <mc:Fallback>
                <p:oleObj name="公式" r:id="rId7" imgW="1942920" imgH="253800" progId="Equation.3">
                  <p:embed/>
                  <p:pic>
                    <p:nvPicPr>
                      <p:cNvPr id="0" name="Object 6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8088" y="6165850"/>
                        <a:ext cx="3646487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581" name="Object 661"/>
          <p:cNvGraphicFramePr>
            <a:graphicFrameLocks noChangeAspect="1"/>
          </p:cNvGraphicFramePr>
          <p:nvPr/>
        </p:nvGraphicFramePr>
        <p:xfrm>
          <a:off x="5370513" y="6423025"/>
          <a:ext cx="343376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公式" r:id="rId9" imgW="1866600" imgH="253800" progId="Equation.3">
                  <p:embed/>
                </p:oleObj>
              </mc:Choice>
              <mc:Fallback>
                <p:oleObj name="公式" r:id="rId9" imgW="1866600" imgH="253800" progId="Equation.3">
                  <p:embed/>
                  <p:pic>
                    <p:nvPicPr>
                      <p:cNvPr id="0" name="Object 6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0513" y="6423025"/>
                        <a:ext cx="3433762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5926" name="Group 662"/>
          <p:cNvGrpSpPr>
            <a:grpSpLocks/>
          </p:cNvGrpSpPr>
          <p:nvPr/>
        </p:nvGrpSpPr>
        <p:grpSpPr bwMode="auto">
          <a:xfrm>
            <a:off x="4052888" y="144463"/>
            <a:ext cx="2743200" cy="4868862"/>
            <a:chOff x="2544" y="0"/>
            <a:chExt cx="1728" cy="3067"/>
          </a:xfrm>
        </p:grpSpPr>
        <p:sp>
          <p:nvSpPr>
            <p:cNvPr id="7634" name="Rectangle 663"/>
            <p:cNvSpPr>
              <a:spLocks noChangeArrowheads="1"/>
            </p:cNvSpPr>
            <p:nvPr/>
          </p:nvSpPr>
          <p:spPr bwMode="auto">
            <a:xfrm>
              <a:off x="3024" y="0"/>
              <a:ext cx="1248" cy="3067"/>
            </a:xfrm>
            <a:prstGeom prst="rect">
              <a:avLst/>
            </a:prstGeom>
            <a:noFill/>
            <a:ln w="19050">
              <a:solidFill>
                <a:srgbClr val="FF99CC"/>
              </a:solidFill>
              <a:prstDash val="dash"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635" name="Text Box 664"/>
            <p:cNvSpPr txBox="1">
              <a:spLocks noChangeArrowheads="1"/>
            </p:cNvSpPr>
            <p:nvPr/>
          </p:nvSpPr>
          <p:spPr bwMode="auto">
            <a:xfrm>
              <a:off x="2544" y="576"/>
              <a:ext cx="336" cy="1030"/>
            </a:xfrm>
            <a:prstGeom prst="rect">
              <a:avLst/>
            </a:prstGeom>
            <a:noFill/>
            <a:ln w="19050">
              <a:solidFill>
                <a:srgbClr val="FF99CC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zh-CN" altLang="en-US">
                  <a:latin typeface="Times New Roman" pitchFamily="18" charset="0"/>
                </a:rPr>
                <a:t>固定的点阵</a:t>
              </a:r>
            </a:p>
          </p:txBody>
        </p:sp>
        <p:sp>
          <p:nvSpPr>
            <p:cNvPr id="7636" name="Line 665"/>
            <p:cNvSpPr>
              <a:spLocks noChangeShapeType="1"/>
            </p:cNvSpPr>
            <p:nvPr/>
          </p:nvSpPr>
          <p:spPr bwMode="auto">
            <a:xfrm flipH="1">
              <a:off x="2688" y="96"/>
              <a:ext cx="336" cy="480"/>
            </a:xfrm>
            <a:prstGeom prst="line">
              <a:avLst/>
            </a:prstGeom>
            <a:noFill/>
            <a:ln w="19050">
              <a:solidFill>
                <a:srgbClr val="FF99CC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410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7956550" y="6553200"/>
            <a:ext cx="990600" cy="304800"/>
          </a:xfrm>
        </p:spPr>
        <p:txBody>
          <a:bodyPr/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20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比较器</a:t>
            </a:r>
          </a:p>
        </p:txBody>
      </p:sp>
      <p:sp>
        <p:nvSpPr>
          <p:cNvPr id="466947" name="Rectangle 3"/>
          <p:cNvSpPr>
            <a:spLocks noChangeArrowheads="1"/>
          </p:cNvSpPr>
          <p:nvPr/>
        </p:nvSpPr>
        <p:spPr bwMode="auto">
          <a:xfrm>
            <a:off x="1114425" y="1684338"/>
            <a:ext cx="74898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latin typeface="Times New Roman" pitchFamily="18" charset="0"/>
              </a:rPr>
              <a:t>试用适当容量的</a:t>
            </a:r>
            <a:r>
              <a:rPr kumimoji="1" lang="en-US" altLang="zh-CN">
                <a:latin typeface="Times New Roman" pitchFamily="18" charset="0"/>
              </a:rPr>
              <a:t>ROM</a:t>
            </a:r>
            <a:r>
              <a:rPr kumimoji="1" lang="zh-CN" altLang="en-US">
                <a:latin typeface="Times New Roman" pitchFamily="18" charset="0"/>
              </a:rPr>
              <a:t>实现两个两位二进制数比较的比较器。   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0825" y="1700213"/>
            <a:ext cx="1066800" cy="406400"/>
            <a:chOff x="240" y="480"/>
            <a:chExt cx="1488" cy="256"/>
          </a:xfrm>
        </p:grpSpPr>
        <p:sp>
          <p:nvSpPr>
            <p:cNvPr id="41996" name="Text Box 5"/>
            <p:cNvSpPr txBox="1">
              <a:spLocks noChangeArrowheads="1"/>
            </p:cNvSpPr>
            <p:nvPr/>
          </p:nvSpPr>
          <p:spPr bwMode="auto">
            <a:xfrm>
              <a:off x="240" y="480"/>
              <a:ext cx="1104" cy="256"/>
            </a:xfrm>
            <a:prstGeom prst="rect">
              <a:avLst/>
            </a:prstGeom>
            <a:gradFill rotWithShape="0">
              <a:gsLst>
                <a:gs pos="0">
                  <a:srgbClr val="470047"/>
                </a:gs>
                <a:gs pos="50000">
                  <a:srgbClr val="990099"/>
                </a:gs>
                <a:gs pos="100000">
                  <a:srgbClr val="470047"/>
                </a:gs>
              </a:gsLst>
              <a:lin ang="5400000" scaled="1"/>
            </a:gradFill>
            <a:ln w="9525">
              <a:solidFill>
                <a:srgbClr val="D60093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zh-CN" altLang="en-US">
                  <a:solidFill>
                    <a:schemeClr val="bg1"/>
                  </a:solidFill>
                  <a:latin typeface="Times New Roman" pitchFamily="18" charset="0"/>
                </a:rPr>
                <a:t>例</a:t>
              </a:r>
              <a:r>
                <a:rPr kumimoji="1" lang="en-US" altLang="zh-CN">
                  <a:solidFill>
                    <a:schemeClr val="bg1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1997" name="Line 6"/>
            <p:cNvSpPr>
              <a:spLocks noChangeShapeType="1"/>
            </p:cNvSpPr>
            <p:nvPr/>
          </p:nvSpPr>
          <p:spPr bwMode="auto">
            <a:xfrm>
              <a:off x="1344" y="605"/>
              <a:ext cx="384" cy="0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prstDash val="dash"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466951" name="Text Box 7"/>
          <p:cNvSpPr txBox="1">
            <a:spLocks noChangeArrowheads="1"/>
          </p:cNvSpPr>
          <p:nvPr/>
        </p:nvSpPr>
        <p:spPr bwMode="auto">
          <a:xfrm>
            <a:off x="609600" y="2286000"/>
            <a:ext cx="53340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latin typeface="Times New Roman" pitchFamily="18" charset="0"/>
              </a:rPr>
              <a:t>解：两个两位二进制数分别为</a:t>
            </a:r>
            <a:r>
              <a:rPr kumimoji="1" lang="en-US" altLang="zh-CN">
                <a:latin typeface="Times New Roman" pitchFamily="18" charset="0"/>
              </a:rPr>
              <a:t>A</a:t>
            </a:r>
            <a:r>
              <a:rPr kumimoji="1" lang="en-US" altLang="zh-CN" baseline="-25000">
                <a:latin typeface="Times New Roman" pitchFamily="18" charset="0"/>
              </a:rPr>
              <a:t>1</a:t>
            </a:r>
            <a:r>
              <a:rPr kumimoji="1" lang="en-US" altLang="zh-CN">
                <a:latin typeface="Times New Roman" pitchFamily="18" charset="0"/>
              </a:rPr>
              <a:t>A</a:t>
            </a:r>
            <a:r>
              <a:rPr kumimoji="1" lang="en-US" altLang="zh-CN" baseline="-25000">
                <a:latin typeface="Times New Roman" pitchFamily="18" charset="0"/>
              </a:rPr>
              <a:t>0</a:t>
            </a:r>
            <a:r>
              <a:rPr kumimoji="1" lang="zh-CN" altLang="en-US">
                <a:latin typeface="Times New Roman" pitchFamily="18" charset="0"/>
              </a:rPr>
              <a:t>和</a:t>
            </a:r>
            <a:r>
              <a:rPr kumimoji="1" lang="en-US" altLang="zh-CN">
                <a:latin typeface="Times New Roman" pitchFamily="18" charset="0"/>
              </a:rPr>
              <a:t>B</a:t>
            </a:r>
            <a:r>
              <a:rPr kumimoji="1" lang="en-US" altLang="zh-CN" baseline="-25000">
                <a:latin typeface="Times New Roman" pitchFamily="18" charset="0"/>
              </a:rPr>
              <a:t>1</a:t>
            </a:r>
            <a:r>
              <a:rPr kumimoji="1" lang="en-US" altLang="zh-CN">
                <a:latin typeface="Times New Roman" pitchFamily="18" charset="0"/>
              </a:rPr>
              <a:t>B</a:t>
            </a:r>
            <a:r>
              <a:rPr kumimoji="1" lang="en-US" altLang="zh-CN" baseline="-25000">
                <a:latin typeface="Times New Roman" pitchFamily="18" charset="0"/>
              </a:rPr>
              <a:t>0</a:t>
            </a:r>
            <a:r>
              <a:rPr kumimoji="1" lang="zh-CN" altLang="en-US">
                <a:latin typeface="Times New Roman" pitchFamily="18" charset="0"/>
              </a:rPr>
              <a:t>。</a:t>
            </a:r>
          </a:p>
        </p:txBody>
      </p:sp>
      <p:sp>
        <p:nvSpPr>
          <p:cNvPr id="466952" name="Text Box 8"/>
          <p:cNvSpPr txBox="1">
            <a:spLocks noChangeArrowheads="1"/>
          </p:cNvSpPr>
          <p:nvPr/>
        </p:nvSpPr>
        <p:spPr bwMode="auto">
          <a:xfrm>
            <a:off x="1143000" y="2743200"/>
            <a:ext cx="4419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A</a:t>
            </a:r>
            <a:r>
              <a:rPr kumimoji="1" lang="en-US" altLang="zh-CN" baseline="-25000">
                <a:latin typeface="Times New Roman" pitchFamily="18" charset="0"/>
              </a:rPr>
              <a:t>1</a:t>
            </a:r>
            <a:r>
              <a:rPr kumimoji="1" lang="en-US" altLang="zh-CN">
                <a:latin typeface="Times New Roman" pitchFamily="18" charset="0"/>
              </a:rPr>
              <a:t>A</a:t>
            </a:r>
            <a:r>
              <a:rPr kumimoji="1" lang="en-US" altLang="zh-CN" baseline="-25000">
                <a:latin typeface="Times New Roman" pitchFamily="18" charset="0"/>
              </a:rPr>
              <a:t>0</a:t>
            </a:r>
            <a:r>
              <a:rPr kumimoji="1" lang="zh-CN" altLang="en-US">
                <a:latin typeface="Times New Roman" pitchFamily="18" charset="0"/>
              </a:rPr>
              <a:t>大于</a:t>
            </a:r>
            <a:r>
              <a:rPr kumimoji="1" lang="en-US" altLang="zh-CN">
                <a:latin typeface="Times New Roman" pitchFamily="18" charset="0"/>
              </a:rPr>
              <a:t>B</a:t>
            </a:r>
            <a:r>
              <a:rPr kumimoji="1" lang="en-US" altLang="zh-CN" baseline="-25000">
                <a:latin typeface="Times New Roman" pitchFamily="18" charset="0"/>
              </a:rPr>
              <a:t>1</a:t>
            </a:r>
            <a:r>
              <a:rPr kumimoji="1" lang="en-US" altLang="zh-CN">
                <a:latin typeface="Times New Roman" pitchFamily="18" charset="0"/>
              </a:rPr>
              <a:t>B</a:t>
            </a:r>
            <a:r>
              <a:rPr kumimoji="1" lang="en-US" altLang="zh-CN" baseline="-25000">
                <a:latin typeface="Times New Roman" pitchFamily="18" charset="0"/>
              </a:rPr>
              <a:t>0</a:t>
            </a:r>
            <a:r>
              <a:rPr kumimoji="1" lang="en-US" altLang="zh-CN">
                <a:latin typeface="Times New Roman" pitchFamily="18" charset="0"/>
              </a:rPr>
              <a:t> </a:t>
            </a:r>
            <a:r>
              <a:rPr kumimoji="1" lang="zh-CN" altLang="en-US">
                <a:latin typeface="Times New Roman" pitchFamily="18" charset="0"/>
              </a:rPr>
              <a:t>时，</a:t>
            </a:r>
            <a:r>
              <a:rPr kumimoji="1" lang="en-US" altLang="zh-CN">
                <a:latin typeface="Times New Roman" pitchFamily="18" charset="0"/>
              </a:rPr>
              <a:t>F</a:t>
            </a:r>
            <a:r>
              <a:rPr kumimoji="1" lang="en-US" altLang="zh-CN" baseline="-25000">
                <a:latin typeface="Times New Roman" pitchFamily="18" charset="0"/>
              </a:rPr>
              <a:t>1</a:t>
            </a:r>
            <a:r>
              <a:rPr kumimoji="1" lang="zh-CN" altLang="en-US">
                <a:latin typeface="Times New Roman" pitchFamily="18" charset="0"/>
              </a:rPr>
              <a:t>＝</a:t>
            </a:r>
            <a:r>
              <a:rPr kumimoji="1" lang="en-US" altLang="zh-CN">
                <a:latin typeface="Times New Roman" pitchFamily="18" charset="0"/>
              </a:rPr>
              <a:t>1</a:t>
            </a:r>
            <a:r>
              <a:rPr kumimoji="1" lang="zh-CN" altLang="en-US">
                <a:latin typeface="Times New Roman" pitchFamily="18" charset="0"/>
              </a:rPr>
              <a:t>。</a:t>
            </a:r>
          </a:p>
        </p:txBody>
      </p:sp>
      <p:sp>
        <p:nvSpPr>
          <p:cNvPr id="466953" name="Text Box 9"/>
          <p:cNvSpPr txBox="1">
            <a:spLocks noChangeArrowheads="1"/>
          </p:cNvSpPr>
          <p:nvPr/>
        </p:nvSpPr>
        <p:spPr bwMode="auto">
          <a:xfrm>
            <a:off x="1749425" y="3109913"/>
            <a:ext cx="4419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1" lang="en-US" altLang="zh-CN">
                <a:latin typeface="Times New Roman" pitchFamily="18" charset="0"/>
              </a:rPr>
              <a:t>A</a:t>
            </a:r>
            <a:r>
              <a:rPr kumimoji="1" lang="en-US" altLang="zh-CN" baseline="-25000">
                <a:latin typeface="Times New Roman" pitchFamily="18" charset="0"/>
              </a:rPr>
              <a:t>1</a:t>
            </a:r>
            <a:r>
              <a:rPr kumimoji="1" lang="en-US" altLang="zh-CN">
                <a:latin typeface="Times New Roman" pitchFamily="18" charset="0"/>
              </a:rPr>
              <a:t>A</a:t>
            </a:r>
            <a:r>
              <a:rPr kumimoji="1" lang="en-US" altLang="zh-CN" baseline="-25000">
                <a:latin typeface="Times New Roman" pitchFamily="18" charset="0"/>
              </a:rPr>
              <a:t>0</a:t>
            </a:r>
            <a:r>
              <a:rPr kumimoji="1" lang="zh-CN" altLang="en-US">
                <a:latin typeface="Times New Roman" pitchFamily="18" charset="0"/>
              </a:rPr>
              <a:t>等于</a:t>
            </a:r>
            <a:r>
              <a:rPr kumimoji="1" lang="en-US" altLang="zh-CN">
                <a:latin typeface="Times New Roman" pitchFamily="18" charset="0"/>
              </a:rPr>
              <a:t>B</a:t>
            </a:r>
            <a:r>
              <a:rPr kumimoji="1" lang="en-US" altLang="zh-CN" baseline="-25000">
                <a:latin typeface="Times New Roman" pitchFamily="18" charset="0"/>
              </a:rPr>
              <a:t>1</a:t>
            </a:r>
            <a:r>
              <a:rPr kumimoji="1" lang="en-US" altLang="zh-CN">
                <a:latin typeface="Times New Roman" pitchFamily="18" charset="0"/>
              </a:rPr>
              <a:t>B</a:t>
            </a:r>
            <a:r>
              <a:rPr kumimoji="1" lang="en-US" altLang="zh-CN" baseline="-25000">
                <a:latin typeface="Times New Roman" pitchFamily="18" charset="0"/>
              </a:rPr>
              <a:t>0</a:t>
            </a:r>
            <a:r>
              <a:rPr kumimoji="1" lang="en-US" altLang="zh-CN">
                <a:latin typeface="Times New Roman" pitchFamily="18" charset="0"/>
              </a:rPr>
              <a:t> </a:t>
            </a:r>
            <a:r>
              <a:rPr kumimoji="1" lang="zh-CN" altLang="en-US">
                <a:latin typeface="Times New Roman" pitchFamily="18" charset="0"/>
              </a:rPr>
              <a:t>时，</a:t>
            </a:r>
            <a:r>
              <a:rPr kumimoji="1" lang="en-US" altLang="zh-CN">
                <a:latin typeface="Times New Roman" pitchFamily="18" charset="0"/>
              </a:rPr>
              <a:t>F</a:t>
            </a:r>
            <a:r>
              <a:rPr kumimoji="1" lang="en-US" altLang="zh-CN" baseline="-25000">
                <a:latin typeface="Times New Roman" pitchFamily="18" charset="0"/>
              </a:rPr>
              <a:t>2</a:t>
            </a:r>
            <a:r>
              <a:rPr kumimoji="1" lang="zh-CN" altLang="en-US">
                <a:latin typeface="Times New Roman" pitchFamily="18" charset="0"/>
              </a:rPr>
              <a:t>＝</a:t>
            </a:r>
            <a:r>
              <a:rPr kumimoji="1" lang="en-US" altLang="zh-CN">
                <a:latin typeface="Times New Roman" pitchFamily="18" charset="0"/>
              </a:rPr>
              <a:t>1</a:t>
            </a:r>
            <a:r>
              <a:rPr kumimoji="1" lang="zh-CN" altLang="en-US">
                <a:latin typeface="Times New Roman" pitchFamily="18" charset="0"/>
              </a:rPr>
              <a:t>。</a:t>
            </a:r>
          </a:p>
        </p:txBody>
      </p:sp>
      <p:sp>
        <p:nvSpPr>
          <p:cNvPr id="466954" name="Text Box 10"/>
          <p:cNvSpPr txBox="1">
            <a:spLocks noChangeArrowheads="1"/>
          </p:cNvSpPr>
          <p:nvPr/>
        </p:nvSpPr>
        <p:spPr bwMode="auto">
          <a:xfrm>
            <a:off x="1766888" y="3490913"/>
            <a:ext cx="4419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1" lang="en-US" altLang="zh-CN">
                <a:latin typeface="Times New Roman" pitchFamily="18" charset="0"/>
              </a:rPr>
              <a:t>A</a:t>
            </a:r>
            <a:r>
              <a:rPr kumimoji="1" lang="en-US" altLang="zh-CN" baseline="-25000">
                <a:latin typeface="Times New Roman" pitchFamily="18" charset="0"/>
              </a:rPr>
              <a:t>1</a:t>
            </a:r>
            <a:r>
              <a:rPr kumimoji="1" lang="en-US" altLang="zh-CN">
                <a:latin typeface="Times New Roman" pitchFamily="18" charset="0"/>
              </a:rPr>
              <a:t>A</a:t>
            </a:r>
            <a:r>
              <a:rPr kumimoji="1" lang="en-US" altLang="zh-CN" baseline="-25000">
                <a:latin typeface="Times New Roman" pitchFamily="18" charset="0"/>
              </a:rPr>
              <a:t>0</a:t>
            </a:r>
            <a:r>
              <a:rPr kumimoji="1" lang="zh-CN" altLang="en-US">
                <a:latin typeface="Times New Roman" pitchFamily="18" charset="0"/>
              </a:rPr>
              <a:t>小于</a:t>
            </a:r>
            <a:r>
              <a:rPr kumimoji="1" lang="en-US" altLang="zh-CN">
                <a:latin typeface="Times New Roman" pitchFamily="18" charset="0"/>
              </a:rPr>
              <a:t>B</a:t>
            </a:r>
            <a:r>
              <a:rPr kumimoji="1" lang="en-US" altLang="zh-CN" baseline="-25000">
                <a:latin typeface="Times New Roman" pitchFamily="18" charset="0"/>
              </a:rPr>
              <a:t>1</a:t>
            </a:r>
            <a:r>
              <a:rPr kumimoji="1" lang="en-US" altLang="zh-CN">
                <a:latin typeface="Times New Roman" pitchFamily="18" charset="0"/>
              </a:rPr>
              <a:t>B</a:t>
            </a:r>
            <a:r>
              <a:rPr kumimoji="1" lang="en-US" altLang="zh-CN" baseline="-25000">
                <a:latin typeface="Times New Roman" pitchFamily="18" charset="0"/>
              </a:rPr>
              <a:t>0</a:t>
            </a:r>
            <a:r>
              <a:rPr kumimoji="1" lang="en-US" altLang="zh-CN">
                <a:latin typeface="Times New Roman" pitchFamily="18" charset="0"/>
              </a:rPr>
              <a:t> </a:t>
            </a:r>
            <a:r>
              <a:rPr kumimoji="1" lang="zh-CN" altLang="en-US">
                <a:latin typeface="Times New Roman" pitchFamily="18" charset="0"/>
              </a:rPr>
              <a:t>时，</a:t>
            </a:r>
            <a:r>
              <a:rPr kumimoji="1" lang="en-US" altLang="zh-CN">
                <a:latin typeface="Times New Roman" pitchFamily="18" charset="0"/>
              </a:rPr>
              <a:t>F</a:t>
            </a:r>
            <a:r>
              <a:rPr kumimoji="1" lang="en-US" altLang="zh-CN" baseline="-25000">
                <a:latin typeface="Times New Roman" pitchFamily="18" charset="0"/>
              </a:rPr>
              <a:t>3</a:t>
            </a:r>
            <a:r>
              <a:rPr kumimoji="1" lang="zh-CN" altLang="en-US">
                <a:latin typeface="Times New Roman" pitchFamily="18" charset="0"/>
              </a:rPr>
              <a:t>＝</a:t>
            </a:r>
            <a:r>
              <a:rPr kumimoji="1" lang="en-US" altLang="zh-CN">
                <a:latin typeface="Times New Roman" pitchFamily="18" charset="0"/>
              </a:rPr>
              <a:t>1</a:t>
            </a:r>
            <a:r>
              <a:rPr kumimoji="1" lang="zh-CN" altLang="en-US">
                <a:latin typeface="Times New Roman" pitchFamily="18" charset="0"/>
              </a:rPr>
              <a:t>。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0" y="533400"/>
            <a:ext cx="2438400" cy="396875"/>
            <a:chOff x="144" y="1152"/>
            <a:chExt cx="1728" cy="250"/>
          </a:xfrm>
        </p:grpSpPr>
        <p:sp>
          <p:nvSpPr>
            <p:cNvPr id="466956" name="Text Box 12"/>
            <p:cNvSpPr txBox="1">
              <a:spLocks noChangeArrowheads="1"/>
            </p:cNvSpPr>
            <p:nvPr/>
          </p:nvSpPr>
          <p:spPr bwMode="auto">
            <a:xfrm>
              <a:off x="144" y="1152"/>
              <a:ext cx="17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en-US" altLang="zh-CN" b="0">
                  <a:solidFill>
                    <a:srgbClr val="FF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●</a:t>
              </a:r>
              <a:r>
                <a:rPr kumimoji="1" lang="en-US" altLang="zh-CN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>
                  <a:latin typeface="Times New Roman" pitchFamily="18" charset="0"/>
                </a:rPr>
                <a:t>2</a:t>
              </a:r>
              <a:r>
                <a:rPr kumimoji="1" lang="zh-CN" altLang="en-US">
                  <a:latin typeface="Times New Roman" pitchFamily="18" charset="0"/>
                </a:rPr>
                <a:t>、比较器</a:t>
              </a:r>
            </a:p>
          </p:txBody>
        </p:sp>
        <p:sp>
          <p:nvSpPr>
            <p:cNvPr id="41995" name="Line 13"/>
            <p:cNvSpPr>
              <a:spLocks noChangeShapeType="1"/>
            </p:cNvSpPr>
            <p:nvPr/>
          </p:nvSpPr>
          <p:spPr bwMode="auto">
            <a:xfrm>
              <a:off x="240" y="1392"/>
              <a:ext cx="1152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6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6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6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6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7" grpId="0" autoUpdateAnimBg="0"/>
      <p:bldP spid="466951" grpId="0" autoUpdateAnimBg="0"/>
      <p:bldP spid="466952" grpId="0" autoUpdateAnimBg="0"/>
      <p:bldP spid="466953" grpId="0" autoUpdateAnimBg="0"/>
      <p:bldP spid="466954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>
          <a:xfrm>
            <a:off x="7391400" y="6553200"/>
            <a:ext cx="1752600" cy="304800"/>
          </a:xfrm>
        </p:spPr>
        <p:txBody>
          <a:bodyPr/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20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比较器</a:t>
            </a:r>
          </a:p>
        </p:txBody>
      </p:sp>
      <p:graphicFrame>
        <p:nvGraphicFramePr>
          <p:cNvPr id="467971" name="Group 3"/>
          <p:cNvGraphicFramePr>
            <a:graphicFrameLocks noGrp="1"/>
          </p:cNvGraphicFramePr>
          <p:nvPr/>
        </p:nvGraphicFramePr>
        <p:xfrm>
          <a:off x="295275" y="85725"/>
          <a:ext cx="3505200" cy="6254750"/>
        </p:xfrm>
        <a:graphic>
          <a:graphicData uri="http://schemas.openxmlformats.org/drawingml/2006/table">
            <a:tbl>
              <a:tblPr/>
              <a:tblGrid>
                <a:gridCol w="53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7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48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2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  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  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  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    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    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468112" name="Group 144"/>
          <p:cNvGraphicFramePr>
            <a:graphicFrameLocks noGrp="1"/>
          </p:cNvGraphicFramePr>
          <p:nvPr/>
        </p:nvGraphicFramePr>
        <p:xfrm>
          <a:off x="4724400" y="85725"/>
          <a:ext cx="3146425" cy="5095875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70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51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317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468422" name="Text Box 454"/>
          <p:cNvSpPr txBox="1">
            <a:spLocks noChangeArrowheads="1"/>
          </p:cNvSpPr>
          <p:nvPr/>
        </p:nvSpPr>
        <p:spPr bwMode="auto">
          <a:xfrm>
            <a:off x="6989763" y="5267325"/>
            <a:ext cx="1316037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kumimoji="1" lang="en-US" altLang="zh-CN" sz="1800">
                <a:latin typeface="Times New Roman" pitchFamily="18" charset="0"/>
              </a:rPr>
              <a:t>F</a:t>
            </a:r>
            <a:r>
              <a:rPr kumimoji="1" lang="en-US" altLang="zh-CN" sz="1800" baseline="-25000">
                <a:latin typeface="Times New Roman" pitchFamily="18" charset="0"/>
              </a:rPr>
              <a:t>1</a:t>
            </a:r>
            <a:r>
              <a:rPr kumimoji="1" lang="en-US" altLang="zh-CN" sz="1800">
                <a:latin typeface="Times New Roman" pitchFamily="18" charset="0"/>
              </a:rPr>
              <a:t>F</a:t>
            </a:r>
            <a:r>
              <a:rPr kumimoji="1" lang="en-US" altLang="zh-CN" sz="1800" baseline="-25000">
                <a:latin typeface="Times New Roman" pitchFamily="18" charset="0"/>
              </a:rPr>
              <a:t>2 </a:t>
            </a:r>
            <a:r>
              <a:rPr kumimoji="1" lang="en-US" altLang="zh-CN" sz="1800">
                <a:latin typeface="Times New Roman" pitchFamily="18" charset="0"/>
              </a:rPr>
              <a:t>F</a:t>
            </a:r>
            <a:r>
              <a:rPr kumimoji="1" lang="en-US" altLang="zh-CN" sz="1800" baseline="-25000">
                <a:latin typeface="Times New Roman" pitchFamily="18" charset="0"/>
              </a:rPr>
              <a:t>3</a:t>
            </a:r>
          </a:p>
        </p:txBody>
      </p:sp>
      <p:grpSp>
        <p:nvGrpSpPr>
          <p:cNvPr id="2" name="Group 455"/>
          <p:cNvGrpSpPr>
            <a:grpSpLocks/>
          </p:cNvGrpSpPr>
          <p:nvPr/>
        </p:nvGrpSpPr>
        <p:grpSpPr bwMode="auto">
          <a:xfrm>
            <a:off x="4724400" y="5267325"/>
            <a:ext cx="2362200" cy="366713"/>
            <a:chOff x="2880" y="3888"/>
            <a:chExt cx="1488" cy="231"/>
          </a:xfrm>
        </p:grpSpPr>
        <p:sp>
          <p:nvSpPr>
            <p:cNvPr id="8706" name="Text Box 456"/>
            <p:cNvSpPr txBox="1">
              <a:spLocks noChangeArrowheads="1"/>
            </p:cNvSpPr>
            <p:nvPr/>
          </p:nvSpPr>
          <p:spPr bwMode="auto">
            <a:xfrm>
              <a:off x="2880" y="3888"/>
              <a:ext cx="1488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 sz="1800">
                  <a:latin typeface="Times New Roman" pitchFamily="18" charset="0"/>
                </a:rPr>
                <a:t>A</a:t>
              </a:r>
              <a:r>
                <a:rPr kumimoji="1" lang="en-US" altLang="zh-CN" sz="1800" baseline="-25000">
                  <a:latin typeface="Times New Roman" pitchFamily="18" charset="0"/>
                </a:rPr>
                <a:t>1 </a:t>
              </a:r>
              <a:r>
                <a:rPr kumimoji="1" lang="en-US" altLang="zh-CN" sz="1800">
                  <a:latin typeface="Times New Roman" pitchFamily="18" charset="0"/>
                </a:rPr>
                <a:t>A</a:t>
              </a:r>
              <a:r>
                <a:rPr kumimoji="1" lang="en-US" altLang="zh-CN" sz="1800" baseline="-25000">
                  <a:latin typeface="Times New Roman" pitchFamily="18" charset="0"/>
                </a:rPr>
                <a:t>1</a:t>
              </a:r>
              <a:r>
                <a:rPr kumimoji="1" lang="en-US" altLang="zh-CN" sz="1800">
                  <a:latin typeface="Times New Roman" pitchFamily="18" charset="0"/>
                </a:rPr>
                <a:t>A</a:t>
              </a:r>
              <a:r>
                <a:rPr kumimoji="1" lang="en-US" altLang="zh-CN" sz="1800" baseline="-25000">
                  <a:latin typeface="Times New Roman" pitchFamily="18" charset="0"/>
                </a:rPr>
                <a:t>0 </a:t>
              </a:r>
              <a:r>
                <a:rPr kumimoji="1" lang="en-US" altLang="zh-CN" sz="1800">
                  <a:latin typeface="Times New Roman" pitchFamily="18" charset="0"/>
                </a:rPr>
                <a:t>A</a:t>
              </a:r>
              <a:r>
                <a:rPr kumimoji="1" lang="en-US" altLang="zh-CN" sz="1800" baseline="-25000">
                  <a:latin typeface="Times New Roman" pitchFamily="18" charset="0"/>
                </a:rPr>
                <a:t>0</a:t>
              </a:r>
              <a:r>
                <a:rPr kumimoji="1" lang="en-US" altLang="zh-CN" sz="1800">
                  <a:latin typeface="Times New Roman" pitchFamily="18" charset="0"/>
                </a:rPr>
                <a:t>B</a:t>
              </a:r>
              <a:r>
                <a:rPr kumimoji="1" lang="en-US" altLang="zh-CN" sz="1800" baseline="-25000">
                  <a:latin typeface="Times New Roman" pitchFamily="18" charset="0"/>
                </a:rPr>
                <a:t>1 </a:t>
              </a:r>
              <a:r>
                <a:rPr kumimoji="1" lang="en-US" altLang="zh-CN" sz="1800">
                  <a:latin typeface="Times New Roman" pitchFamily="18" charset="0"/>
                </a:rPr>
                <a:t>B</a:t>
              </a:r>
              <a:r>
                <a:rPr kumimoji="1" lang="en-US" altLang="zh-CN" sz="1800" baseline="-25000">
                  <a:latin typeface="Times New Roman" pitchFamily="18" charset="0"/>
                </a:rPr>
                <a:t>1 </a:t>
              </a:r>
              <a:r>
                <a:rPr kumimoji="1" lang="en-US" altLang="zh-CN" sz="1800">
                  <a:latin typeface="Times New Roman" pitchFamily="18" charset="0"/>
                </a:rPr>
                <a:t>B</a:t>
              </a:r>
              <a:r>
                <a:rPr kumimoji="1" lang="en-US" altLang="zh-CN" sz="1800" baseline="-25000">
                  <a:latin typeface="Times New Roman" pitchFamily="18" charset="0"/>
                </a:rPr>
                <a:t>0 </a:t>
              </a:r>
              <a:r>
                <a:rPr kumimoji="1" lang="en-US" altLang="zh-CN" sz="1800">
                  <a:latin typeface="Times New Roman" pitchFamily="18" charset="0"/>
                </a:rPr>
                <a:t>B</a:t>
              </a:r>
              <a:r>
                <a:rPr kumimoji="1" lang="en-US" altLang="zh-CN" sz="1800" baseline="-25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8707" name="Line 457"/>
            <p:cNvSpPr>
              <a:spLocks noChangeShapeType="1"/>
            </p:cNvSpPr>
            <p:nvPr/>
          </p:nvSpPr>
          <p:spPr bwMode="auto">
            <a:xfrm>
              <a:off x="3120" y="3888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708" name="Line 458"/>
            <p:cNvSpPr>
              <a:spLocks noChangeShapeType="1"/>
            </p:cNvSpPr>
            <p:nvPr/>
          </p:nvSpPr>
          <p:spPr bwMode="auto">
            <a:xfrm>
              <a:off x="3456" y="3888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709" name="Line 459"/>
            <p:cNvSpPr>
              <a:spLocks noChangeShapeType="1"/>
            </p:cNvSpPr>
            <p:nvPr/>
          </p:nvSpPr>
          <p:spPr bwMode="auto">
            <a:xfrm>
              <a:off x="3792" y="3888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710" name="Line 460"/>
            <p:cNvSpPr>
              <a:spLocks noChangeShapeType="1"/>
            </p:cNvSpPr>
            <p:nvPr/>
          </p:nvSpPr>
          <p:spPr bwMode="auto">
            <a:xfrm>
              <a:off x="4128" y="3888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3" name="Group 461"/>
          <p:cNvGrpSpPr>
            <a:grpSpLocks/>
          </p:cNvGrpSpPr>
          <p:nvPr/>
        </p:nvGrpSpPr>
        <p:grpSpPr bwMode="auto">
          <a:xfrm>
            <a:off x="4953000" y="314325"/>
            <a:ext cx="1770063" cy="4662488"/>
            <a:chOff x="3102" y="144"/>
            <a:chExt cx="1115" cy="2937"/>
          </a:xfrm>
        </p:grpSpPr>
        <p:sp>
          <p:nvSpPr>
            <p:cNvPr id="8642" name="Oval 462"/>
            <p:cNvSpPr>
              <a:spLocks noChangeArrowheads="1"/>
            </p:cNvSpPr>
            <p:nvPr/>
          </p:nvSpPr>
          <p:spPr bwMode="auto">
            <a:xfrm>
              <a:off x="3518" y="144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643" name="Oval 463"/>
            <p:cNvSpPr>
              <a:spLocks noChangeArrowheads="1"/>
            </p:cNvSpPr>
            <p:nvPr/>
          </p:nvSpPr>
          <p:spPr bwMode="auto">
            <a:xfrm>
              <a:off x="3230" y="144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644" name="Oval 464"/>
            <p:cNvSpPr>
              <a:spLocks noChangeArrowheads="1"/>
            </p:cNvSpPr>
            <p:nvPr/>
          </p:nvSpPr>
          <p:spPr bwMode="auto">
            <a:xfrm>
              <a:off x="3854" y="144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645" name="Oval 465"/>
            <p:cNvSpPr>
              <a:spLocks noChangeArrowheads="1"/>
            </p:cNvSpPr>
            <p:nvPr/>
          </p:nvSpPr>
          <p:spPr bwMode="auto">
            <a:xfrm>
              <a:off x="4142" y="144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646" name="Oval 466"/>
            <p:cNvSpPr>
              <a:spLocks noChangeArrowheads="1"/>
            </p:cNvSpPr>
            <p:nvPr/>
          </p:nvSpPr>
          <p:spPr bwMode="auto">
            <a:xfrm>
              <a:off x="3230" y="336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647" name="Oval 467"/>
            <p:cNvSpPr>
              <a:spLocks noChangeArrowheads="1"/>
            </p:cNvSpPr>
            <p:nvPr/>
          </p:nvSpPr>
          <p:spPr bwMode="auto">
            <a:xfrm>
              <a:off x="3518" y="336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648" name="Oval 468"/>
            <p:cNvSpPr>
              <a:spLocks noChangeArrowheads="1"/>
            </p:cNvSpPr>
            <p:nvPr/>
          </p:nvSpPr>
          <p:spPr bwMode="auto">
            <a:xfrm>
              <a:off x="3854" y="336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649" name="Oval 469"/>
            <p:cNvSpPr>
              <a:spLocks noChangeArrowheads="1"/>
            </p:cNvSpPr>
            <p:nvPr/>
          </p:nvSpPr>
          <p:spPr bwMode="auto">
            <a:xfrm>
              <a:off x="3998" y="336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650" name="Oval 470"/>
            <p:cNvSpPr>
              <a:spLocks noChangeArrowheads="1"/>
            </p:cNvSpPr>
            <p:nvPr/>
          </p:nvSpPr>
          <p:spPr bwMode="auto">
            <a:xfrm>
              <a:off x="3230" y="528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651" name="Oval 471"/>
            <p:cNvSpPr>
              <a:spLocks noChangeArrowheads="1"/>
            </p:cNvSpPr>
            <p:nvPr/>
          </p:nvSpPr>
          <p:spPr bwMode="auto">
            <a:xfrm>
              <a:off x="3518" y="528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652" name="Oval 472"/>
            <p:cNvSpPr>
              <a:spLocks noChangeArrowheads="1"/>
            </p:cNvSpPr>
            <p:nvPr/>
          </p:nvSpPr>
          <p:spPr bwMode="auto">
            <a:xfrm>
              <a:off x="3710" y="528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653" name="Oval 473"/>
            <p:cNvSpPr>
              <a:spLocks noChangeArrowheads="1"/>
            </p:cNvSpPr>
            <p:nvPr/>
          </p:nvSpPr>
          <p:spPr bwMode="auto">
            <a:xfrm>
              <a:off x="4142" y="528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654" name="Oval 474"/>
            <p:cNvSpPr>
              <a:spLocks noChangeArrowheads="1"/>
            </p:cNvSpPr>
            <p:nvPr/>
          </p:nvSpPr>
          <p:spPr bwMode="auto">
            <a:xfrm>
              <a:off x="3527" y="720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655" name="Oval 475"/>
            <p:cNvSpPr>
              <a:spLocks noChangeArrowheads="1"/>
            </p:cNvSpPr>
            <p:nvPr/>
          </p:nvSpPr>
          <p:spPr bwMode="auto">
            <a:xfrm>
              <a:off x="3230" y="720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656" name="Oval 476"/>
            <p:cNvSpPr>
              <a:spLocks noChangeArrowheads="1"/>
            </p:cNvSpPr>
            <p:nvPr/>
          </p:nvSpPr>
          <p:spPr bwMode="auto">
            <a:xfrm>
              <a:off x="3710" y="720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657" name="Oval 477"/>
            <p:cNvSpPr>
              <a:spLocks noChangeArrowheads="1"/>
            </p:cNvSpPr>
            <p:nvPr/>
          </p:nvSpPr>
          <p:spPr bwMode="auto">
            <a:xfrm>
              <a:off x="3998" y="720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658" name="Oval 478"/>
            <p:cNvSpPr>
              <a:spLocks noChangeArrowheads="1"/>
            </p:cNvSpPr>
            <p:nvPr/>
          </p:nvSpPr>
          <p:spPr bwMode="auto">
            <a:xfrm>
              <a:off x="3385" y="1114"/>
              <a:ext cx="93" cy="53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659" name="Oval 479"/>
            <p:cNvSpPr>
              <a:spLocks noChangeArrowheads="1"/>
            </p:cNvSpPr>
            <p:nvPr/>
          </p:nvSpPr>
          <p:spPr bwMode="auto">
            <a:xfrm>
              <a:off x="3230" y="1104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660" name="Oval 480"/>
            <p:cNvSpPr>
              <a:spLocks noChangeArrowheads="1"/>
            </p:cNvSpPr>
            <p:nvPr/>
          </p:nvSpPr>
          <p:spPr bwMode="auto">
            <a:xfrm>
              <a:off x="3854" y="1104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661" name="Oval 481"/>
            <p:cNvSpPr>
              <a:spLocks noChangeArrowheads="1"/>
            </p:cNvSpPr>
            <p:nvPr/>
          </p:nvSpPr>
          <p:spPr bwMode="auto">
            <a:xfrm>
              <a:off x="3998" y="1104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662" name="Oval 482"/>
            <p:cNvSpPr>
              <a:spLocks noChangeArrowheads="1"/>
            </p:cNvSpPr>
            <p:nvPr/>
          </p:nvSpPr>
          <p:spPr bwMode="auto">
            <a:xfrm>
              <a:off x="3392" y="912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663" name="Oval 483"/>
            <p:cNvSpPr>
              <a:spLocks noChangeArrowheads="1"/>
            </p:cNvSpPr>
            <p:nvPr/>
          </p:nvSpPr>
          <p:spPr bwMode="auto">
            <a:xfrm>
              <a:off x="3230" y="912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664" name="Oval 484"/>
            <p:cNvSpPr>
              <a:spLocks noChangeArrowheads="1"/>
            </p:cNvSpPr>
            <p:nvPr/>
          </p:nvSpPr>
          <p:spPr bwMode="auto">
            <a:xfrm>
              <a:off x="3854" y="912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665" name="Oval 485"/>
            <p:cNvSpPr>
              <a:spLocks noChangeArrowheads="1"/>
            </p:cNvSpPr>
            <p:nvPr/>
          </p:nvSpPr>
          <p:spPr bwMode="auto">
            <a:xfrm>
              <a:off x="4142" y="912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666" name="Oval 486"/>
            <p:cNvSpPr>
              <a:spLocks noChangeArrowheads="1"/>
            </p:cNvSpPr>
            <p:nvPr/>
          </p:nvSpPr>
          <p:spPr bwMode="auto">
            <a:xfrm>
              <a:off x="3230" y="1296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667" name="Oval 487"/>
            <p:cNvSpPr>
              <a:spLocks noChangeArrowheads="1"/>
            </p:cNvSpPr>
            <p:nvPr/>
          </p:nvSpPr>
          <p:spPr bwMode="auto">
            <a:xfrm>
              <a:off x="3395" y="1305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668" name="Oval 488"/>
            <p:cNvSpPr>
              <a:spLocks noChangeArrowheads="1"/>
            </p:cNvSpPr>
            <p:nvPr/>
          </p:nvSpPr>
          <p:spPr bwMode="auto">
            <a:xfrm>
              <a:off x="3710" y="1296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669" name="Oval 489"/>
            <p:cNvSpPr>
              <a:spLocks noChangeArrowheads="1"/>
            </p:cNvSpPr>
            <p:nvPr/>
          </p:nvSpPr>
          <p:spPr bwMode="auto">
            <a:xfrm>
              <a:off x="4142" y="1296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670" name="Oval 490"/>
            <p:cNvSpPr>
              <a:spLocks noChangeArrowheads="1"/>
            </p:cNvSpPr>
            <p:nvPr/>
          </p:nvSpPr>
          <p:spPr bwMode="auto">
            <a:xfrm>
              <a:off x="3385" y="1488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671" name="Oval 491"/>
            <p:cNvSpPr>
              <a:spLocks noChangeArrowheads="1"/>
            </p:cNvSpPr>
            <p:nvPr/>
          </p:nvSpPr>
          <p:spPr bwMode="auto">
            <a:xfrm>
              <a:off x="3230" y="1488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672" name="Oval 492"/>
            <p:cNvSpPr>
              <a:spLocks noChangeArrowheads="1"/>
            </p:cNvSpPr>
            <p:nvPr/>
          </p:nvSpPr>
          <p:spPr bwMode="auto">
            <a:xfrm>
              <a:off x="3710" y="1488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673" name="Oval 493"/>
            <p:cNvSpPr>
              <a:spLocks noChangeArrowheads="1"/>
            </p:cNvSpPr>
            <p:nvPr/>
          </p:nvSpPr>
          <p:spPr bwMode="auto">
            <a:xfrm>
              <a:off x="3998" y="1488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674" name="Oval 494"/>
            <p:cNvSpPr>
              <a:spLocks noChangeArrowheads="1"/>
            </p:cNvSpPr>
            <p:nvPr/>
          </p:nvSpPr>
          <p:spPr bwMode="auto">
            <a:xfrm>
              <a:off x="3518" y="1659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675" name="Oval 495"/>
            <p:cNvSpPr>
              <a:spLocks noChangeArrowheads="1"/>
            </p:cNvSpPr>
            <p:nvPr/>
          </p:nvSpPr>
          <p:spPr bwMode="auto">
            <a:xfrm>
              <a:off x="3102" y="1668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676" name="Oval 496"/>
            <p:cNvSpPr>
              <a:spLocks noChangeArrowheads="1"/>
            </p:cNvSpPr>
            <p:nvPr/>
          </p:nvSpPr>
          <p:spPr bwMode="auto">
            <a:xfrm>
              <a:off x="3854" y="1659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677" name="Oval 497"/>
            <p:cNvSpPr>
              <a:spLocks noChangeArrowheads="1"/>
            </p:cNvSpPr>
            <p:nvPr/>
          </p:nvSpPr>
          <p:spPr bwMode="auto">
            <a:xfrm>
              <a:off x="4142" y="1659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678" name="Oval 498"/>
            <p:cNvSpPr>
              <a:spLocks noChangeArrowheads="1"/>
            </p:cNvSpPr>
            <p:nvPr/>
          </p:nvSpPr>
          <p:spPr bwMode="auto">
            <a:xfrm>
              <a:off x="3102" y="1860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679" name="Oval 499"/>
            <p:cNvSpPr>
              <a:spLocks noChangeArrowheads="1"/>
            </p:cNvSpPr>
            <p:nvPr/>
          </p:nvSpPr>
          <p:spPr bwMode="auto">
            <a:xfrm>
              <a:off x="3518" y="1851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680" name="Oval 500"/>
            <p:cNvSpPr>
              <a:spLocks noChangeArrowheads="1"/>
            </p:cNvSpPr>
            <p:nvPr/>
          </p:nvSpPr>
          <p:spPr bwMode="auto">
            <a:xfrm>
              <a:off x="3854" y="1851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681" name="Oval 501"/>
            <p:cNvSpPr>
              <a:spLocks noChangeArrowheads="1"/>
            </p:cNvSpPr>
            <p:nvPr/>
          </p:nvSpPr>
          <p:spPr bwMode="auto">
            <a:xfrm>
              <a:off x="3998" y="1851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682" name="Oval 502"/>
            <p:cNvSpPr>
              <a:spLocks noChangeArrowheads="1"/>
            </p:cNvSpPr>
            <p:nvPr/>
          </p:nvSpPr>
          <p:spPr bwMode="auto">
            <a:xfrm>
              <a:off x="3102" y="2052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683" name="Oval 503"/>
            <p:cNvSpPr>
              <a:spLocks noChangeArrowheads="1"/>
            </p:cNvSpPr>
            <p:nvPr/>
          </p:nvSpPr>
          <p:spPr bwMode="auto">
            <a:xfrm>
              <a:off x="3518" y="2043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684" name="Oval 504"/>
            <p:cNvSpPr>
              <a:spLocks noChangeArrowheads="1"/>
            </p:cNvSpPr>
            <p:nvPr/>
          </p:nvSpPr>
          <p:spPr bwMode="auto">
            <a:xfrm>
              <a:off x="3710" y="2043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685" name="Oval 505"/>
            <p:cNvSpPr>
              <a:spLocks noChangeArrowheads="1"/>
            </p:cNvSpPr>
            <p:nvPr/>
          </p:nvSpPr>
          <p:spPr bwMode="auto">
            <a:xfrm>
              <a:off x="4142" y="2043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686" name="Oval 506"/>
            <p:cNvSpPr>
              <a:spLocks noChangeArrowheads="1"/>
            </p:cNvSpPr>
            <p:nvPr/>
          </p:nvSpPr>
          <p:spPr bwMode="auto">
            <a:xfrm>
              <a:off x="3527" y="2235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687" name="Oval 507"/>
            <p:cNvSpPr>
              <a:spLocks noChangeArrowheads="1"/>
            </p:cNvSpPr>
            <p:nvPr/>
          </p:nvSpPr>
          <p:spPr bwMode="auto">
            <a:xfrm>
              <a:off x="3102" y="2244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688" name="Oval 508"/>
            <p:cNvSpPr>
              <a:spLocks noChangeArrowheads="1"/>
            </p:cNvSpPr>
            <p:nvPr/>
          </p:nvSpPr>
          <p:spPr bwMode="auto">
            <a:xfrm>
              <a:off x="3710" y="2235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689" name="Oval 509"/>
            <p:cNvSpPr>
              <a:spLocks noChangeArrowheads="1"/>
            </p:cNvSpPr>
            <p:nvPr/>
          </p:nvSpPr>
          <p:spPr bwMode="auto">
            <a:xfrm>
              <a:off x="3998" y="2235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690" name="Oval 510"/>
            <p:cNvSpPr>
              <a:spLocks noChangeArrowheads="1"/>
            </p:cNvSpPr>
            <p:nvPr/>
          </p:nvSpPr>
          <p:spPr bwMode="auto">
            <a:xfrm>
              <a:off x="3404" y="2619"/>
              <a:ext cx="93" cy="53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691" name="Oval 511"/>
            <p:cNvSpPr>
              <a:spLocks noChangeArrowheads="1"/>
            </p:cNvSpPr>
            <p:nvPr/>
          </p:nvSpPr>
          <p:spPr bwMode="auto">
            <a:xfrm>
              <a:off x="3102" y="2628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692" name="Oval 512"/>
            <p:cNvSpPr>
              <a:spLocks noChangeArrowheads="1"/>
            </p:cNvSpPr>
            <p:nvPr/>
          </p:nvSpPr>
          <p:spPr bwMode="auto">
            <a:xfrm>
              <a:off x="3854" y="2619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693" name="Oval 513"/>
            <p:cNvSpPr>
              <a:spLocks noChangeArrowheads="1"/>
            </p:cNvSpPr>
            <p:nvPr/>
          </p:nvSpPr>
          <p:spPr bwMode="auto">
            <a:xfrm>
              <a:off x="3998" y="2619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694" name="Oval 514"/>
            <p:cNvSpPr>
              <a:spLocks noChangeArrowheads="1"/>
            </p:cNvSpPr>
            <p:nvPr/>
          </p:nvSpPr>
          <p:spPr bwMode="auto">
            <a:xfrm>
              <a:off x="3392" y="2427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695" name="Oval 515"/>
            <p:cNvSpPr>
              <a:spLocks noChangeArrowheads="1"/>
            </p:cNvSpPr>
            <p:nvPr/>
          </p:nvSpPr>
          <p:spPr bwMode="auto">
            <a:xfrm>
              <a:off x="3102" y="2436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696" name="Oval 516"/>
            <p:cNvSpPr>
              <a:spLocks noChangeArrowheads="1"/>
            </p:cNvSpPr>
            <p:nvPr/>
          </p:nvSpPr>
          <p:spPr bwMode="auto">
            <a:xfrm>
              <a:off x="3854" y="2427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697" name="Oval 517"/>
            <p:cNvSpPr>
              <a:spLocks noChangeArrowheads="1"/>
            </p:cNvSpPr>
            <p:nvPr/>
          </p:nvSpPr>
          <p:spPr bwMode="auto">
            <a:xfrm>
              <a:off x="4142" y="2427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698" name="Oval 518"/>
            <p:cNvSpPr>
              <a:spLocks noChangeArrowheads="1"/>
            </p:cNvSpPr>
            <p:nvPr/>
          </p:nvSpPr>
          <p:spPr bwMode="auto">
            <a:xfrm>
              <a:off x="3102" y="2820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699" name="Oval 519"/>
            <p:cNvSpPr>
              <a:spLocks noChangeArrowheads="1"/>
            </p:cNvSpPr>
            <p:nvPr/>
          </p:nvSpPr>
          <p:spPr bwMode="auto">
            <a:xfrm>
              <a:off x="3395" y="2820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700" name="Oval 520"/>
            <p:cNvSpPr>
              <a:spLocks noChangeArrowheads="1"/>
            </p:cNvSpPr>
            <p:nvPr/>
          </p:nvSpPr>
          <p:spPr bwMode="auto">
            <a:xfrm>
              <a:off x="3710" y="2811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701" name="Oval 521"/>
            <p:cNvSpPr>
              <a:spLocks noChangeArrowheads="1"/>
            </p:cNvSpPr>
            <p:nvPr/>
          </p:nvSpPr>
          <p:spPr bwMode="auto">
            <a:xfrm>
              <a:off x="4142" y="2811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702" name="Oval 522"/>
            <p:cNvSpPr>
              <a:spLocks noChangeArrowheads="1"/>
            </p:cNvSpPr>
            <p:nvPr/>
          </p:nvSpPr>
          <p:spPr bwMode="auto">
            <a:xfrm>
              <a:off x="3385" y="3003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703" name="Oval 523"/>
            <p:cNvSpPr>
              <a:spLocks noChangeArrowheads="1"/>
            </p:cNvSpPr>
            <p:nvPr/>
          </p:nvSpPr>
          <p:spPr bwMode="auto">
            <a:xfrm>
              <a:off x="3102" y="3012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704" name="Oval 524"/>
            <p:cNvSpPr>
              <a:spLocks noChangeArrowheads="1"/>
            </p:cNvSpPr>
            <p:nvPr/>
          </p:nvSpPr>
          <p:spPr bwMode="auto">
            <a:xfrm>
              <a:off x="3710" y="3003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705" name="Oval 525"/>
            <p:cNvSpPr>
              <a:spLocks noChangeArrowheads="1"/>
            </p:cNvSpPr>
            <p:nvPr/>
          </p:nvSpPr>
          <p:spPr bwMode="auto">
            <a:xfrm>
              <a:off x="3998" y="3003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4" name="Group 526"/>
          <p:cNvGrpSpPr>
            <a:grpSpLocks/>
          </p:cNvGrpSpPr>
          <p:nvPr/>
        </p:nvGrpSpPr>
        <p:grpSpPr bwMode="auto">
          <a:xfrm>
            <a:off x="7065963" y="314325"/>
            <a:ext cx="655637" cy="4648200"/>
            <a:chOff x="4451" y="144"/>
            <a:chExt cx="413" cy="2928"/>
          </a:xfrm>
        </p:grpSpPr>
        <p:grpSp>
          <p:nvGrpSpPr>
            <p:cNvPr id="8591" name="Group 527"/>
            <p:cNvGrpSpPr>
              <a:grpSpLocks/>
            </p:cNvGrpSpPr>
            <p:nvPr/>
          </p:nvGrpSpPr>
          <p:grpSpPr bwMode="auto">
            <a:xfrm>
              <a:off x="4766" y="528"/>
              <a:ext cx="98" cy="96"/>
              <a:chOff x="3118" y="3984"/>
              <a:chExt cx="98" cy="96"/>
            </a:xfrm>
          </p:grpSpPr>
          <p:sp>
            <p:nvSpPr>
              <p:cNvPr id="8640" name="Line 528"/>
              <p:cNvSpPr>
                <a:spLocks noChangeShapeType="1"/>
              </p:cNvSpPr>
              <p:nvPr/>
            </p:nvSpPr>
            <p:spPr bwMode="auto">
              <a:xfrm flipH="1">
                <a:off x="3118" y="3984"/>
                <a:ext cx="98" cy="91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8641" name="Line 529"/>
              <p:cNvSpPr>
                <a:spLocks noChangeShapeType="1"/>
              </p:cNvSpPr>
              <p:nvPr/>
            </p:nvSpPr>
            <p:spPr bwMode="auto">
              <a:xfrm>
                <a:off x="3120" y="3984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8592" name="Group 530"/>
            <p:cNvGrpSpPr>
              <a:grpSpLocks/>
            </p:cNvGrpSpPr>
            <p:nvPr/>
          </p:nvGrpSpPr>
          <p:grpSpPr bwMode="auto">
            <a:xfrm>
              <a:off x="4766" y="720"/>
              <a:ext cx="98" cy="96"/>
              <a:chOff x="3118" y="3984"/>
              <a:chExt cx="98" cy="96"/>
            </a:xfrm>
          </p:grpSpPr>
          <p:sp>
            <p:nvSpPr>
              <p:cNvPr id="8638" name="Line 531"/>
              <p:cNvSpPr>
                <a:spLocks noChangeShapeType="1"/>
              </p:cNvSpPr>
              <p:nvPr/>
            </p:nvSpPr>
            <p:spPr bwMode="auto">
              <a:xfrm flipH="1">
                <a:off x="3118" y="3984"/>
                <a:ext cx="98" cy="91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8639" name="Line 532"/>
              <p:cNvSpPr>
                <a:spLocks noChangeShapeType="1"/>
              </p:cNvSpPr>
              <p:nvPr/>
            </p:nvSpPr>
            <p:spPr bwMode="auto">
              <a:xfrm>
                <a:off x="3120" y="3984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8593" name="Group 533"/>
            <p:cNvGrpSpPr>
              <a:grpSpLocks/>
            </p:cNvGrpSpPr>
            <p:nvPr/>
          </p:nvGrpSpPr>
          <p:grpSpPr bwMode="auto">
            <a:xfrm>
              <a:off x="4752" y="336"/>
              <a:ext cx="98" cy="96"/>
              <a:chOff x="3118" y="3984"/>
              <a:chExt cx="98" cy="96"/>
            </a:xfrm>
          </p:grpSpPr>
          <p:sp>
            <p:nvSpPr>
              <p:cNvPr id="8636" name="Line 534"/>
              <p:cNvSpPr>
                <a:spLocks noChangeShapeType="1"/>
              </p:cNvSpPr>
              <p:nvPr/>
            </p:nvSpPr>
            <p:spPr bwMode="auto">
              <a:xfrm flipH="1">
                <a:off x="3118" y="3984"/>
                <a:ext cx="98" cy="91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8637" name="Line 535"/>
              <p:cNvSpPr>
                <a:spLocks noChangeShapeType="1"/>
              </p:cNvSpPr>
              <p:nvPr/>
            </p:nvSpPr>
            <p:spPr bwMode="auto">
              <a:xfrm>
                <a:off x="3120" y="3984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8594" name="Group 536"/>
            <p:cNvGrpSpPr>
              <a:grpSpLocks/>
            </p:cNvGrpSpPr>
            <p:nvPr/>
          </p:nvGrpSpPr>
          <p:grpSpPr bwMode="auto">
            <a:xfrm>
              <a:off x="4601" y="1104"/>
              <a:ext cx="98" cy="96"/>
              <a:chOff x="3118" y="3984"/>
              <a:chExt cx="98" cy="96"/>
            </a:xfrm>
          </p:grpSpPr>
          <p:sp>
            <p:nvSpPr>
              <p:cNvPr id="8634" name="Line 537"/>
              <p:cNvSpPr>
                <a:spLocks noChangeShapeType="1"/>
              </p:cNvSpPr>
              <p:nvPr/>
            </p:nvSpPr>
            <p:spPr bwMode="auto">
              <a:xfrm flipH="1">
                <a:off x="3118" y="3984"/>
                <a:ext cx="98" cy="91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8635" name="Line 538"/>
              <p:cNvSpPr>
                <a:spLocks noChangeShapeType="1"/>
              </p:cNvSpPr>
              <p:nvPr/>
            </p:nvSpPr>
            <p:spPr bwMode="auto">
              <a:xfrm>
                <a:off x="3120" y="3984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8595" name="Group 539"/>
            <p:cNvGrpSpPr>
              <a:grpSpLocks/>
            </p:cNvGrpSpPr>
            <p:nvPr/>
          </p:nvGrpSpPr>
          <p:grpSpPr bwMode="auto">
            <a:xfrm>
              <a:off x="4752" y="1440"/>
              <a:ext cx="98" cy="96"/>
              <a:chOff x="3118" y="3984"/>
              <a:chExt cx="98" cy="96"/>
            </a:xfrm>
          </p:grpSpPr>
          <p:sp>
            <p:nvSpPr>
              <p:cNvPr id="8632" name="Line 540"/>
              <p:cNvSpPr>
                <a:spLocks noChangeShapeType="1"/>
              </p:cNvSpPr>
              <p:nvPr/>
            </p:nvSpPr>
            <p:spPr bwMode="auto">
              <a:xfrm flipH="1">
                <a:off x="3118" y="3984"/>
                <a:ext cx="98" cy="91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8633" name="Line 541"/>
              <p:cNvSpPr>
                <a:spLocks noChangeShapeType="1"/>
              </p:cNvSpPr>
              <p:nvPr/>
            </p:nvSpPr>
            <p:spPr bwMode="auto">
              <a:xfrm>
                <a:off x="3120" y="3984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8596" name="Group 542"/>
            <p:cNvGrpSpPr>
              <a:grpSpLocks/>
            </p:cNvGrpSpPr>
            <p:nvPr/>
          </p:nvGrpSpPr>
          <p:grpSpPr bwMode="auto">
            <a:xfrm>
              <a:off x="4601" y="1104"/>
              <a:ext cx="98" cy="96"/>
              <a:chOff x="3118" y="3984"/>
              <a:chExt cx="98" cy="96"/>
            </a:xfrm>
          </p:grpSpPr>
          <p:sp>
            <p:nvSpPr>
              <p:cNvPr id="8630" name="Line 543"/>
              <p:cNvSpPr>
                <a:spLocks noChangeShapeType="1"/>
              </p:cNvSpPr>
              <p:nvPr/>
            </p:nvSpPr>
            <p:spPr bwMode="auto">
              <a:xfrm flipH="1">
                <a:off x="3118" y="3984"/>
                <a:ext cx="98" cy="91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8631" name="Line 544"/>
              <p:cNvSpPr>
                <a:spLocks noChangeShapeType="1"/>
              </p:cNvSpPr>
              <p:nvPr/>
            </p:nvSpPr>
            <p:spPr bwMode="auto">
              <a:xfrm>
                <a:off x="3120" y="3984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8597" name="Group 545"/>
            <p:cNvGrpSpPr>
              <a:grpSpLocks/>
            </p:cNvGrpSpPr>
            <p:nvPr/>
          </p:nvGrpSpPr>
          <p:grpSpPr bwMode="auto">
            <a:xfrm>
              <a:off x="4752" y="1296"/>
              <a:ext cx="98" cy="96"/>
              <a:chOff x="3118" y="3984"/>
              <a:chExt cx="98" cy="96"/>
            </a:xfrm>
          </p:grpSpPr>
          <p:sp>
            <p:nvSpPr>
              <p:cNvPr id="8628" name="Line 546"/>
              <p:cNvSpPr>
                <a:spLocks noChangeShapeType="1"/>
              </p:cNvSpPr>
              <p:nvPr/>
            </p:nvSpPr>
            <p:spPr bwMode="auto">
              <a:xfrm flipH="1">
                <a:off x="3118" y="3984"/>
                <a:ext cx="98" cy="91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8629" name="Line 547"/>
              <p:cNvSpPr>
                <a:spLocks noChangeShapeType="1"/>
              </p:cNvSpPr>
              <p:nvPr/>
            </p:nvSpPr>
            <p:spPr bwMode="auto">
              <a:xfrm>
                <a:off x="3120" y="3984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8598" name="Group 548"/>
            <p:cNvGrpSpPr>
              <a:grpSpLocks/>
            </p:cNvGrpSpPr>
            <p:nvPr/>
          </p:nvGrpSpPr>
          <p:grpSpPr bwMode="auto">
            <a:xfrm>
              <a:off x="4608" y="144"/>
              <a:ext cx="98" cy="96"/>
              <a:chOff x="3118" y="3984"/>
              <a:chExt cx="98" cy="96"/>
            </a:xfrm>
          </p:grpSpPr>
          <p:sp>
            <p:nvSpPr>
              <p:cNvPr id="8626" name="Line 549"/>
              <p:cNvSpPr>
                <a:spLocks noChangeShapeType="1"/>
              </p:cNvSpPr>
              <p:nvPr/>
            </p:nvSpPr>
            <p:spPr bwMode="auto">
              <a:xfrm flipH="1">
                <a:off x="3118" y="3984"/>
                <a:ext cx="98" cy="91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8627" name="Line 550"/>
              <p:cNvSpPr>
                <a:spLocks noChangeShapeType="1"/>
              </p:cNvSpPr>
              <p:nvPr/>
            </p:nvSpPr>
            <p:spPr bwMode="auto">
              <a:xfrm>
                <a:off x="3120" y="3984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8599" name="Group 551"/>
            <p:cNvGrpSpPr>
              <a:grpSpLocks/>
            </p:cNvGrpSpPr>
            <p:nvPr/>
          </p:nvGrpSpPr>
          <p:grpSpPr bwMode="auto">
            <a:xfrm>
              <a:off x="4766" y="2208"/>
              <a:ext cx="98" cy="96"/>
              <a:chOff x="3118" y="3984"/>
              <a:chExt cx="98" cy="96"/>
            </a:xfrm>
          </p:grpSpPr>
          <p:sp>
            <p:nvSpPr>
              <p:cNvPr id="8624" name="Line 552"/>
              <p:cNvSpPr>
                <a:spLocks noChangeShapeType="1"/>
              </p:cNvSpPr>
              <p:nvPr/>
            </p:nvSpPr>
            <p:spPr bwMode="auto">
              <a:xfrm flipH="1">
                <a:off x="3118" y="3984"/>
                <a:ext cx="98" cy="91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8625" name="Line 553"/>
              <p:cNvSpPr>
                <a:spLocks noChangeShapeType="1"/>
              </p:cNvSpPr>
              <p:nvPr/>
            </p:nvSpPr>
            <p:spPr bwMode="auto">
              <a:xfrm>
                <a:off x="3120" y="3984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8600" name="Group 554"/>
            <p:cNvGrpSpPr>
              <a:grpSpLocks/>
            </p:cNvGrpSpPr>
            <p:nvPr/>
          </p:nvGrpSpPr>
          <p:grpSpPr bwMode="auto">
            <a:xfrm>
              <a:off x="4595" y="2043"/>
              <a:ext cx="98" cy="96"/>
              <a:chOff x="3118" y="3984"/>
              <a:chExt cx="98" cy="96"/>
            </a:xfrm>
          </p:grpSpPr>
          <p:sp>
            <p:nvSpPr>
              <p:cNvPr id="8622" name="Line 555"/>
              <p:cNvSpPr>
                <a:spLocks noChangeShapeType="1"/>
              </p:cNvSpPr>
              <p:nvPr/>
            </p:nvSpPr>
            <p:spPr bwMode="auto">
              <a:xfrm flipH="1">
                <a:off x="3118" y="3984"/>
                <a:ext cx="98" cy="91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8623" name="Line 556"/>
              <p:cNvSpPr>
                <a:spLocks noChangeShapeType="1"/>
              </p:cNvSpPr>
              <p:nvPr/>
            </p:nvSpPr>
            <p:spPr bwMode="auto">
              <a:xfrm>
                <a:off x="3120" y="3984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8601" name="Group 557"/>
            <p:cNvGrpSpPr>
              <a:grpSpLocks/>
            </p:cNvGrpSpPr>
            <p:nvPr/>
          </p:nvGrpSpPr>
          <p:grpSpPr bwMode="auto">
            <a:xfrm>
              <a:off x="4608" y="2976"/>
              <a:ext cx="98" cy="96"/>
              <a:chOff x="3118" y="3984"/>
              <a:chExt cx="98" cy="96"/>
            </a:xfrm>
          </p:grpSpPr>
          <p:sp>
            <p:nvSpPr>
              <p:cNvPr id="8620" name="Line 558"/>
              <p:cNvSpPr>
                <a:spLocks noChangeShapeType="1"/>
              </p:cNvSpPr>
              <p:nvPr/>
            </p:nvSpPr>
            <p:spPr bwMode="auto">
              <a:xfrm flipH="1">
                <a:off x="3118" y="3984"/>
                <a:ext cx="98" cy="91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8621" name="Line 559"/>
              <p:cNvSpPr>
                <a:spLocks noChangeShapeType="1"/>
              </p:cNvSpPr>
              <p:nvPr/>
            </p:nvSpPr>
            <p:spPr bwMode="auto">
              <a:xfrm>
                <a:off x="3120" y="3984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8602" name="Group 560"/>
            <p:cNvGrpSpPr>
              <a:grpSpLocks/>
            </p:cNvGrpSpPr>
            <p:nvPr/>
          </p:nvGrpSpPr>
          <p:grpSpPr bwMode="auto">
            <a:xfrm>
              <a:off x="4464" y="912"/>
              <a:ext cx="98" cy="96"/>
              <a:chOff x="3118" y="3984"/>
              <a:chExt cx="98" cy="96"/>
            </a:xfrm>
          </p:grpSpPr>
          <p:sp>
            <p:nvSpPr>
              <p:cNvPr id="8618" name="Line 561"/>
              <p:cNvSpPr>
                <a:spLocks noChangeShapeType="1"/>
              </p:cNvSpPr>
              <p:nvPr/>
            </p:nvSpPr>
            <p:spPr bwMode="auto">
              <a:xfrm flipH="1">
                <a:off x="3118" y="3984"/>
                <a:ext cx="98" cy="91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8619" name="Line 562"/>
              <p:cNvSpPr>
                <a:spLocks noChangeShapeType="1"/>
              </p:cNvSpPr>
              <p:nvPr/>
            </p:nvSpPr>
            <p:spPr bwMode="auto">
              <a:xfrm>
                <a:off x="3120" y="3984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8603" name="Group 563"/>
            <p:cNvGrpSpPr>
              <a:grpSpLocks/>
            </p:cNvGrpSpPr>
            <p:nvPr/>
          </p:nvGrpSpPr>
          <p:grpSpPr bwMode="auto">
            <a:xfrm>
              <a:off x="4464" y="1632"/>
              <a:ext cx="98" cy="96"/>
              <a:chOff x="3118" y="3984"/>
              <a:chExt cx="98" cy="96"/>
            </a:xfrm>
          </p:grpSpPr>
          <p:sp>
            <p:nvSpPr>
              <p:cNvPr id="8616" name="Line 564"/>
              <p:cNvSpPr>
                <a:spLocks noChangeShapeType="1"/>
              </p:cNvSpPr>
              <p:nvPr/>
            </p:nvSpPr>
            <p:spPr bwMode="auto">
              <a:xfrm flipH="1">
                <a:off x="3118" y="3984"/>
                <a:ext cx="98" cy="91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8617" name="Line 565"/>
              <p:cNvSpPr>
                <a:spLocks noChangeShapeType="1"/>
              </p:cNvSpPr>
              <p:nvPr/>
            </p:nvSpPr>
            <p:spPr bwMode="auto">
              <a:xfrm>
                <a:off x="3120" y="3984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8604" name="Group 566"/>
            <p:cNvGrpSpPr>
              <a:grpSpLocks/>
            </p:cNvGrpSpPr>
            <p:nvPr/>
          </p:nvGrpSpPr>
          <p:grpSpPr bwMode="auto">
            <a:xfrm>
              <a:off x="4464" y="1872"/>
              <a:ext cx="98" cy="96"/>
              <a:chOff x="3118" y="3984"/>
              <a:chExt cx="98" cy="96"/>
            </a:xfrm>
          </p:grpSpPr>
          <p:sp>
            <p:nvSpPr>
              <p:cNvPr id="8614" name="Line 567"/>
              <p:cNvSpPr>
                <a:spLocks noChangeShapeType="1"/>
              </p:cNvSpPr>
              <p:nvPr/>
            </p:nvSpPr>
            <p:spPr bwMode="auto">
              <a:xfrm flipH="1">
                <a:off x="3118" y="3984"/>
                <a:ext cx="98" cy="91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8615" name="Line 568"/>
              <p:cNvSpPr>
                <a:spLocks noChangeShapeType="1"/>
              </p:cNvSpPr>
              <p:nvPr/>
            </p:nvSpPr>
            <p:spPr bwMode="auto">
              <a:xfrm>
                <a:off x="3120" y="3984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8605" name="Group 569"/>
            <p:cNvGrpSpPr>
              <a:grpSpLocks/>
            </p:cNvGrpSpPr>
            <p:nvPr/>
          </p:nvGrpSpPr>
          <p:grpSpPr bwMode="auto">
            <a:xfrm>
              <a:off x="4451" y="2390"/>
              <a:ext cx="98" cy="96"/>
              <a:chOff x="3118" y="3984"/>
              <a:chExt cx="98" cy="96"/>
            </a:xfrm>
          </p:grpSpPr>
          <p:sp>
            <p:nvSpPr>
              <p:cNvPr id="8612" name="Line 570"/>
              <p:cNvSpPr>
                <a:spLocks noChangeShapeType="1"/>
              </p:cNvSpPr>
              <p:nvPr/>
            </p:nvSpPr>
            <p:spPr bwMode="auto">
              <a:xfrm flipH="1">
                <a:off x="3118" y="3984"/>
                <a:ext cx="98" cy="91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8613" name="Line 571"/>
              <p:cNvSpPr>
                <a:spLocks noChangeShapeType="1"/>
              </p:cNvSpPr>
              <p:nvPr/>
            </p:nvSpPr>
            <p:spPr bwMode="auto">
              <a:xfrm>
                <a:off x="3120" y="3984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8606" name="Group 572"/>
            <p:cNvGrpSpPr>
              <a:grpSpLocks/>
            </p:cNvGrpSpPr>
            <p:nvPr/>
          </p:nvGrpSpPr>
          <p:grpSpPr bwMode="auto">
            <a:xfrm>
              <a:off x="4452" y="2591"/>
              <a:ext cx="98" cy="96"/>
              <a:chOff x="3118" y="3984"/>
              <a:chExt cx="98" cy="96"/>
            </a:xfrm>
          </p:grpSpPr>
          <p:sp>
            <p:nvSpPr>
              <p:cNvPr id="8610" name="Line 573"/>
              <p:cNvSpPr>
                <a:spLocks noChangeShapeType="1"/>
              </p:cNvSpPr>
              <p:nvPr/>
            </p:nvSpPr>
            <p:spPr bwMode="auto">
              <a:xfrm flipH="1">
                <a:off x="3118" y="3984"/>
                <a:ext cx="98" cy="91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8611" name="Line 574"/>
              <p:cNvSpPr>
                <a:spLocks noChangeShapeType="1"/>
              </p:cNvSpPr>
              <p:nvPr/>
            </p:nvSpPr>
            <p:spPr bwMode="auto">
              <a:xfrm>
                <a:off x="3120" y="3984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8607" name="Group 575"/>
            <p:cNvGrpSpPr>
              <a:grpSpLocks/>
            </p:cNvGrpSpPr>
            <p:nvPr/>
          </p:nvGrpSpPr>
          <p:grpSpPr bwMode="auto">
            <a:xfrm>
              <a:off x="4452" y="2793"/>
              <a:ext cx="98" cy="96"/>
              <a:chOff x="3118" y="3984"/>
              <a:chExt cx="98" cy="96"/>
            </a:xfrm>
          </p:grpSpPr>
          <p:sp>
            <p:nvSpPr>
              <p:cNvPr id="8608" name="Line 576"/>
              <p:cNvSpPr>
                <a:spLocks noChangeShapeType="1"/>
              </p:cNvSpPr>
              <p:nvPr/>
            </p:nvSpPr>
            <p:spPr bwMode="auto">
              <a:xfrm flipH="1">
                <a:off x="3118" y="3984"/>
                <a:ext cx="98" cy="91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8609" name="Line 577"/>
              <p:cNvSpPr>
                <a:spLocks noChangeShapeType="1"/>
              </p:cNvSpPr>
              <p:nvPr/>
            </p:nvSpPr>
            <p:spPr bwMode="auto">
              <a:xfrm>
                <a:off x="3120" y="3984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468546" name="Object 578"/>
          <p:cNvGraphicFramePr>
            <a:graphicFrameLocks noChangeAspect="1"/>
          </p:cNvGraphicFramePr>
          <p:nvPr/>
        </p:nvGraphicFramePr>
        <p:xfrm>
          <a:off x="3924300" y="5661025"/>
          <a:ext cx="276701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公式" r:id="rId3" imgW="1612800" imgH="253800" progId="Equation.3">
                  <p:embed/>
                </p:oleObj>
              </mc:Choice>
              <mc:Fallback>
                <p:oleObj name="公式" r:id="rId3" imgW="1612800" imgH="253800" progId="Equation.3">
                  <p:embed/>
                  <p:pic>
                    <p:nvPicPr>
                      <p:cNvPr id="0" name="Object 5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5661025"/>
                        <a:ext cx="2767013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8547" name="Object 579"/>
          <p:cNvGraphicFramePr>
            <a:graphicFrameLocks noChangeAspect="1"/>
          </p:cNvGraphicFramePr>
          <p:nvPr/>
        </p:nvGraphicFramePr>
        <p:xfrm>
          <a:off x="5076825" y="6092825"/>
          <a:ext cx="27178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公式" r:id="rId5" imgW="1447560" imgH="253800" progId="Equation.3">
                  <p:embed/>
                </p:oleObj>
              </mc:Choice>
              <mc:Fallback>
                <p:oleObj name="公式" r:id="rId5" imgW="1447560" imgH="253800" progId="Equation.3">
                  <p:embed/>
                  <p:pic>
                    <p:nvPicPr>
                      <p:cNvPr id="0" name="Object 5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6092825"/>
                        <a:ext cx="2717800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8548" name="Object 580"/>
          <p:cNvGraphicFramePr>
            <a:graphicFrameLocks noChangeAspect="1"/>
          </p:cNvGraphicFramePr>
          <p:nvPr/>
        </p:nvGraphicFramePr>
        <p:xfrm>
          <a:off x="6921500" y="5661025"/>
          <a:ext cx="22225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公式" r:id="rId7" imgW="1295280" imgH="253800" progId="Equation.3">
                  <p:embed/>
                </p:oleObj>
              </mc:Choice>
              <mc:Fallback>
                <p:oleObj name="公式" r:id="rId7" imgW="1295280" imgH="253800" progId="Equation.3">
                  <p:embed/>
                  <p:pic>
                    <p:nvPicPr>
                      <p:cNvPr id="0" name="Object 5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0" y="5661025"/>
                        <a:ext cx="2222500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8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422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>
          <a:xfrm>
            <a:off x="7180263" y="6234113"/>
            <a:ext cx="1752600" cy="381000"/>
          </a:xfrm>
        </p:spPr>
        <p:txBody>
          <a:bodyPr/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20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数学函数表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4288" y="79375"/>
            <a:ext cx="3352800" cy="396875"/>
            <a:chOff x="144" y="1152"/>
            <a:chExt cx="1728" cy="250"/>
          </a:xfrm>
        </p:grpSpPr>
        <p:sp>
          <p:nvSpPr>
            <p:cNvPr id="468996" name="Text Box 4"/>
            <p:cNvSpPr txBox="1">
              <a:spLocks noChangeArrowheads="1"/>
            </p:cNvSpPr>
            <p:nvPr/>
          </p:nvSpPr>
          <p:spPr bwMode="auto">
            <a:xfrm>
              <a:off x="144" y="1152"/>
              <a:ext cx="17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en-US" altLang="zh-CN" b="0">
                  <a:solidFill>
                    <a:srgbClr val="FF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●</a:t>
              </a:r>
              <a:r>
                <a:rPr kumimoji="1" lang="en-US" altLang="zh-CN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>
                  <a:latin typeface="Times New Roman" pitchFamily="18" charset="0"/>
                </a:rPr>
                <a:t>3</a:t>
              </a:r>
              <a:r>
                <a:rPr kumimoji="1" lang="zh-CN" altLang="en-US">
                  <a:latin typeface="Times New Roman" pitchFamily="18" charset="0"/>
                </a:rPr>
                <a:t>、数学函数表</a:t>
              </a:r>
            </a:p>
          </p:txBody>
        </p:sp>
        <p:sp>
          <p:nvSpPr>
            <p:cNvPr id="43555" name="Line 5"/>
            <p:cNvSpPr>
              <a:spLocks noChangeShapeType="1"/>
            </p:cNvSpPr>
            <p:nvPr/>
          </p:nvSpPr>
          <p:spPr bwMode="auto">
            <a:xfrm>
              <a:off x="240" y="1392"/>
              <a:ext cx="1152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</p:grpSp>
      <p:sp>
        <p:nvSpPr>
          <p:cNvPr id="468998" name="Rectangle 6"/>
          <p:cNvSpPr>
            <a:spLocks noChangeArrowheads="1"/>
          </p:cNvSpPr>
          <p:nvPr/>
        </p:nvSpPr>
        <p:spPr bwMode="auto">
          <a:xfrm>
            <a:off x="1476375" y="476250"/>
            <a:ext cx="4419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latin typeface="Times New Roman" pitchFamily="18" charset="0"/>
              </a:rPr>
              <a:t>两个两位二进制正整数的乘法运算。    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54025" y="533400"/>
            <a:ext cx="1066800" cy="406400"/>
            <a:chOff x="240" y="480"/>
            <a:chExt cx="1488" cy="256"/>
          </a:xfrm>
        </p:grpSpPr>
        <p:sp>
          <p:nvSpPr>
            <p:cNvPr id="43552" name="Text Box 8"/>
            <p:cNvSpPr txBox="1">
              <a:spLocks noChangeArrowheads="1"/>
            </p:cNvSpPr>
            <p:nvPr/>
          </p:nvSpPr>
          <p:spPr bwMode="auto">
            <a:xfrm>
              <a:off x="240" y="480"/>
              <a:ext cx="1104" cy="256"/>
            </a:xfrm>
            <a:prstGeom prst="rect">
              <a:avLst/>
            </a:prstGeom>
            <a:gradFill rotWithShape="0">
              <a:gsLst>
                <a:gs pos="0">
                  <a:srgbClr val="470047"/>
                </a:gs>
                <a:gs pos="50000">
                  <a:srgbClr val="990099"/>
                </a:gs>
                <a:gs pos="100000">
                  <a:srgbClr val="470047"/>
                </a:gs>
              </a:gsLst>
              <a:lin ang="5400000" scaled="1"/>
            </a:gradFill>
            <a:ln w="9525">
              <a:solidFill>
                <a:srgbClr val="D60093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zh-CN" altLang="en-US">
                  <a:solidFill>
                    <a:schemeClr val="bg1"/>
                  </a:solidFill>
                  <a:latin typeface="Times New Roman" pitchFamily="18" charset="0"/>
                </a:rPr>
                <a:t>例</a:t>
              </a:r>
              <a:r>
                <a:rPr kumimoji="1" lang="en-US" altLang="zh-CN">
                  <a:solidFill>
                    <a:schemeClr val="bg1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3553" name="Line 9"/>
            <p:cNvSpPr>
              <a:spLocks noChangeShapeType="1"/>
            </p:cNvSpPr>
            <p:nvPr/>
          </p:nvSpPr>
          <p:spPr bwMode="auto">
            <a:xfrm>
              <a:off x="1344" y="605"/>
              <a:ext cx="384" cy="0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prstDash val="dash"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aphicFrame>
        <p:nvGraphicFramePr>
          <p:cNvPr id="469002" name="Group 10"/>
          <p:cNvGraphicFramePr>
            <a:graphicFrameLocks noGrp="1"/>
          </p:cNvGraphicFramePr>
          <p:nvPr/>
        </p:nvGraphicFramePr>
        <p:xfrm>
          <a:off x="315913" y="1027113"/>
          <a:ext cx="3943350" cy="5767387"/>
        </p:xfrm>
        <a:graphic>
          <a:graphicData uri="http://schemas.openxmlformats.org/drawingml/2006/table">
            <a:tbl>
              <a:tblPr/>
              <a:tblGrid>
                <a:gridCol w="53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48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92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  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  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  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   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   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   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469159" name="Group 167"/>
          <p:cNvGraphicFramePr>
            <a:graphicFrameLocks noGrp="1"/>
          </p:cNvGraphicFramePr>
          <p:nvPr/>
        </p:nvGraphicFramePr>
        <p:xfrm>
          <a:off x="5076825" y="836613"/>
          <a:ext cx="3394075" cy="5092700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70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51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317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469489" name="Text Box 497"/>
          <p:cNvSpPr txBox="1">
            <a:spLocks noChangeArrowheads="1"/>
          </p:cNvSpPr>
          <p:nvPr/>
        </p:nvSpPr>
        <p:spPr bwMode="auto">
          <a:xfrm>
            <a:off x="7335838" y="6005513"/>
            <a:ext cx="129540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 sz="1800">
                <a:latin typeface="Times New Roman" pitchFamily="18" charset="0"/>
              </a:rPr>
              <a:t>F</a:t>
            </a:r>
            <a:r>
              <a:rPr kumimoji="1" lang="en-US" altLang="zh-CN" sz="1800" baseline="-25000">
                <a:latin typeface="Times New Roman" pitchFamily="18" charset="0"/>
              </a:rPr>
              <a:t>3  </a:t>
            </a:r>
            <a:r>
              <a:rPr kumimoji="1" lang="en-US" altLang="zh-CN" sz="1800">
                <a:latin typeface="Times New Roman" pitchFamily="18" charset="0"/>
              </a:rPr>
              <a:t>F</a:t>
            </a:r>
            <a:r>
              <a:rPr kumimoji="1" lang="en-US" altLang="zh-CN" sz="1800" baseline="-25000">
                <a:latin typeface="Times New Roman" pitchFamily="18" charset="0"/>
              </a:rPr>
              <a:t>2  </a:t>
            </a:r>
            <a:r>
              <a:rPr kumimoji="1" lang="en-US" altLang="zh-CN" sz="1800">
                <a:latin typeface="Times New Roman" pitchFamily="18" charset="0"/>
              </a:rPr>
              <a:t>F</a:t>
            </a:r>
            <a:r>
              <a:rPr kumimoji="1" lang="en-US" altLang="zh-CN" sz="1800" baseline="-25000">
                <a:latin typeface="Times New Roman" pitchFamily="18" charset="0"/>
              </a:rPr>
              <a:t>1 </a:t>
            </a:r>
            <a:r>
              <a:rPr kumimoji="1" lang="en-US" altLang="zh-CN" sz="1800">
                <a:latin typeface="Times New Roman" pitchFamily="18" charset="0"/>
              </a:rPr>
              <a:t>F</a:t>
            </a:r>
            <a:r>
              <a:rPr kumimoji="1" lang="en-US" altLang="zh-CN" sz="1800" baseline="-25000">
                <a:latin typeface="Times New Roman" pitchFamily="18" charset="0"/>
              </a:rPr>
              <a:t>0</a:t>
            </a:r>
          </a:p>
        </p:txBody>
      </p:sp>
      <p:grpSp>
        <p:nvGrpSpPr>
          <p:cNvPr id="4" name="Group 498"/>
          <p:cNvGrpSpPr>
            <a:grpSpLocks/>
          </p:cNvGrpSpPr>
          <p:nvPr/>
        </p:nvGrpSpPr>
        <p:grpSpPr bwMode="auto">
          <a:xfrm>
            <a:off x="5073650" y="6005513"/>
            <a:ext cx="2362200" cy="366712"/>
            <a:chOff x="2880" y="3888"/>
            <a:chExt cx="1488" cy="231"/>
          </a:xfrm>
        </p:grpSpPr>
        <p:sp>
          <p:nvSpPr>
            <p:cNvPr id="43547" name="Text Box 499"/>
            <p:cNvSpPr txBox="1">
              <a:spLocks noChangeArrowheads="1"/>
            </p:cNvSpPr>
            <p:nvPr/>
          </p:nvSpPr>
          <p:spPr bwMode="auto">
            <a:xfrm>
              <a:off x="2880" y="3888"/>
              <a:ext cx="1488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 sz="1800">
                  <a:latin typeface="Times New Roman" pitchFamily="18" charset="0"/>
                </a:rPr>
                <a:t>B</a:t>
              </a:r>
              <a:r>
                <a:rPr kumimoji="1" lang="en-US" altLang="zh-CN" sz="1800" baseline="-25000">
                  <a:latin typeface="Times New Roman" pitchFamily="18" charset="0"/>
                </a:rPr>
                <a:t>1 </a:t>
              </a:r>
              <a:r>
                <a:rPr kumimoji="1" lang="en-US" altLang="zh-CN" sz="1800">
                  <a:latin typeface="Times New Roman" pitchFamily="18" charset="0"/>
                </a:rPr>
                <a:t>B</a:t>
              </a:r>
              <a:r>
                <a:rPr kumimoji="1" lang="en-US" altLang="zh-CN" sz="1800" baseline="-25000">
                  <a:latin typeface="Times New Roman" pitchFamily="18" charset="0"/>
                </a:rPr>
                <a:t>1 </a:t>
              </a:r>
              <a:r>
                <a:rPr kumimoji="1" lang="en-US" altLang="zh-CN" sz="1800">
                  <a:latin typeface="Times New Roman" pitchFamily="18" charset="0"/>
                </a:rPr>
                <a:t>B</a:t>
              </a:r>
              <a:r>
                <a:rPr kumimoji="1" lang="en-US" altLang="zh-CN" sz="1800" baseline="-25000">
                  <a:latin typeface="Times New Roman" pitchFamily="18" charset="0"/>
                </a:rPr>
                <a:t>0 </a:t>
              </a:r>
              <a:r>
                <a:rPr kumimoji="1" lang="en-US" altLang="zh-CN" sz="1800">
                  <a:latin typeface="Times New Roman" pitchFamily="18" charset="0"/>
                </a:rPr>
                <a:t>B</a:t>
              </a:r>
              <a:r>
                <a:rPr kumimoji="1" lang="en-US" altLang="zh-CN" sz="1800" baseline="-25000">
                  <a:latin typeface="Times New Roman" pitchFamily="18" charset="0"/>
                </a:rPr>
                <a:t>0 </a:t>
              </a:r>
              <a:r>
                <a:rPr kumimoji="1" lang="en-US" altLang="zh-CN" sz="1800">
                  <a:latin typeface="Times New Roman" pitchFamily="18" charset="0"/>
                </a:rPr>
                <a:t>A</a:t>
              </a:r>
              <a:r>
                <a:rPr kumimoji="1" lang="en-US" altLang="zh-CN" sz="1800" baseline="-25000">
                  <a:latin typeface="Times New Roman" pitchFamily="18" charset="0"/>
                </a:rPr>
                <a:t>1 </a:t>
              </a:r>
              <a:r>
                <a:rPr kumimoji="1" lang="en-US" altLang="zh-CN" sz="1800">
                  <a:latin typeface="Times New Roman" pitchFamily="18" charset="0"/>
                </a:rPr>
                <a:t>A</a:t>
              </a:r>
              <a:r>
                <a:rPr kumimoji="1" lang="en-US" altLang="zh-CN" sz="1800" baseline="-25000">
                  <a:latin typeface="Times New Roman" pitchFamily="18" charset="0"/>
                </a:rPr>
                <a:t>1 </a:t>
              </a:r>
              <a:r>
                <a:rPr kumimoji="1" lang="en-US" altLang="zh-CN" sz="1800">
                  <a:latin typeface="Times New Roman" pitchFamily="18" charset="0"/>
                </a:rPr>
                <a:t>A</a:t>
              </a:r>
              <a:r>
                <a:rPr kumimoji="1" lang="en-US" altLang="zh-CN" sz="1800" baseline="-25000">
                  <a:latin typeface="Times New Roman" pitchFamily="18" charset="0"/>
                </a:rPr>
                <a:t>0 </a:t>
              </a:r>
              <a:r>
                <a:rPr kumimoji="1" lang="en-US" altLang="zh-CN" sz="1800">
                  <a:latin typeface="Times New Roman" pitchFamily="18" charset="0"/>
                </a:rPr>
                <a:t>A</a:t>
              </a:r>
              <a:r>
                <a:rPr kumimoji="1" lang="en-US" altLang="zh-CN" sz="1800" baseline="-25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3548" name="Line 500"/>
            <p:cNvSpPr>
              <a:spLocks noChangeShapeType="1"/>
            </p:cNvSpPr>
            <p:nvPr/>
          </p:nvSpPr>
          <p:spPr bwMode="auto">
            <a:xfrm>
              <a:off x="3120" y="3888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549" name="Line 501"/>
            <p:cNvSpPr>
              <a:spLocks noChangeShapeType="1"/>
            </p:cNvSpPr>
            <p:nvPr/>
          </p:nvSpPr>
          <p:spPr bwMode="auto">
            <a:xfrm>
              <a:off x="3456" y="3888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550" name="Line 502"/>
            <p:cNvSpPr>
              <a:spLocks noChangeShapeType="1"/>
            </p:cNvSpPr>
            <p:nvPr/>
          </p:nvSpPr>
          <p:spPr bwMode="auto">
            <a:xfrm>
              <a:off x="3792" y="3888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551" name="Line 503"/>
            <p:cNvSpPr>
              <a:spLocks noChangeShapeType="1"/>
            </p:cNvSpPr>
            <p:nvPr/>
          </p:nvSpPr>
          <p:spPr bwMode="auto">
            <a:xfrm>
              <a:off x="4128" y="3888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5" name="Group 504"/>
          <p:cNvGrpSpPr>
            <a:grpSpLocks/>
          </p:cNvGrpSpPr>
          <p:nvPr/>
        </p:nvGrpSpPr>
        <p:grpSpPr bwMode="auto">
          <a:xfrm>
            <a:off x="5284788" y="1052513"/>
            <a:ext cx="1770062" cy="4662487"/>
            <a:chOff x="3102" y="144"/>
            <a:chExt cx="1115" cy="2937"/>
          </a:xfrm>
        </p:grpSpPr>
        <p:sp>
          <p:nvSpPr>
            <p:cNvPr id="43483" name="Oval 505"/>
            <p:cNvSpPr>
              <a:spLocks noChangeArrowheads="1"/>
            </p:cNvSpPr>
            <p:nvPr/>
          </p:nvSpPr>
          <p:spPr bwMode="auto">
            <a:xfrm>
              <a:off x="3518" y="144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484" name="Oval 506"/>
            <p:cNvSpPr>
              <a:spLocks noChangeArrowheads="1"/>
            </p:cNvSpPr>
            <p:nvPr/>
          </p:nvSpPr>
          <p:spPr bwMode="auto">
            <a:xfrm>
              <a:off x="3230" y="144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485" name="Oval 507"/>
            <p:cNvSpPr>
              <a:spLocks noChangeArrowheads="1"/>
            </p:cNvSpPr>
            <p:nvPr/>
          </p:nvSpPr>
          <p:spPr bwMode="auto">
            <a:xfrm>
              <a:off x="3854" y="144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486" name="Oval 508"/>
            <p:cNvSpPr>
              <a:spLocks noChangeArrowheads="1"/>
            </p:cNvSpPr>
            <p:nvPr/>
          </p:nvSpPr>
          <p:spPr bwMode="auto">
            <a:xfrm>
              <a:off x="4142" y="144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487" name="Oval 509"/>
            <p:cNvSpPr>
              <a:spLocks noChangeArrowheads="1"/>
            </p:cNvSpPr>
            <p:nvPr/>
          </p:nvSpPr>
          <p:spPr bwMode="auto">
            <a:xfrm>
              <a:off x="3230" y="336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488" name="Oval 510"/>
            <p:cNvSpPr>
              <a:spLocks noChangeArrowheads="1"/>
            </p:cNvSpPr>
            <p:nvPr/>
          </p:nvSpPr>
          <p:spPr bwMode="auto">
            <a:xfrm>
              <a:off x="3518" y="336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489" name="Oval 511"/>
            <p:cNvSpPr>
              <a:spLocks noChangeArrowheads="1"/>
            </p:cNvSpPr>
            <p:nvPr/>
          </p:nvSpPr>
          <p:spPr bwMode="auto">
            <a:xfrm>
              <a:off x="3854" y="336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490" name="Oval 512"/>
            <p:cNvSpPr>
              <a:spLocks noChangeArrowheads="1"/>
            </p:cNvSpPr>
            <p:nvPr/>
          </p:nvSpPr>
          <p:spPr bwMode="auto">
            <a:xfrm>
              <a:off x="3998" y="336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491" name="Oval 513"/>
            <p:cNvSpPr>
              <a:spLocks noChangeArrowheads="1"/>
            </p:cNvSpPr>
            <p:nvPr/>
          </p:nvSpPr>
          <p:spPr bwMode="auto">
            <a:xfrm>
              <a:off x="3230" y="528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492" name="Oval 514"/>
            <p:cNvSpPr>
              <a:spLocks noChangeArrowheads="1"/>
            </p:cNvSpPr>
            <p:nvPr/>
          </p:nvSpPr>
          <p:spPr bwMode="auto">
            <a:xfrm>
              <a:off x="3518" y="528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493" name="Oval 515"/>
            <p:cNvSpPr>
              <a:spLocks noChangeArrowheads="1"/>
            </p:cNvSpPr>
            <p:nvPr/>
          </p:nvSpPr>
          <p:spPr bwMode="auto">
            <a:xfrm>
              <a:off x="3710" y="528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494" name="Oval 516"/>
            <p:cNvSpPr>
              <a:spLocks noChangeArrowheads="1"/>
            </p:cNvSpPr>
            <p:nvPr/>
          </p:nvSpPr>
          <p:spPr bwMode="auto">
            <a:xfrm>
              <a:off x="4142" y="528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495" name="Oval 517"/>
            <p:cNvSpPr>
              <a:spLocks noChangeArrowheads="1"/>
            </p:cNvSpPr>
            <p:nvPr/>
          </p:nvSpPr>
          <p:spPr bwMode="auto">
            <a:xfrm>
              <a:off x="3527" y="720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496" name="Oval 518"/>
            <p:cNvSpPr>
              <a:spLocks noChangeArrowheads="1"/>
            </p:cNvSpPr>
            <p:nvPr/>
          </p:nvSpPr>
          <p:spPr bwMode="auto">
            <a:xfrm>
              <a:off x="3230" y="720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497" name="Oval 519"/>
            <p:cNvSpPr>
              <a:spLocks noChangeArrowheads="1"/>
            </p:cNvSpPr>
            <p:nvPr/>
          </p:nvSpPr>
          <p:spPr bwMode="auto">
            <a:xfrm>
              <a:off x="3710" y="720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498" name="Oval 520"/>
            <p:cNvSpPr>
              <a:spLocks noChangeArrowheads="1"/>
            </p:cNvSpPr>
            <p:nvPr/>
          </p:nvSpPr>
          <p:spPr bwMode="auto">
            <a:xfrm>
              <a:off x="3998" y="720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499" name="Oval 521"/>
            <p:cNvSpPr>
              <a:spLocks noChangeArrowheads="1"/>
            </p:cNvSpPr>
            <p:nvPr/>
          </p:nvSpPr>
          <p:spPr bwMode="auto">
            <a:xfrm>
              <a:off x="3385" y="1114"/>
              <a:ext cx="93" cy="53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500" name="Oval 522"/>
            <p:cNvSpPr>
              <a:spLocks noChangeArrowheads="1"/>
            </p:cNvSpPr>
            <p:nvPr/>
          </p:nvSpPr>
          <p:spPr bwMode="auto">
            <a:xfrm>
              <a:off x="3230" y="1104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501" name="Oval 523"/>
            <p:cNvSpPr>
              <a:spLocks noChangeArrowheads="1"/>
            </p:cNvSpPr>
            <p:nvPr/>
          </p:nvSpPr>
          <p:spPr bwMode="auto">
            <a:xfrm>
              <a:off x="3854" y="1104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502" name="Oval 524"/>
            <p:cNvSpPr>
              <a:spLocks noChangeArrowheads="1"/>
            </p:cNvSpPr>
            <p:nvPr/>
          </p:nvSpPr>
          <p:spPr bwMode="auto">
            <a:xfrm>
              <a:off x="3998" y="1104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503" name="Oval 525"/>
            <p:cNvSpPr>
              <a:spLocks noChangeArrowheads="1"/>
            </p:cNvSpPr>
            <p:nvPr/>
          </p:nvSpPr>
          <p:spPr bwMode="auto">
            <a:xfrm>
              <a:off x="3392" y="912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504" name="Oval 526"/>
            <p:cNvSpPr>
              <a:spLocks noChangeArrowheads="1"/>
            </p:cNvSpPr>
            <p:nvPr/>
          </p:nvSpPr>
          <p:spPr bwMode="auto">
            <a:xfrm>
              <a:off x="3230" y="912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505" name="Oval 527"/>
            <p:cNvSpPr>
              <a:spLocks noChangeArrowheads="1"/>
            </p:cNvSpPr>
            <p:nvPr/>
          </p:nvSpPr>
          <p:spPr bwMode="auto">
            <a:xfrm>
              <a:off x="3854" y="912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506" name="Oval 528"/>
            <p:cNvSpPr>
              <a:spLocks noChangeArrowheads="1"/>
            </p:cNvSpPr>
            <p:nvPr/>
          </p:nvSpPr>
          <p:spPr bwMode="auto">
            <a:xfrm>
              <a:off x="4142" y="912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507" name="Oval 529"/>
            <p:cNvSpPr>
              <a:spLocks noChangeArrowheads="1"/>
            </p:cNvSpPr>
            <p:nvPr/>
          </p:nvSpPr>
          <p:spPr bwMode="auto">
            <a:xfrm>
              <a:off x="3230" y="1296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508" name="Oval 530"/>
            <p:cNvSpPr>
              <a:spLocks noChangeArrowheads="1"/>
            </p:cNvSpPr>
            <p:nvPr/>
          </p:nvSpPr>
          <p:spPr bwMode="auto">
            <a:xfrm>
              <a:off x="3395" y="1305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509" name="Oval 531"/>
            <p:cNvSpPr>
              <a:spLocks noChangeArrowheads="1"/>
            </p:cNvSpPr>
            <p:nvPr/>
          </p:nvSpPr>
          <p:spPr bwMode="auto">
            <a:xfrm>
              <a:off x="3710" y="1296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510" name="Oval 532"/>
            <p:cNvSpPr>
              <a:spLocks noChangeArrowheads="1"/>
            </p:cNvSpPr>
            <p:nvPr/>
          </p:nvSpPr>
          <p:spPr bwMode="auto">
            <a:xfrm>
              <a:off x="4142" y="1296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511" name="Oval 533"/>
            <p:cNvSpPr>
              <a:spLocks noChangeArrowheads="1"/>
            </p:cNvSpPr>
            <p:nvPr/>
          </p:nvSpPr>
          <p:spPr bwMode="auto">
            <a:xfrm>
              <a:off x="3385" y="1488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512" name="Oval 534"/>
            <p:cNvSpPr>
              <a:spLocks noChangeArrowheads="1"/>
            </p:cNvSpPr>
            <p:nvPr/>
          </p:nvSpPr>
          <p:spPr bwMode="auto">
            <a:xfrm>
              <a:off x="3230" y="1488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513" name="Oval 535"/>
            <p:cNvSpPr>
              <a:spLocks noChangeArrowheads="1"/>
            </p:cNvSpPr>
            <p:nvPr/>
          </p:nvSpPr>
          <p:spPr bwMode="auto">
            <a:xfrm>
              <a:off x="3710" y="1488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514" name="Oval 536"/>
            <p:cNvSpPr>
              <a:spLocks noChangeArrowheads="1"/>
            </p:cNvSpPr>
            <p:nvPr/>
          </p:nvSpPr>
          <p:spPr bwMode="auto">
            <a:xfrm>
              <a:off x="3998" y="1488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515" name="Oval 537"/>
            <p:cNvSpPr>
              <a:spLocks noChangeArrowheads="1"/>
            </p:cNvSpPr>
            <p:nvPr/>
          </p:nvSpPr>
          <p:spPr bwMode="auto">
            <a:xfrm>
              <a:off x="3518" y="1659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516" name="Oval 538"/>
            <p:cNvSpPr>
              <a:spLocks noChangeArrowheads="1"/>
            </p:cNvSpPr>
            <p:nvPr/>
          </p:nvSpPr>
          <p:spPr bwMode="auto">
            <a:xfrm>
              <a:off x="3102" y="1668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517" name="Oval 539"/>
            <p:cNvSpPr>
              <a:spLocks noChangeArrowheads="1"/>
            </p:cNvSpPr>
            <p:nvPr/>
          </p:nvSpPr>
          <p:spPr bwMode="auto">
            <a:xfrm>
              <a:off x="3854" y="1659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518" name="Oval 540"/>
            <p:cNvSpPr>
              <a:spLocks noChangeArrowheads="1"/>
            </p:cNvSpPr>
            <p:nvPr/>
          </p:nvSpPr>
          <p:spPr bwMode="auto">
            <a:xfrm>
              <a:off x="4142" y="1659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519" name="Oval 541"/>
            <p:cNvSpPr>
              <a:spLocks noChangeArrowheads="1"/>
            </p:cNvSpPr>
            <p:nvPr/>
          </p:nvSpPr>
          <p:spPr bwMode="auto">
            <a:xfrm>
              <a:off x="3102" y="1860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520" name="Oval 542"/>
            <p:cNvSpPr>
              <a:spLocks noChangeArrowheads="1"/>
            </p:cNvSpPr>
            <p:nvPr/>
          </p:nvSpPr>
          <p:spPr bwMode="auto">
            <a:xfrm>
              <a:off x="3518" y="1851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521" name="Oval 543"/>
            <p:cNvSpPr>
              <a:spLocks noChangeArrowheads="1"/>
            </p:cNvSpPr>
            <p:nvPr/>
          </p:nvSpPr>
          <p:spPr bwMode="auto">
            <a:xfrm>
              <a:off x="3854" y="1851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522" name="Oval 544"/>
            <p:cNvSpPr>
              <a:spLocks noChangeArrowheads="1"/>
            </p:cNvSpPr>
            <p:nvPr/>
          </p:nvSpPr>
          <p:spPr bwMode="auto">
            <a:xfrm>
              <a:off x="3998" y="1851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523" name="Oval 545"/>
            <p:cNvSpPr>
              <a:spLocks noChangeArrowheads="1"/>
            </p:cNvSpPr>
            <p:nvPr/>
          </p:nvSpPr>
          <p:spPr bwMode="auto">
            <a:xfrm>
              <a:off x="3102" y="2052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524" name="Oval 546"/>
            <p:cNvSpPr>
              <a:spLocks noChangeArrowheads="1"/>
            </p:cNvSpPr>
            <p:nvPr/>
          </p:nvSpPr>
          <p:spPr bwMode="auto">
            <a:xfrm>
              <a:off x="3518" y="2043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525" name="Oval 547"/>
            <p:cNvSpPr>
              <a:spLocks noChangeArrowheads="1"/>
            </p:cNvSpPr>
            <p:nvPr/>
          </p:nvSpPr>
          <p:spPr bwMode="auto">
            <a:xfrm>
              <a:off x="3710" y="2043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526" name="Oval 548"/>
            <p:cNvSpPr>
              <a:spLocks noChangeArrowheads="1"/>
            </p:cNvSpPr>
            <p:nvPr/>
          </p:nvSpPr>
          <p:spPr bwMode="auto">
            <a:xfrm>
              <a:off x="4142" y="2043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527" name="Oval 549"/>
            <p:cNvSpPr>
              <a:spLocks noChangeArrowheads="1"/>
            </p:cNvSpPr>
            <p:nvPr/>
          </p:nvSpPr>
          <p:spPr bwMode="auto">
            <a:xfrm>
              <a:off x="3527" y="2235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528" name="Oval 550"/>
            <p:cNvSpPr>
              <a:spLocks noChangeArrowheads="1"/>
            </p:cNvSpPr>
            <p:nvPr/>
          </p:nvSpPr>
          <p:spPr bwMode="auto">
            <a:xfrm>
              <a:off x="3102" y="2244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529" name="Oval 551"/>
            <p:cNvSpPr>
              <a:spLocks noChangeArrowheads="1"/>
            </p:cNvSpPr>
            <p:nvPr/>
          </p:nvSpPr>
          <p:spPr bwMode="auto">
            <a:xfrm>
              <a:off x="3710" y="2235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530" name="Oval 552"/>
            <p:cNvSpPr>
              <a:spLocks noChangeArrowheads="1"/>
            </p:cNvSpPr>
            <p:nvPr/>
          </p:nvSpPr>
          <p:spPr bwMode="auto">
            <a:xfrm>
              <a:off x="3998" y="2235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531" name="Oval 553"/>
            <p:cNvSpPr>
              <a:spLocks noChangeArrowheads="1"/>
            </p:cNvSpPr>
            <p:nvPr/>
          </p:nvSpPr>
          <p:spPr bwMode="auto">
            <a:xfrm>
              <a:off x="3404" y="2619"/>
              <a:ext cx="93" cy="53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532" name="Oval 554"/>
            <p:cNvSpPr>
              <a:spLocks noChangeArrowheads="1"/>
            </p:cNvSpPr>
            <p:nvPr/>
          </p:nvSpPr>
          <p:spPr bwMode="auto">
            <a:xfrm>
              <a:off x="3102" y="2628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533" name="Oval 555"/>
            <p:cNvSpPr>
              <a:spLocks noChangeArrowheads="1"/>
            </p:cNvSpPr>
            <p:nvPr/>
          </p:nvSpPr>
          <p:spPr bwMode="auto">
            <a:xfrm>
              <a:off x="3854" y="2619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534" name="Oval 556"/>
            <p:cNvSpPr>
              <a:spLocks noChangeArrowheads="1"/>
            </p:cNvSpPr>
            <p:nvPr/>
          </p:nvSpPr>
          <p:spPr bwMode="auto">
            <a:xfrm>
              <a:off x="3998" y="2619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535" name="Oval 557"/>
            <p:cNvSpPr>
              <a:spLocks noChangeArrowheads="1"/>
            </p:cNvSpPr>
            <p:nvPr/>
          </p:nvSpPr>
          <p:spPr bwMode="auto">
            <a:xfrm>
              <a:off x="3392" y="2427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536" name="Oval 558"/>
            <p:cNvSpPr>
              <a:spLocks noChangeArrowheads="1"/>
            </p:cNvSpPr>
            <p:nvPr/>
          </p:nvSpPr>
          <p:spPr bwMode="auto">
            <a:xfrm>
              <a:off x="3102" y="2436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537" name="Oval 559"/>
            <p:cNvSpPr>
              <a:spLocks noChangeArrowheads="1"/>
            </p:cNvSpPr>
            <p:nvPr/>
          </p:nvSpPr>
          <p:spPr bwMode="auto">
            <a:xfrm>
              <a:off x="3854" y="2427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538" name="Oval 560"/>
            <p:cNvSpPr>
              <a:spLocks noChangeArrowheads="1"/>
            </p:cNvSpPr>
            <p:nvPr/>
          </p:nvSpPr>
          <p:spPr bwMode="auto">
            <a:xfrm>
              <a:off x="4142" y="2427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539" name="Oval 561"/>
            <p:cNvSpPr>
              <a:spLocks noChangeArrowheads="1"/>
            </p:cNvSpPr>
            <p:nvPr/>
          </p:nvSpPr>
          <p:spPr bwMode="auto">
            <a:xfrm>
              <a:off x="3102" y="2820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540" name="Oval 562"/>
            <p:cNvSpPr>
              <a:spLocks noChangeArrowheads="1"/>
            </p:cNvSpPr>
            <p:nvPr/>
          </p:nvSpPr>
          <p:spPr bwMode="auto">
            <a:xfrm>
              <a:off x="3395" y="2820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541" name="Oval 563"/>
            <p:cNvSpPr>
              <a:spLocks noChangeArrowheads="1"/>
            </p:cNvSpPr>
            <p:nvPr/>
          </p:nvSpPr>
          <p:spPr bwMode="auto">
            <a:xfrm>
              <a:off x="3710" y="2811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542" name="Oval 564"/>
            <p:cNvSpPr>
              <a:spLocks noChangeArrowheads="1"/>
            </p:cNvSpPr>
            <p:nvPr/>
          </p:nvSpPr>
          <p:spPr bwMode="auto">
            <a:xfrm>
              <a:off x="4142" y="2811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543" name="Oval 565"/>
            <p:cNvSpPr>
              <a:spLocks noChangeArrowheads="1"/>
            </p:cNvSpPr>
            <p:nvPr/>
          </p:nvSpPr>
          <p:spPr bwMode="auto">
            <a:xfrm>
              <a:off x="3385" y="3003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544" name="Oval 566"/>
            <p:cNvSpPr>
              <a:spLocks noChangeArrowheads="1"/>
            </p:cNvSpPr>
            <p:nvPr/>
          </p:nvSpPr>
          <p:spPr bwMode="auto">
            <a:xfrm>
              <a:off x="3102" y="3012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545" name="Oval 567"/>
            <p:cNvSpPr>
              <a:spLocks noChangeArrowheads="1"/>
            </p:cNvSpPr>
            <p:nvPr/>
          </p:nvSpPr>
          <p:spPr bwMode="auto">
            <a:xfrm>
              <a:off x="3710" y="3003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546" name="Oval 568"/>
            <p:cNvSpPr>
              <a:spLocks noChangeArrowheads="1"/>
            </p:cNvSpPr>
            <p:nvPr/>
          </p:nvSpPr>
          <p:spPr bwMode="auto">
            <a:xfrm>
              <a:off x="3998" y="3003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6" name="Group 569"/>
          <p:cNvGrpSpPr>
            <a:grpSpLocks/>
          </p:cNvGrpSpPr>
          <p:nvPr/>
        </p:nvGrpSpPr>
        <p:grpSpPr bwMode="auto">
          <a:xfrm>
            <a:off x="7427913" y="2576513"/>
            <a:ext cx="915987" cy="3138487"/>
            <a:chOff x="4993" y="1776"/>
            <a:chExt cx="577" cy="1977"/>
          </a:xfrm>
        </p:grpSpPr>
        <p:grpSp>
          <p:nvGrpSpPr>
            <p:cNvPr id="43441" name="Group 570"/>
            <p:cNvGrpSpPr>
              <a:grpSpLocks/>
            </p:cNvGrpSpPr>
            <p:nvPr/>
          </p:nvGrpSpPr>
          <p:grpSpPr bwMode="auto">
            <a:xfrm>
              <a:off x="5145" y="2894"/>
              <a:ext cx="98" cy="96"/>
              <a:chOff x="3118" y="3984"/>
              <a:chExt cx="98" cy="96"/>
            </a:xfrm>
          </p:grpSpPr>
          <p:sp>
            <p:nvSpPr>
              <p:cNvPr id="43481" name="Line 571"/>
              <p:cNvSpPr>
                <a:spLocks noChangeShapeType="1"/>
              </p:cNvSpPr>
              <p:nvPr/>
            </p:nvSpPr>
            <p:spPr bwMode="auto">
              <a:xfrm flipH="1">
                <a:off x="3118" y="3984"/>
                <a:ext cx="98" cy="91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43482" name="Line 572"/>
              <p:cNvSpPr>
                <a:spLocks noChangeShapeType="1"/>
              </p:cNvSpPr>
              <p:nvPr/>
            </p:nvSpPr>
            <p:spPr bwMode="auto">
              <a:xfrm>
                <a:off x="3120" y="3984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43442" name="Group 573"/>
            <p:cNvGrpSpPr>
              <a:grpSpLocks/>
            </p:cNvGrpSpPr>
            <p:nvPr/>
          </p:nvGrpSpPr>
          <p:grpSpPr bwMode="auto">
            <a:xfrm>
              <a:off x="5136" y="2688"/>
              <a:ext cx="98" cy="96"/>
              <a:chOff x="3118" y="3984"/>
              <a:chExt cx="98" cy="96"/>
            </a:xfrm>
          </p:grpSpPr>
          <p:sp>
            <p:nvSpPr>
              <p:cNvPr id="43479" name="Line 574"/>
              <p:cNvSpPr>
                <a:spLocks noChangeShapeType="1"/>
              </p:cNvSpPr>
              <p:nvPr/>
            </p:nvSpPr>
            <p:spPr bwMode="auto">
              <a:xfrm flipH="1">
                <a:off x="3118" y="3984"/>
                <a:ext cx="98" cy="91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43480" name="Line 575"/>
              <p:cNvSpPr>
                <a:spLocks noChangeShapeType="1"/>
              </p:cNvSpPr>
              <p:nvPr/>
            </p:nvSpPr>
            <p:spPr bwMode="auto">
              <a:xfrm>
                <a:off x="3120" y="3984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43443" name="Group 576"/>
            <p:cNvGrpSpPr>
              <a:grpSpLocks/>
            </p:cNvGrpSpPr>
            <p:nvPr/>
          </p:nvGrpSpPr>
          <p:grpSpPr bwMode="auto">
            <a:xfrm>
              <a:off x="5307" y="1950"/>
              <a:ext cx="98" cy="96"/>
              <a:chOff x="3118" y="3984"/>
              <a:chExt cx="98" cy="96"/>
            </a:xfrm>
          </p:grpSpPr>
          <p:sp>
            <p:nvSpPr>
              <p:cNvPr id="43477" name="Line 577"/>
              <p:cNvSpPr>
                <a:spLocks noChangeShapeType="1"/>
              </p:cNvSpPr>
              <p:nvPr/>
            </p:nvSpPr>
            <p:spPr bwMode="auto">
              <a:xfrm flipH="1">
                <a:off x="3118" y="3984"/>
                <a:ext cx="98" cy="91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43478" name="Line 578"/>
              <p:cNvSpPr>
                <a:spLocks noChangeShapeType="1"/>
              </p:cNvSpPr>
              <p:nvPr/>
            </p:nvSpPr>
            <p:spPr bwMode="auto">
              <a:xfrm>
                <a:off x="3120" y="3984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43444" name="Group 579"/>
            <p:cNvGrpSpPr>
              <a:grpSpLocks/>
            </p:cNvGrpSpPr>
            <p:nvPr/>
          </p:nvGrpSpPr>
          <p:grpSpPr bwMode="auto">
            <a:xfrm>
              <a:off x="5308" y="2142"/>
              <a:ext cx="98" cy="96"/>
              <a:chOff x="3118" y="3984"/>
              <a:chExt cx="98" cy="96"/>
            </a:xfrm>
          </p:grpSpPr>
          <p:sp>
            <p:nvSpPr>
              <p:cNvPr id="43475" name="Line 580"/>
              <p:cNvSpPr>
                <a:spLocks noChangeShapeType="1"/>
              </p:cNvSpPr>
              <p:nvPr/>
            </p:nvSpPr>
            <p:spPr bwMode="auto">
              <a:xfrm flipH="1">
                <a:off x="3118" y="3984"/>
                <a:ext cx="98" cy="91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43476" name="Line 581"/>
              <p:cNvSpPr>
                <a:spLocks noChangeShapeType="1"/>
              </p:cNvSpPr>
              <p:nvPr/>
            </p:nvSpPr>
            <p:spPr bwMode="auto">
              <a:xfrm>
                <a:off x="3120" y="3984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43445" name="Group 582"/>
            <p:cNvGrpSpPr>
              <a:grpSpLocks/>
            </p:cNvGrpSpPr>
            <p:nvPr/>
          </p:nvGrpSpPr>
          <p:grpSpPr bwMode="auto">
            <a:xfrm>
              <a:off x="5451" y="1776"/>
              <a:ext cx="98" cy="96"/>
              <a:chOff x="3118" y="3984"/>
              <a:chExt cx="98" cy="96"/>
            </a:xfrm>
          </p:grpSpPr>
          <p:sp>
            <p:nvSpPr>
              <p:cNvPr id="43473" name="Line 583"/>
              <p:cNvSpPr>
                <a:spLocks noChangeShapeType="1"/>
              </p:cNvSpPr>
              <p:nvPr/>
            </p:nvSpPr>
            <p:spPr bwMode="auto">
              <a:xfrm flipH="1">
                <a:off x="3118" y="3984"/>
                <a:ext cx="98" cy="91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43474" name="Line 584"/>
              <p:cNvSpPr>
                <a:spLocks noChangeShapeType="1"/>
              </p:cNvSpPr>
              <p:nvPr/>
            </p:nvSpPr>
            <p:spPr bwMode="auto">
              <a:xfrm>
                <a:off x="3120" y="3984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43446" name="Group 585"/>
            <p:cNvGrpSpPr>
              <a:grpSpLocks/>
            </p:cNvGrpSpPr>
            <p:nvPr/>
          </p:nvGrpSpPr>
          <p:grpSpPr bwMode="auto">
            <a:xfrm>
              <a:off x="5298" y="2516"/>
              <a:ext cx="98" cy="96"/>
              <a:chOff x="3118" y="3984"/>
              <a:chExt cx="98" cy="96"/>
            </a:xfrm>
          </p:grpSpPr>
          <p:sp>
            <p:nvSpPr>
              <p:cNvPr id="43471" name="Line 586"/>
              <p:cNvSpPr>
                <a:spLocks noChangeShapeType="1"/>
              </p:cNvSpPr>
              <p:nvPr/>
            </p:nvSpPr>
            <p:spPr bwMode="auto">
              <a:xfrm flipH="1">
                <a:off x="3118" y="3984"/>
                <a:ext cx="98" cy="91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43472" name="Line 587"/>
              <p:cNvSpPr>
                <a:spLocks noChangeShapeType="1"/>
              </p:cNvSpPr>
              <p:nvPr/>
            </p:nvSpPr>
            <p:spPr bwMode="auto">
              <a:xfrm>
                <a:off x="3120" y="3984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43447" name="Group 588"/>
            <p:cNvGrpSpPr>
              <a:grpSpLocks/>
            </p:cNvGrpSpPr>
            <p:nvPr/>
          </p:nvGrpSpPr>
          <p:grpSpPr bwMode="auto">
            <a:xfrm>
              <a:off x="5307" y="2880"/>
              <a:ext cx="98" cy="96"/>
              <a:chOff x="3118" y="3984"/>
              <a:chExt cx="98" cy="96"/>
            </a:xfrm>
          </p:grpSpPr>
          <p:sp>
            <p:nvSpPr>
              <p:cNvPr id="43469" name="Line 589"/>
              <p:cNvSpPr>
                <a:spLocks noChangeShapeType="1"/>
              </p:cNvSpPr>
              <p:nvPr/>
            </p:nvSpPr>
            <p:spPr bwMode="auto">
              <a:xfrm flipH="1">
                <a:off x="3118" y="3984"/>
                <a:ext cx="98" cy="91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43470" name="Line 590"/>
              <p:cNvSpPr>
                <a:spLocks noChangeShapeType="1"/>
              </p:cNvSpPr>
              <p:nvPr/>
            </p:nvSpPr>
            <p:spPr bwMode="auto">
              <a:xfrm>
                <a:off x="3120" y="3984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43448" name="Group 591"/>
            <p:cNvGrpSpPr>
              <a:grpSpLocks/>
            </p:cNvGrpSpPr>
            <p:nvPr/>
          </p:nvGrpSpPr>
          <p:grpSpPr bwMode="auto">
            <a:xfrm>
              <a:off x="5280" y="3276"/>
              <a:ext cx="98" cy="96"/>
              <a:chOff x="3118" y="3984"/>
              <a:chExt cx="98" cy="96"/>
            </a:xfrm>
          </p:grpSpPr>
          <p:sp>
            <p:nvSpPr>
              <p:cNvPr id="43467" name="Line 592"/>
              <p:cNvSpPr>
                <a:spLocks noChangeShapeType="1"/>
              </p:cNvSpPr>
              <p:nvPr/>
            </p:nvSpPr>
            <p:spPr bwMode="auto">
              <a:xfrm flipH="1">
                <a:off x="3118" y="3984"/>
                <a:ext cx="98" cy="91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43468" name="Line 593"/>
              <p:cNvSpPr>
                <a:spLocks noChangeShapeType="1"/>
              </p:cNvSpPr>
              <p:nvPr/>
            </p:nvSpPr>
            <p:spPr bwMode="auto">
              <a:xfrm>
                <a:off x="3120" y="3984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43449" name="Group 594"/>
            <p:cNvGrpSpPr>
              <a:grpSpLocks/>
            </p:cNvGrpSpPr>
            <p:nvPr/>
          </p:nvGrpSpPr>
          <p:grpSpPr bwMode="auto">
            <a:xfrm>
              <a:off x="5280" y="3456"/>
              <a:ext cx="98" cy="96"/>
              <a:chOff x="3118" y="3984"/>
              <a:chExt cx="98" cy="96"/>
            </a:xfrm>
          </p:grpSpPr>
          <p:sp>
            <p:nvSpPr>
              <p:cNvPr id="43465" name="Line 595"/>
              <p:cNvSpPr>
                <a:spLocks noChangeShapeType="1"/>
              </p:cNvSpPr>
              <p:nvPr/>
            </p:nvSpPr>
            <p:spPr bwMode="auto">
              <a:xfrm flipH="1">
                <a:off x="3118" y="3984"/>
                <a:ext cx="98" cy="91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43466" name="Line 596"/>
              <p:cNvSpPr>
                <a:spLocks noChangeShapeType="1"/>
              </p:cNvSpPr>
              <p:nvPr/>
            </p:nvSpPr>
            <p:spPr bwMode="auto">
              <a:xfrm>
                <a:off x="3120" y="3984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43450" name="Group 597"/>
            <p:cNvGrpSpPr>
              <a:grpSpLocks/>
            </p:cNvGrpSpPr>
            <p:nvPr/>
          </p:nvGrpSpPr>
          <p:grpSpPr bwMode="auto">
            <a:xfrm>
              <a:off x="5136" y="3456"/>
              <a:ext cx="98" cy="96"/>
              <a:chOff x="3118" y="3984"/>
              <a:chExt cx="98" cy="96"/>
            </a:xfrm>
          </p:grpSpPr>
          <p:sp>
            <p:nvSpPr>
              <p:cNvPr id="43463" name="Line 598"/>
              <p:cNvSpPr>
                <a:spLocks noChangeShapeType="1"/>
              </p:cNvSpPr>
              <p:nvPr/>
            </p:nvSpPr>
            <p:spPr bwMode="auto">
              <a:xfrm flipH="1">
                <a:off x="3118" y="3984"/>
                <a:ext cx="98" cy="91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43464" name="Line 599"/>
              <p:cNvSpPr>
                <a:spLocks noChangeShapeType="1"/>
              </p:cNvSpPr>
              <p:nvPr/>
            </p:nvSpPr>
            <p:spPr bwMode="auto">
              <a:xfrm>
                <a:off x="3120" y="3984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43451" name="Group 600"/>
            <p:cNvGrpSpPr>
              <a:grpSpLocks/>
            </p:cNvGrpSpPr>
            <p:nvPr/>
          </p:nvGrpSpPr>
          <p:grpSpPr bwMode="auto">
            <a:xfrm>
              <a:off x="4993" y="3657"/>
              <a:ext cx="98" cy="96"/>
              <a:chOff x="3118" y="3984"/>
              <a:chExt cx="98" cy="96"/>
            </a:xfrm>
          </p:grpSpPr>
          <p:sp>
            <p:nvSpPr>
              <p:cNvPr id="43461" name="Line 601"/>
              <p:cNvSpPr>
                <a:spLocks noChangeShapeType="1"/>
              </p:cNvSpPr>
              <p:nvPr/>
            </p:nvSpPr>
            <p:spPr bwMode="auto">
              <a:xfrm flipH="1">
                <a:off x="3118" y="3984"/>
                <a:ext cx="98" cy="91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43462" name="Line 602"/>
              <p:cNvSpPr>
                <a:spLocks noChangeShapeType="1"/>
              </p:cNvSpPr>
              <p:nvPr/>
            </p:nvSpPr>
            <p:spPr bwMode="auto">
              <a:xfrm>
                <a:off x="3120" y="3984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43452" name="Group 603"/>
            <p:cNvGrpSpPr>
              <a:grpSpLocks/>
            </p:cNvGrpSpPr>
            <p:nvPr/>
          </p:nvGrpSpPr>
          <p:grpSpPr bwMode="auto">
            <a:xfrm>
              <a:off x="5472" y="2133"/>
              <a:ext cx="98" cy="96"/>
              <a:chOff x="3118" y="3984"/>
              <a:chExt cx="98" cy="96"/>
            </a:xfrm>
          </p:grpSpPr>
          <p:sp>
            <p:nvSpPr>
              <p:cNvPr id="43459" name="Line 604"/>
              <p:cNvSpPr>
                <a:spLocks noChangeShapeType="1"/>
              </p:cNvSpPr>
              <p:nvPr/>
            </p:nvSpPr>
            <p:spPr bwMode="auto">
              <a:xfrm flipH="1">
                <a:off x="3118" y="3984"/>
                <a:ext cx="98" cy="91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43460" name="Line 605"/>
              <p:cNvSpPr>
                <a:spLocks noChangeShapeType="1"/>
              </p:cNvSpPr>
              <p:nvPr/>
            </p:nvSpPr>
            <p:spPr bwMode="auto">
              <a:xfrm>
                <a:off x="3120" y="3984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43453" name="Group 606"/>
            <p:cNvGrpSpPr>
              <a:grpSpLocks/>
            </p:cNvGrpSpPr>
            <p:nvPr/>
          </p:nvGrpSpPr>
          <p:grpSpPr bwMode="auto">
            <a:xfrm>
              <a:off x="5451" y="3264"/>
              <a:ext cx="98" cy="96"/>
              <a:chOff x="3118" y="3984"/>
              <a:chExt cx="98" cy="96"/>
            </a:xfrm>
          </p:grpSpPr>
          <p:sp>
            <p:nvSpPr>
              <p:cNvPr id="43457" name="Line 607"/>
              <p:cNvSpPr>
                <a:spLocks noChangeShapeType="1"/>
              </p:cNvSpPr>
              <p:nvPr/>
            </p:nvSpPr>
            <p:spPr bwMode="auto">
              <a:xfrm flipH="1">
                <a:off x="3118" y="3984"/>
                <a:ext cx="98" cy="91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43458" name="Line 608"/>
              <p:cNvSpPr>
                <a:spLocks noChangeShapeType="1"/>
              </p:cNvSpPr>
              <p:nvPr/>
            </p:nvSpPr>
            <p:spPr bwMode="auto">
              <a:xfrm>
                <a:off x="3120" y="3984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43454" name="Group 609"/>
            <p:cNvGrpSpPr>
              <a:grpSpLocks/>
            </p:cNvGrpSpPr>
            <p:nvPr/>
          </p:nvGrpSpPr>
          <p:grpSpPr bwMode="auto">
            <a:xfrm>
              <a:off x="5445" y="3657"/>
              <a:ext cx="98" cy="96"/>
              <a:chOff x="3118" y="3984"/>
              <a:chExt cx="98" cy="96"/>
            </a:xfrm>
          </p:grpSpPr>
          <p:sp>
            <p:nvSpPr>
              <p:cNvPr id="43455" name="Line 610"/>
              <p:cNvSpPr>
                <a:spLocks noChangeShapeType="1"/>
              </p:cNvSpPr>
              <p:nvPr/>
            </p:nvSpPr>
            <p:spPr bwMode="auto">
              <a:xfrm flipH="1">
                <a:off x="3118" y="3984"/>
                <a:ext cx="98" cy="91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43456" name="Line 611"/>
              <p:cNvSpPr>
                <a:spLocks noChangeShapeType="1"/>
              </p:cNvSpPr>
              <p:nvPr/>
            </p:nvSpPr>
            <p:spPr bwMode="auto">
              <a:xfrm>
                <a:off x="3120" y="3984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998" grpId="0" autoUpdateAnimBg="0"/>
      <p:bldP spid="469489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5791200" y="6477000"/>
            <a:ext cx="3352800" cy="381000"/>
          </a:xfrm>
        </p:spPr>
        <p:txBody>
          <a:bodyPr/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20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逻辑函数发生器</a:t>
            </a:r>
          </a:p>
        </p:txBody>
      </p:sp>
      <p:sp>
        <p:nvSpPr>
          <p:cNvPr id="470019" name="Rectangle 3"/>
          <p:cNvSpPr>
            <a:spLocks noChangeArrowheads="1"/>
          </p:cNvSpPr>
          <p:nvPr/>
        </p:nvSpPr>
        <p:spPr bwMode="auto">
          <a:xfrm>
            <a:off x="1447800" y="457200"/>
            <a:ext cx="5716588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latin typeface="Times New Roman" pitchFamily="18" charset="0"/>
              </a:rPr>
              <a:t>有三个变量</a:t>
            </a:r>
            <a:r>
              <a:rPr kumimoji="1" lang="en-US" altLang="zh-CN">
                <a:latin typeface="Times New Roman" pitchFamily="18" charset="0"/>
              </a:rPr>
              <a:t>ABC</a:t>
            </a:r>
            <a:r>
              <a:rPr kumimoji="1" lang="zh-CN" altLang="en-US">
                <a:latin typeface="Times New Roman" pitchFamily="18" charset="0"/>
              </a:rPr>
              <a:t>，用</a:t>
            </a:r>
            <a:r>
              <a:rPr kumimoji="1" lang="en-US" altLang="zh-CN">
                <a:latin typeface="Times New Roman" pitchFamily="18" charset="0"/>
              </a:rPr>
              <a:t>ROM</a:t>
            </a:r>
            <a:r>
              <a:rPr kumimoji="1" lang="zh-CN" altLang="en-US">
                <a:latin typeface="Times New Roman" pitchFamily="18" charset="0"/>
              </a:rPr>
              <a:t>实现如下逻辑函数。   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1000" y="457200"/>
            <a:ext cx="1066800" cy="406400"/>
            <a:chOff x="240" y="480"/>
            <a:chExt cx="1488" cy="256"/>
          </a:xfrm>
        </p:grpSpPr>
        <p:sp>
          <p:nvSpPr>
            <p:cNvPr id="9491" name="Text Box 5"/>
            <p:cNvSpPr txBox="1">
              <a:spLocks noChangeArrowheads="1"/>
            </p:cNvSpPr>
            <p:nvPr/>
          </p:nvSpPr>
          <p:spPr bwMode="auto">
            <a:xfrm>
              <a:off x="240" y="480"/>
              <a:ext cx="1104" cy="256"/>
            </a:xfrm>
            <a:prstGeom prst="rect">
              <a:avLst/>
            </a:prstGeom>
            <a:gradFill rotWithShape="0">
              <a:gsLst>
                <a:gs pos="0">
                  <a:srgbClr val="470047"/>
                </a:gs>
                <a:gs pos="50000">
                  <a:srgbClr val="990099"/>
                </a:gs>
                <a:gs pos="100000">
                  <a:srgbClr val="470047"/>
                </a:gs>
              </a:gsLst>
              <a:lin ang="5400000" scaled="1"/>
            </a:gradFill>
            <a:ln w="9525">
              <a:solidFill>
                <a:srgbClr val="D60093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zh-CN" altLang="en-US">
                  <a:solidFill>
                    <a:schemeClr val="bg1"/>
                  </a:solidFill>
                  <a:latin typeface="Times New Roman" pitchFamily="18" charset="0"/>
                </a:rPr>
                <a:t>例</a:t>
              </a:r>
              <a:r>
                <a:rPr kumimoji="1" lang="en-US" altLang="zh-CN">
                  <a:solidFill>
                    <a:schemeClr val="bg1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9492" name="Line 6"/>
            <p:cNvSpPr>
              <a:spLocks noChangeShapeType="1"/>
            </p:cNvSpPr>
            <p:nvPr/>
          </p:nvSpPr>
          <p:spPr bwMode="auto">
            <a:xfrm>
              <a:off x="1344" y="605"/>
              <a:ext cx="384" cy="0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prstDash val="dash"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aphicFrame>
        <p:nvGraphicFramePr>
          <p:cNvPr id="470023" name="Object 7"/>
          <p:cNvGraphicFramePr>
            <a:graphicFrameLocks noChangeAspect="1"/>
          </p:cNvGraphicFramePr>
          <p:nvPr/>
        </p:nvGraphicFramePr>
        <p:xfrm>
          <a:off x="152400" y="990600"/>
          <a:ext cx="1538288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3" imgW="812520" imgH="228600" progId="Equation.3">
                  <p:embed/>
                </p:oleObj>
              </mc:Choice>
              <mc:Fallback>
                <p:oleObj name="Equation" r:id="rId3" imgW="81252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990600"/>
                        <a:ext cx="1538288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0024" name="Object 8"/>
          <p:cNvGraphicFramePr>
            <a:graphicFrameLocks noChangeAspect="1"/>
          </p:cNvGraphicFramePr>
          <p:nvPr/>
        </p:nvGraphicFramePr>
        <p:xfrm>
          <a:off x="1981200" y="914400"/>
          <a:ext cx="16764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tion" r:id="rId5" imgW="939600" imgH="241200" progId="Equation.3">
                  <p:embed/>
                </p:oleObj>
              </mc:Choice>
              <mc:Fallback>
                <p:oleObj name="Equation" r:id="rId5" imgW="939600" imgH="24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914400"/>
                        <a:ext cx="1676400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0025" name="Object 9"/>
          <p:cNvGraphicFramePr>
            <a:graphicFrameLocks noChangeAspect="1"/>
          </p:cNvGraphicFramePr>
          <p:nvPr/>
        </p:nvGraphicFramePr>
        <p:xfrm>
          <a:off x="4038600" y="914400"/>
          <a:ext cx="193833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Equation" r:id="rId7" imgW="977760" imgH="215640" progId="Equation.3">
                  <p:embed/>
                </p:oleObj>
              </mc:Choice>
              <mc:Fallback>
                <p:oleObj name="Equation" r:id="rId7" imgW="977760" imgH="215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914400"/>
                        <a:ext cx="1938338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0026" name="Object 10"/>
          <p:cNvGraphicFramePr>
            <a:graphicFrameLocks noChangeAspect="1"/>
          </p:cNvGraphicFramePr>
          <p:nvPr/>
        </p:nvGraphicFramePr>
        <p:xfrm>
          <a:off x="6248400" y="914400"/>
          <a:ext cx="22098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Equation" r:id="rId9" imgW="1244520" imgH="253800" progId="Equation.3">
                  <p:embed/>
                </p:oleObj>
              </mc:Choice>
              <mc:Fallback>
                <p:oleObj name="Equation" r:id="rId9" imgW="1244520" imgH="253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914400"/>
                        <a:ext cx="2209800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0027" name="Group 11"/>
          <p:cNvGraphicFramePr>
            <a:graphicFrameLocks noGrp="1"/>
          </p:cNvGraphicFramePr>
          <p:nvPr/>
        </p:nvGraphicFramePr>
        <p:xfrm>
          <a:off x="4648200" y="2133600"/>
          <a:ext cx="2871788" cy="2692400"/>
        </p:xfrm>
        <a:graphic>
          <a:graphicData uri="http://schemas.openxmlformats.org/drawingml/2006/table">
            <a:tbl>
              <a:tblPr/>
              <a:tblGrid>
                <a:gridCol w="20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70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51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317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70195" name="Text Box 179"/>
          <p:cNvSpPr txBox="1">
            <a:spLocks noChangeArrowheads="1"/>
          </p:cNvSpPr>
          <p:nvPr/>
        </p:nvSpPr>
        <p:spPr bwMode="auto">
          <a:xfrm>
            <a:off x="6332538" y="4849813"/>
            <a:ext cx="129540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 sz="1800">
                <a:latin typeface="Times New Roman" pitchFamily="18" charset="0"/>
              </a:rPr>
              <a:t>F</a:t>
            </a:r>
            <a:r>
              <a:rPr kumimoji="1" lang="en-US" altLang="zh-CN" sz="1800" baseline="-25000">
                <a:latin typeface="Times New Roman" pitchFamily="18" charset="0"/>
              </a:rPr>
              <a:t>3  </a:t>
            </a:r>
            <a:r>
              <a:rPr kumimoji="1" lang="en-US" altLang="zh-CN" sz="1800">
                <a:latin typeface="Times New Roman" pitchFamily="18" charset="0"/>
              </a:rPr>
              <a:t>F</a:t>
            </a:r>
            <a:r>
              <a:rPr kumimoji="1" lang="en-US" altLang="zh-CN" sz="1800" baseline="-25000">
                <a:latin typeface="Times New Roman" pitchFamily="18" charset="0"/>
              </a:rPr>
              <a:t>2  </a:t>
            </a:r>
            <a:r>
              <a:rPr kumimoji="1" lang="en-US" altLang="zh-CN" sz="1800">
                <a:latin typeface="Times New Roman" pitchFamily="18" charset="0"/>
              </a:rPr>
              <a:t>F</a:t>
            </a:r>
            <a:r>
              <a:rPr kumimoji="1" lang="en-US" altLang="zh-CN" sz="1800" baseline="-25000">
                <a:latin typeface="Times New Roman" pitchFamily="18" charset="0"/>
              </a:rPr>
              <a:t>1 </a:t>
            </a:r>
            <a:r>
              <a:rPr kumimoji="1" lang="en-US" altLang="zh-CN" sz="1800">
                <a:latin typeface="Times New Roman" pitchFamily="18" charset="0"/>
              </a:rPr>
              <a:t>F</a:t>
            </a:r>
            <a:r>
              <a:rPr kumimoji="1" lang="en-US" altLang="zh-CN" sz="1800" baseline="-25000">
                <a:latin typeface="Times New Roman" pitchFamily="18" charset="0"/>
              </a:rPr>
              <a:t>0</a:t>
            </a:r>
          </a:p>
        </p:txBody>
      </p:sp>
      <p:grpSp>
        <p:nvGrpSpPr>
          <p:cNvPr id="3" name="Group 180"/>
          <p:cNvGrpSpPr>
            <a:grpSpLocks/>
          </p:cNvGrpSpPr>
          <p:nvPr/>
        </p:nvGrpSpPr>
        <p:grpSpPr bwMode="auto">
          <a:xfrm>
            <a:off x="4503738" y="4849813"/>
            <a:ext cx="1828800" cy="366712"/>
            <a:chOff x="3179" y="2439"/>
            <a:chExt cx="1152" cy="231"/>
          </a:xfrm>
        </p:grpSpPr>
        <p:sp>
          <p:nvSpPr>
            <p:cNvPr id="9487" name="Text Box 181"/>
            <p:cNvSpPr txBox="1">
              <a:spLocks noChangeArrowheads="1"/>
            </p:cNvSpPr>
            <p:nvPr/>
          </p:nvSpPr>
          <p:spPr bwMode="auto">
            <a:xfrm>
              <a:off x="3179" y="2439"/>
              <a:ext cx="1152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 sz="1800">
                  <a:latin typeface="Times New Roman" pitchFamily="18" charset="0"/>
                </a:rPr>
                <a:t>A </a:t>
              </a:r>
              <a:r>
                <a:rPr kumimoji="1" lang="en-US" altLang="zh-CN" sz="1800" baseline="-25000">
                  <a:latin typeface="Times New Roman" pitchFamily="18" charset="0"/>
                </a:rPr>
                <a:t> </a:t>
              </a:r>
              <a:r>
                <a:rPr kumimoji="1" lang="en-US" altLang="zh-CN" sz="1800">
                  <a:latin typeface="Times New Roman" pitchFamily="18" charset="0"/>
                </a:rPr>
                <a:t>A</a:t>
              </a:r>
              <a:r>
                <a:rPr kumimoji="1" lang="en-US" altLang="zh-CN" sz="1800" baseline="-25000">
                  <a:latin typeface="Times New Roman" pitchFamily="18" charset="0"/>
                </a:rPr>
                <a:t>  </a:t>
              </a:r>
              <a:r>
                <a:rPr kumimoji="1" lang="en-US" altLang="zh-CN" sz="1800">
                  <a:latin typeface="Times New Roman" pitchFamily="18" charset="0"/>
                </a:rPr>
                <a:t>B  B  C  C</a:t>
              </a:r>
              <a:endParaRPr kumimoji="1" lang="en-US" altLang="zh-CN" sz="1800" baseline="-25000">
                <a:latin typeface="Times New Roman" pitchFamily="18" charset="0"/>
              </a:endParaRPr>
            </a:p>
          </p:txBody>
        </p:sp>
        <p:sp>
          <p:nvSpPr>
            <p:cNvPr id="9488" name="Line 182"/>
            <p:cNvSpPr>
              <a:spLocks noChangeShapeType="1"/>
            </p:cNvSpPr>
            <p:nvPr/>
          </p:nvSpPr>
          <p:spPr bwMode="auto">
            <a:xfrm>
              <a:off x="3456" y="2448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9489" name="Line 183"/>
            <p:cNvSpPr>
              <a:spLocks noChangeShapeType="1"/>
            </p:cNvSpPr>
            <p:nvPr/>
          </p:nvSpPr>
          <p:spPr bwMode="auto">
            <a:xfrm>
              <a:off x="3792" y="2448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9490" name="Line 184"/>
            <p:cNvSpPr>
              <a:spLocks noChangeShapeType="1"/>
            </p:cNvSpPr>
            <p:nvPr/>
          </p:nvSpPr>
          <p:spPr bwMode="auto">
            <a:xfrm>
              <a:off x="4128" y="2448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4" name="Group 185"/>
          <p:cNvGrpSpPr>
            <a:grpSpLocks/>
          </p:cNvGrpSpPr>
          <p:nvPr/>
        </p:nvGrpSpPr>
        <p:grpSpPr bwMode="auto">
          <a:xfrm>
            <a:off x="4514850" y="2335213"/>
            <a:ext cx="1592263" cy="2243137"/>
            <a:chOff x="2844" y="1471"/>
            <a:chExt cx="1003" cy="1413"/>
          </a:xfrm>
        </p:grpSpPr>
        <p:graphicFrame>
          <p:nvGraphicFramePr>
            <p:cNvPr id="9222" name="Object 186"/>
            <p:cNvGraphicFramePr>
              <a:graphicFrameLocks noChangeAspect="1"/>
            </p:cNvGraphicFramePr>
            <p:nvPr/>
          </p:nvGraphicFramePr>
          <p:xfrm>
            <a:off x="2844" y="2092"/>
            <a:ext cx="7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7" name="Equation" r:id="rId11" imgW="114120" imgH="215640" progId="Equation.3">
                    <p:embed/>
                  </p:oleObj>
                </mc:Choice>
                <mc:Fallback>
                  <p:oleObj name="Equation" r:id="rId11" imgW="114120" imgH="215640" progId="Equation.3">
                    <p:embed/>
                    <p:pic>
                      <p:nvPicPr>
                        <p:cNvPr id="0" name="Object 1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4" y="2092"/>
                          <a:ext cx="72" cy="1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00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63" name="Oval 187"/>
            <p:cNvSpPr>
              <a:spLocks noChangeArrowheads="1"/>
            </p:cNvSpPr>
            <p:nvPr/>
          </p:nvSpPr>
          <p:spPr bwMode="auto">
            <a:xfrm>
              <a:off x="3148" y="1471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9464" name="Oval 188"/>
            <p:cNvSpPr>
              <a:spLocks noChangeArrowheads="1"/>
            </p:cNvSpPr>
            <p:nvPr/>
          </p:nvSpPr>
          <p:spPr bwMode="auto">
            <a:xfrm>
              <a:off x="3461" y="1471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9465" name="Oval 189"/>
            <p:cNvSpPr>
              <a:spLocks noChangeArrowheads="1"/>
            </p:cNvSpPr>
            <p:nvPr/>
          </p:nvSpPr>
          <p:spPr bwMode="auto">
            <a:xfrm>
              <a:off x="3772" y="1471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9466" name="Oval 190"/>
            <p:cNvSpPr>
              <a:spLocks noChangeArrowheads="1"/>
            </p:cNvSpPr>
            <p:nvPr/>
          </p:nvSpPr>
          <p:spPr bwMode="auto">
            <a:xfrm>
              <a:off x="3148" y="1663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9467" name="Oval 191"/>
            <p:cNvSpPr>
              <a:spLocks noChangeArrowheads="1"/>
            </p:cNvSpPr>
            <p:nvPr/>
          </p:nvSpPr>
          <p:spPr bwMode="auto">
            <a:xfrm>
              <a:off x="3456" y="1663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9468" name="Oval 192"/>
            <p:cNvSpPr>
              <a:spLocks noChangeArrowheads="1"/>
            </p:cNvSpPr>
            <p:nvPr/>
          </p:nvSpPr>
          <p:spPr bwMode="auto">
            <a:xfrm>
              <a:off x="3610" y="1672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9469" name="Oval 193"/>
            <p:cNvSpPr>
              <a:spLocks noChangeArrowheads="1"/>
            </p:cNvSpPr>
            <p:nvPr/>
          </p:nvSpPr>
          <p:spPr bwMode="auto">
            <a:xfrm>
              <a:off x="3148" y="1855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9470" name="Oval 194"/>
            <p:cNvSpPr>
              <a:spLocks noChangeArrowheads="1"/>
            </p:cNvSpPr>
            <p:nvPr/>
          </p:nvSpPr>
          <p:spPr bwMode="auto">
            <a:xfrm>
              <a:off x="3294" y="1864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9471" name="Oval 195"/>
            <p:cNvSpPr>
              <a:spLocks noChangeArrowheads="1"/>
            </p:cNvSpPr>
            <p:nvPr/>
          </p:nvSpPr>
          <p:spPr bwMode="auto">
            <a:xfrm>
              <a:off x="3772" y="1855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9472" name="Oval 196"/>
            <p:cNvSpPr>
              <a:spLocks noChangeArrowheads="1"/>
            </p:cNvSpPr>
            <p:nvPr/>
          </p:nvSpPr>
          <p:spPr bwMode="auto">
            <a:xfrm>
              <a:off x="3138" y="2056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9473" name="Oval 197"/>
            <p:cNvSpPr>
              <a:spLocks noChangeArrowheads="1"/>
            </p:cNvSpPr>
            <p:nvPr/>
          </p:nvSpPr>
          <p:spPr bwMode="auto">
            <a:xfrm>
              <a:off x="3295" y="2047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9474" name="Oval 198"/>
            <p:cNvSpPr>
              <a:spLocks noChangeArrowheads="1"/>
            </p:cNvSpPr>
            <p:nvPr/>
          </p:nvSpPr>
          <p:spPr bwMode="auto">
            <a:xfrm>
              <a:off x="3610" y="2057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9475" name="Oval 199"/>
            <p:cNvSpPr>
              <a:spLocks noChangeArrowheads="1"/>
            </p:cNvSpPr>
            <p:nvPr/>
          </p:nvSpPr>
          <p:spPr bwMode="auto">
            <a:xfrm>
              <a:off x="2996" y="2451"/>
              <a:ext cx="93" cy="53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9476" name="Oval 200"/>
            <p:cNvSpPr>
              <a:spLocks noChangeArrowheads="1"/>
            </p:cNvSpPr>
            <p:nvPr/>
          </p:nvSpPr>
          <p:spPr bwMode="auto">
            <a:xfrm>
              <a:off x="3456" y="2440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9477" name="Oval 201"/>
            <p:cNvSpPr>
              <a:spLocks noChangeArrowheads="1"/>
            </p:cNvSpPr>
            <p:nvPr/>
          </p:nvSpPr>
          <p:spPr bwMode="auto">
            <a:xfrm>
              <a:off x="3601" y="2440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9478" name="Oval 202"/>
            <p:cNvSpPr>
              <a:spLocks noChangeArrowheads="1"/>
            </p:cNvSpPr>
            <p:nvPr/>
          </p:nvSpPr>
          <p:spPr bwMode="auto">
            <a:xfrm>
              <a:off x="3013" y="2248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9479" name="Oval 203"/>
            <p:cNvSpPr>
              <a:spLocks noChangeArrowheads="1"/>
            </p:cNvSpPr>
            <p:nvPr/>
          </p:nvSpPr>
          <p:spPr bwMode="auto">
            <a:xfrm>
              <a:off x="3461" y="2239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9480" name="Oval 204"/>
            <p:cNvSpPr>
              <a:spLocks noChangeArrowheads="1"/>
            </p:cNvSpPr>
            <p:nvPr/>
          </p:nvSpPr>
          <p:spPr bwMode="auto">
            <a:xfrm>
              <a:off x="3772" y="2239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9481" name="Oval 205"/>
            <p:cNvSpPr>
              <a:spLocks noChangeArrowheads="1"/>
            </p:cNvSpPr>
            <p:nvPr/>
          </p:nvSpPr>
          <p:spPr bwMode="auto">
            <a:xfrm>
              <a:off x="2988" y="2641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9482" name="Oval 206"/>
            <p:cNvSpPr>
              <a:spLocks noChangeArrowheads="1"/>
            </p:cNvSpPr>
            <p:nvPr/>
          </p:nvSpPr>
          <p:spPr bwMode="auto">
            <a:xfrm>
              <a:off x="3299" y="2632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9483" name="Oval 207"/>
            <p:cNvSpPr>
              <a:spLocks noChangeArrowheads="1"/>
            </p:cNvSpPr>
            <p:nvPr/>
          </p:nvSpPr>
          <p:spPr bwMode="auto">
            <a:xfrm>
              <a:off x="3772" y="2623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9484" name="Oval 208"/>
            <p:cNvSpPr>
              <a:spLocks noChangeArrowheads="1"/>
            </p:cNvSpPr>
            <p:nvPr/>
          </p:nvSpPr>
          <p:spPr bwMode="auto">
            <a:xfrm>
              <a:off x="3015" y="2815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9485" name="Oval 209"/>
            <p:cNvSpPr>
              <a:spLocks noChangeArrowheads="1"/>
            </p:cNvSpPr>
            <p:nvPr/>
          </p:nvSpPr>
          <p:spPr bwMode="auto">
            <a:xfrm>
              <a:off x="3294" y="2806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9486" name="Oval 210"/>
            <p:cNvSpPr>
              <a:spLocks noChangeArrowheads="1"/>
            </p:cNvSpPr>
            <p:nvPr/>
          </p:nvSpPr>
          <p:spPr bwMode="auto">
            <a:xfrm>
              <a:off x="3600" y="2815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5" name="Group 211"/>
          <p:cNvGrpSpPr>
            <a:grpSpLocks/>
          </p:cNvGrpSpPr>
          <p:nvPr/>
        </p:nvGrpSpPr>
        <p:grpSpPr bwMode="auto">
          <a:xfrm>
            <a:off x="6472238" y="2347913"/>
            <a:ext cx="865187" cy="2271712"/>
            <a:chOff x="4077" y="1479"/>
            <a:chExt cx="545" cy="1431"/>
          </a:xfrm>
        </p:grpSpPr>
        <p:grpSp>
          <p:nvGrpSpPr>
            <p:cNvPr id="9433" name="Group 212"/>
            <p:cNvGrpSpPr>
              <a:grpSpLocks/>
            </p:cNvGrpSpPr>
            <p:nvPr/>
          </p:nvGrpSpPr>
          <p:grpSpPr bwMode="auto">
            <a:xfrm>
              <a:off x="4520" y="1676"/>
              <a:ext cx="98" cy="96"/>
              <a:chOff x="3118" y="3984"/>
              <a:chExt cx="98" cy="96"/>
            </a:xfrm>
          </p:grpSpPr>
          <p:sp>
            <p:nvSpPr>
              <p:cNvPr id="9461" name="Line 213"/>
              <p:cNvSpPr>
                <a:spLocks noChangeShapeType="1"/>
              </p:cNvSpPr>
              <p:nvPr/>
            </p:nvSpPr>
            <p:spPr bwMode="auto">
              <a:xfrm flipH="1">
                <a:off x="3118" y="3984"/>
                <a:ext cx="98" cy="91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462" name="Line 214"/>
              <p:cNvSpPr>
                <a:spLocks noChangeShapeType="1"/>
              </p:cNvSpPr>
              <p:nvPr/>
            </p:nvSpPr>
            <p:spPr bwMode="auto">
              <a:xfrm>
                <a:off x="3120" y="3984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9434" name="Group 215"/>
            <p:cNvGrpSpPr>
              <a:grpSpLocks/>
            </p:cNvGrpSpPr>
            <p:nvPr/>
          </p:nvGrpSpPr>
          <p:grpSpPr bwMode="auto">
            <a:xfrm>
              <a:off x="4365" y="1863"/>
              <a:ext cx="98" cy="96"/>
              <a:chOff x="3118" y="3984"/>
              <a:chExt cx="98" cy="96"/>
            </a:xfrm>
          </p:grpSpPr>
          <p:sp>
            <p:nvSpPr>
              <p:cNvPr id="9459" name="Line 216"/>
              <p:cNvSpPr>
                <a:spLocks noChangeShapeType="1"/>
              </p:cNvSpPr>
              <p:nvPr/>
            </p:nvSpPr>
            <p:spPr bwMode="auto">
              <a:xfrm flipH="1">
                <a:off x="3118" y="3984"/>
                <a:ext cx="98" cy="91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460" name="Line 217"/>
              <p:cNvSpPr>
                <a:spLocks noChangeShapeType="1"/>
              </p:cNvSpPr>
              <p:nvPr/>
            </p:nvSpPr>
            <p:spPr bwMode="auto">
              <a:xfrm>
                <a:off x="3120" y="3984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9435" name="Group 218"/>
            <p:cNvGrpSpPr>
              <a:grpSpLocks/>
            </p:cNvGrpSpPr>
            <p:nvPr/>
          </p:nvGrpSpPr>
          <p:grpSpPr bwMode="auto">
            <a:xfrm>
              <a:off x="4200" y="1490"/>
              <a:ext cx="98" cy="96"/>
              <a:chOff x="3118" y="3984"/>
              <a:chExt cx="98" cy="96"/>
            </a:xfrm>
          </p:grpSpPr>
          <p:sp>
            <p:nvSpPr>
              <p:cNvPr id="9457" name="Line 219"/>
              <p:cNvSpPr>
                <a:spLocks noChangeShapeType="1"/>
              </p:cNvSpPr>
              <p:nvPr/>
            </p:nvSpPr>
            <p:spPr bwMode="auto">
              <a:xfrm flipH="1">
                <a:off x="3118" y="3984"/>
                <a:ext cx="98" cy="91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458" name="Line 220"/>
              <p:cNvSpPr>
                <a:spLocks noChangeShapeType="1"/>
              </p:cNvSpPr>
              <p:nvPr/>
            </p:nvSpPr>
            <p:spPr bwMode="auto">
              <a:xfrm>
                <a:off x="3120" y="3984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9436" name="Group 221"/>
            <p:cNvGrpSpPr>
              <a:grpSpLocks/>
            </p:cNvGrpSpPr>
            <p:nvPr/>
          </p:nvGrpSpPr>
          <p:grpSpPr bwMode="auto">
            <a:xfrm>
              <a:off x="4347" y="2257"/>
              <a:ext cx="98" cy="96"/>
              <a:chOff x="3118" y="3984"/>
              <a:chExt cx="98" cy="96"/>
            </a:xfrm>
          </p:grpSpPr>
          <p:sp>
            <p:nvSpPr>
              <p:cNvPr id="9455" name="Line 222"/>
              <p:cNvSpPr>
                <a:spLocks noChangeShapeType="1"/>
              </p:cNvSpPr>
              <p:nvPr/>
            </p:nvSpPr>
            <p:spPr bwMode="auto">
              <a:xfrm flipH="1">
                <a:off x="3118" y="3984"/>
                <a:ext cx="98" cy="91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456" name="Line 223"/>
              <p:cNvSpPr>
                <a:spLocks noChangeShapeType="1"/>
              </p:cNvSpPr>
              <p:nvPr/>
            </p:nvSpPr>
            <p:spPr bwMode="auto">
              <a:xfrm>
                <a:off x="3120" y="3984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9437" name="Group 224"/>
            <p:cNvGrpSpPr>
              <a:grpSpLocks/>
            </p:cNvGrpSpPr>
            <p:nvPr/>
          </p:nvGrpSpPr>
          <p:grpSpPr bwMode="auto">
            <a:xfrm>
              <a:off x="4077" y="2814"/>
              <a:ext cx="98" cy="96"/>
              <a:chOff x="3118" y="3984"/>
              <a:chExt cx="98" cy="96"/>
            </a:xfrm>
          </p:grpSpPr>
          <p:sp>
            <p:nvSpPr>
              <p:cNvPr id="9453" name="Line 225"/>
              <p:cNvSpPr>
                <a:spLocks noChangeShapeType="1"/>
              </p:cNvSpPr>
              <p:nvPr/>
            </p:nvSpPr>
            <p:spPr bwMode="auto">
              <a:xfrm flipH="1">
                <a:off x="3118" y="3984"/>
                <a:ext cx="98" cy="91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454" name="Line 226"/>
              <p:cNvSpPr>
                <a:spLocks noChangeShapeType="1"/>
              </p:cNvSpPr>
              <p:nvPr/>
            </p:nvSpPr>
            <p:spPr bwMode="auto">
              <a:xfrm>
                <a:off x="3120" y="3984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9438" name="Group 227"/>
            <p:cNvGrpSpPr>
              <a:grpSpLocks/>
            </p:cNvGrpSpPr>
            <p:nvPr/>
          </p:nvGrpSpPr>
          <p:grpSpPr bwMode="auto">
            <a:xfrm>
              <a:off x="4511" y="1864"/>
              <a:ext cx="98" cy="96"/>
              <a:chOff x="3118" y="3984"/>
              <a:chExt cx="98" cy="96"/>
            </a:xfrm>
          </p:grpSpPr>
          <p:sp>
            <p:nvSpPr>
              <p:cNvPr id="9451" name="Line 228"/>
              <p:cNvSpPr>
                <a:spLocks noChangeShapeType="1"/>
              </p:cNvSpPr>
              <p:nvPr/>
            </p:nvSpPr>
            <p:spPr bwMode="auto">
              <a:xfrm flipH="1">
                <a:off x="3118" y="3984"/>
                <a:ext cx="98" cy="91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452" name="Line 229"/>
              <p:cNvSpPr>
                <a:spLocks noChangeShapeType="1"/>
              </p:cNvSpPr>
              <p:nvPr/>
            </p:nvSpPr>
            <p:spPr bwMode="auto">
              <a:xfrm>
                <a:off x="3120" y="3984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9439" name="Group 230"/>
            <p:cNvGrpSpPr>
              <a:grpSpLocks/>
            </p:cNvGrpSpPr>
            <p:nvPr/>
          </p:nvGrpSpPr>
          <p:grpSpPr bwMode="auto">
            <a:xfrm>
              <a:off x="4517" y="1479"/>
              <a:ext cx="98" cy="96"/>
              <a:chOff x="3118" y="3984"/>
              <a:chExt cx="98" cy="96"/>
            </a:xfrm>
          </p:grpSpPr>
          <p:sp>
            <p:nvSpPr>
              <p:cNvPr id="9449" name="Line 231"/>
              <p:cNvSpPr>
                <a:spLocks noChangeShapeType="1"/>
              </p:cNvSpPr>
              <p:nvPr/>
            </p:nvSpPr>
            <p:spPr bwMode="auto">
              <a:xfrm flipH="1">
                <a:off x="3118" y="3984"/>
                <a:ext cx="98" cy="91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450" name="Line 232"/>
              <p:cNvSpPr>
                <a:spLocks noChangeShapeType="1"/>
              </p:cNvSpPr>
              <p:nvPr/>
            </p:nvSpPr>
            <p:spPr bwMode="auto">
              <a:xfrm>
                <a:off x="3120" y="3984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9440" name="Group 233"/>
            <p:cNvGrpSpPr>
              <a:grpSpLocks/>
            </p:cNvGrpSpPr>
            <p:nvPr/>
          </p:nvGrpSpPr>
          <p:grpSpPr bwMode="auto">
            <a:xfrm>
              <a:off x="4344" y="2808"/>
              <a:ext cx="98" cy="96"/>
              <a:chOff x="3118" y="3984"/>
              <a:chExt cx="98" cy="96"/>
            </a:xfrm>
          </p:grpSpPr>
          <p:sp>
            <p:nvSpPr>
              <p:cNvPr id="9447" name="Line 234"/>
              <p:cNvSpPr>
                <a:spLocks noChangeShapeType="1"/>
              </p:cNvSpPr>
              <p:nvPr/>
            </p:nvSpPr>
            <p:spPr bwMode="auto">
              <a:xfrm flipH="1">
                <a:off x="3118" y="3984"/>
                <a:ext cx="98" cy="91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448" name="Line 235"/>
              <p:cNvSpPr>
                <a:spLocks noChangeShapeType="1"/>
              </p:cNvSpPr>
              <p:nvPr/>
            </p:nvSpPr>
            <p:spPr bwMode="auto">
              <a:xfrm>
                <a:off x="3120" y="3984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9441" name="Group 236"/>
            <p:cNvGrpSpPr>
              <a:grpSpLocks/>
            </p:cNvGrpSpPr>
            <p:nvPr/>
          </p:nvGrpSpPr>
          <p:grpSpPr bwMode="auto">
            <a:xfrm>
              <a:off x="4363" y="1673"/>
              <a:ext cx="98" cy="96"/>
              <a:chOff x="3118" y="3984"/>
              <a:chExt cx="98" cy="96"/>
            </a:xfrm>
          </p:grpSpPr>
          <p:sp>
            <p:nvSpPr>
              <p:cNvPr id="9445" name="Line 237"/>
              <p:cNvSpPr>
                <a:spLocks noChangeShapeType="1"/>
              </p:cNvSpPr>
              <p:nvPr/>
            </p:nvSpPr>
            <p:spPr bwMode="auto">
              <a:xfrm flipH="1">
                <a:off x="3118" y="3984"/>
                <a:ext cx="98" cy="91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446" name="Line 238"/>
              <p:cNvSpPr>
                <a:spLocks noChangeShapeType="1"/>
              </p:cNvSpPr>
              <p:nvPr/>
            </p:nvSpPr>
            <p:spPr bwMode="auto">
              <a:xfrm>
                <a:off x="3120" y="3984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9442" name="Group 239"/>
            <p:cNvGrpSpPr>
              <a:grpSpLocks/>
            </p:cNvGrpSpPr>
            <p:nvPr/>
          </p:nvGrpSpPr>
          <p:grpSpPr bwMode="auto">
            <a:xfrm>
              <a:off x="4524" y="2238"/>
              <a:ext cx="98" cy="96"/>
              <a:chOff x="3118" y="3984"/>
              <a:chExt cx="98" cy="96"/>
            </a:xfrm>
          </p:grpSpPr>
          <p:sp>
            <p:nvSpPr>
              <p:cNvPr id="9443" name="Line 240"/>
              <p:cNvSpPr>
                <a:spLocks noChangeShapeType="1"/>
              </p:cNvSpPr>
              <p:nvPr/>
            </p:nvSpPr>
            <p:spPr bwMode="auto">
              <a:xfrm flipH="1">
                <a:off x="3118" y="3984"/>
                <a:ext cx="98" cy="91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444" name="Line 241"/>
              <p:cNvSpPr>
                <a:spLocks noChangeShapeType="1"/>
              </p:cNvSpPr>
              <p:nvPr/>
            </p:nvSpPr>
            <p:spPr bwMode="auto">
              <a:xfrm>
                <a:off x="3120" y="3984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470258" name="Group 242"/>
          <p:cNvGraphicFramePr>
            <a:graphicFrameLocks noGrp="1"/>
          </p:cNvGraphicFramePr>
          <p:nvPr/>
        </p:nvGraphicFramePr>
        <p:xfrm>
          <a:off x="304800" y="1981200"/>
          <a:ext cx="3503613" cy="3067050"/>
        </p:xfrm>
        <a:graphic>
          <a:graphicData uri="http://schemas.openxmlformats.org/drawingml/2006/table">
            <a:tbl>
              <a:tblPr/>
              <a:tblGrid>
                <a:gridCol w="53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4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2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    B   C</a:t>
                      </a:r>
                      <a:endParaRPr kumimoji="0" lang="en-US" altLang="zh-CN" sz="1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   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   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   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0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0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19" grpId="0" autoUpdateAnimBg="0"/>
      <p:bldP spid="470195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>
          <a:xfrm>
            <a:off x="7924800" y="6477000"/>
            <a:ext cx="1219200" cy="381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0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例题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58888" y="0"/>
            <a:ext cx="5759450" cy="822325"/>
            <a:chOff x="720" y="644"/>
            <a:chExt cx="3628" cy="518"/>
          </a:xfrm>
        </p:grpSpPr>
        <p:sp>
          <p:nvSpPr>
            <p:cNvPr id="10433" name="Text Box 4"/>
            <p:cNvSpPr txBox="1">
              <a:spLocks noChangeArrowheads="1"/>
            </p:cNvSpPr>
            <p:nvPr/>
          </p:nvSpPr>
          <p:spPr bwMode="auto">
            <a:xfrm>
              <a:off x="960" y="672"/>
              <a:ext cx="158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zh-CN" altLang="en-US">
                  <a:latin typeface="Times New Roman" pitchFamily="18" charset="0"/>
                </a:rPr>
                <a:t>已知一个组合逻辑</a:t>
              </a:r>
            </a:p>
          </p:txBody>
        </p:sp>
        <p:sp>
          <p:nvSpPr>
            <p:cNvPr id="10434" name="Text Box 5"/>
            <p:cNvSpPr txBox="1">
              <a:spLocks noChangeArrowheads="1"/>
            </p:cNvSpPr>
            <p:nvPr/>
          </p:nvSpPr>
          <p:spPr bwMode="auto">
            <a:xfrm>
              <a:off x="720" y="912"/>
              <a:ext cx="249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zh-CN" altLang="en-US">
                  <a:latin typeface="Times New Roman" pitchFamily="18" charset="0"/>
                </a:rPr>
                <a:t>可以采用几种电路形式来实现？</a:t>
              </a:r>
            </a:p>
          </p:txBody>
        </p:sp>
        <p:graphicFrame>
          <p:nvGraphicFramePr>
            <p:cNvPr id="10253" name="Object 6"/>
            <p:cNvGraphicFramePr>
              <a:graphicFrameLocks noChangeAspect="1"/>
            </p:cNvGraphicFramePr>
            <p:nvPr/>
          </p:nvGraphicFramePr>
          <p:xfrm>
            <a:off x="2428" y="644"/>
            <a:ext cx="1920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4" name="Equation" r:id="rId3" imgW="1396800" imgH="203040" progId="Equation.3">
                    <p:embed/>
                  </p:oleObj>
                </mc:Choice>
                <mc:Fallback>
                  <p:oleObj name="Equation" r:id="rId3" imgW="1396800" imgH="20304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8" y="644"/>
                          <a:ext cx="1920" cy="2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1047" name="Text Box 7"/>
          <p:cNvSpPr txBox="1">
            <a:spLocks noChangeArrowheads="1"/>
          </p:cNvSpPr>
          <p:nvPr/>
        </p:nvSpPr>
        <p:spPr bwMode="auto">
          <a:xfrm>
            <a:off x="157163" y="838200"/>
            <a:ext cx="383857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1</a:t>
            </a:r>
            <a:r>
              <a:rPr kumimoji="1" lang="zh-CN" altLang="en-US">
                <a:latin typeface="Times New Roman" pitchFamily="18" charset="0"/>
              </a:rPr>
              <a:t>、直接用与门、或门、非门。</a:t>
            </a:r>
          </a:p>
        </p:txBody>
      </p:sp>
      <p:sp>
        <p:nvSpPr>
          <p:cNvPr id="471048" name="Text Box 8"/>
          <p:cNvSpPr txBox="1">
            <a:spLocks noChangeArrowheads="1"/>
          </p:cNvSpPr>
          <p:nvPr/>
        </p:nvSpPr>
        <p:spPr bwMode="auto">
          <a:xfrm>
            <a:off x="155575" y="1295400"/>
            <a:ext cx="3552825" cy="701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2</a:t>
            </a:r>
            <a:r>
              <a:rPr kumimoji="1" lang="zh-CN" altLang="en-US">
                <a:latin typeface="Times New Roman" pitchFamily="18" charset="0"/>
              </a:rPr>
              <a:t>、用中规模组合逻辑电路：数据选择器、译码器。</a:t>
            </a:r>
          </a:p>
        </p:txBody>
      </p:sp>
      <p:sp>
        <p:nvSpPr>
          <p:cNvPr id="471049" name="Text Box 9"/>
          <p:cNvSpPr txBox="1">
            <a:spLocks noChangeArrowheads="1"/>
          </p:cNvSpPr>
          <p:nvPr/>
        </p:nvSpPr>
        <p:spPr bwMode="auto">
          <a:xfrm>
            <a:off x="539750" y="4868863"/>
            <a:ext cx="2376488" cy="4016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kumimoji="1" lang="en-US" altLang="zh-CN">
                <a:latin typeface="Times New Roman" pitchFamily="18" charset="0"/>
              </a:rPr>
              <a:t>3</a:t>
            </a:r>
            <a:r>
              <a:rPr kumimoji="1" lang="zh-CN" altLang="en-US">
                <a:latin typeface="Times New Roman" pitchFamily="18" charset="0"/>
              </a:rPr>
              <a:t>、用掩膜</a:t>
            </a:r>
            <a:r>
              <a:rPr kumimoji="1" lang="en-US" altLang="zh-CN">
                <a:latin typeface="Times New Roman" pitchFamily="18" charset="0"/>
              </a:rPr>
              <a:t>ROM</a:t>
            </a:r>
            <a:r>
              <a:rPr kumimoji="1" lang="zh-CN" altLang="en-US">
                <a:latin typeface="Times New Roman" pitchFamily="18" charset="0"/>
              </a:rPr>
              <a:t>。</a:t>
            </a:r>
          </a:p>
        </p:txBody>
      </p:sp>
      <p:graphicFrame>
        <p:nvGraphicFramePr>
          <p:cNvPr id="471050" name="Object 10"/>
          <p:cNvGraphicFramePr>
            <a:graphicFrameLocks noChangeAspect="1"/>
          </p:cNvGraphicFramePr>
          <p:nvPr/>
        </p:nvGraphicFramePr>
        <p:xfrm>
          <a:off x="2916238" y="4797425"/>
          <a:ext cx="4319587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Equation" r:id="rId5" imgW="2603160" imgH="203040" progId="Equation.3">
                  <p:embed/>
                </p:oleObj>
              </mc:Choice>
              <mc:Fallback>
                <p:oleObj name="Equation" r:id="rId5" imgW="2603160" imgH="2030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797425"/>
                        <a:ext cx="4319587" cy="36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5257800" y="685800"/>
            <a:ext cx="3690938" cy="2093913"/>
            <a:chOff x="2928" y="624"/>
            <a:chExt cx="2325" cy="1319"/>
          </a:xfrm>
        </p:grpSpPr>
        <p:sp>
          <p:nvSpPr>
            <p:cNvPr id="10395" name="Line 12"/>
            <p:cNvSpPr>
              <a:spLocks noChangeShapeType="1"/>
            </p:cNvSpPr>
            <p:nvPr/>
          </p:nvSpPr>
          <p:spPr bwMode="auto">
            <a:xfrm flipV="1">
              <a:off x="3126" y="816"/>
              <a:ext cx="421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396" name="Text Box 13"/>
            <p:cNvSpPr txBox="1">
              <a:spLocks noChangeArrowheads="1"/>
            </p:cNvSpPr>
            <p:nvPr/>
          </p:nvSpPr>
          <p:spPr bwMode="auto">
            <a:xfrm>
              <a:off x="2928" y="816"/>
              <a:ext cx="165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0397" name="Text Box 14"/>
            <p:cNvSpPr txBox="1">
              <a:spLocks noChangeArrowheads="1"/>
            </p:cNvSpPr>
            <p:nvPr/>
          </p:nvSpPr>
          <p:spPr bwMode="auto">
            <a:xfrm>
              <a:off x="2928" y="624"/>
              <a:ext cx="165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0398" name="Line 15"/>
            <p:cNvSpPr>
              <a:spLocks noChangeShapeType="1"/>
            </p:cNvSpPr>
            <p:nvPr/>
          </p:nvSpPr>
          <p:spPr bwMode="auto">
            <a:xfrm flipV="1">
              <a:off x="5077" y="1344"/>
              <a:ext cx="1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399" name="AutoShape 16"/>
            <p:cNvSpPr>
              <a:spLocks noChangeArrowheads="1"/>
            </p:cNvSpPr>
            <p:nvPr/>
          </p:nvSpPr>
          <p:spPr bwMode="auto">
            <a:xfrm>
              <a:off x="3540" y="768"/>
              <a:ext cx="264" cy="33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400" name="Line 17"/>
            <p:cNvSpPr>
              <a:spLocks noChangeShapeType="1"/>
            </p:cNvSpPr>
            <p:nvPr/>
          </p:nvSpPr>
          <p:spPr bwMode="auto">
            <a:xfrm flipV="1">
              <a:off x="3119" y="944"/>
              <a:ext cx="421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401" name="Line 18"/>
            <p:cNvSpPr>
              <a:spLocks noChangeShapeType="1"/>
            </p:cNvSpPr>
            <p:nvPr/>
          </p:nvSpPr>
          <p:spPr bwMode="auto">
            <a:xfrm>
              <a:off x="3113" y="1051"/>
              <a:ext cx="427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402" name="Line 19"/>
            <p:cNvSpPr>
              <a:spLocks noChangeShapeType="1"/>
            </p:cNvSpPr>
            <p:nvPr/>
          </p:nvSpPr>
          <p:spPr bwMode="auto">
            <a:xfrm flipV="1">
              <a:off x="3808" y="912"/>
              <a:ext cx="857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403" name="Line 20"/>
            <p:cNvSpPr>
              <a:spLocks noChangeShapeType="1"/>
            </p:cNvSpPr>
            <p:nvPr/>
          </p:nvSpPr>
          <p:spPr bwMode="auto">
            <a:xfrm>
              <a:off x="4653" y="1248"/>
              <a:ext cx="1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404" name="Line 21"/>
            <p:cNvSpPr>
              <a:spLocks noChangeShapeType="1"/>
            </p:cNvSpPr>
            <p:nvPr/>
          </p:nvSpPr>
          <p:spPr bwMode="auto">
            <a:xfrm>
              <a:off x="4653" y="1440"/>
              <a:ext cx="1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405" name="Freeform 22"/>
            <p:cNvSpPr>
              <a:spLocks/>
            </p:cNvSpPr>
            <p:nvPr/>
          </p:nvSpPr>
          <p:spPr bwMode="auto">
            <a:xfrm>
              <a:off x="4811" y="1152"/>
              <a:ext cx="54" cy="354"/>
            </a:xfrm>
            <a:custGeom>
              <a:avLst/>
              <a:gdLst>
                <a:gd name="T0" fmla="*/ 1 w 85"/>
                <a:gd name="T1" fmla="*/ 0 h 306"/>
                <a:gd name="T2" fmla="*/ 1 w 85"/>
                <a:gd name="T3" fmla="*/ 3857 h 306"/>
                <a:gd name="T4" fmla="*/ 1 w 85"/>
                <a:gd name="T5" fmla="*/ 9887 h 306"/>
                <a:gd name="T6" fmla="*/ 0 w 85"/>
                <a:gd name="T7" fmla="*/ 13518 h 3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5"/>
                <a:gd name="T13" fmla="*/ 0 h 306"/>
                <a:gd name="T14" fmla="*/ 85 w 85"/>
                <a:gd name="T15" fmla="*/ 306 h 3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5" h="306">
                  <a:moveTo>
                    <a:pt x="2" y="0"/>
                  </a:moveTo>
                  <a:cubicBezTo>
                    <a:pt x="14" y="14"/>
                    <a:pt x="61" y="50"/>
                    <a:pt x="73" y="87"/>
                  </a:cubicBezTo>
                  <a:cubicBezTo>
                    <a:pt x="85" y="124"/>
                    <a:pt x="85" y="188"/>
                    <a:pt x="73" y="224"/>
                  </a:cubicBezTo>
                  <a:cubicBezTo>
                    <a:pt x="61" y="260"/>
                    <a:pt x="15" y="289"/>
                    <a:pt x="0" y="30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406" name="Freeform 23"/>
            <p:cNvSpPr>
              <a:spLocks/>
            </p:cNvSpPr>
            <p:nvPr/>
          </p:nvSpPr>
          <p:spPr bwMode="auto">
            <a:xfrm>
              <a:off x="4812" y="1344"/>
              <a:ext cx="265" cy="169"/>
            </a:xfrm>
            <a:custGeom>
              <a:avLst/>
              <a:gdLst>
                <a:gd name="T0" fmla="*/ 0 w 384"/>
                <a:gd name="T1" fmla="*/ 8 h 192"/>
                <a:gd name="T2" fmla="*/ 1 w 384"/>
                <a:gd name="T3" fmla="*/ 5 h 192"/>
                <a:gd name="T4" fmla="*/ 1 w 384"/>
                <a:gd name="T5" fmla="*/ 4 h 192"/>
                <a:gd name="T6" fmla="*/ 1 w 384"/>
                <a:gd name="T7" fmla="*/ 0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92"/>
                <a:gd name="T14" fmla="*/ 384 w 38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92">
                  <a:moveTo>
                    <a:pt x="0" y="192"/>
                  </a:moveTo>
                  <a:cubicBezTo>
                    <a:pt x="28" y="185"/>
                    <a:pt x="119" y="166"/>
                    <a:pt x="168" y="148"/>
                  </a:cubicBezTo>
                  <a:cubicBezTo>
                    <a:pt x="217" y="130"/>
                    <a:pt x="260" y="109"/>
                    <a:pt x="296" y="84"/>
                  </a:cubicBezTo>
                  <a:cubicBezTo>
                    <a:pt x="332" y="59"/>
                    <a:pt x="366" y="18"/>
                    <a:pt x="38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407" name="Freeform 24"/>
            <p:cNvSpPr>
              <a:spLocks/>
            </p:cNvSpPr>
            <p:nvPr/>
          </p:nvSpPr>
          <p:spPr bwMode="auto">
            <a:xfrm>
              <a:off x="4812" y="1152"/>
              <a:ext cx="265" cy="192"/>
            </a:xfrm>
            <a:custGeom>
              <a:avLst/>
              <a:gdLst>
                <a:gd name="T0" fmla="*/ 0 w 240"/>
                <a:gd name="T1" fmla="*/ 0 h 96"/>
                <a:gd name="T2" fmla="*/ 2524 w 240"/>
                <a:gd name="T3" fmla="*/ 2147483647 h 96"/>
                <a:gd name="T4" fmla="*/ 3156 w 240"/>
                <a:gd name="T5" fmla="*/ 2147483647 h 96"/>
                <a:gd name="T6" fmla="*/ 0 60000 65536"/>
                <a:gd name="T7" fmla="*/ 0 60000 65536"/>
                <a:gd name="T8" fmla="*/ 0 60000 65536"/>
                <a:gd name="T9" fmla="*/ 0 w 240"/>
                <a:gd name="T10" fmla="*/ 0 h 96"/>
                <a:gd name="T11" fmla="*/ 240 w 240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96">
                  <a:moveTo>
                    <a:pt x="0" y="0"/>
                  </a:moveTo>
                  <a:cubicBezTo>
                    <a:pt x="76" y="16"/>
                    <a:pt x="152" y="32"/>
                    <a:pt x="192" y="48"/>
                  </a:cubicBezTo>
                  <a:cubicBezTo>
                    <a:pt x="232" y="64"/>
                    <a:pt x="232" y="88"/>
                    <a:pt x="240" y="9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408" name="Line 25"/>
            <p:cNvSpPr>
              <a:spLocks noChangeShapeType="1"/>
            </p:cNvSpPr>
            <p:nvPr/>
          </p:nvSpPr>
          <p:spPr bwMode="auto">
            <a:xfrm>
              <a:off x="4656" y="912"/>
              <a:ext cx="1" cy="3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409" name="Line 26"/>
            <p:cNvSpPr>
              <a:spLocks noChangeShapeType="1"/>
            </p:cNvSpPr>
            <p:nvPr/>
          </p:nvSpPr>
          <p:spPr bwMode="auto">
            <a:xfrm flipH="1">
              <a:off x="4652" y="1440"/>
              <a:ext cx="1" cy="2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410" name="AutoShape 27"/>
            <p:cNvSpPr>
              <a:spLocks noChangeArrowheads="1"/>
            </p:cNvSpPr>
            <p:nvPr/>
          </p:nvSpPr>
          <p:spPr bwMode="auto">
            <a:xfrm>
              <a:off x="4234" y="1584"/>
              <a:ext cx="264" cy="33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411" name="Line 28"/>
            <p:cNvSpPr>
              <a:spLocks noChangeShapeType="1"/>
            </p:cNvSpPr>
            <p:nvPr/>
          </p:nvSpPr>
          <p:spPr bwMode="auto">
            <a:xfrm>
              <a:off x="3374" y="1627"/>
              <a:ext cx="860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412" name="Line 29"/>
            <p:cNvSpPr>
              <a:spLocks noChangeShapeType="1"/>
            </p:cNvSpPr>
            <p:nvPr/>
          </p:nvSpPr>
          <p:spPr bwMode="auto">
            <a:xfrm flipV="1">
              <a:off x="3840" y="1824"/>
              <a:ext cx="40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413" name="Line 30"/>
            <p:cNvSpPr>
              <a:spLocks noChangeShapeType="1"/>
            </p:cNvSpPr>
            <p:nvPr/>
          </p:nvSpPr>
          <p:spPr bwMode="auto">
            <a:xfrm flipV="1">
              <a:off x="4509" y="1732"/>
              <a:ext cx="1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414" name="Text Box 31"/>
            <p:cNvSpPr txBox="1">
              <a:spLocks noChangeArrowheads="1"/>
            </p:cNvSpPr>
            <p:nvPr/>
          </p:nvSpPr>
          <p:spPr bwMode="auto">
            <a:xfrm>
              <a:off x="5088" y="1104"/>
              <a:ext cx="165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10415" name="Line 32"/>
            <p:cNvSpPr>
              <a:spLocks noChangeShapeType="1"/>
            </p:cNvSpPr>
            <p:nvPr/>
          </p:nvSpPr>
          <p:spPr bwMode="auto">
            <a:xfrm>
              <a:off x="3372" y="1261"/>
              <a:ext cx="1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416" name="Line 33"/>
            <p:cNvSpPr>
              <a:spLocks noChangeShapeType="1"/>
            </p:cNvSpPr>
            <p:nvPr/>
          </p:nvSpPr>
          <p:spPr bwMode="auto">
            <a:xfrm flipV="1">
              <a:off x="3833" y="1270"/>
              <a:ext cx="140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417" name="AutoShape 34"/>
            <p:cNvSpPr>
              <a:spLocks noChangeArrowheads="1"/>
            </p:cNvSpPr>
            <p:nvPr/>
          </p:nvSpPr>
          <p:spPr bwMode="auto">
            <a:xfrm rot="5400000">
              <a:off x="3513" y="1184"/>
              <a:ext cx="242" cy="174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418" name="Oval 35"/>
            <p:cNvSpPr>
              <a:spLocks noChangeArrowheads="1"/>
            </p:cNvSpPr>
            <p:nvPr/>
          </p:nvSpPr>
          <p:spPr bwMode="auto">
            <a:xfrm>
              <a:off x="3727" y="1246"/>
              <a:ext cx="92" cy="7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419" name="Line 36"/>
            <p:cNvSpPr>
              <a:spLocks noChangeShapeType="1"/>
            </p:cNvSpPr>
            <p:nvPr/>
          </p:nvSpPr>
          <p:spPr bwMode="auto">
            <a:xfrm>
              <a:off x="3241" y="1821"/>
              <a:ext cx="314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420" name="AutoShape 37"/>
            <p:cNvSpPr>
              <a:spLocks noChangeArrowheads="1"/>
            </p:cNvSpPr>
            <p:nvPr/>
          </p:nvSpPr>
          <p:spPr bwMode="auto">
            <a:xfrm rot="5400000">
              <a:off x="3537" y="1732"/>
              <a:ext cx="240" cy="182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421" name="Oval 38"/>
            <p:cNvSpPr>
              <a:spLocks noChangeArrowheads="1"/>
            </p:cNvSpPr>
            <p:nvPr/>
          </p:nvSpPr>
          <p:spPr bwMode="auto">
            <a:xfrm>
              <a:off x="3746" y="1792"/>
              <a:ext cx="63" cy="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422" name="Line 39"/>
            <p:cNvSpPr>
              <a:spLocks noChangeShapeType="1"/>
            </p:cNvSpPr>
            <p:nvPr/>
          </p:nvSpPr>
          <p:spPr bwMode="auto">
            <a:xfrm flipH="1" flipV="1">
              <a:off x="3242" y="1063"/>
              <a:ext cx="1" cy="7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423" name="Line 40"/>
            <p:cNvSpPr>
              <a:spLocks noChangeShapeType="1"/>
            </p:cNvSpPr>
            <p:nvPr/>
          </p:nvSpPr>
          <p:spPr bwMode="auto">
            <a:xfrm flipV="1">
              <a:off x="3371" y="816"/>
              <a:ext cx="3" cy="8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424" name="Oval 41"/>
            <p:cNvSpPr>
              <a:spLocks noChangeArrowheads="1"/>
            </p:cNvSpPr>
            <p:nvPr/>
          </p:nvSpPr>
          <p:spPr bwMode="auto">
            <a:xfrm>
              <a:off x="3360" y="797"/>
              <a:ext cx="33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425" name="Oval 42"/>
            <p:cNvSpPr>
              <a:spLocks noChangeArrowheads="1"/>
            </p:cNvSpPr>
            <p:nvPr/>
          </p:nvSpPr>
          <p:spPr bwMode="auto">
            <a:xfrm>
              <a:off x="3219" y="1028"/>
              <a:ext cx="33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426" name="Line 43"/>
            <p:cNvSpPr>
              <a:spLocks noChangeShapeType="1"/>
            </p:cNvSpPr>
            <p:nvPr/>
          </p:nvSpPr>
          <p:spPr bwMode="auto">
            <a:xfrm>
              <a:off x="4250" y="1344"/>
              <a:ext cx="62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427" name="Text Box 44"/>
            <p:cNvSpPr txBox="1">
              <a:spLocks noChangeArrowheads="1"/>
            </p:cNvSpPr>
            <p:nvPr/>
          </p:nvSpPr>
          <p:spPr bwMode="auto">
            <a:xfrm>
              <a:off x="2928" y="1008"/>
              <a:ext cx="165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0428" name="AutoShape 45"/>
            <p:cNvSpPr>
              <a:spLocks noChangeArrowheads="1"/>
            </p:cNvSpPr>
            <p:nvPr/>
          </p:nvSpPr>
          <p:spPr bwMode="auto">
            <a:xfrm>
              <a:off x="3987" y="1173"/>
              <a:ext cx="265" cy="33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429" name="Line 46"/>
            <p:cNvSpPr>
              <a:spLocks noChangeShapeType="1"/>
            </p:cNvSpPr>
            <p:nvPr/>
          </p:nvSpPr>
          <p:spPr bwMode="auto">
            <a:xfrm flipV="1">
              <a:off x="3303" y="939"/>
              <a:ext cx="1" cy="5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430" name="Line 47"/>
            <p:cNvSpPr>
              <a:spLocks noChangeShapeType="1"/>
            </p:cNvSpPr>
            <p:nvPr/>
          </p:nvSpPr>
          <p:spPr bwMode="auto">
            <a:xfrm flipV="1">
              <a:off x="3312" y="1445"/>
              <a:ext cx="659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431" name="Oval 48"/>
            <p:cNvSpPr>
              <a:spLocks noChangeArrowheads="1"/>
            </p:cNvSpPr>
            <p:nvPr/>
          </p:nvSpPr>
          <p:spPr bwMode="auto">
            <a:xfrm>
              <a:off x="3292" y="912"/>
              <a:ext cx="33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432" name="Oval 49"/>
            <p:cNvSpPr>
              <a:spLocks noChangeArrowheads="1"/>
            </p:cNvSpPr>
            <p:nvPr/>
          </p:nvSpPr>
          <p:spPr bwMode="auto">
            <a:xfrm>
              <a:off x="3358" y="1230"/>
              <a:ext cx="33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366713" y="2265363"/>
            <a:ext cx="2438400" cy="2454275"/>
            <a:chOff x="3888" y="2112"/>
            <a:chExt cx="1536" cy="1546"/>
          </a:xfrm>
        </p:grpSpPr>
        <p:sp>
          <p:nvSpPr>
            <p:cNvPr id="10370" name="Rectangle 51"/>
            <p:cNvSpPr>
              <a:spLocks noChangeArrowheads="1"/>
            </p:cNvSpPr>
            <p:nvPr/>
          </p:nvSpPr>
          <p:spPr bwMode="auto">
            <a:xfrm>
              <a:off x="4368" y="2112"/>
              <a:ext cx="624" cy="15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371" name="Line 52"/>
            <p:cNvSpPr>
              <a:spLocks noChangeShapeType="1"/>
            </p:cNvSpPr>
            <p:nvPr/>
          </p:nvSpPr>
          <p:spPr bwMode="auto">
            <a:xfrm>
              <a:off x="4128" y="225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372" name="Line 53"/>
            <p:cNvSpPr>
              <a:spLocks noChangeShapeType="1"/>
            </p:cNvSpPr>
            <p:nvPr/>
          </p:nvSpPr>
          <p:spPr bwMode="auto">
            <a:xfrm>
              <a:off x="4224" y="264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373" name="Line 54"/>
            <p:cNvSpPr>
              <a:spLocks noChangeShapeType="1"/>
            </p:cNvSpPr>
            <p:nvPr/>
          </p:nvSpPr>
          <p:spPr bwMode="auto">
            <a:xfrm>
              <a:off x="4224" y="2928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374" name="Line 55"/>
            <p:cNvSpPr>
              <a:spLocks noChangeShapeType="1"/>
            </p:cNvSpPr>
            <p:nvPr/>
          </p:nvSpPr>
          <p:spPr bwMode="auto">
            <a:xfrm>
              <a:off x="4224" y="312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375" name="Line 56"/>
            <p:cNvSpPr>
              <a:spLocks noChangeShapeType="1"/>
            </p:cNvSpPr>
            <p:nvPr/>
          </p:nvSpPr>
          <p:spPr bwMode="auto">
            <a:xfrm>
              <a:off x="4224" y="331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376" name="Line 57"/>
            <p:cNvSpPr>
              <a:spLocks noChangeShapeType="1"/>
            </p:cNvSpPr>
            <p:nvPr/>
          </p:nvSpPr>
          <p:spPr bwMode="auto">
            <a:xfrm>
              <a:off x="4224" y="350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377" name="Text Box 58"/>
            <p:cNvSpPr txBox="1">
              <a:spLocks noChangeArrowheads="1"/>
            </p:cNvSpPr>
            <p:nvPr/>
          </p:nvSpPr>
          <p:spPr bwMode="auto">
            <a:xfrm>
              <a:off x="4416" y="2496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A</a:t>
              </a:r>
              <a:r>
                <a:rPr kumimoji="1" lang="en-US" altLang="zh-CN" baseline="-25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0378" name="Text Box 59"/>
            <p:cNvSpPr txBox="1">
              <a:spLocks noChangeArrowheads="1"/>
            </p:cNvSpPr>
            <p:nvPr/>
          </p:nvSpPr>
          <p:spPr bwMode="auto">
            <a:xfrm>
              <a:off x="4416" y="2352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A</a:t>
              </a:r>
              <a:r>
                <a:rPr kumimoji="1" lang="en-US" altLang="zh-CN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0379" name="Text Box 60"/>
            <p:cNvSpPr txBox="1">
              <a:spLocks noChangeArrowheads="1"/>
            </p:cNvSpPr>
            <p:nvPr/>
          </p:nvSpPr>
          <p:spPr bwMode="auto">
            <a:xfrm>
              <a:off x="4422" y="2976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D</a:t>
              </a:r>
              <a:r>
                <a:rPr kumimoji="1" lang="en-US" altLang="zh-CN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0380" name="Text Box 61"/>
            <p:cNvSpPr txBox="1">
              <a:spLocks noChangeArrowheads="1"/>
            </p:cNvSpPr>
            <p:nvPr/>
          </p:nvSpPr>
          <p:spPr bwMode="auto">
            <a:xfrm>
              <a:off x="4416" y="2784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D</a:t>
              </a:r>
              <a:r>
                <a:rPr kumimoji="1" lang="en-US" altLang="zh-CN" baseline="-25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0381" name="Text Box 62"/>
            <p:cNvSpPr txBox="1">
              <a:spLocks noChangeArrowheads="1"/>
            </p:cNvSpPr>
            <p:nvPr/>
          </p:nvSpPr>
          <p:spPr bwMode="auto">
            <a:xfrm>
              <a:off x="4416" y="3171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D</a:t>
              </a:r>
              <a:r>
                <a:rPr kumimoji="1" lang="en-US" altLang="zh-CN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0382" name="Text Box 63"/>
            <p:cNvSpPr txBox="1">
              <a:spLocks noChangeArrowheads="1"/>
            </p:cNvSpPr>
            <p:nvPr/>
          </p:nvSpPr>
          <p:spPr bwMode="auto">
            <a:xfrm>
              <a:off x="4412" y="3372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D</a:t>
              </a:r>
              <a:r>
                <a:rPr kumimoji="1" lang="en-US" altLang="zh-CN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0383" name="Text Box 64"/>
            <p:cNvSpPr txBox="1">
              <a:spLocks noChangeArrowheads="1"/>
            </p:cNvSpPr>
            <p:nvPr/>
          </p:nvSpPr>
          <p:spPr bwMode="auto">
            <a:xfrm>
              <a:off x="3984" y="2544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B</a:t>
              </a:r>
              <a:endParaRPr kumimoji="1" lang="en-US" altLang="zh-CN" baseline="-25000">
                <a:latin typeface="Times New Roman" pitchFamily="18" charset="0"/>
              </a:endParaRPr>
            </a:p>
          </p:txBody>
        </p:sp>
        <p:sp>
          <p:nvSpPr>
            <p:cNvPr id="10384" name="Text Box 65"/>
            <p:cNvSpPr txBox="1">
              <a:spLocks noChangeArrowheads="1"/>
            </p:cNvSpPr>
            <p:nvPr/>
          </p:nvSpPr>
          <p:spPr bwMode="auto">
            <a:xfrm>
              <a:off x="3984" y="2304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A</a:t>
              </a:r>
              <a:endParaRPr kumimoji="1" lang="en-US" altLang="zh-CN" baseline="-25000">
                <a:latin typeface="Times New Roman" pitchFamily="18" charset="0"/>
              </a:endParaRPr>
            </a:p>
          </p:txBody>
        </p:sp>
        <p:sp>
          <p:nvSpPr>
            <p:cNvPr id="10385" name="Text Box 66"/>
            <p:cNvSpPr txBox="1">
              <a:spLocks noChangeArrowheads="1"/>
            </p:cNvSpPr>
            <p:nvPr/>
          </p:nvSpPr>
          <p:spPr bwMode="auto">
            <a:xfrm>
              <a:off x="3968" y="3004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1</a:t>
              </a:r>
              <a:endParaRPr kumimoji="1" lang="en-US" altLang="zh-CN" baseline="-25000">
                <a:latin typeface="Times New Roman" pitchFamily="18" charset="0"/>
              </a:endParaRPr>
            </a:p>
          </p:txBody>
        </p:sp>
        <p:sp>
          <p:nvSpPr>
            <p:cNvPr id="10386" name="Text Box 67"/>
            <p:cNvSpPr txBox="1">
              <a:spLocks noChangeArrowheads="1"/>
            </p:cNvSpPr>
            <p:nvPr/>
          </p:nvSpPr>
          <p:spPr bwMode="auto">
            <a:xfrm>
              <a:off x="3984" y="3408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1</a:t>
              </a:r>
              <a:endParaRPr kumimoji="1" lang="en-US" altLang="zh-CN" baseline="-25000">
                <a:latin typeface="Times New Roman" pitchFamily="18" charset="0"/>
              </a:endParaRPr>
            </a:p>
          </p:txBody>
        </p:sp>
        <p:sp>
          <p:nvSpPr>
            <p:cNvPr id="10387" name="Line 68"/>
            <p:cNvSpPr>
              <a:spLocks noChangeShapeType="1"/>
            </p:cNvSpPr>
            <p:nvPr/>
          </p:nvSpPr>
          <p:spPr bwMode="auto">
            <a:xfrm>
              <a:off x="4224" y="2448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388" name="Line 69"/>
            <p:cNvSpPr>
              <a:spLocks noChangeShapeType="1"/>
            </p:cNvSpPr>
            <p:nvPr/>
          </p:nvSpPr>
          <p:spPr bwMode="auto">
            <a:xfrm>
              <a:off x="4992" y="2448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389" name="Oval 70"/>
            <p:cNvSpPr>
              <a:spLocks noChangeArrowheads="1"/>
            </p:cNvSpPr>
            <p:nvPr/>
          </p:nvSpPr>
          <p:spPr bwMode="auto">
            <a:xfrm>
              <a:off x="4272" y="2208"/>
              <a:ext cx="96" cy="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aphicFrame>
          <p:nvGraphicFramePr>
            <p:cNvPr id="10251" name="Object 71"/>
            <p:cNvGraphicFramePr>
              <a:graphicFrameLocks noChangeAspect="1"/>
            </p:cNvGraphicFramePr>
            <p:nvPr/>
          </p:nvGraphicFramePr>
          <p:xfrm>
            <a:off x="4416" y="2160"/>
            <a:ext cx="266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6" name="Equation" r:id="rId7" imgW="228600" imgH="215640" progId="Equation.3">
                    <p:embed/>
                  </p:oleObj>
                </mc:Choice>
                <mc:Fallback>
                  <p:oleObj name="Equation" r:id="rId7" imgW="228600" imgH="215640" progId="Equation.3">
                    <p:embed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160"/>
                          <a:ext cx="266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90" name="Text Box 72"/>
            <p:cNvSpPr txBox="1">
              <a:spLocks noChangeArrowheads="1"/>
            </p:cNvSpPr>
            <p:nvPr/>
          </p:nvSpPr>
          <p:spPr bwMode="auto">
            <a:xfrm>
              <a:off x="3888" y="2160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0</a:t>
              </a:r>
              <a:endParaRPr kumimoji="1" lang="en-US" altLang="zh-CN" baseline="-25000">
                <a:latin typeface="Times New Roman" pitchFamily="18" charset="0"/>
              </a:endParaRPr>
            </a:p>
          </p:txBody>
        </p:sp>
        <p:sp>
          <p:nvSpPr>
            <p:cNvPr id="10391" name="Text Box 73"/>
            <p:cNvSpPr txBox="1">
              <a:spLocks noChangeArrowheads="1"/>
            </p:cNvSpPr>
            <p:nvPr/>
          </p:nvSpPr>
          <p:spPr bwMode="auto">
            <a:xfrm>
              <a:off x="4704" y="2352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Y</a:t>
              </a:r>
              <a:endParaRPr kumimoji="1" lang="en-US" altLang="zh-CN" baseline="-25000">
                <a:latin typeface="Times New Roman" pitchFamily="18" charset="0"/>
              </a:endParaRPr>
            </a:p>
          </p:txBody>
        </p:sp>
        <p:sp>
          <p:nvSpPr>
            <p:cNvPr id="10392" name="Text Box 74"/>
            <p:cNvSpPr txBox="1">
              <a:spLocks noChangeArrowheads="1"/>
            </p:cNvSpPr>
            <p:nvPr/>
          </p:nvSpPr>
          <p:spPr bwMode="auto">
            <a:xfrm>
              <a:off x="5136" y="2352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Y</a:t>
              </a:r>
              <a:endParaRPr kumimoji="1" lang="en-US" altLang="zh-CN" baseline="-25000">
                <a:latin typeface="Times New Roman" pitchFamily="18" charset="0"/>
              </a:endParaRPr>
            </a:p>
          </p:txBody>
        </p:sp>
        <p:graphicFrame>
          <p:nvGraphicFramePr>
            <p:cNvPr id="10252" name="Object 75"/>
            <p:cNvGraphicFramePr>
              <a:graphicFrameLocks noChangeAspect="1"/>
            </p:cNvGraphicFramePr>
            <p:nvPr/>
          </p:nvGraphicFramePr>
          <p:xfrm>
            <a:off x="4032" y="3216"/>
            <a:ext cx="19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7" name="Equation" r:id="rId9" imgW="164880" imgH="203040" progId="Equation.3">
                    <p:embed/>
                  </p:oleObj>
                </mc:Choice>
                <mc:Fallback>
                  <p:oleObj name="Equation" r:id="rId9" imgW="164880" imgH="203040" progId="Equation.3">
                    <p:embed/>
                    <p:pic>
                      <p:nvPicPr>
                        <p:cNvPr id="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3216"/>
                          <a:ext cx="197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93" name="Text Box 76"/>
            <p:cNvSpPr txBox="1">
              <a:spLocks noChangeArrowheads="1"/>
            </p:cNvSpPr>
            <p:nvPr/>
          </p:nvSpPr>
          <p:spPr bwMode="auto">
            <a:xfrm>
              <a:off x="3991" y="2812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0</a:t>
              </a:r>
              <a:endParaRPr kumimoji="1" lang="en-US" altLang="zh-CN" baseline="-25000">
                <a:latin typeface="Times New Roman" pitchFamily="18" charset="0"/>
              </a:endParaRPr>
            </a:p>
          </p:txBody>
        </p:sp>
        <p:sp>
          <p:nvSpPr>
            <p:cNvPr id="10394" name="Text Box 77"/>
            <p:cNvSpPr txBox="1">
              <a:spLocks noChangeArrowheads="1"/>
            </p:cNvSpPr>
            <p:nvPr/>
          </p:nvSpPr>
          <p:spPr bwMode="auto">
            <a:xfrm>
              <a:off x="4704" y="2832"/>
              <a:ext cx="288" cy="72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zh-CN" altLang="en-US" sz="1400">
                  <a:latin typeface="Times New Roman" pitchFamily="18" charset="0"/>
                </a:rPr>
                <a:t>数据选择器</a:t>
              </a:r>
            </a:p>
          </p:txBody>
        </p:sp>
      </p:grpSp>
      <p:grpSp>
        <p:nvGrpSpPr>
          <p:cNvPr id="5" name="Group 78"/>
          <p:cNvGrpSpPr>
            <a:grpSpLocks/>
          </p:cNvGrpSpPr>
          <p:nvPr/>
        </p:nvGrpSpPr>
        <p:grpSpPr bwMode="auto">
          <a:xfrm>
            <a:off x="2838450" y="2114550"/>
            <a:ext cx="3725863" cy="2574925"/>
            <a:chOff x="384" y="2428"/>
            <a:chExt cx="2347" cy="1622"/>
          </a:xfrm>
        </p:grpSpPr>
        <p:sp>
          <p:nvSpPr>
            <p:cNvPr id="10336" name="Rectangle 79"/>
            <p:cNvSpPr>
              <a:spLocks noChangeArrowheads="1"/>
            </p:cNvSpPr>
            <p:nvPr/>
          </p:nvSpPr>
          <p:spPr bwMode="auto">
            <a:xfrm>
              <a:off x="1026" y="2448"/>
              <a:ext cx="702" cy="15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spcBef>
                  <a:spcPct val="0"/>
                </a:spcBef>
              </a:pPr>
              <a:endParaRPr kumimoji="1" lang="zh-CN" altLang="zh-CN">
                <a:latin typeface="Times New Roman" pitchFamily="18" charset="0"/>
              </a:endParaRPr>
            </a:p>
          </p:txBody>
        </p:sp>
        <p:sp>
          <p:nvSpPr>
            <p:cNvPr id="10337" name="Line 80"/>
            <p:cNvSpPr>
              <a:spLocks noChangeShapeType="1"/>
            </p:cNvSpPr>
            <p:nvPr/>
          </p:nvSpPr>
          <p:spPr bwMode="auto">
            <a:xfrm>
              <a:off x="1728" y="259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338" name="Line 81"/>
            <p:cNvSpPr>
              <a:spLocks noChangeShapeType="1"/>
            </p:cNvSpPr>
            <p:nvPr/>
          </p:nvSpPr>
          <p:spPr bwMode="auto">
            <a:xfrm flipV="1">
              <a:off x="1728" y="2761"/>
              <a:ext cx="19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339" name="Line 82"/>
            <p:cNvSpPr>
              <a:spLocks noChangeShapeType="1"/>
            </p:cNvSpPr>
            <p:nvPr/>
          </p:nvSpPr>
          <p:spPr bwMode="auto">
            <a:xfrm>
              <a:off x="1728" y="2928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340" name="Line 83"/>
            <p:cNvSpPr>
              <a:spLocks noChangeShapeType="1"/>
            </p:cNvSpPr>
            <p:nvPr/>
          </p:nvSpPr>
          <p:spPr bwMode="auto">
            <a:xfrm flipV="1">
              <a:off x="1728" y="3120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341" name="Line 84"/>
            <p:cNvSpPr>
              <a:spLocks noChangeShapeType="1"/>
            </p:cNvSpPr>
            <p:nvPr/>
          </p:nvSpPr>
          <p:spPr bwMode="auto">
            <a:xfrm>
              <a:off x="1728" y="3312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342" name="Line 85"/>
            <p:cNvSpPr>
              <a:spLocks noChangeShapeType="1"/>
            </p:cNvSpPr>
            <p:nvPr/>
          </p:nvSpPr>
          <p:spPr bwMode="auto">
            <a:xfrm flipV="1">
              <a:off x="1728" y="3490"/>
              <a:ext cx="126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343" name="Line 86"/>
            <p:cNvSpPr>
              <a:spLocks noChangeShapeType="1"/>
            </p:cNvSpPr>
            <p:nvPr/>
          </p:nvSpPr>
          <p:spPr bwMode="auto">
            <a:xfrm flipV="1">
              <a:off x="1736" y="3662"/>
              <a:ext cx="269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344" name="Line 87"/>
            <p:cNvSpPr>
              <a:spLocks noChangeShapeType="1"/>
            </p:cNvSpPr>
            <p:nvPr/>
          </p:nvSpPr>
          <p:spPr bwMode="auto">
            <a:xfrm>
              <a:off x="1737" y="3820"/>
              <a:ext cx="277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345" name="Line 88"/>
            <p:cNvSpPr>
              <a:spLocks noChangeShapeType="1"/>
            </p:cNvSpPr>
            <p:nvPr/>
          </p:nvSpPr>
          <p:spPr bwMode="auto">
            <a:xfrm>
              <a:off x="738" y="2544"/>
              <a:ext cx="27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346" name="Line 89"/>
            <p:cNvSpPr>
              <a:spLocks noChangeShapeType="1"/>
            </p:cNvSpPr>
            <p:nvPr/>
          </p:nvSpPr>
          <p:spPr bwMode="auto">
            <a:xfrm>
              <a:off x="720" y="2715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347" name="Line 90"/>
            <p:cNvSpPr>
              <a:spLocks noChangeShapeType="1"/>
            </p:cNvSpPr>
            <p:nvPr/>
          </p:nvSpPr>
          <p:spPr bwMode="auto">
            <a:xfrm>
              <a:off x="720" y="288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348" name="Line 91"/>
            <p:cNvSpPr>
              <a:spLocks noChangeShapeType="1"/>
            </p:cNvSpPr>
            <p:nvPr/>
          </p:nvSpPr>
          <p:spPr bwMode="auto">
            <a:xfrm>
              <a:off x="787" y="345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349" name="Line 92"/>
            <p:cNvSpPr>
              <a:spLocks noChangeShapeType="1"/>
            </p:cNvSpPr>
            <p:nvPr/>
          </p:nvSpPr>
          <p:spPr bwMode="auto">
            <a:xfrm>
              <a:off x="787" y="3627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350" name="Line 93"/>
            <p:cNvSpPr>
              <a:spLocks noChangeShapeType="1"/>
            </p:cNvSpPr>
            <p:nvPr/>
          </p:nvSpPr>
          <p:spPr bwMode="auto">
            <a:xfrm>
              <a:off x="787" y="379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351" name="Oval 94"/>
            <p:cNvSpPr>
              <a:spLocks noChangeArrowheads="1"/>
            </p:cNvSpPr>
            <p:nvPr/>
          </p:nvSpPr>
          <p:spPr bwMode="auto">
            <a:xfrm>
              <a:off x="960" y="2841"/>
              <a:ext cx="55" cy="6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352" name="Oval 95"/>
            <p:cNvSpPr>
              <a:spLocks noChangeArrowheads="1"/>
            </p:cNvSpPr>
            <p:nvPr/>
          </p:nvSpPr>
          <p:spPr bwMode="auto">
            <a:xfrm>
              <a:off x="960" y="2688"/>
              <a:ext cx="55" cy="6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353" name="Text Box 96"/>
            <p:cNvSpPr txBox="1">
              <a:spLocks noChangeArrowheads="1"/>
            </p:cNvSpPr>
            <p:nvPr/>
          </p:nvSpPr>
          <p:spPr bwMode="auto">
            <a:xfrm>
              <a:off x="1008" y="3312"/>
              <a:ext cx="19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0354" name="Text Box 97"/>
            <p:cNvSpPr txBox="1">
              <a:spLocks noChangeArrowheads="1"/>
            </p:cNvSpPr>
            <p:nvPr/>
          </p:nvSpPr>
          <p:spPr bwMode="auto">
            <a:xfrm>
              <a:off x="1008" y="3504"/>
              <a:ext cx="240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0355" name="Text Box 98"/>
            <p:cNvSpPr txBox="1">
              <a:spLocks noChangeArrowheads="1"/>
            </p:cNvSpPr>
            <p:nvPr/>
          </p:nvSpPr>
          <p:spPr bwMode="auto">
            <a:xfrm>
              <a:off x="1008" y="3678"/>
              <a:ext cx="240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C</a:t>
              </a:r>
            </a:p>
          </p:txBody>
        </p:sp>
        <p:graphicFrame>
          <p:nvGraphicFramePr>
            <p:cNvPr id="10243" name="Object 99"/>
            <p:cNvGraphicFramePr>
              <a:graphicFrameLocks noChangeAspect="1"/>
            </p:cNvGraphicFramePr>
            <p:nvPr/>
          </p:nvGraphicFramePr>
          <p:xfrm>
            <a:off x="1536" y="2428"/>
            <a:ext cx="15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8" name="Equation" r:id="rId11" imgW="164880" imgH="241200" progId="Equation.3">
                    <p:embed/>
                  </p:oleObj>
                </mc:Choice>
                <mc:Fallback>
                  <p:oleObj name="Equation" r:id="rId11" imgW="164880" imgH="241200" progId="Equation.3">
                    <p:embed/>
                    <p:pic>
                      <p:nvPicPr>
                        <p:cNvPr id="0" name="Object 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428"/>
                          <a:ext cx="155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4" name="Object 100"/>
            <p:cNvGraphicFramePr>
              <a:graphicFrameLocks noChangeAspect="1"/>
            </p:cNvGraphicFramePr>
            <p:nvPr/>
          </p:nvGraphicFramePr>
          <p:xfrm>
            <a:off x="1532" y="2635"/>
            <a:ext cx="143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9" name="Equation" r:id="rId13" imgW="152280" imgH="228600" progId="Equation.3">
                    <p:embed/>
                  </p:oleObj>
                </mc:Choice>
                <mc:Fallback>
                  <p:oleObj name="Equation" r:id="rId13" imgW="152280" imgH="228600" progId="Equation.3">
                    <p:embed/>
                    <p:pic>
                      <p:nvPicPr>
                        <p:cNvPr id="0" name="Object 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2" y="2635"/>
                          <a:ext cx="143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5" name="Object 101"/>
            <p:cNvGraphicFramePr>
              <a:graphicFrameLocks noChangeAspect="1"/>
            </p:cNvGraphicFramePr>
            <p:nvPr/>
          </p:nvGraphicFramePr>
          <p:xfrm>
            <a:off x="1536" y="3024"/>
            <a:ext cx="15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0" name="Equation" r:id="rId15" imgW="164880" imgH="241200" progId="Equation.3">
                    <p:embed/>
                  </p:oleObj>
                </mc:Choice>
                <mc:Fallback>
                  <p:oleObj name="Equation" r:id="rId15" imgW="164880" imgH="241200" progId="Equation.3">
                    <p:embed/>
                    <p:pic>
                      <p:nvPicPr>
                        <p:cNvPr id="0" name="Object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3024"/>
                          <a:ext cx="155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6" name="Object 102"/>
            <p:cNvGraphicFramePr>
              <a:graphicFrameLocks noChangeAspect="1"/>
            </p:cNvGraphicFramePr>
            <p:nvPr/>
          </p:nvGraphicFramePr>
          <p:xfrm>
            <a:off x="1527" y="2821"/>
            <a:ext cx="155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1" name="Equation" r:id="rId17" imgW="164880" imgH="228600" progId="Equation.3">
                    <p:embed/>
                  </p:oleObj>
                </mc:Choice>
                <mc:Fallback>
                  <p:oleObj name="Equation" r:id="rId17" imgW="164880" imgH="228600" progId="Equation.3">
                    <p:embed/>
                    <p:pic>
                      <p:nvPicPr>
                        <p:cNvPr id="0" name="Object 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7" y="2821"/>
                          <a:ext cx="155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7" name="Object 103"/>
            <p:cNvGraphicFramePr>
              <a:graphicFrameLocks noChangeAspect="1"/>
            </p:cNvGraphicFramePr>
            <p:nvPr/>
          </p:nvGraphicFramePr>
          <p:xfrm>
            <a:off x="1536" y="3216"/>
            <a:ext cx="15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2" name="Equation" r:id="rId19" imgW="164880" imgH="241200" progId="Equation.3">
                    <p:embed/>
                  </p:oleObj>
                </mc:Choice>
                <mc:Fallback>
                  <p:oleObj name="Equation" r:id="rId19" imgW="164880" imgH="241200" progId="Equation.3">
                    <p:embed/>
                    <p:pic>
                      <p:nvPicPr>
                        <p:cNvPr id="0" name="Object 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3216"/>
                          <a:ext cx="155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8" name="Object 104"/>
            <p:cNvGraphicFramePr>
              <a:graphicFrameLocks noChangeAspect="1"/>
            </p:cNvGraphicFramePr>
            <p:nvPr/>
          </p:nvGraphicFramePr>
          <p:xfrm>
            <a:off x="1536" y="3408"/>
            <a:ext cx="15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3" name="Equation" r:id="rId21" imgW="164880" imgH="241200" progId="Equation.3">
                    <p:embed/>
                  </p:oleObj>
                </mc:Choice>
                <mc:Fallback>
                  <p:oleObj name="Equation" r:id="rId21" imgW="164880" imgH="241200" progId="Equation.3">
                    <p:embed/>
                    <p:pic>
                      <p:nvPicPr>
                        <p:cNvPr id="0" name="Object 1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3408"/>
                          <a:ext cx="155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9" name="Object 105"/>
            <p:cNvGraphicFramePr>
              <a:graphicFrameLocks noChangeAspect="1"/>
            </p:cNvGraphicFramePr>
            <p:nvPr/>
          </p:nvGraphicFramePr>
          <p:xfrm>
            <a:off x="1536" y="3600"/>
            <a:ext cx="15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4" name="Equation" r:id="rId23" imgW="164880" imgH="241200" progId="Equation.3">
                    <p:embed/>
                  </p:oleObj>
                </mc:Choice>
                <mc:Fallback>
                  <p:oleObj name="Equation" r:id="rId23" imgW="164880" imgH="241200" progId="Equation.3">
                    <p:embed/>
                    <p:pic>
                      <p:nvPicPr>
                        <p:cNvPr id="0" name="Object 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3600"/>
                          <a:ext cx="155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0" name="Object 106"/>
            <p:cNvGraphicFramePr>
              <a:graphicFrameLocks noChangeAspect="1"/>
            </p:cNvGraphicFramePr>
            <p:nvPr/>
          </p:nvGraphicFramePr>
          <p:xfrm>
            <a:off x="1536" y="3792"/>
            <a:ext cx="15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5" name="Equation" r:id="rId25" imgW="164880" imgH="241200" progId="Equation.3">
                    <p:embed/>
                  </p:oleObj>
                </mc:Choice>
                <mc:Fallback>
                  <p:oleObj name="Equation" r:id="rId25" imgW="164880" imgH="241200" progId="Equation.3">
                    <p:embed/>
                    <p:pic>
                      <p:nvPicPr>
                        <p:cNvPr id="0" name="Object 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3792"/>
                          <a:ext cx="155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56" name="Text Box 107"/>
            <p:cNvSpPr txBox="1">
              <a:spLocks noChangeArrowheads="1"/>
            </p:cNvSpPr>
            <p:nvPr/>
          </p:nvSpPr>
          <p:spPr bwMode="auto">
            <a:xfrm>
              <a:off x="1008" y="2448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G</a:t>
              </a:r>
              <a:r>
                <a:rPr kumimoji="1" lang="en-US" altLang="zh-CN" baseline="-25000">
                  <a:latin typeface="Times New Roman" pitchFamily="18" charset="0"/>
                </a:rPr>
                <a:t>1</a:t>
              </a:r>
              <a:endParaRPr kumimoji="1" lang="en-US" altLang="zh-CN">
                <a:latin typeface="Times New Roman" pitchFamily="18" charset="0"/>
              </a:endParaRPr>
            </a:p>
          </p:txBody>
        </p:sp>
        <p:sp>
          <p:nvSpPr>
            <p:cNvPr id="10357" name="Text Box 108"/>
            <p:cNvSpPr txBox="1">
              <a:spLocks noChangeArrowheads="1"/>
            </p:cNvSpPr>
            <p:nvPr/>
          </p:nvSpPr>
          <p:spPr bwMode="auto">
            <a:xfrm>
              <a:off x="960" y="2640"/>
              <a:ext cx="38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G</a:t>
              </a:r>
              <a:r>
                <a:rPr kumimoji="1" lang="en-US" altLang="zh-CN" baseline="-25000">
                  <a:latin typeface="Times New Roman" pitchFamily="18" charset="0"/>
                </a:rPr>
                <a:t>2A</a:t>
              </a:r>
              <a:endParaRPr kumimoji="1" lang="en-US" altLang="zh-CN">
                <a:latin typeface="Times New Roman" pitchFamily="18" charset="0"/>
              </a:endParaRPr>
            </a:p>
          </p:txBody>
        </p:sp>
        <p:sp>
          <p:nvSpPr>
            <p:cNvPr id="10358" name="Text Box 109"/>
            <p:cNvSpPr txBox="1">
              <a:spLocks noChangeArrowheads="1"/>
            </p:cNvSpPr>
            <p:nvPr/>
          </p:nvSpPr>
          <p:spPr bwMode="auto">
            <a:xfrm>
              <a:off x="960" y="2880"/>
              <a:ext cx="38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G</a:t>
              </a:r>
              <a:r>
                <a:rPr kumimoji="1" lang="en-US" altLang="zh-CN" baseline="-25000">
                  <a:latin typeface="Times New Roman" pitchFamily="18" charset="0"/>
                </a:rPr>
                <a:t>2B</a:t>
              </a:r>
              <a:endParaRPr kumimoji="1" lang="en-US" altLang="zh-CN">
                <a:latin typeface="Times New Roman" pitchFamily="18" charset="0"/>
              </a:endParaRPr>
            </a:p>
          </p:txBody>
        </p:sp>
        <p:sp>
          <p:nvSpPr>
            <p:cNvPr id="10359" name="Line 110"/>
            <p:cNvSpPr>
              <a:spLocks noChangeShapeType="1"/>
            </p:cNvSpPr>
            <p:nvPr/>
          </p:nvSpPr>
          <p:spPr bwMode="auto">
            <a:xfrm>
              <a:off x="711" y="2715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360" name="Line 111"/>
            <p:cNvSpPr>
              <a:spLocks noChangeShapeType="1"/>
            </p:cNvSpPr>
            <p:nvPr/>
          </p:nvSpPr>
          <p:spPr bwMode="auto">
            <a:xfrm flipV="1">
              <a:off x="662" y="2999"/>
              <a:ext cx="104" cy="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361" name="Text Box 112"/>
            <p:cNvSpPr txBox="1">
              <a:spLocks noChangeArrowheads="1"/>
            </p:cNvSpPr>
            <p:nvPr/>
          </p:nvSpPr>
          <p:spPr bwMode="auto">
            <a:xfrm>
              <a:off x="576" y="3474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0362" name="Text Box 113"/>
            <p:cNvSpPr txBox="1">
              <a:spLocks noChangeArrowheads="1"/>
            </p:cNvSpPr>
            <p:nvPr/>
          </p:nvSpPr>
          <p:spPr bwMode="auto">
            <a:xfrm>
              <a:off x="576" y="3648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0363" name="Text Box 114"/>
            <p:cNvSpPr txBox="1">
              <a:spLocks noChangeArrowheads="1"/>
            </p:cNvSpPr>
            <p:nvPr/>
          </p:nvSpPr>
          <p:spPr bwMode="auto">
            <a:xfrm>
              <a:off x="576" y="3312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0364" name="Text Box 115"/>
            <p:cNvSpPr txBox="1">
              <a:spLocks noChangeArrowheads="1"/>
            </p:cNvSpPr>
            <p:nvPr/>
          </p:nvSpPr>
          <p:spPr bwMode="auto">
            <a:xfrm>
              <a:off x="384" y="2448"/>
              <a:ext cx="480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“1”</a:t>
              </a:r>
            </a:p>
          </p:txBody>
        </p:sp>
        <p:sp>
          <p:nvSpPr>
            <p:cNvPr id="10365" name="AutoShape 116"/>
            <p:cNvSpPr>
              <a:spLocks noChangeArrowheads="1"/>
            </p:cNvSpPr>
            <p:nvPr/>
          </p:nvSpPr>
          <p:spPr bwMode="auto">
            <a:xfrm>
              <a:off x="2006" y="2880"/>
              <a:ext cx="384" cy="1008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366" name="Line 117"/>
            <p:cNvSpPr>
              <a:spLocks noChangeShapeType="1"/>
            </p:cNvSpPr>
            <p:nvPr/>
          </p:nvSpPr>
          <p:spPr bwMode="auto">
            <a:xfrm flipV="1">
              <a:off x="2486" y="3344"/>
              <a:ext cx="2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367" name="Oval 118"/>
            <p:cNvSpPr>
              <a:spLocks noChangeArrowheads="1"/>
            </p:cNvSpPr>
            <p:nvPr/>
          </p:nvSpPr>
          <p:spPr bwMode="auto">
            <a:xfrm>
              <a:off x="2390" y="3312"/>
              <a:ext cx="85" cy="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368" name="Text Box 119"/>
            <p:cNvSpPr txBox="1">
              <a:spLocks noChangeArrowheads="1"/>
            </p:cNvSpPr>
            <p:nvPr/>
          </p:nvSpPr>
          <p:spPr bwMode="auto">
            <a:xfrm>
              <a:off x="1248" y="3216"/>
              <a:ext cx="297" cy="59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sz="1400">
                  <a:latin typeface="Times New Roman" pitchFamily="18" charset="0"/>
                </a:rPr>
                <a:t>3:8</a:t>
              </a:r>
            </a:p>
            <a:p>
              <a:pPr>
                <a:spcBef>
                  <a:spcPct val="0"/>
                </a:spcBef>
              </a:pPr>
              <a:r>
                <a:rPr kumimoji="1" lang="zh-CN" altLang="en-US" sz="1400">
                  <a:latin typeface="Times New Roman" pitchFamily="18" charset="0"/>
                </a:rPr>
                <a:t>译码器</a:t>
              </a:r>
            </a:p>
          </p:txBody>
        </p:sp>
        <p:sp>
          <p:nvSpPr>
            <p:cNvPr id="10369" name="Text Box 120"/>
            <p:cNvSpPr txBox="1">
              <a:spLocks noChangeArrowheads="1"/>
            </p:cNvSpPr>
            <p:nvPr/>
          </p:nvSpPr>
          <p:spPr bwMode="auto">
            <a:xfrm>
              <a:off x="2438" y="3120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Y</a:t>
              </a:r>
            </a:p>
          </p:txBody>
        </p:sp>
      </p:grpSp>
      <p:sp>
        <p:nvSpPr>
          <p:cNvPr id="471161" name="Text Box 121"/>
          <p:cNvSpPr txBox="1">
            <a:spLocks noChangeArrowheads="1"/>
          </p:cNvSpPr>
          <p:nvPr/>
        </p:nvSpPr>
        <p:spPr bwMode="auto">
          <a:xfrm>
            <a:off x="990600" y="5791200"/>
            <a:ext cx="25019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kumimoji="1" lang="zh-CN" altLang="en-US">
                <a:latin typeface="Times New Roman" pitchFamily="18" charset="0"/>
              </a:rPr>
              <a:t>或阵列的容量是</a:t>
            </a:r>
            <a:r>
              <a:rPr kumimoji="1" lang="en-US" altLang="zh-CN">
                <a:latin typeface="Times New Roman" pitchFamily="18" charset="0"/>
              </a:rPr>
              <a:t>8</a:t>
            </a:r>
            <a:r>
              <a:rPr kumimoji="1" lang="zh-CN" altLang="en-US">
                <a:latin typeface="Times New Roman" pitchFamily="18" charset="0"/>
              </a:rPr>
              <a:t>。</a:t>
            </a:r>
          </a:p>
        </p:txBody>
      </p:sp>
      <p:grpSp>
        <p:nvGrpSpPr>
          <p:cNvPr id="6" name="Group 122"/>
          <p:cNvGrpSpPr>
            <a:grpSpLocks/>
          </p:cNvGrpSpPr>
          <p:nvPr/>
        </p:nvGrpSpPr>
        <p:grpSpPr bwMode="auto">
          <a:xfrm>
            <a:off x="4462463" y="5181600"/>
            <a:ext cx="4681537" cy="1452563"/>
            <a:chOff x="2811" y="3264"/>
            <a:chExt cx="2949" cy="915"/>
          </a:xfrm>
        </p:grpSpPr>
        <p:grpSp>
          <p:nvGrpSpPr>
            <p:cNvPr id="10267" name="Group 123"/>
            <p:cNvGrpSpPr>
              <a:grpSpLocks/>
            </p:cNvGrpSpPr>
            <p:nvPr/>
          </p:nvGrpSpPr>
          <p:grpSpPr bwMode="auto">
            <a:xfrm>
              <a:off x="3554" y="3323"/>
              <a:ext cx="1853" cy="664"/>
              <a:chOff x="1152" y="480"/>
              <a:chExt cx="1853" cy="778"/>
            </a:xfrm>
          </p:grpSpPr>
          <p:sp>
            <p:nvSpPr>
              <p:cNvPr id="10328" name="Line 124"/>
              <p:cNvSpPr>
                <a:spLocks noChangeShapeType="1"/>
              </p:cNvSpPr>
              <p:nvPr/>
            </p:nvSpPr>
            <p:spPr bwMode="auto">
              <a:xfrm>
                <a:off x="1403" y="490"/>
                <a:ext cx="0" cy="7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0329" name="Line 125"/>
              <p:cNvSpPr>
                <a:spLocks noChangeShapeType="1"/>
              </p:cNvSpPr>
              <p:nvPr/>
            </p:nvSpPr>
            <p:spPr bwMode="auto">
              <a:xfrm>
                <a:off x="1152" y="480"/>
                <a:ext cx="0" cy="7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0330" name="Line 126"/>
              <p:cNvSpPr>
                <a:spLocks noChangeShapeType="1"/>
              </p:cNvSpPr>
              <p:nvPr/>
            </p:nvSpPr>
            <p:spPr bwMode="auto">
              <a:xfrm>
                <a:off x="1931" y="489"/>
                <a:ext cx="0" cy="7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0331" name="Line 127"/>
              <p:cNvSpPr>
                <a:spLocks noChangeShapeType="1"/>
              </p:cNvSpPr>
              <p:nvPr/>
            </p:nvSpPr>
            <p:spPr bwMode="auto">
              <a:xfrm>
                <a:off x="1672" y="489"/>
                <a:ext cx="0" cy="7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0332" name="Line 128"/>
              <p:cNvSpPr>
                <a:spLocks noChangeShapeType="1"/>
              </p:cNvSpPr>
              <p:nvPr/>
            </p:nvSpPr>
            <p:spPr bwMode="auto">
              <a:xfrm>
                <a:off x="2477" y="481"/>
                <a:ext cx="0" cy="7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0333" name="Line 129"/>
              <p:cNvSpPr>
                <a:spLocks noChangeShapeType="1"/>
              </p:cNvSpPr>
              <p:nvPr/>
            </p:nvSpPr>
            <p:spPr bwMode="auto">
              <a:xfrm>
                <a:off x="2212" y="487"/>
                <a:ext cx="0" cy="7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0334" name="Line 130"/>
              <p:cNvSpPr>
                <a:spLocks noChangeShapeType="1"/>
              </p:cNvSpPr>
              <p:nvPr/>
            </p:nvSpPr>
            <p:spPr bwMode="auto">
              <a:xfrm>
                <a:off x="3005" y="480"/>
                <a:ext cx="0" cy="7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0335" name="Line 131"/>
              <p:cNvSpPr>
                <a:spLocks noChangeShapeType="1"/>
              </p:cNvSpPr>
              <p:nvPr/>
            </p:nvSpPr>
            <p:spPr bwMode="auto">
              <a:xfrm>
                <a:off x="2746" y="480"/>
                <a:ext cx="0" cy="7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10268" name="Line 132"/>
            <p:cNvSpPr>
              <a:spLocks noChangeShapeType="1"/>
            </p:cNvSpPr>
            <p:nvPr/>
          </p:nvSpPr>
          <p:spPr bwMode="auto">
            <a:xfrm flipV="1">
              <a:off x="3006" y="3417"/>
              <a:ext cx="2473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269" name="Line 133"/>
            <p:cNvSpPr>
              <a:spLocks noChangeShapeType="1"/>
            </p:cNvSpPr>
            <p:nvPr/>
          </p:nvSpPr>
          <p:spPr bwMode="auto">
            <a:xfrm>
              <a:off x="3360" y="3504"/>
              <a:ext cx="21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270" name="Line 134"/>
            <p:cNvSpPr>
              <a:spLocks noChangeShapeType="1"/>
            </p:cNvSpPr>
            <p:nvPr/>
          </p:nvSpPr>
          <p:spPr bwMode="auto">
            <a:xfrm flipV="1">
              <a:off x="3026" y="3600"/>
              <a:ext cx="2446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271" name="Line 135"/>
            <p:cNvSpPr>
              <a:spLocks noChangeShapeType="1"/>
            </p:cNvSpPr>
            <p:nvPr/>
          </p:nvSpPr>
          <p:spPr bwMode="auto">
            <a:xfrm flipV="1">
              <a:off x="3045" y="3792"/>
              <a:ext cx="2427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272" name="Line 136"/>
            <p:cNvSpPr>
              <a:spLocks noChangeShapeType="1"/>
            </p:cNvSpPr>
            <p:nvPr/>
          </p:nvSpPr>
          <p:spPr bwMode="auto">
            <a:xfrm>
              <a:off x="3360" y="3696"/>
              <a:ext cx="21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273" name="Line 137"/>
            <p:cNvSpPr>
              <a:spLocks noChangeShapeType="1"/>
            </p:cNvSpPr>
            <p:nvPr/>
          </p:nvSpPr>
          <p:spPr bwMode="auto">
            <a:xfrm>
              <a:off x="3360" y="3888"/>
              <a:ext cx="21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274" name="AutoShape 138"/>
            <p:cNvSpPr>
              <a:spLocks noChangeArrowheads="1"/>
            </p:cNvSpPr>
            <p:nvPr/>
          </p:nvSpPr>
          <p:spPr bwMode="auto">
            <a:xfrm rot="5400000">
              <a:off x="3192" y="3643"/>
              <a:ext cx="144" cy="96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275" name="Oval 139"/>
            <p:cNvSpPr>
              <a:spLocks noChangeArrowheads="1"/>
            </p:cNvSpPr>
            <p:nvPr/>
          </p:nvSpPr>
          <p:spPr bwMode="auto">
            <a:xfrm>
              <a:off x="3312" y="3668"/>
              <a:ext cx="47" cy="5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276" name="Text Box 140"/>
            <p:cNvSpPr txBox="1">
              <a:spLocks noChangeArrowheads="1"/>
            </p:cNvSpPr>
            <p:nvPr/>
          </p:nvSpPr>
          <p:spPr bwMode="auto">
            <a:xfrm>
              <a:off x="2811" y="3264"/>
              <a:ext cx="28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C</a:t>
              </a:r>
              <a:endParaRPr kumimoji="1" lang="en-US" altLang="zh-CN" baseline="-25000">
                <a:latin typeface="Times New Roman" pitchFamily="18" charset="0"/>
              </a:endParaRPr>
            </a:p>
          </p:txBody>
        </p:sp>
        <p:sp>
          <p:nvSpPr>
            <p:cNvPr id="10277" name="Text Box 141"/>
            <p:cNvSpPr txBox="1">
              <a:spLocks noChangeArrowheads="1"/>
            </p:cNvSpPr>
            <p:nvPr/>
          </p:nvSpPr>
          <p:spPr bwMode="auto">
            <a:xfrm>
              <a:off x="2832" y="3504"/>
              <a:ext cx="28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B</a:t>
              </a:r>
              <a:endParaRPr kumimoji="1" lang="en-US" altLang="zh-CN" baseline="-25000">
                <a:latin typeface="Times New Roman" pitchFamily="18" charset="0"/>
              </a:endParaRPr>
            </a:p>
          </p:txBody>
        </p:sp>
        <p:sp>
          <p:nvSpPr>
            <p:cNvPr id="10278" name="Text Box 142"/>
            <p:cNvSpPr txBox="1">
              <a:spLocks noChangeArrowheads="1"/>
            </p:cNvSpPr>
            <p:nvPr/>
          </p:nvSpPr>
          <p:spPr bwMode="auto">
            <a:xfrm>
              <a:off x="2832" y="3696"/>
              <a:ext cx="28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A</a:t>
              </a:r>
              <a:endParaRPr kumimoji="1" lang="en-US" altLang="zh-CN" baseline="-25000">
                <a:latin typeface="Times New Roman" pitchFamily="18" charset="0"/>
              </a:endParaRPr>
            </a:p>
          </p:txBody>
        </p:sp>
        <p:sp>
          <p:nvSpPr>
            <p:cNvPr id="10279" name="Text Box 143"/>
            <p:cNvSpPr txBox="1">
              <a:spLocks noChangeArrowheads="1"/>
            </p:cNvSpPr>
            <p:nvPr/>
          </p:nvSpPr>
          <p:spPr bwMode="auto">
            <a:xfrm>
              <a:off x="5474" y="3929"/>
              <a:ext cx="28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Y</a:t>
              </a:r>
              <a:endParaRPr kumimoji="1" lang="en-US" altLang="zh-CN" baseline="-25000">
                <a:latin typeface="Times New Roman" pitchFamily="18" charset="0"/>
              </a:endParaRPr>
            </a:p>
          </p:txBody>
        </p:sp>
        <p:sp>
          <p:nvSpPr>
            <p:cNvPr id="10280" name="Oval 144"/>
            <p:cNvSpPr>
              <a:spLocks noChangeArrowheads="1"/>
            </p:cNvSpPr>
            <p:nvPr/>
          </p:nvSpPr>
          <p:spPr bwMode="auto">
            <a:xfrm>
              <a:off x="3511" y="3867"/>
              <a:ext cx="48" cy="48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281" name="Oval 145"/>
            <p:cNvSpPr>
              <a:spLocks noChangeArrowheads="1"/>
            </p:cNvSpPr>
            <p:nvPr/>
          </p:nvSpPr>
          <p:spPr bwMode="auto">
            <a:xfrm>
              <a:off x="3520" y="3493"/>
              <a:ext cx="47" cy="47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282" name="Oval 146"/>
            <p:cNvSpPr>
              <a:spLocks noChangeArrowheads="1"/>
            </p:cNvSpPr>
            <p:nvPr/>
          </p:nvSpPr>
          <p:spPr bwMode="auto">
            <a:xfrm>
              <a:off x="3511" y="3675"/>
              <a:ext cx="47" cy="47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283" name="Oval 147"/>
            <p:cNvSpPr>
              <a:spLocks noChangeArrowheads="1"/>
            </p:cNvSpPr>
            <p:nvPr/>
          </p:nvSpPr>
          <p:spPr bwMode="auto">
            <a:xfrm>
              <a:off x="3778" y="3665"/>
              <a:ext cx="47" cy="47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284" name="Oval 148"/>
            <p:cNvSpPr>
              <a:spLocks noChangeArrowheads="1"/>
            </p:cNvSpPr>
            <p:nvPr/>
          </p:nvSpPr>
          <p:spPr bwMode="auto">
            <a:xfrm>
              <a:off x="4045" y="3859"/>
              <a:ext cx="48" cy="48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285" name="Oval 149"/>
            <p:cNvSpPr>
              <a:spLocks noChangeArrowheads="1"/>
            </p:cNvSpPr>
            <p:nvPr/>
          </p:nvSpPr>
          <p:spPr bwMode="auto">
            <a:xfrm>
              <a:off x="4045" y="3487"/>
              <a:ext cx="47" cy="47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286" name="Oval 150"/>
            <p:cNvSpPr>
              <a:spLocks noChangeArrowheads="1"/>
            </p:cNvSpPr>
            <p:nvPr/>
          </p:nvSpPr>
          <p:spPr bwMode="auto">
            <a:xfrm>
              <a:off x="4045" y="3584"/>
              <a:ext cx="47" cy="47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287" name="Oval 151"/>
            <p:cNvSpPr>
              <a:spLocks noChangeArrowheads="1"/>
            </p:cNvSpPr>
            <p:nvPr/>
          </p:nvSpPr>
          <p:spPr bwMode="auto">
            <a:xfrm>
              <a:off x="4302" y="3572"/>
              <a:ext cx="47" cy="47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288" name="Oval 152"/>
            <p:cNvSpPr>
              <a:spLocks noChangeArrowheads="1"/>
            </p:cNvSpPr>
            <p:nvPr/>
          </p:nvSpPr>
          <p:spPr bwMode="auto">
            <a:xfrm>
              <a:off x="3778" y="3390"/>
              <a:ext cx="47" cy="47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289" name="Oval 153"/>
            <p:cNvSpPr>
              <a:spLocks noChangeArrowheads="1"/>
            </p:cNvSpPr>
            <p:nvPr/>
          </p:nvSpPr>
          <p:spPr bwMode="auto">
            <a:xfrm>
              <a:off x="3769" y="3856"/>
              <a:ext cx="47" cy="47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290" name="Oval 154"/>
            <p:cNvSpPr>
              <a:spLocks noChangeArrowheads="1"/>
            </p:cNvSpPr>
            <p:nvPr/>
          </p:nvSpPr>
          <p:spPr bwMode="auto">
            <a:xfrm>
              <a:off x="4303" y="3864"/>
              <a:ext cx="47" cy="47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291" name="Oval 155"/>
            <p:cNvSpPr>
              <a:spLocks noChangeArrowheads="1"/>
            </p:cNvSpPr>
            <p:nvPr/>
          </p:nvSpPr>
          <p:spPr bwMode="auto">
            <a:xfrm>
              <a:off x="4314" y="3394"/>
              <a:ext cx="47" cy="47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292" name="Line 156"/>
            <p:cNvSpPr>
              <a:spLocks noChangeShapeType="1"/>
            </p:cNvSpPr>
            <p:nvPr/>
          </p:nvSpPr>
          <p:spPr bwMode="auto">
            <a:xfrm>
              <a:off x="3123" y="3599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293" name="Line 157"/>
            <p:cNvSpPr>
              <a:spLocks noChangeShapeType="1"/>
            </p:cNvSpPr>
            <p:nvPr/>
          </p:nvSpPr>
          <p:spPr bwMode="auto">
            <a:xfrm flipV="1">
              <a:off x="3130" y="3694"/>
              <a:ext cx="88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294" name="AutoShape 158"/>
            <p:cNvSpPr>
              <a:spLocks noChangeArrowheads="1"/>
            </p:cNvSpPr>
            <p:nvPr/>
          </p:nvSpPr>
          <p:spPr bwMode="auto">
            <a:xfrm rot="5400000">
              <a:off x="3192" y="3462"/>
              <a:ext cx="144" cy="96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295" name="Oval 159"/>
            <p:cNvSpPr>
              <a:spLocks noChangeArrowheads="1"/>
            </p:cNvSpPr>
            <p:nvPr/>
          </p:nvSpPr>
          <p:spPr bwMode="auto">
            <a:xfrm>
              <a:off x="3312" y="3487"/>
              <a:ext cx="47" cy="5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296" name="Line 160"/>
            <p:cNvSpPr>
              <a:spLocks noChangeShapeType="1"/>
            </p:cNvSpPr>
            <p:nvPr/>
          </p:nvSpPr>
          <p:spPr bwMode="auto">
            <a:xfrm>
              <a:off x="3123" y="3418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297" name="Line 161"/>
            <p:cNvSpPr>
              <a:spLocks noChangeShapeType="1"/>
            </p:cNvSpPr>
            <p:nvPr/>
          </p:nvSpPr>
          <p:spPr bwMode="auto">
            <a:xfrm flipV="1">
              <a:off x="3129" y="3503"/>
              <a:ext cx="79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298" name="AutoShape 162"/>
            <p:cNvSpPr>
              <a:spLocks noChangeArrowheads="1"/>
            </p:cNvSpPr>
            <p:nvPr/>
          </p:nvSpPr>
          <p:spPr bwMode="auto">
            <a:xfrm rot="5400000">
              <a:off x="3201" y="3844"/>
              <a:ext cx="144" cy="96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299" name="Oval 163"/>
            <p:cNvSpPr>
              <a:spLocks noChangeArrowheads="1"/>
            </p:cNvSpPr>
            <p:nvPr/>
          </p:nvSpPr>
          <p:spPr bwMode="auto">
            <a:xfrm>
              <a:off x="3321" y="3869"/>
              <a:ext cx="47" cy="5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300" name="Line 164"/>
            <p:cNvSpPr>
              <a:spLocks noChangeShapeType="1"/>
            </p:cNvSpPr>
            <p:nvPr/>
          </p:nvSpPr>
          <p:spPr bwMode="auto">
            <a:xfrm>
              <a:off x="3132" y="3800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301" name="Line 165"/>
            <p:cNvSpPr>
              <a:spLocks noChangeShapeType="1"/>
            </p:cNvSpPr>
            <p:nvPr/>
          </p:nvSpPr>
          <p:spPr bwMode="auto">
            <a:xfrm flipV="1">
              <a:off x="3139" y="3895"/>
              <a:ext cx="88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302" name="Oval 166"/>
            <p:cNvSpPr>
              <a:spLocks noChangeArrowheads="1"/>
            </p:cNvSpPr>
            <p:nvPr/>
          </p:nvSpPr>
          <p:spPr bwMode="auto">
            <a:xfrm>
              <a:off x="4594" y="3774"/>
              <a:ext cx="48" cy="48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303" name="Oval 167"/>
            <p:cNvSpPr>
              <a:spLocks noChangeArrowheads="1"/>
            </p:cNvSpPr>
            <p:nvPr/>
          </p:nvSpPr>
          <p:spPr bwMode="auto">
            <a:xfrm>
              <a:off x="4594" y="3484"/>
              <a:ext cx="47" cy="47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304" name="Oval 168"/>
            <p:cNvSpPr>
              <a:spLocks noChangeArrowheads="1"/>
            </p:cNvSpPr>
            <p:nvPr/>
          </p:nvSpPr>
          <p:spPr bwMode="auto">
            <a:xfrm>
              <a:off x="4585" y="3666"/>
              <a:ext cx="47" cy="47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305" name="Oval 169"/>
            <p:cNvSpPr>
              <a:spLocks noChangeArrowheads="1"/>
            </p:cNvSpPr>
            <p:nvPr/>
          </p:nvSpPr>
          <p:spPr bwMode="auto">
            <a:xfrm>
              <a:off x="4861" y="3664"/>
              <a:ext cx="47" cy="47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306" name="Oval 170"/>
            <p:cNvSpPr>
              <a:spLocks noChangeArrowheads="1"/>
            </p:cNvSpPr>
            <p:nvPr/>
          </p:nvSpPr>
          <p:spPr bwMode="auto">
            <a:xfrm>
              <a:off x="5128" y="3776"/>
              <a:ext cx="48" cy="48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307" name="Oval 171"/>
            <p:cNvSpPr>
              <a:spLocks noChangeArrowheads="1"/>
            </p:cNvSpPr>
            <p:nvPr/>
          </p:nvSpPr>
          <p:spPr bwMode="auto">
            <a:xfrm>
              <a:off x="5128" y="3478"/>
              <a:ext cx="47" cy="47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308" name="Oval 172"/>
            <p:cNvSpPr>
              <a:spLocks noChangeArrowheads="1"/>
            </p:cNvSpPr>
            <p:nvPr/>
          </p:nvSpPr>
          <p:spPr bwMode="auto">
            <a:xfrm>
              <a:off x="5128" y="3575"/>
              <a:ext cx="47" cy="47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309" name="Oval 173"/>
            <p:cNvSpPr>
              <a:spLocks noChangeArrowheads="1"/>
            </p:cNvSpPr>
            <p:nvPr/>
          </p:nvSpPr>
          <p:spPr bwMode="auto">
            <a:xfrm>
              <a:off x="5395" y="3581"/>
              <a:ext cx="47" cy="47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310" name="Oval 174"/>
            <p:cNvSpPr>
              <a:spLocks noChangeArrowheads="1"/>
            </p:cNvSpPr>
            <p:nvPr/>
          </p:nvSpPr>
          <p:spPr bwMode="auto">
            <a:xfrm>
              <a:off x="4861" y="3400"/>
              <a:ext cx="47" cy="47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311" name="Oval 175"/>
            <p:cNvSpPr>
              <a:spLocks noChangeArrowheads="1"/>
            </p:cNvSpPr>
            <p:nvPr/>
          </p:nvSpPr>
          <p:spPr bwMode="auto">
            <a:xfrm>
              <a:off x="4861" y="3765"/>
              <a:ext cx="47" cy="47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312" name="Oval 176"/>
            <p:cNvSpPr>
              <a:spLocks noChangeArrowheads="1"/>
            </p:cNvSpPr>
            <p:nvPr/>
          </p:nvSpPr>
          <p:spPr bwMode="auto">
            <a:xfrm>
              <a:off x="5386" y="3763"/>
              <a:ext cx="47" cy="47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313" name="Oval 177"/>
            <p:cNvSpPr>
              <a:spLocks noChangeArrowheads="1"/>
            </p:cNvSpPr>
            <p:nvPr/>
          </p:nvSpPr>
          <p:spPr bwMode="auto">
            <a:xfrm>
              <a:off x="5397" y="3395"/>
              <a:ext cx="47" cy="47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314" name="Line 178"/>
            <p:cNvSpPr>
              <a:spLocks noChangeShapeType="1"/>
            </p:cNvSpPr>
            <p:nvPr/>
          </p:nvSpPr>
          <p:spPr bwMode="auto">
            <a:xfrm>
              <a:off x="3798" y="3947"/>
              <a:ext cx="0" cy="2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315" name="Line 179"/>
            <p:cNvSpPr>
              <a:spLocks noChangeShapeType="1"/>
            </p:cNvSpPr>
            <p:nvPr/>
          </p:nvSpPr>
          <p:spPr bwMode="auto">
            <a:xfrm>
              <a:off x="3554" y="3948"/>
              <a:ext cx="0" cy="2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316" name="Line 180"/>
            <p:cNvSpPr>
              <a:spLocks noChangeShapeType="1"/>
            </p:cNvSpPr>
            <p:nvPr/>
          </p:nvSpPr>
          <p:spPr bwMode="auto">
            <a:xfrm>
              <a:off x="4330" y="3946"/>
              <a:ext cx="0" cy="2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317" name="Line 181"/>
            <p:cNvSpPr>
              <a:spLocks noChangeShapeType="1"/>
            </p:cNvSpPr>
            <p:nvPr/>
          </p:nvSpPr>
          <p:spPr bwMode="auto">
            <a:xfrm>
              <a:off x="4073" y="3946"/>
              <a:ext cx="0" cy="2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318" name="Line 182"/>
            <p:cNvSpPr>
              <a:spLocks noChangeShapeType="1"/>
            </p:cNvSpPr>
            <p:nvPr/>
          </p:nvSpPr>
          <p:spPr bwMode="auto">
            <a:xfrm>
              <a:off x="4879" y="3944"/>
              <a:ext cx="0" cy="2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319" name="Line 183"/>
            <p:cNvSpPr>
              <a:spLocks noChangeShapeType="1"/>
            </p:cNvSpPr>
            <p:nvPr/>
          </p:nvSpPr>
          <p:spPr bwMode="auto">
            <a:xfrm>
              <a:off x="4617" y="3946"/>
              <a:ext cx="0" cy="2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320" name="Line 184"/>
            <p:cNvSpPr>
              <a:spLocks noChangeShapeType="1"/>
            </p:cNvSpPr>
            <p:nvPr/>
          </p:nvSpPr>
          <p:spPr bwMode="auto">
            <a:xfrm>
              <a:off x="5410" y="3944"/>
              <a:ext cx="0" cy="2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321" name="Line 185"/>
            <p:cNvSpPr>
              <a:spLocks noChangeShapeType="1"/>
            </p:cNvSpPr>
            <p:nvPr/>
          </p:nvSpPr>
          <p:spPr bwMode="auto">
            <a:xfrm>
              <a:off x="5145" y="3944"/>
              <a:ext cx="0" cy="2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322" name="Line 186"/>
            <p:cNvSpPr>
              <a:spLocks noChangeShapeType="1"/>
            </p:cNvSpPr>
            <p:nvPr/>
          </p:nvSpPr>
          <p:spPr bwMode="auto">
            <a:xfrm>
              <a:off x="3430" y="4014"/>
              <a:ext cx="21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323" name="Oval 187"/>
            <p:cNvSpPr>
              <a:spLocks noChangeArrowheads="1"/>
            </p:cNvSpPr>
            <p:nvPr/>
          </p:nvSpPr>
          <p:spPr bwMode="auto">
            <a:xfrm>
              <a:off x="4050" y="3995"/>
              <a:ext cx="48" cy="35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324" name="Oval 188"/>
            <p:cNvSpPr>
              <a:spLocks noChangeArrowheads="1"/>
            </p:cNvSpPr>
            <p:nvPr/>
          </p:nvSpPr>
          <p:spPr bwMode="auto">
            <a:xfrm>
              <a:off x="4318" y="3998"/>
              <a:ext cx="48" cy="35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325" name="Oval 189"/>
            <p:cNvSpPr>
              <a:spLocks noChangeArrowheads="1"/>
            </p:cNvSpPr>
            <p:nvPr/>
          </p:nvSpPr>
          <p:spPr bwMode="auto">
            <a:xfrm>
              <a:off x="5383" y="3997"/>
              <a:ext cx="47" cy="34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326" name="Oval 190"/>
            <p:cNvSpPr>
              <a:spLocks noChangeArrowheads="1"/>
            </p:cNvSpPr>
            <p:nvPr/>
          </p:nvSpPr>
          <p:spPr bwMode="auto">
            <a:xfrm>
              <a:off x="4601" y="3999"/>
              <a:ext cx="48" cy="35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327" name="Oval 191"/>
            <p:cNvSpPr>
              <a:spLocks noChangeArrowheads="1"/>
            </p:cNvSpPr>
            <p:nvPr/>
          </p:nvSpPr>
          <p:spPr bwMode="auto">
            <a:xfrm>
              <a:off x="5129" y="3994"/>
              <a:ext cx="47" cy="34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8" name="Group 192"/>
          <p:cNvGrpSpPr>
            <a:grpSpLocks/>
          </p:cNvGrpSpPr>
          <p:nvPr/>
        </p:nvGrpSpPr>
        <p:grpSpPr bwMode="auto">
          <a:xfrm>
            <a:off x="384175" y="87313"/>
            <a:ext cx="1066800" cy="406400"/>
            <a:chOff x="240" y="480"/>
            <a:chExt cx="1488" cy="256"/>
          </a:xfrm>
        </p:grpSpPr>
        <p:sp>
          <p:nvSpPr>
            <p:cNvPr id="10265" name="Text Box 193"/>
            <p:cNvSpPr txBox="1">
              <a:spLocks noChangeArrowheads="1"/>
            </p:cNvSpPr>
            <p:nvPr/>
          </p:nvSpPr>
          <p:spPr bwMode="auto">
            <a:xfrm>
              <a:off x="240" y="480"/>
              <a:ext cx="1104" cy="256"/>
            </a:xfrm>
            <a:prstGeom prst="rect">
              <a:avLst/>
            </a:prstGeom>
            <a:gradFill rotWithShape="0">
              <a:gsLst>
                <a:gs pos="0">
                  <a:srgbClr val="470047"/>
                </a:gs>
                <a:gs pos="50000">
                  <a:srgbClr val="990099"/>
                </a:gs>
                <a:gs pos="100000">
                  <a:srgbClr val="470047"/>
                </a:gs>
              </a:gsLst>
              <a:lin ang="5400000" scaled="1"/>
            </a:gradFill>
            <a:ln w="9525">
              <a:solidFill>
                <a:srgbClr val="D60093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zh-CN" altLang="en-US">
                  <a:solidFill>
                    <a:schemeClr val="bg1"/>
                  </a:solidFill>
                  <a:latin typeface="Times New Roman" pitchFamily="18" charset="0"/>
                </a:rPr>
                <a:t>例</a:t>
              </a:r>
              <a:r>
                <a:rPr kumimoji="1" lang="en-US" altLang="zh-CN">
                  <a:solidFill>
                    <a:schemeClr val="bg1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0266" name="Line 194"/>
            <p:cNvSpPr>
              <a:spLocks noChangeShapeType="1"/>
            </p:cNvSpPr>
            <p:nvPr/>
          </p:nvSpPr>
          <p:spPr bwMode="auto">
            <a:xfrm>
              <a:off x="1344" y="605"/>
              <a:ext cx="384" cy="0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prstDash val="dash"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47" grpId="0" autoUpdateAnimBg="0"/>
      <p:bldP spid="471048" grpId="0" autoUpdateAnimBg="0"/>
      <p:bldP spid="471049" grpId="0" autoUpdateAnimBg="0"/>
      <p:bldP spid="471161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162800" y="6553200"/>
            <a:ext cx="1981200" cy="304800"/>
          </a:xfrm>
        </p:spPr>
        <p:txBody>
          <a:bodyPr/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ROM</a:t>
            </a:r>
            <a:r>
              <a:rPr lang="zh-CN" altLang="en-US" sz="20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容量确定</a:t>
            </a:r>
          </a:p>
        </p:txBody>
      </p:sp>
      <p:sp>
        <p:nvSpPr>
          <p:cNvPr id="472067" name="Rectangle 3"/>
          <p:cNvSpPr>
            <a:spLocks noChangeArrowheads="1"/>
          </p:cNvSpPr>
          <p:nvPr/>
        </p:nvSpPr>
        <p:spPr bwMode="auto">
          <a:xfrm>
            <a:off x="1447800" y="228600"/>
            <a:ext cx="54864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latin typeface="Times New Roman" pitchFamily="18" charset="0"/>
              </a:rPr>
              <a:t>确定用</a:t>
            </a:r>
            <a:r>
              <a:rPr kumimoji="1" lang="en-US" altLang="zh-CN">
                <a:latin typeface="Times New Roman" pitchFamily="18" charset="0"/>
              </a:rPr>
              <a:t>ROM</a:t>
            </a:r>
            <a:r>
              <a:rPr kumimoji="1" lang="zh-CN" altLang="en-US">
                <a:latin typeface="Times New Roman" pitchFamily="18" charset="0"/>
              </a:rPr>
              <a:t>实现下列逻辑函数所需的容量。   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1000" y="228600"/>
            <a:ext cx="1066800" cy="406400"/>
            <a:chOff x="240" y="480"/>
            <a:chExt cx="1488" cy="256"/>
          </a:xfrm>
        </p:grpSpPr>
        <p:sp>
          <p:nvSpPr>
            <p:cNvPr id="44054" name="Text Box 5"/>
            <p:cNvSpPr txBox="1">
              <a:spLocks noChangeArrowheads="1"/>
            </p:cNvSpPr>
            <p:nvPr/>
          </p:nvSpPr>
          <p:spPr bwMode="auto">
            <a:xfrm>
              <a:off x="240" y="480"/>
              <a:ext cx="1104" cy="256"/>
            </a:xfrm>
            <a:prstGeom prst="rect">
              <a:avLst/>
            </a:prstGeom>
            <a:gradFill rotWithShape="0">
              <a:gsLst>
                <a:gs pos="0">
                  <a:srgbClr val="470047"/>
                </a:gs>
                <a:gs pos="50000">
                  <a:srgbClr val="990099"/>
                </a:gs>
                <a:gs pos="100000">
                  <a:srgbClr val="470047"/>
                </a:gs>
              </a:gsLst>
              <a:lin ang="5400000" scaled="1"/>
            </a:gradFill>
            <a:ln w="9525">
              <a:solidFill>
                <a:srgbClr val="D60093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zh-CN" altLang="en-US">
                  <a:solidFill>
                    <a:schemeClr val="bg1"/>
                  </a:solidFill>
                  <a:latin typeface="Times New Roman" pitchFamily="18" charset="0"/>
                </a:rPr>
                <a:t>例</a:t>
              </a:r>
              <a:r>
                <a:rPr kumimoji="1" lang="en-US" altLang="zh-CN">
                  <a:solidFill>
                    <a:schemeClr val="bg1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4055" name="Line 6"/>
            <p:cNvSpPr>
              <a:spLocks noChangeShapeType="1"/>
            </p:cNvSpPr>
            <p:nvPr/>
          </p:nvSpPr>
          <p:spPr bwMode="auto">
            <a:xfrm>
              <a:off x="1344" y="605"/>
              <a:ext cx="384" cy="0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prstDash val="dash"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472071" name="Rectangle 7"/>
          <p:cNvSpPr>
            <a:spLocks noChangeArrowheads="1"/>
          </p:cNvSpPr>
          <p:nvPr/>
        </p:nvSpPr>
        <p:spPr bwMode="auto">
          <a:xfrm>
            <a:off x="1136650" y="652463"/>
            <a:ext cx="57150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latin typeface="Times New Roman" pitchFamily="18" charset="0"/>
              </a:rPr>
              <a:t>（</a:t>
            </a:r>
            <a:r>
              <a:rPr kumimoji="1" lang="en-US" altLang="zh-CN">
                <a:latin typeface="Times New Roman" pitchFamily="18" charset="0"/>
              </a:rPr>
              <a:t>1</a:t>
            </a:r>
            <a:r>
              <a:rPr kumimoji="1" lang="zh-CN" altLang="en-US">
                <a:latin typeface="Times New Roman" pitchFamily="18" charset="0"/>
              </a:rPr>
              <a:t>）比较两个四位二进制数的大小及是否相等。    </a:t>
            </a:r>
          </a:p>
        </p:txBody>
      </p:sp>
      <p:sp>
        <p:nvSpPr>
          <p:cNvPr id="472072" name="Rectangle 8"/>
          <p:cNvSpPr>
            <a:spLocks noChangeArrowheads="1"/>
          </p:cNvSpPr>
          <p:nvPr/>
        </p:nvSpPr>
        <p:spPr bwMode="auto">
          <a:xfrm>
            <a:off x="971550" y="981075"/>
            <a:ext cx="5078413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latin typeface="Times New Roman" pitchFamily="18" charset="0"/>
              </a:rPr>
              <a:t>（</a:t>
            </a:r>
            <a:r>
              <a:rPr kumimoji="1" lang="en-US" altLang="zh-CN">
                <a:latin typeface="Times New Roman" pitchFamily="18" charset="0"/>
              </a:rPr>
              <a:t>2</a:t>
            </a:r>
            <a:r>
              <a:rPr kumimoji="1" lang="zh-CN" altLang="en-US">
                <a:latin typeface="Times New Roman" pitchFamily="18" charset="0"/>
              </a:rPr>
              <a:t>）两个三位二进制数相乘的乘法器。    </a:t>
            </a:r>
          </a:p>
        </p:txBody>
      </p:sp>
      <p:sp>
        <p:nvSpPr>
          <p:cNvPr id="472073" name="Rectangle 9"/>
          <p:cNvSpPr>
            <a:spLocks noChangeArrowheads="1"/>
          </p:cNvSpPr>
          <p:nvPr/>
        </p:nvSpPr>
        <p:spPr bwMode="auto">
          <a:xfrm>
            <a:off x="1076325" y="1268413"/>
            <a:ext cx="818197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latin typeface="Times New Roman" pitchFamily="18" charset="0"/>
              </a:rPr>
              <a:t>（</a:t>
            </a:r>
            <a:r>
              <a:rPr kumimoji="1" lang="en-US" altLang="zh-CN">
                <a:latin typeface="Times New Roman" pitchFamily="18" charset="0"/>
              </a:rPr>
              <a:t>3</a:t>
            </a:r>
            <a:r>
              <a:rPr kumimoji="1" lang="zh-CN" altLang="en-US">
                <a:latin typeface="Times New Roman" pitchFamily="18" charset="0"/>
              </a:rPr>
              <a:t>）将八位二进制数转换为十进制数（用</a:t>
            </a:r>
            <a:r>
              <a:rPr kumimoji="1" lang="en-US" altLang="zh-CN">
                <a:latin typeface="Times New Roman" pitchFamily="18" charset="0"/>
              </a:rPr>
              <a:t>BCD</a:t>
            </a:r>
            <a:r>
              <a:rPr kumimoji="1" lang="zh-CN" altLang="en-US">
                <a:latin typeface="Times New Roman" pitchFamily="18" charset="0"/>
              </a:rPr>
              <a:t>码表示）的转换电路。    </a:t>
            </a:r>
          </a:p>
        </p:txBody>
      </p:sp>
      <p:sp>
        <p:nvSpPr>
          <p:cNvPr id="472074" name="Text Box 10"/>
          <p:cNvSpPr txBox="1">
            <a:spLocks noChangeArrowheads="1"/>
          </p:cNvSpPr>
          <p:nvPr/>
        </p:nvSpPr>
        <p:spPr bwMode="auto">
          <a:xfrm>
            <a:off x="228600" y="1524000"/>
            <a:ext cx="1219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latin typeface="Times New Roman" pitchFamily="18" charset="0"/>
              </a:rPr>
              <a:t>解：</a:t>
            </a:r>
          </a:p>
        </p:txBody>
      </p:sp>
      <p:sp>
        <p:nvSpPr>
          <p:cNvPr id="472075" name="Rectangle 11"/>
          <p:cNvSpPr>
            <a:spLocks noChangeArrowheads="1"/>
          </p:cNvSpPr>
          <p:nvPr/>
        </p:nvSpPr>
        <p:spPr bwMode="auto">
          <a:xfrm>
            <a:off x="914400" y="1828800"/>
            <a:ext cx="64770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latin typeface="Times New Roman" pitchFamily="18" charset="0"/>
              </a:rPr>
              <a:t>（</a:t>
            </a:r>
            <a:r>
              <a:rPr kumimoji="1" lang="en-US" altLang="zh-CN">
                <a:latin typeface="Times New Roman" pitchFamily="18" charset="0"/>
              </a:rPr>
              <a:t>1</a:t>
            </a:r>
            <a:r>
              <a:rPr kumimoji="1" lang="zh-CN" altLang="en-US">
                <a:latin typeface="Times New Roman" pitchFamily="18" charset="0"/>
              </a:rPr>
              <a:t>）两个四位二进制数有八个输入端，三个输出。    </a:t>
            </a:r>
          </a:p>
        </p:txBody>
      </p:sp>
      <p:sp>
        <p:nvSpPr>
          <p:cNvPr id="472076" name="Rectangle 12"/>
          <p:cNvSpPr>
            <a:spLocks noChangeArrowheads="1"/>
          </p:cNvSpPr>
          <p:nvPr/>
        </p:nvSpPr>
        <p:spPr bwMode="auto">
          <a:xfrm>
            <a:off x="1752600" y="2209800"/>
            <a:ext cx="2590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latin typeface="Times New Roman" pitchFamily="18" charset="0"/>
              </a:rPr>
              <a:t>字线 </a:t>
            </a:r>
            <a:r>
              <a:rPr kumimoji="1" lang="en-US" altLang="zh-CN">
                <a:latin typeface="Times New Roman" pitchFamily="18" charset="0"/>
              </a:rPr>
              <a:t>=2</a:t>
            </a:r>
            <a:r>
              <a:rPr kumimoji="1" lang="en-US" altLang="zh-CN" baseline="30000">
                <a:latin typeface="Times New Roman" pitchFamily="18" charset="0"/>
              </a:rPr>
              <a:t>8 </a:t>
            </a:r>
            <a:r>
              <a:rPr kumimoji="1" lang="zh-CN" altLang="en-US">
                <a:latin typeface="Times New Roman" pitchFamily="18" charset="0"/>
              </a:rPr>
              <a:t>（</a:t>
            </a:r>
            <a:r>
              <a:rPr kumimoji="1" lang="en-US" altLang="zh-CN">
                <a:latin typeface="Times New Roman" pitchFamily="18" charset="0"/>
              </a:rPr>
              <a:t>256</a:t>
            </a:r>
            <a:r>
              <a:rPr kumimoji="1" lang="zh-CN" altLang="en-US">
                <a:latin typeface="Times New Roman" pitchFamily="18" charset="0"/>
              </a:rPr>
              <a:t>）</a:t>
            </a:r>
          </a:p>
        </p:txBody>
      </p:sp>
      <p:sp>
        <p:nvSpPr>
          <p:cNvPr id="472077" name="Rectangle 13"/>
          <p:cNvSpPr>
            <a:spLocks noChangeArrowheads="1"/>
          </p:cNvSpPr>
          <p:nvPr/>
        </p:nvSpPr>
        <p:spPr bwMode="auto">
          <a:xfrm>
            <a:off x="1524000" y="2590800"/>
            <a:ext cx="3408363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latin typeface="Times New Roman" pitchFamily="18" charset="0"/>
              </a:rPr>
              <a:t>容量为 </a:t>
            </a:r>
            <a:r>
              <a:rPr kumimoji="1" lang="en-US" altLang="zh-CN">
                <a:latin typeface="Times New Roman" pitchFamily="18" charset="0"/>
              </a:rPr>
              <a:t>256×3</a:t>
            </a:r>
            <a:r>
              <a:rPr kumimoji="1" lang="zh-CN" altLang="en-US">
                <a:latin typeface="Times New Roman" pitchFamily="18" charset="0"/>
              </a:rPr>
              <a:t>＝</a:t>
            </a:r>
            <a:r>
              <a:rPr kumimoji="1" lang="en-US" altLang="zh-CN">
                <a:latin typeface="Times New Roman" pitchFamily="18" charset="0"/>
              </a:rPr>
              <a:t>768 </a:t>
            </a:r>
            <a:r>
              <a:rPr kumimoji="1" lang="zh-CN" altLang="en-US">
                <a:latin typeface="Times New Roman" pitchFamily="18" charset="0"/>
              </a:rPr>
              <a:t>。    </a:t>
            </a:r>
          </a:p>
        </p:txBody>
      </p:sp>
      <p:sp>
        <p:nvSpPr>
          <p:cNvPr id="472078" name="Rectangle 14"/>
          <p:cNvSpPr>
            <a:spLocks noChangeArrowheads="1"/>
          </p:cNvSpPr>
          <p:nvPr/>
        </p:nvSpPr>
        <p:spPr bwMode="auto">
          <a:xfrm>
            <a:off x="1066800" y="2971800"/>
            <a:ext cx="6324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latin typeface="Times New Roman" pitchFamily="18" charset="0"/>
              </a:rPr>
              <a:t>（</a:t>
            </a:r>
            <a:r>
              <a:rPr kumimoji="1" lang="en-US" altLang="zh-CN">
                <a:latin typeface="Times New Roman" pitchFamily="18" charset="0"/>
              </a:rPr>
              <a:t>2</a:t>
            </a:r>
            <a:r>
              <a:rPr kumimoji="1" lang="zh-CN" altLang="en-US">
                <a:latin typeface="Times New Roman" pitchFamily="18" charset="0"/>
              </a:rPr>
              <a:t>）两个三位二进制数有</a:t>
            </a:r>
            <a:r>
              <a:rPr kumimoji="1" lang="en-US" altLang="zh-CN">
                <a:latin typeface="Times New Roman" pitchFamily="18" charset="0"/>
              </a:rPr>
              <a:t>6</a:t>
            </a:r>
            <a:r>
              <a:rPr kumimoji="1" lang="zh-CN" altLang="en-US">
                <a:latin typeface="Times New Roman" pitchFamily="18" charset="0"/>
              </a:rPr>
              <a:t>个输入端，故字线为</a:t>
            </a:r>
            <a:r>
              <a:rPr kumimoji="1" lang="en-US" altLang="zh-CN">
                <a:latin typeface="Times New Roman" pitchFamily="18" charset="0"/>
              </a:rPr>
              <a:t>2</a:t>
            </a:r>
            <a:r>
              <a:rPr kumimoji="1" lang="en-US" altLang="zh-CN" baseline="30000">
                <a:latin typeface="Times New Roman" pitchFamily="18" charset="0"/>
              </a:rPr>
              <a:t>6</a:t>
            </a:r>
            <a:r>
              <a:rPr kumimoji="1" lang="zh-CN" altLang="en-US">
                <a:latin typeface="Times New Roman" pitchFamily="18" charset="0"/>
              </a:rPr>
              <a:t>。    </a:t>
            </a:r>
          </a:p>
        </p:txBody>
      </p:sp>
      <p:sp>
        <p:nvSpPr>
          <p:cNvPr id="472079" name="Rectangle 15"/>
          <p:cNvSpPr>
            <a:spLocks noChangeArrowheads="1"/>
          </p:cNvSpPr>
          <p:nvPr/>
        </p:nvSpPr>
        <p:spPr bwMode="auto">
          <a:xfrm>
            <a:off x="1066800" y="3429000"/>
            <a:ext cx="39624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111×111  = (110001) B     (49)</a:t>
            </a:r>
            <a:r>
              <a:rPr kumimoji="1" lang="en-US" altLang="zh-CN" baseline="-25000">
                <a:latin typeface="Times New Roman" pitchFamily="18" charset="0"/>
              </a:rPr>
              <a:t>10</a:t>
            </a:r>
          </a:p>
        </p:txBody>
      </p:sp>
      <p:sp>
        <p:nvSpPr>
          <p:cNvPr id="472080" name="Text Box 16"/>
          <p:cNvSpPr txBox="1">
            <a:spLocks noChangeArrowheads="1"/>
          </p:cNvSpPr>
          <p:nvPr/>
        </p:nvSpPr>
        <p:spPr bwMode="auto">
          <a:xfrm>
            <a:off x="5029200" y="3505200"/>
            <a:ext cx="1752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latin typeface="Times New Roman" pitchFamily="18" charset="0"/>
              </a:rPr>
              <a:t>输出为</a:t>
            </a:r>
            <a:r>
              <a:rPr kumimoji="1" lang="en-US" altLang="zh-CN">
                <a:latin typeface="Times New Roman" pitchFamily="18" charset="0"/>
              </a:rPr>
              <a:t>6</a:t>
            </a:r>
            <a:r>
              <a:rPr kumimoji="1" lang="zh-CN" altLang="en-US">
                <a:latin typeface="Times New Roman" pitchFamily="18" charset="0"/>
              </a:rPr>
              <a:t>位。</a:t>
            </a:r>
          </a:p>
        </p:txBody>
      </p:sp>
      <p:sp>
        <p:nvSpPr>
          <p:cNvPr id="472081" name="Rectangle 17"/>
          <p:cNvSpPr>
            <a:spLocks noChangeArrowheads="1"/>
          </p:cNvSpPr>
          <p:nvPr/>
        </p:nvSpPr>
        <p:spPr bwMode="auto">
          <a:xfrm>
            <a:off x="1371600" y="3810000"/>
            <a:ext cx="2590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latin typeface="Times New Roman" pitchFamily="18" charset="0"/>
              </a:rPr>
              <a:t>容量为 </a:t>
            </a:r>
            <a:r>
              <a:rPr kumimoji="1" lang="en-US" altLang="zh-CN">
                <a:latin typeface="Times New Roman" pitchFamily="18" charset="0"/>
              </a:rPr>
              <a:t>64×6</a:t>
            </a:r>
            <a:r>
              <a:rPr kumimoji="1" lang="zh-CN" altLang="en-US">
                <a:latin typeface="Times New Roman" pitchFamily="18" charset="0"/>
              </a:rPr>
              <a:t>＝</a:t>
            </a:r>
            <a:r>
              <a:rPr kumimoji="1" lang="en-US" altLang="zh-CN">
                <a:latin typeface="Times New Roman" pitchFamily="18" charset="0"/>
              </a:rPr>
              <a:t>384</a:t>
            </a:r>
            <a:r>
              <a:rPr kumimoji="1" lang="zh-CN" altLang="en-US">
                <a:latin typeface="Times New Roman" pitchFamily="18" charset="0"/>
              </a:rPr>
              <a:t>。    </a:t>
            </a:r>
          </a:p>
        </p:txBody>
      </p:sp>
      <p:sp>
        <p:nvSpPr>
          <p:cNvPr id="472082" name="Rectangle 18"/>
          <p:cNvSpPr>
            <a:spLocks noChangeArrowheads="1"/>
          </p:cNvSpPr>
          <p:nvPr/>
        </p:nvSpPr>
        <p:spPr bwMode="auto">
          <a:xfrm>
            <a:off x="1143000" y="4343400"/>
            <a:ext cx="53340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latin typeface="Times New Roman" pitchFamily="18" charset="0"/>
              </a:rPr>
              <a:t>（</a:t>
            </a:r>
            <a:r>
              <a:rPr kumimoji="1" lang="en-US" altLang="zh-CN">
                <a:latin typeface="Times New Roman" pitchFamily="18" charset="0"/>
              </a:rPr>
              <a:t>3</a:t>
            </a:r>
            <a:r>
              <a:rPr kumimoji="1" lang="zh-CN" altLang="en-US">
                <a:latin typeface="Times New Roman" pitchFamily="18" charset="0"/>
              </a:rPr>
              <a:t>）八位二进制数有</a:t>
            </a:r>
            <a:r>
              <a:rPr kumimoji="1" lang="en-US" altLang="zh-CN">
                <a:latin typeface="Times New Roman" pitchFamily="18" charset="0"/>
              </a:rPr>
              <a:t>8</a:t>
            </a:r>
            <a:r>
              <a:rPr kumimoji="1" lang="zh-CN" altLang="en-US">
                <a:latin typeface="Times New Roman" pitchFamily="18" charset="0"/>
              </a:rPr>
              <a:t>个输入，故字线为</a:t>
            </a:r>
            <a:r>
              <a:rPr kumimoji="1" lang="en-US" altLang="zh-CN">
                <a:latin typeface="Times New Roman" pitchFamily="18" charset="0"/>
              </a:rPr>
              <a:t>2</a:t>
            </a:r>
            <a:r>
              <a:rPr kumimoji="1" lang="en-US" altLang="zh-CN" baseline="30000">
                <a:latin typeface="Times New Roman" pitchFamily="18" charset="0"/>
              </a:rPr>
              <a:t>8</a:t>
            </a:r>
            <a:r>
              <a:rPr kumimoji="1" lang="en-US" altLang="zh-CN">
                <a:latin typeface="Times New Roman" pitchFamily="18" charset="0"/>
              </a:rPr>
              <a:t> </a:t>
            </a:r>
            <a:r>
              <a:rPr kumimoji="1" lang="zh-CN" altLang="en-US">
                <a:latin typeface="Times New Roman" pitchFamily="18" charset="0"/>
              </a:rPr>
              <a:t>。    </a:t>
            </a:r>
          </a:p>
        </p:txBody>
      </p:sp>
      <p:sp>
        <p:nvSpPr>
          <p:cNvPr id="472083" name="Rectangle 19"/>
          <p:cNvSpPr>
            <a:spLocks noChangeArrowheads="1"/>
          </p:cNvSpPr>
          <p:nvPr/>
        </p:nvSpPr>
        <p:spPr bwMode="auto">
          <a:xfrm>
            <a:off x="1143000" y="4800600"/>
            <a:ext cx="53340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latin typeface="Times New Roman" pitchFamily="18" charset="0"/>
              </a:rPr>
              <a:t>八位二进制数转换为十进制数最大是三位 。    </a:t>
            </a:r>
          </a:p>
        </p:txBody>
      </p:sp>
      <p:sp>
        <p:nvSpPr>
          <p:cNvPr id="472084" name="Text Box 20"/>
          <p:cNvSpPr txBox="1">
            <a:spLocks noChangeArrowheads="1"/>
          </p:cNvSpPr>
          <p:nvPr/>
        </p:nvSpPr>
        <p:spPr bwMode="auto">
          <a:xfrm>
            <a:off x="6477000" y="4343400"/>
            <a:ext cx="15240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00H~FFH</a:t>
            </a:r>
          </a:p>
        </p:txBody>
      </p:sp>
      <p:sp>
        <p:nvSpPr>
          <p:cNvPr id="472085" name="Text Box 21"/>
          <p:cNvSpPr txBox="1">
            <a:spLocks noChangeArrowheads="1"/>
          </p:cNvSpPr>
          <p:nvPr/>
        </p:nvSpPr>
        <p:spPr bwMode="auto">
          <a:xfrm>
            <a:off x="8001000" y="4343400"/>
            <a:ext cx="9112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0~255</a:t>
            </a:r>
          </a:p>
        </p:txBody>
      </p:sp>
      <p:sp>
        <p:nvSpPr>
          <p:cNvPr id="472086" name="Rectangle 22"/>
          <p:cNvSpPr>
            <a:spLocks noChangeArrowheads="1"/>
          </p:cNvSpPr>
          <p:nvPr/>
        </p:nvSpPr>
        <p:spPr bwMode="auto">
          <a:xfrm>
            <a:off x="6248400" y="4800600"/>
            <a:ext cx="1995488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latin typeface="Times New Roman" pitchFamily="18" charset="0"/>
              </a:rPr>
              <a:t>输出为</a:t>
            </a:r>
            <a:r>
              <a:rPr kumimoji="1" lang="en-US" altLang="zh-CN">
                <a:latin typeface="Times New Roman" pitchFamily="18" charset="0"/>
              </a:rPr>
              <a:t>12</a:t>
            </a:r>
            <a:r>
              <a:rPr kumimoji="1" lang="zh-CN" altLang="en-US">
                <a:latin typeface="Times New Roman" pitchFamily="18" charset="0"/>
              </a:rPr>
              <a:t>位 。   </a:t>
            </a:r>
          </a:p>
        </p:txBody>
      </p:sp>
      <p:sp>
        <p:nvSpPr>
          <p:cNvPr id="472087" name="Rectangle 23"/>
          <p:cNvSpPr>
            <a:spLocks noChangeArrowheads="1"/>
          </p:cNvSpPr>
          <p:nvPr/>
        </p:nvSpPr>
        <p:spPr bwMode="auto">
          <a:xfrm>
            <a:off x="1295400" y="5257800"/>
            <a:ext cx="30480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latin typeface="Times New Roman" pitchFamily="18" charset="0"/>
              </a:rPr>
              <a:t>容量为 </a:t>
            </a:r>
            <a:r>
              <a:rPr kumimoji="1" lang="en-US" altLang="zh-CN">
                <a:latin typeface="Times New Roman" pitchFamily="18" charset="0"/>
              </a:rPr>
              <a:t>256×12</a:t>
            </a:r>
            <a:r>
              <a:rPr kumimoji="1" lang="zh-CN" altLang="en-US">
                <a:latin typeface="Times New Roman" pitchFamily="18" charset="0"/>
              </a:rPr>
              <a:t>＝</a:t>
            </a:r>
            <a:r>
              <a:rPr kumimoji="1" lang="en-US" altLang="zh-CN">
                <a:latin typeface="Times New Roman" pitchFamily="18" charset="0"/>
              </a:rPr>
              <a:t>3072</a:t>
            </a:r>
            <a:r>
              <a:rPr kumimoji="1" lang="zh-CN" altLang="en-US">
                <a:latin typeface="Times New Roman" pitchFamily="18" charset="0"/>
              </a:rPr>
              <a:t>。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067" grpId="0" autoUpdateAnimBg="0"/>
      <p:bldP spid="472071" grpId="0" autoUpdateAnimBg="0"/>
      <p:bldP spid="472072" grpId="0" autoUpdateAnimBg="0"/>
      <p:bldP spid="472073" grpId="0" autoUpdateAnimBg="0"/>
      <p:bldP spid="472074" grpId="0" autoUpdateAnimBg="0"/>
      <p:bldP spid="472075" grpId="0" autoUpdateAnimBg="0"/>
      <p:bldP spid="472076" grpId="0" autoUpdateAnimBg="0"/>
      <p:bldP spid="472077" grpId="0" autoUpdateAnimBg="0"/>
      <p:bldP spid="472078" grpId="0" autoUpdateAnimBg="0"/>
      <p:bldP spid="472079" grpId="0" autoUpdateAnimBg="0"/>
      <p:bldP spid="472080" grpId="0" autoUpdateAnimBg="0"/>
      <p:bldP spid="472081" grpId="0" autoUpdateAnimBg="0"/>
      <p:bldP spid="472082" grpId="0" autoUpdateAnimBg="0"/>
      <p:bldP spid="472083" grpId="0" autoUpdateAnimBg="0"/>
      <p:bldP spid="472084" grpId="0" autoUpdateAnimBg="0"/>
      <p:bldP spid="472085" grpId="0" autoUpdateAnimBg="0"/>
      <p:bldP spid="472086" grpId="0" autoUpdateAnimBg="0"/>
      <p:bldP spid="472087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258888" y="549275"/>
            <a:ext cx="2500312" cy="365125"/>
          </a:xfrm>
        </p:spPr>
        <p:txBody>
          <a:bodyPr lIns="0" tIns="0" rIns="0" bIns="0">
            <a:spAutoFit/>
          </a:bodyPr>
          <a:lstStyle/>
          <a:p>
            <a:pPr algn="l" eaLnBrk="1" hangingPunct="1">
              <a:defRPr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章掌握内容</a:t>
            </a:r>
          </a:p>
        </p:txBody>
      </p:sp>
      <p:sp>
        <p:nvSpPr>
          <p:cNvPr id="45059" name="Line 4"/>
          <p:cNvSpPr>
            <a:spLocks noChangeShapeType="1"/>
          </p:cNvSpPr>
          <p:nvPr/>
        </p:nvSpPr>
        <p:spPr bwMode="auto">
          <a:xfrm>
            <a:off x="1035050" y="895350"/>
            <a:ext cx="2286000" cy="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1066800" y="1219200"/>
            <a:ext cx="6781800" cy="403225"/>
          </a:xfrm>
          <a:prstGeom prst="rect">
            <a:avLst/>
          </a:prstGeom>
          <a:gradFill rotWithShape="0">
            <a:gsLst>
              <a:gs pos="0">
                <a:srgbClr val="006600">
                  <a:gamma/>
                  <a:shade val="46275"/>
                  <a:invGamma/>
                </a:srgbClr>
              </a:gs>
              <a:gs pos="100000">
                <a:srgbClr val="006600"/>
              </a:gs>
            </a:gsLst>
            <a:lin ang="0" scaled="1"/>
          </a:gradFill>
          <a:ln w="63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30000"/>
              </a:spcBef>
              <a:defRPr/>
            </a:pPr>
            <a:r>
              <a:rPr kumimoji="1" lang="en-US" altLang="zh-CN" sz="1800" b="0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●</a:t>
            </a:r>
            <a:r>
              <a:rPr kumimoji="1" lang="en-US" altLang="zh-CN" sz="1800" b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r>
              <a:rPr kumimoji="1"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、</a:t>
            </a:r>
            <a:r>
              <a:rPr kumimoji="1"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SRAM</a:t>
            </a:r>
            <a:r>
              <a:rPr kumimoji="1"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及</a:t>
            </a:r>
            <a:r>
              <a:rPr kumimoji="1"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DRAM</a:t>
            </a:r>
            <a:r>
              <a:rPr kumimoji="1"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的存储原理</a:t>
            </a:r>
          </a:p>
        </p:txBody>
      </p:sp>
      <p:pic>
        <p:nvPicPr>
          <p:cNvPr id="45061" name="Picture 61" descr="圆点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3613" y="53498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003" name="Rectangle 67"/>
          <p:cNvSpPr>
            <a:spLocks noChangeArrowheads="1"/>
          </p:cNvSpPr>
          <p:nvPr/>
        </p:nvSpPr>
        <p:spPr bwMode="auto">
          <a:xfrm>
            <a:off x="1066800" y="1676400"/>
            <a:ext cx="6781800" cy="403225"/>
          </a:xfrm>
          <a:prstGeom prst="rect">
            <a:avLst/>
          </a:prstGeom>
          <a:gradFill rotWithShape="0">
            <a:gsLst>
              <a:gs pos="0">
                <a:srgbClr val="006600">
                  <a:gamma/>
                  <a:shade val="46275"/>
                  <a:invGamma/>
                </a:srgbClr>
              </a:gs>
              <a:gs pos="100000">
                <a:srgbClr val="006600"/>
              </a:gs>
            </a:gsLst>
            <a:lin ang="0" scaled="1"/>
          </a:gradFill>
          <a:ln w="63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30000"/>
              </a:spcBef>
              <a:defRPr/>
            </a:pPr>
            <a:r>
              <a:rPr kumimoji="1" lang="en-US" altLang="zh-CN" sz="1800" b="0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●</a:t>
            </a:r>
            <a:r>
              <a:rPr kumimoji="1" lang="en-US" altLang="zh-CN" sz="1800" b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</a:t>
            </a:r>
            <a:r>
              <a:rPr kumimoji="1"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、存储器的组成方法</a:t>
            </a:r>
          </a:p>
        </p:txBody>
      </p:sp>
      <p:sp>
        <p:nvSpPr>
          <p:cNvPr id="40004" name="Rectangle 68"/>
          <p:cNvSpPr>
            <a:spLocks noChangeArrowheads="1"/>
          </p:cNvSpPr>
          <p:nvPr/>
        </p:nvSpPr>
        <p:spPr bwMode="auto">
          <a:xfrm>
            <a:off x="1066800" y="2133600"/>
            <a:ext cx="6781800" cy="403225"/>
          </a:xfrm>
          <a:prstGeom prst="rect">
            <a:avLst/>
          </a:prstGeom>
          <a:gradFill rotWithShape="0">
            <a:gsLst>
              <a:gs pos="0">
                <a:srgbClr val="006600">
                  <a:gamma/>
                  <a:shade val="46275"/>
                  <a:invGamma/>
                </a:srgbClr>
              </a:gs>
              <a:gs pos="100000">
                <a:srgbClr val="006600"/>
              </a:gs>
            </a:gsLst>
            <a:lin ang="0" scaled="1"/>
          </a:gradFill>
          <a:ln w="63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30000"/>
              </a:spcBef>
              <a:defRPr/>
            </a:pPr>
            <a:r>
              <a:rPr kumimoji="1" lang="en-US" altLang="zh-CN" sz="1800" b="0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●</a:t>
            </a:r>
            <a:r>
              <a:rPr kumimoji="1" lang="en-US" altLang="zh-CN" sz="1800" b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3</a:t>
            </a:r>
            <a:r>
              <a:rPr kumimoji="1"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、只读存储器的分类</a:t>
            </a:r>
          </a:p>
        </p:txBody>
      </p:sp>
      <p:sp>
        <p:nvSpPr>
          <p:cNvPr id="40005" name="Rectangle 69"/>
          <p:cNvSpPr>
            <a:spLocks noChangeArrowheads="1"/>
          </p:cNvSpPr>
          <p:nvPr/>
        </p:nvSpPr>
        <p:spPr bwMode="auto">
          <a:xfrm>
            <a:off x="1066800" y="3048000"/>
            <a:ext cx="6781800" cy="403225"/>
          </a:xfrm>
          <a:prstGeom prst="rect">
            <a:avLst/>
          </a:prstGeom>
          <a:gradFill rotWithShape="0">
            <a:gsLst>
              <a:gs pos="0">
                <a:srgbClr val="006600">
                  <a:gamma/>
                  <a:shade val="46275"/>
                  <a:invGamma/>
                </a:srgbClr>
              </a:gs>
              <a:gs pos="100000">
                <a:srgbClr val="006600"/>
              </a:gs>
            </a:gsLst>
            <a:lin ang="0" scaled="1"/>
          </a:gradFill>
          <a:ln w="63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30000"/>
              </a:spcBef>
              <a:defRPr/>
            </a:pPr>
            <a:r>
              <a:rPr kumimoji="1" lang="en-US" altLang="zh-CN" sz="1800" b="0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●</a:t>
            </a:r>
            <a:r>
              <a:rPr kumimoji="1" lang="en-US" altLang="zh-CN" sz="1800" b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5</a:t>
            </a:r>
            <a:r>
              <a:rPr kumimoji="1"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、存储器容量的扩充</a:t>
            </a:r>
            <a:endParaRPr kumimoji="1" lang="zh-CN" alt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0022" name="Rectangle 86"/>
          <p:cNvSpPr>
            <a:spLocks noChangeArrowheads="1"/>
          </p:cNvSpPr>
          <p:nvPr/>
        </p:nvSpPr>
        <p:spPr bwMode="auto">
          <a:xfrm>
            <a:off x="1066800" y="2590800"/>
            <a:ext cx="6781800" cy="403225"/>
          </a:xfrm>
          <a:prstGeom prst="rect">
            <a:avLst/>
          </a:prstGeom>
          <a:gradFill rotWithShape="0">
            <a:gsLst>
              <a:gs pos="0">
                <a:srgbClr val="006600">
                  <a:gamma/>
                  <a:shade val="46275"/>
                  <a:invGamma/>
                </a:srgbClr>
              </a:gs>
              <a:gs pos="100000">
                <a:srgbClr val="006600"/>
              </a:gs>
            </a:gsLst>
            <a:lin ang="0" scaled="1"/>
          </a:gradFill>
          <a:ln w="63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30000"/>
              </a:spcBef>
              <a:defRPr/>
            </a:pPr>
            <a:r>
              <a:rPr kumimoji="1" lang="en-US" altLang="zh-CN" sz="1800" b="0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●</a:t>
            </a:r>
            <a:r>
              <a:rPr kumimoji="1" lang="en-US" altLang="zh-CN" sz="1800" b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4</a:t>
            </a:r>
            <a:r>
              <a:rPr kumimoji="1"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、</a:t>
            </a:r>
            <a:r>
              <a:rPr kumimoji="1"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只读存储器</a:t>
            </a:r>
            <a:r>
              <a:rPr kumimoji="1"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的结构及应用</a:t>
            </a: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2" grpId="0" animBg="1" autoUpdateAnimBg="0"/>
      <p:bldP spid="40003" grpId="0" animBg="1" autoUpdateAnimBg="0"/>
      <p:bldP spid="40004" grpId="0" animBg="1" autoUpdateAnimBg="0"/>
      <p:bldP spid="40005" grpId="0" animBg="1" autoUpdateAnimBg="0"/>
      <p:bldP spid="40022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>
          <a:xfrm>
            <a:off x="7086600" y="6553200"/>
            <a:ext cx="2057400" cy="304800"/>
          </a:xfrm>
        </p:spPr>
        <p:txBody>
          <a:bodyPr/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20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设计举例</a:t>
            </a:r>
            <a:r>
              <a:rPr lang="en-US" altLang="zh-CN" sz="20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3</a:t>
            </a:r>
          </a:p>
        </p:txBody>
      </p:sp>
      <p:sp>
        <p:nvSpPr>
          <p:cNvPr id="378886" name="Text Box 6"/>
          <p:cNvSpPr txBox="1">
            <a:spLocks noChangeArrowheads="1"/>
          </p:cNvSpPr>
          <p:nvPr/>
        </p:nvSpPr>
        <p:spPr bwMode="auto">
          <a:xfrm>
            <a:off x="2839234" y="43543"/>
            <a:ext cx="5943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/>
            <a:r>
              <a:rPr kumimoji="1" lang="zh-CN" altLang="en-US" sz="2000" dirty="0"/>
              <a:t>设计自动电话投币控制电路。（采用</a:t>
            </a:r>
            <a:r>
              <a:rPr kumimoji="1" lang="en-US" altLang="zh-CN" sz="2000" dirty="0"/>
              <a:t>JK</a:t>
            </a:r>
            <a:r>
              <a:rPr kumimoji="1" lang="zh-CN" altLang="en-US" sz="2000" dirty="0"/>
              <a:t>触发器）</a:t>
            </a:r>
          </a:p>
        </p:txBody>
      </p:sp>
      <p:sp>
        <p:nvSpPr>
          <p:cNvPr id="134149" name="Text Box 7"/>
          <p:cNvSpPr txBox="1">
            <a:spLocks noChangeArrowheads="1"/>
          </p:cNvSpPr>
          <p:nvPr/>
        </p:nvSpPr>
        <p:spPr bwMode="auto">
          <a:xfrm>
            <a:off x="1692275" y="6461125"/>
            <a:ext cx="320357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/>
            <a:r>
              <a:rPr kumimoji="1" lang="zh-CN" altLang="en-US" sz="2000">
                <a:solidFill>
                  <a:srgbClr val="ECECEC"/>
                </a:solidFill>
              </a:rPr>
              <a:t>解题指南</a:t>
            </a:r>
            <a:r>
              <a:rPr kumimoji="1" lang="en-US" altLang="zh-CN" sz="2000">
                <a:solidFill>
                  <a:srgbClr val="ECECEC"/>
                </a:solidFill>
              </a:rPr>
              <a:t>P233</a:t>
            </a:r>
            <a:r>
              <a:rPr kumimoji="1" lang="zh-CN" altLang="en-US" sz="2000">
                <a:solidFill>
                  <a:srgbClr val="ECECEC"/>
                </a:solidFill>
              </a:rPr>
              <a:t>例</a:t>
            </a:r>
            <a:r>
              <a:rPr kumimoji="1" lang="en-US" altLang="zh-CN" sz="2000">
                <a:solidFill>
                  <a:srgbClr val="ECECEC"/>
                </a:solidFill>
              </a:rPr>
              <a:t>5.29</a:t>
            </a:r>
          </a:p>
        </p:txBody>
      </p:sp>
      <p:sp>
        <p:nvSpPr>
          <p:cNvPr id="379023" name="Text Box 143"/>
          <p:cNvSpPr txBox="1">
            <a:spLocks noChangeArrowheads="1"/>
          </p:cNvSpPr>
          <p:nvPr/>
        </p:nvSpPr>
        <p:spPr bwMode="auto">
          <a:xfrm>
            <a:off x="228600" y="2057400"/>
            <a:ext cx="2514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/>
            <a:r>
              <a:rPr kumimoji="1" lang="en-US" altLang="zh-CN" sz="2000"/>
              <a:t>1</a:t>
            </a:r>
            <a:r>
              <a:rPr kumimoji="1" lang="zh-CN" altLang="en-US" sz="2000"/>
              <a:t>、画出状态转移图</a:t>
            </a:r>
          </a:p>
        </p:txBody>
      </p:sp>
      <p:sp>
        <p:nvSpPr>
          <p:cNvPr id="379024" name="Text Box 144"/>
          <p:cNvSpPr txBox="1">
            <a:spLocks noChangeArrowheads="1"/>
          </p:cNvSpPr>
          <p:nvPr/>
        </p:nvSpPr>
        <p:spPr bwMode="auto">
          <a:xfrm>
            <a:off x="304800" y="5562600"/>
            <a:ext cx="2514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/>
            <a:r>
              <a:rPr kumimoji="1" lang="en-US" altLang="zh-CN" sz="2000"/>
              <a:t>2</a:t>
            </a:r>
            <a:r>
              <a:rPr kumimoji="1" lang="zh-CN" altLang="en-US" sz="2000"/>
              <a:t>、列出状态转移表</a:t>
            </a:r>
          </a:p>
        </p:txBody>
      </p:sp>
      <p:sp>
        <p:nvSpPr>
          <p:cNvPr id="379175" name="Text Box 295"/>
          <p:cNvSpPr txBox="1">
            <a:spLocks noChangeArrowheads="1"/>
          </p:cNvSpPr>
          <p:nvPr/>
        </p:nvSpPr>
        <p:spPr bwMode="auto">
          <a:xfrm>
            <a:off x="1322388" y="425450"/>
            <a:ext cx="5791200" cy="701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/>
            <a:r>
              <a:rPr kumimoji="1" lang="zh-CN" altLang="en-US" sz="2000"/>
              <a:t>要求：每次只能投入</a:t>
            </a:r>
            <a:r>
              <a:rPr kumimoji="1" lang="en-US" altLang="zh-CN" sz="2000"/>
              <a:t>1</a:t>
            </a:r>
            <a:r>
              <a:rPr kumimoji="1" lang="zh-CN" altLang="en-US" sz="2000"/>
              <a:t>分或</a:t>
            </a:r>
            <a:r>
              <a:rPr kumimoji="1" lang="en-US" altLang="zh-CN" sz="2000"/>
              <a:t>2</a:t>
            </a:r>
            <a:r>
              <a:rPr kumimoji="1" lang="zh-CN" altLang="en-US" sz="2000"/>
              <a:t>分的硬币，投满</a:t>
            </a:r>
            <a:r>
              <a:rPr kumimoji="1" lang="en-US" altLang="zh-CN" sz="2000"/>
              <a:t>4</a:t>
            </a:r>
            <a:r>
              <a:rPr kumimoji="1" lang="zh-CN" altLang="en-US" sz="2000"/>
              <a:t>分后电话接通，若有余钱也同时找回。</a:t>
            </a:r>
          </a:p>
        </p:txBody>
      </p:sp>
      <p:sp>
        <p:nvSpPr>
          <p:cNvPr id="379176" name="Text Box 296"/>
          <p:cNvSpPr txBox="1">
            <a:spLocks noChangeArrowheads="1"/>
          </p:cNvSpPr>
          <p:nvPr/>
        </p:nvSpPr>
        <p:spPr bwMode="auto">
          <a:xfrm>
            <a:off x="2971800" y="1066800"/>
            <a:ext cx="19050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/>
            <a:r>
              <a:rPr kumimoji="1" lang="zh-CN" altLang="en-US" sz="2000"/>
              <a:t>解：</a:t>
            </a:r>
            <a:r>
              <a:rPr kumimoji="1" lang="en-US" altLang="zh-CN" sz="2000"/>
              <a:t>Y=2</a:t>
            </a:r>
            <a:r>
              <a:rPr kumimoji="1" lang="zh-CN" altLang="en-US" sz="2000"/>
              <a:t>分</a:t>
            </a:r>
          </a:p>
        </p:txBody>
      </p:sp>
      <p:sp>
        <p:nvSpPr>
          <p:cNvPr id="379177" name="Text Box 297"/>
          <p:cNvSpPr txBox="1">
            <a:spLocks noChangeArrowheads="1"/>
          </p:cNvSpPr>
          <p:nvPr/>
        </p:nvSpPr>
        <p:spPr bwMode="auto">
          <a:xfrm>
            <a:off x="3657600" y="1447800"/>
            <a:ext cx="1066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/>
            <a:r>
              <a:rPr kumimoji="1" lang="en-US" altLang="zh-CN" sz="2000"/>
              <a:t>X=1</a:t>
            </a:r>
            <a:r>
              <a:rPr kumimoji="1" lang="zh-CN" altLang="en-US" sz="2000"/>
              <a:t>分</a:t>
            </a:r>
          </a:p>
        </p:txBody>
      </p:sp>
      <p:sp>
        <p:nvSpPr>
          <p:cNvPr id="379178" name="Text Box 298"/>
          <p:cNvSpPr txBox="1">
            <a:spLocks noChangeArrowheads="1"/>
          </p:cNvSpPr>
          <p:nvPr/>
        </p:nvSpPr>
        <p:spPr bwMode="auto">
          <a:xfrm>
            <a:off x="4572000" y="1066800"/>
            <a:ext cx="1828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/>
            <a:r>
              <a:rPr kumimoji="1" lang="en-US" altLang="zh-CN" sz="2000"/>
              <a:t>S=1</a:t>
            </a:r>
            <a:r>
              <a:rPr kumimoji="1" lang="zh-CN" altLang="en-US" sz="2000"/>
              <a:t>电话接通</a:t>
            </a:r>
          </a:p>
        </p:txBody>
      </p:sp>
      <p:sp>
        <p:nvSpPr>
          <p:cNvPr id="379179" name="Text Box 299"/>
          <p:cNvSpPr txBox="1">
            <a:spLocks noChangeArrowheads="1"/>
          </p:cNvSpPr>
          <p:nvPr/>
        </p:nvSpPr>
        <p:spPr bwMode="auto">
          <a:xfrm>
            <a:off x="6400800" y="990600"/>
            <a:ext cx="1828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/>
            <a:r>
              <a:rPr kumimoji="1" lang="en-US" altLang="zh-CN" sz="2000"/>
              <a:t>P=1</a:t>
            </a:r>
            <a:r>
              <a:rPr kumimoji="1" lang="zh-CN" altLang="en-US" sz="2000"/>
              <a:t>找回</a:t>
            </a:r>
            <a:r>
              <a:rPr kumimoji="1" lang="en-US" altLang="zh-CN" sz="2000"/>
              <a:t>1</a:t>
            </a:r>
            <a:r>
              <a:rPr kumimoji="1" lang="zh-CN" altLang="en-US" sz="2000"/>
              <a:t>分钱</a:t>
            </a:r>
          </a:p>
        </p:txBody>
      </p:sp>
      <p:grpSp>
        <p:nvGrpSpPr>
          <p:cNvPr id="3" name="Group 309"/>
          <p:cNvGrpSpPr>
            <a:grpSpLocks/>
          </p:cNvGrpSpPr>
          <p:nvPr/>
        </p:nvGrpSpPr>
        <p:grpSpPr bwMode="auto">
          <a:xfrm>
            <a:off x="228600" y="990600"/>
            <a:ext cx="2913063" cy="895350"/>
            <a:chOff x="229" y="864"/>
            <a:chExt cx="1835" cy="518"/>
          </a:xfrm>
        </p:grpSpPr>
        <p:sp>
          <p:nvSpPr>
            <p:cNvPr id="134304" name="Rectangle 300"/>
            <p:cNvSpPr>
              <a:spLocks noChangeArrowheads="1"/>
            </p:cNvSpPr>
            <p:nvPr/>
          </p:nvSpPr>
          <p:spPr bwMode="auto">
            <a:xfrm>
              <a:off x="816" y="960"/>
              <a:ext cx="624" cy="384"/>
            </a:xfrm>
            <a:prstGeom prst="rect">
              <a:avLst/>
            </a:prstGeom>
            <a:solidFill>
              <a:srgbClr val="CDCDC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4305" name="Line 301"/>
            <p:cNvSpPr>
              <a:spLocks noChangeShapeType="1"/>
            </p:cNvSpPr>
            <p:nvPr/>
          </p:nvSpPr>
          <p:spPr bwMode="auto">
            <a:xfrm>
              <a:off x="1458" y="1035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4306" name="Line 302"/>
            <p:cNvSpPr>
              <a:spLocks noChangeShapeType="1"/>
            </p:cNvSpPr>
            <p:nvPr/>
          </p:nvSpPr>
          <p:spPr bwMode="auto">
            <a:xfrm>
              <a:off x="480" y="1248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4307" name="Text Box 303"/>
            <p:cNvSpPr txBox="1">
              <a:spLocks noChangeArrowheads="1"/>
            </p:cNvSpPr>
            <p:nvPr/>
          </p:nvSpPr>
          <p:spPr bwMode="auto">
            <a:xfrm>
              <a:off x="229" y="864"/>
              <a:ext cx="288" cy="2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eaLnBrk="1" hangingPunct="1"/>
              <a:r>
                <a:rPr kumimoji="1" lang="en-US" altLang="zh-CN" sz="2000"/>
                <a:t>Y</a:t>
              </a:r>
            </a:p>
          </p:txBody>
        </p:sp>
        <p:sp>
          <p:nvSpPr>
            <p:cNvPr id="134308" name="Text Box 304"/>
            <p:cNvSpPr txBox="1">
              <a:spLocks noChangeArrowheads="1"/>
            </p:cNvSpPr>
            <p:nvPr/>
          </p:nvSpPr>
          <p:spPr bwMode="auto">
            <a:xfrm>
              <a:off x="238" y="1116"/>
              <a:ext cx="288" cy="22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eaLnBrk="1" hangingPunct="1"/>
              <a:r>
                <a:rPr kumimoji="1" lang="en-US" altLang="zh-CN" sz="2000"/>
                <a:t>X</a:t>
              </a:r>
            </a:p>
          </p:txBody>
        </p:sp>
        <p:sp>
          <p:nvSpPr>
            <p:cNvPr id="134309" name="Text Box 305"/>
            <p:cNvSpPr txBox="1">
              <a:spLocks noChangeArrowheads="1"/>
            </p:cNvSpPr>
            <p:nvPr/>
          </p:nvSpPr>
          <p:spPr bwMode="auto">
            <a:xfrm>
              <a:off x="1776" y="912"/>
              <a:ext cx="288" cy="22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eaLnBrk="1" hangingPunct="1"/>
              <a:r>
                <a:rPr kumimoji="1" lang="en-US" altLang="zh-CN" sz="2000"/>
                <a:t>S</a:t>
              </a:r>
            </a:p>
          </p:txBody>
        </p:sp>
        <p:sp>
          <p:nvSpPr>
            <p:cNvPr id="134310" name="Text Box 306"/>
            <p:cNvSpPr txBox="1">
              <a:spLocks noChangeArrowheads="1"/>
            </p:cNvSpPr>
            <p:nvPr/>
          </p:nvSpPr>
          <p:spPr bwMode="auto">
            <a:xfrm>
              <a:off x="1776" y="1152"/>
              <a:ext cx="288" cy="2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eaLnBrk="1" hangingPunct="1"/>
              <a:r>
                <a:rPr kumimoji="1" lang="en-US" altLang="zh-CN" sz="2000"/>
                <a:t>P</a:t>
              </a:r>
            </a:p>
          </p:txBody>
        </p:sp>
        <p:sp>
          <p:nvSpPr>
            <p:cNvPr id="134311" name="Line 307"/>
            <p:cNvSpPr>
              <a:spLocks noChangeShapeType="1"/>
            </p:cNvSpPr>
            <p:nvPr/>
          </p:nvSpPr>
          <p:spPr bwMode="auto">
            <a:xfrm>
              <a:off x="480" y="1026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4312" name="Line 308"/>
            <p:cNvSpPr>
              <a:spLocks noChangeShapeType="1"/>
            </p:cNvSpPr>
            <p:nvPr/>
          </p:nvSpPr>
          <p:spPr bwMode="auto">
            <a:xfrm>
              <a:off x="1440" y="1248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aphicFrame>
        <p:nvGraphicFramePr>
          <p:cNvPr id="379537" name="Group 657"/>
          <p:cNvGraphicFramePr>
            <a:graphicFrameLocks noGrp="1"/>
          </p:cNvGraphicFramePr>
          <p:nvPr/>
        </p:nvGraphicFramePr>
        <p:xfrm>
          <a:off x="4800600" y="1447800"/>
          <a:ext cx="4087813" cy="5163185"/>
        </p:xfrm>
        <a:graphic>
          <a:graphicData uri="http://schemas.openxmlformats.org/drawingml/2006/table">
            <a:tbl>
              <a:tblPr/>
              <a:tblGrid>
                <a:gridCol w="61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1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5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YX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n+1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n+1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</a:t>
                      </a:r>
                    </a:p>
                  </a:txBody>
                  <a:tcPr marL="0" marR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</a:t>
                      </a:r>
                    </a:p>
                  </a:txBody>
                  <a:tcPr marL="0" marR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</a:t>
                      </a:r>
                    </a:p>
                  </a:txBody>
                  <a:tcPr marL="0" marR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</a:t>
                      </a:r>
                    </a:p>
                  </a:txBody>
                  <a:tcPr marL="0" marR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79309" name="Text Box 429"/>
          <p:cNvSpPr txBox="1">
            <a:spLocks noChangeArrowheads="1"/>
          </p:cNvSpPr>
          <p:nvPr/>
        </p:nvSpPr>
        <p:spPr bwMode="auto">
          <a:xfrm>
            <a:off x="0" y="6021388"/>
            <a:ext cx="496887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/>
            <a:r>
              <a:rPr kumimoji="1" lang="en-US" altLang="zh-CN" sz="2000"/>
              <a:t>Q</a:t>
            </a:r>
            <a:r>
              <a:rPr kumimoji="1" lang="en-US" altLang="zh-CN" sz="2000" baseline="-25000"/>
              <a:t>2 </a:t>
            </a:r>
            <a:r>
              <a:rPr kumimoji="1" lang="en-US" altLang="zh-CN" sz="2000"/>
              <a:t>Q</a:t>
            </a:r>
            <a:r>
              <a:rPr kumimoji="1" lang="en-US" altLang="zh-CN" sz="2000" baseline="-25000"/>
              <a:t>1</a:t>
            </a:r>
            <a:r>
              <a:rPr kumimoji="1" lang="zh-CN" altLang="en-US" sz="2000"/>
              <a:t>为</a:t>
            </a:r>
            <a:r>
              <a:rPr kumimoji="1" lang="en-US" altLang="zh-CN" sz="2000"/>
              <a:t>00,01,10,11</a:t>
            </a:r>
            <a:r>
              <a:rPr kumimoji="1" lang="zh-CN" altLang="en-US" sz="2000"/>
              <a:t>分别代表</a:t>
            </a:r>
            <a:r>
              <a:rPr kumimoji="1" lang="en-US" altLang="zh-CN" sz="2000"/>
              <a:t>S</a:t>
            </a:r>
            <a:r>
              <a:rPr kumimoji="1" lang="en-US" altLang="zh-CN" sz="2000" baseline="-25000"/>
              <a:t>0</a:t>
            </a:r>
            <a:r>
              <a:rPr kumimoji="1" lang="en-US" altLang="zh-CN" sz="2000"/>
              <a:t>, S</a:t>
            </a:r>
            <a:r>
              <a:rPr kumimoji="1" lang="en-US" altLang="zh-CN" sz="2000" baseline="-25000"/>
              <a:t>1</a:t>
            </a:r>
            <a:r>
              <a:rPr kumimoji="1" lang="en-US" altLang="zh-CN" sz="2000"/>
              <a:t>, S</a:t>
            </a:r>
            <a:r>
              <a:rPr kumimoji="1" lang="en-US" altLang="zh-CN" sz="2000" baseline="-25000"/>
              <a:t>2</a:t>
            </a:r>
            <a:r>
              <a:rPr kumimoji="1" lang="en-US" altLang="zh-CN" sz="2000"/>
              <a:t>, S</a:t>
            </a:r>
            <a:r>
              <a:rPr kumimoji="1" lang="en-US" altLang="zh-CN" sz="2000" baseline="-25000"/>
              <a:t>3</a:t>
            </a:r>
            <a:r>
              <a:rPr kumimoji="1" lang="zh-CN" altLang="en-US" sz="2000"/>
              <a:t>。</a:t>
            </a:r>
          </a:p>
        </p:txBody>
      </p:sp>
      <p:sp>
        <p:nvSpPr>
          <p:cNvPr id="378896" name="Text Box 16"/>
          <p:cNvSpPr txBox="1">
            <a:spLocks noChangeArrowheads="1"/>
          </p:cNvSpPr>
          <p:nvPr/>
        </p:nvSpPr>
        <p:spPr bwMode="auto">
          <a:xfrm>
            <a:off x="2743200" y="2057400"/>
            <a:ext cx="993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 eaLnBrk="1" hangingPunct="1"/>
            <a:r>
              <a:rPr kumimoji="1" lang="en-US" altLang="zh-CN" sz="2000"/>
              <a:t>YX/SP</a:t>
            </a:r>
          </a:p>
        </p:txBody>
      </p:sp>
      <p:grpSp>
        <p:nvGrpSpPr>
          <p:cNvPr id="4" name="Group 439"/>
          <p:cNvGrpSpPr>
            <a:grpSpLocks/>
          </p:cNvGrpSpPr>
          <p:nvPr/>
        </p:nvGrpSpPr>
        <p:grpSpPr bwMode="auto">
          <a:xfrm rot="10110595">
            <a:off x="990600" y="4876800"/>
            <a:ext cx="533400" cy="533400"/>
            <a:chOff x="2688" y="2832"/>
            <a:chExt cx="336" cy="336"/>
          </a:xfrm>
        </p:grpSpPr>
        <p:sp>
          <p:nvSpPr>
            <p:cNvPr id="134302" name="Oval 440"/>
            <p:cNvSpPr>
              <a:spLocks noChangeArrowheads="1"/>
            </p:cNvSpPr>
            <p:nvPr/>
          </p:nvSpPr>
          <p:spPr bwMode="auto">
            <a:xfrm>
              <a:off x="2688" y="283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4303" name="Line 441"/>
            <p:cNvSpPr>
              <a:spLocks noChangeShapeType="1"/>
            </p:cNvSpPr>
            <p:nvPr/>
          </p:nvSpPr>
          <p:spPr bwMode="auto">
            <a:xfrm flipH="1">
              <a:off x="2918" y="307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5" name="Group 436"/>
          <p:cNvGrpSpPr>
            <a:grpSpLocks/>
          </p:cNvGrpSpPr>
          <p:nvPr/>
        </p:nvGrpSpPr>
        <p:grpSpPr bwMode="auto">
          <a:xfrm rot="6840380">
            <a:off x="3124200" y="4876800"/>
            <a:ext cx="533400" cy="533400"/>
            <a:chOff x="2688" y="2832"/>
            <a:chExt cx="336" cy="336"/>
          </a:xfrm>
        </p:grpSpPr>
        <p:sp>
          <p:nvSpPr>
            <p:cNvPr id="134300" name="Oval 437"/>
            <p:cNvSpPr>
              <a:spLocks noChangeArrowheads="1"/>
            </p:cNvSpPr>
            <p:nvPr/>
          </p:nvSpPr>
          <p:spPr bwMode="auto">
            <a:xfrm>
              <a:off x="2688" y="283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4301" name="Line 438"/>
            <p:cNvSpPr>
              <a:spLocks noChangeShapeType="1"/>
            </p:cNvSpPr>
            <p:nvPr/>
          </p:nvSpPr>
          <p:spPr bwMode="auto">
            <a:xfrm flipH="1">
              <a:off x="2918" y="307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6" name="Group 433"/>
          <p:cNvGrpSpPr>
            <a:grpSpLocks/>
          </p:cNvGrpSpPr>
          <p:nvPr/>
        </p:nvGrpSpPr>
        <p:grpSpPr bwMode="auto">
          <a:xfrm rot="-3281215">
            <a:off x="2819400" y="2514600"/>
            <a:ext cx="533400" cy="533400"/>
            <a:chOff x="2688" y="2832"/>
            <a:chExt cx="336" cy="336"/>
          </a:xfrm>
        </p:grpSpPr>
        <p:sp>
          <p:nvSpPr>
            <p:cNvPr id="134298" name="Oval 434"/>
            <p:cNvSpPr>
              <a:spLocks noChangeArrowheads="1"/>
            </p:cNvSpPr>
            <p:nvPr/>
          </p:nvSpPr>
          <p:spPr bwMode="auto">
            <a:xfrm>
              <a:off x="2688" y="283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4299" name="Line 435"/>
            <p:cNvSpPr>
              <a:spLocks noChangeShapeType="1"/>
            </p:cNvSpPr>
            <p:nvPr/>
          </p:nvSpPr>
          <p:spPr bwMode="auto">
            <a:xfrm flipH="1">
              <a:off x="2918" y="307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7" name="Group 430"/>
          <p:cNvGrpSpPr>
            <a:grpSpLocks/>
          </p:cNvGrpSpPr>
          <p:nvPr/>
        </p:nvGrpSpPr>
        <p:grpSpPr bwMode="auto">
          <a:xfrm rot="-4923368">
            <a:off x="1143000" y="2590800"/>
            <a:ext cx="533400" cy="533400"/>
            <a:chOff x="2688" y="2832"/>
            <a:chExt cx="336" cy="336"/>
          </a:xfrm>
        </p:grpSpPr>
        <p:sp>
          <p:nvSpPr>
            <p:cNvPr id="134296" name="Oval 431"/>
            <p:cNvSpPr>
              <a:spLocks noChangeArrowheads="1"/>
            </p:cNvSpPr>
            <p:nvPr/>
          </p:nvSpPr>
          <p:spPr bwMode="auto">
            <a:xfrm>
              <a:off x="2688" y="283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4297" name="Line 432"/>
            <p:cNvSpPr>
              <a:spLocks noChangeShapeType="1"/>
            </p:cNvSpPr>
            <p:nvPr/>
          </p:nvSpPr>
          <p:spPr bwMode="auto">
            <a:xfrm flipH="1">
              <a:off x="2918" y="307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378889" name="Oval 9"/>
          <p:cNvSpPr>
            <a:spLocks noChangeArrowheads="1"/>
          </p:cNvSpPr>
          <p:nvPr/>
        </p:nvSpPr>
        <p:spPr bwMode="auto">
          <a:xfrm>
            <a:off x="2971800" y="4572000"/>
            <a:ext cx="533400" cy="533400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eaLnBrk="1" hangingPunct="1">
              <a:spcBef>
                <a:spcPct val="0"/>
              </a:spcBef>
            </a:pPr>
            <a:r>
              <a:rPr kumimoji="1" lang="en-US" altLang="zh-CN" sz="2000"/>
              <a:t>S</a:t>
            </a:r>
            <a:r>
              <a:rPr kumimoji="1" lang="en-US" altLang="zh-CN" sz="2000" baseline="-25000"/>
              <a:t>2</a:t>
            </a:r>
          </a:p>
        </p:txBody>
      </p:sp>
      <p:sp>
        <p:nvSpPr>
          <p:cNvPr id="378890" name="Oval 10"/>
          <p:cNvSpPr>
            <a:spLocks noChangeArrowheads="1"/>
          </p:cNvSpPr>
          <p:nvPr/>
        </p:nvSpPr>
        <p:spPr bwMode="auto">
          <a:xfrm>
            <a:off x="1219200" y="4572000"/>
            <a:ext cx="533400" cy="533400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eaLnBrk="1" hangingPunct="1">
              <a:spcBef>
                <a:spcPct val="0"/>
              </a:spcBef>
            </a:pPr>
            <a:r>
              <a:rPr kumimoji="1" lang="en-US" altLang="zh-CN" sz="2000"/>
              <a:t>S</a:t>
            </a:r>
            <a:r>
              <a:rPr kumimoji="1" lang="en-US" altLang="zh-CN" sz="2000" baseline="-25000"/>
              <a:t>3</a:t>
            </a:r>
          </a:p>
        </p:txBody>
      </p:sp>
      <p:sp>
        <p:nvSpPr>
          <p:cNvPr id="378891" name="Line 11"/>
          <p:cNvSpPr>
            <a:spLocks noChangeShapeType="1"/>
          </p:cNvSpPr>
          <p:nvPr/>
        </p:nvSpPr>
        <p:spPr bwMode="auto">
          <a:xfrm>
            <a:off x="1828800" y="3200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78892" name="Text Box 12"/>
          <p:cNvSpPr txBox="1">
            <a:spLocks noChangeArrowheads="1"/>
          </p:cNvSpPr>
          <p:nvPr/>
        </p:nvSpPr>
        <p:spPr bwMode="auto">
          <a:xfrm>
            <a:off x="765175" y="3798888"/>
            <a:ext cx="841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 eaLnBrk="1" hangingPunct="1"/>
            <a:r>
              <a:rPr kumimoji="1" lang="en-US" altLang="zh-CN" sz="2000"/>
              <a:t>01/10</a:t>
            </a:r>
          </a:p>
        </p:txBody>
      </p:sp>
      <p:sp>
        <p:nvSpPr>
          <p:cNvPr id="378894" name="Line 14"/>
          <p:cNvSpPr>
            <a:spLocks noChangeShapeType="1"/>
          </p:cNvSpPr>
          <p:nvPr/>
        </p:nvSpPr>
        <p:spPr bwMode="auto">
          <a:xfrm>
            <a:off x="3203575" y="3417888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78898" name="Line 18"/>
          <p:cNvSpPr>
            <a:spLocks noChangeShapeType="1"/>
          </p:cNvSpPr>
          <p:nvPr/>
        </p:nvSpPr>
        <p:spPr bwMode="auto">
          <a:xfrm flipH="1">
            <a:off x="1828800" y="4800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78901" name="Line 21"/>
          <p:cNvSpPr>
            <a:spLocks noChangeShapeType="1"/>
          </p:cNvSpPr>
          <p:nvPr/>
        </p:nvSpPr>
        <p:spPr bwMode="auto">
          <a:xfrm flipH="1" flipV="1">
            <a:off x="1524000" y="3429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78904" name="Oval 24"/>
          <p:cNvSpPr>
            <a:spLocks noChangeArrowheads="1"/>
          </p:cNvSpPr>
          <p:nvPr/>
        </p:nvSpPr>
        <p:spPr bwMode="auto">
          <a:xfrm>
            <a:off x="1295400" y="2819400"/>
            <a:ext cx="533400" cy="533400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eaLnBrk="1" hangingPunct="1">
              <a:spcBef>
                <a:spcPct val="0"/>
              </a:spcBef>
            </a:pPr>
            <a:r>
              <a:rPr kumimoji="1" lang="en-US" altLang="zh-CN" sz="2000"/>
              <a:t>S</a:t>
            </a:r>
            <a:r>
              <a:rPr kumimoji="1" lang="en-US" altLang="zh-CN" sz="2000" baseline="-25000"/>
              <a:t>0</a:t>
            </a:r>
          </a:p>
        </p:txBody>
      </p:sp>
      <p:sp>
        <p:nvSpPr>
          <p:cNvPr id="378905" name="Oval 25"/>
          <p:cNvSpPr>
            <a:spLocks noChangeArrowheads="1"/>
          </p:cNvSpPr>
          <p:nvPr/>
        </p:nvSpPr>
        <p:spPr bwMode="auto">
          <a:xfrm>
            <a:off x="2819400" y="2819400"/>
            <a:ext cx="533400" cy="533400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eaLnBrk="1" hangingPunct="1">
              <a:spcBef>
                <a:spcPct val="0"/>
              </a:spcBef>
            </a:pPr>
            <a:r>
              <a:rPr kumimoji="1" lang="en-US" altLang="zh-CN" sz="2000"/>
              <a:t>S</a:t>
            </a:r>
            <a:r>
              <a:rPr kumimoji="1" lang="en-US" altLang="zh-CN" sz="2000" baseline="-25000"/>
              <a:t>1</a:t>
            </a:r>
          </a:p>
        </p:txBody>
      </p:sp>
      <p:sp>
        <p:nvSpPr>
          <p:cNvPr id="378907" name="Freeform 27"/>
          <p:cNvSpPr>
            <a:spLocks/>
          </p:cNvSpPr>
          <p:nvPr/>
        </p:nvSpPr>
        <p:spPr bwMode="auto">
          <a:xfrm>
            <a:off x="1676400" y="3352800"/>
            <a:ext cx="1219200" cy="1143000"/>
          </a:xfrm>
          <a:custGeom>
            <a:avLst/>
            <a:gdLst>
              <a:gd name="T0" fmla="*/ 2147483647 w 816"/>
              <a:gd name="T1" fmla="*/ 2147483647 h 816"/>
              <a:gd name="T2" fmla="*/ 2147483647 w 816"/>
              <a:gd name="T3" fmla="*/ 2147483647 h 816"/>
              <a:gd name="T4" fmla="*/ 2147483647 w 816"/>
              <a:gd name="T5" fmla="*/ 2147483647 h 816"/>
              <a:gd name="T6" fmla="*/ 2147483647 w 816"/>
              <a:gd name="T7" fmla="*/ 2147483647 h 816"/>
              <a:gd name="T8" fmla="*/ 2147483647 w 816"/>
              <a:gd name="T9" fmla="*/ 2147483647 h 816"/>
              <a:gd name="T10" fmla="*/ 0 w 816"/>
              <a:gd name="T11" fmla="*/ 0 h 81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16"/>
              <a:gd name="T19" fmla="*/ 0 h 816"/>
              <a:gd name="T20" fmla="*/ 816 w 816"/>
              <a:gd name="T21" fmla="*/ 816 h 81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16" h="816">
                <a:moveTo>
                  <a:pt x="816" y="816"/>
                </a:moveTo>
                <a:lnTo>
                  <a:pt x="599" y="770"/>
                </a:lnTo>
                <a:lnTo>
                  <a:pt x="379" y="669"/>
                </a:lnTo>
                <a:lnTo>
                  <a:pt x="160" y="505"/>
                </a:lnTo>
                <a:lnTo>
                  <a:pt x="59" y="322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79190" name="Freeform 310"/>
          <p:cNvSpPr>
            <a:spLocks/>
          </p:cNvSpPr>
          <p:nvPr/>
        </p:nvSpPr>
        <p:spPr bwMode="auto">
          <a:xfrm rot="10800000">
            <a:off x="1752600" y="3352800"/>
            <a:ext cx="1216025" cy="1208088"/>
          </a:xfrm>
          <a:custGeom>
            <a:avLst/>
            <a:gdLst>
              <a:gd name="T0" fmla="*/ 2147483647 w 816"/>
              <a:gd name="T1" fmla="*/ 2147483647 h 816"/>
              <a:gd name="T2" fmla="*/ 2147483647 w 816"/>
              <a:gd name="T3" fmla="*/ 2147483647 h 816"/>
              <a:gd name="T4" fmla="*/ 2147483647 w 816"/>
              <a:gd name="T5" fmla="*/ 2147483647 h 816"/>
              <a:gd name="T6" fmla="*/ 2147483647 w 816"/>
              <a:gd name="T7" fmla="*/ 2147483647 h 816"/>
              <a:gd name="T8" fmla="*/ 2147483647 w 816"/>
              <a:gd name="T9" fmla="*/ 2147483647 h 816"/>
              <a:gd name="T10" fmla="*/ 0 w 816"/>
              <a:gd name="T11" fmla="*/ 0 h 81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16"/>
              <a:gd name="T19" fmla="*/ 0 h 816"/>
              <a:gd name="T20" fmla="*/ 816 w 816"/>
              <a:gd name="T21" fmla="*/ 816 h 81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16" h="816">
                <a:moveTo>
                  <a:pt x="816" y="816"/>
                </a:moveTo>
                <a:lnTo>
                  <a:pt x="599" y="770"/>
                </a:lnTo>
                <a:lnTo>
                  <a:pt x="379" y="669"/>
                </a:lnTo>
                <a:lnTo>
                  <a:pt x="160" y="505"/>
                </a:lnTo>
                <a:lnTo>
                  <a:pt x="59" y="322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79191" name="Text Box 311"/>
          <p:cNvSpPr txBox="1">
            <a:spLocks noChangeArrowheads="1"/>
          </p:cNvSpPr>
          <p:nvPr/>
        </p:nvSpPr>
        <p:spPr bwMode="auto">
          <a:xfrm>
            <a:off x="3200400" y="3733800"/>
            <a:ext cx="841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 eaLnBrk="1" hangingPunct="1"/>
            <a:r>
              <a:rPr kumimoji="1" lang="en-US" altLang="zh-CN" sz="2000"/>
              <a:t>01/00</a:t>
            </a:r>
          </a:p>
        </p:txBody>
      </p:sp>
      <p:sp>
        <p:nvSpPr>
          <p:cNvPr id="379192" name="Text Box 312"/>
          <p:cNvSpPr txBox="1">
            <a:spLocks noChangeArrowheads="1"/>
          </p:cNvSpPr>
          <p:nvPr/>
        </p:nvSpPr>
        <p:spPr bwMode="auto">
          <a:xfrm>
            <a:off x="1752600" y="4419600"/>
            <a:ext cx="841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 eaLnBrk="1" hangingPunct="1"/>
            <a:r>
              <a:rPr kumimoji="1" lang="en-US" altLang="zh-CN" sz="2000"/>
              <a:t>01/00</a:t>
            </a:r>
          </a:p>
        </p:txBody>
      </p:sp>
      <p:sp>
        <p:nvSpPr>
          <p:cNvPr id="379193" name="Text Box 313"/>
          <p:cNvSpPr txBox="1">
            <a:spLocks noChangeArrowheads="1"/>
          </p:cNvSpPr>
          <p:nvPr/>
        </p:nvSpPr>
        <p:spPr bwMode="auto">
          <a:xfrm rot="2421801">
            <a:off x="2359025" y="3427413"/>
            <a:ext cx="841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 eaLnBrk="1" hangingPunct="1"/>
            <a:r>
              <a:rPr kumimoji="1" lang="en-US" altLang="zh-CN" sz="2000"/>
              <a:t>10/00</a:t>
            </a:r>
          </a:p>
        </p:txBody>
      </p:sp>
      <p:sp>
        <p:nvSpPr>
          <p:cNvPr id="379194" name="Text Box 314"/>
          <p:cNvSpPr txBox="1">
            <a:spLocks noChangeArrowheads="1"/>
          </p:cNvSpPr>
          <p:nvPr/>
        </p:nvSpPr>
        <p:spPr bwMode="auto">
          <a:xfrm rot="2421801">
            <a:off x="1811338" y="3760788"/>
            <a:ext cx="841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 eaLnBrk="1" hangingPunct="1"/>
            <a:r>
              <a:rPr kumimoji="1" lang="en-US" altLang="zh-CN" sz="2000"/>
              <a:t>10/10</a:t>
            </a:r>
          </a:p>
        </p:txBody>
      </p:sp>
      <p:sp>
        <p:nvSpPr>
          <p:cNvPr id="379195" name="Freeform 315"/>
          <p:cNvSpPr>
            <a:spLocks/>
          </p:cNvSpPr>
          <p:nvPr/>
        </p:nvSpPr>
        <p:spPr bwMode="auto">
          <a:xfrm>
            <a:off x="685800" y="3124200"/>
            <a:ext cx="609600" cy="1617663"/>
          </a:xfrm>
          <a:custGeom>
            <a:avLst/>
            <a:gdLst>
              <a:gd name="T0" fmla="*/ 2147483647 w 540"/>
              <a:gd name="T1" fmla="*/ 2147483647 h 1097"/>
              <a:gd name="T2" fmla="*/ 2147483647 w 540"/>
              <a:gd name="T3" fmla="*/ 2147483647 h 1097"/>
              <a:gd name="T4" fmla="*/ 2147483647 w 540"/>
              <a:gd name="T5" fmla="*/ 2147483647 h 1097"/>
              <a:gd name="T6" fmla="*/ 0 w 540"/>
              <a:gd name="T7" fmla="*/ 2147483647 h 1097"/>
              <a:gd name="T8" fmla="*/ 2147483647 w 540"/>
              <a:gd name="T9" fmla="*/ 2147483647 h 1097"/>
              <a:gd name="T10" fmla="*/ 2147483647 w 540"/>
              <a:gd name="T11" fmla="*/ 2147483647 h 1097"/>
              <a:gd name="T12" fmla="*/ 2147483647 w 540"/>
              <a:gd name="T13" fmla="*/ 0 h 109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0"/>
              <a:gd name="T22" fmla="*/ 0 h 1097"/>
              <a:gd name="T23" fmla="*/ 540 w 540"/>
              <a:gd name="T24" fmla="*/ 1097 h 109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0" h="1097">
                <a:moveTo>
                  <a:pt x="448" y="1097"/>
                </a:moveTo>
                <a:lnTo>
                  <a:pt x="247" y="1006"/>
                </a:lnTo>
                <a:lnTo>
                  <a:pt x="82" y="832"/>
                </a:lnTo>
                <a:lnTo>
                  <a:pt x="0" y="576"/>
                </a:lnTo>
                <a:lnTo>
                  <a:pt x="73" y="284"/>
                </a:lnTo>
                <a:lnTo>
                  <a:pt x="229" y="110"/>
                </a:lnTo>
                <a:lnTo>
                  <a:pt x="540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79196" name="Text Box 316"/>
          <p:cNvSpPr txBox="1">
            <a:spLocks noChangeArrowheads="1"/>
          </p:cNvSpPr>
          <p:nvPr/>
        </p:nvSpPr>
        <p:spPr bwMode="auto">
          <a:xfrm>
            <a:off x="0" y="3429000"/>
            <a:ext cx="841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 eaLnBrk="1" hangingPunct="1"/>
            <a:r>
              <a:rPr kumimoji="1" lang="en-US" altLang="zh-CN" sz="2000"/>
              <a:t>10/11</a:t>
            </a:r>
          </a:p>
        </p:txBody>
      </p:sp>
      <p:sp>
        <p:nvSpPr>
          <p:cNvPr id="379197" name="Freeform 317"/>
          <p:cNvSpPr>
            <a:spLocks/>
          </p:cNvSpPr>
          <p:nvPr/>
        </p:nvSpPr>
        <p:spPr bwMode="auto">
          <a:xfrm>
            <a:off x="1752600" y="3200400"/>
            <a:ext cx="2573338" cy="2209800"/>
          </a:xfrm>
          <a:custGeom>
            <a:avLst/>
            <a:gdLst>
              <a:gd name="T0" fmla="*/ 2147483647 w 1682"/>
              <a:gd name="T1" fmla="*/ 0 h 1511"/>
              <a:gd name="T2" fmla="*/ 2147483647 w 1682"/>
              <a:gd name="T3" fmla="*/ 2147483647 h 1511"/>
              <a:gd name="T4" fmla="*/ 2147483647 w 1682"/>
              <a:gd name="T5" fmla="*/ 2147483647 h 1511"/>
              <a:gd name="T6" fmla="*/ 2147483647 w 1682"/>
              <a:gd name="T7" fmla="*/ 2147483647 h 1511"/>
              <a:gd name="T8" fmla="*/ 2147483647 w 1682"/>
              <a:gd name="T9" fmla="*/ 2147483647 h 1511"/>
              <a:gd name="T10" fmla="*/ 2147483647 w 1682"/>
              <a:gd name="T11" fmla="*/ 2147483647 h 1511"/>
              <a:gd name="T12" fmla="*/ 2147483647 w 1682"/>
              <a:gd name="T13" fmla="*/ 2147483647 h 1511"/>
              <a:gd name="T14" fmla="*/ 2147483647 w 1682"/>
              <a:gd name="T15" fmla="*/ 2147483647 h 1511"/>
              <a:gd name="T16" fmla="*/ 2147483647 w 1682"/>
              <a:gd name="T17" fmla="*/ 2147483647 h 1511"/>
              <a:gd name="T18" fmla="*/ 0 w 1682"/>
              <a:gd name="T19" fmla="*/ 2147483647 h 151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2"/>
              <a:gd name="T31" fmla="*/ 0 h 1511"/>
              <a:gd name="T32" fmla="*/ 1682 w 1682"/>
              <a:gd name="T33" fmla="*/ 1511 h 151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2" h="1511">
                <a:moveTo>
                  <a:pt x="997" y="0"/>
                </a:moveTo>
                <a:lnTo>
                  <a:pt x="1399" y="222"/>
                </a:lnTo>
                <a:cubicBezTo>
                  <a:pt x="1503" y="309"/>
                  <a:pt x="1573" y="409"/>
                  <a:pt x="1619" y="523"/>
                </a:cubicBezTo>
                <a:cubicBezTo>
                  <a:pt x="1665" y="637"/>
                  <a:pt x="1682" y="787"/>
                  <a:pt x="1674" y="907"/>
                </a:cubicBezTo>
                <a:cubicBezTo>
                  <a:pt x="1666" y="1027"/>
                  <a:pt x="1646" y="1159"/>
                  <a:pt x="1573" y="1246"/>
                </a:cubicBezTo>
                <a:cubicBezTo>
                  <a:pt x="1500" y="1333"/>
                  <a:pt x="1348" y="1386"/>
                  <a:pt x="1235" y="1429"/>
                </a:cubicBezTo>
                <a:cubicBezTo>
                  <a:pt x="1122" y="1472"/>
                  <a:pt x="1006" y="1488"/>
                  <a:pt x="896" y="1502"/>
                </a:cubicBezTo>
                <a:lnTo>
                  <a:pt x="576" y="1511"/>
                </a:lnTo>
                <a:lnTo>
                  <a:pt x="266" y="1410"/>
                </a:lnTo>
                <a:lnTo>
                  <a:pt x="0" y="1209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79198" name="Text Box 318"/>
          <p:cNvSpPr txBox="1">
            <a:spLocks noChangeArrowheads="1"/>
          </p:cNvSpPr>
          <p:nvPr/>
        </p:nvSpPr>
        <p:spPr bwMode="auto">
          <a:xfrm>
            <a:off x="3505200" y="4495800"/>
            <a:ext cx="841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 eaLnBrk="1" hangingPunct="1"/>
            <a:r>
              <a:rPr kumimoji="1" lang="en-US" altLang="zh-CN" sz="2000"/>
              <a:t>10/00</a:t>
            </a:r>
          </a:p>
        </p:txBody>
      </p:sp>
      <p:sp>
        <p:nvSpPr>
          <p:cNvPr id="379199" name="Text Box 319"/>
          <p:cNvSpPr txBox="1">
            <a:spLocks noChangeArrowheads="1"/>
          </p:cNvSpPr>
          <p:nvPr/>
        </p:nvSpPr>
        <p:spPr bwMode="auto">
          <a:xfrm>
            <a:off x="1905000" y="2743200"/>
            <a:ext cx="841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 eaLnBrk="1" hangingPunct="1"/>
            <a:r>
              <a:rPr kumimoji="1" lang="en-US" altLang="zh-CN" sz="2000"/>
              <a:t>01/00</a:t>
            </a:r>
          </a:p>
        </p:txBody>
      </p:sp>
      <p:sp>
        <p:nvSpPr>
          <p:cNvPr id="379322" name="Text Box 442"/>
          <p:cNvSpPr txBox="1">
            <a:spLocks noChangeArrowheads="1"/>
          </p:cNvSpPr>
          <p:nvPr/>
        </p:nvSpPr>
        <p:spPr bwMode="auto">
          <a:xfrm>
            <a:off x="457200" y="2667000"/>
            <a:ext cx="841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 eaLnBrk="1" hangingPunct="1"/>
            <a:r>
              <a:rPr kumimoji="1" lang="en-US" altLang="zh-CN" sz="2000">
                <a:solidFill>
                  <a:schemeClr val="accent2"/>
                </a:solidFill>
              </a:rPr>
              <a:t>00/00</a:t>
            </a:r>
          </a:p>
        </p:txBody>
      </p:sp>
      <p:sp>
        <p:nvSpPr>
          <p:cNvPr id="379323" name="Text Box 443"/>
          <p:cNvSpPr txBox="1">
            <a:spLocks noChangeArrowheads="1"/>
          </p:cNvSpPr>
          <p:nvPr/>
        </p:nvSpPr>
        <p:spPr bwMode="auto">
          <a:xfrm>
            <a:off x="3352800" y="5334000"/>
            <a:ext cx="841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 eaLnBrk="1" hangingPunct="1"/>
            <a:r>
              <a:rPr kumimoji="1" lang="en-US" altLang="zh-CN" sz="2000">
                <a:solidFill>
                  <a:schemeClr val="accent2"/>
                </a:solidFill>
              </a:rPr>
              <a:t>00/00</a:t>
            </a:r>
          </a:p>
        </p:txBody>
      </p:sp>
      <p:sp>
        <p:nvSpPr>
          <p:cNvPr id="379324" name="Text Box 444"/>
          <p:cNvSpPr txBox="1">
            <a:spLocks noChangeArrowheads="1"/>
          </p:cNvSpPr>
          <p:nvPr/>
        </p:nvSpPr>
        <p:spPr bwMode="auto">
          <a:xfrm>
            <a:off x="304800" y="5105400"/>
            <a:ext cx="841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 eaLnBrk="1" hangingPunct="1"/>
            <a:r>
              <a:rPr kumimoji="1" lang="en-US" altLang="zh-CN" sz="2000">
                <a:solidFill>
                  <a:schemeClr val="accent2"/>
                </a:solidFill>
              </a:rPr>
              <a:t>00/00</a:t>
            </a:r>
          </a:p>
        </p:txBody>
      </p:sp>
      <p:sp>
        <p:nvSpPr>
          <p:cNvPr id="379325" name="Text Box 445"/>
          <p:cNvSpPr txBox="1">
            <a:spLocks noChangeArrowheads="1"/>
          </p:cNvSpPr>
          <p:nvPr/>
        </p:nvSpPr>
        <p:spPr bwMode="auto">
          <a:xfrm>
            <a:off x="3276600" y="2438400"/>
            <a:ext cx="841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 eaLnBrk="1" hangingPunct="1"/>
            <a:r>
              <a:rPr kumimoji="1" lang="en-US" altLang="zh-CN" sz="2000">
                <a:solidFill>
                  <a:schemeClr val="accent2"/>
                </a:solidFill>
              </a:rPr>
              <a:t>00/00</a:t>
            </a:r>
          </a:p>
        </p:txBody>
      </p:sp>
      <p:sp>
        <p:nvSpPr>
          <p:cNvPr id="64" name="Text Box 76"/>
          <p:cNvSpPr txBox="1">
            <a:spLocks noChangeArrowheads="1"/>
          </p:cNvSpPr>
          <p:nvPr/>
        </p:nvSpPr>
        <p:spPr bwMode="auto">
          <a:xfrm>
            <a:off x="204890" y="58057"/>
            <a:ext cx="2838039" cy="402291"/>
          </a:xfrm>
          <a:prstGeom prst="rect">
            <a:avLst/>
          </a:prstGeom>
          <a:gradFill rotWithShape="0">
            <a:gsLst>
              <a:gs pos="0">
                <a:srgbClr val="5E1847"/>
              </a:gs>
              <a:gs pos="50000">
                <a:srgbClr val="CC3399"/>
              </a:gs>
              <a:gs pos="100000">
                <a:srgbClr val="5E1847"/>
              </a:gs>
            </a:gsLst>
            <a:lin ang="5400000" scaled="1"/>
          </a:gradFill>
          <a:ln w="19050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dirty="0">
                <a:solidFill>
                  <a:schemeClr val="bg1"/>
                </a:solidFill>
                <a:latin typeface="Times New Roman" pitchFamily="18" charset="0"/>
              </a:rPr>
              <a:t>时序逻辑电路设计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6" grpId="0" autoUpdateAnimBg="0"/>
      <p:bldP spid="379023" grpId="0" autoUpdateAnimBg="0"/>
      <p:bldP spid="379024" grpId="0" autoUpdateAnimBg="0"/>
      <p:bldP spid="379175" grpId="0" autoUpdateAnimBg="0"/>
      <p:bldP spid="379176" grpId="0" autoUpdateAnimBg="0"/>
      <p:bldP spid="379177" grpId="0" autoUpdateAnimBg="0"/>
      <p:bldP spid="379178" grpId="0" autoUpdateAnimBg="0"/>
      <p:bldP spid="379179" grpId="0" autoUpdateAnimBg="0"/>
      <p:bldP spid="379309" grpId="0" autoUpdateAnimBg="0"/>
      <p:bldP spid="378896" grpId="0" autoUpdateAnimBg="0"/>
      <p:bldP spid="378889" grpId="0" animBg="1" autoUpdateAnimBg="0"/>
      <p:bldP spid="378890" grpId="0" animBg="1" autoUpdateAnimBg="0"/>
      <p:bldP spid="378891" grpId="0" animBg="1"/>
      <p:bldP spid="378892" grpId="0" autoUpdateAnimBg="0"/>
      <p:bldP spid="378894" grpId="0" animBg="1"/>
      <p:bldP spid="378898" grpId="0" animBg="1"/>
      <p:bldP spid="378901" grpId="0" animBg="1"/>
      <p:bldP spid="378904" grpId="0" animBg="1" autoUpdateAnimBg="0"/>
      <p:bldP spid="378905" grpId="0" animBg="1" autoUpdateAnimBg="0"/>
      <p:bldP spid="378907" grpId="0" animBg="1"/>
      <p:bldP spid="379190" grpId="0" animBg="1"/>
      <p:bldP spid="379191" grpId="0" autoUpdateAnimBg="0"/>
      <p:bldP spid="379192" grpId="0" autoUpdateAnimBg="0"/>
      <p:bldP spid="379193" grpId="0" autoUpdateAnimBg="0"/>
      <p:bldP spid="379194" grpId="0" autoUpdateAnimBg="0"/>
      <p:bldP spid="379195" grpId="0" animBg="1"/>
      <p:bldP spid="379196" grpId="0" autoUpdateAnimBg="0"/>
      <p:bldP spid="379197" grpId="0" animBg="1"/>
      <p:bldP spid="379198" grpId="0" autoUpdateAnimBg="0"/>
      <p:bldP spid="379199" grpId="0" autoUpdateAnimBg="0"/>
      <p:bldP spid="379322" grpId="0" autoUpdateAnimBg="0"/>
      <p:bldP spid="379323" grpId="0" autoUpdateAnimBg="0"/>
      <p:bldP spid="379324" grpId="0" autoUpdateAnimBg="0"/>
      <p:bldP spid="379325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6" name="Group 4"/>
          <p:cNvGrpSpPr>
            <a:grpSpLocks/>
          </p:cNvGrpSpPr>
          <p:nvPr/>
        </p:nvGrpSpPr>
        <p:grpSpPr bwMode="auto">
          <a:xfrm>
            <a:off x="468313" y="260350"/>
            <a:ext cx="2498725" cy="735013"/>
            <a:chOff x="384" y="162"/>
            <a:chExt cx="1574" cy="463"/>
          </a:xfrm>
        </p:grpSpPr>
        <p:pic>
          <p:nvPicPr>
            <p:cNvPr id="47131" name="Picture 5" descr="BS00559_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42" y="162"/>
              <a:ext cx="816" cy="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7132" name="Text Box 6"/>
            <p:cNvSpPr txBox="1">
              <a:spLocks noChangeArrowheads="1"/>
            </p:cNvSpPr>
            <p:nvPr/>
          </p:nvSpPr>
          <p:spPr bwMode="auto">
            <a:xfrm>
              <a:off x="384" y="192"/>
              <a:ext cx="768" cy="404"/>
            </a:xfrm>
            <a:prstGeom prst="rect">
              <a:avLst/>
            </a:prstGeom>
            <a:gradFill rotWithShape="0">
              <a:gsLst>
                <a:gs pos="0">
                  <a:srgbClr val="76393B"/>
                </a:gs>
                <a:gs pos="100000">
                  <a:srgbClr val="FF7C80"/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zh-CN" altLang="en-US" sz="3600">
                  <a:ea typeface="华文彩云" pitchFamily="2" charset="-122"/>
                </a:rPr>
                <a:t>问题</a:t>
              </a:r>
            </a:p>
          </p:txBody>
        </p:sp>
      </p:grpSp>
      <p:grpSp>
        <p:nvGrpSpPr>
          <p:cNvPr id="3" name="组合 16"/>
          <p:cNvGrpSpPr>
            <a:grpSpLocks/>
          </p:cNvGrpSpPr>
          <p:nvPr/>
        </p:nvGrpSpPr>
        <p:grpSpPr bwMode="auto">
          <a:xfrm>
            <a:off x="288925" y="1030288"/>
            <a:ext cx="8064500" cy="817562"/>
            <a:chOff x="288613" y="1030514"/>
            <a:chExt cx="8064893" cy="818040"/>
          </a:xfrm>
        </p:grpSpPr>
        <p:pic>
          <p:nvPicPr>
            <p:cNvPr id="4712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8613" y="1044465"/>
              <a:ext cx="8064893" cy="804089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</p:pic>
        <p:sp>
          <p:nvSpPr>
            <p:cNvPr id="47130" name="TextBox 12"/>
            <p:cNvSpPr txBox="1">
              <a:spLocks noChangeArrowheads="1"/>
            </p:cNvSpPr>
            <p:nvPr/>
          </p:nvSpPr>
          <p:spPr bwMode="auto">
            <a:xfrm>
              <a:off x="423168" y="1030514"/>
              <a:ext cx="432048" cy="40011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1</a:t>
              </a:r>
              <a:r>
                <a:rPr lang="zh-CN" altLang="en-US"/>
                <a:t>、</a:t>
              </a:r>
            </a:p>
          </p:txBody>
        </p:sp>
      </p:grpSp>
      <p:grpSp>
        <p:nvGrpSpPr>
          <p:cNvPr id="4" name="组合 17"/>
          <p:cNvGrpSpPr>
            <a:grpSpLocks/>
          </p:cNvGrpSpPr>
          <p:nvPr/>
        </p:nvGrpSpPr>
        <p:grpSpPr bwMode="auto">
          <a:xfrm>
            <a:off x="360363" y="1908175"/>
            <a:ext cx="8064500" cy="815975"/>
            <a:chOff x="360621" y="1908560"/>
            <a:chExt cx="8064899" cy="816091"/>
          </a:xfrm>
        </p:grpSpPr>
        <p:pic>
          <p:nvPicPr>
            <p:cNvPr id="47127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0621" y="1908560"/>
              <a:ext cx="8064899" cy="816091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</p:pic>
        <p:sp>
          <p:nvSpPr>
            <p:cNvPr id="47128" name="TextBox 13"/>
            <p:cNvSpPr txBox="1">
              <a:spLocks noChangeArrowheads="1"/>
            </p:cNvSpPr>
            <p:nvPr/>
          </p:nvSpPr>
          <p:spPr bwMode="auto">
            <a:xfrm>
              <a:off x="467544" y="1916832"/>
              <a:ext cx="432048" cy="40011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2</a:t>
              </a:r>
              <a:r>
                <a:rPr lang="zh-CN" altLang="en-US"/>
                <a:t>、</a:t>
              </a:r>
            </a:p>
          </p:txBody>
        </p:sp>
      </p:grpSp>
      <p:grpSp>
        <p:nvGrpSpPr>
          <p:cNvPr id="5" name="组合 18"/>
          <p:cNvGrpSpPr>
            <a:grpSpLocks/>
          </p:cNvGrpSpPr>
          <p:nvPr/>
        </p:nvGrpSpPr>
        <p:grpSpPr bwMode="auto">
          <a:xfrm>
            <a:off x="144463" y="2916238"/>
            <a:ext cx="8832850" cy="1212850"/>
            <a:chOff x="144598" y="2916673"/>
            <a:chExt cx="8832984" cy="1212135"/>
          </a:xfrm>
        </p:grpSpPr>
        <p:pic>
          <p:nvPicPr>
            <p:cNvPr id="47125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44598" y="2916673"/>
              <a:ext cx="8832984" cy="1212135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</p:pic>
        <p:sp>
          <p:nvSpPr>
            <p:cNvPr id="47126" name="TextBox 14"/>
            <p:cNvSpPr txBox="1">
              <a:spLocks noChangeArrowheads="1"/>
            </p:cNvSpPr>
            <p:nvPr/>
          </p:nvSpPr>
          <p:spPr bwMode="auto">
            <a:xfrm>
              <a:off x="668784" y="2917371"/>
              <a:ext cx="432048" cy="40011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3</a:t>
              </a:r>
              <a:r>
                <a:rPr lang="zh-CN" altLang="en-US"/>
                <a:t>、</a:t>
              </a:r>
            </a:p>
          </p:txBody>
        </p:sp>
      </p:grpSp>
      <p:grpSp>
        <p:nvGrpSpPr>
          <p:cNvPr id="6" name="组合 23"/>
          <p:cNvGrpSpPr>
            <a:grpSpLocks/>
          </p:cNvGrpSpPr>
          <p:nvPr/>
        </p:nvGrpSpPr>
        <p:grpSpPr bwMode="auto">
          <a:xfrm>
            <a:off x="395288" y="4221163"/>
            <a:ext cx="7753350" cy="792162"/>
            <a:chOff x="395536" y="4221088"/>
            <a:chExt cx="7752860" cy="792089"/>
          </a:xfrm>
        </p:grpSpPr>
        <p:grpSp>
          <p:nvGrpSpPr>
            <p:cNvPr id="47120" name="组合 19"/>
            <p:cNvGrpSpPr>
              <a:grpSpLocks/>
            </p:cNvGrpSpPr>
            <p:nvPr/>
          </p:nvGrpSpPr>
          <p:grpSpPr bwMode="auto">
            <a:xfrm>
              <a:off x="395536" y="4221088"/>
              <a:ext cx="7752860" cy="792089"/>
              <a:chOff x="395536" y="4221088"/>
              <a:chExt cx="7752860" cy="792089"/>
            </a:xfrm>
          </p:grpSpPr>
          <p:pic>
            <p:nvPicPr>
              <p:cNvPr id="47122" name="Picture 6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95536" y="4221088"/>
                <a:ext cx="7680858" cy="528059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</p:spPr>
          </p:pic>
          <p:pic>
            <p:nvPicPr>
              <p:cNvPr id="47123" name="Picture 7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67543" y="4581129"/>
                <a:ext cx="7680853" cy="432048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</p:spPr>
          </p:pic>
          <p:sp>
            <p:nvSpPr>
              <p:cNvPr id="47124" name="TextBox 15"/>
              <p:cNvSpPr txBox="1">
                <a:spLocks noChangeArrowheads="1"/>
              </p:cNvSpPr>
              <p:nvPr/>
            </p:nvSpPr>
            <p:spPr bwMode="auto">
              <a:xfrm>
                <a:off x="502458" y="4229360"/>
                <a:ext cx="648072" cy="40011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/>
                  <a:t>4</a:t>
                </a:r>
                <a:r>
                  <a:rPr lang="zh-CN" altLang="en-US"/>
                  <a:t>、</a:t>
                </a:r>
              </a:p>
            </p:txBody>
          </p:sp>
        </p:grpSp>
        <p:cxnSp>
          <p:nvCxnSpPr>
            <p:cNvPr id="47121" name="直接连接符 21"/>
            <p:cNvCxnSpPr>
              <a:cxnSpLocks noChangeShapeType="1"/>
            </p:cNvCxnSpPr>
            <p:nvPr/>
          </p:nvCxnSpPr>
          <p:spPr bwMode="auto">
            <a:xfrm>
              <a:off x="6300192" y="4581128"/>
              <a:ext cx="108012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6588125" y="4149725"/>
            <a:ext cx="5762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C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787900" y="2924175"/>
            <a:ext cx="576263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C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3492500" y="1916113"/>
            <a:ext cx="5746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a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4787900" y="1916113"/>
            <a:ext cx="5762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C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3203575" y="981075"/>
            <a:ext cx="5762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a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4572000" y="981075"/>
            <a:ext cx="5762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C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6877" name="TextBox 30"/>
          <p:cNvSpPr txBox="1">
            <a:spLocks noChangeArrowheads="1"/>
          </p:cNvSpPr>
          <p:nvPr/>
        </p:nvSpPr>
        <p:spPr bwMode="auto">
          <a:xfrm>
            <a:off x="323850" y="5229225"/>
            <a:ext cx="36718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5</a:t>
            </a:r>
            <a:r>
              <a:rPr lang="zh-CN" altLang="en-US"/>
              <a:t>、存储器芯片包括的管脚：</a:t>
            </a:r>
          </a:p>
        </p:txBody>
      </p:sp>
      <p:sp>
        <p:nvSpPr>
          <p:cNvPr id="36878" name="TextBox 31"/>
          <p:cNvSpPr txBox="1">
            <a:spLocks noChangeArrowheads="1"/>
          </p:cNvSpPr>
          <p:nvPr/>
        </p:nvSpPr>
        <p:spPr bwMode="auto">
          <a:xfrm>
            <a:off x="3779838" y="5229225"/>
            <a:ext cx="43926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数据线、地址线、读写线、片选线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0" y="5876925"/>
            <a:ext cx="36718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6</a:t>
            </a:r>
            <a:r>
              <a:rPr lang="zh-CN" altLang="en-US"/>
              <a:t>、</a:t>
            </a:r>
            <a:r>
              <a:rPr lang="en-US" altLang="zh-CN"/>
              <a:t>P125  </a:t>
            </a:r>
            <a:r>
              <a:rPr lang="zh-CN" altLang="en-US"/>
              <a:t>图中地址线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  <p:bldP spid="30" grpId="0"/>
      <p:bldP spid="36877" grpId="0"/>
      <p:bldP spid="36878" grpId="0"/>
      <p:bldP spid="3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1125538"/>
            <a:ext cx="7632700" cy="519588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grpSp>
        <p:nvGrpSpPr>
          <p:cNvPr id="48131" name="Group 4"/>
          <p:cNvGrpSpPr>
            <a:grpSpLocks/>
          </p:cNvGrpSpPr>
          <p:nvPr/>
        </p:nvGrpSpPr>
        <p:grpSpPr bwMode="auto">
          <a:xfrm>
            <a:off x="468313" y="260350"/>
            <a:ext cx="2498725" cy="735013"/>
            <a:chOff x="384" y="162"/>
            <a:chExt cx="1574" cy="463"/>
          </a:xfrm>
        </p:grpSpPr>
        <p:pic>
          <p:nvPicPr>
            <p:cNvPr id="48135" name="Picture 5" descr="BS0055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42" y="162"/>
              <a:ext cx="816" cy="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8136" name="Text Box 6"/>
            <p:cNvSpPr txBox="1">
              <a:spLocks noChangeArrowheads="1"/>
            </p:cNvSpPr>
            <p:nvPr/>
          </p:nvSpPr>
          <p:spPr bwMode="auto">
            <a:xfrm>
              <a:off x="384" y="192"/>
              <a:ext cx="768" cy="404"/>
            </a:xfrm>
            <a:prstGeom prst="rect">
              <a:avLst/>
            </a:prstGeom>
            <a:gradFill rotWithShape="0">
              <a:gsLst>
                <a:gs pos="0">
                  <a:srgbClr val="76393B"/>
                </a:gs>
                <a:gs pos="100000">
                  <a:srgbClr val="FF7C80"/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zh-CN" altLang="en-US" sz="3600">
                  <a:ea typeface="华文彩云" pitchFamily="2" charset="-122"/>
                </a:rPr>
                <a:t>问题</a:t>
              </a:r>
            </a:p>
          </p:txBody>
        </p:sp>
      </p:grp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292725" y="692150"/>
            <a:ext cx="25209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8KX8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635375" y="692150"/>
            <a:ext cx="25209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/>
              <a:t>存储容量：</a:t>
            </a:r>
            <a:r>
              <a:rPr lang="en-US" altLang="zh-CN" sz="2400"/>
              <a:t>?</a:t>
            </a:r>
            <a:endParaRPr lang="zh-CN" altLang="en-US" sz="2400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835150" y="1268413"/>
            <a:ext cx="6337300" cy="5184775"/>
          </a:xfrm>
          <a:prstGeom prst="rect">
            <a:avLst/>
          </a:prstGeom>
          <a:noFill/>
          <a:ln w="19050" algn="ctr">
            <a:solidFill>
              <a:srgbClr val="FF33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781800" y="6477000"/>
            <a:ext cx="2362200" cy="381000"/>
          </a:xfrm>
        </p:spPr>
        <p:txBody>
          <a:bodyPr/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ROM</a:t>
            </a:r>
            <a:r>
              <a:rPr lang="zh-CN" altLang="en-US" sz="20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实现全减器</a:t>
            </a:r>
          </a:p>
        </p:txBody>
      </p:sp>
      <p:sp>
        <p:nvSpPr>
          <p:cNvPr id="453635" name="Rectangle 3"/>
          <p:cNvSpPr>
            <a:spLocks noChangeArrowheads="1"/>
          </p:cNvSpPr>
          <p:nvPr/>
        </p:nvSpPr>
        <p:spPr bwMode="auto">
          <a:xfrm>
            <a:off x="2627313" y="260350"/>
            <a:ext cx="32004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latin typeface="Times New Roman" pitchFamily="18" charset="0"/>
              </a:rPr>
              <a:t>用</a:t>
            </a:r>
            <a:r>
              <a:rPr kumimoji="1" lang="en-US" altLang="zh-CN">
                <a:latin typeface="Times New Roman" pitchFamily="18" charset="0"/>
              </a:rPr>
              <a:t>ROM</a:t>
            </a:r>
            <a:r>
              <a:rPr kumimoji="1" lang="zh-CN" altLang="en-US">
                <a:latin typeface="Times New Roman" pitchFamily="18" charset="0"/>
              </a:rPr>
              <a:t>实现全减器。    </a:t>
            </a:r>
          </a:p>
        </p:txBody>
      </p:sp>
      <p:graphicFrame>
        <p:nvGraphicFramePr>
          <p:cNvPr id="453639" name="Group 7"/>
          <p:cNvGraphicFramePr>
            <a:graphicFrameLocks noGrp="1"/>
          </p:cNvGraphicFramePr>
          <p:nvPr/>
        </p:nvGraphicFramePr>
        <p:xfrm>
          <a:off x="152400" y="990600"/>
          <a:ext cx="3429000" cy="3036888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  <a:r>
                        <a:rPr kumimoji="0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i-1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  <a:r>
                        <a:rPr kumimoji="0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2" name="Group 76"/>
          <p:cNvGrpSpPr>
            <a:grpSpLocks/>
          </p:cNvGrpSpPr>
          <p:nvPr/>
        </p:nvGrpSpPr>
        <p:grpSpPr bwMode="auto">
          <a:xfrm>
            <a:off x="2311400" y="1287463"/>
            <a:ext cx="1066800" cy="2767012"/>
            <a:chOff x="1456" y="811"/>
            <a:chExt cx="672" cy="1743"/>
          </a:xfrm>
        </p:grpSpPr>
        <p:sp>
          <p:nvSpPr>
            <p:cNvPr id="11492" name="Text Box 77"/>
            <p:cNvSpPr txBox="1">
              <a:spLocks noChangeArrowheads="1"/>
            </p:cNvSpPr>
            <p:nvPr/>
          </p:nvSpPr>
          <p:spPr bwMode="auto">
            <a:xfrm>
              <a:off x="1456" y="811"/>
              <a:ext cx="223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1493" name="Text Box 78"/>
            <p:cNvSpPr txBox="1">
              <a:spLocks noChangeArrowheads="1"/>
            </p:cNvSpPr>
            <p:nvPr/>
          </p:nvSpPr>
          <p:spPr bwMode="auto">
            <a:xfrm>
              <a:off x="1473" y="1012"/>
              <a:ext cx="223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solidFill>
                    <a:srgbClr val="0000FF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1494" name="Text Box 79"/>
            <p:cNvSpPr txBox="1">
              <a:spLocks noChangeArrowheads="1"/>
            </p:cNvSpPr>
            <p:nvPr/>
          </p:nvSpPr>
          <p:spPr bwMode="auto">
            <a:xfrm>
              <a:off x="1473" y="1266"/>
              <a:ext cx="223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solidFill>
                    <a:srgbClr val="0000FF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1495" name="Text Box 80"/>
            <p:cNvSpPr txBox="1">
              <a:spLocks noChangeArrowheads="1"/>
            </p:cNvSpPr>
            <p:nvPr/>
          </p:nvSpPr>
          <p:spPr bwMode="auto">
            <a:xfrm>
              <a:off x="1473" y="1477"/>
              <a:ext cx="223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1496" name="Text Box 81"/>
            <p:cNvSpPr txBox="1">
              <a:spLocks noChangeArrowheads="1"/>
            </p:cNvSpPr>
            <p:nvPr/>
          </p:nvSpPr>
          <p:spPr bwMode="auto">
            <a:xfrm>
              <a:off x="1473" y="1688"/>
              <a:ext cx="223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solidFill>
                    <a:srgbClr val="0000FF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1497" name="Text Box 82"/>
            <p:cNvSpPr txBox="1">
              <a:spLocks noChangeArrowheads="1"/>
            </p:cNvSpPr>
            <p:nvPr/>
          </p:nvSpPr>
          <p:spPr bwMode="auto">
            <a:xfrm>
              <a:off x="1473" y="1899"/>
              <a:ext cx="223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1498" name="Text Box 83"/>
            <p:cNvSpPr txBox="1">
              <a:spLocks noChangeArrowheads="1"/>
            </p:cNvSpPr>
            <p:nvPr/>
          </p:nvSpPr>
          <p:spPr bwMode="auto">
            <a:xfrm>
              <a:off x="1473" y="2110"/>
              <a:ext cx="223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1499" name="Text Box 84"/>
            <p:cNvSpPr txBox="1">
              <a:spLocks noChangeArrowheads="1"/>
            </p:cNvSpPr>
            <p:nvPr/>
          </p:nvSpPr>
          <p:spPr bwMode="auto">
            <a:xfrm>
              <a:off x="1473" y="2294"/>
              <a:ext cx="223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solidFill>
                    <a:srgbClr val="0000FF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1500" name="Text Box 85"/>
            <p:cNvSpPr txBox="1">
              <a:spLocks noChangeArrowheads="1"/>
            </p:cNvSpPr>
            <p:nvPr/>
          </p:nvSpPr>
          <p:spPr bwMode="auto">
            <a:xfrm>
              <a:off x="1888" y="811"/>
              <a:ext cx="223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1501" name="Text Box 86"/>
            <p:cNvSpPr txBox="1">
              <a:spLocks noChangeArrowheads="1"/>
            </p:cNvSpPr>
            <p:nvPr/>
          </p:nvSpPr>
          <p:spPr bwMode="auto">
            <a:xfrm>
              <a:off x="1905" y="1012"/>
              <a:ext cx="223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solidFill>
                    <a:srgbClr val="0000FF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1502" name="Text Box 87"/>
            <p:cNvSpPr txBox="1">
              <a:spLocks noChangeArrowheads="1"/>
            </p:cNvSpPr>
            <p:nvPr/>
          </p:nvSpPr>
          <p:spPr bwMode="auto">
            <a:xfrm>
              <a:off x="1905" y="1266"/>
              <a:ext cx="223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solidFill>
                    <a:srgbClr val="0000FF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1503" name="Text Box 88"/>
            <p:cNvSpPr txBox="1">
              <a:spLocks noChangeArrowheads="1"/>
            </p:cNvSpPr>
            <p:nvPr/>
          </p:nvSpPr>
          <p:spPr bwMode="auto">
            <a:xfrm>
              <a:off x="1905" y="1477"/>
              <a:ext cx="223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solidFill>
                    <a:srgbClr val="0000FF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1504" name="Text Box 89"/>
            <p:cNvSpPr txBox="1">
              <a:spLocks noChangeArrowheads="1"/>
            </p:cNvSpPr>
            <p:nvPr/>
          </p:nvSpPr>
          <p:spPr bwMode="auto">
            <a:xfrm>
              <a:off x="1905" y="1688"/>
              <a:ext cx="223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1505" name="Text Box 90"/>
            <p:cNvSpPr txBox="1">
              <a:spLocks noChangeArrowheads="1"/>
            </p:cNvSpPr>
            <p:nvPr/>
          </p:nvSpPr>
          <p:spPr bwMode="auto">
            <a:xfrm>
              <a:off x="1905" y="1899"/>
              <a:ext cx="223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1506" name="Text Box 91"/>
            <p:cNvSpPr txBox="1">
              <a:spLocks noChangeArrowheads="1"/>
            </p:cNvSpPr>
            <p:nvPr/>
          </p:nvSpPr>
          <p:spPr bwMode="auto">
            <a:xfrm>
              <a:off x="1905" y="2110"/>
              <a:ext cx="223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1507" name="Text Box 92"/>
            <p:cNvSpPr txBox="1">
              <a:spLocks noChangeArrowheads="1"/>
            </p:cNvSpPr>
            <p:nvPr/>
          </p:nvSpPr>
          <p:spPr bwMode="auto">
            <a:xfrm>
              <a:off x="1896" y="2304"/>
              <a:ext cx="223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solidFill>
                    <a:srgbClr val="0000FF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aphicFrame>
        <p:nvGraphicFramePr>
          <p:cNvPr id="453725" name="Object 93"/>
          <p:cNvGraphicFramePr>
            <a:graphicFrameLocks noChangeAspect="1"/>
          </p:cNvGraphicFramePr>
          <p:nvPr/>
        </p:nvGraphicFramePr>
        <p:xfrm>
          <a:off x="3886200" y="914400"/>
          <a:ext cx="476726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3" imgW="2717640" imgH="241200" progId="Equation.3">
                  <p:embed/>
                </p:oleObj>
              </mc:Choice>
              <mc:Fallback>
                <p:oleObj name="Equation" r:id="rId3" imgW="2717640" imgH="241200" progId="Equation.3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914400"/>
                        <a:ext cx="4767263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726" name="Object 94"/>
          <p:cNvGraphicFramePr>
            <a:graphicFrameLocks noChangeAspect="1"/>
          </p:cNvGraphicFramePr>
          <p:nvPr/>
        </p:nvGraphicFramePr>
        <p:xfrm>
          <a:off x="3886200" y="1371600"/>
          <a:ext cx="24955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Equation" r:id="rId5" imgW="1422360" imgH="228600" progId="Equation.3">
                  <p:embed/>
                </p:oleObj>
              </mc:Choice>
              <mc:Fallback>
                <p:oleObj name="Equation" r:id="rId5" imgW="1422360" imgH="228600" progId="Equation.3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371600"/>
                        <a:ext cx="24955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727" name="Object 95"/>
          <p:cNvGraphicFramePr>
            <a:graphicFrameLocks noChangeAspect="1"/>
          </p:cNvGraphicFramePr>
          <p:nvPr/>
        </p:nvGraphicFramePr>
        <p:xfrm>
          <a:off x="3886200" y="1752600"/>
          <a:ext cx="47450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Equation" r:id="rId7" imgW="2705040" imgH="241200" progId="Equation.3">
                  <p:embed/>
                </p:oleObj>
              </mc:Choice>
              <mc:Fallback>
                <p:oleObj name="Equation" r:id="rId7" imgW="2705040" imgH="241200" progId="Equation.3">
                  <p:embed/>
                  <p:pic>
                    <p:nvPicPr>
                      <p:cNvPr id="0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752600"/>
                        <a:ext cx="4745038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728" name="Object 96"/>
          <p:cNvGraphicFramePr>
            <a:graphicFrameLocks noChangeAspect="1"/>
          </p:cNvGraphicFramePr>
          <p:nvPr/>
        </p:nvGraphicFramePr>
        <p:xfrm>
          <a:off x="3897313" y="2209800"/>
          <a:ext cx="24733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Equation" r:id="rId9" imgW="1409400" imgH="228600" progId="Equation.3">
                  <p:embed/>
                </p:oleObj>
              </mc:Choice>
              <mc:Fallback>
                <p:oleObj name="Equation" r:id="rId9" imgW="1409400" imgH="228600" progId="Equation.3">
                  <p:embed/>
                  <p:pic>
                    <p:nvPicPr>
                      <p:cNvPr id="0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7313" y="2209800"/>
                        <a:ext cx="24733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729" name="Group 97"/>
          <p:cNvGraphicFramePr>
            <a:graphicFrameLocks noGrp="1"/>
          </p:cNvGraphicFramePr>
          <p:nvPr/>
        </p:nvGraphicFramePr>
        <p:xfrm>
          <a:off x="4419600" y="3124200"/>
          <a:ext cx="2378075" cy="2705100"/>
        </p:xfrm>
        <a:graphic>
          <a:graphicData uri="http://schemas.openxmlformats.org/drawingml/2006/table">
            <a:tbl>
              <a:tblPr/>
              <a:tblGrid>
                <a:gridCol w="20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70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51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53873" name="Text Box 241"/>
          <p:cNvSpPr txBox="1">
            <a:spLocks noChangeArrowheads="1"/>
          </p:cNvSpPr>
          <p:nvPr/>
        </p:nvSpPr>
        <p:spPr bwMode="auto">
          <a:xfrm>
            <a:off x="6205538" y="5826125"/>
            <a:ext cx="677862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 sz="1800">
                <a:latin typeface="Times New Roman" pitchFamily="18" charset="0"/>
              </a:rPr>
              <a:t>D</a:t>
            </a:r>
            <a:r>
              <a:rPr kumimoji="1" lang="en-US" altLang="zh-CN" sz="1800" baseline="-25000">
                <a:latin typeface="Times New Roman" pitchFamily="18" charset="0"/>
              </a:rPr>
              <a:t>i  </a:t>
            </a:r>
            <a:r>
              <a:rPr kumimoji="1" lang="en-US" altLang="zh-CN" sz="1800">
                <a:latin typeface="Times New Roman" pitchFamily="18" charset="0"/>
              </a:rPr>
              <a:t>C</a:t>
            </a:r>
            <a:r>
              <a:rPr kumimoji="1" lang="en-US" altLang="zh-CN" sz="1800" baseline="-25000">
                <a:latin typeface="Times New Roman" pitchFamily="18" charset="0"/>
              </a:rPr>
              <a:t>i</a:t>
            </a:r>
          </a:p>
        </p:txBody>
      </p:sp>
      <p:grpSp>
        <p:nvGrpSpPr>
          <p:cNvPr id="3" name="Group 242"/>
          <p:cNvGrpSpPr>
            <a:grpSpLocks/>
          </p:cNvGrpSpPr>
          <p:nvPr/>
        </p:nvGrpSpPr>
        <p:grpSpPr bwMode="auto">
          <a:xfrm>
            <a:off x="4176713" y="5853113"/>
            <a:ext cx="2286000" cy="366712"/>
            <a:chOff x="2448" y="3696"/>
            <a:chExt cx="1440" cy="231"/>
          </a:xfrm>
        </p:grpSpPr>
        <p:sp>
          <p:nvSpPr>
            <p:cNvPr id="11488" name="Text Box 243"/>
            <p:cNvSpPr txBox="1">
              <a:spLocks noChangeArrowheads="1"/>
            </p:cNvSpPr>
            <p:nvPr/>
          </p:nvSpPr>
          <p:spPr bwMode="auto">
            <a:xfrm>
              <a:off x="2448" y="3696"/>
              <a:ext cx="1440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 sz="1800">
                  <a:latin typeface="Times New Roman" pitchFamily="18" charset="0"/>
                </a:rPr>
                <a:t>A</a:t>
              </a:r>
              <a:r>
                <a:rPr kumimoji="1" lang="en-US" altLang="zh-CN" sz="1800" baseline="-25000">
                  <a:latin typeface="Times New Roman" pitchFamily="18" charset="0"/>
                </a:rPr>
                <a:t>i</a:t>
              </a:r>
              <a:r>
                <a:rPr kumimoji="1" lang="en-US" altLang="zh-CN" sz="1800">
                  <a:latin typeface="Times New Roman" pitchFamily="18" charset="0"/>
                </a:rPr>
                <a:t> A</a:t>
              </a:r>
              <a:r>
                <a:rPr kumimoji="1" lang="en-US" altLang="zh-CN" sz="1800" baseline="-25000">
                  <a:latin typeface="Times New Roman" pitchFamily="18" charset="0"/>
                </a:rPr>
                <a:t>i  </a:t>
              </a:r>
              <a:r>
                <a:rPr kumimoji="1" lang="en-US" altLang="zh-CN" sz="1800">
                  <a:latin typeface="Times New Roman" pitchFamily="18" charset="0"/>
                </a:rPr>
                <a:t>B</a:t>
              </a:r>
              <a:r>
                <a:rPr kumimoji="1" lang="en-US" altLang="zh-CN" sz="1800" baseline="-25000">
                  <a:latin typeface="Times New Roman" pitchFamily="18" charset="0"/>
                </a:rPr>
                <a:t>i</a:t>
              </a:r>
              <a:r>
                <a:rPr kumimoji="1" lang="en-US" altLang="zh-CN" sz="1800">
                  <a:latin typeface="Times New Roman" pitchFamily="18" charset="0"/>
                </a:rPr>
                <a:t> B</a:t>
              </a:r>
              <a:r>
                <a:rPr kumimoji="1" lang="en-US" altLang="zh-CN" sz="1800" baseline="-25000">
                  <a:latin typeface="Times New Roman" pitchFamily="18" charset="0"/>
                </a:rPr>
                <a:t>i</a:t>
              </a:r>
              <a:r>
                <a:rPr kumimoji="1" lang="en-US" altLang="zh-CN" sz="1800">
                  <a:latin typeface="Times New Roman" pitchFamily="18" charset="0"/>
                </a:rPr>
                <a:t> C</a:t>
              </a:r>
              <a:r>
                <a:rPr kumimoji="1" lang="en-US" altLang="zh-CN" sz="1800" baseline="-25000">
                  <a:latin typeface="Times New Roman" pitchFamily="18" charset="0"/>
                </a:rPr>
                <a:t>i-1</a:t>
              </a:r>
              <a:r>
                <a:rPr kumimoji="1" lang="en-US" altLang="zh-CN" sz="1800">
                  <a:latin typeface="Times New Roman" pitchFamily="18" charset="0"/>
                </a:rPr>
                <a:t> C</a:t>
              </a:r>
              <a:r>
                <a:rPr kumimoji="1" lang="en-US" altLang="zh-CN" sz="1800" baseline="-25000">
                  <a:latin typeface="Times New Roman" pitchFamily="18" charset="0"/>
                </a:rPr>
                <a:t>i-1</a:t>
              </a:r>
            </a:p>
          </p:txBody>
        </p:sp>
        <p:sp>
          <p:nvSpPr>
            <p:cNvPr id="11489" name="Line 244"/>
            <p:cNvSpPr>
              <a:spLocks noChangeShapeType="1"/>
            </p:cNvSpPr>
            <p:nvPr/>
          </p:nvSpPr>
          <p:spPr bwMode="auto">
            <a:xfrm>
              <a:off x="2757" y="3705"/>
              <a:ext cx="1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490" name="Line 245"/>
            <p:cNvSpPr>
              <a:spLocks noChangeShapeType="1"/>
            </p:cNvSpPr>
            <p:nvPr/>
          </p:nvSpPr>
          <p:spPr bwMode="auto">
            <a:xfrm>
              <a:off x="3102" y="3707"/>
              <a:ext cx="1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491" name="Line 246"/>
            <p:cNvSpPr>
              <a:spLocks noChangeShapeType="1"/>
            </p:cNvSpPr>
            <p:nvPr/>
          </p:nvSpPr>
          <p:spPr bwMode="auto">
            <a:xfrm>
              <a:off x="3506" y="3705"/>
              <a:ext cx="1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4" name="Group 247"/>
          <p:cNvGrpSpPr>
            <a:grpSpLocks/>
          </p:cNvGrpSpPr>
          <p:nvPr/>
        </p:nvGrpSpPr>
        <p:grpSpPr bwMode="auto">
          <a:xfrm>
            <a:off x="4286250" y="3325813"/>
            <a:ext cx="1592263" cy="2243137"/>
            <a:chOff x="2844" y="1471"/>
            <a:chExt cx="1003" cy="1413"/>
          </a:xfrm>
        </p:grpSpPr>
        <p:graphicFrame>
          <p:nvGraphicFramePr>
            <p:cNvPr id="11270" name="Object 248"/>
            <p:cNvGraphicFramePr>
              <a:graphicFrameLocks noChangeAspect="1"/>
            </p:cNvGraphicFramePr>
            <p:nvPr/>
          </p:nvGraphicFramePr>
          <p:xfrm>
            <a:off x="2844" y="2092"/>
            <a:ext cx="7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5" name="Equation" r:id="rId11" imgW="114120" imgH="215640" progId="Equation.3">
                    <p:embed/>
                  </p:oleObj>
                </mc:Choice>
                <mc:Fallback>
                  <p:oleObj name="Equation" r:id="rId11" imgW="114120" imgH="215640" progId="Equation.3">
                    <p:embed/>
                    <p:pic>
                      <p:nvPicPr>
                        <p:cNvPr id="0" name="Object 2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4" y="2092"/>
                          <a:ext cx="72" cy="1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00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64" name="Oval 249"/>
            <p:cNvSpPr>
              <a:spLocks noChangeArrowheads="1"/>
            </p:cNvSpPr>
            <p:nvPr/>
          </p:nvSpPr>
          <p:spPr bwMode="auto">
            <a:xfrm>
              <a:off x="3148" y="1471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465" name="Oval 250"/>
            <p:cNvSpPr>
              <a:spLocks noChangeArrowheads="1"/>
            </p:cNvSpPr>
            <p:nvPr/>
          </p:nvSpPr>
          <p:spPr bwMode="auto">
            <a:xfrm>
              <a:off x="3461" y="1471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466" name="Oval 251"/>
            <p:cNvSpPr>
              <a:spLocks noChangeArrowheads="1"/>
            </p:cNvSpPr>
            <p:nvPr/>
          </p:nvSpPr>
          <p:spPr bwMode="auto">
            <a:xfrm>
              <a:off x="3772" y="1471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467" name="Oval 252"/>
            <p:cNvSpPr>
              <a:spLocks noChangeArrowheads="1"/>
            </p:cNvSpPr>
            <p:nvPr/>
          </p:nvSpPr>
          <p:spPr bwMode="auto">
            <a:xfrm>
              <a:off x="3148" y="1663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468" name="Oval 253"/>
            <p:cNvSpPr>
              <a:spLocks noChangeArrowheads="1"/>
            </p:cNvSpPr>
            <p:nvPr/>
          </p:nvSpPr>
          <p:spPr bwMode="auto">
            <a:xfrm>
              <a:off x="3456" y="1663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469" name="Oval 254"/>
            <p:cNvSpPr>
              <a:spLocks noChangeArrowheads="1"/>
            </p:cNvSpPr>
            <p:nvPr/>
          </p:nvSpPr>
          <p:spPr bwMode="auto">
            <a:xfrm>
              <a:off x="3610" y="1672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470" name="Oval 255"/>
            <p:cNvSpPr>
              <a:spLocks noChangeArrowheads="1"/>
            </p:cNvSpPr>
            <p:nvPr/>
          </p:nvSpPr>
          <p:spPr bwMode="auto">
            <a:xfrm>
              <a:off x="3148" y="1855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471" name="Oval 256"/>
            <p:cNvSpPr>
              <a:spLocks noChangeArrowheads="1"/>
            </p:cNvSpPr>
            <p:nvPr/>
          </p:nvSpPr>
          <p:spPr bwMode="auto">
            <a:xfrm>
              <a:off x="3294" y="1864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472" name="Oval 257"/>
            <p:cNvSpPr>
              <a:spLocks noChangeArrowheads="1"/>
            </p:cNvSpPr>
            <p:nvPr/>
          </p:nvSpPr>
          <p:spPr bwMode="auto">
            <a:xfrm>
              <a:off x="3772" y="1855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473" name="Oval 258"/>
            <p:cNvSpPr>
              <a:spLocks noChangeArrowheads="1"/>
            </p:cNvSpPr>
            <p:nvPr/>
          </p:nvSpPr>
          <p:spPr bwMode="auto">
            <a:xfrm>
              <a:off x="3138" y="2056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474" name="Oval 259"/>
            <p:cNvSpPr>
              <a:spLocks noChangeArrowheads="1"/>
            </p:cNvSpPr>
            <p:nvPr/>
          </p:nvSpPr>
          <p:spPr bwMode="auto">
            <a:xfrm>
              <a:off x="3295" y="2047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475" name="Oval 260"/>
            <p:cNvSpPr>
              <a:spLocks noChangeArrowheads="1"/>
            </p:cNvSpPr>
            <p:nvPr/>
          </p:nvSpPr>
          <p:spPr bwMode="auto">
            <a:xfrm>
              <a:off x="3610" y="2057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476" name="Oval 261"/>
            <p:cNvSpPr>
              <a:spLocks noChangeArrowheads="1"/>
            </p:cNvSpPr>
            <p:nvPr/>
          </p:nvSpPr>
          <p:spPr bwMode="auto">
            <a:xfrm>
              <a:off x="2996" y="2451"/>
              <a:ext cx="93" cy="53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477" name="Oval 262"/>
            <p:cNvSpPr>
              <a:spLocks noChangeArrowheads="1"/>
            </p:cNvSpPr>
            <p:nvPr/>
          </p:nvSpPr>
          <p:spPr bwMode="auto">
            <a:xfrm>
              <a:off x="3456" y="2440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478" name="Oval 263"/>
            <p:cNvSpPr>
              <a:spLocks noChangeArrowheads="1"/>
            </p:cNvSpPr>
            <p:nvPr/>
          </p:nvSpPr>
          <p:spPr bwMode="auto">
            <a:xfrm>
              <a:off x="3601" y="2440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479" name="Oval 264"/>
            <p:cNvSpPr>
              <a:spLocks noChangeArrowheads="1"/>
            </p:cNvSpPr>
            <p:nvPr/>
          </p:nvSpPr>
          <p:spPr bwMode="auto">
            <a:xfrm>
              <a:off x="3013" y="2248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480" name="Oval 265"/>
            <p:cNvSpPr>
              <a:spLocks noChangeArrowheads="1"/>
            </p:cNvSpPr>
            <p:nvPr/>
          </p:nvSpPr>
          <p:spPr bwMode="auto">
            <a:xfrm>
              <a:off x="3461" y="2239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481" name="Oval 266"/>
            <p:cNvSpPr>
              <a:spLocks noChangeArrowheads="1"/>
            </p:cNvSpPr>
            <p:nvPr/>
          </p:nvSpPr>
          <p:spPr bwMode="auto">
            <a:xfrm>
              <a:off x="3772" y="2239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482" name="Oval 267"/>
            <p:cNvSpPr>
              <a:spLocks noChangeArrowheads="1"/>
            </p:cNvSpPr>
            <p:nvPr/>
          </p:nvSpPr>
          <p:spPr bwMode="auto">
            <a:xfrm>
              <a:off x="2988" y="2641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483" name="Oval 268"/>
            <p:cNvSpPr>
              <a:spLocks noChangeArrowheads="1"/>
            </p:cNvSpPr>
            <p:nvPr/>
          </p:nvSpPr>
          <p:spPr bwMode="auto">
            <a:xfrm>
              <a:off x="3299" y="2632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484" name="Oval 269"/>
            <p:cNvSpPr>
              <a:spLocks noChangeArrowheads="1"/>
            </p:cNvSpPr>
            <p:nvPr/>
          </p:nvSpPr>
          <p:spPr bwMode="auto">
            <a:xfrm>
              <a:off x="3772" y="2623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485" name="Oval 270"/>
            <p:cNvSpPr>
              <a:spLocks noChangeArrowheads="1"/>
            </p:cNvSpPr>
            <p:nvPr/>
          </p:nvSpPr>
          <p:spPr bwMode="auto">
            <a:xfrm>
              <a:off x="3015" y="2815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486" name="Oval 271"/>
            <p:cNvSpPr>
              <a:spLocks noChangeArrowheads="1"/>
            </p:cNvSpPr>
            <p:nvPr/>
          </p:nvSpPr>
          <p:spPr bwMode="auto">
            <a:xfrm>
              <a:off x="3294" y="2806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487" name="Oval 272"/>
            <p:cNvSpPr>
              <a:spLocks noChangeArrowheads="1"/>
            </p:cNvSpPr>
            <p:nvPr/>
          </p:nvSpPr>
          <p:spPr bwMode="auto">
            <a:xfrm>
              <a:off x="3600" y="2815"/>
              <a:ext cx="75" cy="6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5" name="Group 273"/>
          <p:cNvGrpSpPr>
            <a:grpSpLocks/>
          </p:cNvGrpSpPr>
          <p:nvPr/>
        </p:nvGrpSpPr>
        <p:grpSpPr bwMode="auto">
          <a:xfrm>
            <a:off x="6248400" y="3643313"/>
            <a:ext cx="388938" cy="1985962"/>
            <a:chOff x="3936" y="2295"/>
            <a:chExt cx="245" cy="1251"/>
          </a:xfrm>
        </p:grpSpPr>
        <p:grpSp>
          <p:nvGrpSpPr>
            <p:cNvPr id="11440" name="Group 274"/>
            <p:cNvGrpSpPr>
              <a:grpSpLocks/>
            </p:cNvGrpSpPr>
            <p:nvPr/>
          </p:nvGrpSpPr>
          <p:grpSpPr bwMode="auto">
            <a:xfrm>
              <a:off x="4068" y="2674"/>
              <a:ext cx="98" cy="96"/>
              <a:chOff x="3118" y="3984"/>
              <a:chExt cx="98" cy="96"/>
            </a:xfrm>
          </p:grpSpPr>
          <p:sp>
            <p:nvSpPr>
              <p:cNvPr id="11462" name="Line 275"/>
              <p:cNvSpPr>
                <a:spLocks noChangeShapeType="1"/>
              </p:cNvSpPr>
              <p:nvPr/>
            </p:nvSpPr>
            <p:spPr bwMode="auto">
              <a:xfrm flipH="1">
                <a:off x="3118" y="3984"/>
                <a:ext cx="98" cy="91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1463" name="Line 276"/>
              <p:cNvSpPr>
                <a:spLocks noChangeShapeType="1"/>
              </p:cNvSpPr>
              <p:nvPr/>
            </p:nvSpPr>
            <p:spPr bwMode="auto">
              <a:xfrm>
                <a:off x="3120" y="3984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11441" name="Group 277"/>
            <p:cNvGrpSpPr>
              <a:grpSpLocks/>
            </p:cNvGrpSpPr>
            <p:nvPr/>
          </p:nvGrpSpPr>
          <p:grpSpPr bwMode="auto">
            <a:xfrm>
              <a:off x="4060" y="2295"/>
              <a:ext cx="98" cy="96"/>
              <a:chOff x="3118" y="3984"/>
              <a:chExt cx="98" cy="96"/>
            </a:xfrm>
          </p:grpSpPr>
          <p:sp>
            <p:nvSpPr>
              <p:cNvPr id="11460" name="Line 278"/>
              <p:cNvSpPr>
                <a:spLocks noChangeShapeType="1"/>
              </p:cNvSpPr>
              <p:nvPr/>
            </p:nvSpPr>
            <p:spPr bwMode="auto">
              <a:xfrm flipH="1">
                <a:off x="3118" y="3984"/>
                <a:ext cx="98" cy="91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1461" name="Line 279"/>
              <p:cNvSpPr>
                <a:spLocks noChangeShapeType="1"/>
              </p:cNvSpPr>
              <p:nvPr/>
            </p:nvSpPr>
            <p:spPr bwMode="auto">
              <a:xfrm>
                <a:off x="3120" y="3984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11442" name="Group 280"/>
            <p:cNvGrpSpPr>
              <a:grpSpLocks/>
            </p:cNvGrpSpPr>
            <p:nvPr/>
          </p:nvGrpSpPr>
          <p:grpSpPr bwMode="auto">
            <a:xfrm>
              <a:off x="3936" y="2304"/>
              <a:ext cx="98" cy="96"/>
              <a:chOff x="3118" y="3984"/>
              <a:chExt cx="98" cy="96"/>
            </a:xfrm>
          </p:grpSpPr>
          <p:sp>
            <p:nvSpPr>
              <p:cNvPr id="11458" name="Line 281"/>
              <p:cNvSpPr>
                <a:spLocks noChangeShapeType="1"/>
              </p:cNvSpPr>
              <p:nvPr/>
            </p:nvSpPr>
            <p:spPr bwMode="auto">
              <a:xfrm flipH="1">
                <a:off x="3118" y="3984"/>
                <a:ext cx="98" cy="91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1459" name="Line 282"/>
              <p:cNvSpPr>
                <a:spLocks noChangeShapeType="1"/>
              </p:cNvSpPr>
              <p:nvPr/>
            </p:nvSpPr>
            <p:spPr bwMode="auto">
              <a:xfrm>
                <a:off x="3120" y="3984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11443" name="Group 283"/>
            <p:cNvGrpSpPr>
              <a:grpSpLocks/>
            </p:cNvGrpSpPr>
            <p:nvPr/>
          </p:nvGrpSpPr>
          <p:grpSpPr bwMode="auto">
            <a:xfrm>
              <a:off x="3936" y="3447"/>
              <a:ext cx="98" cy="96"/>
              <a:chOff x="3118" y="3984"/>
              <a:chExt cx="98" cy="96"/>
            </a:xfrm>
          </p:grpSpPr>
          <p:sp>
            <p:nvSpPr>
              <p:cNvPr id="11456" name="Line 284"/>
              <p:cNvSpPr>
                <a:spLocks noChangeShapeType="1"/>
              </p:cNvSpPr>
              <p:nvPr/>
            </p:nvSpPr>
            <p:spPr bwMode="auto">
              <a:xfrm flipH="1">
                <a:off x="3118" y="3984"/>
                <a:ext cx="98" cy="91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1457" name="Line 285"/>
              <p:cNvSpPr>
                <a:spLocks noChangeShapeType="1"/>
              </p:cNvSpPr>
              <p:nvPr/>
            </p:nvSpPr>
            <p:spPr bwMode="auto">
              <a:xfrm>
                <a:off x="3120" y="3984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11444" name="Group 286"/>
            <p:cNvGrpSpPr>
              <a:grpSpLocks/>
            </p:cNvGrpSpPr>
            <p:nvPr/>
          </p:nvGrpSpPr>
          <p:grpSpPr bwMode="auto">
            <a:xfrm>
              <a:off x="4060" y="2497"/>
              <a:ext cx="98" cy="96"/>
              <a:chOff x="3118" y="3984"/>
              <a:chExt cx="98" cy="96"/>
            </a:xfrm>
          </p:grpSpPr>
          <p:sp>
            <p:nvSpPr>
              <p:cNvPr id="11454" name="Line 287"/>
              <p:cNvSpPr>
                <a:spLocks noChangeShapeType="1"/>
              </p:cNvSpPr>
              <p:nvPr/>
            </p:nvSpPr>
            <p:spPr bwMode="auto">
              <a:xfrm flipH="1">
                <a:off x="3118" y="3984"/>
                <a:ext cx="98" cy="91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1455" name="Line 288"/>
              <p:cNvSpPr>
                <a:spLocks noChangeShapeType="1"/>
              </p:cNvSpPr>
              <p:nvPr/>
            </p:nvSpPr>
            <p:spPr bwMode="auto">
              <a:xfrm>
                <a:off x="3120" y="3984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11445" name="Group 289"/>
            <p:cNvGrpSpPr>
              <a:grpSpLocks/>
            </p:cNvGrpSpPr>
            <p:nvPr/>
          </p:nvGrpSpPr>
          <p:grpSpPr bwMode="auto">
            <a:xfrm>
              <a:off x="3936" y="2496"/>
              <a:ext cx="98" cy="96"/>
              <a:chOff x="3118" y="3984"/>
              <a:chExt cx="98" cy="96"/>
            </a:xfrm>
          </p:grpSpPr>
          <p:sp>
            <p:nvSpPr>
              <p:cNvPr id="11452" name="Line 290"/>
              <p:cNvSpPr>
                <a:spLocks noChangeShapeType="1"/>
              </p:cNvSpPr>
              <p:nvPr/>
            </p:nvSpPr>
            <p:spPr bwMode="auto">
              <a:xfrm flipH="1">
                <a:off x="3118" y="3984"/>
                <a:ext cx="98" cy="91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1453" name="Line 291"/>
              <p:cNvSpPr>
                <a:spLocks noChangeShapeType="1"/>
              </p:cNvSpPr>
              <p:nvPr/>
            </p:nvSpPr>
            <p:spPr bwMode="auto">
              <a:xfrm>
                <a:off x="3120" y="3984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11446" name="Group 292"/>
            <p:cNvGrpSpPr>
              <a:grpSpLocks/>
            </p:cNvGrpSpPr>
            <p:nvPr/>
          </p:nvGrpSpPr>
          <p:grpSpPr bwMode="auto">
            <a:xfrm>
              <a:off x="4083" y="3450"/>
              <a:ext cx="98" cy="96"/>
              <a:chOff x="3118" y="3984"/>
              <a:chExt cx="98" cy="96"/>
            </a:xfrm>
          </p:grpSpPr>
          <p:sp>
            <p:nvSpPr>
              <p:cNvPr id="11450" name="Line 293"/>
              <p:cNvSpPr>
                <a:spLocks noChangeShapeType="1"/>
              </p:cNvSpPr>
              <p:nvPr/>
            </p:nvSpPr>
            <p:spPr bwMode="auto">
              <a:xfrm flipH="1">
                <a:off x="3118" y="3984"/>
                <a:ext cx="98" cy="91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1451" name="Line 294"/>
              <p:cNvSpPr>
                <a:spLocks noChangeShapeType="1"/>
              </p:cNvSpPr>
              <p:nvPr/>
            </p:nvSpPr>
            <p:spPr bwMode="auto">
              <a:xfrm>
                <a:off x="3120" y="3984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11447" name="Group 295"/>
            <p:cNvGrpSpPr>
              <a:grpSpLocks/>
            </p:cNvGrpSpPr>
            <p:nvPr/>
          </p:nvGrpSpPr>
          <p:grpSpPr bwMode="auto">
            <a:xfrm>
              <a:off x="3936" y="2852"/>
              <a:ext cx="98" cy="96"/>
              <a:chOff x="3118" y="3984"/>
              <a:chExt cx="98" cy="96"/>
            </a:xfrm>
          </p:grpSpPr>
          <p:sp>
            <p:nvSpPr>
              <p:cNvPr id="11448" name="Line 296"/>
              <p:cNvSpPr>
                <a:spLocks noChangeShapeType="1"/>
              </p:cNvSpPr>
              <p:nvPr/>
            </p:nvSpPr>
            <p:spPr bwMode="auto">
              <a:xfrm flipH="1">
                <a:off x="3118" y="3984"/>
                <a:ext cx="98" cy="91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1449" name="Line 297"/>
              <p:cNvSpPr>
                <a:spLocks noChangeShapeType="1"/>
              </p:cNvSpPr>
              <p:nvPr/>
            </p:nvSpPr>
            <p:spPr bwMode="auto">
              <a:xfrm>
                <a:off x="3120" y="3984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4" name="Group 298"/>
          <p:cNvGrpSpPr>
            <a:grpSpLocks/>
          </p:cNvGrpSpPr>
          <p:nvPr/>
        </p:nvGrpSpPr>
        <p:grpSpPr bwMode="auto">
          <a:xfrm>
            <a:off x="0" y="0"/>
            <a:ext cx="2498725" cy="735013"/>
            <a:chOff x="384" y="162"/>
            <a:chExt cx="1574" cy="463"/>
          </a:xfrm>
        </p:grpSpPr>
        <p:pic>
          <p:nvPicPr>
            <p:cNvPr id="11438" name="Picture 299" descr="BS00559_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1142" y="162"/>
              <a:ext cx="816" cy="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439" name="Text Box 300"/>
            <p:cNvSpPr txBox="1">
              <a:spLocks noChangeArrowheads="1"/>
            </p:cNvSpPr>
            <p:nvPr/>
          </p:nvSpPr>
          <p:spPr bwMode="auto">
            <a:xfrm>
              <a:off x="384" y="192"/>
              <a:ext cx="768" cy="404"/>
            </a:xfrm>
            <a:prstGeom prst="rect">
              <a:avLst/>
            </a:prstGeom>
            <a:gradFill rotWithShape="0">
              <a:gsLst>
                <a:gs pos="0">
                  <a:srgbClr val="76393B"/>
                </a:gs>
                <a:gs pos="100000">
                  <a:srgbClr val="FF7C80"/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zh-CN" altLang="en-US" sz="3600">
                  <a:solidFill>
                    <a:schemeClr val="bg1"/>
                  </a:solidFill>
                  <a:latin typeface="Times New Roman" pitchFamily="18" charset="0"/>
                  <a:ea typeface="华文彩云" pitchFamily="2" charset="-122"/>
                </a:rPr>
                <a:t>问题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35" grpId="0" autoUpdateAnimBg="0"/>
      <p:bldP spid="453873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>
          <a:xfrm>
            <a:off x="7467600" y="228600"/>
            <a:ext cx="1676400" cy="228600"/>
          </a:xfrm>
        </p:spPr>
        <p:txBody>
          <a:bodyPr/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20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字符发生器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8600" y="1295400"/>
            <a:ext cx="3657600" cy="396875"/>
            <a:chOff x="144" y="1152"/>
            <a:chExt cx="1728" cy="250"/>
          </a:xfrm>
        </p:grpSpPr>
        <p:sp>
          <p:nvSpPr>
            <p:cNvPr id="449540" name="Text Box 4"/>
            <p:cNvSpPr txBox="1">
              <a:spLocks noChangeArrowheads="1"/>
            </p:cNvSpPr>
            <p:nvPr/>
          </p:nvSpPr>
          <p:spPr bwMode="auto">
            <a:xfrm>
              <a:off x="144" y="1152"/>
              <a:ext cx="17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en-US" altLang="zh-CN" b="0">
                  <a:solidFill>
                    <a:srgbClr val="FF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●</a:t>
              </a:r>
              <a:r>
                <a:rPr kumimoji="1" lang="en-US" altLang="zh-CN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>
                  <a:latin typeface="Times New Roman" pitchFamily="18" charset="0"/>
                </a:rPr>
                <a:t>3</a:t>
              </a:r>
              <a:r>
                <a:rPr kumimoji="1" lang="zh-CN" altLang="en-US">
                  <a:latin typeface="Times New Roman" pitchFamily="18" charset="0"/>
                </a:rPr>
                <a:t>、字符发生器</a:t>
              </a:r>
              <a:endParaRPr kumimoji="1" lang="zh-CN" altLang="en-US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49333" name="Line 5"/>
            <p:cNvSpPr>
              <a:spLocks noChangeShapeType="1"/>
            </p:cNvSpPr>
            <p:nvPr/>
          </p:nvSpPr>
          <p:spPr bwMode="auto">
            <a:xfrm>
              <a:off x="240" y="1392"/>
              <a:ext cx="1152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</p:grpSp>
      <p:graphicFrame>
        <p:nvGraphicFramePr>
          <p:cNvPr id="449542" name="Group 6"/>
          <p:cNvGraphicFramePr>
            <a:graphicFrameLocks noGrp="1"/>
          </p:cNvGraphicFramePr>
          <p:nvPr/>
        </p:nvGraphicFramePr>
        <p:xfrm>
          <a:off x="3733800" y="2362200"/>
          <a:ext cx="1600200" cy="2376488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2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1" i="0" u="none" strike="noStrike" cap="none" normalizeH="0" baseline="-2500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●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●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●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●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●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●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●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●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●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●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●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●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●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●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●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●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●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●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●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●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49604" name="Text Box 68"/>
          <p:cNvSpPr txBox="1">
            <a:spLocks noChangeArrowheads="1"/>
          </p:cNvSpPr>
          <p:nvPr/>
        </p:nvSpPr>
        <p:spPr bwMode="auto">
          <a:xfrm>
            <a:off x="2362200" y="1981200"/>
            <a:ext cx="9144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latin typeface="Times New Roman" pitchFamily="18" charset="0"/>
              </a:rPr>
              <a:t>地址</a:t>
            </a:r>
          </a:p>
        </p:txBody>
      </p:sp>
      <p:sp>
        <p:nvSpPr>
          <p:cNvPr id="449605" name="Text Box 69"/>
          <p:cNvSpPr txBox="1">
            <a:spLocks noChangeArrowheads="1"/>
          </p:cNvSpPr>
          <p:nvPr/>
        </p:nvSpPr>
        <p:spPr bwMode="auto">
          <a:xfrm>
            <a:off x="3200400" y="381000"/>
            <a:ext cx="3276600" cy="1025525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latin typeface="Times New Roman" pitchFamily="18" charset="0"/>
              </a:rPr>
              <a:t>将字符的点阵预先存储在</a:t>
            </a:r>
            <a:r>
              <a:rPr kumimoji="1" lang="en-US" altLang="zh-CN">
                <a:latin typeface="Times New Roman" pitchFamily="18" charset="0"/>
              </a:rPr>
              <a:t>ROM</a:t>
            </a:r>
            <a:r>
              <a:rPr kumimoji="1" lang="zh-CN" altLang="en-US">
                <a:latin typeface="Times New Roman" pitchFamily="18" charset="0"/>
              </a:rPr>
              <a:t>中，需要时顺序给出地址码，将点阵逐行读出。</a:t>
            </a:r>
          </a:p>
        </p:txBody>
      </p:sp>
      <p:sp>
        <p:nvSpPr>
          <p:cNvPr id="449606" name="Text Box 70"/>
          <p:cNvSpPr txBox="1">
            <a:spLocks noChangeArrowheads="1"/>
          </p:cNvSpPr>
          <p:nvPr/>
        </p:nvSpPr>
        <p:spPr bwMode="auto">
          <a:xfrm>
            <a:off x="304800" y="2362200"/>
            <a:ext cx="3505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A</a:t>
            </a:r>
            <a:r>
              <a:rPr kumimoji="1" lang="en-US" altLang="zh-CN" baseline="-25000">
                <a:latin typeface="Times New Roman" pitchFamily="18" charset="0"/>
              </a:rPr>
              <a:t>7 </a:t>
            </a:r>
            <a:r>
              <a:rPr kumimoji="1" lang="en-US" altLang="zh-CN">
                <a:latin typeface="Times New Roman" pitchFamily="18" charset="0"/>
              </a:rPr>
              <a:t>A</a:t>
            </a:r>
            <a:r>
              <a:rPr kumimoji="1" lang="en-US" altLang="zh-CN" baseline="-25000">
                <a:latin typeface="Times New Roman" pitchFamily="18" charset="0"/>
              </a:rPr>
              <a:t>6</a:t>
            </a:r>
            <a:r>
              <a:rPr kumimoji="1" lang="en-US" altLang="zh-CN">
                <a:latin typeface="Times New Roman" pitchFamily="18" charset="0"/>
              </a:rPr>
              <a:t>A</a:t>
            </a:r>
            <a:r>
              <a:rPr kumimoji="1" lang="en-US" altLang="zh-CN" baseline="-25000">
                <a:latin typeface="Times New Roman" pitchFamily="18" charset="0"/>
              </a:rPr>
              <a:t>5</a:t>
            </a:r>
            <a:r>
              <a:rPr kumimoji="1" lang="en-US" altLang="zh-CN">
                <a:latin typeface="Times New Roman" pitchFamily="18" charset="0"/>
              </a:rPr>
              <a:t>A</a:t>
            </a:r>
            <a:r>
              <a:rPr kumimoji="1" lang="en-US" altLang="zh-CN" baseline="-25000">
                <a:latin typeface="Times New Roman" pitchFamily="18" charset="0"/>
              </a:rPr>
              <a:t>4</a:t>
            </a:r>
            <a:r>
              <a:rPr kumimoji="1" lang="en-US" altLang="zh-CN">
                <a:latin typeface="Times New Roman" pitchFamily="18" charset="0"/>
              </a:rPr>
              <a:t>A</a:t>
            </a:r>
            <a:r>
              <a:rPr kumimoji="1" lang="en-US" altLang="zh-CN" baseline="-25000">
                <a:latin typeface="Times New Roman" pitchFamily="18" charset="0"/>
              </a:rPr>
              <a:t>3</a:t>
            </a:r>
            <a:r>
              <a:rPr kumimoji="1" lang="en-US" altLang="zh-CN">
                <a:latin typeface="Times New Roman" pitchFamily="18" charset="0"/>
              </a:rPr>
              <a:t>A</a:t>
            </a:r>
            <a:r>
              <a:rPr kumimoji="1" lang="en-US" altLang="zh-CN" baseline="-25000">
                <a:latin typeface="Times New Roman" pitchFamily="18" charset="0"/>
              </a:rPr>
              <a:t>2</a:t>
            </a:r>
            <a:r>
              <a:rPr kumimoji="1" lang="en-US" altLang="zh-CN">
                <a:latin typeface="Times New Roman" pitchFamily="18" charset="0"/>
              </a:rPr>
              <a:t>A</a:t>
            </a:r>
            <a:r>
              <a:rPr kumimoji="1" lang="en-US" altLang="zh-CN" baseline="-25000">
                <a:latin typeface="Times New Roman" pitchFamily="18" charset="0"/>
              </a:rPr>
              <a:t>1</a:t>
            </a:r>
            <a:r>
              <a:rPr kumimoji="1" lang="en-US" altLang="zh-CN">
                <a:latin typeface="Times New Roman" pitchFamily="18" charset="0"/>
              </a:rPr>
              <a:t>A</a:t>
            </a:r>
            <a:r>
              <a:rPr kumimoji="1" lang="en-US" altLang="zh-CN" baseline="-25000">
                <a:latin typeface="Times New Roman" pitchFamily="18" charset="0"/>
              </a:rPr>
              <a:t>0</a:t>
            </a:r>
          </a:p>
        </p:txBody>
      </p:sp>
      <p:sp>
        <p:nvSpPr>
          <p:cNvPr id="449607" name="Text Box 71"/>
          <p:cNvSpPr txBox="1">
            <a:spLocks noChangeArrowheads="1"/>
          </p:cNvSpPr>
          <p:nvPr/>
        </p:nvSpPr>
        <p:spPr bwMode="auto">
          <a:xfrm>
            <a:off x="290513" y="2700338"/>
            <a:ext cx="3505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0   1   0   1   0   </a:t>
            </a:r>
            <a:r>
              <a:rPr kumimoji="1" lang="en-US" altLang="zh-CN">
                <a:solidFill>
                  <a:srgbClr val="00FF00"/>
                </a:solidFill>
                <a:latin typeface="Times New Roman" pitchFamily="18" charset="0"/>
              </a:rPr>
              <a:t>0   0  0</a:t>
            </a:r>
            <a:endParaRPr kumimoji="1" lang="en-US" altLang="zh-CN" baseline="-25000">
              <a:solidFill>
                <a:srgbClr val="00FF00"/>
              </a:solidFill>
              <a:latin typeface="Times New Roman" pitchFamily="18" charset="0"/>
            </a:endParaRPr>
          </a:p>
        </p:txBody>
      </p:sp>
      <p:sp>
        <p:nvSpPr>
          <p:cNvPr id="449608" name="Text Box 72"/>
          <p:cNvSpPr txBox="1">
            <a:spLocks noChangeArrowheads="1"/>
          </p:cNvSpPr>
          <p:nvPr/>
        </p:nvSpPr>
        <p:spPr bwMode="auto">
          <a:xfrm>
            <a:off x="304800" y="3024188"/>
            <a:ext cx="3505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0   1   0   1   0   </a:t>
            </a:r>
            <a:r>
              <a:rPr kumimoji="1" lang="en-US" altLang="zh-CN">
                <a:solidFill>
                  <a:srgbClr val="00FF00"/>
                </a:solidFill>
                <a:latin typeface="Times New Roman" pitchFamily="18" charset="0"/>
              </a:rPr>
              <a:t>0   0  1</a:t>
            </a:r>
            <a:endParaRPr kumimoji="1" lang="en-US" altLang="zh-CN" baseline="-25000">
              <a:solidFill>
                <a:srgbClr val="00FF00"/>
              </a:solidFill>
              <a:latin typeface="Times New Roman" pitchFamily="18" charset="0"/>
            </a:endParaRPr>
          </a:p>
        </p:txBody>
      </p:sp>
      <p:sp>
        <p:nvSpPr>
          <p:cNvPr id="449609" name="Text Box 73"/>
          <p:cNvSpPr txBox="1">
            <a:spLocks noChangeArrowheads="1"/>
          </p:cNvSpPr>
          <p:nvPr/>
        </p:nvSpPr>
        <p:spPr bwMode="auto">
          <a:xfrm>
            <a:off x="288925" y="3352800"/>
            <a:ext cx="3505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0   1   0   1   0   </a:t>
            </a:r>
            <a:r>
              <a:rPr kumimoji="1" lang="en-US" altLang="zh-CN">
                <a:solidFill>
                  <a:srgbClr val="00FF00"/>
                </a:solidFill>
                <a:latin typeface="Times New Roman" pitchFamily="18" charset="0"/>
              </a:rPr>
              <a:t>0   1  0</a:t>
            </a:r>
            <a:endParaRPr kumimoji="1" lang="en-US" altLang="zh-CN" baseline="-25000">
              <a:solidFill>
                <a:srgbClr val="00FF00"/>
              </a:solidFill>
              <a:latin typeface="Times New Roman" pitchFamily="18" charset="0"/>
            </a:endParaRPr>
          </a:p>
        </p:txBody>
      </p:sp>
      <p:sp>
        <p:nvSpPr>
          <p:cNvPr id="449610" name="Text Box 74"/>
          <p:cNvSpPr txBox="1">
            <a:spLocks noChangeArrowheads="1"/>
          </p:cNvSpPr>
          <p:nvPr/>
        </p:nvSpPr>
        <p:spPr bwMode="auto">
          <a:xfrm>
            <a:off x="292100" y="3625850"/>
            <a:ext cx="3505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0   1   0   1   0   </a:t>
            </a:r>
            <a:r>
              <a:rPr kumimoji="1" lang="en-US" altLang="zh-CN">
                <a:solidFill>
                  <a:srgbClr val="00FF00"/>
                </a:solidFill>
                <a:latin typeface="Times New Roman" pitchFamily="18" charset="0"/>
              </a:rPr>
              <a:t>0   1  1</a:t>
            </a:r>
            <a:endParaRPr kumimoji="1" lang="en-US" altLang="zh-CN" baseline="-25000">
              <a:solidFill>
                <a:srgbClr val="00FF00"/>
              </a:solidFill>
              <a:latin typeface="Times New Roman" pitchFamily="18" charset="0"/>
            </a:endParaRPr>
          </a:p>
        </p:txBody>
      </p:sp>
      <p:sp>
        <p:nvSpPr>
          <p:cNvPr id="449611" name="Text Box 75"/>
          <p:cNvSpPr txBox="1">
            <a:spLocks noChangeArrowheads="1"/>
          </p:cNvSpPr>
          <p:nvPr/>
        </p:nvSpPr>
        <p:spPr bwMode="auto">
          <a:xfrm>
            <a:off x="292100" y="3875088"/>
            <a:ext cx="3505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0   1   0   1   0   </a:t>
            </a:r>
            <a:r>
              <a:rPr kumimoji="1" lang="en-US" altLang="zh-CN">
                <a:solidFill>
                  <a:srgbClr val="00FF00"/>
                </a:solidFill>
                <a:latin typeface="Times New Roman" pitchFamily="18" charset="0"/>
              </a:rPr>
              <a:t>1   0  0</a:t>
            </a:r>
            <a:endParaRPr kumimoji="1" lang="en-US" altLang="zh-CN" baseline="-25000">
              <a:solidFill>
                <a:srgbClr val="00FF00"/>
              </a:solidFill>
              <a:latin typeface="Times New Roman" pitchFamily="18" charset="0"/>
            </a:endParaRPr>
          </a:p>
        </p:txBody>
      </p:sp>
      <p:sp>
        <p:nvSpPr>
          <p:cNvPr id="449612" name="Text Box 76"/>
          <p:cNvSpPr txBox="1">
            <a:spLocks noChangeArrowheads="1"/>
          </p:cNvSpPr>
          <p:nvPr/>
        </p:nvSpPr>
        <p:spPr bwMode="auto">
          <a:xfrm>
            <a:off x="301625" y="4114800"/>
            <a:ext cx="3505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0   1   0   1   0   </a:t>
            </a:r>
            <a:r>
              <a:rPr kumimoji="1" lang="en-US" altLang="zh-CN">
                <a:solidFill>
                  <a:srgbClr val="00FF00"/>
                </a:solidFill>
                <a:latin typeface="Times New Roman" pitchFamily="18" charset="0"/>
              </a:rPr>
              <a:t>1   0  1</a:t>
            </a:r>
            <a:endParaRPr kumimoji="1" lang="en-US" altLang="zh-CN" baseline="-25000">
              <a:solidFill>
                <a:srgbClr val="00FF00"/>
              </a:solidFill>
              <a:latin typeface="Times New Roman" pitchFamily="18" charset="0"/>
            </a:endParaRPr>
          </a:p>
        </p:txBody>
      </p:sp>
      <p:sp>
        <p:nvSpPr>
          <p:cNvPr id="449613" name="Text Box 77"/>
          <p:cNvSpPr txBox="1">
            <a:spLocks noChangeArrowheads="1"/>
          </p:cNvSpPr>
          <p:nvPr/>
        </p:nvSpPr>
        <p:spPr bwMode="auto">
          <a:xfrm>
            <a:off x="309563" y="4387850"/>
            <a:ext cx="3505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0   1   0   1   0   </a:t>
            </a:r>
            <a:r>
              <a:rPr kumimoji="1" lang="en-US" altLang="zh-CN">
                <a:solidFill>
                  <a:srgbClr val="00FF00"/>
                </a:solidFill>
                <a:latin typeface="Times New Roman" pitchFamily="18" charset="0"/>
              </a:rPr>
              <a:t>1   1  0</a:t>
            </a:r>
            <a:endParaRPr kumimoji="1" lang="en-US" altLang="zh-CN" baseline="-25000">
              <a:solidFill>
                <a:srgbClr val="00FF00"/>
              </a:solidFill>
              <a:latin typeface="Times New Roman" pitchFamily="18" charset="0"/>
            </a:endParaRPr>
          </a:p>
        </p:txBody>
      </p:sp>
      <p:graphicFrame>
        <p:nvGraphicFramePr>
          <p:cNvPr id="449614" name="Group 78"/>
          <p:cNvGraphicFramePr>
            <a:graphicFrameLocks noGrp="1"/>
          </p:cNvGraphicFramePr>
          <p:nvPr/>
        </p:nvGraphicFramePr>
        <p:xfrm>
          <a:off x="7086600" y="1295400"/>
          <a:ext cx="1436688" cy="2400300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3" name="Group 165"/>
          <p:cNvGrpSpPr>
            <a:grpSpLocks/>
          </p:cNvGrpSpPr>
          <p:nvPr/>
        </p:nvGrpSpPr>
        <p:grpSpPr bwMode="auto">
          <a:xfrm>
            <a:off x="7264400" y="1524000"/>
            <a:ext cx="1090613" cy="1952625"/>
            <a:chOff x="4528" y="576"/>
            <a:chExt cx="687" cy="1230"/>
          </a:xfrm>
        </p:grpSpPr>
        <p:sp>
          <p:nvSpPr>
            <p:cNvPr id="49312" name="Oval 166"/>
            <p:cNvSpPr>
              <a:spLocks noChangeArrowheads="1"/>
            </p:cNvSpPr>
            <p:nvPr/>
          </p:nvSpPr>
          <p:spPr bwMode="auto">
            <a:xfrm>
              <a:off x="4688" y="585"/>
              <a:ext cx="75" cy="69"/>
            </a:xfrm>
            <a:prstGeom prst="ellipse">
              <a:avLst/>
            </a:prstGeom>
            <a:solidFill>
              <a:srgbClr val="66FF33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9313" name="Oval 167"/>
            <p:cNvSpPr>
              <a:spLocks noChangeArrowheads="1"/>
            </p:cNvSpPr>
            <p:nvPr/>
          </p:nvSpPr>
          <p:spPr bwMode="auto">
            <a:xfrm>
              <a:off x="4528" y="585"/>
              <a:ext cx="75" cy="69"/>
            </a:xfrm>
            <a:prstGeom prst="ellipse">
              <a:avLst/>
            </a:prstGeom>
            <a:solidFill>
              <a:srgbClr val="66FF33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9314" name="Oval 168"/>
            <p:cNvSpPr>
              <a:spLocks noChangeArrowheads="1"/>
            </p:cNvSpPr>
            <p:nvPr/>
          </p:nvSpPr>
          <p:spPr bwMode="auto">
            <a:xfrm>
              <a:off x="4528" y="777"/>
              <a:ext cx="75" cy="69"/>
            </a:xfrm>
            <a:prstGeom prst="ellipse">
              <a:avLst/>
            </a:prstGeom>
            <a:solidFill>
              <a:srgbClr val="66FF33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9315" name="Oval 169"/>
            <p:cNvSpPr>
              <a:spLocks noChangeArrowheads="1"/>
            </p:cNvSpPr>
            <p:nvPr/>
          </p:nvSpPr>
          <p:spPr bwMode="auto">
            <a:xfrm>
              <a:off x="4848" y="576"/>
              <a:ext cx="75" cy="69"/>
            </a:xfrm>
            <a:prstGeom prst="ellipse">
              <a:avLst/>
            </a:prstGeom>
            <a:solidFill>
              <a:srgbClr val="66FF33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9316" name="Oval 170"/>
            <p:cNvSpPr>
              <a:spLocks noChangeArrowheads="1"/>
            </p:cNvSpPr>
            <p:nvPr/>
          </p:nvSpPr>
          <p:spPr bwMode="auto">
            <a:xfrm>
              <a:off x="4985" y="1161"/>
              <a:ext cx="75" cy="69"/>
            </a:xfrm>
            <a:prstGeom prst="ellipse">
              <a:avLst/>
            </a:prstGeom>
            <a:solidFill>
              <a:srgbClr val="66FF33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9317" name="Oval 171"/>
            <p:cNvSpPr>
              <a:spLocks noChangeArrowheads="1"/>
            </p:cNvSpPr>
            <p:nvPr/>
          </p:nvSpPr>
          <p:spPr bwMode="auto">
            <a:xfrm>
              <a:off x="4528" y="969"/>
              <a:ext cx="75" cy="69"/>
            </a:xfrm>
            <a:prstGeom prst="ellipse">
              <a:avLst/>
            </a:prstGeom>
            <a:solidFill>
              <a:srgbClr val="66FF33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9318" name="Oval 172"/>
            <p:cNvSpPr>
              <a:spLocks noChangeArrowheads="1"/>
            </p:cNvSpPr>
            <p:nvPr/>
          </p:nvSpPr>
          <p:spPr bwMode="auto">
            <a:xfrm>
              <a:off x="4992" y="576"/>
              <a:ext cx="75" cy="69"/>
            </a:xfrm>
            <a:prstGeom prst="ellipse">
              <a:avLst/>
            </a:prstGeom>
            <a:solidFill>
              <a:srgbClr val="66FF33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9319" name="Oval 173"/>
            <p:cNvSpPr>
              <a:spLocks noChangeArrowheads="1"/>
            </p:cNvSpPr>
            <p:nvPr/>
          </p:nvSpPr>
          <p:spPr bwMode="auto">
            <a:xfrm>
              <a:off x="5136" y="576"/>
              <a:ext cx="75" cy="69"/>
            </a:xfrm>
            <a:prstGeom prst="ellipse">
              <a:avLst/>
            </a:prstGeom>
            <a:solidFill>
              <a:srgbClr val="66FF33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9320" name="Oval 174"/>
            <p:cNvSpPr>
              <a:spLocks noChangeArrowheads="1"/>
            </p:cNvSpPr>
            <p:nvPr/>
          </p:nvSpPr>
          <p:spPr bwMode="auto">
            <a:xfrm>
              <a:off x="4528" y="1161"/>
              <a:ext cx="75" cy="69"/>
            </a:xfrm>
            <a:prstGeom prst="ellipse">
              <a:avLst/>
            </a:prstGeom>
            <a:solidFill>
              <a:srgbClr val="66FF33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9321" name="Oval 175"/>
            <p:cNvSpPr>
              <a:spLocks noChangeArrowheads="1"/>
            </p:cNvSpPr>
            <p:nvPr/>
          </p:nvSpPr>
          <p:spPr bwMode="auto">
            <a:xfrm>
              <a:off x="5122" y="970"/>
              <a:ext cx="93" cy="53"/>
            </a:xfrm>
            <a:prstGeom prst="ellipse">
              <a:avLst/>
            </a:prstGeom>
            <a:solidFill>
              <a:srgbClr val="66FF33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9322" name="Oval 176"/>
            <p:cNvSpPr>
              <a:spLocks noChangeArrowheads="1"/>
            </p:cNvSpPr>
            <p:nvPr/>
          </p:nvSpPr>
          <p:spPr bwMode="auto">
            <a:xfrm>
              <a:off x="4528" y="1545"/>
              <a:ext cx="75" cy="69"/>
            </a:xfrm>
            <a:prstGeom prst="ellipse">
              <a:avLst/>
            </a:prstGeom>
            <a:solidFill>
              <a:srgbClr val="66FF33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9323" name="Oval 177"/>
            <p:cNvSpPr>
              <a:spLocks noChangeArrowheads="1"/>
            </p:cNvSpPr>
            <p:nvPr/>
          </p:nvSpPr>
          <p:spPr bwMode="auto">
            <a:xfrm>
              <a:off x="4686" y="1161"/>
              <a:ext cx="75" cy="69"/>
            </a:xfrm>
            <a:prstGeom prst="ellipse">
              <a:avLst/>
            </a:prstGeom>
            <a:solidFill>
              <a:srgbClr val="66FF33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9324" name="Oval 178"/>
            <p:cNvSpPr>
              <a:spLocks noChangeArrowheads="1"/>
            </p:cNvSpPr>
            <p:nvPr/>
          </p:nvSpPr>
          <p:spPr bwMode="auto">
            <a:xfrm>
              <a:off x="4830" y="1161"/>
              <a:ext cx="75" cy="69"/>
            </a:xfrm>
            <a:prstGeom prst="ellipse">
              <a:avLst/>
            </a:prstGeom>
            <a:solidFill>
              <a:srgbClr val="66FF33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9325" name="Oval 179"/>
            <p:cNvSpPr>
              <a:spLocks noChangeArrowheads="1"/>
            </p:cNvSpPr>
            <p:nvPr/>
          </p:nvSpPr>
          <p:spPr bwMode="auto">
            <a:xfrm>
              <a:off x="5129" y="768"/>
              <a:ext cx="75" cy="69"/>
            </a:xfrm>
            <a:prstGeom prst="ellipse">
              <a:avLst/>
            </a:prstGeom>
            <a:solidFill>
              <a:srgbClr val="66FF33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9326" name="Oval 180"/>
            <p:cNvSpPr>
              <a:spLocks noChangeArrowheads="1"/>
            </p:cNvSpPr>
            <p:nvPr/>
          </p:nvSpPr>
          <p:spPr bwMode="auto">
            <a:xfrm>
              <a:off x="4528" y="1353"/>
              <a:ext cx="75" cy="69"/>
            </a:xfrm>
            <a:prstGeom prst="ellipse">
              <a:avLst/>
            </a:prstGeom>
            <a:solidFill>
              <a:srgbClr val="66FF33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9327" name="Oval 181"/>
            <p:cNvSpPr>
              <a:spLocks noChangeArrowheads="1"/>
            </p:cNvSpPr>
            <p:nvPr/>
          </p:nvSpPr>
          <p:spPr bwMode="auto">
            <a:xfrm>
              <a:off x="4841" y="1344"/>
              <a:ext cx="75" cy="69"/>
            </a:xfrm>
            <a:prstGeom prst="ellipse">
              <a:avLst/>
            </a:prstGeom>
            <a:solidFill>
              <a:srgbClr val="66FF33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9328" name="Oval 182"/>
            <p:cNvSpPr>
              <a:spLocks noChangeArrowheads="1"/>
            </p:cNvSpPr>
            <p:nvPr/>
          </p:nvSpPr>
          <p:spPr bwMode="auto">
            <a:xfrm>
              <a:off x="4973" y="1536"/>
              <a:ext cx="75" cy="69"/>
            </a:xfrm>
            <a:prstGeom prst="ellipse">
              <a:avLst/>
            </a:prstGeom>
            <a:solidFill>
              <a:srgbClr val="66FF33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9329" name="Oval 183"/>
            <p:cNvSpPr>
              <a:spLocks noChangeArrowheads="1"/>
            </p:cNvSpPr>
            <p:nvPr/>
          </p:nvSpPr>
          <p:spPr bwMode="auto">
            <a:xfrm>
              <a:off x="4528" y="1737"/>
              <a:ext cx="75" cy="69"/>
            </a:xfrm>
            <a:prstGeom prst="ellipse">
              <a:avLst/>
            </a:prstGeom>
            <a:solidFill>
              <a:srgbClr val="66FF33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9330" name="Oval 184"/>
            <p:cNvSpPr>
              <a:spLocks noChangeArrowheads="1"/>
            </p:cNvSpPr>
            <p:nvPr/>
          </p:nvSpPr>
          <p:spPr bwMode="auto">
            <a:xfrm>
              <a:off x="5132" y="1161"/>
              <a:ext cx="75" cy="69"/>
            </a:xfrm>
            <a:prstGeom prst="ellipse">
              <a:avLst/>
            </a:prstGeom>
            <a:solidFill>
              <a:srgbClr val="66FF33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9331" name="Oval 185"/>
            <p:cNvSpPr>
              <a:spLocks noChangeArrowheads="1"/>
            </p:cNvSpPr>
            <p:nvPr/>
          </p:nvSpPr>
          <p:spPr bwMode="auto">
            <a:xfrm>
              <a:off x="5129" y="1737"/>
              <a:ext cx="75" cy="69"/>
            </a:xfrm>
            <a:prstGeom prst="ellipse">
              <a:avLst/>
            </a:prstGeom>
            <a:solidFill>
              <a:srgbClr val="66FF33"/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449722" name="Rectangle 186"/>
          <p:cNvSpPr>
            <a:spLocks noChangeArrowheads="1"/>
          </p:cNvSpPr>
          <p:nvPr/>
        </p:nvSpPr>
        <p:spPr bwMode="auto">
          <a:xfrm>
            <a:off x="7010400" y="3657600"/>
            <a:ext cx="1600200" cy="533400"/>
          </a:xfrm>
          <a:prstGeom prst="rect">
            <a:avLst/>
          </a:prstGeom>
          <a:solidFill>
            <a:srgbClr val="E8E8E8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spcBef>
                <a:spcPct val="0"/>
              </a:spcBef>
            </a:pPr>
            <a:r>
              <a:rPr kumimoji="1" lang="zh-CN" altLang="en-US">
                <a:latin typeface="Times New Roman" pitchFamily="18" charset="0"/>
              </a:rPr>
              <a:t>输出缓冲</a:t>
            </a:r>
          </a:p>
        </p:txBody>
      </p:sp>
      <p:sp>
        <p:nvSpPr>
          <p:cNvPr id="449723" name="Rectangle 187"/>
          <p:cNvSpPr>
            <a:spLocks noChangeArrowheads="1"/>
          </p:cNvSpPr>
          <p:nvPr/>
        </p:nvSpPr>
        <p:spPr bwMode="auto">
          <a:xfrm>
            <a:off x="6535738" y="1371600"/>
            <a:ext cx="533400" cy="2209800"/>
          </a:xfrm>
          <a:prstGeom prst="rect">
            <a:avLst/>
          </a:prstGeom>
          <a:solidFill>
            <a:srgbClr val="E8E8E8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kumimoji="1" lang="zh-CN" altLang="en-US">
                <a:latin typeface="Times New Roman" pitchFamily="18" charset="0"/>
              </a:rPr>
              <a:t>行</a:t>
            </a:r>
          </a:p>
          <a:p>
            <a:r>
              <a:rPr kumimoji="1" lang="zh-CN" altLang="en-US">
                <a:latin typeface="Times New Roman" pitchFamily="18" charset="0"/>
              </a:rPr>
              <a:t>译</a:t>
            </a:r>
          </a:p>
          <a:p>
            <a:r>
              <a:rPr kumimoji="1" lang="zh-CN" altLang="en-US">
                <a:latin typeface="Times New Roman" pitchFamily="18" charset="0"/>
              </a:rPr>
              <a:t>码</a:t>
            </a:r>
          </a:p>
          <a:p>
            <a:r>
              <a:rPr kumimoji="1" lang="zh-CN" altLang="en-US">
                <a:latin typeface="Times New Roman" pitchFamily="18" charset="0"/>
              </a:rPr>
              <a:t>器</a:t>
            </a:r>
          </a:p>
        </p:txBody>
      </p:sp>
      <p:grpSp>
        <p:nvGrpSpPr>
          <p:cNvPr id="4" name="Group 188"/>
          <p:cNvGrpSpPr>
            <a:grpSpLocks/>
          </p:cNvGrpSpPr>
          <p:nvPr/>
        </p:nvGrpSpPr>
        <p:grpSpPr bwMode="auto">
          <a:xfrm>
            <a:off x="5638800" y="1828800"/>
            <a:ext cx="914400" cy="1006475"/>
            <a:chOff x="3504" y="768"/>
            <a:chExt cx="576" cy="634"/>
          </a:xfrm>
        </p:grpSpPr>
        <p:sp>
          <p:nvSpPr>
            <p:cNvPr id="49308" name="Line 189"/>
            <p:cNvSpPr>
              <a:spLocks noChangeShapeType="1"/>
            </p:cNvSpPr>
            <p:nvPr/>
          </p:nvSpPr>
          <p:spPr bwMode="auto">
            <a:xfrm>
              <a:off x="3837" y="83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9309" name="Line 190"/>
            <p:cNvSpPr>
              <a:spLocks noChangeShapeType="1"/>
            </p:cNvSpPr>
            <p:nvPr/>
          </p:nvSpPr>
          <p:spPr bwMode="auto">
            <a:xfrm>
              <a:off x="3840" y="105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9310" name="Line 191"/>
            <p:cNvSpPr>
              <a:spLocks noChangeShapeType="1"/>
            </p:cNvSpPr>
            <p:nvPr/>
          </p:nvSpPr>
          <p:spPr bwMode="auto">
            <a:xfrm>
              <a:off x="3840" y="129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9311" name="Text Box 192"/>
            <p:cNvSpPr txBox="1">
              <a:spLocks noChangeArrowheads="1"/>
            </p:cNvSpPr>
            <p:nvPr/>
          </p:nvSpPr>
          <p:spPr bwMode="auto">
            <a:xfrm>
              <a:off x="3504" y="768"/>
              <a:ext cx="336" cy="63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A</a:t>
              </a:r>
              <a:r>
                <a:rPr kumimoji="1" lang="en-US" altLang="zh-CN" baseline="-25000">
                  <a:latin typeface="Times New Roman" pitchFamily="18" charset="0"/>
                </a:rPr>
                <a:t>2</a:t>
              </a:r>
              <a:r>
                <a:rPr kumimoji="1" lang="en-US" altLang="zh-CN">
                  <a:latin typeface="Times New Roman" pitchFamily="18" charset="0"/>
                </a:rPr>
                <a:t>A</a:t>
              </a:r>
              <a:r>
                <a:rPr kumimoji="1" lang="en-US" altLang="zh-CN" baseline="-25000">
                  <a:latin typeface="Times New Roman" pitchFamily="18" charset="0"/>
                </a:rPr>
                <a:t>1</a:t>
              </a:r>
              <a:r>
                <a:rPr kumimoji="1" lang="en-US" altLang="zh-CN">
                  <a:latin typeface="Times New Roman" pitchFamily="18" charset="0"/>
                </a:rPr>
                <a:t>A</a:t>
              </a:r>
              <a:r>
                <a:rPr kumimoji="1" lang="en-US" altLang="zh-CN" baseline="-25000"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5" name="Group 193"/>
          <p:cNvGrpSpPr>
            <a:grpSpLocks/>
          </p:cNvGrpSpPr>
          <p:nvPr/>
        </p:nvGrpSpPr>
        <p:grpSpPr bwMode="auto">
          <a:xfrm>
            <a:off x="6891338" y="4191000"/>
            <a:ext cx="2057400" cy="673100"/>
            <a:chOff x="4293" y="2256"/>
            <a:chExt cx="1296" cy="424"/>
          </a:xfrm>
        </p:grpSpPr>
        <p:sp>
          <p:nvSpPr>
            <p:cNvPr id="49302" name="Line 194"/>
            <p:cNvSpPr>
              <a:spLocks noChangeShapeType="1"/>
            </p:cNvSpPr>
            <p:nvPr/>
          </p:nvSpPr>
          <p:spPr bwMode="auto">
            <a:xfrm>
              <a:off x="4510" y="225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9303" name="Line 195"/>
            <p:cNvSpPr>
              <a:spLocks noChangeShapeType="1"/>
            </p:cNvSpPr>
            <p:nvPr/>
          </p:nvSpPr>
          <p:spPr bwMode="auto">
            <a:xfrm>
              <a:off x="4681" y="225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9304" name="Line 196"/>
            <p:cNvSpPr>
              <a:spLocks noChangeShapeType="1"/>
            </p:cNvSpPr>
            <p:nvPr/>
          </p:nvSpPr>
          <p:spPr bwMode="auto">
            <a:xfrm>
              <a:off x="4873" y="225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9305" name="Line 197"/>
            <p:cNvSpPr>
              <a:spLocks noChangeShapeType="1"/>
            </p:cNvSpPr>
            <p:nvPr/>
          </p:nvSpPr>
          <p:spPr bwMode="auto">
            <a:xfrm>
              <a:off x="5065" y="225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9306" name="Line 198"/>
            <p:cNvSpPr>
              <a:spLocks noChangeShapeType="1"/>
            </p:cNvSpPr>
            <p:nvPr/>
          </p:nvSpPr>
          <p:spPr bwMode="auto">
            <a:xfrm>
              <a:off x="5257" y="225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9307" name="Text Box 199"/>
            <p:cNvSpPr txBox="1">
              <a:spLocks noChangeArrowheads="1"/>
            </p:cNvSpPr>
            <p:nvPr/>
          </p:nvSpPr>
          <p:spPr bwMode="auto">
            <a:xfrm>
              <a:off x="4293" y="2430"/>
              <a:ext cx="129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D</a:t>
              </a:r>
              <a:r>
                <a:rPr kumimoji="1" lang="en-US" altLang="zh-CN" baseline="-25000">
                  <a:latin typeface="Times New Roman" pitchFamily="18" charset="0"/>
                </a:rPr>
                <a:t>4 </a:t>
              </a:r>
              <a:r>
                <a:rPr kumimoji="1" lang="en-US" altLang="zh-CN">
                  <a:latin typeface="Times New Roman" pitchFamily="18" charset="0"/>
                </a:rPr>
                <a:t>D</a:t>
              </a:r>
              <a:r>
                <a:rPr kumimoji="1" lang="en-US" altLang="zh-CN" baseline="-25000">
                  <a:latin typeface="Times New Roman" pitchFamily="18" charset="0"/>
                </a:rPr>
                <a:t>3 </a:t>
              </a:r>
              <a:r>
                <a:rPr kumimoji="1" lang="en-US" altLang="zh-CN">
                  <a:latin typeface="Times New Roman" pitchFamily="18" charset="0"/>
                </a:rPr>
                <a:t>D</a:t>
              </a:r>
              <a:r>
                <a:rPr kumimoji="1" lang="en-US" altLang="zh-CN" baseline="-25000">
                  <a:latin typeface="Times New Roman" pitchFamily="18" charset="0"/>
                </a:rPr>
                <a:t>2 </a:t>
              </a:r>
              <a:r>
                <a:rPr kumimoji="1" lang="en-US" altLang="zh-CN">
                  <a:latin typeface="Times New Roman" pitchFamily="18" charset="0"/>
                </a:rPr>
                <a:t>D</a:t>
              </a:r>
              <a:r>
                <a:rPr kumimoji="1" lang="en-US" altLang="zh-CN" baseline="-25000">
                  <a:latin typeface="Times New Roman" pitchFamily="18" charset="0"/>
                </a:rPr>
                <a:t>1 </a:t>
              </a:r>
              <a:r>
                <a:rPr kumimoji="1" lang="en-US" altLang="zh-CN">
                  <a:latin typeface="Times New Roman" pitchFamily="18" charset="0"/>
                </a:rPr>
                <a:t>D</a:t>
              </a:r>
              <a:r>
                <a:rPr kumimoji="1" lang="en-US" altLang="zh-CN" baseline="-25000"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449736" name="Text Box 200"/>
          <p:cNvSpPr txBox="1">
            <a:spLocks noChangeArrowheads="1"/>
          </p:cNvSpPr>
          <p:nvPr/>
        </p:nvSpPr>
        <p:spPr bwMode="auto">
          <a:xfrm>
            <a:off x="1835150" y="4953000"/>
            <a:ext cx="1738313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latin typeface="Times New Roman" pitchFamily="18" charset="0"/>
              </a:rPr>
              <a:t>（地址扫描）</a:t>
            </a:r>
          </a:p>
        </p:txBody>
      </p:sp>
      <p:sp>
        <p:nvSpPr>
          <p:cNvPr id="449737" name="Text Box 201"/>
          <p:cNvSpPr txBox="1">
            <a:spLocks noChangeArrowheads="1"/>
          </p:cNvSpPr>
          <p:nvPr/>
        </p:nvSpPr>
        <p:spPr bwMode="auto">
          <a:xfrm>
            <a:off x="323850" y="4953000"/>
            <a:ext cx="18097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latin typeface="Times New Roman" pitchFamily="18" charset="0"/>
              </a:rPr>
              <a:t>（特征地址）</a:t>
            </a:r>
          </a:p>
        </p:txBody>
      </p:sp>
      <p:sp>
        <p:nvSpPr>
          <p:cNvPr id="449738" name="Text Box 202"/>
          <p:cNvSpPr txBox="1">
            <a:spLocks noChangeArrowheads="1"/>
          </p:cNvSpPr>
          <p:nvPr/>
        </p:nvSpPr>
        <p:spPr bwMode="auto">
          <a:xfrm>
            <a:off x="3924300" y="4962525"/>
            <a:ext cx="1214438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latin typeface="Times New Roman" pitchFamily="18" charset="0"/>
              </a:rPr>
              <a:t>（字符）</a:t>
            </a:r>
          </a:p>
        </p:txBody>
      </p:sp>
      <p:sp>
        <p:nvSpPr>
          <p:cNvPr id="449739" name="Text Box 203"/>
          <p:cNvSpPr txBox="1">
            <a:spLocks noChangeArrowheads="1"/>
          </p:cNvSpPr>
          <p:nvPr/>
        </p:nvSpPr>
        <p:spPr bwMode="auto">
          <a:xfrm>
            <a:off x="838200" y="5486400"/>
            <a:ext cx="26670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latin typeface="Times New Roman" pitchFamily="18" charset="0"/>
              </a:rPr>
              <a:t>地址范围：</a:t>
            </a:r>
            <a:r>
              <a:rPr kumimoji="1" lang="en-US" altLang="zh-CN">
                <a:latin typeface="Times New Roman" pitchFamily="18" charset="0"/>
              </a:rPr>
              <a:t>50H~56H</a:t>
            </a:r>
          </a:p>
        </p:txBody>
      </p:sp>
      <p:sp>
        <p:nvSpPr>
          <p:cNvPr id="449740" name="AutoShape 204"/>
          <p:cNvSpPr>
            <a:spLocks noChangeArrowheads="1"/>
          </p:cNvSpPr>
          <p:nvPr/>
        </p:nvSpPr>
        <p:spPr bwMode="auto">
          <a:xfrm>
            <a:off x="5105400" y="5181600"/>
            <a:ext cx="3810000" cy="914400"/>
          </a:xfrm>
          <a:prstGeom prst="cloudCallout">
            <a:avLst>
              <a:gd name="adj1" fmla="val 36125"/>
              <a:gd name="adj2" fmla="val 82120"/>
            </a:avLst>
          </a:prstGeom>
          <a:solidFill>
            <a:srgbClr val="E8E8E8"/>
          </a:solidFill>
          <a:ln w="19050">
            <a:solidFill>
              <a:srgbClr val="FF3300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>
              <a:spcBef>
                <a:spcPct val="0"/>
              </a:spcBef>
            </a:pPr>
            <a:r>
              <a:rPr kumimoji="1" lang="zh-CN" altLang="en-US">
                <a:latin typeface="Times New Roman" pitchFamily="18" charset="0"/>
              </a:rPr>
              <a:t>如何保存多个字符？</a:t>
            </a:r>
          </a:p>
        </p:txBody>
      </p:sp>
      <p:grpSp>
        <p:nvGrpSpPr>
          <p:cNvPr id="6" name="Group 205"/>
          <p:cNvGrpSpPr>
            <a:grpSpLocks/>
          </p:cNvGrpSpPr>
          <p:nvPr/>
        </p:nvGrpSpPr>
        <p:grpSpPr bwMode="auto">
          <a:xfrm>
            <a:off x="0" y="0"/>
            <a:ext cx="3276600" cy="396875"/>
            <a:chOff x="144" y="1152"/>
            <a:chExt cx="1728" cy="250"/>
          </a:xfrm>
        </p:grpSpPr>
        <p:sp>
          <p:nvSpPr>
            <p:cNvPr id="449742" name="Text Box 206"/>
            <p:cNvSpPr txBox="1">
              <a:spLocks noChangeArrowheads="1"/>
            </p:cNvSpPr>
            <p:nvPr/>
          </p:nvSpPr>
          <p:spPr bwMode="auto">
            <a:xfrm>
              <a:off x="144" y="1152"/>
              <a:ext cx="17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en-US" altLang="zh-CN" b="0">
                  <a:solidFill>
                    <a:srgbClr val="FF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●</a:t>
              </a:r>
              <a:r>
                <a:rPr kumimoji="1" lang="en-US" altLang="zh-CN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  <a:r>
                <a:rPr kumimoji="1" lang="zh-CN" altLang="en-US">
                  <a:latin typeface="Times New Roman" pitchFamily="18" charset="0"/>
                </a:rPr>
                <a:t>三、</a:t>
              </a:r>
              <a:r>
                <a:rPr kumimoji="1" lang="en-US" altLang="zh-CN">
                  <a:latin typeface="Times New Roman" pitchFamily="18" charset="0"/>
                </a:rPr>
                <a:t>ROM</a:t>
              </a:r>
              <a:r>
                <a:rPr kumimoji="1" lang="zh-CN" altLang="en-US">
                  <a:latin typeface="Times New Roman" pitchFamily="18" charset="0"/>
                </a:rPr>
                <a:t>的应用</a:t>
              </a:r>
            </a:p>
          </p:txBody>
        </p:sp>
        <p:sp>
          <p:nvSpPr>
            <p:cNvPr id="49301" name="Line 207"/>
            <p:cNvSpPr>
              <a:spLocks noChangeShapeType="1"/>
            </p:cNvSpPr>
            <p:nvPr/>
          </p:nvSpPr>
          <p:spPr bwMode="auto">
            <a:xfrm>
              <a:off x="240" y="1392"/>
              <a:ext cx="1152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</p:grpSp>
      <p:grpSp>
        <p:nvGrpSpPr>
          <p:cNvPr id="7" name="Group 208"/>
          <p:cNvGrpSpPr>
            <a:grpSpLocks/>
          </p:cNvGrpSpPr>
          <p:nvPr/>
        </p:nvGrpSpPr>
        <p:grpSpPr bwMode="auto">
          <a:xfrm>
            <a:off x="228600" y="381000"/>
            <a:ext cx="3124200" cy="396875"/>
            <a:chOff x="144" y="1152"/>
            <a:chExt cx="1728" cy="250"/>
          </a:xfrm>
        </p:grpSpPr>
        <p:sp>
          <p:nvSpPr>
            <p:cNvPr id="449745" name="Text Box 209"/>
            <p:cNvSpPr txBox="1">
              <a:spLocks noChangeArrowheads="1"/>
            </p:cNvSpPr>
            <p:nvPr/>
          </p:nvSpPr>
          <p:spPr bwMode="auto">
            <a:xfrm>
              <a:off x="144" y="1152"/>
              <a:ext cx="17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en-US" altLang="zh-CN" b="0">
                  <a:solidFill>
                    <a:srgbClr val="FF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●</a:t>
              </a:r>
              <a:r>
                <a:rPr kumimoji="1" lang="en-US" altLang="zh-CN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>
                  <a:latin typeface="Times New Roman" pitchFamily="18" charset="0"/>
                </a:rPr>
                <a:t>1</a:t>
              </a:r>
              <a:r>
                <a:rPr kumimoji="1" lang="zh-CN" altLang="en-US">
                  <a:latin typeface="Times New Roman" pitchFamily="18" charset="0"/>
                </a:rPr>
                <a:t>、代码转换器</a:t>
              </a:r>
            </a:p>
          </p:txBody>
        </p:sp>
        <p:sp>
          <p:nvSpPr>
            <p:cNvPr id="49299" name="Line 210"/>
            <p:cNvSpPr>
              <a:spLocks noChangeShapeType="1"/>
            </p:cNvSpPr>
            <p:nvPr/>
          </p:nvSpPr>
          <p:spPr bwMode="auto">
            <a:xfrm>
              <a:off x="240" y="1392"/>
              <a:ext cx="1152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</p:grpSp>
      <p:grpSp>
        <p:nvGrpSpPr>
          <p:cNvPr id="8" name="Group 211"/>
          <p:cNvGrpSpPr>
            <a:grpSpLocks/>
          </p:cNvGrpSpPr>
          <p:nvPr/>
        </p:nvGrpSpPr>
        <p:grpSpPr bwMode="auto">
          <a:xfrm>
            <a:off x="228600" y="838200"/>
            <a:ext cx="2438400" cy="396875"/>
            <a:chOff x="144" y="1152"/>
            <a:chExt cx="1728" cy="250"/>
          </a:xfrm>
        </p:grpSpPr>
        <p:sp>
          <p:nvSpPr>
            <p:cNvPr id="449748" name="Text Box 212"/>
            <p:cNvSpPr txBox="1">
              <a:spLocks noChangeArrowheads="1"/>
            </p:cNvSpPr>
            <p:nvPr/>
          </p:nvSpPr>
          <p:spPr bwMode="auto">
            <a:xfrm>
              <a:off x="144" y="1152"/>
              <a:ext cx="17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en-US" altLang="zh-CN" b="0">
                  <a:solidFill>
                    <a:srgbClr val="FF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●</a:t>
              </a:r>
              <a:r>
                <a:rPr kumimoji="1" lang="en-US" altLang="zh-CN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>
                  <a:latin typeface="Times New Roman" pitchFamily="18" charset="0"/>
                </a:rPr>
                <a:t>2</a:t>
              </a:r>
              <a:r>
                <a:rPr kumimoji="1" lang="zh-CN" altLang="en-US">
                  <a:latin typeface="Times New Roman" pitchFamily="18" charset="0"/>
                </a:rPr>
                <a:t>、比较器</a:t>
              </a:r>
            </a:p>
          </p:txBody>
        </p:sp>
        <p:sp>
          <p:nvSpPr>
            <p:cNvPr id="49297" name="Line 213"/>
            <p:cNvSpPr>
              <a:spLocks noChangeShapeType="1"/>
            </p:cNvSpPr>
            <p:nvPr/>
          </p:nvSpPr>
          <p:spPr bwMode="auto">
            <a:xfrm>
              <a:off x="240" y="1392"/>
              <a:ext cx="1152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</p:grpSp>
      <p:sp>
        <p:nvSpPr>
          <p:cNvPr id="449750" name="Text Box 214"/>
          <p:cNvSpPr txBox="1">
            <a:spLocks noChangeArrowheads="1"/>
          </p:cNvSpPr>
          <p:nvPr/>
        </p:nvSpPr>
        <p:spPr bwMode="auto">
          <a:xfrm>
            <a:off x="3200400" y="1752600"/>
            <a:ext cx="24384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latin typeface="Times New Roman" pitchFamily="18" charset="0"/>
              </a:rPr>
              <a:t>字母</a:t>
            </a:r>
            <a:r>
              <a:rPr kumimoji="1" lang="en-US" altLang="zh-CN">
                <a:latin typeface="Times New Roman" pitchFamily="18" charset="0"/>
              </a:rPr>
              <a:t>R</a:t>
            </a:r>
            <a:r>
              <a:rPr kumimoji="1" lang="zh-CN" altLang="en-US">
                <a:latin typeface="Times New Roman" pitchFamily="18" charset="0"/>
              </a:rPr>
              <a:t>的</a:t>
            </a:r>
            <a:r>
              <a:rPr kumimoji="1" lang="en-US" altLang="zh-CN">
                <a:latin typeface="Times New Roman" pitchFamily="18" charset="0"/>
              </a:rPr>
              <a:t>7×5</a:t>
            </a:r>
            <a:r>
              <a:rPr kumimoji="1" lang="zh-CN" altLang="en-US">
                <a:latin typeface="Times New Roman" pitchFamily="18" charset="0"/>
              </a:rPr>
              <a:t>点阵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604" grpId="0" autoUpdateAnimBg="0"/>
      <p:bldP spid="449605" grpId="0" animBg="1" autoUpdateAnimBg="0"/>
      <p:bldP spid="449606" grpId="0" autoUpdateAnimBg="0"/>
      <p:bldP spid="449607" grpId="0" autoUpdateAnimBg="0"/>
      <p:bldP spid="449608" grpId="0" autoUpdateAnimBg="0"/>
      <p:bldP spid="449609" grpId="0" autoUpdateAnimBg="0"/>
      <p:bldP spid="449610" grpId="0" autoUpdateAnimBg="0"/>
      <p:bldP spid="449611" grpId="0" autoUpdateAnimBg="0"/>
      <p:bldP spid="449612" grpId="0" autoUpdateAnimBg="0"/>
      <p:bldP spid="449613" grpId="0" autoUpdateAnimBg="0"/>
      <p:bldP spid="449722" grpId="0" animBg="1" autoUpdateAnimBg="0"/>
      <p:bldP spid="449723" grpId="0" animBg="1" autoUpdateAnimBg="0"/>
      <p:bldP spid="449736" grpId="0" autoUpdateAnimBg="0"/>
      <p:bldP spid="449737" grpId="0" autoUpdateAnimBg="0"/>
      <p:bldP spid="449738" grpId="0" autoUpdateAnimBg="0"/>
      <p:bldP spid="449739" grpId="0" autoUpdateAnimBg="0"/>
      <p:bldP spid="449740" grpId="0" animBg="1" autoUpdateAnimBg="0"/>
      <p:bldP spid="449750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>
          <a:xfrm>
            <a:off x="7467600" y="6629400"/>
            <a:ext cx="1676400" cy="228600"/>
          </a:xfrm>
        </p:spPr>
        <p:txBody>
          <a:bodyPr/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20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字符发生器</a:t>
            </a:r>
          </a:p>
        </p:txBody>
      </p:sp>
      <p:grpSp>
        <p:nvGrpSpPr>
          <p:cNvPr id="50179" name="Group 3"/>
          <p:cNvGrpSpPr>
            <a:grpSpLocks/>
          </p:cNvGrpSpPr>
          <p:nvPr/>
        </p:nvGrpSpPr>
        <p:grpSpPr bwMode="auto">
          <a:xfrm>
            <a:off x="0" y="152400"/>
            <a:ext cx="3657600" cy="396875"/>
            <a:chOff x="144" y="1152"/>
            <a:chExt cx="1728" cy="250"/>
          </a:xfrm>
        </p:grpSpPr>
        <p:sp>
          <p:nvSpPr>
            <p:cNvPr id="450564" name="Text Box 4"/>
            <p:cNvSpPr txBox="1">
              <a:spLocks noChangeArrowheads="1"/>
            </p:cNvSpPr>
            <p:nvPr/>
          </p:nvSpPr>
          <p:spPr bwMode="auto">
            <a:xfrm>
              <a:off x="144" y="1152"/>
              <a:ext cx="17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en-US" altLang="zh-CN" b="0">
                  <a:solidFill>
                    <a:srgbClr val="FF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●</a:t>
              </a:r>
              <a:r>
                <a:rPr kumimoji="1" lang="en-US" altLang="zh-CN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>
                  <a:latin typeface="Times New Roman" pitchFamily="18" charset="0"/>
                </a:rPr>
                <a:t>3</a:t>
              </a:r>
              <a:r>
                <a:rPr kumimoji="1" lang="zh-CN" altLang="en-US">
                  <a:latin typeface="Times New Roman" pitchFamily="18" charset="0"/>
                </a:rPr>
                <a:t>、字符发生器</a:t>
              </a:r>
            </a:p>
          </p:txBody>
        </p:sp>
        <p:sp>
          <p:nvSpPr>
            <p:cNvPr id="50335" name="Line 5"/>
            <p:cNvSpPr>
              <a:spLocks noChangeShapeType="1"/>
            </p:cNvSpPr>
            <p:nvPr/>
          </p:nvSpPr>
          <p:spPr bwMode="auto">
            <a:xfrm>
              <a:off x="240" y="1392"/>
              <a:ext cx="1152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28600" y="838200"/>
            <a:ext cx="5562600" cy="2930525"/>
            <a:chOff x="144" y="528"/>
            <a:chExt cx="3504" cy="1846"/>
          </a:xfrm>
        </p:grpSpPr>
        <p:sp>
          <p:nvSpPr>
            <p:cNvPr id="50318" name="Rectangle 7"/>
            <p:cNvSpPr>
              <a:spLocks noChangeArrowheads="1"/>
            </p:cNvSpPr>
            <p:nvPr/>
          </p:nvSpPr>
          <p:spPr bwMode="auto">
            <a:xfrm>
              <a:off x="2160" y="912"/>
              <a:ext cx="672" cy="11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spcBef>
                  <a:spcPct val="0"/>
                </a:spcBef>
              </a:pPr>
              <a:r>
                <a:rPr kumimoji="1" lang="en-US" altLang="zh-CN">
                  <a:latin typeface="Times New Roman" pitchFamily="18" charset="0"/>
                </a:rPr>
                <a:t>ROM</a:t>
              </a:r>
            </a:p>
          </p:txBody>
        </p:sp>
        <p:sp>
          <p:nvSpPr>
            <p:cNvPr id="50319" name="AutoShape 8"/>
            <p:cNvSpPr>
              <a:spLocks noChangeArrowheads="1"/>
            </p:cNvSpPr>
            <p:nvPr/>
          </p:nvSpPr>
          <p:spPr bwMode="auto">
            <a:xfrm>
              <a:off x="2832" y="1296"/>
              <a:ext cx="432" cy="336"/>
            </a:xfrm>
            <a:prstGeom prst="rightArrow">
              <a:avLst>
                <a:gd name="adj1" fmla="val 50000"/>
                <a:gd name="adj2" fmla="val 32143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0320" name="Text Box 9"/>
            <p:cNvSpPr txBox="1">
              <a:spLocks noChangeArrowheads="1"/>
            </p:cNvSpPr>
            <p:nvPr/>
          </p:nvSpPr>
          <p:spPr bwMode="auto">
            <a:xfrm>
              <a:off x="1584" y="528"/>
              <a:ext cx="336" cy="838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zh-CN" altLang="en-US">
                  <a:latin typeface="Times New Roman" pitchFamily="18" charset="0"/>
                </a:rPr>
                <a:t>高位地址</a:t>
              </a:r>
            </a:p>
          </p:txBody>
        </p:sp>
        <p:sp>
          <p:nvSpPr>
            <p:cNvPr id="50321" name="Text Box 10"/>
            <p:cNvSpPr txBox="1">
              <a:spLocks noChangeArrowheads="1"/>
            </p:cNvSpPr>
            <p:nvPr/>
          </p:nvSpPr>
          <p:spPr bwMode="auto">
            <a:xfrm>
              <a:off x="1584" y="1536"/>
              <a:ext cx="336" cy="838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zh-CN" altLang="en-US">
                  <a:latin typeface="Times New Roman" pitchFamily="18" charset="0"/>
                </a:rPr>
                <a:t>低位地址</a:t>
              </a:r>
            </a:p>
          </p:txBody>
        </p:sp>
        <p:sp>
          <p:nvSpPr>
            <p:cNvPr id="50322" name="AutoShape 11"/>
            <p:cNvSpPr>
              <a:spLocks noChangeArrowheads="1"/>
            </p:cNvSpPr>
            <p:nvPr/>
          </p:nvSpPr>
          <p:spPr bwMode="auto">
            <a:xfrm>
              <a:off x="1920" y="1056"/>
              <a:ext cx="240" cy="192"/>
            </a:xfrm>
            <a:prstGeom prst="rightArrow">
              <a:avLst>
                <a:gd name="adj1" fmla="val 50000"/>
                <a:gd name="adj2" fmla="val 3125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0323" name="AutoShape 12"/>
            <p:cNvSpPr>
              <a:spLocks noChangeArrowheads="1"/>
            </p:cNvSpPr>
            <p:nvPr/>
          </p:nvSpPr>
          <p:spPr bwMode="auto">
            <a:xfrm>
              <a:off x="1920" y="1680"/>
              <a:ext cx="240" cy="192"/>
            </a:xfrm>
            <a:prstGeom prst="rightArrow">
              <a:avLst>
                <a:gd name="adj1" fmla="val 50000"/>
                <a:gd name="adj2" fmla="val 3125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0324" name="AutoShape 13"/>
            <p:cNvSpPr>
              <a:spLocks noChangeArrowheads="1"/>
            </p:cNvSpPr>
            <p:nvPr/>
          </p:nvSpPr>
          <p:spPr bwMode="auto">
            <a:xfrm>
              <a:off x="1152" y="1728"/>
              <a:ext cx="432" cy="192"/>
            </a:xfrm>
            <a:prstGeom prst="rightArrow">
              <a:avLst>
                <a:gd name="adj1" fmla="val 50000"/>
                <a:gd name="adj2" fmla="val 5625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0325" name="AutoShape 14"/>
            <p:cNvSpPr>
              <a:spLocks noChangeArrowheads="1"/>
            </p:cNvSpPr>
            <p:nvPr/>
          </p:nvSpPr>
          <p:spPr bwMode="auto">
            <a:xfrm>
              <a:off x="1152" y="1008"/>
              <a:ext cx="432" cy="192"/>
            </a:xfrm>
            <a:prstGeom prst="rightArrow">
              <a:avLst>
                <a:gd name="adj1" fmla="val 50000"/>
                <a:gd name="adj2" fmla="val 5625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0326" name="Line 15"/>
            <p:cNvSpPr>
              <a:spLocks noChangeShapeType="1"/>
            </p:cNvSpPr>
            <p:nvPr/>
          </p:nvSpPr>
          <p:spPr bwMode="auto">
            <a:xfrm flipH="1">
              <a:off x="1200" y="912"/>
              <a:ext cx="24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0327" name="Line 16"/>
            <p:cNvSpPr>
              <a:spLocks noChangeShapeType="1"/>
            </p:cNvSpPr>
            <p:nvPr/>
          </p:nvSpPr>
          <p:spPr bwMode="auto">
            <a:xfrm flipH="1">
              <a:off x="1152" y="1632"/>
              <a:ext cx="24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0328" name="Text Box 17"/>
            <p:cNvSpPr txBox="1">
              <a:spLocks noChangeArrowheads="1"/>
            </p:cNvSpPr>
            <p:nvPr/>
          </p:nvSpPr>
          <p:spPr bwMode="auto">
            <a:xfrm>
              <a:off x="480" y="1680"/>
              <a:ext cx="67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A</a:t>
              </a:r>
              <a:r>
                <a:rPr kumimoji="1" lang="en-US" altLang="zh-CN" baseline="-25000">
                  <a:latin typeface="Times New Roman" pitchFamily="18" charset="0"/>
                </a:rPr>
                <a:t>0</a:t>
              </a:r>
              <a:r>
                <a:rPr kumimoji="1" lang="en-US" altLang="zh-CN">
                  <a:latin typeface="Times New Roman" pitchFamily="18" charset="0"/>
                </a:rPr>
                <a:t>~A</a:t>
              </a:r>
              <a:r>
                <a:rPr kumimoji="1" lang="en-US" altLang="zh-CN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0329" name="Text Box 18"/>
            <p:cNvSpPr txBox="1">
              <a:spLocks noChangeArrowheads="1"/>
            </p:cNvSpPr>
            <p:nvPr/>
          </p:nvSpPr>
          <p:spPr bwMode="auto">
            <a:xfrm>
              <a:off x="480" y="960"/>
              <a:ext cx="67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A</a:t>
              </a:r>
              <a:r>
                <a:rPr kumimoji="1" lang="en-US" altLang="zh-CN" baseline="-25000">
                  <a:latin typeface="Times New Roman" pitchFamily="18" charset="0"/>
                </a:rPr>
                <a:t>4</a:t>
              </a:r>
              <a:r>
                <a:rPr kumimoji="1" lang="en-US" altLang="zh-CN">
                  <a:latin typeface="Times New Roman" pitchFamily="18" charset="0"/>
                </a:rPr>
                <a:t>~A</a:t>
              </a:r>
              <a:r>
                <a:rPr kumimoji="1" lang="en-US" altLang="zh-CN" baseline="-250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50330" name="Text Box 19"/>
            <p:cNvSpPr txBox="1">
              <a:spLocks noChangeArrowheads="1"/>
            </p:cNvSpPr>
            <p:nvPr/>
          </p:nvSpPr>
          <p:spPr bwMode="auto">
            <a:xfrm>
              <a:off x="192" y="720"/>
              <a:ext cx="124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zh-CN" altLang="en-US">
                  <a:latin typeface="Times New Roman" pitchFamily="18" charset="0"/>
                </a:rPr>
                <a:t>字符</a:t>
              </a:r>
              <a:r>
                <a:rPr kumimoji="1" lang="en-US" altLang="zh-CN">
                  <a:latin typeface="Times New Roman" pitchFamily="18" charset="0"/>
                </a:rPr>
                <a:t>ASCII</a:t>
              </a:r>
              <a:r>
                <a:rPr kumimoji="1" lang="zh-CN" altLang="en-US">
                  <a:latin typeface="Times New Roman" pitchFamily="18" charset="0"/>
                </a:rPr>
                <a:t>码</a:t>
              </a:r>
            </a:p>
          </p:txBody>
        </p:sp>
        <p:sp>
          <p:nvSpPr>
            <p:cNvPr id="50331" name="Text Box 20"/>
            <p:cNvSpPr txBox="1">
              <a:spLocks noChangeArrowheads="1"/>
            </p:cNvSpPr>
            <p:nvPr/>
          </p:nvSpPr>
          <p:spPr bwMode="auto">
            <a:xfrm>
              <a:off x="144" y="1392"/>
              <a:ext cx="15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zh-CN" altLang="en-US">
                  <a:latin typeface="Times New Roman" pitchFamily="18" charset="0"/>
                </a:rPr>
                <a:t>字符点阵的每一行</a:t>
              </a:r>
            </a:p>
          </p:txBody>
        </p:sp>
        <p:sp>
          <p:nvSpPr>
            <p:cNvPr id="50332" name="Line 21"/>
            <p:cNvSpPr>
              <a:spLocks noChangeShapeType="1"/>
            </p:cNvSpPr>
            <p:nvPr/>
          </p:nvSpPr>
          <p:spPr bwMode="auto">
            <a:xfrm flipH="1">
              <a:off x="2928" y="1248"/>
              <a:ext cx="192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0333" name="Text Box 22"/>
            <p:cNvSpPr txBox="1">
              <a:spLocks noChangeArrowheads="1"/>
            </p:cNvSpPr>
            <p:nvPr/>
          </p:nvSpPr>
          <p:spPr bwMode="auto">
            <a:xfrm>
              <a:off x="2976" y="1008"/>
              <a:ext cx="67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D</a:t>
              </a:r>
              <a:r>
                <a:rPr kumimoji="1" lang="en-US" altLang="zh-CN" baseline="-25000">
                  <a:latin typeface="Times New Roman" pitchFamily="18" charset="0"/>
                </a:rPr>
                <a:t>0</a:t>
              </a:r>
              <a:r>
                <a:rPr kumimoji="1" lang="en-US" altLang="zh-CN">
                  <a:latin typeface="Times New Roman" pitchFamily="18" charset="0"/>
                </a:rPr>
                <a:t>~D</a:t>
              </a:r>
              <a:r>
                <a:rPr kumimoji="1" lang="en-US" altLang="zh-CN" baseline="-25000">
                  <a:latin typeface="Times New Roman" pitchFamily="18" charset="0"/>
                </a:rPr>
                <a:t>7</a:t>
              </a:r>
            </a:p>
          </p:txBody>
        </p:sp>
      </p:grpSp>
      <p:sp>
        <p:nvSpPr>
          <p:cNvPr id="450583" name="Text Box 23"/>
          <p:cNvSpPr txBox="1">
            <a:spLocks noChangeArrowheads="1"/>
          </p:cNvSpPr>
          <p:nvPr/>
        </p:nvSpPr>
        <p:spPr bwMode="auto">
          <a:xfrm>
            <a:off x="685800" y="3962400"/>
            <a:ext cx="3124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latin typeface="Times New Roman" pitchFamily="18" charset="0"/>
              </a:rPr>
              <a:t>字符“</a:t>
            </a:r>
            <a:r>
              <a:rPr kumimoji="1" lang="en-US" altLang="zh-CN">
                <a:latin typeface="Times New Roman" pitchFamily="18" charset="0"/>
              </a:rPr>
              <a:t>A”</a:t>
            </a:r>
            <a:r>
              <a:rPr kumimoji="1" lang="zh-CN" altLang="en-US">
                <a:latin typeface="Times New Roman" pitchFamily="18" charset="0"/>
              </a:rPr>
              <a:t>占用</a:t>
            </a:r>
            <a:r>
              <a:rPr kumimoji="1" lang="en-US" altLang="zh-CN">
                <a:latin typeface="Times New Roman" pitchFamily="18" charset="0"/>
              </a:rPr>
              <a:t>410H~418H</a:t>
            </a:r>
          </a:p>
        </p:txBody>
      </p:sp>
      <p:sp>
        <p:nvSpPr>
          <p:cNvPr id="450584" name="Text Box 24"/>
          <p:cNvSpPr txBox="1">
            <a:spLocks noChangeArrowheads="1"/>
          </p:cNvSpPr>
          <p:nvPr/>
        </p:nvSpPr>
        <p:spPr bwMode="auto">
          <a:xfrm>
            <a:off x="4648200" y="304800"/>
            <a:ext cx="3124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latin typeface="Times New Roman" pitchFamily="18" charset="0"/>
              </a:rPr>
              <a:t>字符“</a:t>
            </a:r>
            <a:r>
              <a:rPr kumimoji="1" lang="en-US" altLang="zh-CN">
                <a:latin typeface="Times New Roman" pitchFamily="18" charset="0"/>
              </a:rPr>
              <a:t>9”</a:t>
            </a:r>
            <a:r>
              <a:rPr kumimoji="1" lang="zh-CN" altLang="en-US">
                <a:latin typeface="Times New Roman" pitchFamily="18" charset="0"/>
              </a:rPr>
              <a:t>占用</a:t>
            </a:r>
            <a:r>
              <a:rPr kumimoji="1" lang="en-US" altLang="zh-CN">
                <a:latin typeface="Times New Roman" pitchFamily="18" charset="0"/>
              </a:rPr>
              <a:t>390H~398H</a:t>
            </a:r>
          </a:p>
        </p:txBody>
      </p:sp>
      <p:graphicFrame>
        <p:nvGraphicFramePr>
          <p:cNvPr id="450730" name="Group 170"/>
          <p:cNvGraphicFramePr>
            <a:graphicFrameLocks noGrp="1"/>
          </p:cNvGraphicFramePr>
          <p:nvPr/>
        </p:nvGraphicFramePr>
        <p:xfrm>
          <a:off x="5181600" y="3352800"/>
          <a:ext cx="2971800" cy="2911475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40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35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altLang="zh-CN" sz="12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1" i="0" u="none" strike="noStrike" cap="none" normalizeH="0" baseline="-2500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altLang="zh-CN" sz="12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altLang="zh-CN" sz="12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altLang="zh-CN" sz="12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altLang="zh-CN" sz="12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altLang="zh-CN" sz="12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altLang="zh-CN" sz="12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altLang="zh-CN" sz="12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●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●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●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●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●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●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●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●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●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●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●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●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●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●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●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●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●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●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●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●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●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●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50695" name="Text Box 135"/>
          <p:cNvSpPr txBox="1">
            <a:spLocks noChangeArrowheads="1"/>
          </p:cNvSpPr>
          <p:nvPr/>
        </p:nvSpPr>
        <p:spPr bwMode="auto">
          <a:xfrm>
            <a:off x="8077200" y="3657600"/>
            <a:ext cx="838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08H</a:t>
            </a:r>
          </a:p>
        </p:txBody>
      </p:sp>
      <p:sp>
        <p:nvSpPr>
          <p:cNvPr id="450696" name="Text Box 136"/>
          <p:cNvSpPr txBox="1">
            <a:spLocks noChangeArrowheads="1"/>
          </p:cNvSpPr>
          <p:nvPr/>
        </p:nvSpPr>
        <p:spPr bwMode="auto">
          <a:xfrm>
            <a:off x="8077200" y="3962400"/>
            <a:ext cx="838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14H</a:t>
            </a:r>
          </a:p>
        </p:txBody>
      </p:sp>
      <p:sp>
        <p:nvSpPr>
          <p:cNvPr id="450697" name="Text Box 137"/>
          <p:cNvSpPr txBox="1">
            <a:spLocks noChangeArrowheads="1"/>
          </p:cNvSpPr>
          <p:nvPr/>
        </p:nvSpPr>
        <p:spPr bwMode="auto">
          <a:xfrm>
            <a:off x="8077200" y="4267200"/>
            <a:ext cx="838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22H</a:t>
            </a:r>
          </a:p>
        </p:txBody>
      </p:sp>
      <p:sp>
        <p:nvSpPr>
          <p:cNvPr id="450698" name="Text Box 138"/>
          <p:cNvSpPr txBox="1">
            <a:spLocks noChangeArrowheads="1"/>
          </p:cNvSpPr>
          <p:nvPr/>
        </p:nvSpPr>
        <p:spPr bwMode="auto">
          <a:xfrm>
            <a:off x="8077200" y="4572000"/>
            <a:ext cx="838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41H</a:t>
            </a:r>
          </a:p>
        </p:txBody>
      </p:sp>
      <p:sp>
        <p:nvSpPr>
          <p:cNvPr id="450699" name="Text Box 139"/>
          <p:cNvSpPr txBox="1">
            <a:spLocks noChangeArrowheads="1"/>
          </p:cNvSpPr>
          <p:nvPr/>
        </p:nvSpPr>
        <p:spPr bwMode="auto">
          <a:xfrm>
            <a:off x="8077200" y="4876800"/>
            <a:ext cx="838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41H</a:t>
            </a:r>
          </a:p>
        </p:txBody>
      </p:sp>
      <p:sp>
        <p:nvSpPr>
          <p:cNvPr id="450700" name="Text Box 140"/>
          <p:cNvSpPr txBox="1">
            <a:spLocks noChangeArrowheads="1"/>
          </p:cNvSpPr>
          <p:nvPr/>
        </p:nvSpPr>
        <p:spPr bwMode="auto">
          <a:xfrm>
            <a:off x="8077200" y="5137150"/>
            <a:ext cx="881063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7FH</a:t>
            </a:r>
          </a:p>
        </p:txBody>
      </p:sp>
      <p:sp>
        <p:nvSpPr>
          <p:cNvPr id="450701" name="Text Box 141"/>
          <p:cNvSpPr txBox="1">
            <a:spLocks noChangeArrowheads="1"/>
          </p:cNvSpPr>
          <p:nvPr/>
        </p:nvSpPr>
        <p:spPr bwMode="auto">
          <a:xfrm>
            <a:off x="8077200" y="5410200"/>
            <a:ext cx="838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41H</a:t>
            </a:r>
          </a:p>
        </p:txBody>
      </p:sp>
      <p:sp>
        <p:nvSpPr>
          <p:cNvPr id="450702" name="Text Box 142"/>
          <p:cNvSpPr txBox="1">
            <a:spLocks noChangeArrowheads="1"/>
          </p:cNvSpPr>
          <p:nvPr/>
        </p:nvSpPr>
        <p:spPr bwMode="auto">
          <a:xfrm>
            <a:off x="8077200" y="5668963"/>
            <a:ext cx="838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41H</a:t>
            </a:r>
          </a:p>
        </p:txBody>
      </p:sp>
      <p:sp>
        <p:nvSpPr>
          <p:cNvPr id="450703" name="Text Box 143"/>
          <p:cNvSpPr txBox="1">
            <a:spLocks noChangeArrowheads="1"/>
          </p:cNvSpPr>
          <p:nvPr/>
        </p:nvSpPr>
        <p:spPr bwMode="auto">
          <a:xfrm>
            <a:off x="8077200" y="5943600"/>
            <a:ext cx="838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41H</a:t>
            </a:r>
          </a:p>
        </p:txBody>
      </p:sp>
      <p:sp>
        <p:nvSpPr>
          <p:cNvPr id="450704" name="Text Box 144"/>
          <p:cNvSpPr txBox="1">
            <a:spLocks noChangeArrowheads="1"/>
          </p:cNvSpPr>
          <p:nvPr/>
        </p:nvSpPr>
        <p:spPr bwMode="auto">
          <a:xfrm>
            <a:off x="3978275" y="3749675"/>
            <a:ext cx="9144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410H</a:t>
            </a:r>
          </a:p>
        </p:txBody>
      </p:sp>
      <p:sp>
        <p:nvSpPr>
          <p:cNvPr id="450705" name="Text Box 145"/>
          <p:cNvSpPr txBox="1">
            <a:spLocks noChangeArrowheads="1"/>
          </p:cNvSpPr>
          <p:nvPr/>
        </p:nvSpPr>
        <p:spPr bwMode="auto">
          <a:xfrm>
            <a:off x="3978275" y="4054475"/>
            <a:ext cx="9144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411H</a:t>
            </a:r>
          </a:p>
        </p:txBody>
      </p:sp>
      <p:sp>
        <p:nvSpPr>
          <p:cNvPr id="450706" name="Text Box 146"/>
          <p:cNvSpPr txBox="1">
            <a:spLocks noChangeArrowheads="1"/>
          </p:cNvSpPr>
          <p:nvPr/>
        </p:nvSpPr>
        <p:spPr bwMode="auto">
          <a:xfrm>
            <a:off x="3978275" y="4359275"/>
            <a:ext cx="9144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412H</a:t>
            </a:r>
          </a:p>
        </p:txBody>
      </p:sp>
      <p:sp>
        <p:nvSpPr>
          <p:cNvPr id="450707" name="Text Box 147"/>
          <p:cNvSpPr txBox="1">
            <a:spLocks noChangeArrowheads="1"/>
          </p:cNvSpPr>
          <p:nvPr/>
        </p:nvSpPr>
        <p:spPr bwMode="auto">
          <a:xfrm>
            <a:off x="3978275" y="4587875"/>
            <a:ext cx="9144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413H</a:t>
            </a:r>
          </a:p>
        </p:txBody>
      </p:sp>
      <p:sp>
        <p:nvSpPr>
          <p:cNvPr id="450708" name="Text Box 148"/>
          <p:cNvSpPr txBox="1">
            <a:spLocks noChangeArrowheads="1"/>
          </p:cNvSpPr>
          <p:nvPr/>
        </p:nvSpPr>
        <p:spPr bwMode="auto">
          <a:xfrm>
            <a:off x="3978275" y="4816475"/>
            <a:ext cx="9144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414H</a:t>
            </a:r>
          </a:p>
        </p:txBody>
      </p:sp>
      <p:sp>
        <p:nvSpPr>
          <p:cNvPr id="450709" name="Text Box 149"/>
          <p:cNvSpPr txBox="1">
            <a:spLocks noChangeArrowheads="1"/>
          </p:cNvSpPr>
          <p:nvPr/>
        </p:nvSpPr>
        <p:spPr bwMode="auto">
          <a:xfrm>
            <a:off x="3978275" y="5121275"/>
            <a:ext cx="9144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415H</a:t>
            </a:r>
          </a:p>
        </p:txBody>
      </p:sp>
      <p:sp>
        <p:nvSpPr>
          <p:cNvPr id="450710" name="Text Box 150"/>
          <p:cNvSpPr txBox="1">
            <a:spLocks noChangeArrowheads="1"/>
          </p:cNvSpPr>
          <p:nvPr/>
        </p:nvSpPr>
        <p:spPr bwMode="auto">
          <a:xfrm>
            <a:off x="3978275" y="5392738"/>
            <a:ext cx="9144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416H</a:t>
            </a:r>
          </a:p>
        </p:txBody>
      </p:sp>
      <p:sp>
        <p:nvSpPr>
          <p:cNvPr id="450711" name="Text Box 151"/>
          <p:cNvSpPr txBox="1">
            <a:spLocks noChangeArrowheads="1"/>
          </p:cNvSpPr>
          <p:nvPr/>
        </p:nvSpPr>
        <p:spPr bwMode="auto">
          <a:xfrm>
            <a:off x="3978275" y="5654675"/>
            <a:ext cx="9144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417H</a:t>
            </a:r>
          </a:p>
        </p:txBody>
      </p:sp>
      <p:sp>
        <p:nvSpPr>
          <p:cNvPr id="450712" name="Text Box 152"/>
          <p:cNvSpPr txBox="1">
            <a:spLocks noChangeArrowheads="1"/>
          </p:cNvSpPr>
          <p:nvPr/>
        </p:nvSpPr>
        <p:spPr bwMode="auto">
          <a:xfrm>
            <a:off x="3978275" y="5959475"/>
            <a:ext cx="9144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418H</a:t>
            </a:r>
          </a:p>
        </p:txBody>
      </p:sp>
      <p:sp>
        <p:nvSpPr>
          <p:cNvPr id="450713" name="Text Box 153"/>
          <p:cNvSpPr txBox="1">
            <a:spLocks noChangeArrowheads="1"/>
          </p:cNvSpPr>
          <p:nvPr/>
        </p:nvSpPr>
        <p:spPr bwMode="auto">
          <a:xfrm>
            <a:off x="3962400" y="3352800"/>
            <a:ext cx="9144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latin typeface="Times New Roman" pitchFamily="18" charset="0"/>
              </a:rPr>
              <a:t>地址</a:t>
            </a:r>
          </a:p>
        </p:txBody>
      </p:sp>
      <p:sp>
        <p:nvSpPr>
          <p:cNvPr id="450714" name="Text Box 154"/>
          <p:cNvSpPr txBox="1">
            <a:spLocks noChangeArrowheads="1"/>
          </p:cNvSpPr>
          <p:nvPr/>
        </p:nvSpPr>
        <p:spPr bwMode="auto">
          <a:xfrm>
            <a:off x="8001000" y="3305175"/>
            <a:ext cx="9144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latin typeface="Times New Roman" pitchFamily="18" charset="0"/>
              </a:rPr>
              <a:t>数据</a:t>
            </a:r>
          </a:p>
        </p:txBody>
      </p:sp>
      <p:sp>
        <p:nvSpPr>
          <p:cNvPr id="450715" name="Text Box 155"/>
          <p:cNvSpPr txBox="1">
            <a:spLocks noChangeArrowheads="1"/>
          </p:cNvSpPr>
          <p:nvPr/>
        </p:nvSpPr>
        <p:spPr bwMode="auto">
          <a:xfrm>
            <a:off x="6553200" y="2590800"/>
            <a:ext cx="1371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7×9</a:t>
            </a:r>
            <a:r>
              <a:rPr kumimoji="1" lang="zh-CN" altLang="en-US">
                <a:latin typeface="Times New Roman" pitchFamily="18" charset="0"/>
              </a:rPr>
              <a:t>点阵</a:t>
            </a:r>
          </a:p>
        </p:txBody>
      </p:sp>
      <p:sp>
        <p:nvSpPr>
          <p:cNvPr id="450716" name="Text Box 156"/>
          <p:cNvSpPr txBox="1">
            <a:spLocks noChangeArrowheads="1"/>
          </p:cNvSpPr>
          <p:nvPr/>
        </p:nvSpPr>
        <p:spPr bwMode="auto">
          <a:xfrm>
            <a:off x="4616450" y="711200"/>
            <a:ext cx="3124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latin typeface="Times New Roman" pitchFamily="18" charset="0"/>
              </a:rPr>
              <a:t>字符“</a:t>
            </a:r>
            <a:r>
              <a:rPr kumimoji="1" lang="en-US" altLang="zh-CN">
                <a:latin typeface="Times New Roman" pitchFamily="18" charset="0"/>
              </a:rPr>
              <a:t>B”</a:t>
            </a:r>
            <a:r>
              <a:rPr kumimoji="1" lang="zh-CN" altLang="en-US">
                <a:latin typeface="Times New Roman" pitchFamily="18" charset="0"/>
              </a:rPr>
              <a:t>占用</a:t>
            </a:r>
            <a:r>
              <a:rPr kumimoji="1" lang="en-US" altLang="zh-CN">
                <a:latin typeface="Times New Roman" pitchFamily="18" charset="0"/>
              </a:rPr>
              <a:t>420H~428H</a:t>
            </a:r>
          </a:p>
        </p:txBody>
      </p:sp>
      <p:sp>
        <p:nvSpPr>
          <p:cNvPr id="450717" name="Text Box 157"/>
          <p:cNvSpPr txBox="1">
            <a:spLocks noChangeArrowheads="1"/>
          </p:cNvSpPr>
          <p:nvPr/>
        </p:nvSpPr>
        <p:spPr bwMode="auto">
          <a:xfrm>
            <a:off x="4618038" y="1055688"/>
            <a:ext cx="3124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latin typeface="Times New Roman" pitchFamily="18" charset="0"/>
              </a:rPr>
              <a:t>字符“</a:t>
            </a:r>
            <a:r>
              <a:rPr kumimoji="1" lang="en-US" altLang="zh-CN">
                <a:latin typeface="Times New Roman" pitchFamily="18" charset="0"/>
              </a:rPr>
              <a:t>3”</a:t>
            </a:r>
            <a:r>
              <a:rPr kumimoji="1" lang="zh-CN" altLang="en-US">
                <a:latin typeface="Times New Roman" pitchFamily="18" charset="0"/>
              </a:rPr>
              <a:t>占用</a:t>
            </a:r>
            <a:r>
              <a:rPr kumimoji="1" lang="en-US" altLang="zh-CN">
                <a:latin typeface="Times New Roman" pitchFamily="18" charset="0"/>
              </a:rPr>
              <a:t>330H~338H</a:t>
            </a:r>
          </a:p>
        </p:txBody>
      </p:sp>
      <p:sp>
        <p:nvSpPr>
          <p:cNvPr id="450718" name="Text Box 158"/>
          <p:cNvSpPr txBox="1">
            <a:spLocks noChangeArrowheads="1"/>
          </p:cNvSpPr>
          <p:nvPr/>
        </p:nvSpPr>
        <p:spPr bwMode="auto">
          <a:xfrm>
            <a:off x="228600" y="4267200"/>
            <a:ext cx="3505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A</a:t>
            </a:r>
            <a:r>
              <a:rPr kumimoji="1" lang="en-US" altLang="zh-CN" baseline="-25000">
                <a:latin typeface="Times New Roman" pitchFamily="18" charset="0"/>
              </a:rPr>
              <a:t>10 </a:t>
            </a:r>
            <a:r>
              <a:rPr kumimoji="1" lang="en-US" altLang="zh-CN">
                <a:latin typeface="Times New Roman" pitchFamily="18" charset="0"/>
              </a:rPr>
              <a:t>A</a:t>
            </a:r>
            <a:r>
              <a:rPr kumimoji="1" lang="en-US" altLang="zh-CN" baseline="-25000">
                <a:latin typeface="Times New Roman" pitchFamily="18" charset="0"/>
              </a:rPr>
              <a:t>9 </a:t>
            </a:r>
            <a:r>
              <a:rPr kumimoji="1" lang="en-US" altLang="zh-CN">
                <a:latin typeface="Times New Roman" pitchFamily="18" charset="0"/>
              </a:rPr>
              <a:t>A</a:t>
            </a:r>
            <a:r>
              <a:rPr kumimoji="1" lang="en-US" altLang="zh-CN" baseline="-25000">
                <a:latin typeface="Times New Roman" pitchFamily="18" charset="0"/>
              </a:rPr>
              <a:t>8 </a:t>
            </a:r>
            <a:r>
              <a:rPr kumimoji="1" lang="en-US" altLang="zh-CN">
                <a:latin typeface="Times New Roman" pitchFamily="18" charset="0"/>
              </a:rPr>
              <a:t>A</a:t>
            </a:r>
            <a:r>
              <a:rPr kumimoji="1" lang="en-US" altLang="zh-CN" baseline="-25000">
                <a:latin typeface="Times New Roman" pitchFamily="18" charset="0"/>
              </a:rPr>
              <a:t>7 </a:t>
            </a:r>
            <a:r>
              <a:rPr kumimoji="1" lang="en-US" altLang="zh-CN">
                <a:latin typeface="Times New Roman" pitchFamily="18" charset="0"/>
              </a:rPr>
              <a:t>A</a:t>
            </a:r>
            <a:r>
              <a:rPr kumimoji="1" lang="en-US" altLang="zh-CN" baseline="-25000">
                <a:latin typeface="Times New Roman" pitchFamily="18" charset="0"/>
              </a:rPr>
              <a:t>6</a:t>
            </a:r>
            <a:r>
              <a:rPr kumimoji="1" lang="en-US" altLang="zh-CN">
                <a:latin typeface="Times New Roman" pitchFamily="18" charset="0"/>
              </a:rPr>
              <a:t>A</a:t>
            </a:r>
            <a:r>
              <a:rPr kumimoji="1" lang="en-US" altLang="zh-CN" baseline="-25000">
                <a:latin typeface="Times New Roman" pitchFamily="18" charset="0"/>
              </a:rPr>
              <a:t>5</a:t>
            </a:r>
            <a:r>
              <a:rPr kumimoji="1" lang="en-US" altLang="zh-CN">
                <a:latin typeface="Times New Roman" pitchFamily="18" charset="0"/>
              </a:rPr>
              <a:t>A</a:t>
            </a:r>
            <a:r>
              <a:rPr kumimoji="1" lang="en-US" altLang="zh-CN" baseline="-25000">
                <a:latin typeface="Times New Roman" pitchFamily="18" charset="0"/>
              </a:rPr>
              <a:t>4</a:t>
            </a:r>
            <a:r>
              <a:rPr kumimoji="1" lang="en-US" altLang="zh-CN">
                <a:latin typeface="Times New Roman" pitchFamily="18" charset="0"/>
              </a:rPr>
              <a:t>A</a:t>
            </a:r>
            <a:r>
              <a:rPr kumimoji="1" lang="en-US" altLang="zh-CN" baseline="-25000">
                <a:latin typeface="Times New Roman" pitchFamily="18" charset="0"/>
              </a:rPr>
              <a:t>3</a:t>
            </a:r>
            <a:r>
              <a:rPr kumimoji="1" lang="en-US" altLang="zh-CN">
                <a:latin typeface="Times New Roman" pitchFamily="18" charset="0"/>
              </a:rPr>
              <a:t>A</a:t>
            </a:r>
            <a:r>
              <a:rPr kumimoji="1" lang="en-US" altLang="zh-CN" baseline="-25000">
                <a:latin typeface="Times New Roman" pitchFamily="18" charset="0"/>
              </a:rPr>
              <a:t>2</a:t>
            </a:r>
            <a:r>
              <a:rPr kumimoji="1" lang="en-US" altLang="zh-CN">
                <a:latin typeface="Times New Roman" pitchFamily="18" charset="0"/>
              </a:rPr>
              <a:t>A</a:t>
            </a:r>
            <a:r>
              <a:rPr kumimoji="1" lang="en-US" altLang="zh-CN" baseline="-25000">
                <a:latin typeface="Times New Roman" pitchFamily="18" charset="0"/>
              </a:rPr>
              <a:t>1</a:t>
            </a:r>
            <a:r>
              <a:rPr kumimoji="1" lang="en-US" altLang="zh-CN">
                <a:latin typeface="Times New Roman" pitchFamily="18" charset="0"/>
              </a:rPr>
              <a:t>A</a:t>
            </a:r>
            <a:r>
              <a:rPr kumimoji="1" lang="en-US" altLang="zh-CN" baseline="-25000">
                <a:latin typeface="Times New Roman" pitchFamily="18" charset="0"/>
              </a:rPr>
              <a:t>0</a:t>
            </a:r>
          </a:p>
        </p:txBody>
      </p:sp>
      <p:sp>
        <p:nvSpPr>
          <p:cNvPr id="450719" name="Text Box 159"/>
          <p:cNvSpPr txBox="1">
            <a:spLocks noChangeArrowheads="1"/>
          </p:cNvSpPr>
          <p:nvPr/>
        </p:nvSpPr>
        <p:spPr bwMode="auto">
          <a:xfrm>
            <a:off x="242888" y="4605338"/>
            <a:ext cx="3505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1   0   0   0   0   0   1   0   0   0  0</a:t>
            </a:r>
            <a:endParaRPr kumimoji="1" lang="en-US" altLang="zh-CN" baseline="-25000">
              <a:latin typeface="Times New Roman" pitchFamily="18" charset="0"/>
            </a:endParaRPr>
          </a:p>
        </p:txBody>
      </p:sp>
      <p:grpSp>
        <p:nvGrpSpPr>
          <p:cNvPr id="4" name="Group 160"/>
          <p:cNvGrpSpPr>
            <a:grpSpLocks/>
          </p:cNvGrpSpPr>
          <p:nvPr/>
        </p:nvGrpSpPr>
        <p:grpSpPr bwMode="auto">
          <a:xfrm>
            <a:off x="346075" y="4953000"/>
            <a:ext cx="3235325" cy="0"/>
            <a:chOff x="218" y="3120"/>
            <a:chExt cx="2038" cy="0"/>
          </a:xfrm>
        </p:grpSpPr>
        <p:sp>
          <p:nvSpPr>
            <p:cNvPr id="50315" name="Line 161"/>
            <p:cNvSpPr>
              <a:spLocks noChangeShapeType="1"/>
            </p:cNvSpPr>
            <p:nvPr/>
          </p:nvSpPr>
          <p:spPr bwMode="auto">
            <a:xfrm>
              <a:off x="1632" y="3120"/>
              <a:ext cx="624" cy="0"/>
            </a:xfrm>
            <a:prstGeom prst="line">
              <a:avLst/>
            </a:prstGeom>
            <a:noFill/>
            <a:ln w="19050">
              <a:solidFill>
                <a:srgbClr val="CC3399"/>
              </a:solidFill>
              <a:prstDash val="dash"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0316" name="Line 162"/>
            <p:cNvSpPr>
              <a:spLocks noChangeShapeType="1"/>
            </p:cNvSpPr>
            <p:nvPr/>
          </p:nvSpPr>
          <p:spPr bwMode="auto">
            <a:xfrm>
              <a:off x="862" y="3120"/>
              <a:ext cx="626" cy="0"/>
            </a:xfrm>
            <a:prstGeom prst="line">
              <a:avLst/>
            </a:prstGeom>
            <a:noFill/>
            <a:ln w="19050">
              <a:solidFill>
                <a:srgbClr val="CC3399"/>
              </a:solidFill>
              <a:prstDash val="dash"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0317" name="Line 163"/>
            <p:cNvSpPr>
              <a:spLocks noChangeShapeType="1"/>
            </p:cNvSpPr>
            <p:nvPr/>
          </p:nvSpPr>
          <p:spPr bwMode="auto">
            <a:xfrm>
              <a:off x="218" y="3120"/>
              <a:ext cx="528" cy="0"/>
            </a:xfrm>
            <a:prstGeom prst="line">
              <a:avLst/>
            </a:prstGeom>
            <a:noFill/>
            <a:ln w="19050">
              <a:solidFill>
                <a:srgbClr val="CC3399"/>
              </a:solidFill>
              <a:prstDash val="dash"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450724" name="Text Box 164"/>
          <p:cNvSpPr txBox="1">
            <a:spLocks noChangeArrowheads="1"/>
          </p:cNvSpPr>
          <p:nvPr/>
        </p:nvSpPr>
        <p:spPr bwMode="auto">
          <a:xfrm>
            <a:off x="257175" y="4975225"/>
            <a:ext cx="3505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1   0   0   0   0   0   1   0   0   0  1</a:t>
            </a:r>
            <a:endParaRPr kumimoji="1" lang="en-US" altLang="zh-CN" baseline="-25000">
              <a:latin typeface="Times New Roman" pitchFamily="18" charset="0"/>
            </a:endParaRPr>
          </a:p>
        </p:txBody>
      </p:sp>
      <p:sp>
        <p:nvSpPr>
          <p:cNvPr id="450725" name="Text Box 165"/>
          <p:cNvSpPr txBox="1">
            <a:spLocks noChangeArrowheads="1"/>
          </p:cNvSpPr>
          <p:nvPr/>
        </p:nvSpPr>
        <p:spPr bwMode="auto">
          <a:xfrm>
            <a:off x="255588" y="5257800"/>
            <a:ext cx="3505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1   0   0   0   0   0   1   0   0   1  0</a:t>
            </a:r>
            <a:endParaRPr kumimoji="1" lang="en-US" altLang="zh-CN" baseline="-25000">
              <a:latin typeface="Times New Roman" pitchFamily="18" charset="0"/>
            </a:endParaRPr>
          </a:p>
        </p:txBody>
      </p:sp>
      <p:sp>
        <p:nvSpPr>
          <p:cNvPr id="450726" name="Text Box 166"/>
          <p:cNvSpPr txBox="1">
            <a:spLocks noChangeArrowheads="1"/>
          </p:cNvSpPr>
          <p:nvPr/>
        </p:nvSpPr>
        <p:spPr bwMode="auto">
          <a:xfrm>
            <a:off x="258763" y="5530850"/>
            <a:ext cx="3505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1   0   0   0   0   0   1   0   0   1  1</a:t>
            </a:r>
            <a:endParaRPr kumimoji="1" lang="en-US" altLang="zh-CN" baseline="-25000">
              <a:latin typeface="Times New Roman" pitchFamily="18" charset="0"/>
            </a:endParaRPr>
          </a:p>
        </p:txBody>
      </p:sp>
      <p:sp>
        <p:nvSpPr>
          <p:cNvPr id="450727" name="Text Box 167"/>
          <p:cNvSpPr txBox="1">
            <a:spLocks noChangeArrowheads="1"/>
          </p:cNvSpPr>
          <p:nvPr/>
        </p:nvSpPr>
        <p:spPr bwMode="auto">
          <a:xfrm>
            <a:off x="258763" y="5780088"/>
            <a:ext cx="3505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1   0   0   0   0   0   1   0   1   0  0</a:t>
            </a:r>
            <a:endParaRPr kumimoji="1" lang="en-US" altLang="zh-CN" baseline="-25000">
              <a:latin typeface="Times New Roman" pitchFamily="18" charset="0"/>
            </a:endParaRPr>
          </a:p>
        </p:txBody>
      </p:sp>
      <p:sp>
        <p:nvSpPr>
          <p:cNvPr id="450728" name="Text Box 168"/>
          <p:cNvSpPr txBox="1">
            <a:spLocks noChangeArrowheads="1"/>
          </p:cNvSpPr>
          <p:nvPr/>
        </p:nvSpPr>
        <p:spPr bwMode="auto">
          <a:xfrm>
            <a:off x="268288" y="6019800"/>
            <a:ext cx="3505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1   0   0   0   0   0   1   0   1   0  1</a:t>
            </a:r>
            <a:endParaRPr kumimoji="1" lang="en-US" altLang="zh-CN" baseline="-25000">
              <a:latin typeface="Times New Roman" pitchFamily="18" charset="0"/>
            </a:endParaRPr>
          </a:p>
        </p:txBody>
      </p:sp>
      <p:sp>
        <p:nvSpPr>
          <p:cNvPr id="450729" name="Text Box 169"/>
          <p:cNvSpPr txBox="1">
            <a:spLocks noChangeArrowheads="1"/>
          </p:cNvSpPr>
          <p:nvPr/>
        </p:nvSpPr>
        <p:spPr bwMode="auto">
          <a:xfrm>
            <a:off x="1371600" y="6248400"/>
            <a:ext cx="11430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3" grpId="0" autoUpdateAnimBg="0"/>
      <p:bldP spid="450584" grpId="0" autoUpdateAnimBg="0"/>
      <p:bldP spid="450695" grpId="0" autoUpdateAnimBg="0"/>
      <p:bldP spid="450696" grpId="0" autoUpdateAnimBg="0"/>
      <p:bldP spid="450697" grpId="0" autoUpdateAnimBg="0"/>
      <p:bldP spid="450698" grpId="0" autoUpdateAnimBg="0"/>
      <p:bldP spid="450699" grpId="0" autoUpdateAnimBg="0"/>
      <p:bldP spid="450700" grpId="0" autoUpdateAnimBg="0"/>
      <p:bldP spid="450701" grpId="0" autoUpdateAnimBg="0"/>
      <p:bldP spid="450702" grpId="0" autoUpdateAnimBg="0"/>
      <p:bldP spid="450703" grpId="0" autoUpdateAnimBg="0"/>
      <p:bldP spid="450704" grpId="0" autoUpdateAnimBg="0"/>
      <p:bldP spid="450705" grpId="0" autoUpdateAnimBg="0"/>
      <p:bldP spid="450706" grpId="0" autoUpdateAnimBg="0"/>
      <p:bldP spid="450707" grpId="0" autoUpdateAnimBg="0"/>
      <p:bldP spid="450708" grpId="0" autoUpdateAnimBg="0"/>
      <p:bldP spid="450709" grpId="0" autoUpdateAnimBg="0"/>
      <p:bldP spid="450710" grpId="0" autoUpdateAnimBg="0"/>
      <p:bldP spid="450711" grpId="0" autoUpdateAnimBg="0"/>
      <p:bldP spid="450712" grpId="0" autoUpdateAnimBg="0"/>
      <p:bldP spid="450713" grpId="0" autoUpdateAnimBg="0"/>
      <p:bldP spid="450714" grpId="0" autoUpdateAnimBg="0"/>
      <p:bldP spid="450715" grpId="0" autoUpdateAnimBg="0"/>
      <p:bldP spid="450716" grpId="0" autoUpdateAnimBg="0"/>
      <p:bldP spid="450717" grpId="0" autoUpdateAnimBg="0"/>
      <p:bldP spid="450718" grpId="0" autoUpdateAnimBg="0"/>
      <p:bldP spid="450719" grpId="0" autoUpdateAnimBg="0"/>
      <p:bldP spid="450724" grpId="0" autoUpdateAnimBg="0"/>
      <p:bldP spid="450725" grpId="0" autoUpdateAnimBg="0"/>
      <p:bldP spid="450726" grpId="0" autoUpdateAnimBg="0"/>
      <p:bldP spid="450727" grpId="0" autoUpdateAnimBg="0"/>
      <p:bldP spid="450728" grpId="0" autoUpdateAnimBg="0"/>
      <p:bldP spid="45072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77050" y="6553200"/>
            <a:ext cx="2057400" cy="304800"/>
          </a:xfrm>
        </p:spPr>
        <p:txBody>
          <a:bodyPr/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20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设计举例</a:t>
            </a:r>
            <a:r>
              <a:rPr lang="en-US" altLang="zh-CN" sz="20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3</a:t>
            </a:r>
          </a:p>
        </p:txBody>
      </p:sp>
      <p:graphicFrame>
        <p:nvGraphicFramePr>
          <p:cNvPr id="380308" name="Group 404"/>
          <p:cNvGraphicFramePr>
            <a:graphicFrameLocks noGrp="1"/>
          </p:cNvGraphicFramePr>
          <p:nvPr/>
        </p:nvGraphicFramePr>
        <p:xfrm>
          <a:off x="304800" y="838200"/>
          <a:ext cx="4087813" cy="5151120"/>
        </p:xfrm>
        <a:graphic>
          <a:graphicData uri="http://schemas.openxmlformats.org/drawingml/2006/table">
            <a:tbl>
              <a:tblPr/>
              <a:tblGrid>
                <a:gridCol w="61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1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5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YX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n+1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n+1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</a:t>
                      </a:r>
                    </a:p>
                  </a:txBody>
                  <a:tcPr marL="0" marR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</a:t>
                      </a:r>
                    </a:p>
                  </a:txBody>
                  <a:tcPr marL="0" marR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</a:t>
                      </a:r>
                    </a:p>
                  </a:txBody>
                  <a:tcPr marL="0" marR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</a:t>
                      </a:r>
                    </a:p>
                  </a:txBody>
                  <a:tcPr marL="0" marR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380136" name="Group 232"/>
          <p:cNvGraphicFramePr>
            <a:graphicFrameLocks noGrp="1"/>
          </p:cNvGraphicFramePr>
          <p:nvPr/>
        </p:nvGraphicFramePr>
        <p:xfrm>
          <a:off x="5562600" y="609600"/>
          <a:ext cx="2762250" cy="220980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" name="Group 277"/>
          <p:cNvGrpSpPr>
            <a:grpSpLocks/>
          </p:cNvGrpSpPr>
          <p:nvPr/>
        </p:nvGrpSpPr>
        <p:grpSpPr bwMode="auto">
          <a:xfrm>
            <a:off x="5029200" y="304800"/>
            <a:ext cx="1676400" cy="854075"/>
            <a:chOff x="3552" y="912"/>
            <a:chExt cx="1056" cy="538"/>
          </a:xfrm>
        </p:grpSpPr>
        <p:sp>
          <p:nvSpPr>
            <p:cNvPr id="49388" name="Line 278"/>
            <p:cNvSpPr>
              <a:spLocks noChangeShapeType="1"/>
            </p:cNvSpPr>
            <p:nvPr/>
          </p:nvSpPr>
          <p:spPr bwMode="auto">
            <a:xfrm flipH="1" flipV="1">
              <a:off x="3936" y="1056"/>
              <a:ext cx="355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9389" name="Text Box 279"/>
            <p:cNvSpPr txBox="1">
              <a:spLocks noChangeArrowheads="1"/>
            </p:cNvSpPr>
            <p:nvPr/>
          </p:nvSpPr>
          <p:spPr bwMode="auto">
            <a:xfrm>
              <a:off x="3552" y="1200"/>
              <a:ext cx="75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eaLnBrk="1" hangingPunct="1"/>
              <a:r>
                <a:rPr kumimoji="1" lang="en-US" altLang="zh-CN" sz="2000" b="0"/>
                <a:t>YX</a:t>
              </a:r>
              <a:endParaRPr kumimoji="1" lang="en-US" altLang="zh-CN" sz="2000" b="0" baseline="30000"/>
            </a:p>
          </p:txBody>
        </p:sp>
        <p:sp>
          <p:nvSpPr>
            <p:cNvPr id="49390" name="Text Box 280"/>
            <p:cNvSpPr txBox="1">
              <a:spLocks noChangeArrowheads="1"/>
            </p:cNvSpPr>
            <p:nvPr/>
          </p:nvSpPr>
          <p:spPr bwMode="auto">
            <a:xfrm>
              <a:off x="3854" y="912"/>
              <a:ext cx="754" cy="2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90000" tIns="46800" rIns="90000" bIns="46800">
              <a:spAutoFit/>
            </a:bodyPr>
            <a:lstStyle/>
            <a:p>
              <a:pPr eaLnBrk="1" hangingPunct="1"/>
              <a:r>
                <a:rPr kumimoji="1" lang="en-US" altLang="zh-CN" sz="2000" b="0" dirty="0"/>
                <a:t>Q</a:t>
              </a:r>
              <a:r>
                <a:rPr kumimoji="1" lang="en-US" altLang="zh-CN" sz="2000" b="0" baseline="-25000" dirty="0"/>
                <a:t>2</a:t>
              </a:r>
              <a:r>
                <a:rPr kumimoji="1" lang="en-US" altLang="zh-CN" sz="2000" b="0" baseline="30000" dirty="0"/>
                <a:t>n</a:t>
              </a:r>
              <a:r>
                <a:rPr kumimoji="1" lang="en-US" altLang="zh-CN" sz="2000" dirty="0"/>
                <a:t> </a:t>
              </a:r>
              <a:r>
                <a:rPr kumimoji="1" lang="en-US" altLang="zh-CN" sz="2000" b="0" dirty="0"/>
                <a:t>Q</a:t>
              </a:r>
              <a:r>
                <a:rPr kumimoji="1" lang="en-US" altLang="zh-CN" sz="2000" b="0" baseline="-25000" dirty="0"/>
                <a:t>1</a:t>
              </a:r>
              <a:r>
                <a:rPr kumimoji="1" lang="en-US" altLang="zh-CN" sz="2000" b="0" baseline="30000" dirty="0"/>
                <a:t>n</a:t>
              </a:r>
            </a:p>
          </p:txBody>
        </p:sp>
      </p:grpSp>
      <p:sp>
        <p:nvSpPr>
          <p:cNvPr id="380195" name="Text Box 291"/>
          <p:cNvSpPr txBox="1">
            <a:spLocks noChangeArrowheads="1"/>
          </p:cNvSpPr>
          <p:nvPr/>
        </p:nvSpPr>
        <p:spPr bwMode="auto">
          <a:xfrm>
            <a:off x="6705600" y="1524000"/>
            <a:ext cx="5334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/>
            <a:r>
              <a:rPr kumimoji="1" lang="en-US" altLang="zh-CN" sz="2000">
                <a:solidFill>
                  <a:schemeClr val="accent2"/>
                </a:solidFill>
              </a:rPr>
              <a:t>1</a:t>
            </a:r>
            <a:endParaRPr kumimoji="1" lang="en-US" altLang="zh-CN" sz="2000" baseline="-25000">
              <a:solidFill>
                <a:schemeClr val="accent2"/>
              </a:solidFill>
            </a:endParaRPr>
          </a:p>
        </p:txBody>
      </p:sp>
      <p:sp>
        <p:nvSpPr>
          <p:cNvPr id="380196" name="Text Box 292"/>
          <p:cNvSpPr txBox="1">
            <a:spLocks noChangeArrowheads="1"/>
          </p:cNvSpPr>
          <p:nvPr/>
        </p:nvSpPr>
        <p:spPr bwMode="auto">
          <a:xfrm>
            <a:off x="6705600" y="2362200"/>
            <a:ext cx="5334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/>
            <a:r>
              <a:rPr kumimoji="1" lang="en-US" altLang="zh-CN" sz="2000">
                <a:solidFill>
                  <a:schemeClr val="accent2"/>
                </a:solidFill>
              </a:rPr>
              <a:t>1</a:t>
            </a:r>
            <a:endParaRPr kumimoji="1" lang="en-US" altLang="zh-CN" sz="2000" baseline="-25000">
              <a:solidFill>
                <a:schemeClr val="accent2"/>
              </a:solidFill>
            </a:endParaRPr>
          </a:p>
        </p:txBody>
      </p:sp>
      <p:sp>
        <p:nvSpPr>
          <p:cNvPr id="380198" name="Text Box 294"/>
          <p:cNvSpPr txBox="1">
            <a:spLocks noChangeArrowheads="1"/>
          </p:cNvSpPr>
          <p:nvPr/>
        </p:nvSpPr>
        <p:spPr bwMode="auto">
          <a:xfrm>
            <a:off x="7772400" y="1524000"/>
            <a:ext cx="5334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/>
            <a:r>
              <a:rPr kumimoji="1" lang="en-US" altLang="zh-CN" sz="2000">
                <a:solidFill>
                  <a:schemeClr val="accent2"/>
                </a:solidFill>
              </a:rPr>
              <a:t>1</a:t>
            </a:r>
            <a:endParaRPr kumimoji="1" lang="en-US" altLang="zh-CN" sz="2000" baseline="-25000">
              <a:solidFill>
                <a:schemeClr val="accent2"/>
              </a:solidFill>
            </a:endParaRPr>
          </a:p>
        </p:txBody>
      </p:sp>
      <p:sp>
        <p:nvSpPr>
          <p:cNvPr id="380199" name="Text Box 295"/>
          <p:cNvSpPr txBox="1">
            <a:spLocks noChangeArrowheads="1"/>
          </p:cNvSpPr>
          <p:nvPr/>
        </p:nvSpPr>
        <p:spPr bwMode="auto">
          <a:xfrm>
            <a:off x="6172200" y="2362200"/>
            <a:ext cx="5334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/>
            <a:r>
              <a:rPr kumimoji="1" lang="en-US" altLang="zh-CN" sz="2000">
                <a:solidFill>
                  <a:schemeClr val="accent2"/>
                </a:solidFill>
              </a:rPr>
              <a:t>1</a:t>
            </a:r>
            <a:endParaRPr kumimoji="1" lang="en-US" altLang="zh-CN" sz="2000" baseline="-25000">
              <a:solidFill>
                <a:schemeClr val="accent2"/>
              </a:solidFill>
            </a:endParaRPr>
          </a:p>
        </p:txBody>
      </p:sp>
      <p:sp>
        <p:nvSpPr>
          <p:cNvPr id="380200" name="Text Box 296"/>
          <p:cNvSpPr txBox="1">
            <a:spLocks noChangeArrowheads="1"/>
          </p:cNvSpPr>
          <p:nvPr/>
        </p:nvSpPr>
        <p:spPr bwMode="auto">
          <a:xfrm>
            <a:off x="7162800" y="1143000"/>
            <a:ext cx="5334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/>
            <a:r>
              <a:rPr kumimoji="1" lang="en-US" altLang="zh-CN" sz="2000">
                <a:solidFill>
                  <a:schemeClr val="accent2"/>
                </a:solidFill>
              </a:rPr>
              <a:t>1</a:t>
            </a:r>
            <a:endParaRPr kumimoji="1" lang="en-US" altLang="zh-CN" sz="2000" baseline="-25000">
              <a:solidFill>
                <a:schemeClr val="accent2"/>
              </a:solidFill>
            </a:endParaRPr>
          </a:p>
        </p:txBody>
      </p:sp>
      <p:sp>
        <p:nvSpPr>
          <p:cNvPr id="380201" name="Text Box 297"/>
          <p:cNvSpPr txBox="1">
            <a:spLocks noChangeArrowheads="1"/>
          </p:cNvSpPr>
          <p:nvPr/>
        </p:nvSpPr>
        <p:spPr bwMode="auto">
          <a:xfrm>
            <a:off x="7772400" y="1143000"/>
            <a:ext cx="5334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/>
            <a:r>
              <a:rPr kumimoji="1" lang="en-US" altLang="zh-CN" sz="2000">
                <a:solidFill>
                  <a:schemeClr val="accent2"/>
                </a:solidFill>
              </a:rPr>
              <a:t>1</a:t>
            </a:r>
            <a:endParaRPr kumimoji="1" lang="en-US" altLang="zh-CN" sz="2000" baseline="-25000">
              <a:solidFill>
                <a:schemeClr val="accent2"/>
              </a:solidFill>
            </a:endParaRPr>
          </a:p>
        </p:txBody>
      </p:sp>
      <p:sp>
        <p:nvSpPr>
          <p:cNvPr id="380203" name="Text Box 299"/>
          <p:cNvSpPr txBox="1">
            <a:spLocks noChangeArrowheads="1"/>
          </p:cNvSpPr>
          <p:nvPr/>
        </p:nvSpPr>
        <p:spPr bwMode="auto">
          <a:xfrm>
            <a:off x="6172200" y="1981200"/>
            <a:ext cx="457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/>
            <a:r>
              <a:rPr kumimoji="1" lang="en-US" altLang="zh-CN" sz="2000">
                <a:solidFill>
                  <a:schemeClr val="hlink"/>
                </a:solidFill>
              </a:rPr>
              <a:t>×</a:t>
            </a:r>
          </a:p>
        </p:txBody>
      </p:sp>
      <p:sp>
        <p:nvSpPr>
          <p:cNvPr id="380204" name="Text Box 300"/>
          <p:cNvSpPr txBox="1">
            <a:spLocks noChangeArrowheads="1"/>
          </p:cNvSpPr>
          <p:nvPr/>
        </p:nvSpPr>
        <p:spPr bwMode="auto">
          <a:xfrm>
            <a:off x="7239000" y="1981200"/>
            <a:ext cx="457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/>
            <a:r>
              <a:rPr kumimoji="1" lang="en-US" altLang="zh-CN" sz="2000">
                <a:solidFill>
                  <a:schemeClr val="hlink"/>
                </a:solidFill>
              </a:rPr>
              <a:t>×</a:t>
            </a:r>
          </a:p>
        </p:txBody>
      </p:sp>
      <p:sp>
        <p:nvSpPr>
          <p:cNvPr id="380205" name="Text Box 301"/>
          <p:cNvSpPr txBox="1">
            <a:spLocks noChangeArrowheads="1"/>
          </p:cNvSpPr>
          <p:nvPr/>
        </p:nvSpPr>
        <p:spPr bwMode="auto">
          <a:xfrm>
            <a:off x="7772400" y="1981200"/>
            <a:ext cx="457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/>
            <a:r>
              <a:rPr kumimoji="1" lang="en-US" altLang="zh-CN" sz="2000">
                <a:solidFill>
                  <a:schemeClr val="hlink"/>
                </a:solidFill>
              </a:rPr>
              <a:t>×</a:t>
            </a:r>
          </a:p>
        </p:txBody>
      </p:sp>
      <p:sp>
        <p:nvSpPr>
          <p:cNvPr id="380209" name="Text Box 305"/>
          <p:cNvSpPr txBox="1">
            <a:spLocks noChangeArrowheads="1"/>
          </p:cNvSpPr>
          <p:nvPr/>
        </p:nvSpPr>
        <p:spPr bwMode="auto">
          <a:xfrm>
            <a:off x="6705600" y="1981200"/>
            <a:ext cx="457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/>
            <a:r>
              <a:rPr kumimoji="1" lang="en-US" altLang="zh-CN" sz="2000">
                <a:solidFill>
                  <a:schemeClr val="hlink"/>
                </a:solidFill>
              </a:rPr>
              <a:t>×</a:t>
            </a:r>
          </a:p>
        </p:txBody>
      </p:sp>
      <p:sp>
        <p:nvSpPr>
          <p:cNvPr id="380211" name="AutoShape 307"/>
          <p:cNvSpPr>
            <a:spLocks noChangeArrowheads="1"/>
          </p:cNvSpPr>
          <p:nvPr/>
        </p:nvSpPr>
        <p:spPr bwMode="auto">
          <a:xfrm>
            <a:off x="7239000" y="1143000"/>
            <a:ext cx="914400" cy="304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80221" name="Rectangle 317"/>
          <p:cNvSpPr>
            <a:spLocks noChangeArrowheads="1"/>
          </p:cNvSpPr>
          <p:nvPr/>
        </p:nvSpPr>
        <p:spPr bwMode="auto">
          <a:xfrm>
            <a:off x="6248400" y="1981200"/>
            <a:ext cx="762000" cy="762000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80222" name="Text Box 318"/>
          <p:cNvSpPr txBox="1">
            <a:spLocks noChangeArrowheads="1"/>
          </p:cNvSpPr>
          <p:nvPr/>
        </p:nvSpPr>
        <p:spPr bwMode="auto">
          <a:xfrm>
            <a:off x="4648200" y="228600"/>
            <a:ext cx="855663" cy="39846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/>
            <a:r>
              <a:rPr kumimoji="1" lang="en-US" altLang="zh-CN" sz="2000">
                <a:solidFill>
                  <a:schemeClr val="accent2"/>
                </a:solidFill>
              </a:rPr>
              <a:t>Q</a:t>
            </a:r>
            <a:r>
              <a:rPr kumimoji="1" lang="en-US" altLang="zh-CN" sz="2000" baseline="-25000">
                <a:solidFill>
                  <a:schemeClr val="accent2"/>
                </a:solidFill>
              </a:rPr>
              <a:t>2</a:t>
            </a:r>
            <a:r>
              <a:rPr kumimoji="1" lang="en-US" altLang="zh-CN" sz="2000" baseline="30000">
                <a:solidFill>
                  <a:schemeClr val="accent2"/>
                </a:solidFill>
              </a:rPr>
              <a:t>n+1</a:t>
            </a:r>
          </a:p>
        </p:txBody>
      </p:sp>
      <p:sp>
        <p:nvSpPr>
          <p:cNvPr id="380223" name="Text Box 319"/>
          <p:cNvSpPr txBox="1">
            <a:spLocks noChangeArrowheads="1"/>
          </p:cNvSpPr>
          <p:nvPr/>
        </p:nvSpPr>
        <p:spPr bwMode="auto">
          <a:xfrm>
            <a:off x="4724400" y="3581400"/>
            <a:ext cx="855663" cy="39846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/>
            <a:r>
              <a:rPr kumimoji="1" lang="en-US" altLang="zh-CN" sz="2000">
                <a:solidFill>
                  <a:schemeClr val="accent2"/>
                </a:solidFill>
              </a:rPr>
              <a:t>Q</a:t>
            </a:r>
            <a:r>
              <a:rPr kumimoji="1" lang="en-US" altLang="zh-CN" sz="2000" baseline="-25000">
                <a:solidFill>
                  <a:schemeClr val="accent2"/>
                </a:solidFill>
              </a:rPr>
              <a:t>1</a:t>
            </a:r>
            <a:r>
              <a:rPr kumimoji="1" lang="en-US" altLang="zh-CN" sz="2000" baseline="30000">
                <a:solidFill>
                  <a:schemeClr val="accent2"/>
                </a:solidFill>
              </a:rPr>
              <a:t>n+1</a:t>
            </a:r>
          </a:p>
        </p:txBody>
      </p:sp>
      <p:sp>
        <p:nvSpPr>
          <p:cNvPr id="380224" name="AutoShape 320"/>
          <p:cNvSpPr>
            <a:spLocks noChangeArrowheads="1"/>
          </p:cNvSpPr>
          <p:nvPr/>
        </p:nvSpPr>
        <p:spPr bwMode="auto">
          <a:xfrm rot="-5400000">
            <a:off x="6591300" y="1790700"/>
            <a:ext cx="685800" cy="304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80225" name="AutoShape 321"/>
          <p:cNvSpPr>
            <a:spLocks noChangeArrowheads="1"/>
          </p:cNvSpPr>
          <p:nvPr/>
        </p:nvSpPr>
        <p:spPr bwMode="auto">
          <a:xfrm rot="-5400000">
            <a:off x="7658100" y="1409700"/>
            <a:ext cx="685800" cy="304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aphicFrame>
        <p:nvGraphicFramePr>
          <p:cNvPr id="380226" name="Group 322"/>
          <p:cNvGraphicFramePr>
            <a:graphicFrameLocks noGrp="1"/>
          </p:cNvGraphicFramePr>
          <p:nvPr/>
        </p:nvGraphicFramePr>
        <p:xfrm>
          <a:off x="5867400" y="3657600"/>
          <a:ext cx="2762250" cy="220980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" name="Group 367"/>
          <p:cNvGrpSpPr>
            <a:grpSpLocks/>
          </p:cNvGrpSpPr>
          <p:nvPr/>
        </p:nvGrpSpPr>
        <p:grpSpPr bwMode="auto">
          <a:xfrm>
            <a:off x="5334000" y="3352800"/>
            <a:ext cx="1676400" cy="854075"/>
            <a:chOff x="3552" y="912"/>
            <a:chExt cx="1056" cy="538"/>
          </a:xfrm>
        </p:grpSpPr>
        <p:sp>
          <p:nvSpPr>
            <p:cNvPr id="49385" name="Line 368"/>
            <p:cNvSpPr>
              <a:spLocks noChangeShapeType="1"/>
            </p:cNvSpPr>
            <p:nvPr/>
          </p:nvSpPr>
          <p:spPr bwMode="auto">
            <a:xfrm flipH="1" flipV="1">
              <a:off x="3936" y="1056"/>
              <a:ext cx="355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9386" name="Text Box 369"/>
            <p:cNvSpPr txBox="1">
              <a:spLocks noChangeArrowheads="1"/>
            </p:cNvSpPr>
            <p:nvPr/>
          </p:nvSpPr>
          <p:spPr bwMode="auto">
            <a:xfrm>
              <a:off x="3552" y="1200"/>
              <a:ext cx="75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eaLnBrk="1" hangingPunct="1"/>
              <a:r>
                <a:rPr kumimoji="1" lang="en-US" altLang="zh-CN" sz="2000" b="0"/>
                <a:t>YX</a:t>
              </a:r>
              <a:endParaRPr kumimoji="1" lang="en-US" altLang="zh-CN" sz="2000" b="0" baseline="30000"/>
            </a:p>
          </p:txBody>
        </p:sp>
        <p:sp>
          <p:nvSpPr>
            <p:cNvPr id="49387" name="Text Box 370"/>
            <p:cNvSpPr txBox="1">
              <a:spLocks noChangeArrowheads="1"/>
            </p:cNvSpPr>
            <p:nvPr/>
          </p:nvSpPr>
          <p:spPr bwMode="auto">
            <a:xfrm>
              <a:off x="3843" y="912"/>
              <a:ext cx="765" cy="2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90000" tIns="46800" rIns="90000" bIns="46800">
              <a:spAutoFit/>
            </a:bodyPr>
            <a:lstStyle/>
            <a:p>
              <a:pPr eaLnBrk="1" hangingPunct="1"/>
              <a:r>
                <a:rPr kumimoji="1" lang="en-US" altLang="zh-CN" sz="2000" b="0" dirty="0"/>
                <a:t>Q</a:t>
              </a:r>
              <a:r>
                <a:rPr kumimoji="1" lang="en-US" altLang="zh-CN" sz="2000" b="0" baseline="-25000" dirty="0"/>
                <a:t>2</a:t>
              </a:r>
              <a:r>
                <a:rPr kumimoji="1" lang="en-US" altLang="zh-CN" sz="2000" b="0" baseline="30000" dirty="0"/>
                <a:t>n</a:t>
              </a:r>
              <a:r>
                <a:rPr kumimoji="1" lang="en-US" altLang="zh-CN" sz="2000" dirty="0"/>
                <a:t> </a:t>
              </a:r>
              <a:r>
                <a:rPr kumimoji="1" lang="en-US" altLang="zh-CN" sz="2000" b="0" dirty="0"/>
                <a:t>Q</a:t>
              </a:r>
              <a:r>
                <a:rPr kumimoji="1" lang="en-US" altLang="zh-CN" sz="2000" b="0" baseline="-25000" dirty="0"/>
                <a:t>1</a:t>
              </a:r>
              <a:r>
                <a:rPr kumimoji="1" lang="en-US" altLang="zh-CN" sz="2000" b="0" baseline="30000" dirty="0"/>
                <a:t>n</a:t>
              </a:r>
            </a:p>
          </p:txBody>
        </p:sp>
      </p:grpSp>
      <p:sp>
        <p:nvSpPr>
          <p:cNvPr id="380275" name="Text Box 371"/>
          <p:cNvSpPr txBox="1">
            <a:spLocks noChangeArrowheads="1"/>
          </p:cNvSpPr>
          <p:nvPr/>
        </p:nvSpPr>
        <p:spPr bwMode="auto">
          <a:xfrm>
            <a:off x="6400800" y="4572000"/>
            <a:ext cx="5334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/>
            <a:r>
              <a:rPr kumimoji="1" lang="en-US" altLang="zh-CN" sz="2000">
                <a:solidFill>
                  <a:schemeClr val="accent2"/>
                </a:solidFill>
              </a:rPr>
              <a:t>1</a:t>
            </a:r>
            <a:endParaRPr kumimoji="1" lang="en-US" altLang="zh-CN" sz="2000" baseline="-25000">
              <a:solidFill>
                <a:schemeClr val="accent2"/>
              </a:solidFill>
            </a:endParaRPr>
          </a:p>
        </p:txBody>
      </p:sp>
      <p:sp>
        <p:nvSpPr>
          <p:cNvPr id="380276" name="Text Box 372"/>
          <p:cNvSpPr txBox="1">
            <a:spLocks noChangeArrowheads="1"/>
          </p:cNvSpPr>
          <p:nvPr/>
        </p:nvSpPr>
        <p:spPr bwMode="auto">
          <a:xfrm>
            <a:off x="7010400" y="5410200"/>
            <a:ext cx="5334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/>
            <a:r>
              <a:rPr kumimoji="1" lang="en-US" altLang="zh-CN" sz="2000">
                <a:solidFill>
                  <a:schemeClr val="accent2"/>
                </a:solidFill>
              </a:rPr>
              <a:t>1</a:t>
            </a:r>
            <a:endParaRPr kumimoji="1" lang="en-US" altLang="zh-CN" sz="2000" baseline="-25000">
              <a:solidFill>
                <a:schemeClr val="accent2"/>
              </a:solidFill>
            </a:endParaRPr>
          </a:p>
        </p:txBody>
      </p:sp>
      <p:sp>
        <p:nvSpPr>
          <p:cNvPr id="380277" name="Text Box 373"/>
          <p:cNvSpPr txBox="1">
            <a:spLocks noChangeArrowheads="1"/>
          </p:cNvSpPr>
          <p:nvPr/>
        </p:nvSpPr>
        <p:spPr bwMode="auto">
          <a:xfrm>
            <a:off x="8077200" y="4572000"/>
            <a:ext cx="5334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/>
            <a:r>
              <a:rPr kumimoji="1" lang="en-US" altLang="zh-CN" sz="2000">
                <a:solidFill>
                  <a:schemeClr val="accent2"/>
                </a:solidFill>
              </a:rPr>
              <a:t>1</a:t>
            </a:r>
            <a:endParaRPr kumimoji="1" lang="en-US" altLang="zh-CN" sz="2000" baseline="-25000">
              <a:solidFill>
                <a:schemeClr val="accent2"/>
              </a:solidFill>
            </a:endParaRPr>
          </a:p>
        </p:txBody>
      </p:sp>
      <p:sp>
        <p:nvSpPr>
          <p:cNvPr id="380279" name="Text Box 375"/>
          <p:cNvSpPr txBox="1">
            <a:spLocks noChangeArrowheads="1"/>
          </p:cNvSpPr>
          <p:nvPr/>
        </p:nvSpPr>
        <p:spPr bwMode="auto">
          <a:xfrm>
            <a:off x="7467600" y="4191000"/>
            <a:ext cx="5334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/>
            <a:r>
              <a:rPr kumimoji="1" lang="en-US" altLang="zh-CN" sz="2000">
                <a:solidFill>
                  <a:schemeClr val="accent2"/>
                </a:solidFill>
              </a:rPr>
              <a:t>1</a:t>
            </a:r>
            <a:endParaRPr kumimoji="1" lang="en-US" altLang="zh-CN" sz="2000" baseline="-25000">
              <a:solidFill>
                <a:schemeClr val="accent2"/>
              </a:solidFill>
            </a:endParaRPr>
          </a:p>
        </p:txBody>
      </p:sp>
      <p:sp>
        <p:nvSpPr>
          <p:cNvPr id="380280" name="Text Box 376"/>
          <p:cNvSpPr txBox="1">
            <a:spLocks noChangeArrowheads="1"/>
          </p:cNvSpPr>
          <p:nvPr/>
        </p:nvSpPr>
        <p:spPr bwMode="auto">
          <a:xfrm>
            <a:off x="7010400" y="4191000"/>
            <a:ext cx="5334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/>
            <a:r>
              <a:rPr kumimoji="1" lang="en-US" altLang="zh-CN" sz="2000">
                <a:solidFill>
                  <a:schemeClr val="accent2"/>
                </a:solidFill>
              </a:rPr>
              <a:t>1</a:t>
            </a:r>
            <a:endParaRPr kumimoji="1" lang="en-US" altLang="zh-CN" sz="2000" baseline="-25000">
              <a:solidFill>
                <a:schemeClr val="accent2"/>
              </a:solidFill>
            </a:endParaRPr>
          </a:p>
        </p:txBody>
      </p:sp>
      <p:sp>
        <p:nvSpPr>
          <p:cNvPr id="380281" name="Text Box 377"/>
          <p:cNvSpPr txBox="1">
            <a:spLocks noChangeArrowheads="1"/>
          </p:cNvSpPr>
          <p:nvPr/>
        </p:nvSpPr>
        <p:spPr bwMode="auto">
          <a:xfrm>
            <a:off x="6477000" y="5029200"/>
            <a:ext cx="457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/>
            <a:r>
              <a:rPr kumimoji="1" lang="en-US" altLang="zh-CN" sz="2000">
                <a:solidFill>
                  <a:schemeClr val="hlink"/>
                </a:solidFill>
              </a:rPr>
              <a:t>×</a:t>
            </a:r>
          </a:p>
        </p:txBody>
      </p:sp>
      <p:sp>
        <p:nvSpPr>
          <p:cNvPr id="380282" name="Text Box 378"/>
          <p:cNvSpPr txBox="1">
            <a:spLocks noChangeArrowheads="1"/>
          </p:cNvSpPr>
          <p:nvPr/>
        </p:nvSpPr>
        <p:spPr bwMode="auto">
          <a:xfrm>
            <a:off x="7543800" y="5029200"/>
            <a:ext cx="457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/>
            <a:r>
              <a:rPr kumimoji="1" lang="en-US" altLang="zh-CN" sz="2000">
                <a:solidFill>
                  <a:schemeClr val="hlink"/>
                </a:solidFill>
              </a:rPr>
              <a:t>×</a:t>
            </a:r>
          </a:p>
        </p:txBody>
      </p:sp>
      <p:sp>
        <p:nvSpPr>
          <p:cNvPr id="380283" name="Text Box 379"/>
          <p:cNvSpPr txBox="1">
            <a:spLocks noChangeArrowheads="1"/>
          </p:cNvSpPr>
          <p:nvPr/>
        </p:nvSpPr>
        <p:spPr bwMode="auto">
          <a:xfrm>
            <a:off x="8077200" y="5029200"/>
            <a:ext cx="457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/>
            <a:r>
              <a:rPr kumimoji="1" lang="en-US" altLang="zh-CN" sz="2000">
                <a:solidFill>
                  <a:schemeClr val="hlink"/>
                </a:solidFill>
              </a:rPr>
              <a:t>×</a:t>
            </a:r>
          </a:p>
        </p:txBody>
      </p:sp>
      <p:sp>
        <p:nvSpPr>
          <p:cNvPr id="380284" name="Text Box 380"/>
          <p:cNvSpPr txBox="1">
            <a:spLocks noChangeArrowheads="1"/>
          </p:cNvSpPr>
          <p:nvPr/>
        </p:nvSpPr>
        <p:spPr bwMode="auto">
          <a:xfrm>
            <a:off x="7010400" y="5029200"/>
            <a:ext cx="457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/>
            <a:r>
              <a:rPr kumimoji="1" lang="en-US" altLang="zh-CN" sz="2000">
                <a:solidFill>
                  <a:schemeClr val="hlink"/>
                </a:solidFill>
              </a:rPr>
              <a:t>×</a:t>
            </a:r>
          </a:p>
        </p:txBody>
      </p:sp>
      <p:sp>
        <p:nvSpPr>
          <p:cNvPr id="380285" name="AutoShape 381"/>
          <p:cNvSpPr>
            <a:spLocks noChangeArrowheads="1"/>
          </p:cNvSpPr>
          <p:nvPr/>
        </p:nvSpPr>
        <p:spPr bwMode="auto">
          <a:xfrm>
            <a:off x="7010400" y="4191000"/>
            <a:ext cx="914400" cy="304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aphicFrame>
        <p:nvGraphicFramePr>
          <p:cNvPr id="380310" name="Object 406"/>
          <p:cNvGraphicFramePr>
            <a:graphicFrameLocks noChangeAspect="1"/>
          </p:cNvGraphicFramePr>
          <p:nvPr/>
        </p:nvGraphicFramePr>
        <p:xfrm>
          <a:off x="4371975" y="2895600"/>
          <a:ext cx="471963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0" name="Equation" r:id="rId3" imgW="2425680" imgH="228600" progId="Equation.3">
                  <p:embed/>
                </p:oleObj>
              </mc:Choice>
              <mc:Fallback>
                <p:oleObj name="Equation" r:id="rId3" imgW="2425680" imgH="228600" progId="Equation.3">
                  <p:embed/>
                  <p:pic>
                    <p:nvPicPr>
                      <p:cNvPr id="0" name="Object 4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1975" y="2895600"/>
                        <a:ext cx="4719638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311" name="Object 407"/>
          <p:cNvGraphicFramePr>
            <a:graphicFrameLocks noChangeAspect="1"/>
          </p:cNvGraphicFramePr>
          <p:nvPr/>
        </p:nvGraphicFramePr>
        <p:xfrm>
          <a:off x="5105400" y="6019800"/>
          <a:ext cx="335438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1" name="Equation" r:id="rId5" imgW="1892160" imgH="228600" progId="Equation.3">
                  <p:embed/>
                </p:oleObj>
              </mc:Choice>
              <mc:Fallback>
                <p:oleObj name="Equation" r:id="rId5" imgW="1892160" imgH="228600" progId="Equation.3">
                  <p:embed/>
                  <p:pic>
                    <p:nvPicPr>
                      <p:cNvPr id="0" name="Object 4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6019800"/>
                        <a:ext cx="3354388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408"/>
          <p:cNvGrpSpPr>
            <a:grpSpLocks/>
          </p:cNvGrpSpPr>
          <p:nvPr/>
        </p:nvGrpSpPr>
        <p:grpSpPr bwMode="auto">
          <a:xfrm rot="10800000">
            <a:off x="6629400" y="4572000"/>
            <a:ext cx="1752600" cy="914400"/>
            <a:chOff x="4320" y="1392"/>
            <a:chExt cx="1253" cy="576"/>
          </a:xfrm>
        </p:grpSpPr>
        <p:grpSp>
          <p:nvGrpSpPr>
            <p:cNvPr id="5" name="Group 409"/>
            <p:cNvGrpSpPr>
              <a:grpSpLocks/>
            </p:cNvGrpSpPr>
            <p:nvPr/>
          </p:nvGrpSpPr>
          <p:grpSpPr bwMode="auto">
            <a:xfrm rot="-5400000">
              <a:off x="4179" y="1581"/>
              <a:ext cx="528" cy="245"/>
              <a:chOff x="1632" y="2948"/>
              <a:chExt cx="528" cy="245"/>
            </a:xfrm>
          </p:grpSpPr>
          <p:sp>
            <p:nvSpPr>
              <p:cNvPr id="49382" name="Line 410"/>
              <p:cNvSpPr>
                <a:spLocks noChangeShapeType="1"/>
              </p:cNvSpPr>
              <p:nvPr/>
            </p:nvSpPr>
            <p:spPr bwMode="auto">
              <a:xfrm rot="5400000">
                <a:off x="2072" y="3027"/>
                <a:ext cx="151" cy="0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49383" name="Line 411"/>
              <p:cNvSpPr>
                <a:spLocks noChangeShapeType="1"/>
              </p:cNvSpPr>
              <p:nvPr/>
            </p:nvSpPr>
            <p:spPr bwMode="auto">
              <a:xfrm rot="5400000">
                <a:off x="1568" y="3024"/>
                <a:ext cx="151" cy="0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49384" name="Freeform 412"/>
              <p:cNvSpPr>
                <a:spLocks/>
              </p:cNvSpPr>
              <p:nvPr/>
            </p:nvSpPr>
            <p:spPr bwMode="auto">
              <a:xfrm rot="5400000">
                <a:off x="1835" y="2869"/>
                <a:ext cx="121" cy="528"/>
              </a:xfrm>
              <a:custGeom>
                <a:avLst/>
                <a:gdLst>
                  <a:gd name="T0" fmla="*/ 9 w 115"/>
                  <a:gd name="T1" fmla="*/ 0 h 222"/>
                  <a:gd name="T2" fmla="*/ 3752 w 115"/>
                  <a:gd name="T3" fmla="*/ 2147483647 h 222"/>
                  <a:gd name="T4" fmla="*/ 3402 w 115"/>
                  <a:gd name="T5" fmla="*/ 2147483647 h 222"/>
                  <a:gd name="T6" fmla="*/ 0 w 115"/>
                  <a:gd name="T7" fmla="*/ 2147483647 h 22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5"/>
                  <a:gd name="T13" fmla="*/ 0 h 222"/>
                  <a:gd name="T14" fmla="*/ 115 w 115"/>
                  <a:gd name="T15" fmla="*/ 222 h 22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5" h="222">
                    <a:moveTo>
                      <a:pt x="9" y="0"/>
                    </a:moveTo>
                    <a:cubicBezTo>
                      <a:pt x="24" y="11"/>
                      <a:pt x="87" y="37"/>
                      <a:pt x="101" y="66"/>
                    </a:cubicBezTo>
                    <a:cubicBezTo>
                      <a:pt x="115" y="95"/>
                      <a:pt x="109" y="150"/>
                      <a:pt x="92" y="176"/>
                    </a:cubicBezTo>
                    <a:cubicBezTo>
                      <a:pt x="75" y="202"/>
                      <a:pt x="19" y="213"/>
                      <a:pt x="0" y="222"/>
                    </a:cubicBezTo>
                  </a:path>
                </a:pathLst>
              </a:custGeom>
              <a:noFill/>
              <a:ln w="28575" cap="flat" cmpd="sng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413"/>
            <p:cNvGrpSpPr>
              <a:grpSpLocks/>
            </p:cNvGrpSpPr>
            <p:nvPr/>
          </p:nvGrpSpPr>
          <p:grpSpPr bwMode="auto">
            <a:xfrm rot="16200000" flipV="1">
              <a:off x="5187" y="1533"/>
              <a:ext cx="528" cy="245"/>
              <a:chOff x="1632" y="2948"/>
              <a:chExt cx="528" cy="245"/>
            </a:xfrm>
          </p:grpSpPr>
          <p:sp>
            <p:nvSpPr>
              <p:cNvPr id="49379" name="Line 414"/>
              <p:cNvSpPr>
                <a:spLocks noChangeShapeType="1"/>
              </p:cNvSpPr>
              <p:nvPr/>
            </p:nvSpPr>
            <p:spPr bwMode="auto">
              <a:xfrm rot="5400000">
                <a:off x="2072" y="3027"/>
                <a:ext cx="151" cy="0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49380" name="Line 415"/>
              <p:cNvSpPr>
                <a:spLocks noChangeShapeType="1"/>
              </p:cNvSpPr>
              <p:nvPr/>
            </p:nvSpPr>
            <p:spPr bwMode="auto">
              <a:xfrm rot="5400000">
                <a:off x="1568" y="3024"/>
                <a:ext cx="151" cy="0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49381" name="Freeform 416"/>
              <p:cNvSpPr>
                <a:spLocks/>
              </p:cNvSpPr>
              <p:nvPr/>
            </p:nvSpPr>
            <p:spPr bwMode="auto">
              <a:xfrm rot="5400000">
                <a:off x="1835" y="2869"/>
                <a:ext cx="121" cy="528"/>
              </a:xfrm>
              <a:custGeom>
                <a:avLst/>
                <a:gdLst>
                  <a:gd name="T0" fmla="*/ 9 w 115"/>
                  <a:gd name="T1" fmla="*/ 0 h 222"/>
                  <a:gd name="T2" fmla="*/ 3752 w 115"/>
                  <a:gd name="T3" fmla="*/ 2147483647 h 222"/>
                  <a:gd name="T4" fmla="*/ 3402 w 115"/>
                  <a:gd name="T5" fmla="*/ 2147483647 h 222"/>
                  <a:gd name="T6" fmla="*/ 0 w 115"/>
                  <a:gd name="T7" fmla="*/ 2147483647 h 22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5"/>
                  <a:gd name="T13" fmla="*/ 0 h 222"/>
                  <a:gd name="T14" fmla="*/ 115 w 115"/>
                  <a:gd name="T15" fmla="*/ 222 h 22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5" h="222">
                    <a:moveTo>
                      <a:pt x="9" y="0"/>
                    </a:moveTo>
                    <a:cubicBezTo>
                      <a:pt x="24" y="11"/>
                      <a:pt x="87" y="37"/>
                      <a:pt x="101" y="66"/>
                    </a:cubicBezTo>
                    <a:cubicBezTo>
                      <a:pt x="115" y="95"/>
                      <a:pt x="109" y="150"/>
                      <a:pt x="92" y="176"/>
                    </a:cubicBezTo>
                    <a:cubicBezTo>
                      <a:pt x="75" y="202"/>
                      <a:pt x="19" y="213"/>
                      <a:pt x="0" y="222"/>
                    </a:cubicBezTo>
                  </a:path>
                </a:pathLst>
              </a:custGeom>
              <a:noFill/>
              <a:ln w="28575" cap="flat" cmpd="sng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80321" name="Text Box 417"/>
          <p:cNvSpPr txBox="1">
            <a:spLocks noChangeArrowheads="1"/>
          </p:cNvSpPr>
          <p:nvPr/>
        </p:nvSpPr>
        <p:spPr bwMode="auto">
          <a:xfrm>
            <a:off x="381000" y="304800"/>
            <a:ext cx="2514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/>
            <a:r>
              <a:rPr kumimoji="1" lang="en-US" altLang="zh-CN" sz="2000"/>
              <a:t>3</a:t>
            </a:r>
            <a:r>
              <a:rPr kumimoji="1" lang="zh-CN" altLang="en-US" sz="2000"/>
              <a:t>、列出次态卡诺图</a:t>
            </a:r>
          </a:p>
        </p:txBody>
      </p:sp>
      <p:grpSp>
        <p:nvGrpSpPr>
          <p:cNvPr id="7" name="Group 418"/>
          <p:cNvGrpSpPr>
            <a:grpSpLocks/>
          </p:cNvGrpSpPr>
          <p:nvPr/>
        </p:nvGrpSpPr>
        <p:grpSpPr bwMode="auto">
          <a:xfrm rot="5400000">
            <a:off x="6362700" y="4762500"/>
            <a:ext cx="1714500" cy="419100"/>
            <a:chOff x="4320" y="1392"/>
            <a:chExt cx="1253" cy="576"/>
          </a:xfrm>
        </p:grpSpPr>
        <p:grpSp>
          <p:nvGrpSpPr>
            <p:cNvPr id="8" name="Group 419"/>
            <p:cNvGrpSpPr>
              <a:grpSpLocks/>
            </p:cNvGrpSpPr>
            <p:nvPr/>
          </p:nvGrpSpPr>
          <p:grpSpPr bwMode="auto">
            <a:xfrm rot="-5400000">
              <a:off x="4179" y="1581"/>
              <a:ext cx="528" cy="245"/>
              <a:chOff x="1632" y="2948"/>
              <a:chExt cx="528" cy="245"/>
            </a:xfrm>
          </p:grpSpPr>
          <p:sp>
            <p:nvSpPr>
              <p:cNvPr id="49374" name="Line 420"/>
              <p:cNvSpPr>
                <a:spLocks noChangeShapeType="1"/>
              </p:cNvSpPr>
              <p:nvPr/>
            </p:nvSpPr>
            <p:spPr bwMode="auto">
              <a:xfrm rot="5400000">
                <a:off x="2072" y="3027"/>
                <a:ext cx="151" cy="0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49375" name="Line 421"/>
              <p:cNvSpPr>
                <a:spLocks noChangeShapeType="1"/>
              </p:cNvSpPr>
              <p:nvPr/>
            </p:nvSpPr>
            <p:spPr bwMode="auto">
              <a:xfrm rot="5400000">
                <a:off x="1568" y="3024"/>
                <a:ext cx="151" cy="0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49376" name="Freeform 422"/>
              <p:cNvSpPr>
                <a:spLocks/>
              </p:cNvSpPr>
              <p:nvPr/>
            </p:nvSpPr>
            <p:spPr bwMode="auto">
              <a:xfrm rot="5400000">
                <a:off x="1835" y="2869"/>
                <a:ext cx="121" cy="528"/>
              </a:xfrm>
              <a:custGeom>
                <a:avLst/>
                <a:gdLst>
                  <a:gd name="T0" fmla="*/ 9 w 115"/>
                  <a:gd name="T1" fmla="*/ 0 h 222"/>
                  <a:gd name="T2" fmla="*/ 3752 w 115"/>
                  <a:gd name="T3" fmla="*/ 2147483647 h 222"/>
                  <a:gd name="T4" fmla="*/ 3402 w 115"/>
                  <a:gd name="T5" fmla="*/ 2147483647 h 222"/>
                  <a:gd name="T6" fmla="*/ 0 w 115"/>
                  <a:gd name="T7" fmla="*/ 2147483647 h 22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5"/>
                  <a:gd name="T13" fmla="*/ 0 h 222"/>
                  <a:gd name="T14" fmla="*/ 115 w 115"/>
                  <a:gd name="T15" fmla="*/ 222 h 22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5" h="222">
                    <a:moveTo>
                      <a:pt x="9" y="0"/>
                    </a:moveTo>
                    <a:cubicBezTo>
                      <a:pt x="24" y="11"/>
                      <a:pt x="87" y="37"/>
                      <a:pt x="101" y="66"/>
                    </a:cubicBezTo>
                    <a:cubicBezTo>
                      <a:pt x="115" y="95"/>
                      <a:pt x="109" y="150"/>
                      <a:pt x="92" y="176"/>
                    </a:cubicBezTo>
                    <a:cubicBezTo>
                      <a:pt x="75" y="202"/>
                      <a:pt x="19" y="213"/>
                      <a:pt x="0" y="222"/>
                    </a:cubicBezTo>
                  </a:path>
                </a:pathLst>
              </a:custGeom>
              <a:noFill/>
              <a:ln w="28575" cap="flat" cmpd="sng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423"/>
            <p:cNvGrpSpPr>
              <a:grpSpLocks/>
            </p:cNvGrpSpPr>
            <p:nvPr/>
          </p:nvGrpSpPr>
          <p:grpSpPr bwMode="auto">
            <a:xfrm rot="16200000" flipV="1">
              <a:off x="5187" y="1533"/>
              <a:ext cx="528" cy="245"/>
              <a:chOff x="1632" y="2948"/>
              <a:chExt cx="528" cy="245"/>
            </a:xfrm>
          </p:grpSpPr>
          <p:sp>
            <p:nvSpPr>
              <p:cNvPr id="49371" name="Line 424"/>
              <p:cNvSpPr>
                <a:spLocks noChangeShapeType="1"/>
              </p:cNvSpPr>
              <p:nvPr/>
            </p:nvSpPr>
            <p:spPr bwMode="auto">
              <a:xfrm rot="5400000">
                <a:off x="2072" y="3027"/>
                <a:ext cx="151" cy="0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49372" name="Line 425"/>
              <p:cNvSpPr>
                <a:spLocks noChangeShapeType="1"/>
              </p:cNvSpPr>
              <p:nvPr/>
            </p:nvSpPr>
            <p:spPr bwMode="auto">
              <a:xfrm rot="5400000">
                <a:off x="1568" y="3024"/>
                <a:ext cx="151" cy="0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49373" name="Freeform 426"/>
              <p:cNvSpPr>
                <a:spLocks/>
              </p:cNvSpPr>
              <p:nvPr/>
            </p:nvSpPr>
            <p:spPr bwMode="auto">
              <a:xfrm rot="5400000">
                <a:off x="1835" y="2869"/>
                <a:ext cx="121" cy="528"/>
              </a:xfrm>
              <a:custGeom>
                <a:avLst/>
                <a:gdLst>
                  <a:gd name="T0" fmla="*/ 9 w 115"/>
                  <a:gd name="T1" fmla="*/ 0 h 222"/>
                  <a:gd name="T2" fmla="*/ 3752 w 115"/>
                  <a:gd name="T3" fmla="*/ 2147483647 h 222"/>
                  <a:gd name="T4" fmla="*/ 3402 w 115"/>
                  <a:gd name="T5" fmla="*/ 2147483647 h 222"/>
                  <a:gd name="T6" fmla="*/ 0 w 115"/>
                  <a:gd name="T7" fmla="*/ 2147483647 h 22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5"/>
                  <a:gd name="T13" fmla="*/ 0 h 222"/>
                  <a:gd name="T14" fmla="*/ 115 w 115"/>
                  <a:gd name="T15" fmla="*/ 222 h 22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5" h="222">
                    <a:moveTo>
                      <a:pt x="9" y="0"/>
                    </a:moveTo>
                    <a:cubicBezTo>
                      <a:pt x="24" y="11"/>
                      <a:pt x="87" y="37"/>
                      <a:pt x="101" y="66"/>
                    </a:cubicBezTo>
                    <a:cubicBezTo>
                      <a:pt x="115" y="95"/>
                      <a:pt x="109" y="150"/>
                      <a:pt x="92" y="176"/>
                    </a:cubicBezTo>
                    <a:cubicBezTo>
                      <a:pt x="75" y="202"/>
                      <a:pt x="19" y="213"/>
                      <a:pt x="0" y="222"/>
                    </a:cubicBezTo>
                  </a:path>
                </a:pathLst>
              </a:custGeom>
              <a:noFill/>
              <a:ln w="28575" cap="flat" cmpd="sng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195" grpId="0" autoUpdateAnimBg="0"/>
      <p:bldP spid="380196" grpId="0" autoUpdateAnimBg="0"/>
      <p:bldP spid="380198" grpId="0" autoUpdateAnimBg="0"/>
      <p:bldP spid="380199" grpId="0" autoUpdateAnimBg="0"/>
      <p:bldP spid="380200" grpId="0" autoUpdateAnimBg="0"/>
      <p:bldP spid="380201" grpId="0" autoUpdateAnimBg="0"/>
      <p:bldP spid="380203" grpId="0" autoUpdateAnimBg="0"/>
      <p:bldP spid="380204" grpId="0" autoUpdateAnimBg="0"/>
      <p:bldP spid="380205" grpId="0" autoUpdateAnimBg="0"/>
      <p:bldP spid="380209" grpId="0" autoUpdateAnimBg="0"/>
      <p:bldP spid="380211" grpId="0" animBg="1"/>
      <p:bldP spid="380221" grpId="0" animBg="1"/>
      <p:bldP spid="380222" grpId="0" autoUpdateAnimBg="0"/>
      <p:bldP spid="380223" grpId="0" autoUpdateAnimBg="0"/>
      <p:bldP spid="380224" grpId="0" animBg="1"/>
      <p:bldP spid="380225" grpId="0" animBg="1"/>
      <p:bldP spid="380275" grpId="0" autoUpdateAnimBg="0"/>
      <p:bldP spid="380276" grpId="0" autoUpdateAnimBg="0"/>
      <p:bldP spid="380277" grpId="0" autoUpdateAnimBg="0"/>
      <p:bldP spid="380279" grpId="0" autoUpdateAnimBg="0"/>
      <p:bldP spid="380280" grpId="0" autoUpdateAnimBg="0"/>
      <p:bldP spid="380281" grpId="0" autoUpdateAnimBg="0"/>
      <p:bldP spid="380282" grpId="0" autoUpdateAnimBg="0"/>
      <p:bldP spid="380283" grpId="0" autoUpdateAnimBg="0"/>
      <p:bldP spid="380284" grpId="0" autoUpdateAnimBg="0"/>
      <p:bldP spid="380285" grpId="0" animBg="1"/>
      <p:bldP spid="38032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>
          <a:xfrm>
            <a:off x="7010400" y="6477000"/>
            <a:ext cx="2133600" cy="381000"/>
          </a:xfrm>
        </p:spPr>
        <p:txBody>
          <a:bodyPr/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20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设计举例</a:t>
            </a:r>
            <a:r>
              <a:rPr lang="en-US" altLang="zh-CN" sz="20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3</a:t>
            </a:r>
          </a:p>
        </p:txBody>
      </p:sp>
      <p:graphicFrame>
        <p:nvGraphicFramePr>
          <p:cNvPr id="380932" name="Object 4"/>
          <p:cNvGraphicFramePr>
            <a:graphicFrameLocks noChangeAspect="1"/>
          </p:cNvGraphicFramePr>
          <p:nvPr/>
        </p:nvGraphicFramePr>
        <p:xfrm>
          <a:off x="411163" y="533400"/>
          <a:ext cx="47180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3" name="Equation" r:id="rId3" imgW="2425680" imgH="228600" progId="Equation.3">
                  <p:embed/>
                </p:oleObj>
              </mc:Choice>
              <mc:Fallback>
                <p:oleObj name="Equation" r:id="rId3" imgW="242568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3" y="533400"/>
                        <a:ext cx="471805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934" name="Object 6"/>
          <p:cNvGraphicFramePr>
            <a:graphicFrameLocks noChangeAspect="1"/>
          </p:cNvGraphicFramePr>
          <p:nvPr/>
        </p:nvGraphicFramePr>
        <p:xfrm>
          <a:off x="333375" y="990600"/>
          <a:ext cx="471963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4" name="Equation" r:id="rId5" imgW="2425680" imgH="228600" progId="Equation.3">
                  <p:embed/>
                </p:oleObj>
              </mc:Choice>
              <mc:Fallback>
                <p:oleObj name="Equation" r:id="rId5" imgW="242568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" y="990600"/>
                        <a:ext cx="4719638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935" name="Object 7"/>
          <p:cNvGraphicFramePr>
            <a:graphicFrameLocks noChangeAspect="1"/>
          </p:cNvGraphicFramePr>
          <p:nvPr/>
        </p:nvGraphicFramePr>
        <p:xfrm>
          <a:off x="762000" y="1600200"/>
          <a:ext cx="182562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5" name="Equation" r:id="rId7" imgW="876240" imgH="215640" progId="Equation.3">
                  <p:embed/>
                </p:oleObj>
              </mc:Choice>
              <mc:Fallback>
                <p:oleObj name="Equation" r:id="rId7" imgW="876240" imgH="215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00200"/>
                        <a:ext cx="1825625" cy="423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937" name="Object 9"/>
          <p:cNvGraphicFramePr>
            <a:graphicFrameLocks noChangeAspect="1"/>
          </p:cNvGraphicFramePr>
          <p:nvPr/>
        </p:nvGraphicFramePr>
        <p:xfrm>
          <a:off x="2833688" y="1600200"/>
          <a:ext cx="22717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6" name="Equation" r:id="rId9" imgW="1041120" imgH="253800" progId="Equation.3">
                  <p:embed/>
                </p:oleObj>
              </mc:Choice>
              <mc:Fallback>
                <p:oleObj name="Equation" r:id="rId9" imgW="1041120" imgH="253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3688" y="1600200"/>
                        <a:ext cx="2271712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0938" name="Freeform 10"/>
          <p:cNvSpPr>
            <a:spLocks/>
          </p:cNvSpPr>
          <p:nvPr/>
        </p:nvSpPr>
        <p:spPr bwMode="auto">
          <a:xfrm>
            <a:off x="1219200" y="1371600"/>
            <a:ext cx="1295400" cy="76200"/>
          </a:xfrm>
          <a:custGeom>
            <a:avLst/>
            <a:gdLst>
              <a:gd name="T0" fmla="*/ 0 w 480"/>
              <a:gd name="T1" fmla="*/ 2147483647 h 96"/>
              <a:gd name="T2" fmla="*/ 2147483647 w 480"/>
              <a:gd name="T3" fmla="*/ 0 h 96"/>
              <a:gd name="T4" fmla="*/ 2147483647 w 480"/>
              <a:gd name="T5" fmla="*/ 2147483647 h 96"/>
              <a:gd name="T6" fmla="*/ 2147483647 w 480"/>
              <a:gd name="T7" fmla="*/ 0 h 96"/>
              <a:gd name="T8" fmla="*/ 2147483647 w 480"/>
              <a:gd name="T9" fmla="*/ 2147483647 h 96"/>
              <a:gd name="T10" fmla="*/ 2147483647 w 480"/>
              <a:gd name="T11" fmla="*/ 0 h 96"/>
              <a:gd name="T12" fmla="*/ 2147483647 w 480"/>
              <a:gd name="T13" fmla="*/ 2147483647 h 96"/>
              <a:gd name="T14" fmla="*/ 2147483647 w 480"/>
              <a:gd name="T15" fmla="*/ 0 h 96"/>
              <a:gd name="T16" fmla="*/ 2147483647 w 480"/>
              <a:gd name="T17" fmla="*/ 2147483647 h 96"/>
              <a:gd name="T18" fmla="*/ 2147483647 w 480"/>
              <a:gd name="T19" fmla="*/ 0 h 96"/>
              <a:gd name="T20" fmla="*/ 2147483647 w 480"/>
              <a:gd name="T21" fmla="*/ 2147483647 h 9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480"/>
              <a:gd name="T34" fmla="*/ 0 h 96"/>
              <a:gd name="T35" fmla="*/ 480 w 480"/>
              <a:gd name="T36" fmla="*/ 96 h 9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480" h="96">
                <a:moveTo>
                  <a:pt x="0" y="96"/>
                </a:moveTo>
                <a:cubicBezTo>
                  <a:pt x="16" y="48"/>
                  <a:pt x="32" y="0"/>
                  <a:pt x="48" y="0"/>
                </a:cubicBezTo>
                <a:cubicBezTo>
                  <a:pt x="64" y="0"/>
                  <a:pt x="80" y="96"/>
                  <a:pt x="96" y="96"/>
                </a:cubicBezTo>
                <a:cubicBezTo>
                  <a:pt x="112" y="96"/>
                  <a:pt x="128" y="0"/>
                  <a:pt x="144" y="0"/>
                </a:cubicBezTo>
                <a:cubicBezTo>
                  <a:pt x="160" y="0"/>
                  <a:pt x="176" y="96"/>
                  <a:pt x="192" y="96"/>
                </a:cubicBezTo>
                <a:cubicBezTo>
                  <a:pt x="208" y="96"/>
                  <a:pt x="224" y="0"/>
                  <a:pt x="240" y="0"/>
                </a:cubicBezTo>
                <a:cubicBezTo>
                  <a:pt x="256" y="0"/>
                  <a:pt x="272" y="96"/>
                  <a:pt x="288" y="96"/>
                </a:cubicBezTo>
                <a:cubicBezTo>
                  <a:pt x="304" y="96"/>
                  <a:pt x="320" y="0"/>
                  <a:pt x="336" y="0"/>
                </a:cubicBezTo>
                <a:cubicBezTo>
                  <a:pt x="352" y="0"/>
                  <a:pt x="368" y="96"/>
                  <a:pt x="384" y="96"/>
                </a:cubicBezTo>
                <a:cubicBezTo>
                  <a:pt x="400" y="96"/>
                  <a:pt x="416" y="0"/>
                  <a:pt x="432" y="0"/>
                </a:cubicBezTo>
                <a:cubicBezTo>
                  <a:pt x="448" y="0"/>
                  <a:pt x="472" y="80"/>
                  <a:pt x="480" y="96"/>
                </a:cubicBezTo>
              </a:path>
            </a:pathLst>
          </a:custGeom>
          <a:noFill/>
          <a:ln w="1905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80939" name="Freeform 11"/>
          <p:cNvSpPr>
            <a:spLocks/>
          </p:cNvSpPr>
          <p:nvPr/>
        </p:nvSpPr>
        <p:spPr bwMode="auto">
          <a:xfrm>
            <a:off x="3200400" y="1371600"/>
            <a:ext cx="1295400" cy="76200"/>
          </a:xfrm>
          <a:custGeom>
            <a:avLst/>
            <a:gdLst>
              <a:gd name="T0" fmla="*/ 0 w 480"/>
              <a:gd name="T1" fmla="*/ 2147483647 h 96"/>
              <a:gd name="T2" fmla="*/ 2147483647 w 480"/>
              <a:gd name="T3" fmla="*/ 0 h 96"/>
              <a:gd name="T4" fmla="*/ 2147483647 w 480"/>
              <a:gd name="T5" fmla="*/ 2147483647 h 96"/>
              <a:gd name="T6" fmla="*/ 2147483647 w 480"/>
              <a:gd name="T7" fmla="*/ 0 h 96"/>
              <a:gd name="T8" fmla="*/ 2147483647 w 480"/>
              <a:gd name="T9" fmla="*/ 2147483647 h 96"/>
              <a:gd name="T10" fmla="*/ 2147483647 w 480"/>
              <a:gd name="T11" fmla="*/ 0 h 96"/>
              <a:gd name="T12" fmla="*/ 2147483647 w 480"/>
              <a:gd name="T13" fmla="*/ 2147483647 h 96"/>
              <a:gd name="T14" fmla="*/ 2147483647 w 480"/>
              <a:gd name="T15" fmla="*/ 0 h 96"/>
              <a:gd name="T16" fmla="*/ 2147483647 w 480"/>
              <a:gd name="T17" fmla="*/ 2147483647 h 96"/>
              <a:gd name="T18" fmla="*/ 2147483647 w 480"/>
              <a:gd name="T19" fmla="*/ 0 h 96"/>
              <a:gd name="T20" fmla="*/ 2147483647 w 480"/>
              <a:gd name="T21" fmla="*/ 2147483647 h 9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480"/>
              <a:gd name="T34" fmla="*/ 0 h 96"/>
              <a:gd name="T35" fmla="*/ 480 w 480"/>
              <a:gd name="T36" fmla="*/ 96 h 9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480" h="96">
                <a:moveTo>
                  <a:pt x="0" y="96"/>
                </a:moveTo>
                <a:cubicBezTo>
                  <a:pt x="16" y="48"/>
                  <a:pt x="32" y="0"/>
                  <a:pt x="48" y="0"/>
                </a:cubicBezTo>
                <a:cubicBezTo>
                  <a:pt x="64" y="0"/>
                  <a:pt x="80" y="96"/>
                  <a:pt x="96" y="96"/>
                </a:cubicBezTo>
                <a:cubicBezTo>
                  <a:pt x="112" y="96"/>
                  <a:pt x="128" y="0"/>
                  <a:pt x="144" y="0"/>
                </a:cubicBezTo>
                <a:cubicBezTo>
                  <a:pt x="160" y="0"/>
                  <a:pt x="176" y="96"/>
                  <a:pt x="192" y="96"/>
                </a:cubicBezTo>
                <a:cubicBezTo>
                  <a:pt x="208" y="96"/>
                  <a:pt x="224" y="0"/>
                  <a:pt x="240" y="0"/>
                </a:cubicBezTo>
                <a:cubicBezTo>
                  <a:pt x="256" y="0"/>
                  <a:pt x="272" y="96"/>
                  <a:pt x="288" y="96"/>
                </a:cubicBezTo>
                <a:cubicBezTo>
                  <a:pt x="304" y="96"/>
                  <a:pt x="320" y="0"/>
                  <a:pt x="336" y="0"/>
                </a:cubicBezTo>
                <a:cubicBezTo>
                  <a:pt x="352" y="0"/>
                  <a:pt x="368" y="96"/>
                  <a:pt x="384" y="96"/>
                </a:cubicBezTo>
                <a:cubicBezTo>
                  <a:pt x="400" y="96"/>
                  <a:pt x="416" y="0"/>
                  <a:pt x="432" y="0"/>
                </a:cubicBezTo>
                <a:cubicBezTo>
                  <a:pt x="448" y="0"/>
                  <a:pt x="472" y="80"/>
                  <a:pt x="480" y="96"/>
                </a:cubicBezTo>
              </a:path>
            </a:pathLst>
          </a:custGeom>
          <a:noFill/>
          <a:ln w="1905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aphicFrame>
        <p:nvGraphicFramePr>
          <p:cNvPr id="380940" name="Object 12"/>
          <p:cNvGraphicFramePr>
            <a:graphicFrameLocks noChangeAspect="1"/>
          </p:cNvGraphicFramePr>
          <p:nvPr/>
        </p:nvGraphicFramePr>
        <p:xfrm>
          <a:off x="5464175" y="1066800"/>
          <a:ext cx="315118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7" name="Equation" r:id="rId11" imgW="1777680" imgH="228600" progId="Equation.3">
                  <p:embed/>
                </p:oleObj>
              </mc:Choice>
              <mc:Fallback>
                <p:oleObj name="Equation" r:id="rId11" imgW="177768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4175" y="1066800"/>
                        <a:ext cx="3151188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0941" name="Freeform 13"/>
          <p:cNvSpPr>
            <a:spLocks/>
          </p:cNvSpPr>
          <p:nvPr/>
        </p:nvSpPr>
        <p:spPr bwMode="auto">
          <a:xfrm>
            <a:off x="6096000" y="1447800"/>
            <a:ext cx="457200" cy="76200"/>
          </a:xfrm>
          <a:custGeom>
            <a:avLst/>
            <a:gdLst>
              <a:gd name="T0" fmla="*/ 0 w 480"/>
              <a:gd name="T1" fmla="*/ 2147483647 h 96"/>
              <a:gd name="T2" fmla="*/ 2147483647 w 480"/>
              <a:gd name="T3" fmla="*/ 0 h 96"/>
              <a:gd name="T4" fmla="*/ 2147483647 w 480"/>
              <a:gd name="T5" fmla="*/ 2147483647 h 96"/>
              <a:gd name="T6" fmla="*/ 2147483647 w 480"/>
              <a:gd name="T7" fmla="*/ 0 h 96"/>
              <a:gd name="T8" fmla="*/ 2147483647 w 480"/>
              <a:gd name="T9" fmla="*/ 2147483647 h 96"/>
              <a:gd name="T10" fmla="*/ 2147483647 w 480"/>
              <a:gd name="T11" fmla="*/ 0 h 96"/>
              <a:gd name="T12" fmla="*/ 2147483647 w 480"/>
              <a:gd name="T13" fmla="*/ 2147483647 h 96"/>
              <a:gd name="T14" fmla="*/ 2147483647 w 480"/>
              <a:gd name="T15" fmla="*/ 0 h 96"/>
              <a:gd name="T16" fmla="*/ 2147483647 w 480"/>
              <a:gd name="T17" fmla="*/ 2147483647 h 96"/>
              <a:gd name="T18" fmla="*/ 2147483647 w 480"/>
              <a:gd name="T19" fmla="*/ 0 h 96"/>
              <a:gd name="T20" fmla="*/ 2147483647 w 480"/>
              <a:gd name="T21" fmla="*/ 2147483647 h 9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480"/>
              <a:gd name="T34" fmla="*/ 0 h 96"/>
              <a:gd name="T35" fmla="*/ 480 w 480"/>
              <a:gd name="T36" fmla="*/ 96 h 9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480" h="96">
                <a:moveTo>
                  <a:pt x="0" y="96"/>
                </a:moveTo>
                <a:cubicBezTo>
                  <a:pt x="16" y="48"/>
                  <a:pt x="32" y="0"/>
                  <a:pt x="48" y="0"/>
                </a:cubicBezTo>
                <a:cubicBezTo>
                  <a:pt x="64" y="0"/>
                  <a:pt x="80" y="96"/>
                  <a:pt x="96" y="96"/>
                </a:cubicBezTo>
                <a:cubicBezTo>
                  <a:pt x="112" y="96"/>
                  <a:pt x="128" y="0"/>
                  <a:pt x="144" y="0"/>
                </a:cubicBezTo>
                <a:cubicBezTo>
                  <a:pt x="160" y="0"/>
                  <a:pt x="176" y="96"/>
                  <a:pt x="192" y="96"/>
                </a:cubicBezTo>
                <a:cubicBezTo>
                  <a:pt x="208" y="96"/>
                  <a:pt x="224" y="0"/>
                  <a:pt x="240" y="0"/>
                </a:cubicBezTo>
                <a:cubicBezTo>
                  <a:pt x="256" y="0"/>
                  <a:pt x="272" y="96"/>
                  <a:pt x="288" y="96"/>
                </a:cubicBezTo>
                <a:cubicBezTo>
                  <a:pt x="304" y="96"/>
                  <a:pt x="320" y="0"/>
                  <a:pt x="336" y="0"/>
                </a:cubicBezTo>
                <a:cubicBezTo>
                  <a:pt x="352" y="0"/>
                  <a:pt x="368" y="96"/>
                  <a:pt x="384" y="96"/>
                </a:cubicBezTo>
                <a:cubicBezTo>
                  <a:pt x="400" y="96"/>
                  <a:pt x="416" y="0"/>
                  <a:pt x="432" y="0"/>
                </a:cubicBezTo>
                <a:cubicBezTo>
                  <a:pt x="448" y="0"/>
                  <a:pt x="472" y="80"/>
                  <a:pt x="480" y="96"/>
                </a:cubicBezTo>
              </a:path>
            </a:pathLst>
          </a:custGeom>
          <a:noFill/>
          <a:ln w="1905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80942" name="Freeform 14"/>
          <p:cNvSpPr>
            <a:spLocks/>
          </p:cNvSpPr>
          <p:nvPr/>
        </p:nvSpPr>
        <p:spPr bwMode="auto">
          <a:xfrm>
            <a:off x="7086600" y="1447800"/>
            <a:ext cx="1066800" cy="76200"/>
          </a:xfrm>
          <a:custGeom>
            <a:avLst/>
            <a:gdLst>
              <a:gd name="T0" fmla="*/ 0 w 480"/>
              <a:gd name="T1" fmla="*/ 2147483647 h 96"/>
              <a:gd name="T2" fmla="*/ 2147483647 w 480"/>
              <a:gd name="T3" fmla="*/ 0 h 96"/>
              <a:gd name="T4" fmla="*/ 2147483647 w 480"/>
              <a:gd name="T5" fmla="*/ 2147483647 h 96"/>
              <a:gd name="T6" fmla="*/ 2147483647 w 480"/>
              <a:gd name="T7" fmla="*/ 0 h 96"/>
              <a:gd name="T8" fmla="*/ 2147483647 w 480"/>
              <a:gd name="T9" fmla="*/ 2147483647 h 96"/>
              <a:gd name="T10" fmla="*/ 2147483647 w 480"/>
              <a:gd name="T11" fmla="*/ 0 h 96"/>
              <a:gd name="T12" fmla="*/ 2147483647 w 480"/>
              <a:gd name="T13" fmla="*/ 2147483647 h 96"/>
              <a:gd name="T14" fmla="*/ 2147483647 w 480"/>
              <a:gd name="T15" fmla="*/ 0 h 96"/>
              <a:gd name="T16" fmla="*/ 2147483647 w 480"/>
              <a:gd name="T17" fmla="*/ 2147483647 h 96"/>
              <a:gd name="T18" fmla="*/ 2147483647 w 480"/>
              <a:gd name="T19" fmla="*/ 0 h 96"/>
              <a:gd name="T20" fmla="*/ 2147483647 w 480"/>
              <a:gd name="T21" fmla="*/ 2147483647 h 9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480"/>
              <a:gd name="T34" fmla="*/ 0 h 96"/>
              <a:gd name="T35" fmla="*/ 480 w 480"/>
              <a:gd name="T36" fmla="*/ 96 h 9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480" h="96">
                <a:moveTo>
                  <a:pt x="0" y="96"/>
                </a:moveTo>
                <a:cubicBezTo>
                  <a:pt x="16" y="48"/>
                  <a:pt x="32" y="0"/>
                  <a:pt x="48" y="0"/>
                </a:cubicBezTo>
                <a:cubicBezTo>
                  <a:pt x="64" y="0"/>
                  <a:pt x="80" y="96"/>
                  <a:pt x="96" y="96"/>
                </a:cubicBezTo>
                <a:cubicBezTo>
                  <a:pt x="112" y="96"/>
                  <a:pt x="128" y="0"/>
                  <a:pt x="144" y="0"/>
                </a:cubicBezTo>
                <a:cubicBezTo>
                  <a:pt x="160" y="0"/>
                  <a:pt x="176" y="96"/>
                  <a:pt x="192" y="96"/>
                </a:cubicBezTo>
                <a:cubicBezTo>
                  <a:pt x="208" y="96"/>
                  <a:pt x="224" y="0"/>
                  <a:pt x="240" y="0"/>
                </a:cubicBezTo>
                <a:cubicBezTo>
                  <a:pt x="256" y="0"/>
                  <a:pt x="272" y="96"/>
                  <a:pt x="288" y="96"/>
                </a:cubicBezTo>
                <a:cubicBezTo>
                  <a:pt x="304" y="96"/>
                  <a:pt x="320" y="0"/>
                  <a:pt x="336" y="0"/>
                </a:cubicBezTo>
                <a:cubicBezTo>
                  <a:pt x="352" y="0"/>
                  <a:pt x="368" y="96"/>
                  <a:pt x="384" y="96"/>
                </a:cubicBezTo>
                <a:cubicBezTo>
                  <a:pt x="400" y="96"/>
                  <a:pt x="416" y="0"/>
                  <a:pt x="432" y="0"/>
                </a:cubicBezTo>
                <a:cubicBezTo>
                  <a:pt x="448" y="0"/>
                  <a:pt x="472" y="80"/>
                  <a:pt x="480" y="96"/>
                </a:cubicBezTo>
              </a:path>
            </a:pathLst>
          </a:custGeom>
          <a:noFill/>
          <a:ln w="1905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aphicFrame>
        <p:nvGraphicFramePr>
          <p:cNvPr id="380943" name="Object 15"/>
          <p:cNvGraphicFramePr>
            <a:graphicFrameLocks noChangeAspect="1"/>
          </p:cNvGraphicFramePr>
          <p:nvPr/>
        </p:nvGraphicFramePr>
        <p:xfrm>
          <a:off x="5692775" y="1676400"/>
          <a:ext cx="10128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8" name="Equation" r:id="rId13" imgW="495000" imgH="215640" progId="Equation.3">
                  <p:embed/>
                </p:oleObj>
              </mc:Choice>
              <mc:Fallback>
                <p:oleObj name="Equation" r:id="rId13" imgW="495000" imgH="2156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2775" y="1676400"/>
                        <a:ext cx="1012825" cy="457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944" name="Object 16"/>
          <p:cNvGraphicFramePr>
            <a:graphicFrameLocks noChangeAspect="1"/>
          </p:cNvGraphicFramePr>
          <p:nvPr/>
        </p:nvGraphicFramePr>
        <p:xfrm>
          <a:off x="6900863" y="1600200"/>
          <a:ext cx="1862137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9" name="Equation" r:id="rId15" imgW="863280" imgH="266400" progId="Equation.3">
                  <p:embed/>
                </p:oleObj>
              </mc:Choice>
              <mc:Fallback>
                <p:oleObj name="Equation" r:id="rId15" imgW="863280" imgH="2664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0863" y="1600200"/>
                        <a:ext cx="1862137" cy="5953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945" name="Object 17"/>
          <p:cNvGraphicFramePr>
            <a:graphicFrameLocks noChangeAspect="1"/>
          </p:cNvGraphicFramePr>
          <p:nvPr/>
        </p:nvGraphicFramePr>
        <p:xfrm>
          <a:off x="1030288" y="2057400"/>
          <a:ext cx="150653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0" name="Equation" r:id="rId17" imgW="774360" imgH="279360" progId="Equation.3">
                  <p:embed/>
                </p:oleObj>
              </mc:Choice>
              <mc:Fallback>
                <p:oleObj name="Equation" r:id="rId17" imgW="774360" imgH="2793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0288" y="2057400"/>
                        <a:ext cx="1506537" cy="5111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946" name="Object 18"/>
          <p:cNvGraphicFramePr>
            <a:graphicFrameLocks noChangeAspect="1"/>
          </p:cNvGraphicFramePr>
          <p:nvPr/>
        </p:nvGraphicFramePr>
        <p:xfrm>
          <a:off x="2819400" y="2133600"/>
          <a:ext cx="15589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1" name="Equation" r:id="rId19" imgW="799920" imgH="279360" progId="Equation.3">
                  <p:embed/>
                </p:oleObj>
              </mc:Choice>
              <mc:Fallback>
                <p:oleObj name="Equation" r:id="rId19" imgW="799920" imgH="27936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133600"/>
                        <a:ext cx="1558925" cy="5111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0948" name="Text Box 20"/>
          <p:cNvSpPr txBox="1">
            <a:spLocks noChangeArrowheads="1"/>
          </p:cNvSpPr>
          <p:nvPr/>
        </p:nvSpPr>
        <p:spPr bwMode="auto">
          <a:xfrm>
            <a:off x="914400" y="2743200"/>
            <a:ext cx="26670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/>
            <a:r>
              <a:rPr kumimoji="1" lang="en-US" altLang="zh-CN" sz="2000"/>
              <a:t>S=YQ</a:t>
            </a:r>
            <a:r>
              <a:rPr kumimoji="1" lang="en-US" altLang="zh-CN" sz="2000" baseline="-25000"/>
              <a:t>2</a:t>
            </a:r>
            <a:r>
              <a:rPr kumimoji="1" lang="en-US" altLang="zh-CN" sz="2000"/>
              <a:t>+ XQ</a:t>
            </a:r>
            <a:r>
              <a:rPr kumimoji="1" lang="en-US" altLang="zh-CN" sz="2000" baseline="-25000"/>
              <a:t>2 </a:t>
            </a:r>
            <a:r>
              <a:rPr kumimoji="1" lang="en-US" altLang="zh-CN" sz="2000"/>
              <a:t>Q</a:t>
            </a:r>
            <a:r>
              <a:rPr kumimoji="1" lang="en-US" altLang="zh-CN" sz="2000" baseline="-25000"/>
              <a:t>1</a:t>
            </a:r>
          </a:p>
        </p:txBody>
      </p:sp>
      <p:sp>
        <p:nvSpPr>
          <p:cNvPr id="380949" name="Text Box 21"/>
          <p:cNvSpPr txBox="1">
            <a:spLocks noChangeArrowheads="1"/>
          </p:cNvSpPr>
          <p:nvPr/>
        </p:nvSpPr>
        <p:spPr bwMode="auto">
          <a:xfrm>
            <a:off x="1066800" y="3124200"/>
            <a:ext cx="16764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/>
            <a:r>
              <a:rPr kumimoji="1" lang="en-US" altLang="zh-CN" sz="2000"/>
              <a:t>P=YQ</a:t>
            </a:r>
            <a:r>
              <a:rPr kumimoji="1" lang="en-US" altLang="zh-CN" sz="2000" baseline="-25000"/>
              <a:t>2</a:t>
            </a:r>
            <a:r>
              <a:rPr kumimoji="1" lang="en-US" altLang="zh-CN" sz="2000"/>
              <a:t>Q</a:t>
            </a:r>
            <a:r>
              <a:rPr kumimoji="1" lang="en-US" altLang="zh-CN" sz="2000" baseline="-25000"/>
              <a:t>1</a:t>
            </a:r>
          </a:p>
        </p:txBody>
      </p:sp>
      <p:graphicFrame>
        <p:nvGraphicFramePr>
          <p:cNvPr id="381157" name="Object 229"/>
          <p:cNvGraphicFramePr>
            <a:graphicFrameLocks noChangeAspect="1"/>
          </p:cNvGraphicFramePr>
          <p:nvPr/>
        </p:nvGraphicFramePr>
        <p:xfrm>
          <a:off x="5332413" y="609600"/>
          <a:ext cx="335438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2" name="Equation" r:id="rId21" imgW="1892160" imgH="228600" progId="Equation.3">
                  <p:embed/>
                </p:oleObj>
              </mc:Choice>
              <mc:Fallback>
                <p:oleObj name="Equation" r:id="rId21" imgW="1892160" imgH="228600" progId="Equation.3">
                  <p:embed/>
                  <p:pic>
                    <p:nvPicPr>
                      <p:cNvPr id="0" name="Object 2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2413" y="609600"/>
                        <a:ext cx="3354387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52"/>
          <p:cNvGrpSpPr>
            <a:grpSpLocks/>
          </p:cNvGrpSpPr>
          <p:nvPr/>
        </p:nvGrpSpPr>
        <p:grpSpPr bwMode="auto">
          <a:xfrm>
            <a:off x="4800600" y="4343400"/>
            <a:ext cx="1752600" cy="1219200"/>
            <a:chOff x="3024" y="2688"/>
            <a:chExt cx="1104" cy="768"/>
          </a:xfrm>
        </p:grpSpPr>
        <p:sp>
          <p:nvSpPr>
            <p:cNvPr id="50252" name="Rectangle 231"/>
            <p:cNvSpPr>
              <a:spLocks noChangeArrowheads="1"/>
            </p:cNvSpPr>
            <p:nvPr/>
          </p:nvSpPr>
          <p:spPr bwMode="auto">
            <a:xfrm>
              <a:off x="3264" y="2688"/>
              <a:ext cx="624" cy="7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0253" name="Text Box 235"/>
            <p:cNvSpPr txBox="1">
              <a:spLocks noChangeArrowheads="1"/>
            </p:cNvSpPr>
            <p:nvPr/>
          </p:nvSpPr>
          <p:spPr bwMode="auto">
            <a:xfrm>
              <a:off x="3264" y="2736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eaLnBrk="1" hangingPunct="1"/>
              <a:r>
                <a:rPr kumimoji="1" lang="en-US" altLang="zh-CN" sz="2000"/>
                <a:t>J</a:t>
              </a:r>
              <a:r>
                <a:rPr kumimoji="1" lang="en-US" altLang="zh-CN" sz="2000" baseline="-25000"/>
                <a:t>2</a:t>
              </a:r>
            </a:p>
          </p:txBody>
        </p:sp>
        <p:sp>
          <p:nvSpPr>
            <p:cNvPr id="50254" name="Text Box 236"/>
            <p:cNvSpPr txBox="1">
              <a:spLocks noChangeArrowheads="1"/>
            </p:cNvSpPr>
            <p:nvPr/>
          </p:nvSpPr>
          <p:spPr bwMode="auto">
            <a:xfrm>
              <a:off x="3262" y="3120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eaLnBrk="1" hangingPunct="1"/>
              <a:r>
                <a:rPr kumimoji="1" lang="en-US" altLang="zh-CN" sz="2000"/>
                <a:t>K</a:t>
              </a:r>
              <a:r>
                <a:rPr kumimoji="1" lang="en-US" altLang="zh-CN" sz="2000" baseline="-25000"/>
                <a:t>2</a:t>
              </a:r>
            </a:p>
          </p:txBody>
        </p:sp>
        <p:sp>
          <p:nvSpPr>
            <p:cNvPr id="50255" name="AutoShape 238"/>
            <p:cNvSpPr>
              <a:spLocks noChangeArrowheads="1"/>
            </p:cNvSpPr>
            <p:nvPr/>
          </p:nvSpPr>
          <p:spPr bwMode="auto">
            <a:xfrm rot="5400000">
              <a:off x="3264" y="3024"/>
              <a:ext cx="96" cy="96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0256" name="Oval 240"/>
            <p:cNvSpPr>
              <a:spLocks noChangeArrowheads="1"/>
            </p:cNvSpPr>
            <p:nvPr/>
          </p:nvSpPr>
          <p:spPr bwMode="auto">
            <a:xfrm>
              <a:off x="3216" y="3060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0257" name="Line 242"/>
            <p:cNvSpPr>
              <a:spLocks noChangeShapeType="1"/>
            </p:cNvSpPr>
            <p:nvPr/>
          </p:nvSpPr>
          <p:spPr bwMode="auto">
            <a:xfrm flipH="1">
              <a:off x="3024" y="307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0258" name="Text Box 244"/>
            <p:cNvSpPr txBox="1">
              <a:spLocks noChangeArrowheads="1"/>
            </p:cNvSpPr>
            <p:nvPr/>
          </p:nvSpPr>
          <p:spPr bwMode="auto">
            <a:xfrm>
              <a:off x="3552" y="2736"/>
              <a:ext cx="33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eaLnBrk="1" hangingPunct="1"/>
              <a:r>
                <a:rPr kumimoji="1" lang="en-US" altLang="zh-CN" sz="2000"/>
                <a:t>Q</a:t>
              </a:r>
              <a:r>
                <a:rPr kumimoji="1" lang="en-US" altLang="zh-CN" sz="2000" baseline="-25000"/>
                <a:t>2</a:t>
              </a:r>
            </a:p>
          </p:txBody>
        </p:sp>
        <p:sp>
          <p:nvSpPr>
            <p:cNvPr id="50259" name="Line 246"/>
            <p:cNvSpPr>
              <a:spLocks noChangeShapeType="1"/>
            </p:cNvSpPr>
            <p:nvPr/>
          </p:nvSpPr>
          <p:spPr bwMode="auto">
            <a:xfrm>
              <a:off x="3888" y="283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0260" name="Line 247"/>
            <p:cNvSpPr>
              <a:spLocks noChangeShapeType="1"/>
            </p:cNvSpPr>
            <p:nvPr/>
          </p:nvSpPr>
          <p:spPr bwMode="auto">
            <a:xfrm>
              <a:off x="3024" y="278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0261" name="Line 248"/>
            <p:cNvSpPr>
              <a:spLocks noChangeShapeType="1"/>
            </p:cNvSpPr>
            <p:nvPr/>
          </p:nvSpPr>
          <p:spPr bwMode="auto">
            <a:xfrm>
              <a:off x="3024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3" name="Group 251"/>
          <p:cNvGrpSpPr>
            <a:grpSpLocks/>
          </p:cNvGrpSpPr>
          <p:nvPr/>
        </p:nvGrpSpPr>
        <p:grpSpPr bwMode="auto">
          <a:xfrm>
            <a:off x="2286000" y="4295775"/>
            <a:ext cx="1752600" cy="1219200"/>
            <a:chOff x="1440" y="2706"/>
            <a:chExt cx="1104" cy="768"/>
          </a:xfrm>
        </p:grpSpPr>
        <p:sp>
          <p:nvSpPr>
            <p:cNvPr id="50241" name="Rectangle 230"/>
            <p:cNvSpPr>
              <a:spLocks noChangeArrowheads="1"/>
            </p:cNvSpPr>
            <p:nvPr/>
          </p:nvSpPr>
          <p:spPr bwMode="auto">
            <a:xfrm>
              <a:off x="1680" y="2706"/>
              <a:ext cx="624" cy="76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0242" name="Text Box 232"/>
            <p:cNvSpPr txBox="1">
              <a:spLocks noChangeArrowheads="1"/>
            </p:cNvSpPr>
            <p:nvPr/>
          </p:nvSpPr>
          <p:spPr bwMode="auto">
            <a:xfrm>
              <a:off x="1680" y="2747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eaLnBrk="1" hangingPunct="1"/>
              <a:r>
                <a:rPr kumimoji="1" lang="en-US" altLang="zh-CN" sz="2000"/>
                <a:t>J</a:t>
              </a:r>
              <a:r>
                <a:rPr kumimoji="1" lang="en-US" altLang="zh-CN" sz="2000" baseline="-25000"/>
                <a:t>1</a:t>
              </a:r>
            </a:p>
          </p:txBody>
        </p:sp>
        <p:sp>
          <p:nvSpPr>
            <p:cNvPr id="50243" name="Text Box 233"/>
            <p:cNvSpPr txBox="1">
              <a:spLocks noChangeArrowheads="1"/>
            </p:cNvSpPr>
            <p:nvPr/>
          </p:nvSpPr>
          <p:spPr bwMode="auto">
            <a:xfrm>
              <a:off x="1680" y="3186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eaLnBrk="1" hangingPunct="1"/>
              <a:r>
                <a:rPr kumimoji="1" lang="en-US" altLang="zh-CN" sz="2000"/>
                <a:t>K</a:t>
              </a:r>
              <a:r>
                <a:rPr kumimoji="1" lang="en-US" altLang="zh-CN" sz="2000" baseline="-25000"/>
                <a:t>1</a:t>
              </a:r>
            </a:p>
          </p:txBody>
        </p:sp>
        <p:sp>
          <p:nvSpPr>
            <p:cNvPr id="50244" name="Rectangle 234"/>
            <p:cNvSpPr>
              <a:spLocks noChangeArrowheads="1"/>
            </p:cNvSpPr>
            <p:nvPr/>
          </p:nvSpPr>
          <p:spPr bwMode="auto">
            <a:xfrm>
              <a:off x="1680" y="2706"/>
              <a:ext cx="624" cy="7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0245" name="AutoShape 237"/>
            <p:cNvSpPr>
              <a:spLocks noChangeArrowheads="1"/>
            </p:cNvSpPr>
            <p:nvPr/>
          </p:nvSpPr>
          <p:spPr bwMode="auto">
            <a:xfrm rot="5400000">
              <a:off x="1680" y="3072"/>
              <a:ext cx="96" cy="96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0246" name="Oval 239"/>
            <p:cNvSpPr>
              <a:spLocks noChangeArrowheads="1"/>
            </p:cNvSpPr>
            <p:nvPr/>
          </p:nvSpPr>
          <p:spPr bwMode="auto">
            <a:xfrm>
              <a:off x="1632" y="3102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0247" name="Line 241"/>
            <p:cNvSpPr>
              <a:spLocks noChangeShapeType="1"/>
            </p:cNvSpPr>
            <p:nvPr/>
          </p:nvSpPr>
          <p:spPr bwMode="auto">
            <a:xfrm flipH="1">
              <a:off x="1440" y="312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0248" name="Text Box 243"/>
            <p:cNvSpPr txBox="1">
              <a:spLocks noChangeArrowheads="1"/>
            </p:cNvSpPr>
            <p:nvPr/>
          </p:nvSpPr>
          <p:spPr bwMode="auto">
            <a:xfrm>
              <a:off x="2036" y="2748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eaLnBrk="1" hangingPunct="1"/>
              <a:r>
                <a:rPr kumimoji="1" lang="en-US" altLang="zh-CN" sz="2000"/>
                <a:t>Q</a:t>
              </a:r>
              <a:r>
                <a:rPr kumimoji="1" lang="en-US" altLang="zh-CN" sz="2000" baseline="-25000"/>
                <a:t>1</a:t>
              </a:r>
            </a:p>
          </p:txBody>
        </p:sp>
        <p:sp>
          <p:nvSpPr>
            <p:cNvPr id="50249" name="Line 245"/>
            <p:cNvSpPr>
              <a:spLocks noChangeShapeType="1"/>
            </p:cNvSpPr>
            <p:nvPr/>
          </p:nvSpPr>
          <p:spPr bwMode="auto">
            <a:xfrm>
              <a:off x="2304" y="288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0250" name="Line 249"/>
            <p:cNvSpPr>
              <a:spLocks noChangeShapeType="1"/>
            </p:cNvSpPr>
            <p:nvPr/>
          </p:nvSpPr>
          <p:spPr bwMode="auto">
            <a:xfrm>
              <a:off x="1440" y="283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0251" name="Line 250"/>
            <p:cNvSpPr>
              <a:spLocks noChangeShapeType="1"/>
            </p:cNvSpPr>
            <p:nvPr/>
          </p:nvSpPr>
          <p:spPr bwMode="auto">
            <a:xfrm>
              <a:off x="1440" y="331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381191" name="Line 263"/>
          <p:cNvSpPr>
            <a:spLocks noChangeShapeType="1"/>
          </p:cNvSpPr>
          <p:nvPr/>
        </p:nvSpPr>
        <p:spPr bwMode="auto">
          <a:xfrm flipH="1">
            <a:off x="2286000" y="2057400"/>
            <a:ext cx="3429000" cy="2438400"/>
          </a:xfrm>
          <a:prstGeom prst="line">
            <a:avLst/>
          </a:prstGeom>
          <a:noFill/>
          <a:ln w="19050">
            <a:solidFill>
              <a:srgbClr val="008000"/>
            </a:solidFill>
            <a:prstDash val="dash"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81192" name="Line 264"/>
          <p:cNvSpPr>
            <a:spLocks noChangeShapeType="1"/>
          </p:cNvSpPr>
          <p:nvPr/>
        </p:nvSpPr>
        <p:spPr bwMode="auto">
          <a:xfrm flipH="1">
            <a:off x="2362200" y="2133600"/>
            <a:ext cx="4572000" cy="3124200"/>
          </a:xfrm>
          <a:prstGeom prst="line">
            <a:avLst/>
          </a:prstGeom>
          <a:noFill/>
          <a:ln w="19050">
            <a:solidFill>
              <a:srgbClr val="008000"/>
            </a:solidFill>
            <a:prstDash val="dash"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81194" name="Line 266"/>
          <p:cNvSpPr>
            <a:spLocks noChangeShapeType="1"/>
          </p:cNvSpPr>
          <p:nvPr/>
        </p:nvSpPr>
        <p:spPr bwMode="auto">
          <a:xfrm flipH="1" flipV="1">
            <a:off x="1828800" y="2590800"/>
            <a:ext cx="2971800" cy="1828800"/>
          </a:xfrm>
          <a:prstGeom prst="line">
            <a:avLst/>
          </a:prstGeom>
          <a:noFill/>
          <a:ln w="19050">
            <a:solidFill>
              <a:srgbClr val="008000"/>
            </a:solidFill>
            <a:prstDash val="dash"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81195" name="Line 267"/>
          <p:cNvSpPr>
            <a:spLocks noChangeShapeType="1"/>
          </p:cNvSpPr>
          <p:nvPr/>
        </p:nvSpPr>
        <p:spPr bwMode="auto">
          <a:xfrm flipH="1" flipV="1">
            <a:off x="3581400" y="2590800"/>
            <a:ext cx="1219200" cy="2590800"/>
          </a:xfrm>
          <a:prstGeom prst="line">
            <a:avLst/>
          </a:prstGeom>
          <a:noFill/>
          <a:ln w="19050">
            <a:solidFill>
              <a:srgbClr val="008000"/>
            </a:solidFill>
            <a:prstDash val="dash"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aphicFrame>
        <p:nvGraphicFramePr>
          <p:cNvPr id="381196" name="Object 268"/>
          <p:cNvGraphicFramePr>
            <a:graphicFrameLocks noChangeAspect="1"/>
          </p:cNvGraphicFramePr>
          <p:nvPr/>
        </p:nvGraphicFramePr>
        <p:xfrm>
          <a:off x="2354263" y="112713"/>
          <a:ext cx="210026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3" name="Equation" r:id="rId23" imgW="1079280" imgH="228600" progId="Equation.3">
                  <p:embed/>
                </p:oleObj>
              </mc:Choice>
              <mc:Fallback>
                <p:oleObj name="Equation" r:id="rId23" imgW="1079280" imgH="228600" progId="Equation.3">
                  <p:embed/>
                  <p:pic>
                    <p:nvPicPr>
                      <p:cNvPr id="0" name="Object 2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4263" y="112713"/>
                        <a:ext cx="2100262" cy="4191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66C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197" name="Text Box 269"/>
          <p:cNvSpPr txBox="1">
            <a:spLocks noChangeArrowheads="1"/>
          </p:cNvSpPr>
          <p:nvPr/>
        </p:nvSpPr>
        <p:spPr bwMode="auto">
          <a:xfrm>
            <a:off x="4600575" y="188913"/>
            <a:ext cx="1752600" cy="396875"/>
          </a:xfrm>
          <a:prstGeom prst="rect">
            <a:avLst/>
          </a:prstGeom>
          <a:gradFill rotWithShape="0">
            <a:gsLst>
              <a:gs pos="0">
                <a:srgbClr val="5E1847"/>
              </a:gs>
              <a:gs pos="50000">
                <a:srgbClr val="CC3399"/>
              </a:gs>
              <a:gs pos="100000">
                <a:srgbClr val="5E1847"/>
              </a:gs>
            </a:gsLst>
            <a:lin ang="5400000" scaled="1"/>
          </a:gradFill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/>
            <a:r>
              <a:rPr kumimoji="1" lang="zh-CN" altLang="en-US" sz="2000">
                <a:solidFill>
                  <a:schemeClr val="bg1"/>
                </a:solidFill>
              </a:rPr>
              <a:t>注意！下脚标</a:t>
            </a:r>
          </a:p>
        </p:txBody>
      </p:sp>
      <p:grpSp>
        <p:nvGrpSpPr>
          <p:cNvPr id="4" name="Group 290"/>
          <p:cNvGrpSpPr>
            <a:grpSpLocks/>
          </p:cNvGrpSpPr>
          <p:nvPr/>
        </p:nvGrpSpPr>
        <p:grpSpPr bwMode="auto">
          <a:xfrm>
            <a:off x="762000" y="4949825"/>
            <a:ext cx="4086225" cy="1009650"/>
            <a:chOff x="480" y="3118"/>
            <a:chExt cx="2574" cy="636"/>
          </a:xfrm>
        </p:grpSpPr>
        <p:sp>
          <p:nvSpPr>
            <p:cNvPr id="50234" name="Line 283"/>
            <p:cNvSpPr>
              <a:spLocks noChangeShapeType="1"/>
            </p:cNvSpPr>
            <p:nvPr/>
          </p:nvSpPr>
          <p:spPr bwMode="auto">
            <a:xfrm>
              <a:off x="1346" y="3129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0235" name="Line 284"/>
            <p:cNvSpPr>
              <a:spLocks noChangeShapeType="1"/>
            </p:cNvSpPr>
            <p:nvPr/>
          </p:nvSpPr>
          <p:spPr bwMode="auto">
            <a:xfrm>
              <a:off x="2880" y="3120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0236" name="Line 285"/>
            <p:cNvSpPr>
              <a:spLocks noChangeShapeType="1"/>
            </p:cNvSpPr>
            <p:nvPr/>
          </p:nvSpPr>
          <p:spPr bwMode="auto">
            <a:xfrm>
              <a:off x="1344" y="312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0237" name="Line 286"/>
            <p:cNvSpPr>
              <a:spLocks noChangeShapeType="1"/>
            </p:cNvSpPr>
            <p:nvPr/>
          </p:nvSpPr>
          <p:spPr bwMode="auto">
            <a:xfrm flipV="1">
              <a:off x="2880" y="3118"/>
              <a:ext cx="174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0238" name="Line 287"/>
            <p:cNvSpPr>
              <a:spLocks noChangeShapeType="1"/>
            </p:cNvSpPr>
            <p:nvPr/>
          </p:nvSpPr>
          <p:spPr bwMode="auto">
            <a:xfrm>
              <a:off x="864" y="3600"/>
              <a:ext cx="20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0239" name="Oval 288"/>
            <p:cNvSpPr>
              <a:spLocks noChangeArrowheads="1"/>
            </p:cNvSpPr>
            <p:nvPr/>
          </p:nvSpPr>
          <p:spPr bwMode="auto">
            <a:xfrm>
              <a:off x="1307" y="3563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0240" name="Text Box 289"/>
            <p:cNvSpPr txBox="1">
              <a:spLocks noChangeArrowheads="1"/>
            </p:cNvSpPr>
            <p:nvPr/>
          </p:nvSpPr>
          <p:spPr bwMode="auto">
            <a:xfrm>
              <a:off x="480" y="3504"/>
              <a:ext cx="38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eaLnBrk="1" hangingPunct="1"/>
              <a:r>
                <a:rPr kumimoji="1" lang="en-US" altLang="zh-CN" sz="2000"/>
                <a:t>CP</a:t>
              </a:r>
            </a:p>
          </p:txBody>
        </p:sp>
      </p:grpSp>
      <p:grpSp>
        <p:nvGrpSpPr>
          <p:cNvPr id="5" name="Group 301"/>
          <p:cNvGrpSpPr>
            <a:grpSpLocks/>
          </p:cNvGrpSpPr>
          <p:nvPr/>
        </p:nvGrpSpPr>
        <p:grpSpPr bwMode="auto">
          <a:xfrm>
            <a:off x="5943600" y="2286000"/>
            <a:ext cx="2895600" cy="2039938"/>
            <a:chOff x="3744" y="1461"/>
            <a:chExt cx="1824" cy="1285"/>
          </a:xfrm>
        </p:grpSpPr>
        <p:sp>
          <p:nvSpPr>
            <p:cNvPr id="50205" name="AutoShape 253"/>
            <p:cNvSpPr>
              <a:spLocks noChangeArrowheads="1"/>
            </p:cNvSpPr>
            <p:nvPr/>
          </p:nvSpPr>
          <p:spPr bwMode="auto">
            <a:xfrm>
              <a:off x="4704" y="2304"/>
              <a:ext cx="229" cy="283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pSp>
          <p:nvGrpSpPr>
            <p:cNvPr id="6" name="Group 254"/>
            <p:cNvGrpSpPr>
              <a:grpSpLocks/>
            </p:cNvGrpSpPr>
            <p:nvPr/>
          </p:nvGrpSpPr>
          <p:grpSpPr bwMode="auto">
            <a:xfrm>
              <a:off x="4704" y="1632"/>
              <a:ext cx="240" cy="577"/>
              <a:chOff x="4656" y="3263"/>
              <a:chExt cx="296" cy="457"/>
            </a:xfrm>
          </p:grpSpPr>
          <p:sp>
            <p:nvSpPr>
              <p:cNvPr id="50231" name="Freeform 255"/>
              <p:cNvSpPr>
                <a:spLocks/>
              </p:cNvSpPr>
              <p:nvPr/>
            </p:nvSpPr>
            <p:spPr bwMode="auto">
              <a:xfrm>
                <a:off x="4664" y="3263"/>
                <a:ext cx="59" cy="449"/>
              </a:xfrm>
              <a:custGeom>
                <a:avLst/>
                <a:gdLst>
                  <a:gd name="T0" fmla="*/ 1 w 85"/>
                  <a:gd name="T1" fmla="*/ 0 h 306"/>
                  <a:gd name="T2" fmla="*/ 1 w 85"/>
                  <a:gd name="T3" fmla="*/ 2147483647 h 306"/>
                  <a:gd name="T4" fmla="*/ 1 w 85"/>
                  <a:gd name="T5" fmla="*/ 2147483647 h 306"/>
                  <a:gd name="T6" fmla="*/ 0 w 85"/>
                  <a:gd name="T7" fmla="*/ 2147483647 h 30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5"/>
                  <a:gd name="T13" fmla="*/ 0 h 306"/>
                  <a:gd name="T14" fmla="*/ 85 w 85"/>
                  <a:gd name="T15" fmla="*/ 306 h 30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5" h="306">
                    <a:moveTo>
                      <a:pt x="2" y="0"/>
                    </a:moveTo>
                    <a:cubicBezTo>
                      <a:pt x="14" y="14"/>
                      <a:pt x="61" y="50"/>
                      <a:pt x="73" y="87"/>
                    </a:cubicBezTo>
                    <a:cubicBezTo>
                      <a:pt x="85" y="124"/>
                      <a:pt x="85" y="188"/>
                      <a:pt x="73" y="224"/>
                    </a:cubicBezTo>
                    <a:cubicBezTo>
                      <a:pt x="61" y="260"/>
                      <a:pt x="15" y="289"/>
                      <a:pt x="0" y="306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50232" name="Freeform 256"/>
              <p:cNvSpPr>
                <a:spLocks/>
              </p:cNvSpPr>
              <p:nvPr/>
            </p:nvSpPr>
            <p:spPr bwMode="auto">
              <a:xfrm>
                <a:off x="4666" y="3506"/>
                <a:ext cx="286" cy="214"/>
              </a:xfrm>
              <a:custGeom>
                <a:avLst/>
                <a:gdLst>
                  <a:gd name="T0" fmla="*/ 0 w 384"/>
                  <a:gd name="T1" fmla="*/ 424306 h 192"/>
                  <a:gd name="T2" fmla="*/ 1 w 384"/>
                  <a:gd name="T3" fmla="*/ 326350 h 192"/>
                  <a:gd name="T4" fmla="*/ 1 w 384"/>
                  <a:gd name="T5" fmla="*/ 187474 h 192"/>
                  <a:gd name="T6" fmla="*/ 1 w 384"/>
                  <a:gd name="T7" fmla="*/ 0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4"/>
                  <a:gd name="T13" fmla="*/ 0 h 192"/>
                  <a:gd name="T14" fmla="*/ 384 w 384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4" h="192">
                    <a:moveTo>
                      <a:pt x="0" y="192"/>
                    </a:moveTo>
                    <a:cubicBezTo>
                      <a:pt x="28" y="185"/>
                      <a:pt x="119" y="166"/>
                      <a:pt x="168" y="148"/>
                    </a:cubicBezTo>
                    <a:cubicBezTo>
                      <a:pt x="217" y="130"/>
                      <a:pt x="260" y="109"/>
                      <a:pt x="296" y="84"/>
                    </a:cubicBezTo>
                    <a:cubicBezTo>
                      <a:pt x="332" y="59"/>
                      <a:pt x="366" y="18"/>
                      <a:pt x="384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50233" name="Freeform 257"/>
              <p:cNvSpPr>
                <a:spLocks/>
              </p:cNvSpPr>
              <p:nvPr/>
            </p:nvSpPr>
            <p:spPr bwMode="auto">
              <a:xfrm>
                <a:off x="4656" y="3264"/>
                <a:ext cx="286" cy="243"/>
              </a:xfrm>
              <a:custGeom>
                <a:avLst/>
                <a:gdLst>
                  <a:gd name="T0" fmla="*/ 0 w 240"/>
                  <a:gd name="T1" fmla="*/ 0 h 96"/>
                  <a:gd name="T2" fmla="*/ 48918552 w 240"/>
                  <a:gd name="T3" fmla="*/ 2147483647 h 96"/>
                  <a:gd name="T4" fmla="*/ 61307269 w 240"/>
                  <a:gd name="T5" fmla="*/ 2147483647 h 96"/>
                  <a:gd name="T6" fmla="*/ 0 60000 65536"/>
                  <a:gd name="T7" fmla="*/ 0 60000 65536"/>
                  <a:gd name="T8" fmla="*/ 0 60000 65536"/>
                  <a:gd name="T9" fmla="*/ 0 w 240"/>
                  <a:gd name="T10" fmla="*/ 0 h 96"/>
                  <a:gd name="T11" fmla="*/ 240 w 240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0" h="96">
                    <a:moveTo>
                      <a:pt x="0" y="0"/>
                    </a:moveTo>
                    <a:cubicBezTo>
                      <a:pt x="76" y="16"/>
                      <a:pt x="152" y="32"/>
                      <a:pt x="192" y="48"/>
                    </a:cubicBezTo>
                    <a:cubicBezTo>
                      <a:pt x="232" y="64"/>
                      <a:pt x="232" y="88"/>
                      <a:pt x="240" y="96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50207" name="Line 258"/>
            <p:cNvSpPr>
              <a:spLocks noChangeShapeType="1"/>
            </p:cNvSpPr>
            <p:nvPr/>
          </p:nvSpPr>
          <p:spPr bwMode="auto">
            <a:xfrm>
              <a:off x="4944" y="192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0208" name="Line 259"/>
            <p:cNvSpPr>
              <a:spLocks noChangeShapeType="1"/>
            </p:cNvSpPr>
            <p:nvPr/>
          </p:nvSpPr>
          <p:spPr bwMode="auto">
            <a:xfrm>
              <a:off x="4944" y="2448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0209" name="Text Box 260"/>
            <p:cNvSpPr txBox="1">
              <a:spLocks noChangeArrowheads="1"/>
            </p:cNvSpPr>
            <p:nvPr/>
          </p:nvSpPr>
          <p:spPr bwMode="auto">
            <a:xfrm>
              <a:off x="5232" y="1776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eaLnBrk="1" hangingPunct="1"/>
              <a:r>
                <a:rPr kumimoji="1" lang="en-US" altLang="zh-CN" sz="2000"/>
                <a:t>S</a:t>
              </a:r>
            </a:p>
          </p:txBody>
        </p:sp>
        <p:sp>
          <p:nvSpPr>
            <p:cNvPr id="50210" name="Text Box 261"/>
            <p:cNvSpPr txBox="1">
              <a:spLocks noChangeArrowheads="1"/>
            </p:cNvSpPr>
            <p:nvPr/>
          </p:nvSpPr>
          <p:spPr bwMode="auto">
            <a:xfrm>
              <a:off x="5232" y="2352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eaLnBrk="1" hangingPunct="1"/>
              <a:r>
                <a:rPr kumimoji="1" lang="en-US" altLang="zh-CN" sz="2000"/>
                <a:t>P</a:t>
              </a:r>
            </a:p>
          </p:txBody>
        </p:sp>
        <p:sp>
          <p:nvSpPr>
            <p:cNvPr id="50211" name="AutoShape 270"/>
            <p:cNvSpPr>
              <a:spLocks noChangeArrowheads="1"/>
            </p:cNvSpPr>
            <p:nvPr/>
          </p:nvSpPr>
          <p:spPr bwMode="auto">
            <a:xfrm>
              <a:off x="4272" y="1632"/>
              <a:ext cx="229" cy="283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0212" name="AutoShape 271"/>
            <p:cNvSpPr>
              <a:spLocks noChangeArrowheads="1"/>
            </p:cNvSpPr>
            <p:nvPr/>
          </p:nvSpPr>
          <p:spPr bwMode="auto">
            <a:xfrm>
              <a:off x="4272" y="1968"/>
              <a:ext cx="229" cy="283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0213" name="Line 272"/>
            <p:cNvSpPr>
              <a:spLocks noChangeShapeType="1"/>
            </p:cNvSpPr>
            <p:nvPr/>
          </p:nvSpPr>
          <p:spPr bwMode="auto">
            <a:xfrm>
              <a:off x="4464" y="235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0214" name="Line 273"/>
            <p:cNvSpPr>
              <a:spLocks noChangeShapeType="1"/>
            </p:cNvSpPr>
            <p:nvPr/>
          </p:nvSpPr>
          <p:spPr bwMode="auto">
            <a:xfrm>
              <a:off x="4464" y="2551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0215" name="Line 274"/>
            <p:cNvSpPr>
              <a:spLocks noChangeShapeType="1"/>
            </p:cNvSpPr>
            <p:nvPr/>
          </p:nvSpPr>
          <p:spPr bwMode="auto">
            <a:xfrm>
              <a:off x="4032" y="201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0216" name="Line 275"/>
            <p:cNvSpPr>
              <a:spLocks noChangeShapeType="1"/>
            </p:cNvSpPr>
            <p:nvPr/>
          </p:nvSpPr>
          <p:spPr bwMode="auto">
            <a:xfrm>
              <a:off x="4032" y="216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0217" name="Line 276"/>
            <p:cNvSpPr>
              <a:spLocks noChangeShapeType="1"/>
            </p:cNvSpPr>
            <p:nvPr/>
          </p:nvSpPr>
          <p:spPr bwMode="auto">
            <a:xfrm>
              <a:off x="4032" y="168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0218" name="Line 277"/>
            <p:cNvSpPr>
              <a:spLocks noChangeShapeType="1"/>
            </p:cNvSpPr>
            <p:nvPr/>
          </p:nvSpPr>
          <p:spPr bwMode="auto">
            <a:xfrm>
              <a:off x="4042" y="1879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0219" name="Line 278"/>
            <p:cNvSpPr>
              <a:spLocks noChangeShapeType="1"/>
            </p:cNvSpPr>
            <p:nvPr/>
          </p:nvSpPr>
          <p:spPr bwMode="auto">
            <a:xfrm>
              <a:off x="4032" y="177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0220" name="Line 280"/>
            <p:cNvSpPr>
              <a:spLocks noChangeShapeType="1"/>
            </p:cNvSpPr>
            <p:nvPr/>
          </p:nvSpPr>
          <p:spPr bwMode="auto">
            <a:xfrm>
              <a:off x="4512" y="177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0221" name="Line 281"/>
            <p:cNvSpPr>
              <a:spLocks noChangeShapeType="1"/>
            </p:cNvSpPr>
            <p:nvPr/>
          </p:nvSpPr>
          <p:spPr bwMode="auto">
            <a:xfrm>
              <a:off x="4512" y="20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0222" name="Line 291"/>
            <p:cNvSpPr>
              <a:spLocks noChangeShapeType="1"/>
            </p:cNvSpPr>
            <p:nvPr/>
          </p:nvSpPr>
          <p:spPr bwMode="auto">
            <a:xfrm>
              <a:off x="4464" y="244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0223" name="Text Box 292"/>
            <p:cNvSpPr txBox="1">
              <a:spLocks noChangeArrowheads="1"/>
            </p:cNvSpPr>
            <p:nvPr/>
          </p:nvSpPr>
          <p:spPr bwMode="auto">
            <a:xfrm>
              <a:off x="3744" y="1461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eaLnBrk="1" hangingPunct="1"/>
              <a:r>
                <a:rPr kumimoji="1" lang="en-US" altLang="zh-CN" sz="2000"/>
                <a:t>X</a:t>
              </a:r>
              <a:endParaRPr kumimoji="1" lang="en-US" altLang="zh-CN" sz="2000" baseline="-25000"/>
            </a:p>
          </p:txBody>
        </p:sp>
        <p:sp>
          <p:nvSpPr>
            <p:cNvPr id="50224" name="Text Box 294"/>
            <p:cNvSpPr txBox="1">
              <a:spLocks noChangeArrowheads="1"/>
            </p:cNvSpPr>
            <p:nvPr/>
          </p:nvSpPr>
          <p:spPr bwMode="auto">
            <a:xfrm>
              <a:off x="3744" y="1584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eaLnBrk="1" hangingPunct="1"/>
              <a:r>
                <a:rPr kumimoji="1" lang="en-US" altLang="zh-CN" sz="2000"/>
                <a:t>Q</a:t>
              </a:r>
              <a:r>
                <a:rPr kumimoji="1" lang="en-US" altLang="zh-CN" sz="2000" baseline="-25000"/>
                <a:t>1</a:t>
              </a:r>
            </a:p>
          </p:txBody>
        </p:sp>
        <p:sp>
          <p:nvSpPr>
            <p:cNvPr id="50225" name="Text Box 295"/>
            <p:cNvSpPr txBox="1">
              <a:spLocks noChangeArrowheads="1"/>
            </p:cNvSpPr>
            <p:nvPr/>
          </p:nvSpPr>
          <p:spPr bwMode="auto">
            <a:xfrm>
              <a:off x="3744" y="1728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eaLnBrk="1" hangingPunct="1"/>
              <a:r>
                <a:rPr kumimoji="1" lang="en-US" altLang="zh-CN" sz="2000"/>
                <a:t>Q</a:t>
              </a:r>
              <a:r>
                <a:rPr kumimoji="1" lang="en-US" altLang="zh-CN" sz="2000" baseline="-25000"/>
                <a:t>2</a:t>
              </a:r>
            </a:p>
          </p:txBody>
        </p:sp>
        <p:sp>
          <p:nvSpPr>
            <p:cNvPr id="50226" name="Text Box 296"/>
            <p:cNvSpPr txBox="1">
              <a:spLocks noChangeArrowheads="1"/>
            </p:cNvSpPr>
            <p:nvPr/>
          </p:nvSpPr>
          <p:spPr bwMode="auto">
            <a:xfrm>
              <a:off x="3792" y="1920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eaLnBrk="1" hangingPunct="1"/>
              <a:r>
                <a:rPr kumimoji="1" lang="en-US" altLang="zh-CN" sz="2000"/>
                <a:t>Y</a:t>
              </a:r>
              <a:endParaRPr kumimoji="1" lang="en-US" altLang="zh-CN" sz="2000" baseline="-25000"/>
            </a:p>
          </p:txBody>
        </p:sp>
        <p:sp>
          <p:nvSpPr>
            <p:cNvPr id="50227" name="Text Box 297"/>
            <p:cNvSpPr txBox="1">
              <a:spLocks noChangeArrowheads="1"/>
            </p:cNvSpPr>
            <p:nvPr/>
          </p:nvSpPr>
          <p:spPr bwMode="auto">
            <a:xfrm>
              <a:off x="3744" y="2064"/>
              <a:ext cx="38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eaLnBrk="1" hangingPunct="1"/>
              <a:r>
                <a:rPr kumimoji="1" lang="en-US" altLang="zh-CN" sz="2000"/>
                <a:t>Q</a:t>
              </a:r>
              <a:r>
                <a:rPr kumimoji="1" lang="en-US" altLang="zh-CN" sz="2000" baseline="-25000"/>
                <a:t>2</a:t>
              </a:r>
            </a:p>
          </p:txBody>
        </p:sp>
        <p:sp>
          <p:nvSpPr>
            <p:cNvPr id="50228" name="Text Box 298"/>
            <p:cNvSpPr txBox="1">
              <a:spLocks noChangeArrowheads="1"/>
            </p:cNvSpPr>
            <p:nvPr/>
          </p:nvSpPr>
          <p:spPr bwMode="auto">
            <a:xfrm>
              <a:off x="4224" y="2208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eaLnBrk="1" hangingPunct="1"/>
              <a:r>
                <a:rPr kumimoji="1" lang="en-US" altLang="zh-CN" sz="2000"/>
                <a:t>Y</a:t>
              </a:r>
              <a:endParaRPr kumimoji="1" lang="en-US" altLang="zh-CN" sz="2000" baseline="-25000"/>
            </a:p>
          </p:txBody>
        </p:sp>
        <p:sp>
          <p:nvSpPr>
            <p:cNvPr id="50229" name="Text Box 299"/>
            <p:cNvSpPr txBox="1">
              <a:spLocks noChangeArrowheads="1"/>
            </p:cNvSpPr>
            <p:nvPr/>
          </p:nvSpPr>
          <p:spPr bwMode="auto">
            <a:xfrm>
              <a:off x="4176" y="2496"/>
              <a:ext cx="38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eaLnBrk="1" hangingPunct="1"/>
              <a:r>
                <a:rPr kumimoji="1" lang="en-US" altLang="zh-CN" sz="2000"/>
                <a:t>Q</a:t>
              </a:r>
              <a:r>
                <a:rPr kumimoji="1" lang="en-US" altLang="zh-CN" sz="2000" baseline="-25000"/>
                <a:t>2</a:t>
              </a:r>
            </a:p>
          </p:txBody>
        </p:sp>
        <p:sp>
          <p:nvSpPr>
            <p:cNvPr id="50230" name="Text Box 300"/>
            <p:cNvSpPr txBox="1">
              <a:spLocks noChangeArrowheads="1"/>
            </p:cNvSpPr>
            <p:nvPr/>
          </p:nvSpPr>
          <p:spPr bwMode="auto">
            <a:xfrm>
              <a:off x="4176" y="2352"/>
              <a:ext cx="38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eaLnBrk="1" hangingPunct="1"/>
              <a:r>
                <a:rPr kumimoji="1" lang="en-US" altLang="zh-CN" sz="2000"/>
                <a:t>Q</a:t>
              </a:r>
              <a:r>
                <a:rPr kumimoji="1" lang="en-US" altLang="zh-CN" sz="2000" baseline="-25000"/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8" grpId="0" animBg="1"/>
      <p:bldP spid="380939" grpId="0" animBg="1"/>
      <p:bldP spid="380941" grpId="0" animBg="1"/>
      <p:bldP spid="380942" grpId="0" animBg="1"/>
      <p:bldP spid="380948" grpId="0" autoUpdateAnimBg="0"/>
      <p:bldP spid="380949" grpId="0" autoUpdateAnimBg="0"/>
      <p:bldP spid="381191" grpId="0" animBg="1"/>
      <p:bldP spid="381192" grpId="0" animBg="1"/>
      <p:bldP spid="381194" grpId="0" animBg="1"/>
      <p:bldP spid="381195" grpId="0" animBg="1"/>
      <p:bldP spid="381197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153400" y="6461125"/>
            <a:ext cx="990600" cy="396875"/>
          </a:xfrm>
        </p:spPr>
        <p:txBody>
          <a:bodyPr anchor="t"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20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第</a:t>
            </a:r>
            <a:r>
              <a:rPr lang="en-US" altLang="zh-CN" sz="20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4</a:t>
            </a:r>
            <a:r>
              <a:rPr lang="zh-CN" altLang="en-US" sz="20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章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743200" y="0"/>
            <a:ext cx="3200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zh-CN" altLang="en-US" sz="2400">
                <a:latin typeface="Times New Roman" pitchFamily="18" charset="0"/>
              </a:rPr>
              <a:t>第</a:t>
            </a:r>
            <a:r>
              <a:rPr kumimoji="1" lang="zh-CN" altLang="en-US" sz="24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kumimoji="1" lang="en-US" altLang="zh-CN" sz="5400">
                <a:solidFill>
                  <a:srgbClr val="FF9900"/>
                </a:solidFill>
                <a:latin typeface="Times New Roman" pitchFamily="18" charset="0"/>
              </a:rPr>
              <a:t>4</a:t>
            </a:r>
            <a:r>
              <a:rPr kumimoji="1" lang="zh-CN" altLang="en-US" sz="2400">
                <a:latin typeface="Times New Roman" pitchFamily="18" charset="0"/>
              </a:rPr>
              <a:t>章</a:t>
            </a:r>
            <a:endParaRPr kumimoji="1" lang="zh-CN" altLang="en-US" sz="2800">
              <a:latin typeface="Times New Roman" pitchFamily="18" charset="0"/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828800" y="2133600"/>
            <a:ext cx="5410200" cy="198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30000"/>
              </a:spcBef>
            </a:pPr>
            <a:r>
              <a:rPr kumimoji="1" lang="zh-CN" altLang="en-US">
                <a:latin typeface="Times New Roman" pitchFamily="18" charset="0"/>
              </a:rPr>
              <a:t>第一节  特殊存储部件</a:t>
            </a:r>
          </a:p>
          <a:p>
            <a:pPr algn="l">
              <a:spcBef>
                <a:spcPct val="30000"/>
              </a:spcBef>
            </a:pPr>
            <a:r>
              <a:rPr kumimoji="1" lang="zh-CN" altLang="en-US">
                <a:latin typeface="Times New Roman" pitchFamily="18" charset="0"/>
              </a:rPr>
              <a:t>第二节  随机读写存储器</a:t>
            </a:r>
            <a:r>
              <a:rPr kumimoji="1"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RAM</a:t>
            </a:r>
          </a:p>
          <a:p>
            <a:pPr algn="l">
              <a:spcBef>
                <a:spcPct val="30000"/>
              </a:spcBef>
            </a:pPr>
            <a:r>
              <a:rPr kumimoji="1" lang="zh-CN" altLang="en-US">
                <a:latin typeface="Times New Roman" pitchFamily="18" charset="0"/>
              </a:rPr>
              <a:t>第三节  </a:t>
            </a:r>
            <a:r>
              <a:rPr kumimoji="1" lang="zh-CN" altLang="en-US"/>
              <a:t>只读存储器</a:t>
            </a:r>
            <a:r>
              <a:rPr kumimoji="1" lang="en-US" altLang="zh-CN"/>
              <a:t>ROM</a:t>
            </a:r>
            <a:endParaRPr kumimoji="1" lang="en-US" altLang="zh-CN">
              <a:latin typeface="Times New Roman" pitchFamily="18" charset="0"/>
            </a:endParaRPr>
          </a:p>
          <a:p>
            <a:pPr algn="l">
              <a:spcBef>
                <a:spcPct val="30000"/>
              </a:spcBef>
            </a:pPr>
            <a:r>
              <a:rPr kumimoji="1" lang="zh-CN" altLang="en-US">
                <a:latin typeface="Times New Roman" pitchFamily="18" charset="0"/>
              </a:rPr>
              <a:t>第四节  </a:t>
            </a:r>
            <a:r>
              <a:rPr kumimoji="1"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FLASH</a:t>
            </a:r>
            <a:r>
              <a:rPr kumimoji="1" lang="zh-CN" altLang="en-US">
                <a:latin typeface="Times New Roman" pitchFamily="18" charset="0"/>
              </a:rPr>
              <a:t>存储器</a:t>
            </a:r>
          </a:p>
          <a:p>
            <a:pPr algn="l">
              <a:spcBef>
                <a:spcPct val="30000"/>
              </a:spcBef>
            </a:pPr>
            <a:r>
              <a:rPr kumimoji="1" lang="zh-CN" altLang="en-US">
                <a:latin typeface="Times New Roman" pitchFamily="18" charset="0"/>
              </a:rPr>
              <a:t>第五节  存储器容量扩充</a:t>
            </a:r>
          </a:p>
        </p:txBody>
      </p:sp>
      <p:sp>
        <p:nvSpPr>
          <p:cNvPr id="13317" name="AutoShape 5"/>
          <p:cNvSpPr>
            <a:spLocks noChangeArrowheads="1"/>
          </p:cNvSpPr>
          <p:nvPr/>
        </p:nvSpPr>
        <p:spPr bwMode="auto">
          <a:xfrm>
            <a:off x="1371600" y="1143000"/>
            <a:ext cx="6019800" cy="3505200"/>
          </a:xfrm>
          <a:prstGeom prst="roundRect">
            <a:avLst>
              <a:gd name="adj" fmla="val 6991"/>
            </a:avLst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2362200" y="838200"/>
            <a:ext cx="4038600" cy="9144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CC3300"/>
              </a:gs>
              <a:gs pos="100000">
                <a:schemeClr val="accent2"/>
              </a:gs>
            </a:gsLst>
            <a:lin ang="0" scaled="1"/>
          </a:gradFill>
          <a:ln w="19050">
            <a:solidFill>
              <a:schemeClr val="hlink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>
              <a:spcBef>
                <a:spcPct val="0"/>
              </a:spcBef>
            </a:pPr>
            <a:r>
              <a:rPr kumimoji="1" lang="zh-CN" altLang="en-US" sz="2800" b="0">
                <a:solidFill>
                  <a:schemeClr val="bg1"/>
                </a:solidFill>
              </a:rPr>
              <a:t>存储逻辑</a:t>
            </a:r>
          </a:p>
        </p:txBody>
      </p:sp>
    </p:spTree>
  </p:cSld>
  <p:clrMapOvr>
    <a:masterClrMapping/>
  </p:clrMapOvr>
  <p:transition>
    <p:split orient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9"/>
          <p:cNvGrpSpPr>
            <a:grpSpLocks/>
          </p:cNvGrpSpPr>
          <p:nvPr/>
        </p:nvGrpSpPr>
        <p:grpSpPr bwMode="auto">
          <a:xfrm>
            <a:off x="1997075" y="2322513"/>
            <a:ext cx="6959600" cy="3684587"/>
            <a:chOff x="1258" y="1463"/>
            <a:chExt cx="4384" cy="2321"/>
          </a:xfrm>
        </p:grpSpPr>
        <p:grpSp>
          <p:nvGrpSpPr>
            <p:cNvPr id="14366" name="Group 81"/>
            <p:cNvGrpSpPr>
              <a:grpSpLocks/>
            </p:cNvGrpSpPr>
            <p:nvPr/>
          </p:nvGrpSpPr>
          <p:grpSpPr bwMode="auto">
            <a:xfrm>
              <a:off x="1258" y="1463"/>
              <a:ext cx="4384" cy="2321"/>
              <a:chOff x="1257" y="1489"/>
              <a:chExt cx="4384" cy="2321"/>
            </a:xfrm>
          </p:grpSpPr>
          <p:grpSp>
            <p:nvGrpSpPr>
              <p:cNvPr id="14368" name="Group 73"/>
              <p:cNvGrpSpPr>
                <a:grpSpLocks/>
              </p:cNvGrpSpPr>
              <p:nvPr/>
            </p:nvGrpSpPr>
            <p:grpSpPr bwMode="auto">
              <a:xfrm>
                <a:off x="2217" y="1489"/>
                <a:ext cx="3424" cy="2321"/>
                <a:chOff x="2336" y="1480"/>
                <a:chExt cx="3424" cy="2321"/>
              </a:xfrm>
            </p:grpSpPr>
            <p:pic>
              <p:nvPicPr>
                <p:cNvPr id="14371" name="Picture 66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336" y="1480"/>
                  <a:ext cx="3424" cy="232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</p:pic>
            <p:sp>
              <p:nvSpPr>
                <p:cNvPr id="14372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3796" y="3334"/>
                  <a:ext cx="656" cy="200"/>
                </a:xfrm>
                <a:prstGeom prst="rect">
                  <a:avLst/>
                </a:prstGeom>
                <a:solidFill>
                  <a:srgbClr val="EEEEEE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18000" tIns="36000" rIns="18000" bIns="36000">
                  <a:spAutoFit/>
                </a:bodyPr>
                <a:lstStyle/>
                <a:p>
                  <a:r>
                    <a:rPr lang="zh-CN" altLang="en-US" sz="1600"/>
                    <a:t>译码器</a:t>
                  </a:r>
                </a:p>
              </p:txBody>
            </p:sp>
            <p:sp>
              <p:nvSpPr>
                <p:cNvPr id="14373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3751" y="2088"/>
                  <a:ext cx="604" cy="200"/>
                </a:xfrm>
                <a:prstGeom prst="rect">
                  <a:avLst/>
                </a:prstGeom>
                <a:solidFill>
                  <a:srgbClr val="FBD5F6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18000" tIns="36000" rIns="18000" bIns="36000">
                  <a:spAutoFit/>
                </a:bodyPr>
                <a:lstStyle/>
                <a:p>
                  <a:r>
                    <a:rPr lang="zh-CN" altLang="en-US" sz="1600"/>
                    <a:t>寄存器组</a:t>
                  </a:r>
                </a:p>
              </p:txBody>
            </p:sp>
            <p:sp>
              <p:nvSpPr>
                <p:cNvPr id="14374" name="AutoShape 69"/>
                <p:cNvSpPr>
                  <a:spLocks noChangeArrowheads="1"/>
                </p:cNvSpPr>
                <p:nvPr/>
              </p:nvSpPr>
              <p:spPr bwMode="auto">
                <a:xfrm>
                  <a:off x="2653" y="2130"/>
                  <a:ext cx="272" cy="166"/>
                </a:xfrm>
                <a:prstGeom prst="rightArrow">
                  <a:avLst>
                    <a:gd name="adj1" fmla="val 50000"/>
                    <a:gd name="adj2" fmla="val 40964"/>
                  </a:avLst>
                </a:prstGeom>
                <a:noFill/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75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17" y="1961"/>
                  <a:ext cx="544" cy="192"/>
                </a:xfrm>
                <a:prstGeom prst="rect">
                  <a:avLst/>
                </a:prstGeom>
                <a:noFill/>
                <a:ln w="19050" algn="ctr">
                  <a:noFill/>
                  <a:miter lim="800000"/>
                  <a:headEnd/>
                  <a:tailEnd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pPr algn="l"/>
                  <a:r>
                    <a:rPr lang="zh-CN" altLang="en-US" sz="1400">
                      <a:solidFill>
                        <a:srgbClr val="FF3300"/>
                      </a:solidFill>
                    </a:rPr>
                    <a:t>数据入</a:t>
                  </a:r>
                </a:p>
              </p:txBody>
            </p:sp>
            <p:sp>
              <p:nvSpPr>
                <p:cNvPr id="14376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2462" y="2260"/>
                  <a:ext cx="354" cy="192"/>
                </a:xfrm>
                <a:prstGeom prst="rect">
                  <a:avLst/>
                </a:prstGeom>
                <a:noFill/>
                <a:ln w="19050" algn="ctr">
                  <a:noFill/>
                  <a:miter lim="800000"/>
                  <a:headEnd/>
                  <a:tailEnd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pPr algn="l"/>
                  <a:r>
                    <a:rPr lang="en-US" altLang="zh-CN" sz="1400">
                      <a:solidFill>
                        <a:srgbClr val="FF3300"/>
                      </a:solidFill>
                    </a:rPr>
                    <a:t>n</a:t>
                  </a:r>
                  <a:r>
                    <a:rPr lang="zh-CN" altLang="en-US" sz="1400">
                      <a:solidFill>
                        <a:srgbClr val="FF3300"/>
                      </a:solidFill>
                    </a:rPr>
                    <a:t>位</a:t>
                  </a:r>
                </a:p>
              </p:txBody>
            </p:sp>
          </p:grpSp>
          <p:sp>
            <p:nvSpPr>
              <p:cNvPr id="14369" name="AutoShape 79"/>
              <p:cNvSpPr>
                <a:spLocks noChangeArrowheads="1"/>
              </p:cNvSpPr>
              <p:nvPr/>
            </p:nvSpPr>
            <p:spPr bwMode="auto">
              <a:xfrm rot="20127429" flipH="1">
                <a:off x="1257" y="1698"/>
                <a:ext cx="1090" cy="363"/>
              </a:xfrm>
              <a:prstGeom prst="rtTriangle">
                <a:avLst/>
              </a:prstGeom>
              <a:solidFill>
                <a:srgbClr val="EEEEEE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370" name="Rectangle 80"/>
              <p:cNvSpPr>
                <a:spLocks noChangeArrowheads="1"/>
              </p:cNvSpPr>
              <p:nvPr/>
            </p:nvSpPr>
            <p:spPr bwMode="auto">
              <a:xfrm>
                <a:off x="2200" y="1490"/>
                <a:ext cx="181" cy="398"/>
              </a:xfrm>
              <a:prstGeom prst="rect">
                <a:avLst/>
              </a:prstGeom>
              <a:solidFill>
                <a:srgbClr val="EEEEEE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367" name="Text Box 88"/>
            <p:cNvSpPr txBox="1">
              <a:spLocks noChangeArrowheads="1"/>
            </p:cNvSpPr>
            <p:nvPr/>
          </p:nvSpPr>
          <p:spPr bwMode="auto">
            <a:xfrm>
              <a:off x="3470" y="3294"/>
              <a:ext cx="1043" cy="262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lang="zh-CN" altLang="en-US"/>
                <a:t>地址计数器</a:t>
              </a:r>
            </a:p>
          </p:txBody>
        </p:sp>
      </p:grp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7180263" y="6437313"/>
            <a:ext cx="1963737" cy="420687"/>
          </a:xfrm>
        </p:spPr>
        <p:txBody>
          <a:bodyPr/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20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特殊存储部件</a:t>
            </a: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0" y="547688"/>
            <a:ext cx="2895600" cy="396875"/>
            <a:chOff x="144" y="1152"/>
            <a:chExt cx="1728" cy="250"/>
          </a:xfrm>
        </p:grpSpPr>
        <p:sp>
          <p:nvSpPr>
            <p:cNvPr id="433156" name="Text Box 4"/>
            <p:cNvSpPr txBox="1">
              <a:spLocks noChangeArrowheads="1"/>
            </p:cNvSpPr>
            <p:nvPr/>
          </p:nvSpPr>
          <p:spPr bwMode="auto">
            <a:xfrm>
              <a:off x="144" y="1152"/>
              <a:ext cx="17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en-US" altLang="zh-CN" b="0">
                  <a:solidFill>
                    <a:srgbClr val="FF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●</a:t>
              </a:r>
              <a:r>
                <a:rPr kumimoji="1" lang="en-US" altLang="zh-CN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  <a:r>
                <a:rPr kumimoji="1" lang="zh-CN" altLang="en-US">
                  <a:latin typeface="Times New Roman" pitchFamily="18" charset="0"/>
                </a:rPr>
                <a:t>一、寄存器堆</a:t>
              </a:r>
            </a:p>
          </p:txBody>
        </p:sp>
        <p:sp>
          <p:nvSpPr>
            <p:cNvPr id="14365" name="Line 5"/>
            <p:cNvSpPr>
              <a:spLocks noChangeShapeType="1"/>
            </p:cNvSpPr>
            <p:nvPr/>
          </p:nvSpPr>
          <p:spPr bwMode="auto">
            <a:xfrm>
              <a:off x="240" y="1392"/>
              <a:ext cx="1152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</p:grpSp>
      <p:sp>
        <p:nvSpPr>
          <p:cNvPr id="433162" name="Text Box 10"/>
          <p:cNvSpPr txBox="1">
            <a:spLocks noChangeArrowheads="1"/>
          </p:cNvSpPr>
          <p:nvPr/>
        </p:nvSpPr>
        <p:spPr bwMode="auto">
          <a:xfrm>
            <a:off x="219075" y="1052513"/>
            <a:ext cx="5976938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latin typeface="Times New Roman" pitchFamily="18" charset="0"/>
              </a:rPr>
              <a:t>一个寄存器可以记忆 </a:t>
            </a:r>
            <a:r>
              <a:rPr kumimoji="1" lang="en-US" altLang="zh-CN">
                <a:latin typeface="Times New Roman" pitchFamily="18" charset="0"/>
              </a:rPr>
              <a:t>4</a:t>
            </a:r>
            <a:r>
              <a:rPr kumimoji="1" lang="zh-CN" altLang="en-US">
                <a:latin typeface="Times New Roman" pitchFamily="18" charset="0"/>
              </a:rPr>
              <a:t>、</a:t>
            </a:r>
            <a:r>
              <a:rPr kumimoji="1" lang="en-US" altLang="zh-CN">
                <a:latin typeface="Times New Roman" pitchFamily="18" charset="0"/>
              </a:rPr>
              <a:t>8</a:t>
            </a:r>
            <a:r>
              <a:rPr kumimoji="1" lang="zh-CN" altLang="en-US">
                <a:latin typeface="Times New Roman" pitchFamily="18" charset="0"/>
              </a:rPr>
              <a:t>、</a:t>
            </a:r>
            <a:r>
              <a:rPr kumimoji="1" lang="en-US" altLang="zh-CN">
                <a:latin typeface="Times New Roman" pitchFamily="18" charset="0"/>
              </a:rPr>
              <a:t>16</a:t>
            </a:r>
            <a:r>
              <a:rPr kumimoji="1" lang="zh-CN" altLang="en-US">
                <a:latin typeface="Times New Roman" pitchFamily="18" charset="0"/>
              </a:rPr>
              <a:t>、</a:t>
            </a:r>
            <a:r>
              <a:rPr kumimoji="1" lang="en-US" altLang="zh-CN">
                <a:latin typeface="Times New Roman" pitchFamily="18" charset="0"/>
              </a:rPr>
              <a:t>32</a:t>
            </a:r>
            <a:r>
              <a:rPr kumimoji="1" lang="zh-CN" altLang="en-US">
                <a:latin typeface="Times New Roman" pitchFamily="18" charset="0"/>
              </a:rPr>
              <a:t>位</a:t>
            </a:r>
            <a:r>
              <a:rPr kumimoji="1" lang="en-US" altLang="zh-CN">
                <a:latin typeface="Times New Roman" pitchFamily="18" charset="0"/>
              </a:rPr>
              <a:t>……</a:t>
            </a:r>
            <a:r>
              <a:rPr kumimoji="1" lang="zh-CN" altLang="en-US">
                <a:latin typeface="Times New Roman" pitchFamily="18" charset="0"/>
              </a:rPr>
              <a:t>信息。</a:t>
            </a:r>
          </a:p>
        </p:txBody>
      </p:sp>
      <p:sp>
        <p:nvSpPr>
          <p:cNvPr id="433164" name="Text Box 12"/>
          <p:cNvSpPr txBox="1">
            <a:spLocks noChangeArrowheads="1"/>
          </p:cNvSpPr>
          <p:nvPr/>
        </p:nvSpPr>
        <p:spPr bwMode="auto">
          <a:xfrm>
            <a:off x="457200" y="2057400"/>
            <a:ext cx="2027238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latin typeface="Times New Roman" pitchFamily="18" charset="0"/>
              </a:rPr>
              <a:t>寄存器堆结构</a:t>
            </a:r>
          </a:p>
        </p:txBody>
      </p:sp>
      <p:grpSp>
        <p:nvGrpSpPr>
          <p:cNvPr id="6" name="Group 13"/>
          <p:cNvGrpSpPr>
            <a:grpSpLocks/>
          </p:cNvGrpSpPr>
          <p:nvPr/>
        </p:nvGrpSpPr>
        <p:grpSpPr bwMode="auto">
          <a:xfrm>
            <a:off x="381000" y="2590800"/>
            <a:ext cx="2971800" cy="3656013"/>
            <a:chOff x="2736" y="1344"/>
            <a:chExt cx="1872" cy="2303"/>
          </a:xfrm>
        </p:grpSpPr>
        <p:sp>
          <p:nvSpPr>
            <p:cNvPr id="14352" name="Rectangle 14"/>
            <p:cNvSpPr>
              <a:spLocks noChangeArrowheads="1"/>
            </p:cNvSpPr>
            <p:nvPr/>
          </p:nvSpPr>
          <p:spPr bwMode="auto">
            <a:xfrm>
              <a:off x="3427" y="1969"/>
              <a:ext cx="480" cy="110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4353" name="AutoShape 15"/>
            <p:cNvSpPr>
              <a:spLocks noChangeArrowheads="1"/>
            </p:cNvSpPr>
            <p:nvPr/>
          </p:nvSpPr>
          <p:spPr bwMode="auto">
            <a:xfrm>
              <a:off x="3600" y="1584"/>
              <a:ext cx="144" cy="384"/>
            </a:xfrm>
            <a:prstGeom prst="upArrow">
              <a:avLst>
                <a:gd name="adj1" fmla="val 50000"/>
                <a:gd name="adj2" fmla="val 66667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4354" name="AutoShape 16"/>
            <p:cNvSpPr>
              <a:spLocks noChangeArrowheads="1"/>
            </p:cNvSpPr>
            <p:nvPr/>
          </p:nvSpPr>
          <p:spPr bwMode="auto">
            <a:xfrm>
              <a:off x="3600" y="3072"/>
              <a:ext cx="155" cy="383"/>
            </a:xfrm>
            <a:prstGeom prst="upArrow">
              <a:avLst>
                <a:gd name="adj1" fmla="val 50000"/>
                <a:gd name="adj2" fmla="val 61774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4355" name="Line 17"/>
            <p:cNvSpPr>
              <a:spLocks noChangeShapeType="1"/>
            </p:cNvSpPr>
            <p:nvPr/>
          </p:nvSpPr>
          <p:spPr bwMode="auto">
            <a:xfrm>
              <a:off x="3925" y="2482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4356" name="Line 18"/>
            <p:cNvSpPr>
              <a:spLocks noChangeShapeType="1"/>
            </p:cNvSpPr>
            <p:nvPr/>
          </p:nvSpPr>
          <p:spPr bwMode="auto">
            <a:xfrm>
              <a:off x="3918" y="2218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4357" name="AutoShape 19"/>
            <p:cNvSpPr>
              <a:spLocks noChangeArrowheads="1"/>
            </p:cNvSpPr>
            <p:nvPr/>
          </p:nvSpPr>
          <p:spPr bwMode="auto">
            <a:xfrm>
              <a:off x="3120" y="2208"/>
              <a:ext cx="288" cy="192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4358" name="Text Box 20"/>
            <p:cNvSpPr txBox="1">
              <a:spLocks noChangeArrowheads="1"/>
            </p:cNvSpPr>
            <p:nvPr/>
          </p:nvSpPr>
          <p:spPr bwMode="auto">
            <a:xfrm>
              <a:off x="3321" y="3397"/>
              <a:ext cx="76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Data in</a:t>
              </a:r>
            </a:p>
          </p:txBody>
        </p:sp>
        <p:sp>
          <p:nvSpPr>
            <p:cNvPr id="14359" name="Text Box 21"/>
            <p:cNvSpPr txBox="1">
              <a:spLocks noChangeArrowheads="1"/>
            </p:cNvSpPr>
            <p:nvPr/>
          </p:nvSpPr>
          <p:spPr bwMode="auto">
            <a:xfrm>
              <a:off x="3264" y="1344"/>
              <a:ext cx="960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Data Out</a:t>
              </a:r>
            </a:p>
          </p:txBody>
        </p:sp>
        <p:sp>
          <p:nvSpPr>
            <p:cNvPr id="14360" name="Text Box 22"/>
            <p:cNvSpPr txBox="1">
              <a:spLocks noChangeArrowheads="1"/>
            </p:cNvSpPr>
            <p:nvPr/>
          </p:nvSpPr>
          <p:spPr bwMode="auto">
            <a:xfrm>
              <a:off x="2736" y="2400"/>
              <a:ext cx="62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zh-CN" altLang="en-US">
                  <a:latin typeface="Times New Roman" pitchFamily="18" charset="0"/>
                </a:rPr>
                <a:t>地址线</a:t>
              </a:r>
            </a:p>
          </p:txBody>
        </p:sp>
        <p:sp>
          <p:nvSpPr>
            <p:cNvPr id="14361" name="Text Box 23"/>
            <p:cNvSpPr txBox="1">
              <a:spLocks noChangeArrowheads="1"/>
            </p:cNvSpPr>
            <p:nvPr/>
          </p:nvSpPr>
          <p:spPr bwMode="auto">
            <a:xfrm>
              <a:off x="4176" y="2352"/>
              <a:ext cx="43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WR</a:t>
              </a:r>
            </a:p>
          </p:txBody>
        </p:sp>
        <p:sp>
          <p:nvSpPr>
            <p:cNvPr id="14362" name="Text Box 24"/>
            <p:cNvSpPr txBox="1">
              <a:spLocks noChangeArrowheads="1"/>
            </p:cNvSpPr>
            <p:nvPr/>
          </p:nvSpPr>
          <p:spPr bwMode="auto">
            <a:xfrm>
              <a:off x="4176" y="2112"/>
              <a:ext cx="43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RD</a:t>
              </a:r>
            </a:p>
          </p:txBody>
        </p:sp>
        <p:sp>
          <p:nvSpPr>
            <p:cNvPr id="14363" name="Text Box 25"/>
            <p:cNvSpPr txBox="1">
              <a:spLocks noChangeArrowheads="1"/>
            </p:cNvSpPr>
            <p:nvPr/>
          </p:nvSpPr>
          <p:spPr bwMode="auto">
            <a:xfrm>
              <a:off x="3516" y="2076"/>
              <a:ext cx="249" cy="8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zh-CN" altLang="en-US">
                  <a:latin typeface="Times New Roman" pitchFamily="18" charset="0"/>
                </a:rPr>
                <a:t>寄存器堆</a:t>
              </a:r>
            </a:p>
          </p:txBody>
        </p:sp>
      </p:grpSp>
      <p:sp>
        <p:nvSpPr>
          <p:cNvPr id="433212" name="AutoShape 60"/>
          <p:cNvSpPr>
            <a:spLocks noChangeArrowheads="1"/>
          </p:cNvSpPr>
          <p:nvPr/>
        </p:nvSpPr>
        <p:spPr bwMode="auto">
          <a:xfrm>
            <a:off x="290513" y="141288"/>
            <a:ext cx="3921125" cy="3810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CC0000"/>
              </a:gs>
              <a:gs pos="100000">
                <a:schemeClr val="accent2"/>
              </a:gs>
            </a:gsLst>
            <a:lin ang="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r>
              <a:rPr kumimoji="1"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第一节   特殊存储部件</a:t>
            </a:r>
          </a:p>
        </p:txBody>
      </p:sp>
      <p:sp>
        <p:nvSpPr>
          <p:cNvPr id="433226" name="Text Box 74"/>
          <p:cNvSpPr txBox="1">
            <a:spLocks noChangeArrowheads="1"/>
          </p:cNvSpPr>
          <p:nvPr/>
        </p:nvSpPr>
        <p:spPr bwMode="auto">
          <a:xfrm rot="-2508318">
            <a:off x="7667625" y="2133600"/>
            <a:ext cx="1223963" cy="3365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1600">
                <a:ea typeface="楷体_GB2312" charset="-122"/>
              </a:rPr>
              <a:t>数据选择器</a:t>
            </a:r>
          </a:p>
        </p:txBody>
      </p:sp>
      <p:sp>
        <p:nvSpPr>
          <p:cNvPr id="433227" name="Text Box 75"/>
          <p:cNvSpPr txBox="1">
            <a:spLocks noChangeArrowheads="1"/>
          </p:cNvSpPr>
          <p:nvPr/>
        </p:nvSpPr>
        <p:spPr bwMode="auto">
          <a:xfrm rot="-2942005">
            <a:off x="4488657" y="2143919"/>
            <a:ext cx="1223962" cy="3365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1600">
                <a:ea typeface="楷体_GB2312" charset="-122"/>
              </a:rPr>
              <a:t>数据分配器</a:t>
            </a:r>
          </a:p>
        </p:txBody>
      </p:sp>
      <p:sp>
        <p:nvSpPr>
          <p:cNvPr id="433234" name="Text Box 82"/>
          <p:cNvSpPr txBox="1">
            <a:spLocks noChangeArrowheads="1"/>
          </p:cNvSpPr>
          <p:nvPr/>
        </p:nvSpPr>
        <p:spPr bwMode="auto">
          <a:xfrm>
            <a:off x="2784475" y="5892800"/>
            <a:ext cx="2089150" cy="660400"/>
          </a:xfrm>
          <a:prstGeom prst="rect">
            <a:avLst/>
          </a:prstGeom>
          <a:solidFill>
            <a:srgbClr val="EEEEEE"/>
          </a:solidFill>
          <a:ln w="19050" algn="ctr">
            <a:solidFill>
              <a:srgbClr val="FF33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 sz="1800"/>
              <a:t>每次只能读出一个寄存器的数据</a:t>
            </a:r>
          </a:p>
        </p:txBody>
      </p:sp>
      <p:sp>
        <p:nvSpPr>
          <p:cNvPr id="433235" name="Text Box 83"/>
          <p:cNvSpPr txBox="1">
            <a:spLocks noChangeArrowheads="1"/>
          </p:cNvSpPr>
          <p:nvPr/>
        </p:nvSpPr>
        <p:spPr bwMode="auto">
          <a:xfrm rot="-801400">
            <a:off x="3563938" y="404813"/>
            <a:ext cx="3529012" cy="415925"/>
          </a:xfrm>
          <a:prstGeom prst="rect">
            <a:avLst/>
          </a:prstGeom>
          <a:noFill/>
          <a:ln w="19050" algn="ctr">
            <a:solidFill>
              <a:srgbClr val="3399FF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>
                <a:ea typeface="楷体_GB2312" charset="-122"/>
              </a:rPr>
              <a:t>位数的多少取决触发器的个数</a:t>
            </a:r>
          </a:p>
        </p:txBody>
      </p:sp>
      <p:sp>
        <p:nvSpPr>
          <p:cNvPr id="433237" name="Text Box 85"/>
          <p:cNvSpPr txBox="1">
            <a:spLocks noChangeArrowheads="1"/>
          </p:cNvSpPr>
          <p:nvPr/>
        </p:nvSpPr>
        <p:spPr bwMode="auto">
          <a:xfrm>
            <a:off x="5364163" y="1341438"/>
            <a:ext cx="36004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latin typeface="Times New Roman" pitchFamily="18" charset="0"/>
              </a:rPr>
              <a:t>一个寄存器只能记忆一个字</a:t>
            </a:r>
          </a:p>
        </p:txBody>
      </p:sp>
      <p:sp>
        <p:nvSpPr>
          <p:cNvPr id="433238" name="Text Box 86"/>
          <p:cNvSpPr txBox="1">
            <a:spLocks noChangeArrowheads="1"/>
          </p:cNvSpPr>
          <p:nvPr/>
        </p:nvSpPr>
        <p:spPr bwMode="auto">
          <a:xfrm>
            <a:off x="238125" y="1543050"/>
            <a:ext cx="38163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latin typeface="Times New Roman" pitchFamily="18" charset="0"/>
              </a:rPr>
              <a:t>记忆多个字</a:t>
            </a:r>
            <a:r>
              <a:rPr kumimoji="1" lang="en-US" altLang="zh-CN">
                <a:latin typeface="Times New Roman" pitchFamily="18" charset="0"/>
              </a:rPr>
              <a:t>-----</a:t>
            </a:r>
            <a:r>
              <a:rPr kumimoji="1" lang="zh-CN" altLang="en-US">
                <a:latin typeface="Times New Roman" pitchFamily="18" charset="0"/>
              </a:rPr>
              <a:t>需要</a:t>
            </a:r>
            <a:r>
              <a:rPr kumimoji="1" lang="zh-CN" altLang="en-US"/>
              <a:t>多个寄存器</a:t>
            </a:r>
          </a:p>
        </p:txBody>
      </p:sp>
      <p:sp>
        <p:nvSpPr>
          <p:cNvPr id="433239" name="Text Box 87"/>
          <p:cNvSpPr txBox="1">
            <a:spLocks noChangeArrowheads="1"/>
          </p:cNvSpPr>
          <p:nvPr/>
        </p:nvSpPr>
        <p:spPr bwMode="auto">
          <a:xfrm rot="-801400">
            <a:off x="7050088" y="765175"/>
            <a:ext cx="1819275" cy="415925"/>
          </a:xfrm>
          <a:prstGeom prst="rect">
            <a:avLst/>
          </a:prstGeom>
          <a:noFill/>
          <a:ln w="19050" algn="ctr">
            <a:solidFill>
              <a:srgbClr val="3399FF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>
                <a:ea typeface="楷体_GB2312" charset="-122"/>
              </a:rPr>
              <a:t>一个字 </a:t>
            </a:r>
            <a:r>
              <a:rPr lang="en-US" altLang="zh-CN">
                <a:latin typeface="Times New Roman" pitchFamily="18" charset="0"/>
                <a:ea typeface="楷体_GB2312" charset="-122"/>
              </a:rPr>
              <a:t>= n</a:t>
            </a:r>
            <a:r>
              <a:rPr lang="zh-CN" altLang="en-US">
                <a:ea typeface="楷体_GB2312" charset="-122"/>
              </a:rPr>
              <a:t>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62" grpId="0" autoUpdateAnimBg="0"/>
      <p:bldP spid="433164" grpId="0" autoUpdateAnimBg="0"/>
      <p:bldP spid="433212" grpId="0" animBg="1"/>
      <p:bldP spid="433234" grpId="0" animBg="1"/>
      <p:bldP spid="433235" grpId="0" animBg="1"/>
      <p:bldP spid="433237" grpId="0" autoUpdateAnimBg="0"/>
      <p:bldP spid="433238" grpId="0" autoUpdateAnimBg="0"/>
      <p:bldP spid="433239" grpId="0" animBg="1"/>
    </p:bldLst>
  </p:timing>
</p:sld>
</file>

<file path=ppt/theme/theme1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33997</TotalTime>
  <Words>4518</Words>
  <Application>Microsoft Office PowerPoint</Application>
  <PresentationFormat>全屏显示(4:3)</PresentationFormat>
  <Paragraphs>1895</Paragraphs>
  <Slides>54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54</vt:i4>
      </vt:variant>
    </vt:vector>
  </HeadingPairs>
  <TitlesOfParts>
    <vt:vector size="67" baseType="lpstr">
      <vt:lpstr>Arial Unicode MS</vt:lpstr>
      <vt:lpstr>楷体</vt:lpstr>
      <vt:lpstr>楷体_GB2312</vt:lpstr>
      <vt:lpstr>宋体</vt:lpstr>
      <vt:lpstr>Arial</vt:lpstr>
      <vt:lpstr>Tahoma</vt:lpstr>
      <vt:lpstr>Times New Roman</vt:lpstr>
      <vt:lpstr>1_默认设计模板</vt:lpstr>
      <vt:lpstr>公式</vt:lpstr>
      <vt:lpstr>Equation</vt:lpstr>
      <vt:lpstr>VISIO</vt:lpstr>
      <vt:lpstr>Flash 影片</vt:lpstr>
      <vt:lpstr>位图图像</vt:lpstr>
      <vt:lpstr>逻辑函数的描述工具</vt:lpstr>
      <vt:lpstr>提问</vt:lpstr>
      <vt:lpstr>同步时序分析课堂练习</vt:lpstr>
      <vt:lpstr>中规模同步计数器</vt:lpstr>
      <vt:lpstr>设计举例3</vt:lpstr>
      <vt:lpstr>设计举例3</vt:lpstr>
      <vt:lpstr>设计举例3</vt:lpstr>
      <vt:lpstr>第4章</vt:lpstr>
      <vt:lpstr>特殊存储部件</vt:lpstr>
      <vt:lpstr>PowerPoint 演示文稿</vt:lpstr>
      <vt:lpstr>双端口寄存器</vt:lpstr>
      <vt:lpstr>PowerPoint 演示文稿</vt:lpstr>
      <vt:lpstr>PowerPoint 演示文稿</vt:lpstr>
      <vt:lpstr>寄存器队列</vt:lpstr>
      <vt:lpstr>寄存器堆栈</vt:lpstr>
      <vt:lpstr>随机读写存储器</vt:lpstr>
      <vt:lpstr>DRAM</vt:lpstr>
      <vt:lpstr>DRAM的控制电路</vt:lpstr>
      <vt:lpstr>存储元上数据线的工作情况</vt:lpstr>
      <vt:lpstr>SDRAM</vt:lpstr>
      <vt:lpstr>容量</vt:lpstr>
      <vt:lpstr>RAM的组成</vt:lpstr>
      <vt:lpstr>16X4译码电路</vt:lpstr>
      <vt:lpstr>译码电路</vt:lpstr>
      <vt:lpstr>SRAM读写控制</vt:lpstr>
      <vt:lpstr>DRAM读写控制</vt:lpstr>
      <vt:lpstr>存储器芯片的外部接线</vt:lpstr>
      <vt:lpstr>存储器容量扩充</vt:lpstr>
      <vt:lpstr>存储器容量扩充</vt:lpstr>
      <vt:lpstr>例题1</vt:lpstr>
      <vt:lpstr>例题2</vt:lpstr>
      <vt:lpstr>例题2</vt:lpstr>
      <vt:lpstr>只读存储器</vt:lpstr>
      <vt:lpstr>掩膜</vt:lpstr>
      <vt:lpstr>只读存储器</vt:lpstr>
      <vt:lpstr>FLASH</vt:lpstr>
      <vt:lpstr>ROM结构</vt:lpstr>
      <vt:lpstr>ROM结构</vt:lpstr>
      <vt:lpstr>ROM结构</vt:lpstr>
      <vt:lpstr>ROM结构</vt:lpstr>
      <vt:lpstr>ROM应用</vt:lpstr>
      <vt:lpstr>转换器</vt:lpstr>
      <vt:lpstr>比较器</vt:lpstr>
      <vt:lpstr>比较器</vt:lpstr>
      <vt:lpstr>数学函数表</vt:lpstr>
      <vt:lpstr>逻辑函数发生器</vt:lpstr>
      <vt:lpstr>例题</vt:lpstr>
      <vt:lpstr>ROM容量确定</vt:lpstr>
      <vt:lpstr>第4章掌握内容</vt:lpstr>
      <vt:lpstr>PowerPoint 演示文稿</vt:lpstr>
      <vt:lpstr>PowerPoint 演示文稿</vt:lpstr>
      <vt:lpstr>ROM实现全减器</vt:lpstr>
      <vt:lpstr>字符发生器</vt:lpstr>
      <vt:lpstr>字符发生器</vt:lpstr>
    </vt:vector>
  </TitlesOfParts>
  <Company>zwjx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电路与电子学</dc:title>
  <dc:creator>gaoli</dc:creator>
  <cp:lastModifiedBy>LUO JUANJUAN</cp:lastModifiedBy>
  <cp:revision>1081</cp:revision>
  <dcterms:created xsi:type="dcterms:W3CDTF">2002-12-20T02:08:10Z</dcterms:created>
  <dcterms:modified xsi:type="dcterms:W3CDTF">2021-11-14T14:19:09Z</dcterms:modified>
</cp:coreProperties>
</file>